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77"/>
  </p:notesMasterIdLst>
  <p:handoutMasterIdLst>
    <p:handoutMasterId r:id="rId78"/>
  </p:handoutMasterIdLst>
  <p:sldIdLst>
    <p:sldId id="1426" r:id="rId3"/>
    <p:sldId id="2217" r:id="rId4"/>
    <p:sldId id="2216" r:id="rId5"/>
    <p:sldId id="2218" r:id="rId6"/>
    <p:sldId id="1529" r:id="rId7"/>
    <p:sldId id="2199" r:id="rId8"/>
    <p:sldId id="1245" r:id="rId9"/>
    <p:sldId id="2209" r:id="rId10"/>
    <p:sldId id="2196" r:id="rId11"/>
    <p:sldId id="2197" r:id="rId12"/>
    <p:sldId id="2210" r:id="rId13"/>
    <p:sldId id="2211" r:id="rId14"/>
    <p:sldId id="2214" r:id="rId15"/>
    <p:sldId id="2215" r:id="rId16"/>
    <p:sldId id="1326" r:id="rId17"/>
    <p:sldId id="1279" r:id="rId18"/>
    <p:sldId id="1285" r:id="rId19"/>
    <p:sldId id="1371" r:id="rId20"/>
    <p:sldId id="1373" r:id="rId21"/>
    <p:sldId id="1374" r:id="rId22"/>
    <p:sldId id="1375" r:id="rId23"/>
    <p:sldId id="1286" r:id="rId24"/>
    <p:sldId id="1288" r:id="rId25"/>
    <p:sldId id="1305" r:id="rId26"/>
    <p:sldId id="1292" r:id="rId27"/>
    <p:sldId id="1295" r:id="rId28"/>
    <p:sldId id="1306" r:id="rId29"/>
    <p:sldId id="1296" r:id="rId30"/>
    <p:sldId id="1297" r:id="rId31"/>
    <p:sldId id="1301" r:id="rId32"/>
    <p:sldId id="1302" r:id="rId33"/>
    <p:sldId id="1293" r:id="rId34"/>
    <p:sldId id="1309" r:id="rId35"/>
    <p:sldId id="1310" r:id="rId36"/>
    <p:sldId id="1311" r:id="rId37"/>
    <p:sldId id="1530" r:id="rId38"/>
    <p:sldId id="1315" r:id="rId39"/>
    <p:sldId id="1381" r:id="rId40"/>
    <p:sldId id="1382" r:id="rId41"/>
    <p:sldId id="1457" r:id="rId42"/>
    <p:sldId id="1553" r:id="rId43"/>
    <p:sldId id="1540" r:id="rId44"/>
    <p:sldId id="1541" r:id="rId45"/>
    <p:sldId id="1554" r:id="rId46"/>
    <p:sldId id="1384" r:id="rId47"/>
    <p:sldId id="1385" r:id="rId48"/>
    <p:sldId id="1387" r:id="rId49"/>
    <p:sldId id="1386" r:id="rId50"/>
    <p:sldId id="1388" r:id="rId51"/>
    <p:sldId id="1389" r:id="rId52"/>
    <p:sldId id="2201" r:id="rId53"/>
    <p:sldId id="1555" r:id="rId54"/>
    <p:sldId id="2203" r:id="rId55"/>
    <p:sldId id="1470" r:id="rId56"/>
    <p:sldId id="1559" r:id="rId57"/>
    <p:sldId id="1596" r:id="rId58"/>
    <p:sldId id="1597" r:id="rId59"/>
    <p:sldId id="1598" r:id="rId60"/>
    <p:sldId id="1572" r:id="rId61"/>
    <p:sldId id="1575" r:id="rId62"/>
    <p:sldId id="1366" r:id="rId63"/>
    <p:sldId id="1111" r:id="rId64"/>
    <p:sldId id="1129" r:id="rId65"/>
    <p:sldId id="1365" r:id="rId66"/>
    <p:sldId id="2207" r:id="rId67"/>
    <p:sldId id="2206" r:id="rId68"/>
    <p:sldId id="1561" r:id="rId69"/>
    <p:sldId id="1563" r:id="rId70"/>
    <p:sldId id="1367" r:id="rId71"/>
    <p:sldId id="1110" r:id="rId72"/>
    <p:sldId id="1108" r:id="rId73"/>
    <p:sldId id="2208" r:id="rId74"/>
    <p:sldId id="1100" r:id="rId75"/>
    <p:sldId id="1161" r:id="rId7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5" autoAdjust="0"/>
    <p:restoredTop sz="92245" autoAdjust="0"/>
  </p:normalViewPr>
  <p:slideViewPr>
    <p:cSldViewPr>
      <p:cViewPr varScale="1">
        <p:scale>
          <a:sx n="118" d="100"/>
          <a:sy n="118" d="100"/>
        </p:scale>
        <p:origin x="18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A557F4-9B78-C140-AB19-BD396D2EE86C}" type="slidenum">
              <a:rPr lang="en-US"/>
              <a:pPr/>
              <a:t>41</a:t>
            </a:fld>
            <a:endParaRPr lang="en-US"/>
          </a:p>
        </p:txBody>
      </p:sp>
      <p:sp>
        <p:nvSpPr>
          <p:cNvPr id="230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0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42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A557F4-9B78-C140-AB19-BD396D2EE86C}" type="slidenum">
              <a:rPr lang="en-US"/>
              <a:pPr/>
              <a:t>44</a:t>
            </a:fld>
            <a:endParaRPr lang="en-US"/>
          </a:p>
        </p:txBody>
      </p:sp>
      <p:sp>
        <p:nvSpPr>
          <p:cNvPr id="2304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04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06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05CCCE-8958-FF4E-96A2-BBB18B25152A}" type="slidenum">
              <a:rPr lang="en-US"/>
              <a:pPr/>
              <a:t>17</a:t>
            </a:fld>
            <a:endParaRPr lang="en-US"/>
          </a:p>
        </p:txBody>
      </p:sp>
      <p:sp>
        <p:nvSpPr>
          <p:cNvPr id="139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9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01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01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F863BC-4F98-FA45-9D58-E0B8D878443D}" type="slidenum">
              <a:rPr lang="en-US"/>
              <a:pPr/>
              <a:t>26</a:t>
            </a:fld>
            <a:endParaRPr lang="en-US"/>
          </a:p>
        </p:txBody>
      </p:sp>
      <p:sp>
        <p:nvSpPr>
          <p:cNvPr id="138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8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F863BC-4F98-FA45-9D58-E0B8D878443D}" type="slidenum">
              <a:rPr lang="en-US"/>
              <a:pPr/>
              <a:t>28</a:t>
            </a:fld>
            <a:endParaRPr lang="en-US"/>
          </a:p>
        </p:txBody>
      </p:sp>
      <p:sp>
        <p:nvSpPr>
          <p:cNvPr id="138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8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F863BC-4F98-FA45-9D58-E0B8D878443D}" type="slidenum">
              <a:rPr lang="en-US"/>
              <a:pPr/>
              <a:t>29</a:t>
            </a:fld>
            <a:endParaRPr lang="en-US"/>
          </a:p>
        </p:txBody>
      </p:sp>
      <p:sp>
        <p:nvSpPr>
          <p:cNvPr id="1382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8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9850" y="914400"/>
            <a:ext cx="4176713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2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adescope.com/courses/149504" TargetMode="External"/><Relationship Id="rId3" Type="http://schemas.openxmlformats.org/officeDocument/2006/relationships/hyperlink" Target="https://www.cc.gatech.edu/classes/AY2021/cs7643_fall/" TargetMode="External"/><Relationship Id="rId7" Type="http://schemas.openxmlformats.org/officeDocument/2006/relationships/hyperlink" Target="https://www.gradescope.com/courses/14950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atech.instructure.com/courses/139054" TargetMode="External"/><Relationship Id="rId5" Type="http://schemas.openxmlformats.org/officeDocument/2006/relationships/hyperlink" Target="https://gatech.instructure.com/courses/137318" TargetMode="External"/><Relationship Id="rId4" Type="http://schemas.openxmlformats.org/officeDocument/2006/relationships/hyperlink" Target="https://piazza.com/gatech/fall2020/cs4803764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mailto:f20-cs4803-cs7643-staff@googlegroups.com" TargetMode="Externa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419600"/>
            <a:ext cx="9144000" cy="1752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 dirty="0"/>
              <a:t>School of Interactive Computing</a:t>
            </a:r>
            <a:br>
              <a:rPr lang="en-US" sz="2800" dirty="0"/>
            </a:br>
            <a:r>
              <a:rPr lang="en-US" sz="2800" dirty="0"/>
              <a:t>Georgia Tech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685800" y="18288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Website: 	</a:t>
            </a:r>
            <a:r>
              <a:rPr lang="en-US" sz="2000" kern="0" dirty="0">
                <a:hlinkClick r:id="rId3"/>
              </a:rPr>
              <a:t>https://www.cc.gatech.edu/classes/AY2021/cs7643_fall/</a:t>
            </a:r>
            <a:endParaRPr lang="en-US" sz="2000" kern="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Piazza:		</a:t>
            </a:r>
            <a:r>
              <a:rPr lang="en-US" sz="2000" dirty="0">
                <a:hlinkClick r:id="rId4"/>
              </a:rPr>
              <a:t>https://piazza.com/gatech/fall2020/cs48037643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Canvas: 	</a:t>
            </a:r>
            <a:r>
              <a:rPr lang="en-US" sz="2000" dirty="0">
                <a:hlinkClick r:id="rId5"/>
              </a:rPr>
              <a:t>https://gatech.instructure.com/courses/137318</a:t>
            </a:r>
            <a:r>
              <a:rPr lang="en-US" sz="2000" dirty="0"/>
              <a:t> (4803)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>
                <a:hlinkClick r:id="rId6"/>
              </a:rPr>
              <a:t>https://gatech.instructure.com/courses/139054</a:t>
            </a:r>
            <a:r>
              <a:rPr lang="en-US" sz="2000" dirty="0"/>
              <a:t> (7643)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err="1"/>
              <a:t>Gradescope</a:t>
            </a:r>
            <a:r>
              <a:rPr lang="en-US" sz="2000" dirty="0"/>
              <a:t>: 	</a:t>
            </a:r>
            <a:r>
              <a:rPr lang="en-US" sz="2000" dirty="0">
                <a:hlinkClick r:id="rId7"/>
              </a:rPr>
              <a:t>https://www.gradescope.com/courses/149503</a:t>
            </a:r>
            <a:r>
              <a:rPr lang="en-US" sz="2000" dirty="0"/>
              <a:t> (4803)</a:t>
            </a:r>
          </a:p>
          <a:p>
            <a:pPr algn="l"/>
            <a:r>
              <a:rPr lang="en-US" sz="2000" kern="0" dirty="0"/>
              <a:t>		</a:t>
            </a:r>
            <a:r>
              <a:rPr lang="en-US" sz="2000" kern="0" dirty="0">
                <a:hlinkClick r:id="rId8"/>
              </a:rPr>
              <a:t>https://www.gradescope.com/courses/149504</a:t>
            </a:r>
            <a:r>
              <a:rPr lang="en-US" sz="2000" kern="0" dirty="0"/>
              <a:t> (7643) </a:t>
            </a:r>
          </a:p>
        </p:txBody>
      </p:sp>
    </p:spTree>
    <p:extLst>
      <p:ext uri="{BB962C8B-B14F-4D97-AF65-F5344CB8AC3E}">
        <p14:creationId xmlns:p14="http://schemas.microsoft.com/office/powerpoint/2010/main" val="297820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6D90-2FC9-234D-A62F-B60A1C49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A73F5-7753-7844-9BED-382F1D56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2FE4D-8D3A-0D47-89C8-8A32FDA4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74A9B-BCAC-3B4B-B081-9D76BF2C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78" y="0"/>
            <a:ext cx="5923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5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E74F-CA07-C448-94F7-1C18D391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20C89-23A7-5C4A-B379-27C5A7576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86F40-77D8-A246-8EB1-80FAA05E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F90E3-766D-3F4E-A00E-FF79841E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C34B8B0-64F8-BF43-B832-943F1B641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5692"/>
            <a:ext cx="6096000" cy="477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160332-8072-4E4C-8C5A-6EE762711426}"/>
              </a:ext>
            </a:extLst>
          </p:cNvPr>
          <p:cNvSpPr txBox="1"/>
          <p:nvPr/>
        </p:nvSpPr>
        <p:spPr>
          <a:xfrm>
            <a:off x="1822990" y="6578469"/>
            <a:ext cx="5579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https://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www.sumologic.com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/blog/machine-learning-deep-learning/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126357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66D1-4B35-A848-BB4C-DA0EB91E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(general) intelligence?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AD12-BB25-7147-9BEB-BD5947EF7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Boring textbook answer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  The ability to acquire and apply knowledge and skills</a:t>
            </a:r>
          </a:p>
          <a:p>
            <a:pPr lvl="1"/>
            <a:r>
              <a:rPr lang="en-US" dirty="0"/>
              <a:t>Dictionary</a:t>
            </a:r>
          </a:p>
          <a:p>
            <a:endParaRPr lang="en-US" i="1" dirty="0"/>
          </a:p>
          <a:p>
            <a:r>
              <a:rPr lang="en-US" dirty="0"/>
              <a:t>My favorite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  The ability to navigate in problem space</a:t>
            </a:r>
          </a:p>
          <a:p>
            <a:pPr lvl="1"/>
            <a:r>
              <a:rPr lang="en-US" dirty="0"/>
              <a:t>Siddhartha Mukherjee, Columbia</a:t>
            </a:r>
          </a:p>
          <a:p>
            <a:pPr lvl="1"/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F46C4-BA00-734B-8836-FD456EEE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8820-0029-5449-971C-F11B8063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66D1-4B35-A848-BB4C-DA0EB91E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artificial intelligence?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AD12-BB25-7147-9BEB-BD5947EF7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Boring textbook answer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  Intelligence demonstrated by machines</a:t>
            </a:r>
          </a:p>
          <a:p>
            <a:pPr lvl="1"/>
            <a:r>
              <a:rPr lang="en-US" dirty="0"/>
              <a:t>Wikipedia</a:t>
            </a:r>
          </a:p>
          <a:p>
            <a:endParaRPr lang="en-US" i="1" dirty="0"/>
          </a:p>
          <a:p>
            <a:r>
              <a:rPr lang="en-US" dirty="0"/>
              <a:t>My favorite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  The science and engineering of making computers</a:t>
            </a:r>
            <a:br>
              <a:rPr lang="en-US" i="1" dirty="0"/>
            </a:br>
            <a:r>
              <a:rPr lang="en-US" i="1" dirty="0"/>
              <a:t>  behave in ways that, until recently, we thought</a:t>
            </a:r>
            <a:br>
              <a:rPr lang="en-US" i="1" dirty="0"/>
            </a:br>
            <a:r>
              <a:rPr lang="en-US" i="1" dirty="0"/>
              <a:t>  required human intelligence.</a:t>
            </a:r>
          </a:p>
          <a:p>
            <a:pPr lvl="1"/>
            <a:r>
              <a:rPr lang="en-US" dirty="0"/>
              <a:t>Andrew Moore, CMU</a:t>
            </a:r>
          </a:p>
          <a:p>
            <a:pPr lvl="1"/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F46C4-BA00-734B-8836-FD456EEE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8820-0029-5449-971C-F11B8063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66D1-4B35-A848-BB4C-DA0EB91E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AD12-BB25-7147-9BEB-BD5947EF7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favorite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  Study of algorithms that </a:t>
            </a:r>
          </a:p>
          <a:p>
            <a:pPr marL="0" indent="0">
              <a:buNone/>
            </a:pPr>
            <a:r>
              <a:rPr lang="en-US" i="1" dirty="0"/>
              <a:t>  improve their performance (P)</a:t>
            </a:r>
          </a:p>
          <a:p>
            <a:pPr marL="0" indent="0">
              <a:buNone/>
            </a:pPr>
            <a:r>
              <a:rPr lang="en-US" i="1" dirty="0"/>
              <a:t>  at some task (T)</a:t>
            </a:r>
          </a:p>
          <a:p>
            <a:pPr marL="0" indent="0">
              <a:buNone/>
            </a:pPr>
            <a:r>
              <a:rPr lang="en-US" i="1" dirty="0"/>
              <a:t>  with experience (E)</a:t>
            </a:r>
          </a:p>
          <a:p>
            <a:pPr lvl="1"/>
            <a:r>
              <a:rPr lang="en-US" dirty="0"/>
              <a:t>Tom Mitchell, CMU</a:t>
            </a:r>
          </a:p>
          <a:p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F46C4-BA00-734B-8836-FD456EEE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38820-0029-5449-971C-F11B8063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 Learning</a:t>
            </a:r>
          </a:p>
          <a:p>
            <a:endParaRPr lang="en-US" dirty="0"/>
          </a:p>
          <a:p>
            <a:r>
              <a:rPr lang="en-US" dirty="0"/>
              <a:t>Neural Networks</a:t>
            </a:r>
          </a:p>
          <a:p>
            <a:endParaRPr lang="en-US" dirty="0"/>
          </a:p>
          <a:p>
            <a:r>
              <a:rPr lang="en-US" dirty="0"/>
              <a:t>Deep Unsupervised/Reinforcement/Structured/</a:t>
            </a:r>
            <a:br>
              <a:rPr lang="en-US" dirty="0"/>
            </a:br>
            <a:r>
              <a:rPr lang="en-US" dirty="0"/>
              <a:t>&lt;insert-qualifier-here&gt; </a:t>
            </a:r>
            <a:br>
              <a:rPr lang="en-US" dirty="0"/>
            </a:br>
            <a:r>
              <a:rPr lang="en-US" dirty="0"/>
              <a:t>Learning</a:t>
            </a:r>
          </a:p>
          <a:p>
            <a:endParaRPr lang="en-US" dirty="0"/>
          </a:p>
          <a:p>
            <a:r>
              <a:rPr lang="en-US" dirty="0"/>
              <a:t>Simply: Deep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1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533400" y="1981200"/>
            <a:ext cx="8153400" cy="1371600"/>
          </a:xfrm>
          <a:prstGeom prst="roundRect">
            <a:avLst/>
          </a:prstGeom>
          <a:noFill/>
          <a:ln w="635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6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B4202AA-0EE7-C54D-B37F-021BA907B495}" type="slidenum">
              <a:rPr lang="en-US"/>
              <a:pPr/>
              <a:t>17</a:t>
            </a:fld>
            <a:endParaRPr lang="en-US"/>
          </a:p>
        </p:txBody>
      </p:sp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3947040" y="2065177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2658240" y="2065177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532160" y="2065177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156641" y="2065177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320" y="1146361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VISION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7760" y="3045920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SPEECH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-76200" y="4972842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NLP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39360" y="1836193"/>
            <a:ext cx="9388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pixels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47520" y="1836193"/>
            <a:ext cx="9388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edge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990881" y="1836193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texton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191000" y="1836193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motif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257800" y="1836193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part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583680" y="1836193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object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6168960" y="2065177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534560" y="3763116"/>
            <a:ext cx="36720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3083040" y="3764555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1532160" y="3763116"/>
            <a:ext cx="325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744161" y="3763116"/>
            <a:ext cx="325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73320" y="3534132"/>
            <a:ext cx="12268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sample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847521" y="3436201"/>
            <a:ext cx="126288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>
                <a:latin typeface="FreeSans" charset="0"/>
              </a:rPr>
              <a:t>spectral band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415680" y="3534132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formant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747080" y="3534132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motif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019800" y="3534132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phone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7433280" y="3534132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word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7050240" y="3763116"/>
            <a:ext cx="325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380600" y="5625230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2929080" y="5625230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1671960" y="5625230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5786041" y="5625230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187320" y="5394807"/>
            <a:ext cx="15652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character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3195480" y="5394807"/>
            <a:ext cx="13536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NP/VP/..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4796760" y="5394807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clause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6028680" y="5394807"/>
            <a:ext cx="158976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sentence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7802041" y="5394807"/>
            <a:ext cx="11203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story</a:t>
            </a: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7419001" y="5625230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2020440" y="5394807"/>
            <a:ext cx="9360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word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Hierarchical Compositionality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85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Building A Complicated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2" y="1706418"/>
            <a:ext cx="2656156" cy="2582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371600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Given a library of simple functions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733800" y="2667000"/>
            <a:ext cx="1447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127" y="2228671"/>
            <a:ext cx="216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Compose into a</a:t>
            </a:r>
          </a:p>
          <a:p>
            <a:endParaRPr lang="en-US" sz="1800" dirty="0"/>
          </a:p>
          <a:p>
            <a:r>
              <a:rPr lang="en-US" sz="1800" dirty="0"/>
              <a:t>complicate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81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Building A Complicated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2" y="1706418"/>
            <a:ext cx="2656156" cy="2582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371600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Given a library of simple functions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733800" y="2667000"/>
            <a:ext cx="1447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127" y="2228671"/>
            <a:ext cx="216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Compose into a</a:t>
            </a:r>
          </a:p>
          <a:p>
            <a:endParaRPr lang="en-US" sz="1800" dirty="0"/>
          </a:p>
          <a:p>
            <a:r>
              <a:rPr lang="en-US" sz="1800" dirty="0"/>
              <a:t>complicate function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600"/>
            <a:ext cx="9144000" cy="14443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30524" y="1917918"/>
            <a:ext cx="37134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</a:rPr>
              <a:t>Idea 1: Linear Combinations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Boosting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Kernels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…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4114800"/>
            <a:ext cx="3594100" cy="990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D3D9-9D2D-C04D-95A6-F6900ACD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Elephant in the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15452-8402-664E-BE9F-6FEC983B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weird. </a:t>
            </a:r>
          </a:p>
          <a:p>
            <a:endParaRPr lang="en-US" dirty="0"/>
          </a:p>
          <a:p>
            <a:r>
              <a:rPr lang="en-US" dirty="0"/>
              <a:t>Hope everyone is staying safe and healthy.  </a:t>
            </a:r>
          </a:p>
          <a:p>
            <a:endParaRPr lang="en-US" dirty="0"/>
          </a:p>
          <a:p>
            <a:r>
              <a:rPr lang="en-US" dirty="0"/>
              <a:t>Let’s make the best of it.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40397-DDE7-724C-974C-664E2F1D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D533E-3785-3F47-8A9F-1ACDFE14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Building A Complicated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2" y="1706418"/>
            <a:ext cx="2656156" cy="2582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371600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Given a library of simple functions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733800" y="2667000"/>
            <a:ext cx="1447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127" y="2228671"/>
            <a:ext cx="216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Compose into a</a:t>
            </a:r>
          </a:p>
          <a:p>
            <a:endParaRPr lang="en-US" sz="1800" dirty="0"/>
          </a:p>
          <a:p>
            <a:r>
              <a:rPr lang="en-US" sz="1800" dirty="0"/>
              <a:t>complicate function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0524" y="1917918"/>
            <a:ext cx="31983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</a:rPr>
              <a:t>Idea 2: Compositions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Deep Learning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Grammar models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Scattering transforms…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9144000" cy="149439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4419600"/>
            <a:ext cx="5461000" cy="469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08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Building A Complicated 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2" y="1706418"/>
            <a:ext cx="2656156" cy="2582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371600"/>
            <a:ext cx="372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Given a library of simple functions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733800" y="2667000"/>
            <a:ext cx="1447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127" y="2228671"/>
            <a:ext cx="216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Compose into a</a:t>
            </a:r>
          </a:p>
          <a:p>
            <a:endParaRPr lang="en-US" sz="1800" dirty="0"/>
          </a:p>
          <a:p>
            <a:r>
              <a:rPr lang="en-US" sz="1800" dirty="0"/>
              <a:t>complicate function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0524" y="1917918"/>
            <a:ext cx="31983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</a:rPr>
              <a:t>Idea 2: Compositions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Deep Learning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Grammar models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/>
              <a:t>Scattering transforms…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3000"/>
            <a:ext cx="9144000" cy="155980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4323195"/>
            <a:ext cx="5765800" cy="520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97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24160" y="1746904"/>
            <a:ext cx="1457280" cy="921697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800" dirty="0">
              <a:solidFill>
                <a:srgbClr val="000000"/>
              </a:solidFill>
              <a:latin typeface="Tiresias PCfont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8291520" y="2200551"/>
            <a:ext cx="414720" cy="1441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694881" y="2199112"/>
            <a:ext cx="5961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293920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800" dirty="0">
              <a:solidFill>
                <a:srgbClr val="000000"/>
              </a:solidFill>
              <a:latin typeface="Tiresias PCfont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490561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0" y="1592808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795841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800" dirty="0">
              <a:solidFill>
                <a:srgbClr val="000000"/>
              </a:solidFill>
              <a:latin typeface="Tiresias PCfont" charset="0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992480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297760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800" dirty="0">
              <a:solidFill>
                <a:srgbClr val="000000"/>
              </a:solidFill>
              <a:latin typeface="Tiresias PCfont" charset="0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6494401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Deep Learning = Hierarchical Compositionality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324520" y="1752600"/>
            <a:ext cx="8956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“car”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89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24160" y="1746904"/>
            <a:ext cx="1457280" cy="921697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8291520" y="2200551"/>
            <a:ext cx="414720" cy="1441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694881" y="2199112"/>
            <a:ext cx="5961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293920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Low-Level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490561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0" y="1592808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795841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Mid-Level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992480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297760" y="1746904"/>
            <a:ext cx="1190880" cy="917376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High-Level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6494401" y="2199112"/>
            <a:ext cx="3153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6881" y="2567790"/>
            <a:ext cx="2793599" cy="3804880"/>
            <a:chOff x="326881" y="2567790"/>
            <a:chExt cx="2793599" cy="3804880"/>
          </a:xfrm>
        </p:grpSpPr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81" y="3092006"/>
              <a:ext cx="2748960" cy="32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V="1">
              <a:off x="2848320" y="2567790"/>
              <a:ext cx="272160" cy="525655"/>
            </a:xfrm>
            <a:prstGeom prst="line">
              <a:avLst/>
            </a:prstGeom>
            <a:noFill/>
            <a:ln w="3600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31360" y="2567790"/>
            <a:ext cx="2772000" cy="3800559"/>
            <a:chOff x="3231360" y="2567790"/>
            <a:chExt cx="2772000" cy="3800559"/>
          </a:xfrm>
        </p:grpSpPr>
        <p:pic>
          <p:nvPicPr>
            <p:cNvPr id="8206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60" y="3092005"/>
              <a:ext cx="2772000" cy="3276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V="1">
              <a:off x="4512960" y="2567790"/>
              <a:ext cx="1440" cy="525655"/>
            </a:xfrm>
            <a:prstGeom prst="line">
              <a:avLst/>
            </a:prstGeom>
            <a:noFill/>
            <a:ln w="3600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62400" y="2531786"/>
            <a:ext cx="2787840" cy="3836563"/>
            <a:chOff x="6062400" y="2531786"/>
            <a:chExt cx="2787840" cy="3836563"/>
          </a:xfrm>
        </p:grpSpPr>
        <p:pic>
          <p:nvPicPr>
            <p:cNvPr id="8207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480" y="3081924"/>
              <a:ext cx="2705760" cy="328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 flipH="1" flipV="1">
              <a:off x="6062400" y="2531786"/>
              <a:ext cx="313920" cy="561659"/>
            </a:xfrm>
            <a:prstGeom prst="line">
              <a:avLst/>
            </a:prstGeom>
            <a:noFill/>
            <a:ln w="36000" cap="flat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9040" y="6463399"/>
            <a:ext cx="8972640" cy="34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6000" cap="flat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967" tIns="57147" rIns="97967" bIns="57147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US" sz="1600" dirty="0">
                <a:latin typeface="Tiresias PCfont" charset="0"/>
              </a:rPr>
              <a:t>Feature visualization of convolutional net trained on </a:t>
            </a:r>
            <a:r>
              <a:rPr lang="en-US" sz="1600" dirty="0" err="1">
                <a:latin typeface="Tiresias PCfont" charset="0"/>
              </a:rPr>
              <a:t>ImageNet</a:t>
            </a:r>
            <a:r>
              <a:rPr lang="en-US" sz="1600" dirty="0">
                <a:latin typeface="Tiresias PCfont" charset="0"/>
              </a:rPr>
              <a:t> from [</a:t>
            </a:r>
            <a:r>
              <a:rPr lang="en-US" sz="1600" dirty="0" err="1">
                <a:latin typeface="Tiresias PCfont" charset="0"/>
              </a:rPr>
              <a:t>Zeiler</a:t>
            </a:r>
            <a:r>
              <a:rPr lang="en-US" sz="1600" dirty="0">
                <a:latin typeface="Tiresias PCfont" charset="0"/>
              </a:rPr>
              <a:t> &amp; Fergus 2013]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324520" y="1752600"/>
            <a:ext cx="89568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>
                <a:latin typeface="FreeSans" charset="0"/>
              </a:rPr>
              <a:t>“car”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Deep Learning = Hierarchical Compositionality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47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559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1547" y="5867400"/>
            <a:ext cx="1912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Sparse DBNs</a:t>
            </a:r>
          </a:p>
          <a:p>
            <a:r>
              <a:rPr lang="en-US" dirty="0"/>
              <a:t>[Lee et al. ICML ‘09]</a:t>
            </a:r>
          </a:p>
          <a:p>
            <a:r>
              <a:rPr lang="en-US" dirty="0"/>
              <a:t>Figure courtesy: </a:t>
            </a:r>
            <a:r>
              <a:rPr lang="en-US" dirty="0" err="1"/>
              <a:t>Quoc</a:t>
            </a:r>
            <a:r>
              <a:rPr lang="en-US" dirty="0"/>
              <a:t> Le</a:t>
            </a:r>
          </a:p>
        </p:txBody>
      </p:sp>
    </p:spTree>
    <p:extLst>
      <p:ext uri="{BB962C8B-B14F-4D97-AF65-F5344CB8AC3E}">
        <p14:creationId xmlns:p14="http://schemas.microsoft.com/office/powerpoint/2010/main" val="1741532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1981200"/>
            <a:ext cx="8153400" cy="1371600"/>
          </a:xfrm>
          <a:prstGeom prst="roundRect">
            <a:avLst/>
          </a:prstGeom>
          <a:noFill/>
          <a:ln w="635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4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278 0.233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407C22E-B569-3F45-AA7E-FB87386D782C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2528640" y="3992099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0" y="1594248"/>
            <a:ext cx="1556640" cy="100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0" y="3214417"/>
            <a:ext cx="1392480" cy="153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398720" y="3827923"/>
            <a:ext cx="13104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\ˈd  ē  p\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950880" y="2065177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528640" y="2065177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4046400" y="2057399"/>
            <a:ext cx="1440000" cy="7772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819400" y="2543307"/>
            <a:ext cx="16764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486400" y="2543307"/>
            <a:ext cx="14478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latin typeface="FreeSans" charset="0"/>
              </a:rPr>
              <a:t>learned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486400" y="1628812"/>
            <a:ext cx="143712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your favorite</a:t>
            </a:r>
            <a:br>
              <a:rPr lang="en-US" b="1" dirty="0">
                <a:solidFill>
                  <a:srgbClr val="000000"/>
                </a:solidFill>
                <a:latin typeface="FreeSans" charset="0"/>
              </a:rPr>
            </a:br>
            <a:r>
              <a:rPr lang="en-US" b="1" dirty="0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881440" y="1628812"/>
            <a:ext cx="161436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hand-crafted</a:t>
            </a:r>
            <a:br>
              <a:rPr lang="en-US" b="1" dirty="0">
                <a:solidFill>
                  <a:srgbClr val="000000"/>
                </a:solidFill>
                <a:latin typeface="FreeSans" charset="0"/>
              </a:rPr>
            </a:br>
            <a:r>
              <a:rPr lang="en-US" b="1" dirty="0">
                <a:solidFill>
                  <a:srgbClr val="000000"/>
                </a:solidFill>
                <a:latin typeface="FreeSans" charset="0"/>
              </a:rPr>
              <a:t> features</a:t>
            </a:r>
          </a:p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SIFT/HOG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7398720" y="1901000"/>
            <a:ext cx="10368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“car”</a:t>
            </a: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528640" y="5854215"/>
            <a:ext cx="31680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7398720" y="5690038"/>
            <a:ext cx="10368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“+”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675361" y="5587787"/>
            <a:ext cx="201744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just"/>
            <a:r>
              <a:rPr lang="en-US"/>
              <a:t>This burrito place</a:t>
            </a:r>
          </a:p>
          <a:p>
            <a:pPr algn="just"/>
            <a:r>
              <a:rPr lang="en-US"/>
              <a:t>is yummy and fun!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76320" y="1146361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VISION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77760" y="3045920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SPEECH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77760" y="5102456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NLP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Traditional Machine Learning</a:t>
            </a:r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6950880" y="4017765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flipV="1">
            <a:off x="4046400" y="4009987"/>
            <a:ext cx="1440000" cy="7772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2819400" y="4495895"/>
            <a:ext cx="16764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5486400" y="4495895"/>
            <a:ext cx="14478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latin typeface="FreeSans" charset="0"/>
              </a:rPr>
              <a:t>learned</a:t>
            </a: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5486400" y="3581400"/>
            <a:ext cx="143712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your favorite</a:t>
            </a:r>
            <a:br>
              <a:rPr lang="en-US" b="1" dirty="0">
                <a:solidFill>
                  <a:srgbClr val="000000"/>
                </a:solidFill>
                <a:latin typeface="FreeSans" charset="0"/>
              </a:rPr>
            </a:br>
            <a:r>
              <a:rPr lang="en-US" b="1" dirty="0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2881440" y="3581400"/>
            <a:ext cx="161436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hand-crafted</a:t>
            </a:r>
            <a:br>
              <a:rPr lang="en-US" b="1" dirty="0">
                <a:solidFill>
                  <a:srgbClr val="000000"/>
                </a:solidFill>
                <a:latin typeface="FreeSans" charset="0"/>
              </a:rPr>
            </a:br>
            <a:r>
              <a:rPr lang="en-US" b="1" dirty="0">
                <a:solidFill>
                  <a:srgbClr val="000000"/>
                </a:solidFill>
                <a:latin typeface="FreeSans" charset="0"/>
              </a:rPr>
              <a:t> features</a:t>
            </a:r>
          </a:p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MFCC</a:t>
            </a:r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6950880" y="5861799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 flipV="1">
            <a:off x="4046400" y="5854021"/>
            <a:ext cx="1440000" cy="7772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2819400" y="6339929"/>
            <a:ext cx="16764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5486400" y="6339929"/>
            <a:ext cx="14478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latin typeface="FreeSans" charset="0"/>
              </a:rPr>
              <a:t>learned</a:t>
            </a: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5486400" y="5425434"/>
            <a:ext cx="143712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your favorite</a:t>
            </a:r>
            <a:br>
              <a:rPr lang="en-US" b="1" dirty="0">
                <a:solidFill>
                  <a:srgbClr val="000000"/>
                </a:solidFill>
                <a:latin typeface="FreeSans" charset="0"/>
              </a:rPr>
            </a:br>
            <a:r>
              <a:rPr lang="en-US" b="1" dirty="0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2881440" y="5425434"/>
            <a:ext cx="161436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hand-crafted</a:t>
            </a:r>
            <a:br>
              <a:rPr lang="en-US" b="1" dirty="0">
                <a:solidFill>
                  <a:srgbClr val="000000"/>
                </a:solidFill>
                <a:latin typeface="FreeSans" charset="0"/>
              </a:rPr>
            </a:br>
            <a:r>
              <a:rPr lang="en-US" b="1" dirty="0">
                <a:solidFill>
                  <a:srgbClr val="000000"/>
                </a:solidFill>
                <a:latin typeface="FreeSans" charset="0"/>
              </a:rPr>
              <a:t> features</a:t>
            </a:r>
          </a:p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Bag-of-words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74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Engineering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459416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733800"/>
            <a:ext cx="2174636" cy="649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733800"/>
            <a:ext cx="1861447" cy="649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419600"/>
            <a:ext cx="1891440" cy="649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2" y="1371600"/>
            <a:ext cx="3063668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999" y="1371600"/>
            <a:ext cx="1940768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5257" y="1371600"/>
            <a:ext cx="3320143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1200" y="2819400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SIFT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44683" y="2819400"/>
            <a:ext cx="161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Spin Images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3235" y="5105400"/>
            <a:ext cx="712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HoG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15566" y="51054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Textons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07999" y="5791200"/>
            <a:ext cx="2992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and many many more….</a:t>
            </a:r>
          </a:p>
        </p:txBody>
      </p:sp>
    </p:spTree>
    <p:extLst>
      <p:ext uri="{BB962C8B-B14F-4D97-AF65-F5344CB8AC3E}">
        <p14:creationId xmlns:p14="http://schemas.microsoft.com/office/powerpoint/2010/main" val="2950195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6950880" y="3992099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2528640" y="3992099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046400" y="3992099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0" y="1594248"/>
            <a:ext cx="1556640" cy="100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59360" y="4470229"/>
            <a:ext cx="52704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230720" y="4470229"/>
            <a:ext cx="141696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unsupervised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820480" y="4470229"/>
            <a:ext cx="114912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supervised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0" y="3214417"/>
            <a:ext cx="1392480" cy="153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886720" y="3554293"/>
            <a:ext cx="103680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384800" y="3554293"/>
            <a:ext cx="1180800" cy="829527"/>
          </a:xfrm>
          <a:prstGeom prst="rect">
            <a:avLst/>
          </a:prstGeom>
          <a:solidFill>
            <a:srgbClr val="CCFF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Mixture of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Gaussians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881440" y="3554293"/>
            <a:ext cx="118080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MFCC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581440" y="3992099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398720" y="3827923"/>
            <a:ext cx="13104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\ˈd  ē  p\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950880" y="2065177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528640" y="2065177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046400" y="2065177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159360" y="2543307"/>
            <a:ext cx="52704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230720" y="2543307"/>
            <a:ext cx="141696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unsupervised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820480" y="2543307"/>
            <a:ext cx="114912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supervised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886720" y="1628812"/>
            <a:ext cx="103680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4384800" y="1628812"/>
            <a:ext cx="1180800" cy="829527"/>
          </a:xfrm>
          <a:prstGeom prst="rect">
            <a:avLst/>
          </a:prstGeom>
          <a:solidFill>
            <a:srgbClr val="CCFF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K-Means/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pooling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881440" y="1628812"/>
            <a:ext cx="118080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SIFT/HOG</a:t>
            </a: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5581440" y="2065177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7398720" y="1901000"/>
            <a:ext cx="10368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“car”</a:t>
            </a: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6952321" y="5854215"/>
            <a:ext cx="36720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528640" y="5854215"/>
            <a:ext cx="31680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4046400" y="5854215"/>
            <a:ext cx="325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159360" y="6332346"/>
            <a:ext cx="52704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4230720" y="6332346"/>
            <a:ext cx="141696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unsupervised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820480" y="6332346"/>
            <a:ext cx="114912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supervised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5886720" y="5416409"/>
            <a:ext cx="103680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4384800" y="5416409"/>
            <a:ext cx="1180800" cy="829527"/>
          </a:xfrm>
          <a:prstGeom prst="rect">
            <a:avLst/>
          </a:prstGeom>
          <a:solidFill>
            <a:srgbClr val="CCFF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n-grams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2882880" y="5416409"/>
            <a:ext cx="118080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Parse Tree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Syntactic</a:t>
            </a:r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5581440" y="5854215"/>
            <a:ext cx="325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7398720" y="5690038"/>
            <a:ext cx="10368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“+”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675361" y="5587787"/>
            <a:ext cx="201744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just"/>
            <a:r>
              <a:rPr lang="en-US"/>
              <a:t>This burrito place</a:t>
            </a:r>
          </a:p>
          <a:p>
            <a:pPr algn="just"/>
            <a:r>
              <a:rPr lang="en-US"/>
              <a:t>is yummy and fun!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76320" y="1146361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VISION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77760" y="3045920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SPEECH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77760" y="5102456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NLP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300" dirty="0"/>
              <a:t>Traditional Machine Learning (more accurately)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715000" y="990600"/>
            <a:ext cx="0" cy="57150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15000" y="864513"/>
            <a:ext cx="14079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“Learned”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715000" y="1371600"/>
            <a:ext cx="609600" cy="0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86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6950880" y="3992099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2528640" y="3992099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046400" y="3992099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0" y="1594248"/>
            <a:ext cx="1556640" cy="100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59360" y="4470229"/>
            <a:ext cx="52704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230720" y="4470229"/>
            <a:ext cx="141696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unsupervised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820480" y="4470229"/>
            <a:ext cx="114912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supervised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0" y="3214417"/>
            <a:ext cx="1392480" cy="153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886720" y="3554293"/>
            <a:ext cx="103680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384800" y="3554293"/>
            <a:ext cx="1180800" cy="829527"/>
          </a:xfrm>
          <a:prstGeom prst="rect">
            <a:avLst/>
          </a:prstGeom>
          <a:solidFill>
            <a:srgbClr val="CCFF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Mixture of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Gaussians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881440" y="3554293"/>
            <a:ext cx="118080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MFCC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581440" y="3992099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398720" y="3827923"/>
            <a:ext cx="13104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\ˈd  ē  p\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950880" y="2065177"/>
            <a:ext cx="3672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528640" y="2065177"/>
            <a:ext cx="31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046400" y="2065177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159360" y="2543307"/>
            <a:ext cx="52704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230720" y="2543307"/>
            <a:ext cx="141696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unsupervised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820480" y="2543307"/>
            <a:ext cx="114912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supervised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886720" y="1628812"/>
            <a:ext cx="103680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4384800" y="1628812"/>
            <a:ext cx="1180800" cy="829527"/>
          </a:xfrm>
          <a:prstGeom prst="rect">
            <a:avLst/>
          </a:prstGeom>
          <a:solidFill>
            <a:srgbClr val="CCFF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K-Means/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pooling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881440" y="1628812"/>
            <a:ext cx="118080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latin typeface="FreeSans" charset="0"/>
              </a:rPr>
              <a:t>SIFT/HOG</a:t>
            </a: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5581440" y="2065177"/>
            <a:ext cx="32544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7398720" y="1901000"/>
            <a:ext cx="10368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“car”</a:t>
            </a: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6952321" y="5854215"/>
            <a:ext cx="36720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528640" y="5854215"/>
            <a:ext cx="31680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4046400" y="5854215"/>
            <a:ext cx="325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159360" y="6332346"/>
            <a:ext cx="52704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4230720" y="6332346"/>
            <a:ext cx="141696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unsupervised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5820480" y="6332346"/>
            <a:ext cx="114912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>
                <a:latin typeface="FreeSans" charset="0"/>
              </a:rPr>
              <a:t>supervised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5886720" y="5416409"/>
            <a:ext cx="1036800" cy="829527"/>
          </a:xfrm>
          <a:prstGeom prst="rect">
            <a:avLst/>
          </a:prstGeom>
          <a:solidFill>
            <a:srgbClr val="CCCC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classifier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4384800" y="5416409"/>
            <a:ext cx="1180800" cy="829527"/>
          </a:xfrm>
          <a:prstGeom prst="rect">
            <a:avLst/>
          </a:prstGeom>
          <a:solidFill>
            <a:srgbClr val="CCFFFF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n-grams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2882880" y="5416409"/>
            <a:ext cx="1180800" cy="829527"/>
          </a:xfrm>
          <a:prstGeom prst="rect">
            <a:avLst/>
          </a:prstGeom>
          <a:solidFill>
            <a:srgbClr val="FFFFCC"/>
          </a:solidFill>
          <a:ln w="5472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6131" tIns="79712" rIns="106131" bIns="65311" anchor="ctr"/>
          <a:lstStyle/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Parse Tree</a:t>
            </a:r>
          </a:p>
          <a:p>
            <a:pPr>
              <a:tabLst>
                <a:tab pos="656650" algn="l"/>
              </a:tabLst>
            </a:pPr>
            <a:r>
              <a:rPr lang="en-US" b="1">
                <a:solidFill>
                  <a:srgbClr val="000000"/>
                </a:solidFill>
                <a:latin typeface="FreeSans" charset="0"/>
              </a:rPr>
              <a:t>Syntactic</a:t>
            </a:r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5581440" y="5854215"/>
            <a:ext cx="325440" cy="144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7398720" y="5690038"/>
            <a:ext cx="10368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latin typeface="FreeSans" charset="0"/>
              </a:rPr>
              <a:t>“+”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675361" y="5587787"/>
            <a:ext cx="2017440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just"/>
            <a:r>
              <a:rPr lang="en-US"/>
              <a:t>This burrito place</a:t>
            </a:r>
          </a:p>
          <a:p>
            <a:pPr algn="just"/>
            <a:r>
              <a:rPr lang="en-US"/>
              <a:t>is yummy and fun!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76320" y="1146361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VISION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77760" y="3045920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SPEECH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77760" y="5102456"/>
            <a:ext cx="145152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>
                <a:solidFill>
                  <a:srgbClr val="000080"/>
                </a:solidFill>
                <a:latin typeface="FreeSans" charset="0"/>
              </a:rPr>
              <a:t>NLP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Deep Learning = End-to-End Learning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864513"/>
            <a:ext cx="1407958" cy="5841087"/>
            <a:chOff x="5715000" y="864513"/>
            <a:chExt cx="1407958" cy="5841087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5715000" y="990600"/>
              <a:ext cx="0" cy="5715000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5715000" y="864513"/>
              <a:ext cx="140795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“Learned”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5715000" y="1371600"/>
              <a:ext cx="609600" cy="0"/>
            </a:xfrm>
            <a:prstGeom prst="straightConnector1">
              <a:avLst/>
            </a:prstGeom>
            <a:ln>
              <a:prstDash val="dash"/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4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5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32691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740E-1A3C-E14F-A376-46741167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in the right 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7F31-ECE0-E849-A5DE-6DA322148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CS 4803(DL) / CS 7643 </a:t>
            </a:r>
          </a:p>
          <a:p>
            <a:pPr lvl="1"/>
            <a:r>
              <a:rPr lang="en-US" dirty="0"/>
              <a:t>“On campus” class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NOT CS 7643-O01</a:t>
            </a:r>
          </a:p>
          <a:p>
            <a:pPr lvl="1"/>
            <a:r>
              <a:rPr lang="en-US" dirty="0"/>
              <a:t>Online class for OMSCS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FE406-D520-4249-86B3-B12AAB9A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D3C2-B72F-D34D-A2BE-655E729A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r>
              <a:rPr lang="en-US" dirty="0"/>
              <a:t>“Shallow” models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Deep models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889280" y="5089398"/>
            <a:ext cx="59616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453760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756961" y="5106680"/>
            <a:ext cx="1339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4471200" y="5103800"/>
            <a:ext cx="627840" cy="1042669"/>
          </a:xfrm>
          <a:prstGeom prst="line">
            <a:avLst/>
          </a:prstGeom>
          <a:noFill/>
          <a:ln w="36720" cap="flat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099041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402241" y="5106680"/>
            <a:ext cx="367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765120" y="4343400"/>
            <a:ext cx="1285920" cy="1473274"/>
          </a:xfrm>
          <a:prstGeom prst="roundRect">
            <a:avLst>
              <a:gd name="adj" fmla="val 111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6328" tIns="16328" rIns="16328" bIns="16328" anchor="ctr" anchorCtr="1"/>
          <a:lstStyle/>
          <a:p>
            <a:pPr>
              <a:lnSpc>
                <a:spcPct val="104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Trainable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Feature-Transform / </a:t>
            </a:r>
            <a:br>
              <a:rPr lang="en-US" sz="1800" dirty="0">
                <a:solidFill>
                  <a:srgbClr val="000000"/>
                </a:solidFill>
                <a:latin typeface="Tiresias PCfont" charset="0"/>
              </a:rPr>
            </a:br>
            <a:r>
              <a:rPr lang="en-US" sz="1800" dirty="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8068320" y="5106680"/>
            <a:ext cx="367200" cy="1440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6467041" y="5180128"/>
            <a:ext cx="145440" cy="982183"/>
          </a:xfrm>
          <a:prstGeom prst="line">
            <a:avLst/>
          </a:prstGeom>
          <a:noFill/>
          <a:ln w="36720" cap="flat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266721" y="6186794"/>
            <a:ext cx="3561120" cy="28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lnSpc>
                <a:spcPct val="104000"/>
              </a:lnSpc>
              <a:buClr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Tiresias PCfont" charset="0"/>
              </a:rPr>
              <a:t>Learned Internal Representations</a:t>
            </a: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1" y="4582465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“Shallow” </a:t>
            </a:r>
            <a:r>
              <a:rPr lang="en-US" dirty="0" err="1"/>
              <a:t>vs</a:t>
            </a:r>
            <a:r>
              <a:rPr lang="en-US" dirty="0"/>
              <a:t> Deep Learning</a:t>
            </a: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5802312" y="2133600"/>
            <a:ext cx="2908300" cy="1016000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8000" rIns="18000" bIns="18000" anchor="ctr" anchorCtr="1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“Simple” Trainable 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Classifier</a:t>
            </a: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8715375" y="2632075"/>
            <a:ext cx="657225" cy="1587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847850" y="2632075"/>
            <a:ext cx="657225" cy="1587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2436812" y="2133600"/>
            <a:ext cx="2862263" cy="1011237"/>
          </a:xfrm>
          <a:prstGeom prst="roundRect">
            <a:avLst>
              <a:gd name="adj" fmla="val 153"/>
            </a:avLst>
          </a:prstGeom>
          <a:solidFill>
            <a:srgbClr val="FFFFFF"/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8000" rIns="18000" bIns="18000" anchor="ctr" anchorCtr="1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hand-crafted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Tiresias PCfont" charset="0"/>
              </a:rPr>
              <a:t>Feature Extractor</a:t>
            </a: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5303838" y="2632075"/>
            <a:ext cx="549708" cy="289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7865"/>
            <a:ext cx="1707840" cy="11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048000" y="3139529"/>
            <a:ext cx="16764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solidFill>
                  <a:srgbClr val="000000"/>
                </a:solidFill>
                <a:latin typeface="FreeSans" charset="0"/>
              </a:rPr>
              <a:t>fixed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6400800" y="3139529"/>
            <a:ext cx="144780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4000"/>
              </a:lnSpc>
              <a:spcAft>
                <a:spcPts val="522"/>
              </a:spcAft>
              <a:buSzPct val="45000"/>
            </a:pPr>
            <a:r>
              <a:rPr lang="en-US" sz="1800" dirty="0">
                <a:latin typeface="FreeSans" charset="0"/>
              </a:rPr>
              <a:t>learned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63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3505200"/>
            <a:ext cx="8153400" cy="1371600"/>
          </a:xfrm>
          <a:prstGeom prst="roundRect">
            <a:avLst/>
          </a:prstGeom>
          <a:noFill/>
          <a:ln w="635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77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278 0.233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 Representations Toy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err="1"/>
              <a:t>vs</a:t>
            </a:r>
            <a:r>
              <a:rPr lang="en-US" dirty="0"/>
              <a:t> Distributed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1681810"/>
            <a:ext cx="7201107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495800" y="1447800"/>
            <a:ext cx="4343400" cy="5105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0953" y="6578469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Moontae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Lee </a:t>
            </a:r>
          </a:p>
        </p:txBody>
      </p:sp>
    </p:spTree>
    <p:extLst>
      <p:ext uri="{BB962C8B-B14F-4D97-AF65-F5344CB8AC3E}">
        <p14:creationId xmlns:p14="http://schemas.microsoft.com/office/powerpoint/2010/main" val="28524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 Representations Toy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interpret each dimension?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468763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0953" y="6578469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Moontae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Lee </a:t>
            </a:r>
          </a:p>
        </p:txBody>
      </p:sp>
    </p:spTree>
    <p:extLst>
      <p:ext uri="{BB962C8B-B14F-4D97-AF65-F5344CB8AC3E}">
        <p14:creationId xmlns:p14="http://schemas.microsoft.com/office/powerpoint/2010/main" val="3192800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dirty="0"/>
              <a:t>Power of distributed representations!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2425700"/>
            <a:ext cx="6565900" cy="199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500" y="2743200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Local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805" y="3657600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Distributed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0953" y="6578469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Moontae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Lee </a:t>
            </a:r>
          </a:p>
        </p:txBody>
      </p:sp>
    </p:spTree>
    <p:extLst>
      <p:ext uri="{BB962C8B-B14F-4D97-AF65-F5344CB8AC3E}">
        <p14:creationId xmlns:p14="http://schemas.microsoft.com/office/powerpoint/2010/main" val="474669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dirty="0"/>
              <a:t>Power of distributed representations!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United </a:t>
            </a:r>
            <a:r>
              <a:rPr lang="en-US" dirty="0" err="1"/>
              <a:t>States:Dollar</a:t>
            </a:r>
            <a:r>
              <a:rPr lang="en-US" dirty="0"/>
              <a:t> :: Mexico:?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28800"/>
            <a:ext cx="7112000" cy="4645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0953" y="6578469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Moontae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Lee </a:t>
            </a:r>
          </a:p>
        </p:txBody>
      </p:sp>
    </p:spTree>
    <p:extLst>
      <p:ext uri="{BB962C8B-B14F-4D97-AF65-F5344CB8AC3E}">
        <p14:creationId xmlns:p14="http://schemas.microsoft.com/office/powerpoint/2010/main" val="2167499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ThisPlusThat.me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15724" r="1572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9551" y="6400800"/>
            <a:ext cx="7635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insightdatascience.com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/blog/thisplusthat_a_search_engine_that_lets_you_add_words_as_vectors.html</a:t>
            </a:r>
          </a:p>
        </p:txBody>
      </p:sp>
    </p:spTree>
    <p:extLst>
      <p:ext uri="{BB962C8B-B14F-4D97-AF65-F5344CB8AC3E}">
        <p14:creationId xmlns:p14="http://schemas.microsoft.com/office/powerpoint/2010/main" val="560851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So what </a:t>
            </a:r>
            <a:r>
              <a:rPr lang="en-US" i="1" dirty="0"/>
              <a:t>is</a:t>
            </a:r>
            <a:r>
              <a:rPr lang="en-US" dirty="0"/>
              <a:t> Deep (Machine)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different ideas:</a:t>
            </a:r>
          </a:p>
          <a:p>
            <a:endParaRPr lang="en-US" dirty="0"/>
          </a:p>
          <a:p>
            <a:r>
              <a:rPr lang="en-US" dirty="0"/>
              <a:t>(Hierarchical) Compositionality</a:t>
            </a:r>
          </a:p>
          <a:p>
            <a:pPr lvl="1"/>
            <a:r>
              <a:rPr lang="en-US" dirty="0"/>
              <a:t>Cascade of non-linear transformations</a:t>
            </a:r>
          </a:p>
          <a:p>
            <a:pPr lvl="1"/>
            <a:r>
              <a:rPr lang="en-US" dirty="0"/>
              <a:t>Multiple layers of representations</a:t>
            </a:r>
          </a:p>
          <a:p>
            <a:endParaRPr lang="en-US" dirty="0"/>
          </a:p>
          <a:p>
            <a:r>
              <a:rPr lang="en-US" dirty="0"/>
              <a:t>End-to-End Learning</a:t>
            </a:r>
          </a:p>
          <a:p>
            <a:pPr lvl="1"/>
            <a:r>
              <a:rPr lang="en-US" dirty="0"/>
              <a:t>Learning (goal-driven) representations</a:t>
            </a:r>
          </a:p>
          <a:p>
            <a:pPr lvl="1"/>
            <a:r>
              <a:rPr lang="en-US" dirty="0"/>
              <a:t>Learning to feature extraction</a:t>
            </a:r>
          </a:p>
          <a:p>
            <a:endParaRPr lang="en-US" dirty="0"/>
          </a:p>
          <a:p>
            <a:r>
              <a:rPr lang="en-US" dirty="0"/>
              <a:t>Distributed Representations</a:t>
            </a:r>
          </a:p>
          <a:p>
            <a:pPr lvl="1"/>
            <a:r>
              <a:rPr lang="en-US" dirty="0"/>
              <a:t>No single neuron “encodes” everything</a:t>
            </a:r>
          </a:p>
          <a:p>
            <a:pPr lvl="1"/>
            <a:r>
              <a:rPr lang="en-US" dirty="0"/>
              <a:t>Groups of neurons work together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7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of Deep/Representation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(Usually) Better Performance</a:t>
            </a:r>
          </a:p>
          <a:p>
            <a:pPr lvl="1"/>
            <a:r>
              <a:rPr lang="en-US" dirty="0"/>
              <a:t>Caveats: given enough data, similar train-test distributions, non-adversarial evaluation, </a:t>
            </a:r>
            <a:r>
              <a:rPr lang="en-US" dirty="0" err="1"/>
              <a:t>etc</a:t>
            </a:r>
            <a:r>
              <a:rPr lang="en-US" dirty="0"/>
              <a:t>, etc. </a:t>
            </a:r>
          </a:p>
          <a:p>
            <a:endParaRPr lang="en-US" dirty="0"/>
          </a:p>
          <a:p>
            <a:r>
              <a:rPr lang="en-US" dirty="0"/>
              <a:t>New domains without “experts”</a:t>
            </a:r>
          </a:p>
          <a:p>
            <a:pPr lvl="1"/>
            <a:r>
              <a:rPr lang="en-US" dirty="0"/>
              <a:t>RGBD/Lidar</a:t>
            </a:r>
          </a:p>
          <a:p>
            <a:pPr lvl="1"/>
            <a:r>
              <a:rPr lang="en-US" dirty="0"/>
              <a:t>Multi-spectral data</a:t>
            </a:r>
          </a:p>
          <a:p>
            <a:pPr lvl="1"/>
            <a:r>
              <a:rPr lang="en-US" dirty="0"/>
              <a:t>Gene-expression data</a:t>
            </a:r>
          </a:p>
          <a:p>
            <a:pPr lvl="1"/>
            <a:r>
              <a:rPr lang="en-US" dirty="0"/>
              <a:t>Unclear how to hand-engineer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71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“Expert” intuitions can be misleading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“Every time I fire a linguist, the performance of our speech recognition system goes up”</a:t>
            </a:r>
            <a:endParaRPr lang="en-US" dirty="0"/>
          </a:p>
          <a:p>
            <a:pPr lvl="1"/>
            <a:r>
              <a:rPr lang="en-US" dirty="0"/>
              <a:t>Fred </a:t>
            </a:r>
            <a:r>
              <a:rPr lang="en-US" dirty="0" err="1"/>
              <a:t>Jelinik</a:t>
            </a:r>
            <a:r>
              <a:rPr lang="en-US" dirty="0"/>
              <a:t>, IBM </a:t>
            </a:r>
            <a:r>
              <a:rPr lang="fr-FR" dirty="0"/>
              <a:t>’</a:t>
            </a:r>
            <a:r>
              <a:rPr lang="en-US" dirty="0"/>
              <a:t>98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“Because gradient descent is better than you”</a:t>
            </a:r>
          </a:p>
          <a:p>
            <a:pPr lvl="1"/>
            <a:r>
              <a:rPr lang="en-US" i="1" dirty="0"/>
              <a:t>Yann </a:t>
            </a:r>
            <a:r>
              <a:rPr lang="en-US" i="1" dirty="0" err="1"/>
              <a:t>LeCun</a:t>
            </a:r>
            <a:r>
              <a:rPr lang="en-US" i="1" dirty="0"/>
              <a:t>, </a:t>
            </a:r>
            <a:r>
              <a:rPr lang="en-US" dirty="0"/>
              <a:t>CVPR ‘13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514600"/>
            <a:ext cx="115824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26EA-4ADC-D942-A5E9-E1A25D77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F20 Delivery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7FA87-8937-0F4B-A54B-C87473BB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Remote</a:t>
            </a:r>
          </a:p>
          <a:p>
            <a:pPr lvl="1"/>
            <a:r>
              <a:rPr lang="en-US" dirty="0"/>
              <a:t>No in-person interaction</a:t>
            </a:r>
          </a:p>
          <a:p>
            <a:pPr lvl="1"/>
            <a:r>
              <a:rPr lang="en-US" dirty="0"/>
              <a:t>Lectures, office hours, HW/project submissions online</a:t>
            </a:r>
          </a:p>
          <a:p>
            <a:pPr lvl="2"/>
            <a:r>
              <a:rPr lang="en-US" dirty="0"/>
              <a:t>No exam</a:t>
            </a:r>
          </a:p>
          <a:p>
            <a:endParaRPr lang="en-US" dirty="0"/>
          </a:p>
          <a:p>
            <a:r>
              <a:rPr lang="en-US" dirty="0"/>
              <a:t>Sync</a:t>
            </a:r>
          </a:p>
          <a:p>
            <a:pPr lvl="1"/>
            <a:r>
              <a:rPr lang="en-US" dirty="0"/>
              <a:t>There is a scheduled “live” lecture time </a:t>
            </a:r>
          </a:p>
          <a:p>
            <a:pPr lvl="1"/>
            <a:r>
              <a:rPr lang="en-US" dirty="0"/>
              <a:t>We will experiment with flipped classroom &amp; guest lectures</a:t>
            </a:r>
          </a:p>
          <a:p>
            <a:pPr lvl="1"/>
            <a:endParaRPr lang="en-US" dirty="0"/>
          </a:p>
          <a:p>
            <a:r>
              <a:rPr lang="en-US" dirty="0"/>
              <a:t>Recording</a:t>
            </a:r>
          </a:p>
          <a:p>
            <a:pPr lvl="1"/>
            <a:r>
              <a:rPr lang="en-US" dirty="0"/>
              <a:t>Lectures are recorded and available for viewing</a:t>
            </a:r>
          </a:p>
          <a:p>
            <a:pPr lvl="1"/>
            <a:r>
              <a:rPr lang="en-US" dirty="0"/>
              <a:t>BUT BUT BUT we STRONGLY encourage you to attend the lectures</a:t>
            </a:r>
          </a:p>
          <a:p>
            <a:endParaRPr lang="en-US" dirty="0"/>
          </a:p>
          <a:p>
            <a:r>
              <a:rPr lang="en-US" dirty="0"/>
              <a:t>Remember: Content is free online. </a:t>
            </a:r>
          </a:p>
          <a:p>
            <a:pPr lvl="1"/>
            <a:r>
              <a:rPr lang="en-US" dirty="0"/>
              <a:t>You are here for the interaction and the insight.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80468-C625-3C43-B8D0-C2F70722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F2C74-F121-6342-AFC0-84B2BC59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of Deep/Representation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Modularity! </a:t>
            </a:r>
          </a:p>
          <a:p>
            <a:r>
              <a:rPr lang="en-US" dirty="0"/>
              <a:t>Plug and play architectures!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4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658880" y="36482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748320" y="345242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736000" y="49861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312640" y="230894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160800" y="1231713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3362401" y="5796993"/>
            <a:ext cx="144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 flipV="1">
            <a:off x="2279521" y="4476374"/>
            <a:ext cx="1084320" cy="62502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67681" y="3102469"/>
            <a:ext cx="3250080" cy="3318108"/>
          </a:xfrm>
          <a:custGeom>
            <a:avLst/>
            <a:gdLst>
              <a:gd name="T0" fmla="*/ 9953 w 9954"/>
              <a:gd name="T1" fmla="*/ 10161 h 10162"/>
              <a:gd name="T2" fmla="*/ 1698 w 9954"/>
              <a:gd name="T3" fmla="*/ 5715 h 10162"/>
              <a:gd name="T4" fmla="*/ 8683 w 9954"/>
              <a:gd name="T5" fmla="*/ 0 h 10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54" h="10162">
                <a:moveTo>
                  <a:pt x="9953" y="10161"/>
                </a:moveTo>
                <a:cubicBezTo>
                  <a:pt x="7715" y="9152"/>
                  <a:pt x="2264" y="6965"/>
                  <a:pt x="1698" y="5715"/>
                </a:cubicBezTo>
                <a:cubicBezTo>
                  <a:pt x="0" y="1965"/>
                  <a:pt x="8826" y="579"/>
                  <a:pt x="8683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4" name="Freeform 10"/>
          <p:cNvSpPr>
            <a:spLocks/>
          </p:cNvSpPr>
          <p:nvPr/>
        </p:nvSpPr>
        <p:spPr bwMode="auto">
          <a:xfrm>
            <a:off x="3661921" y="2065560"/>
            <a:ext cx="3250080" cy="2903345"/>
          </a:xfrm>
          <a:custGeom>
            <a:avLst/>
            <a:gdLst>
              <a:gd name="T0" fmla="*/ 0 w 9954"/>
              <a:gd name="T1" fmla="*/ 8890 h 8891"/>
              <a:gd name="T2" fmla="*/ 6350 w 9954"/>
              <a:gd name="T3" fmla="*/ 6667 h 8891"/>
              <a:gd name="T4" fmla="*/ 8255 w 9954"/>
              <a:gd name="T5" fmla="*/ 5001 h 8891"/>
              <a:gd name="T6" fmla="*/ 1270 w 9954"/>
              <a:gd name="T7" fmla="*/ 0 h 8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4" h="8891">
                <a:moveTo>
                  <a:pt x="0" y="8890"/>
                </a:moveTo>
                <a:cubicBezTo>
                  <a:pt x="1517" y="8295"/>
                  <a:pt x="4418" y="7572"/>
                  <a:pt x="6350" y="6667"/>
                </a:cubicBezTo>
                <a:cubicBezTo>
                  <a:pt x="7510" y="6125"/>
                  <a:pt x="8160" y="5368"/>
                  <a:pt x="8255" y="5001"/>
                </a:cubicBezTo>
                <a:cubicBezTo>
                  <a:pt x="9953" y="1719"/>
                  <a:pt x="1127" y="507"/>
                  <a:pt x="1270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 flipV="1">
            <a:off x="3938401" y="2064121"/>
            <a:ext cx="624960" cy="145455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V="1">
            <a:off x="2903040" y="2064121"/>
            <a:ext cx="82944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V="1">
            <a:off x="3317760" y="4268992"/>
            <a:ext cx="1036800" cy="1039789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354560" y="5025328"/>
            <a:ext cx="4789440" cy="79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Any DAG of </a:t>
            </a:r>
            <a:r>
              <a:rPr lang="en-US" sz="2200" b="1" dirty="0" err="1">
                <a:solidFill>
                  <a:srgbClr val="FF0000"/>
                </a:solidFill>
                <a:latin typeface="FreeSans" charset="0"/>
              </a:rPr>
              <a:t>differentialble</a:t>
            </a: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 modules is allowed!</a:t>
            </a: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2073600" y="3101030"/>
            <a:ext cx="103680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Differentiable Computation Graph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39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Computation: Forward-Prop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9144000" cy="3270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30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Computation: Back-Prop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255"/>
            <a:ext cx="9144000" cy="3308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3528" y="6578469"/>
            <a:ext cx="345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LeCun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73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658880" y="36482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748320" y="345242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736000" y="4986187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312640" y="2308946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160800" y="1231713"/>
            <a:ext cx="1244160" cy="829527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3362401" y="5796993"/>
            <a:ext cx="144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 flipV="1">
            <a:off x="2279521" y="4476374"/>
            <a:ext cx="1084320" cy="62502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67681" y="3102469"/>
            <a:ext cx="3250080" cy="3318108"/>
          </a:xfrm>
          <a:custGeom>
            <a:avLst/>
            <a:gdLst>
              <a:gd name="T0" fmla="*/ 9953 w 9954"/>
              <a:gd name="T1" fmla="*/ 10161 h 10162"/>
              <a:gd name="T2" fmla="*/ 1698 w 9954"/>
              <a:gd name="T3" fmla="*/ 5715 h 10162"/>
              <a:gd name="T4" fmla="*/ 8683 w 9954"/>
              <a:gd name="T5" fmla="*/ 0 h 10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54" h="10162">
                <a:moveTo>
                  <a:pt x="9953" y="10161"/>
                </a:moveTo>
                <a:cubicBezTo>
                  <a:pt x="7715" y="9152"/>
                  <a:pt x="2264" y="6965"/>
                  <a:pt x="1698" y="5715"/>
                </a:cubicBezTo>
                <a:cubicBezTo>
                  <a:pt x="0" y="1965"/>
                  <a:pt x="8826" y="579"/>
                  <a:pt x="8683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4" name="Freeform 10"/>
          <p:cNvSpPr>
            <a:spLocks/>
          </p:cNvSpPr>
          <p:nvPr/>
        </p:nvSpPr>
        <p:spPr bwMode="auto">
          <a:xfrm>
            <a:off x="3661921" y="2065560"/>
            <a:ext cx="3250080" cy="2903345"/>
          </a:xfrm>
          <a:custGeom>
            <a:avLst/>
            <a:gdLst>
              <a:gd name="T0" fmla="*/ 0 w 9954"/>
              <a:gd name="T1" fmla="*/ 8890 h 8891"/>
              <a:gd name="T2" fmla="*/ 6350 w 9954"/>
              <a:gd name="T3" fmla="*/ 6667 h 8891"/>
              <a:gd name="T4" fmla="*/ 8255 w 9954"/>
              <a:gd name="T5" fmla="*/ 5001 h 8891"/>
              <a:gd name="T6" fmla="*/ 1270 w 9954"/>
              <a:gd name="T7" fmla="*/ 0 h 8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54" h="8891">
                <a:moveTo>
                  <a:pt x="0" y="8890"/>
                </a:moveTo>
                <a:cubicBezTo>
                  <a:pt x="1517" y="8295"/>
                  <a:pt x="4418" y="7572"/>
                  <a:pt x="6350" y="6667"/>
                </a:cubicBezTo>
                <a:cubicBezTo>
                  <a:pt x="7510" y="6125"/>
                  <a:pt x="8160" y="5368"/>
                  <a:pt x="8255" y="5001"/>
                </a:cubicBezTo>
                <a:cubicBezTo>
                  <a:pt x="9953" y="1719"/>
                  <a:pt x="1127" y="507"/>
                  <a:pt x="1270" y="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 flipV="1">
            <a:off x="3938401" y="2064121"/>
            <a:ext cx="624960" cy="145455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V="1">
            <a:off x="2903040" y="2064121"/>
            <a:ext cx="829440" cy="417644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V="1">
            <a:off x="3317760" y="4268992"/>
            <a:ext cx="1036800" cy="1039789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354560" y="5025328"/>
            <a:ext cx="4789440" cy="79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Any DAG of </a:t>
            </a:r>
            <a:r>
              <a:rPr lang="en-US" sz="2200" b="1" dirty="0" err="1">
                <a:solidFill>
                  <a:srgbClr val="FF0000"/>
                </a:solidFill>
                <a:latin typeface="FreeSans" charset="0"/>
              </a:rPr>
              <a:t>differentialble</a:t>
            </a: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 modules is allowed!</a:t>
            </a: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2073600" y="3101030"/>
            <a:ext cx="1036800" cy="83240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Differentiable Computation Graph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3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Problem#1: Lack of a formal understanding</a:t>
            </a:r>
          </a:p>
          <a:p>
            <a:pPr lvl="1"/>
            <a:r>
              <a:rPr lang="en-US" dirty="0"/>
              <a:t>Non-Convex! Non-Convex! Non-Convex!</a:t>
            </a:r>
          </a:p>
          <a:p>
            <a:pPr lvl="2"/>
            <a:r>
              <a:rPr lang="en-US" dirty="0"/>
              <a:t>Depth&gt;=3: most losses non-convex in parameters</a:t>
            </a:r>
          </a:p>
          <a:p>
            <a:pPr lvl="1"/>
            <a:r>
              <a:rPr lang="en-US" dirty="0"/>
              <a:t>Worse still, existing intuitions from classical statistical learning theory don’t seem to carry over. </a:t>
            </a:r>
          </a:p>
          <a:p>
            <a:pPr lvl="1"/>
            <a:r>
              <a:rPr lang="en-US" dirty="0"/>
              <a:t>Theoretically, we are stumbling in the dark here</a:t>
            </a:r>
          </a:p>
          <a:p>
            <a:endParaRPr lang="en-US" dirty="0"/>
          </a:p>
          <a:p>
            <a:r>
              <a:rPr lang="en-US" dirty="0"/>
              <a:t>Standard response #1</a:t>
            </a:r>
          </a:p>
          <a:p>
            <a:pPr lvl="1"/>
            <a:r>
              <a:rPr lang="en-US" dirty="0"/>
              <a:t>“Yes, but this just means there’s new theory to be constructed”</a:t>
            </a:r>
          </a:p>
          <a:p>
            <a:pPr lvl="1"/>
            <a:r>
              <a:rPr lang="en-US" dirty="0"/>
              <a:t>“All interesting learning problems are non-convex”</a:t>
            </a:r>
          </a:p>
          <a:p>
            <a:pPr lvl="2"/>
            <a:r>
              <a:rPr lang="en-US" dirty="0"/>
              <a:t>For example, human learning</a:t>
            </a:r>
          </a:p>
          <a:p>
            <a:pPr lvl="3"/>
            <a:r>
              <a:rPr lang="en-US" dirty="0"/>
              <a:t>Order matters </a:t>
            </a:r>
            <a:r>
              <a:rPr lang="en-US" dirty="0">
                <a:sym typeface="Wingdings"/>
              </a:rPr>
              <a:t> wave hands  </a:t>
            </a:r>
            <a:r>
              <a:rPr lang="en-US" dirty="0"/>
              <a:t> non-convexity</a:t>
            </a:r>
          </a:p>
          <a:p>
            <a:endParaRPr lang="en-US" dirty="0"/>
          </a:p>
          <a:p>
            <a:r>
              <a:rPr lang="en-US" dirty="0"/>
              <a:t>Standard response #2</a:t>
            </a:r>
          </a:p>
          <a:p>
            <a:pPr lvl="1"/>
            <a:r>
              <a:rPr lang="en-US" dirty="0"/>
              <a:t>“Yes, but it often works!”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Problem#2: Lack of interpretability</a:t>
            </a:r>
          </a:p>
          <a:p>
            <a:pPr lvl="1"/>
            <a:r>
              <a:rPr lang="en-US" dirty="0"/>
              <a:t>Hard to track down what’s failing</a:t>
            </a:r>
          </a:p>
          <a:p>
            <a:pPr lvl="1"/>
            <a:r>
              <a:rPr lang="en-US" dirty="0"/>
              <a:t>Pipeline systems have “oracle” performances at each step</a:t>
            </a:r>
          </a:p>
          <a:p>
            <a:pPr lvl="1"/>
            <a:r>
              <a:rPr lang="en-US" dirty="0"/>
              <a:t>In end-to-end systems, it’s hard to know why things are not working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16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Problem#2: Lack of interpretability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57628"/>
            <a:ext cx="3667277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00200"/>
            <a:ext cx="4114799" cy="1636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082" y="3257828"/>
            <a:ext cx="3497718" cy="2819400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 bwMode="auto">
          <a:xfrm>
            <a:off x="1295400" y="6248400"/>
            <a:ext cx="6248400" cy="2286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1190" y="6519446"/>
            <a:ext cx="1222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End-to-End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7939" y="6519446"/>
            <a:ext cx="91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Pipeline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9623" y="5943600"/>
            <a:ext cx="2123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[Fang et al. CVPR15]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974" y="5943600"/>
            <a:ext cx="2313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Vinyals</a:t>
            </a:r>
            <a:r>
              <a:rPr lang="en-US" sz="1600" dirty="0"/>
              <a:t> et al. CVPR15]</a:t>
            </a:r>
          </a:p>
        </p:txBody>
      </p:sp>
    </p:spTree>
    <p:extLst>
      <p:ext uri="{BB962C8B-B14F-4D97-AF65-F5344CB8AC3E}">
        <p14:creationId xmlns:p14="http://schemas.microsoft.com/office/powerpoint/2010/main" val="1724638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Problem#2: Lack of interpretability</a:t>
            </a:r>
          </a:p>
          <a:p>
            <a:pPr lvl="1"/>
            <a:r>
              <a:rPr lang="en-US" dirty="0"/>
              <a:t>Hard to track down what’s failing</a:t>
            </a:r>
          </a:p>
          <a:p>
            <a:pPr lvl="1"/>
            <a:r>
              <a:rPr lang="en-US" dirty="0"/>
              <a:t>Pipeline systems have “oracle” performances at each step</a:t>
            </a:r>
          </a:p>
          <a:p>
            <a:pPr lvl="1"/>
            <a:r>
              <a:rPr lang="en-US" dirty="0"/>
              <a:t>In end-to-end systems, it’s hard to know why things are not working </a:t>
            </a:r>
          </a:p>
          <a:p>
            <a:endParaRPr lang="en-US" dirty="0"/>
          </a:p>
          <a:p>
            <a:r>
              <a:rPr lang="en-US" dirty="0"/>
              <a:t>Standard response #1</a:t>
            </a:r>
          </a:p>
          <a:p>
            <a:pPr lvl="1"/>
            <a:r>
              <a:rPr lang="en-US" dirty="0"/>
              <a:t>Tricks of the trade: visualize features, add losses at different layers, pre-train to avoid degenerate initializations… </a:t>
            </a:r>
          </a:p>
          <a:p>
            <a:pPr lvl="1"/>
            <a:r>
              <a:rPr lang="en-US" dirty="0"/>
              <a:t>“We’re working on it” </a:t>
            </a:r>
          </a:p>
          <a:p>
            <a:endParaRPr lang="en-US" dirty="0"/>
          </a:p>
          <a:p>
            <a:r>
              <a:rPr lang="en-US" dirty="0"/>
              <a:t>Standard response #2</a:t>
            </a:r>
          </a:p>
          <a:p>
            <a:pPr lvl="1"/>
            <a:r>
              <a:rPr lang="en-US" dirty="0"/>
              <a:t>“Yes, but it often works!”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3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Problem#3: Lack of easy reproducibility</a:t>
            </a:r>
          </a:p>
          <a:p>
            <a:pPr lvl="1"/>
            <a:r>
              <a:rPr lang="en-US" dirty="0"/>
              <a:t>Direct consequence of stochasticity &amp; non-convexity </a:t>
            </a:r>
          </a:p>
          <a:p>
            <a:pPr lvl="2"/>
            <a:r>
              <a:rPr lang="en-US" dirty="0"/>
              <a:t>different initializations </a:t>
            </a:r>
            <a:r>
              <a:rPr lang="en-US" dirty="0">
                <a:sym typeface="Wingdings"/>
              </a:rPr>
              <a:t> different local minima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endParaRPr lang="en-US" dirty="0"/>
          </a:p>
          <a:p>
            <a:r>
              <a:rPr lang="en-US" dirty="0"/>
              <a:t>Standard response #1</a:t>
            </a:r>
          </a:p>
          <a:p>
            <a:pPr lvl="1"/>
            <a:r>
              <a:rPr lang="en-US" dirty="0"/>
              <a:t>It’s getting much better</a:t>
            </a:r>
          </a:p>
          <a:p>
            <a:pPr lvl="1"/>
            <a:r>
              <a:rPr lang="en-US" dirty="0"/>
              <a:t>Standard toolkits/libraries/frameworks now available</a:t>
            </a:r>
          </a:p>
          <a:p>
            <a:pPr lvl="1"/>
            <a:r>
              <a:rPr lang="en-US" dirty="0" err="1"/>
              <a:t>PyTorch</a:t>
            </a:r>
            <a:r>
              <a:rPr lang="en-US" dirty="0"/>
              <a:t>, TensorFlow, </a:t>
            </a:r>
            <a:r>
              <a:rPr lang="en-US" dirty="0" err="1"/>
              <a:t>MxNet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Standard response #2</a:t>
            </a:r>
          </a:p>
          <a:p>
            <a:pPr lvl="1"/>
            <a:r>
              <a:rPr lang="en-US" dirty="0"/>
              <a:t>“Yes, but it often works!”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Deep Learning, the field, about?</a:t>
            </a:r>
          </a:p>
          <a:p>
            <a:pPr lvl="1"/>
            <a:r>
              <a:rPr lang="en-US" dirty="0"/>
              <a:t>Highlight of some recent projects from my lab</a:t>
            </a:r>
          </a:p>
          <a:p>
            <a:pPr lvl="1"/>
            <a:endParaRPr lang="en-US" dirty="0"/>
          </a:p>
          <a:p>
            <a:r>
              <a:rPr lang="en-US" dirty="0"/>
              <a:t>What is this class about? </a:t>
            </a:r>
          </a:p>
          <a:p>
            <a:pPr lvl="1"/>
            <a:r>
              <a:rPr lang="en-US" dirty="0"/>
              <a:t>What to expect? </a:t>
            </a:r>
          </a:p>
          <a:p>
            <a:pPr lvl="1"/>
            <a:r>
              <a:rPr lang="en-US" dirty="0"/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FAQ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44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it works, but how?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" y="914400"/>
            <a:ext cx="912971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97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Deep Learning, the field, about?</a:t>
            </a:r>
          </a:p>
          <a:p>
            <a:pPr lvl="1"/>
            <a:r>
              <a:rPr lang="en-US" dirty="0"/>
              <a:t>Highlight of some recent projects from my lab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this class about?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to expect?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Logistics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FAQ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3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Deep Learning, the field, about?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Highlight of some recent projects from my lab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/>
              <a:t>What is this class about? </a:t>
            </a:r>
          </a:p>
          <a:p>
            <a:pPr lvl="1"/>
            <a:r>
              <a:rPr lang="en-US" dirty="0"/>
              <a:t>What to expect? </a:t>
            </a:r>
          </a:p>
          <a:p>
            <a:pPr lvl="1"/>
            <a:r>
              <a:rPr lang="en-US" dirty="0"/>
              <a:t>Logistics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FAQ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24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Deep Learning</a:t>
            </a:r>
          </a:p>
          <a:p>
            <a:endParaRPr lang="en-US" dirty="0"/>
          </a:p>
          <a:p>
            <a:r>
              <a:rPr lang="en-US" dirty="0"/>
              <a:t>Goal: </a:t>
            </a:r>
          </a:p>
          <a:p>
            <a:pPr lvl="1"/>
            <a:r>
              <a:rPr lang="en-US" dirty="0"/>
              <a:t>After finishing this class, you should be ready to get started on your first DL research project. </a:t>
            </a:r>
          </a:p>
          <a:p>
            <a:pPr lvl="2"/>
            <a:r>
              <a:rPr lang="en-US" dirty="0"/>
              <a:t>CNNs</a:t>
            </a:r>
          </a:p>
          <a:p>
            <a:pPr lvl="2"/>
            <a:r>
              <a:rPr lang="en-US" dirty="0"/>
              <a:t>RNNs</a:t>
            </a:r>
          </a:p>
          <a:p>
            <a:pPr lvl="2"/>
            <a:r>
              <a:rPr lang="en-US" dirty="0"/>
              <a:t>Deep Reinforcement Learning</a:t>
            </a:r>
          </a:p>
          <a:p>
            <a:pPr lvl="2"/>
            <a:r>
              <a:rPr lang="en-US" dirty="0"/>
              <a:t>Generative Models (VAEs, GANs)</a:t>
            </a:r>
          </a:p>
          <a:p>
            <a:pPr lvl="2"/>
            <a:endParaRPr lang="en-US" dirty="0"/>
          </a:p>
          <a:p>
            <a:endParaRPr lang="en-US" dirty="0"/>
          </a:p>
          <a:p>
            <a:r>
              <a:rPr lang="en-US" dirty="0"/>
              <a:t>Target Audience: </a:t>
            </a:r>
          </a:p>
          <a:p>
            <a:pPr lvl="1"/>
            <a:r>
              <a:rPr lang="en-US" dirty="0"/>
              <a:t>Senior undergrads, MS-ML, and new PhD students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4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class is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the target audience: </a:t>
            </a:r>
          </a:p>
          <a:p>
            <a:pPr lvl="1"/>
            <a:r>
              <a:rPr lang="en-US" dirty="0"/>
              <a:t>Advanced grad-students already working in ML/DL areas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People looking to understand latest and greatest cutting-edge research (e.g. GANs, AlphaGo,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Undergraduate/Masters students looking to graduate </a:t>
            </a:r>
            <a:br>
              <a:rPr lang="en-US" dirty="0"/>
            </a:br>
            <a:r>
              <a:rPr lang="en-US" dirty="0"/>
              <a:t>with a DL class on their resume.</a:t>
            </a:r>
          </a:p>
          <a:p>
            <a:pPr lvl="1"/>
            <a:endParaRPr lang="en-US" i="1" dirty="0"/>
          </a:p>
          <a:p>
            <a:endParaRPr lang="en-US" dirty="0"/>
          </a:p>
          <a:p>
            <a:r>
              <a:rPr lang="en-US" dirty="0"/>
              <a:t>NOT the goal: </a:t>
            </a:r>
          </a:p>
          <a:p>
            <a:pPr lvl="1"/>
            <a:r>
              <a:rPr lang="en-US" dirty="0"/>
              <a:t>Teaching a toolkit. “Intro to TensorFlow/</a:t>
            </a:r>
            <a:r>
              <a:rPr lang="en-US" dirty="0" err="1"/>
              <a:t>PyTorch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Intro to Machine Learning</a:t>
            </a:r>
          </a:p>
          <a:p>
            <a:pPr lvl="1"/>
            <a:endParaRPr lang="en-US" dirty="0"/>
          </a:p>
          <a:p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596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ADVANCED Machine Learning class</a:t>
            </a:r>
          </a:p>
          <a:p>
            <a:pPr lvl="1"/>
            <a:r>
              <a:rPr lang="en-US" dirty="0"/>
              <a:t>This should NOT be your first introduction to ML</a:t>
            </a:r>
          </a:p>
          <a:p>
            <a:pPr lvl="1"/>
            <a:r>
              <a:rPr lang="en-US" dirty="0"/>
              <a:t>You will need a formal class; not just self-reading/</a:t>
            </a:r>
            <a:r>
              <a:rPr lang="en-US" dirty="0" err="1"/>
              <a:t>coursera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If you took CS 7641/</a:t>
            </a:r>
            <a:r>
              <a:rPr lang="tr-TR" dirty="0"/>
              <a:t>ISYE 6740/</a:t>
            </a:r>
            <a:r>
              <a:rPr lang="is-IS" dirty="0"/>
              <a:t>CSE 6740 </a:t>
            </a:r>
            <a:r>
              <a:rPr lang="en-US" dirty="0"/>
              <a:t>@GT, </a:t>
            </a:r>
            <a:br>
              <a:rPr lang="en-US" dirty="0"/>
            </a:br>
            <a:r>
              <a:rPr lang="en-US" dirty="0"/>
              <a:t>you’re in the right place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took an equivalent class elsewhere, see list of topics taught in CS 7641 to be sure.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63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 Machine Learning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Classifiers, </a:t>
            </a:r>
            <a:r>
              <a:rPr lang="en-US" sz="1800" dirty="0" err="1"/>
              <a:t>regressors</a:t>
            </a:r>
            <a:r>
              <a:rPr lang="en-US" sz="1800" dirty="0"/>
              <a:t>, loss functions, MLE, MAP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Linear Algebra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Matrix multiplication, eigenvalues, positive semi-definiteness…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Calculus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Multi-</a:t>
            </a:r>
            <a:r>
              <a:rPr lang="en-US" sz="1600" dirty="0" err="1"/>
              <a:t>variate</a:t>
            </a:r>
            <a:r>
              <a:rPr lang="en-US" sz="1600" dirty="0"/>
              <a:t> gradients, hessians, </a:t>
            </a:r>
            <a:r>
              <a:rPr lang="en-US" sz="1600" dirty="0" err="1"/>
              <a:t>jacobians</a:t>
            </a:r>
            <a:r>
              <a:rPr lang="en-US" sz="1600" dirty="0"/>
              <a:t>… 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14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 Machine Learning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Classifiers, </a:t>
            </a:r>
            <a:r>
              <a:rPr lang="en-US" sz="1800" dirty="0" err="1"/>
              <a:t>regressors</a:t>
            </a:r>
            <a:r>
              <a:rPr lang="en-US" sz="1800" dirty="0"/>
              <a:t>, loss functions, MLE, MAP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Linear Algebra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Matrix multiplication, eigenvalues, positive semi-definiteness…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Calculus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Multi-</a:t>
            </a:r>
            <a:r>
              <a:rPr lang="en-US" sz="1600" dirty="0" err="1"/>
              <a:t>variate</a:t>
            </a:r>
            <a:r>
              <a:rPr lang="en-US" sz="1600" dirty="0"/>
              <a:t> gradients, hessians, </a:t>
            </a:r>
            <a:r>
              <a:rPr lang="en-US" sz="1600" dirty="0" err="1"/>
              <a:t>jacobians</a:t>
            </a:r>
            <a:r>
              <a:rPr lang="en-US" sz="1600" dirty="0"/>
              <a:t>… 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22310"/>
            <a:ext cx="7640428" cy="58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10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 Machine Learning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Classifiers, </a:t>
            </a:r>
            <a:r>
              <a:rPr lang="en-US" sz="1800" dirty="0" err="1"/>
              <a:t>regressors</a:t>
            </a:r>
            <a:r>
              <a:rPr lang="en-US" sz="1800" dirty="0"/>
              <a:t>, loss functions, MLE, MAP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Linear Algebra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Matrix multiplication, eigenvalues, positive semi-definiteness…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Calculus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Multi-</a:t>
            </a:r>
            <a:r>
              <a:rPr lang="en-US" sz="1600" dirty="0" err="1"/>
              <a:t>variate</a:t>
            </a:r>
            <a:r>
              <a:rPr lang="en-US" sz="1600" dirty="0"/>
              <a:t> gradients, hessians, </a:t>
            </a:r>
            <a:r>
              <a:rPr lang="en-US" sz="1600" dirty="0" err="1"/>
              <a:t>jacobians</a:t>
            </a:r>
            <a:r>
              <a:rPr lang="en-US" sz="1600" dirty="0"/>
              <a:t>…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FF0000"/>
                </a:solidFill>
              </a:rPr>
              <a:t>Programming!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Homeworks</a:t>
            </a:r>
            <a:r>
              <a:rPr lang="en-US" sz="1800" dirty="0"/>
              <a:t> will require Python!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Libraries/Frameworks: </a:t>
            </a:r>
            <a:r>
              <a:rPr lang="en-US" sz="1800" dirty="0" err="1"/>
              <a:t>PyTorch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HW0+5 (pure python), HW1 (python + </a:t>
            </a:r>
            <a:r>
              <a:rPr lang="en-US" sz="1800" dirty="0" err="1"/>
              <a:t>PyTorch</a:t>
            </a:r>
            <a:r>
              <a:rPr lang="en-US" sz="1800" dirty="0"/>
              <a:t>), </a:t>
            </a:r>
            <a:br>
              <a:rPr lang="en-US" sz="1800" dirty="0"/>
            </a:br>
            <a:r>
              <a:rPr lang="en-US" sz="1800" dirty="0"/>
              <a:t>HW2+3+4 (</a:t>
            </a:r>
            <a:r>
              <a:rPr lang="en-US" sz="1800" dirty="0" err="1"/>
              <a:t>PyTorch</a:t>
            </a:r>
            <a:r>
              <a:rPr lang="en-US" sz="1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Your language of choice for project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24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Instructor: Dhruv Batra </a:t>
            </a:r>
          </a:p>
          <a:p>
            <a:pPr lvl="1"/>
            <a:r>
              <a:rPr lang="en-US" dirty="0" err="1"/>
              <a:t>dbatra@gatech</a:t>
            </a:r>
            <a:endParaRPr lang="en-US" dirty="0"/>
          </a:p>
          <a:p>
            <a:pPr lvl="1"/>
            <a:r>
              <a:rPr lang="en-US" dirty="0"/>
              <a:t>Location: 219 CCB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1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Deep Learning, the field, about?</a:t>
            </a:r>
          </a:p>
          <a:p>
            <a:pPr lvl="1"/>
            <a:r>
              <a:rPr lang="en-US" dirty="0"/>
              <a:t>Highlight of some recent projects from my lab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this class about?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to expect?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Logistics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FAQ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61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85000"/>
                  </a:prstClr>
                </a:solidFill>
                <a:ea typeface="Osaka"/>
                <a:cs typeface="Osaka"/>
              </a:rPr>
              <a:t>(C) Dhruv Batra </a:t>
            </a:r>
            <a:endParaRPr lang="en-US" dirty="0">
              <a:solidFill>
                <a:prstClr val="white">
                  <a:lumMod val="85000"/>
                </a:prstClr>
              </a:solidFill>
              <a:ea typeface="Osaka"/>
              <a:cs typeface="Osak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  <a:ea typeface="Osaka"/>
                <a:cs typeface="Osaka"/>
              </a:rPr>
              <a:pPr>
                <a:defRPr/>
              </a:pPr>
              <a:t>60</a:t>
            </a:fld>
            <a:endParaRPr lang="en-US">
              <a:solidFill>
                <a:prstClr val="white">
                  <a:lumMod val="50000"/>
                </a:prstClr>
              </a:solidFill>
              <a:ea typeface="Osaka"/>
              <a:cs typeface="Osak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4C152-64B2-974C-BAB4-00A8EECD0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71500"/>
            <a:ext cx="7784729" cy="4827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EBC46-CD38-B941-941A-47DC69032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105400"/>
            <a:ext cx="1828800" cy="173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10348618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&amp;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4 </a:t>
            </a:r>
            <a:r>
              <a:rPr lang="en-US" dirty="0" err="1"/>
              <a:t>problem-sets+homeworks</a:t>
            </a:r>
            <a:r>
              <a:rPr lang="en-US" dirty="0"/>
              <a:t> (80%)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Need to submit only 4 out of 5 </a:t>
            </a:r>
            <a:r>
              <a:rPr lang="en-US" dirty="0" err="1"/>
              <a:t>homeworks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Mix of theory (PS) and implementation (HW)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First one goes out next week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Start early, Start early, Start early, Start early, Start early, Start early, Start early, Start early, Start early, Start early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Final project (20%)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Projects done in groups of 3-4</a:t>
            </a:r>
          </a:p>
          <a:p>
            <a:pPr lvl="0" eaLnBrk="1" hangingPunct="1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  <a:p>
            <a:pPr lvl="0" eaLnBrk="1" hangingPunct="1"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</a:rPr>
              <a:t>(Bonus) Class Participation (5%)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Contribute to class discussions on Piazza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Ask questions, answer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885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Plenty of “buffer” built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“Free” Late Days</a:t>
            </a:r>
          </a:p>
          <a:p>
            <a:pPr lvl="1"/>
            <a:r>
              <a:rPr lang="en-US" dirty="0"/>
              <a:t>7 late days for the semester </a:t>
            </a:r>
          </a:p>
          <a:p>
            <a:pPr lvl="2"/>
            <a:r>
              <a:rPr lang="en-US" dirty="0"/>
              <a:t>Can use for HWs</a:t>
            </a:r>
          </a:p>
          <a:p>
            <a:pPr lvl="2"/>
            <a:r>
              <a:rPr lang="en-US" dirty="0"/>
              <a:t>Can NOT use for project related deadlines </a:t>
            </a:r>
          </a:p>
          <a:p>
            <a:pPr lvl="2"/>
            <a:r>
              <a:rPr lang="en-US" dirty="0"/>
              <a:t>Can NOT use for PS0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After free late days are used up:</a:t>
            </a:r>
          </a:p>
          <a:p>
            <a:pPr lvl="2"/>
            <a:r>
              <a:rPr lang="en-US" dirty="0"/>
              <a:t>25% penalty for each late day</a:t>
            </a:r>
          </a:p>
          <a:p>
            <a:endParaRPr lang="en-US" dirty="0"/>
          </a:p>
          <a:p>
            <a:r>
              <a:rPr lang="en-US" dirty="0"/>
              <a:t>Only need to submit 4 out of 5 </a:t>
            </a:r>
            <a:r>
              <a:rPr lang="en-US" dirty="0" err="1"/>
              <a:t>homeworks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725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 today; due Aug 20</a:t>
            </a:r>
          </a:p>
          <a:p>
            <a:pPr lvl="1"/>
            <a:r>
              <a:rPr lang="en-US" dirty="0"/>
              <a:t>Available on class webpage + Canvas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Grading</a:t>
            </a:r>
          </a:p>
          <a:p>
            <a:pPr lvl="1"/>
            <a:r>
              <a:rPr lang="en-US" dirty="0"/>
              <a:t>Not counted towards your final grade, but required</a:t>
            </a:r>
          </a:p>
          <a:p>
            <a:pPr lvl="1"/>
            <a:r>
              <a:rPr lang="en-US" dirty="0"/>
              <a:t>&lt;=75% means that you might not be prepared for the class</a:t>
            </a:r>
          </a:p>
          <a:p>
            <a:pPr lvl="1"/>
            <a:endParaRPr lang="en-US" dirty="0"/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PS: probability, calculus, convexity, proving things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480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Chance to try Deep Learning</a:t>
            </a:r>
          </a:p>
          <a:p>
            <a:pPr lvl="1"/>
            <a:r>
              <a:rPr lang="en-US" dirty="0"/>
              <a:t>Encouraged to apply to your research (computer vision, NLP, robotics,…)</a:t>
            </a:r>
          </a:p>
          <a:p>
            <a:pPr lvl="1"/>
            <a:r>
              <a:rPr lang="en-US" dirty="0"/>
              <a:t>Must be done this semester. </a:t>
            </a:r>
          </a:p>
          <a:p>
            <a:pPr lvl="1"/>
            <a:r>
              <a:rPr lang="en-US" dirty="0"/>
              <a:t>Can combine with other classes </a:t>
            </a:r>
          </a:p>
          <a:p>
            <a:pPr lvl="2"/>
            <a:r>
              <a:rPr lang="en-US" dirty="0"/>
              <a:t>get permission from both instructors; delineate different parts</a:t>
            </a:r>
          </a:p>
          <a:p>
            <a:pPr lvl="1"/>
            <a:r>
              <a:rPr lang="en-US" dirty="0"/>
              <a:t>Extra credit for shooting for a publication</a:t>
            </a:r>
          </a:p>
          <a:p>
            <a:endParaRPr lang="en-US" dirty="0"/>
          </a:p>
          <a:p>
            <a:r>
              <a:rPr lang="en-US" dirty="0"/>
              <a:t>Main categories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Application/Survey</a:t>
            </a:r>
          </a:p>
          <a:p>
            <a:pPr lvl="2"/>
            <a:r>
              <a:rPr lang="en-US" dirty="0"/>
              <a:t>Compare a bunch of existing algorithms on a new application domain of your interest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Formulation/Development</a:t>
            </a:r>
          </a:p>
          <a:p>
            <a:pPr lvl="2"/>
            <a:r>
              <a:rPr lang="en-US" dirty="0"/>
              <a:t>Formulate a new model or algorithm for a new or old problem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Theory</a:t>
            </a:r>
          </a:p>
          <a:p>
            <a:pPr lvl="2"/>
            <a:r>
              <a:rPr lang="en-US" dirty="0"/>
              <a:t>Theoretically analyze an existing algorithm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AC93-2B8C-2A4F-B9FD-9A73AEEA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D3038-9360-154A-8CBE-AF2786661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bottleneck</a:t>
            </a:r>
          </a:p>
          <a:p>
            <a:pPr lvl="1"/>
            <a:r>
              <a:rPr lang="en-US" dirty="0"/>
              <a:t>GPUs</a:t>
            </a:r>
          </a:p>
          <a:p>
            <a:pPr lvl="1"/>
            <a:endParaRPr lang="en-US" dirty="0"/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Your own / group / advisor’s resources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Google </a:t>
            </a:r>
            <a:r>
              <a:rPr lang="en-US" dirty="0" err="1"/>
              <a:t>Colab</a:t>
            </a:r>
            <a:endParaRPr lang="en-US" dirty="0"/>
          </a:p>
          <a:p>
            <a:pPr lvl="2"/>
            <a:r>
              <a:rPr lang="en-US" dirty="0" err="1"/>
              <a:t>jupyter</a:t>
            </a:r>
            <a:r>
              <a:rPr lang="en-US" dirty="0"/>
              <a:t>-notebook + free GPU instance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288E4-BCF8-2E40-B6ED-6313EFF5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6A7C5-4E0B-9142-A562-08737A9B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493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1A67-7B3A-5345-BB35-4072EAD8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4803 vs 7643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8E620-DBE6-7A41-9B4F-C41DC3EB1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differentiation</a:t>
            </a:r>
          </a:p>
          <a:p>
            <a:endParaRPr lang="en-US" dirty="0"/>
          </a:p>
          <a:p>
            <a:r>
              <a:rPr lang="en-US" dirty="0"/>
              <a:t>HWs</a:t>
            </a:r>
          </a:p>
          <a:p>
            <a:pPr lvl="1"/>
            <a:r>
              <a:rPr lang="en-US" dirty="0"/>
              <a:t>Extra credit questions for 4803 students, necessary for 7643</a:t>
            </a:r>
          </a:p>
          <a:p>
            <a:endParaRPr lang="en-US" dirty="0"/>
          </a:p>
          <a:p>
            <a:r>
              <a:rPr lang="en-US" dirty="0"/>
              <a:t>Project</a:t>
            </a:r>
          </a:p>
          <a:p>
            <a:pPr lvl="1"/>
            <a:r>
              <a:rPr lang="en-US" dirty="0"/>
              <a:t>Higher expectations from 7643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E3199-4182-5C4B-8857-AA88027C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72A29-D90E-0A41-ABA7-E2C44CB5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510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Deep Learning, the field, about?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Highlight of some recent projects from my lab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is this class about?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What to expect?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Logistics</a:t>
            </a:r>
          </a:p>
          <a:p>
            <a:pPr lvl="1"/>
            <a:endParaRPr lang="en-US" dirty="0"/>
          </a:p>
          <a:p>
            <a:r>
              <a:rPr lang="en-US" dirty="0"/>
              <a:t>FAQ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45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Waitlist / Audit / Sit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24800" cy="5257800"/>
          </a:xfrm>
        </p:spPr>
        <p:txBody>
          <a:bodyPr/>
          <a:lstStyle/>
          <a:p>
            <a:r>
              <a:rPr lang="en-US" dirty="0"/>
              <a:t>Waitlist</a:t>
            </a:r>
          </a:p>
          <a:p>
            <a:pPr lvl="1"/>
            <a:r>
              <a:rPr lang="en-US" dirty="0"/>
              <a:t>Class is full. Size will not increase further. </a:t>
            </a:r>
          </a:p>
          <a:p>
            <a:pPr lvl="1"/>
            <a:r>
              <a:rPr lang="en-US" dirty="0"/>
              <a:t>Do PS0. Come to first few classes.</a:t>
            </a:r>
          </a:p>
          <a:p>
            <a:pPr lvl="1"/>
            <a:r>
              <a:rPr lang="en-US" dirty="0"/>
              <a:t>Hope people drop.</a:t>
            </a:r>
          </a:p>
          <a:p>
            <a:pPr lvl="1"/>
            <a:endParaRPr lang="en-US" dirty="0"/>
          </a:p>
          <a:p>
            <a:r>
              <a:rPr lang="en-US" dirty="0"/>
              <a:t>“I need this class to graduate”</a:t>
            </a:r>
          </a:p>
          <a:p>
            <a:pPr lvl="1"/>
            <a:r>
              <a:rPr lang="en-US" dirty="0"/>
              <a:t>Talk to your degree program advisor. They control the process of making sure you have options to graduate on time. </a:t>
            </a:r>
          </a:p>
          <a:p>
            <a:endParaRPr lang="en-US" dirty="0"/>
          </a:p>
          <a:p>
            <a:r>
              <a:rPr lang="en-US" dirty="0"/>
              <a:t>Audit or Pass/Fail</a:t>
            </a:r>
          </a:p>
          <a:p>
            <a:pPr lvl="1"/>
            <a:r>
              <a:rPr lang="en-US" dirty="0"/>
              <a:t>No. We will give preference to people taking class for credit.</a:t>
            </a:r>
          </a:p>
          <a:p>
            <a:pPr lvl="1"/>
            <a:endParaRPr lang="en-US" dirty="0"/>
          </a:p>
          <a:p>
            <a:r>
              <a:rPr lang="en-US" dirty="0"/>
              <a:t>Sitting in</a:t>
            </a:r>
          </a:p>
          <a:p>
            <a:pPr lvl="1"/>
            <a:r>
              <a:rPr lang="en-US" dirty="0"/>
              <a:t>Welcome to. Talk to instructor.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814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re-grading policy?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assignments</a:t>
            </a:r>
          </a:p>
          <a:p>
            <a:pPr lvl="1"/>
            <a:r>
              <a:rPr lang="en-US" b="1" dirty="0"/>
              <a:t>Within 1 week</a:t>
            </a:r>
            <a:r>
              <a:rPr lang="en-US" dirty="0"/>
              <a:t> of receiving grades: see the TAs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This is an advanced grad class. </a:t>
            </a:r>
          </a:p>
          <a:p>
            <a:pPr lvl="1"/>
            <a:r>
              <a:rPr lang="en-US" dirty="0"/>
              <a:t>The goal is understanding the material and making progress towards our research.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9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here to discuss?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Some of the most exciting developments in </a:t>
            </a:r>
            <a:br>
              <a:rPr lang="en-US" sz="4000" b="1" dirty="0"/>
            </a:b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Machine Learning, </a:t>
            </a:r>
            <a:br>
              <a:rPr lang="en-US" sz="4000" b="1" dirty="0"/>
            </a:br>
            <a:r>
              <a:rPr lang="en-US" sz="4000" b="1" dirty="0"/>
              <a:t>Vision, NLP, Speech, Robotics </a:t>
            </a:r>
            <a:br>
              <a:rPr lang="en-US" sz="4000" b="1" dirty="0"/>
            </a:br>
            <a:r>
              <a:rPr lang="en-US" sz="4000" b="1" dirty="0"/>
              <a:t>&amp; AI in general</a:t>
            </a:r>
            <a:br>
              <a:rPr lang="en-US" sz="4000" b="1" dirty="0"/>
            </a:b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in the last decade!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collaboration policy?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  <a:p>
            <a:pPr lvl="1"/>
            <a:r>
              <a:rPr lang="en-US" dirty="0"/>
              <a:t>Only on HWs and project (not allowed in HW0).</a:t>
            </a:r>
          </a:p>
          <a:p>
            <a:pPr lvl="1"/>
            <a:r>
              <a:rPr lang="en-US" dirty="0"/>
              <a:t>You may discuss the questions</a:t>
            </a:r>
          </a:p>
          <a:p>
            <a:pPr lvl="1"/>
            <a:r>
              <a:rPr lang="en-US" dirty="0"/>
              <a:t>Each student writes their own answers</a:t>
            </a:r>
          </a:p>
          <a:p>
            <a:pPr lvl="1"/>
            <a:r>
              <a:rPr lang="en-US" dirty="0"/>
              <a:t>Write on your homework anyone with whom you collaborate</a:t>
            </a:r>
          </a:p>
          <a:p>
            <a:pPr lvl="1"/>
            <a:r>
              <a:rPr lang="en-US" dirty="0"/>
              <a:t>Each student must write their own code for the programming part</a:t>
            </a:r>
          </a:p>
          <a:p>
            <a:endParaRPr lang="en-US" dirty="0"/>
          </a:p>
          <a:p>
            <a:r>
              <a:rPr lang="en-US" dirty="0"/>
              <a:t>Zero tolerance on plagiarism</a:t>
            </a:r>
          </a:p>
          <a:p>
            <a:pPr lvl="1"/>
            <a:r>
              <a:rPr lang="en-US" dirty="0"/>
              <a:t>Neither ethical nor in your best interest</a:t>
            </a:r>
          </a:p>
          <a:p>
            <a:pPr lvl="1"/>
            <a:r>
              <a:rPr lang="en-US" dirty="0"/>
              <a:t>Always credit your sources</a:t>
            </a:r>
          </a:p>
          <a:p>
            <a:pPr lvl="1"/>
            <a:r>
              <a:rPr lang="en-US" dirty="0"/>
              <a:t>Don’t cheat. We will find out.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997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in touch?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means of communication -- Piazza</a:t>
            </a:r>
          </a:p>
          <a:p>
            <a:pPr lvl="1"/>
            <a:r>
              <a:rPr lang="en-US" dirty="0"/>
              <a:t>No direct emails to Instructor unless private information</a:t>
            </a:r>
          </a:p>
          <a:p>
            <a:pPr lvl="1"/>
            <a:r>
              <a:rPr lang="en-US" dirty="0"/>
              <a:t>Instructor/TAs can provide answers to everyone on forum</a:t>
            </a:r>
          </a:p>
          <a:p>
            <a:pPr lvl="1"/>
            <a:r>
              <a:rPr lang="en-US" dirty="0"/>
              <a:t>Class participation credit for answering questions!</a:t>
            </a:r>
          </a:p>
          <a:p>
            <a:pPr lvl="1"/>
            <a:r>
              <a:rPr lang="en-US" dirty="0"/>
              <a:t>No posting answers. We will monitor.</a:t>
            </a:r>
          </a:p>
          <a:p>
            <a:pPr lvl="1"/>
            <a:endParaRPr lang="en-US" dirty="0"/>
          </a:p>
          <a:p>
            <a:r>
              <a:rPr lang="en-US" dirty="0"/>
              <a:t>Staff Mailing List</a:t>
            </a:r>
          </a:p>
          <a:p>
            <a:pPr lvl="1"/>
            <a:r>
              <a:rPr lang="en-US" dirty="0">
                <a:hlinkClick r:id="rId2"/>
              </a:rPr>
              <a:t>f20-cs4803-cs7643-staff@googlegroups.com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802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F187-A501-C94D-B5E0-11829029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C9E01-3B4B-EF4C-BB85-FED0E1DE2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077200" cy="5257800"/>
          </a:xfrm>
        </p:spPr>
        <p:txBody>
          <a:bodyPr/>
          <a:lstStyle/>
          <a:p>
            <a:r>
              <a:rPr lang="en-US" dirty="0"/>
              <a:t>“Can I work with your group for funding/credits/neither?”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 am not taking new advising duties.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can find one of my students to supervise you, </a:t>
            </a:r>
            <a:br>
              <a:rPr lang="en-US" dirty="0"/>
            </a:br>
            <a:r>
              <a:rPr lang="en-US" dirty="0"/>
              <a:t>I am happy to sign off on the paperwork.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Your responsibility to approach them and ask. </a:t>
            </a:r>
            <a:br>
              <a:rPr lang="en-US" dirty="0"/>
            </a:br>
            <a:r>
              <a:rPr lang="en-US" dirty="0"/>
              <a:t>It will help if you know what they are working 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551A2-6AB9-0B42-8BA8-D9F3A417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E17FD-F5CB-3849-9734-590AB8EB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873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PS0</a:t>
            </a:r>
          </a:p>
          <a:p>
            <a:pPr lvl="1"/>
            <a:r>
              <a:rPr lang="en-US" dirty="0"/>
              <a:t>Due: Aug 20 11:59pm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733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4543" r="454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315A-2E26-1B46-A5BC-641A5ED8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8EC3A-7122-5D45-B90B-849FB6EE8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385BE-E9B0-9C41-B006-F886E646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4A814-AF57-DA4E-A3CB-24B756D3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459C8E-D2B9-C545-90B6-704006D27063}"/>
              </a:ext>
            </a:extLst>
          </p:cNvPr>
          <p:cNvSpPr/>
          <p:nvPr/>
        </p:nvSpPr>
        <p:spPr>
          <a:xfrm>
            <a:off x="1621991" y="2540548"/>
            <a:ext cx="5628720" cy="1650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50" b="1" dirty="0" err="1">
                <a:solidFill>
                  <a:srgbClr val="00254C"/>
                </a:solidFill>
                <a:latin typeface="Avenir Black" charset="0"/>
                <a:ea typeface="Avenir Black" charset="0"/>
                <a:cs typeface="Avenir Black" charset="0"/>
              </a:rPr>
              <a:t>vqa.cloudcv.org</a:t>
            </a:r>
            <a:r>
              <a:rPr lang="en-US" sz="4050" b="1" dirty="0">
                <a:solidFill>
                  <a:srgbClr val="00254C"/>
                </a:solidFill>
                <a:latin typeface="Avenir Black" charset="0"/>
                <a:ea typeface="Avenir Black" charset="0"/>
                <a:cs typeface="Avenir Black" charset="0"/>
              </a:rPr>
              <a:t>.</a:t>
            </a:r>
          </a:p>
          <a:p>
            <a:pPr algn="ctr"/>
            <a:r>
              <a:rPr lang="en-US" sz="4050" b="1" dirty="0" err="1">
                <a:solidFill>
                  <a:srgbClr val="00254C"/>
                </a:solidFill>
                <a:latin typeface="Avenir Black" charset="0"/>
                <a:ea typeface="Avenir Black" charset="0"/>
                <a:cs typeface="Avenir Black" charset="0"/>
              </a:rPr>
              <a:t>demo.visualdialog.org</a:t>
            </a:r>
            <a:endParaRPr lang="en-US" sz="4050" b="1" dirty="0">
              <a:solidFill>
                <a:srgbClr val="00254C"/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7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10C4-4B07-DC41-9D0A-078170B7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EB83D-C2F8-F04A-AB9E-0F16AE08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1E57E-617D-5842-A7A8-3B664444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1891D9-1E2D-F24E-B20F-EE599FCC6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9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99639"/>
      </p:ext>
    </p:extLst>
  </p:cSld>
  <p:clrMapOvr>
    <a:masterClrMapping/>
  </p:clrMapOvr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40421</TotalTime>
  <Words>3296</Words>
  <Application>Microsoft Macintosh PowerPoint</Application>
  <PresentationFormat>On-screen Show (4:3)</PresentationFormat>
  <Paragraphs>823</Paragraphs>
  <Slides>74</Slides>
  <Notes>11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Arial Narrow</vt:lpstr>
      <vt:lpstr>Avenir Black</vt:lpstr>
      <vt:lpstr>FreeSans</vt:lpstr>
      <vt:lpstr>Tiresias PCfont</vt:lpstr>
      <vt:lpstr>pictures</vt:lpstr>
      <vt:lpstr>Blank Presentation</vt:lpstr>
      <vt:lpstr>CS 4803 / 7643: Deep Learning</vt:lpstr>
      <vt:lpstr>Elephant in the room</vt:lpstr>
      <vt:lpstr>Are you in the right place?</vt:lpstr>
      <vt:lpstr>F20 Delivery Format</vt:lpstr>
      <vt:lpstr>Outline</vt:lpstr>
      <vt:lpstr>Outline</vt:lpstr>
      <vt:lpstr>What are we here to discuss?</vt:lpstr>
      <vt:lpstr>Demo time</vt:lpstr>
      <vt:lpstr>PowerPoint Presentation</vt:lpstr>
      <vt:lpstr>PowerPoint Presentation</vt:lpstr>
      <vt:lpstr>Concepts</vt:lpstr>
      <vt:lpstr>What is (general) intelligence? </vt:lpstr>
      <vt:lpstr>What is artificial intelligence? </vt:lpstr>
      <vt:lpstr>What is machine learning?</vt:lpstr>
      <vt:lpstr>So what is Deep (Machine) Learning?</vt:lpstr>
      <vt:lpstr>So what is Deep (Machine) Learning?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is Deep (Machine) Learning?</vt:lpstr>
      <vt:lpstr>PowerPoint Presentation</vt:lpstr>
      <vt:lpstr>Feature Engineering</vt:lpstr>
      <vt:lpstr>PowerPoint Presentation</vt:lpstr>
      <vt:lpstr>PowerPoint Presentation</vt:lpstr>
      <vt:lpstr>PowerPoint Presentation</vt:lpstr>
      <vt:lpstr>So what is Deep (Machine) Learning?</vt:lpstr>
      <vt:lpstr>Distributed Representations Toy Example</vt:lpstr>
      <vt:lpstr>Distributed Representations Toy Example</vt:lpstr>
      <vt:lpstr>Power of distributed representations!</vt:lpstr>
      <vt:lpstr>Power of distributed representations!</vt:lpstr>
      <vt:lpstr>ThisPlusThat.me</vt:lpstr>
      <vt:lpstr>So what is Deep (Machine) Learning?</vt:lpstr>
      <vt:lpstr>Benefits of Deep/Representation Learning</vt:lpstr>
      <vt:lpstr>“Expert” intuitions can be misleading</vt:lpstr>
      <vt:lpstr>Benefits of Deep/Representation Learning</vt:lpstr>
      <vt:lpstr>PowerPoint Presentation</vt:lpstr>
      <vt:lpstr>Key Computation: Forward-Prop</vt:lpstr>
      <vt:lpstr>Key Computation: Back-Prop</vt:lpstr>
      <vt:lpstr>PowerPoint Presentation</vt:lpstr>
      <vt:lpstr>Problems with Deep Learning</vt:lpstr>
      <vt:lpstr>Problems with Deep Learning</vt:lpstr>
      <vt:lpstr>Problems with Deep Learning</vt:lpstr>
      <vt:lpstr>Problems with Deep Learning</vt:lpstr>
      <vt:lpstr>Problems with Deep Learning</vt:lpstr>
      <vt:lpstr>Yes it works, but how?</vt:lpstr>
      <vt:lpstr>Outline</vt:lpstr>
      <vt:lpstr>Outline</vt:lpstr>
      <vt:lpstr>What is this class about?</vt:lpstr>
      <vt:lpstr>What this class is NOT</vt:lpstr>
      <vt:lpstr>Caveat</vt:lpstr>
      <vt:lpstr>Prerequisites</vt:lpstr>
      <vt:lpstr>Prerequisites</vt:lpstr>
      <vt:lpstr>Prerequisites</vt:lpstr>
      <vt:lpstr>Course Information</vt:lpstr>
      <vt:lpstr>TAs</vt:lpstr>
      <vt:lpstr>Organization &amp; Deliverables</vt:lpstr>
      <vt:lpstr>Plenty of “buffer” built in</vt:lpstr>
      <vt:lpstr>PS0</vt:lpstr>
      <vt:lpstr>Project</vt:lpstr>
      <vt:lpstr>Computing</vt:lpstr>
      <vt:lpstr>4803 vs 7643</vt:lpstr>
      <vt:lpstr>Outline</vt:lpstr>
      <vt:lpstr>Waitlist / Audit / Sit in</vt:lpstr>
      <vt:lpstr>What is the re-grading policy?</vt:lpstr>
      <vt:lpstr>What is the collaboration policy?</vt:lpstr>
      <vt:lpstr>How do I get in touch?</vt:lpstr>
      <vt:lpstr>Research</vt:lpstr>
      <vt:lpstr>Todo</vt:lpstr>
      <vt:lpstr>Welcome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2546</cp:revision>
  <cp:lastPrinted>2019-08-22T12:59:45Z</cp:lastPrinted>
  <dcterms:created xsi:type="dcterms:W3CDTF">2012-10-15T09:25:23Z</dcterms:created>
  <dcterms:modified xsi:type="dcterms:W3CDTF">2020-08-18T05:47:46Z</dcterms:modified>
  <cp:category/>
</cp:coreProperties>
</file>