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3"/>
  </p:notesMasterIdLst>
  <p:sldIdLst>
    <p:sldId id="458" r:id="rId5"/>
    <p:sldId id="334" r:id="rId6"/>
    <p:sldId id="362" r:id="rId7"/>
    <p:sldId id="383" r:id="rId8"/>
    <p:sldId id="385" r:id="rId9"/>
    <p:sldId id="386" r:id="rId10"/>
    <p:sldId id="387" r:id="rId11"/>
    <p:sldId id="388" r:id="rId12"/>
    <p:sldId id="389" r:id="rId13"/>
    <p:sldId id="390" r:id="rId14"/>
    <p:sldId id="393" r:id="rId15"/>
    <p:sldId id="395" r:id="rId16"/>
    <p:sldId id="408" r:id="rId17"/>
    <p:sldId id="409" r:id="rId18"/>
    <p:sldId id="410" r:id="rId19"/>
    <p:sldId id="397" r:id="rId20"/>
    <p:sldId id="457" r:id="rId21"/>
    <p:sldId id="412" r:id="rId22"/>
    <p:sldId id="413" r:id="rId23"/>
    <p:sldId id="414" r:id="rId24"/>
    <p:sldId id="415" r:id="rId25"/>
    <p:sldId id="419" r:id="rId26"/>
    <p:sldId id="418" r:id="rId27"/>
    <p:sldId id="420" r:id="rId28"/>
    <p:sldId id="401" r:id="rId29"/>
    <p:sldId id="423" r:id="rId30"/>
    <p:sldId id="424" r:id="rId31"/>
    <p:sldId id="425" r:id="rId32"/>
    <p:sldId id="426" r:id="rId33"/>
    <p:sldId id="427" r:id="rId34"/>
    <p:sldId id="421" r:id="rId35"/>
    <p:sldId id="428" r:id="rId36"/>
    <p:sldId id="429" r:id="rId37"/>
    <p:sldId id="430" r:id="rId38"/>
    <p:sldId id="433" r:id="rId39"/>
    <p:sldId id="406" r:id="rId40"/>
    <p:sldId id="404" r:id="rId41"/>
    <p:sldId id="459" r:id="rId42"/>
    <p:sldId id="437" r:id="rId43"/>
    <p:sldId id="455" r:id="rId44"/>
    <p:sldId id="448" r:id="rId45"/>
    <p:sldId id="438" r:id="rId46"/>
    <p:sldId id="439" r:id="rId47"/>
    <p:sldId id="449" r:id="rId48"/>
    <p:sldId id="440" r:id="rId49"/>
    <p:sldId id="445" r:id="rId50"/>
    <p:sldId id="444" r:id="rId51"/>
    <p:sldId id="441" r:id="rId52"/>
    <p:sldId id="443" r:id="rId53"/>
    <p:sldId id="446" r:id="rId54"/>
    <p:sldId id="447" r:id="rId55"/>
    <p:sldId id="450" r:id="rId56"/>
    <p:sldId id="451" r:id="rId57"/>
    <p:sldId id="452" r:id="rId58"/>
    <p:sldId id="453" r:id="rId59"/>
    <p:sldId id="454" r:id="rId60"/>
    <p:sldId id="435" r:id="rId61"/>
    <p:sldId id="456" r:id="rId6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" userDrawn="1">
          <p15:clr>
            <a:srgbClr val="A4A3A4"/>
          </p15:clr>
        </p15:guide>
        <p15:guide id="2" pos="5616" userDrawn="1">
          <p15:clr>
            <a:srgbClr val="A4A3A4"/>
          </p15:clr>
        </p15:guide>
        <p15:guide id="4" orient="horz" pos="31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345A"/>
    <a:srgbClr val="5C9BA4"/>
    <a:srgbClr val="F06F34"/>
    <a:srgbClr val="000000"/>
    <a:srgbClr val="F8C335"/>
    <a:srgbClr val="8C3B75"/>
    <a:srgbClr val="715464"/>
    <a:srgbClr val="713B58"/>
    <a:srgbClr val="72065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2" autoAdjust="0"/>
    <p:restoredTop sz="78639"/>
  </p:normalViewPr>
  <p:slideViewPr>
    <p:cSldViewPr snapToGrid="0" snapToObjects="1">
      <p:cViewPr varScale="1">
        <p:scale>
          <a:sx n="132" d="100"/>
          <a:sy n="132" d="100"/>
        </p:scale>
        <p:origin x="1608" y="176"/>
      </p:cViewPr>
      <p:guideLst>
        <p:guide orient="horz" pos="132"/>
        <p:guide pos="5616"/>
        <p:guide orient="horz" pos="31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3B82F-1816-9A46-A8A2-5786D1E1B0D2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FB495-1E21-9543-89E7-2F60EEFFC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52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We will focus on supervised learning for foundational concepts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04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44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20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92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17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04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81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16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04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058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43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244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86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911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50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449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optimal policy?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30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95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608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10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078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4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We will focus on supervised learning for foundational concepts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113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830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383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769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215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050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893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168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20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632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87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422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315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12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268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43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315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08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195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121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963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31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570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834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148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95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284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741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975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474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652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8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77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39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98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5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4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2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9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7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9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1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1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D241-4C2C-194D-B653-5B942CAE770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7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nirbhayjm.github.io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11" Type="http://schemas.openxmlformats.org/officeDocument/2006/relationships/image" Target="../media/image21.png"/><Relationship Id="rId5" Type="http://schemas.openxmlformats.org/officeDocument/2006/relationships/image" Target="../media/image14.emf"/><Relationship Id="rId10" Type="http://schemas.openxmlformats.org/officeDocument/2006/relationships/image" Target="../media/image20.png"/><Relationship Id="rId4" Type="http://schemas.openxmlformats.org/officeDocument/2006/relationships/image" Target="../media/image13.emf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11" Type="http://schemas.openxmlformats.org/officeDocument/2006/relationships/image" Target="../media/image21.png"/><Relationship Id="rId5" Type="http://schemas.openxmlformats.org/officeDocument/2006/relationships/image" Target="../media/image14.emf"/><Relationship Id="rId10" Type="http://schemas.openxmlformats.org/officeDocument/2006/relationships/image" Target="../media/image20.png"/><Relationship Id="rId4" Type="http://schemas.openxmlformats.org/officeDocument/2006/relationships/image" Target="../media/image13.emf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11" Type="http://schemas.openxmlformats.org/officeDocument/2006/relationships/image" Target="../media/image21.png"/><Relationship Id="rId5" Type="http://schemas.openxmlformats.org/officeDocument/2006/relationships/image" Target="../media/image14.emf"/><Relationship Id="rId10" Type="http://schemas.openxmlformats.org/officeDocument/2006/relationships/image" Target="../media/image20.png"/><Relationship Id="rId4" Type="http://schemas.openxmlformats.org/officeDocument/2006/relationships/image" Target="../media/image13.emf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11" Type="http://schemas.openxmlformats.org/officeDocument/2006/relationships/image" Target="../media/image21.png"/><Relationship Id="rId5" Type="http://schemas.openxmlformats.org/officeDocument/2006/relationships/image" Target="../media/image14.emf"/><Relationship Id="rId10" Type="http://schemas.openxmlformats.org/officeDocument/2006/relationships/image" Target="../media/image20.png"/><Relationship Id="rId4" Type="http://schemas.openxmlformats.org/officeDocument/2006/relationships/image" Target="../media/image13.emf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1.jp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1.jp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1.jp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18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1.jp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3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3.emf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3.emf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2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tif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2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tif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2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tif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2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tif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2.tif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tif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EDE00C0-2758-8A45-BAC5-F967CCC55E3F}"/>
              </a:ext>
            </a:extLst>
          </p:cNvPr>
          <p:cNvSpPr txBox="1"/>
          <p:nvPr/>
        </p:nvSpPr>
        <p:spPr>
          <a:xfrm>
            <a:off x="1540042" y="827773"/>
            <a:ext cx="6063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CS 4803 / 7643</a:t>
            </a:r>
          </a:p>
          <a:p>
            <a:pPr algn="ctr"/>
            <a:r>
              <a:rPr lang="en-US" sz="3600" dirty="0">
                <a:latin typeface="+mj-lt"/>
              </a:rPr>
              <a:t>Deep Learning, Fall 2020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74A26-B2F0-1D4D-8D2D-485499EB52C2}"/>
              </a:ext>
            </a:extLst>
          </p:cNvPr>
          <p:cNvSpPr txBox="1"/>
          <p:nvPr/>
        </p:nvSpPr>
        <p:spPr>
          <a:xfrm>
            <a:off x="1217595" y="2711505"/>
            <a:ext cx="67088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Reinforcement Learning: Module 1/3</a:t>
            </a:r>
          </a:p>
          <a:p>
            <a:pPr algn="ctr"/>
            <a:endParaRPr lang="en-US" sz="2000" dirty="0">
              <a:latin typeface="+mj-lt"/>
            </a:endParaRPr>
          </a:p>
          <a:p>
            <a:pPr algn="ctr"/>
            <a:r>
              <a:rPr lang="en-US" sz="2000" dirty="0">
                <a:latin typeface="+mj-lt"/>
              </a:rPr>
              <a:t>Presented by </a:t>
            </a:r>
            <a:r>
              <a:rPr lang="en-US" sz="2000" dirty="0">
                <a:solidFill>
                  <a:schemeClr val="tx2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Nirbhay Modhe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92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Examples of RL tasks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A1399-ED51-A549-AC56-43FBBA91AB6A}"/>
              </a:ext>
            </a:extLst>
          </p:cNvPr>
          <p:cNvSpPr/>
          <p:nvPr/>
        </p:nvSpPr>
        <p:spPr>
          <a:xfrm>
            <a:off x="146866" y="279843"/>
            <a:ext cx="8850265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1200"/>
              </a:spcBef>
              <a:buClr>
                <a:srgbClr val="EFB210"/>
              </a:buClr>
            </a:pPr>
            <a:r>
              <a:rPr lang="en-US" b="1" dirty="0">
                <a:solidFill>
                  <a:srgbClr val="08345A"/>
                </a:solidFill>
                <a:latin typeface="Helvetica" pitchFamily="2" charset="0"/>
              </a:rPr>
              <a:t>Go</a:t>
            </a:r>
            <a:endParaRPr lang="en-US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682C05-6D0A-0D48-B8A3-BA9774ABBE15}"/>
              </a:ext>
            </a:extLst>
          </p:cNvPr>
          <p:cNvSpPr/>
          <p:nvPr/>
        </p:nvSpPr>
        <p:spPr>
          <a:xfrm>
            <a:off x="4571997" y="1241447"/>
            <a:ext cx="4361609" cy="306367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Objective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: Defeat opponent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: Board pieces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Action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: Where to put next piece down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Reward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: +1 if win at the end of game, 0 otherwise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AC933BD-B044-D64A-95A4-EDC964E8A368}"/>
              </a:ext>
            </a:extLst>
          </p:cNvPr>
          <p:cNvSpPr txBox="1">
            <a:spLocks/>
          </p:cNvSpPr>
          <p:nvPr/>
        </p:nvSpPr>
        <p:spPr bwMode="auto">
          <a:xfrm>
            <a:off x="2019300" y="3986342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10" name="Shape 198">
            <a:extLst>
              <a:ext uri="{FF2B5EF4-FFF2-40B4-BE49-F238E27FC236}">
                <a16:creationId xmlns:a16="http://schemas.microsoft.com/office/drawing/2014/main" id="{531DEFEF-98F2-3C44-AC65-7ED0F10F4B0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4177" y="880307"/>
            <a:ext cx="2613423" cy="2779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04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xagon 9">
            <a:extLst>
              <a:ext uri="{FF2B5EF4-FFF2-40B4-BE49-F238E27FC236}">
                <a16:creationId xmlns:a16="http://schemas.microsoft.com/office/drawing/2014/main" id="{C9DD50A7-3D7B-3B41-9695-24546C44F9CA}"/>
              </a:ext>
            </a:extLst>
          </p:cNvPr>
          <p:cNvSpPr>
            <a:spLocks noChangeAspect="1"/>
          </p:cNvSpPr>
          <p:nvPr/>
        </p:nvSpPr>
        <p:spPr>
          <a:xfrm>
            <a:off x="2365440" y="669560"/>
            <a:ext cx="4437923" cy="3654226"/>
          </a:xfrm>
          <a:prstGeom prst="hexagon">
            <a:avLst/>
          </a:prstGeom>
          <a:solidFill>
            <a:srgbClr val="EFB21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8345A"/>
                </a:solidFill>
                <a:latin typeface="Helvetica" pitchFamily="2" charset="0"/>
              </a:rPr>
              <a:t>Markov Decision Processes</a:t>
            </a:r>
          </a:p>
        </p:txBody>
      </p:sp>
    </p:spTree>
    <p:extLst>
      <p:ext uri="{BB962C8B-B14F-4D97-AF65-F5344CB8AC3E}">
        <p14:creationId xmlns:p14="http://schemas.microsoft.com/office/powerpoint/2010/main" val="366889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Markov Decision Processes (MDPs)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D5A0E1-78DF-184D-A9B1-2E3F8432B13C}"/>
              </a:ext>
            </a:extLst>
          </p:cNvPr>
          <p:cNvGrpSpPr/>
          <p:nvPr/>
        </p:nvGrpSpPr>
        <p:grpSpPr>
          <a:xfrm>
            <a:off x="146867" y="142279"/>
            <a:ext cx="8850265" cy="3923430"/>
            <a:chOff x="146866" y="279843"/>
            <a:chExt cx="8850265" cy="392343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95A1399-ED51-A549-AC56-43FBBA91AB6A}"/>
                </a:ext>
              </a:extLst>
            </p:cNvPr>
            <p:cNvSpPr/>
            <p:nvPr/>
          </p:nvSpPr>
          <p:spPr>
            <a:xfrm>
              <a:off x="146866" y="279843"/>
              <a:ext cx="8850265" cy="129172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numCol="1" rtlCol="0" anchor="t"/>
            <a:lstStyle/>
            <a:p>
              <a:pPr marL="296862">
                <a:spcBef>
                  <a:spcPts val="1200"/>
                </a:spcBef>
                <a:buClr>
                  <a:srgbClr val="EFB210"/>
                </a:buClr>
              </a:pPr>
              <a:endParaRPr lang="en-US" dirty="0">
                <a:solidFill>
                  <a:srgbClr val="08345A"/>
                </a:solidFill>
                <a:latin typeface="Helvetica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82C05-6D0A-0D48-B8A3-BA9774ABBE15}"/>
                </a:ext>
              </a:extLst>
            </p:cNvPr>
            <p:cNvSpPr/>
            <p:nvPr/>
          </p:nvSpPr>
          <p:spPr>
            <a:xfrm>
              <a:off x="481472" y="508265"/>
              <a:ext cx="8181051" cy="306367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numCol="1" rtlCol="0" anchor="t"/>
            <a:lstStyle/>
            <a:p>
              <a:pPr marL="746125" indent="-449263">
                <a:spcBef>
                  <a:spcPts val="6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sz="1600" b="1" dirty="0">
                  <a:solidFill>
                    <a:srgbClr val="08345A"/>
                  </a:solidFill>
                  <a:latin typeface="Helvetica" pitchFamily="2" charset="0"/>
                </a:rPr>
                <a:t>MDPs</a:t>
              </a: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: Theoretical framework underlying RL</a:t>
              </a:r>
            </a:p>
            <a:p>
              <a:pPr marL="746125" indent="-449263">
                <a:spcBef>
                  <a:spcPts val="6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An MDP is defined as a tuple </a:t>
              </a:r>
            </a:p>
            <a:p>
              <a:pPr marL="296862">
                <a:spcBef>
                  <a:spcPts val="600"/>
                </a:spcBef>
                <a:buClr>
                  <a:srgbClr val="EFB210"/>
                </a:buClr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			: Set of possible states</a:t>
              </a:r>
            </a:p>
            <a:p>
              <a:pPr marL="296862">
                <a:spcBef>
                  <a:spcPts val="600"/>
                </a:spcBef>
                <a:buClr>
                  <a:srgbClr val="EFB210"/>
                </a:buClr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			: Set of possible actions</a:t>
              </a:r>
            </a:p>
            <a:p>
              <a:pPr marL="296862">
                <a:spcBef>
                  <a:spcPts val="600"/>
                </a:spcBef>
                <a:buClr>
                  <a:srgbClr val="EFB210"/>
                </a:buClr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				    : Distribution of reward</a:t>
              </a:r>
            </a:p>
            <a:p>
              <a:pPr marL="296862">
                <a:spcBef>
                  <a:spcPts val="600"/>
                </a:spcBef>
                <a:buClr>
                  <a:srgbClr val="EFB210"/>
                </a:buClr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				    : Transition probability distribution, also written as p(s’|</a:t>
              </a:r>
              <a:r>
                <a:rPr lang="en-US" sz="1600" dirty="0" err="1">
                  <a:solidFill>
                    <a:srgbClr val="08345A"/>
                  </a:solidFill>
                  <a:latin typeface="Helvetica" pitchFamily="2" charset="0"/>
                </a:rPr>
                <a:t>s,a</a:t>
              </a: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)</a:t>
              </a:r>
            </a:p>
            <a:p>
              <a:pPr marL="296862">
                <a:spcBef>
                  <a:spcPts val="600"/>
                </a:spcBef>
                <a:buClr>
                  <a:srgbClr val="EFB210"/>
                </a:buClr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			: Discount factor</a:t>
              </a:r>
            </a:p>
            <a:p>
              <a:pPr marL="746125" indent="-449263">
                <a:spcBef>
                  <a:spcPts val="6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sz="1600" b="1" dirty="0">
                  <a:solidFill>
                    <a:srgbClr val="08345A"/>
                  </a:solidFill>
                  <a:latin typeface="Helvetica" pitchFamily="2" charset="0"/>
                </a:rPr>
                <a:t>Interaction trajectory</a:t>
              </a: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:  </a:t>
              </a:r>
            </a:p>
            <a:p>
              <a:pPr marL="746125" indent="-449263">
                <a:spcBef>
                  <a:spcPts val="6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sz="1600" b="1" dirty="0">
                  <a:solidFill>
                    <a:srgbClr val="08345A"/>
                  </a:solidFill>
                  <a:latin typeface="Helvetica" pitchFamily="2" charset="0"/>
                </a:rPr>
                <a:t>Markov property</a:t>
              </a: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: Current state completely characterizes state of the environment</a:t>
              </a:r>
            </a:p>
            <a:p>
              <a:pPr marL="746125" indent="-449263">
                <a:spcBef>
                  <a:spcPts val="6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sz="1600" b="1" dirty="0">
                  <a:solidFill>
                    <a:srgbClr val="08345A"/>
                  </a:solidFill>
                  <a:latin typeface="Helvetica" pitchFamily="2" charset="0"/>
                </a:rPr>
                <a:t>Assumption</a:t>
              </a: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: Most recent observation is a sufficient statistic of history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D28D7C1-6310-B248-A844-60A646D63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0329" y="868164"/>
              <a:ext cx="1425380" cy="24760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D461038-124B-6C45-B812-E0CCC0C16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8300" y="1203315"/>
              <a:ext cx="202021" cy="23715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B140EA1-2184-8940-AA64-E598AB35A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8300" y="1545224"/>
              <a:ext cx="204896" cy="20489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F10398-FF66-804F-88F3-BFCFBF5CD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38300" y="2491282"/>
              <a:ext cx="181400" cy="22326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C7A8DB-160F-AC42-8B94-F724F3B58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38300" y="2158088"/>
              <a:ext cx="897804" cy="24341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F8F53A-A160-3D48-A930-E90D61FE1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44609" y="1847858"/>
              <a:ext cx="885186" cy="22872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48B9EBD-C8F6-3340-8A17-62E897007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3868" y="2853821"/>
              <a:ext cx="4724400" cy="20138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DB84CA2-BFF1-554F-A585-C92F5CE5B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8613" y="3996799"/>
              <a:ext cx="7568812" cy="206474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E1BB8ED-F26C-7146-AB12-866B5FD98C0C}"/>
              </a:ext>
            </a:extLst>
          </p:cNvPr>
          <p:cNvSpPr/>
          <p:nvPr/>
        </p:nvSpPr>
        <p:spPr>
          <a:xfrm>
            <a:off x="481473" y="730600"/>
            <a:ext cx="8181051" cy="3500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24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Markov Decision Processes (MDPs)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D5A0E1-78DF-184D-A9B1-2E3F8432B13C}"/>
              </a:ext>
            </a:extLst>
          </p:cNvPr>
          <p:cNvGrpSpPr/>
          <p:nvPr/>
        </p:nvGrpSpPr>
        <p:grpSpPr>
          <a:xfrm>
            <a:off x="146867" y="142279"/>
            <a:ext cx="8850265" cy="3923430"/>
            <a:chOff x="146866" y="279843"/>
            <a:chExt cx="8850265" cy="392343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95A1399-ED51-A549-AC56-43FBBA91AB6A}"/>
                </a:ext>
              </a:extLst>
            </p:cNvPr>
            <p:cNvSpPr/>
            <p:nvPr/>
          </p:nvSpPr>
          <p:spPr>
            <a:xfrm>
              <a:off x="146866" y="279843"/>
              <a:ext cx="8850265" cy="129172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numCol="1" rtlCol="0" anchor="t"/>
            <a:lstStyle/>
            <a:p>
              <a:pPr marL="296862">
                <a:spcBef>
                  <a:spcPts val="1200"/>
                </a:spcBef>
                <a:buClr>
                  <a:srgbClr val="EFB210"/>
                </a:buClr>
              </a:pPr>
              <a:endParaRPr lang="en-US" dirty="0">
                <a:solidFill>
                  <a:srgbClr val="08345A"/>
                </a:solidFill>
                <a:latin typeface="Helvetica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82C05-6D0A-0D48-B8A3-BA9774ABBE15}"/>
                </a:ext>
              </a:extLst>
            </p:cNvPr>
            <p:cNvSpPr/>
            <p:nvPr/>
          </p:nvSpPr>
          <p:spPr>
            <a:xfrm>
              <a:off x="481472" y="508265"/>
              <a:ext cx="8181051" cy="306367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numCol="1" rtlCol="0" anchor="t"/>
            <a:lstStyle/>
            <a:p>
              <a:pPr marL="746125" indent="-449263">
                <a:spcBef>
                  <a:spcPts val="6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sz="1600" b="1" dirty="0">
                  <a:solidFill>
                    <a:srgbClr val="08345A"/>
                  </a:solidFill>
                  <a:latin typeface="Helvetica" pitchFamily="2" charset="0"/>
                </a:rPr>
                <a:t>MDPs</a:t>
              </a: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: Theoretical framework underlying RL</a:t>
              </a:r>
            </a:p>
            <a:p>
              <a:pPr marL="746125" indent="-449263">
                <a:spcBef>
                  <a:spcPts val="6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An MDP is defined as a tuple </a:t>
              </a:r>
            </a:p>
            <a:p>
              <a:pPr marL="296862">
                <a:spcBef>
                  <a:spcPts val="600"/>
                </a:spcBef>
                <a:buClr>
                  <a:srgbClr val="EFB210"/>
                </a:buClr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			: Set of possible states</a:t>
              </a:r>
            </a:p>
            <a:p>
              <a:pPr marL="296862">
                <a:spcBef>
                  <a:spcPts val="600"/>
                </a:spcBef>
                <a:buClr>
                  <a:srgbClr val="EFB210"/>
                </a:buClr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			: Set of possible actions</a:t>
              </a:r>
            </a:p>
            <a:p>
              <a:pPr marL="296862">
                <a:spcBef>
                  <a:spcPts val="600"/>
                </a:spcBef>
                <a:buClr>
                  <a:srgbClr val="EFB210"/>
                </a:buClr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				    : Distribution of reward</a:t>
              </a:r>
            </a:p>
            <a:p>
              <a:pPr marL="296862">
                <a:spcBef>
                  <a:spcPts val="600"/>
                </a:spcBef>
                <a:buClr>
                  <a:srgbClr val="EFB210"/>
                </a:buClr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				    : Transition probability distribution, also written as p(s’|</a:t>
              </a:r>
              <a:r>
                <a:rPr lang="en-US" sz="1600" dirty="0" err="1">
                  <a:solidFill>
                    <a:srgbClr val="08345A"/>
                  </a:solidFill>
                  <a:latin typeface="Helvetica" pitchFamily="2" charset="0"/>
                </a:rPr>
                <a:t>s,a</a:t>
              </a: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)</a:t>
              </a:r>
            </a:p>
            <a:p>
              <a:pPr marL="296862">
                <a:spcBef>
                  <a:spcPts val="600"/>
                </a:spcBef>
                <a:buClr>
                  <a:srgbClr val="EFB210"/>
                </a:buClr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			: Discount factor</a:t>
              </a:r>
            </a:p>
            <a:p>
              <a:pPr marL="746125" indent="-449263">
                <a:spcBef>
                  <a:spcPts val="6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sz="1600" b="1" dirty="0">
                  <a:solidFill>
                    <a:srgbClr val="08345A"/>
                  </a:solidFill>
                  <a:latin typeface="Helvetica" pitchFamily="2" charset="0"/>
                </a:rPr>
                <a:t>Interaction trajectory</a:t>
              </a: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:  </a:t>
              </a:r>
            </a:p>
            <a:p>
              <a:pPr marL="746125" indent="-449263">
                <a:spcBef>
                  <a:spcPts val="6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sz="1600" b="1" dirty="0">
                  <a:solidFill>
                    <a:srgbClr val="08345A"/>
                  </a:solidFill>
                  <a:latin typeface="Helvetica" pitchFamily="2" charset="0"/>
                </a:rPr>
                <a:t>Markov property</a:t>
              </a: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: Current state completely characterizes state of the environment</a:t>
              </a:r>
            </a:p>
            <a:p>
              <a:pPr marL="746125" indent="-449263">
                <a:spcBef>
                  <a:spcPts val="6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sz="1600" b="1" dirty="0">
                  <a:solidFill>
                    <a:srgbClr val="08345A"/>
                  </a:solidFill>
                  <a:latin typeface="Helvetica" pitchFamily="2" charset="0"/>
                </a:rPr>
                <a:t>Assumption</a:t>
              </a: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: Most recent observation is a sufficient statistic of history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D28D7C1-6310-B248-A844-60A646D63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0329" y="868164"/>
              <a:ext cx="1425380" cy="24760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D461038-124B-6C45-B812-E0CCC0C16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8300" y="1203315"/>
              <a:ext cx="202021" cy="23715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B140EA1-2184-8940-AA64-E598AB35A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8300" y="1545224"/>
              <a:ext cx="204896" cy="20489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F10398-FF66-804F-88F3-BFCFBF5CD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38300" y="2491282"/>
              <a:ext cx="181400" cy="22326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C7A8DB-160F-AC42-8B94-F724F3B58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38300" y="2158088"/>
              <a:ext cx="897804" cy="24341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F8F53A-A160-3D48-A930-E90D61FE1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44609" y="1847858"/>
              <a:ext cx="885186" cy="22872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48B9EBD-C8F6-3340-8A17-62E897007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3868" y="2853821"/>
              <a:ext cx="4724400" cy="20138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DB84CA2-BFF1-554F-A585-C92F5CE5B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8613" y="3996799"/>
              <a:ext cx="7568812" cy="206474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E1BB8ED-F26C-7146-AB12-866B5FD98C0C}"/>
              </a:ext>
            </a:extLst>
          </p:cNvPr>
          <p:cNvSpPr/>
          <p:nvPr/>
        </p:nvSpPr>
        <p:spPr>
          <a:xfrm>
            <a:off x="481473" y="2649514"/>
            <a:ext cx="8181051" cy="15811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1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Markov Decision Processes (MDPs)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D5A0E1-78DF-184D-A9B1-2E3F8432B13C}"/>
              </a:ext>
            </a:extLst>
          </p:cNvPr>
          <p:cNvGrpSpPr/>
          <p:nvPr/>
        </p:nvGrpSpPr>
        <p:grpSpPr>
          <a:xfrm>
            <a:off x="146867" y="142279"/>
            <a:ext cx="8850265" cy="3923430"/>
            <a:chOff x="146866" y="279843"/>
            <a:chExt cx="8850265" cy="392343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95A1399-ED51-A549-AC56-43FBBA91AB6A}"/>
                </a:ext>
              </a:extLst>
            </p:cNvPr>
            <p:cNvSpPr/>
            <p:nvPr/>
          </p:nvSpPr>
          <p:spPr>
            <a:xfrm>
              <a:off x="146866" y="279843"/>
              <a:ext cx="8850265" cy="129172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numCol="1" rtlCol="0" anchor="t"/>
            <a:lstStyle/>
            <a:p>
              <a:pPr marL="296862">
                <a:spcBef>
                  <a:spcPts val="1200"/>
                </a:spcBef>
                <a:buClr>
                  <a:srgbClr val="EFB210"/>
                </a:buClr>
              </a:pPr>
              <a:endParaRPr lang="en-US" dirty="0">
                <a:solidFill>
                  <a:srgbClr val="08345A"/>
                </a:solidFill>
                <a:latin typeface="Helvetica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82C05-6D0A-0D48-B8A3-BA9774ABBE15}"/>
                </a:ext>
              </a:extLst>
            </p:cNvPr>
            <p:cNvSpPr/>
            <p:nvPr/>
          </p:nvSpPr>
          <p:spPr>
            <a:xfrm>
              <a:off x="481472" y="508265"/>
              <a:ext cx="8181051" cy="306367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numCol="1" rtlCol="0" anchor="t"/>
            <a:lstStyle/>
            <a:p>
              <a:pPr marL="746125" indent="-449263">
                <a:spcBef>
                  <a:spcPts val="6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sz="1600" b="1" dirty="0">
                  <a:solidFill>
                    <a:srgbClr val="08345A"/>
                  </a:solidFill>
                  <a:latin typeface="Helvetica" pitchFamily="2" charset="0"/>
                </a:rPr>
                <a:t>MDPs</a:t>
              </a: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: Theoretical framework underlying RL</a:t>
              </a:r>
            </a:p>
            <a:p>
              <a:pPr marL="746125" indent="-449263">
                <a:spcBef>
                  <a:spcPts val="6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An MDP is defined as a tuple </a:t>
              </a:r>
            </a:p>
            <a:p>
              <a:pPr marL="296862">
                <a:spcBef>
                  <a:spcPts val="600"/>
                </a:spcBef>
                <a:buClr>
                  <a:srgbClr val="EFB210"/>
                </a:buClr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			: Set of possible states</a:t>
              </a:r>
            </a:p>
            <a:p>
              <a:pPr marL="296862">
                <a:spcBef>
                  <a:spcPts val="600"/>
                </a:spcBef>
                <a:buClr>
                  <a:srgbClr val="EFB210"/>
                </a:buClr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			: Set of possible actions</a:t>
              </a:r>
            </a:p>
            <a:p>
              <a:pPr marL="296862">
                <a:spcBef>
                  <a:spcPts val="600"/>
                </a:spcBef>
                <a:buClr>
                  <a:srgbClr val="EFB210"/>
                </a:buClr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				    : Distribution of reward</a:t>
              </a:r>
            </a:p>
            <a:p>
              <a:pPr marL="296862">
                <a:spcBef>
                  <a:spcPts val="600"/>
                </a:spcBef>
                <a:buClr>
                  <a:srgbClr val="EFB210"/>
                </a:buClr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				    : Transition probability distribution, also written as p(s’|</a:t>
              </a:r>
              <a:r>
                <a:rPr lang="en-US" sz="1600" dirty="0" err="1">
                  <a:solidFill>
                    <a:srgbClr val="08345A"/>
                  </a:solidFill>
                  <a:latin typeface="Helvetica" pitchFamily="2" charset="0"/>
                </a:rPr>
                <a:t>s,a</a:t>
              </a: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)</a:t>
              </a:r>
            </a:p>
            <a:p>
              <a:pPr marL="296862">
                <a:spcBef>
                  <a:spcPts val="600"/>
                </a:spcBef>
                <a:buClr>
                  <a:srgbClr val="EFB210"/>
                </a:buClr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			: Discount factor</a:t>
              </a:r>
            </a:p>
            <a:p>
              <a:pPr marL="746125" indent="-449263">
                <a:spcBef>
                  <a:spcPts val="6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sz="1600" b="1" dirty="0">
                  <a:solidFill>
                    <a:srgbClr val="08345A"/>
                  </a:solidFill>
                  <a:latin typeface="Helvetica" pitchFamily="2" charset="0"/>
                </a:rPr>
                <a:t>Interaction trajectory</a:t>
              </a: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:  </a:t>
              </a:r>
            </a:p>
            <a:p>
              <a:pPr marL="746125" indent="-449263">
                <a:spcBef>
                  <a:spcPts val="6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sz="1600" b="1" dirty="0">
                  <a:solidFill>
                    <a:srgbClr val="08345A"/>
                  </a:solidFill>
                  <a:latin typeface="Helvetica" pitchFamily="2" charset="0"/>
                </a:rPr>
                <a:t>Markov property</a:t>
              </a: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: Current state completely characterizes state of the environment</a:t>
              </a:r>
            </a:p>
            <a:p>
              <a:pPr marL="746125" indent="-449263">
                <a:spcBef>
                  <a:spcPts val="6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sz="1600" b="1" dirty="0">
                  <a:solidFill>
                    <a:srgbClr val="08345A"/>
                  </a:solidFill>
                  <a:latin typeface="Helvetica" pitchFamily="2" charset="0"/>
                </a:rPr>
                <a:t>Assumption</a:t>
              </a: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: Most recent observation is a sufficient statistic of history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D28D7C1-6310-B248-A844-60A646D63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0329" y="868164"/>
              <a:ext cx="1425380" cy="24760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D461038-124B-6C45-B812-E0CCC0C16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8300" y="1203315"/>
              <a:ext cx="202021" cy="23715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B140EA1-2184-8940-AA64-E598AB35A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8300" y="1545224"/>
              <a:ext cx="204896" cy="20489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F10398-FF66-804F-88F3-BFCFBF5CD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38300" y="2491282"/>
              <a:ext cx="181400" cy="22326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C7A8DB-160F-AC42-8B94-F724F3B58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38300" y="2158088"/>
              <a:ext cx="897804" cy="24341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F8F53A-A160-3D48-A930-E90D61FE1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44609" y="1847858"/>
              <a:ext cx="885186" cy="22872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48B9EBD-C8F6-3340-8A17-62E897007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3868" y="2853821"/>
              <a:ext cx="4724400" cy="20138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DB84CA2-BFF1-554F-A585-C92F5CE5B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8613" y="3996799"/>
              <a:ext cx="7568812" cy="206474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E1BB8ED-F26C-7146-AB12-866B5FD98C0C}"/>
              </a:ext>
            </a:extLst>
          </p:cNvPr>
          <p:cNvSpPr/>
          <p:nvPr/>
        </p:nvSpPr>
        <p:spPr>
          <a:xfrm>
            <a:off x="481473" y="2938900"/>
            <a:ext cx="8181051" cy="12917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0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Markov Decision Processes (MDPs)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D5A0E1-78DF-184D-A9B1-2E3F8432B13C}"/>
              </a:ext>
            </a:extLst>
          </p:cNvPr>
          <p:cNvGrpSpPr/>
          <p:nvPr/>
        </p:nvGrpSpPr>
        <p:grpSpPr>
          <a:xfrm>
            <a:off x="146867" y="142279"/>
            <a:ext cx="8850265" cy="3923430"/>
            <a:chOff x="146866" y="279843"/>
            <a:chExt cx="8850265" cy="392343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95A1399-ED51-A549-AC56-43FBBA91AB6A}"/>
                </a:ext>
              </a:extLst>
            </p:cNvPr>
            <p:cNvSpPr/>
            <p:nvPr/>
          </p:nvSpPr>
          <p:spPr>
            <a:xfrm>
              <a:off x="146866" y="279843"/>
              <a:ext cx="8850265" cy="129172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numCol="1" rtlCol="0" anchor="t"/>
            <a:lstStyle/>
            <a:p>
              <a:pPr marL="296862">
                <a:spcBef>
                  <a:spcPts val="1200"/>
                </a:spcBef>
                <a:buClr>
                  <a:srgbClr val="EFB210"/>
                </a:buClr>
              </a:pPr>
              <a:endParaRPr lang="en-US" dirty="0">
                <a:solidFill>
                  <a:srgbClr val="08345A"/>
                </a:solidFill>
                <a:latin typeface="Helvetica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82C05-6D0A-0D48-B8A3-BA9774ABBE15}"/>
                </a:ext>
              </a:extLst>
            </p:cNvPr>
            <p:cNvSpPr/>
            <p:nvPr/>
          </p:nvSpPr>
          <p:spPr>
            <a:xfrm>
              <a:off x="481472" y="508265"/>
              <a:ext cx="8181051" cy="306367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numCol="1" rtlCol="0" anchor="t"/>
            <a:lstStyle/>
            <a:p>
              <a:pPr marL="746125" indent="-449263">
                <a:spcBef>
                  <a:spcPts val="6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sz="1600" b="1" dirty="0">
                  <a:solidFill>
                    <a:srgbClr val="08345A"/>
                  </a:solidFill>
                  <a:latin typeface="Helvetica" pitchFamily="2" charset="0"/>
                </a:rPr>
                <a:t>MDPs</a:t>
              </a: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: Theoretical framework underlying RL</a:t>
              </a:r>
            </a:p>
            <a:p>
              <a:pPr marL="746125" indent="-449263">
                <a:spcBef>
                  <a:spcPts val="6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An MDP is defined as a tuple </a:t>
              </a:r>
            </a:p>
            <a:p>
              <a:pPr marL="296862">
                <a:spcBef>
                  <a:spcPts val="600"/>
                </a:spcBef>
                <a:buClr>
                  <a:srgbClr val="EFB210"/>
                </a:buClr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			: Set of possible states</a:t>
              </a:r>
            </a:p>
            <a:p>
              <a:pPr marL="296862">
                <a:spcBef>
                  <a:spcPts val="600"/>
                </a:spcBef>
                <a:buClr>
                  <a:srgbClr val="EFB210"/>
                </a:buClr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			: Set of possible actions</a:t>
              </a:r>
            </a:p>
            <a:p>
              <a:pPr marL="296862">
                <a:spcBef>
                  <a:spcPts val="600"/>
                </a:spcBef>
                <a:buClr>
                  <a:srgbClr val="EFB210"/>
                </a:buClr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				    : Distribution of reward</a:t>
              </a:r>
            </a:p>
            <a:p>
              <a:pPr marL="296862">
                <a:spcBef>
                  <a:spcPts val="600"/>
                </a:spcBef>
                <a:buClr>
                  <a:srgbClr val="EFB210"/>
                </a:buClr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				    : Transition probability distribution, also written as p(s’|</a:t>
              </a:r>
              <a:r>
                <a:rPr lang="en-US" sz="1600" dirty="0" err="1">
                  <a:solidFill>
                    <a:srgbClr val="08345A"/>
                  </a:solidFill>
                  <a:latin typeface="Helvetica" pitchFamily="2" charset="0"/>
                </a:rPr>
                <a:t>s,a</a:t>
              </a: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)</a:t>
              </a:r>
            </a:p>
            <a:p>
              <a:pPr marL="296862">
                <a:spcBef>
                  <a:spcPts val="600"/>
                </a:spcBef>
                <a:buClr>
                  <a:srgbClr val="EFB210"/>
                </a:buClr>
              </a:pP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			: Discount factor</a:t>
              </a:r>
            </a:p>
            <a:p>
              <a:pPr marL="746125" indent="-449263">
                <a:spcBef>
                  <a:spcPts val="6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sz="1600" b="1" dirty="0">
                  <a:solidFill>
                    <a:srgbClr val="08345A"/>
                  </a:solidFill>
                  <a:latin typeface="Helvetica" pitchFamily="2" charset="0"/>
                </a:rPr>
                <a:t>Interaction trajectory</a:t>
              </a: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:  </a:t>
              </a:r>
            </a:p>
            <a:p>
              <a:pPr marL="746125" indent="-449263">
                <a:spcBef>
                  <a:spcPts val="6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sz="1600" b="1" dirty="0">
                  <a:solidFill>
                    <a:srgbClr val="08345A"/>
                  </a:solidFill>
                  <a:latin typeface="Helvetica" pitchFamily="2" charset="0"/>
                </a:rPr>
                <a:t>Markov property</a:t>
              </a: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: Current state completely characterizes state of the environment</a:t>
              </a:r>
            </a:p>
            <a:p>
              <a:pPr marL="746125" indent="-449263">
                <a:spcBef>
                  <a:spcPts val="6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sz="1600" b="1" dirty="0">
                  <a:solidFill>
                    <a:srgbClr val="08345A"/>
                  </a:solidFill>
                  <a:latin typeface="Helvetica" pitchFamily="2" charset="0"/>
                </a:rPr>
                <a:t>Assumption</a:t>
              </a:r>
              <a:r>
                <a:rPr lang="en-US" sz="1600" dirty="0">
                  <a:solidFill>
                    <a:srgbClr val="08345A"/>
                  </a:solidFill>
                  <a:latin typeface="Helvetica" pitchFamily="2" charset="0"/>
                </a:rPr>
                <a:t>: Most recent observation is a sufficient statistic of history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D28D7C1-6310-B248-A844-60A646D63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0329" y="868164"/>
              <a:ext cx="1425380" cy="24760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D461038-124B-6C45-B812-E0CCC0C16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8300" y="1203315"/>
              <a:ext cx="202021" cy="23715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B140EA1-2184-8940-AA64-E598AB35A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8300" y="1545224"/>
              <a:ext cx="204896" cy="20489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F10398-FF66-804F-88F3-BFCFBF5CD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38300" y="2491282"/>
              <a:ext cx="181400" cy="22326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C7A8DB-160F-AC42-8B94-F724F3B58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38300" y="2158088"/>
              <a:ext cx="897804" cy="24341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F8F53A-A160-3D48-A930-E90D61FE1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44609" y="1847858"/>
              <a:ext cx="885186" cy="22872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48B9EBD-C8F6-3340-8A17-62E897007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3868" y="2853821"/>
              <a:ext cx="4724400" cy="20138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DB84CA2-BFF1-554F-A585-C92F5CE5B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8613" y="3996799"/>
              <a:ext cx="7568812" cy="206474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03BC28A-D62F-1D4B-962F-82A56F9B41C5}"/>
              </a:ext>
            </a:extLst>
          </p:cNvPr>
          <p:cNvSpPr/>
          <p:nvPr/>
        </p:nvSpPr>
        <p:spPr>
          <a:xfrm>
            <a:off x="481473" y="281447"/>
            <a:ext cx="8181051" cy="263619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54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MDP Variations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D443590-288F-8749-A9BE-5179BE0C0594}"/>
              </a:ext>
            </a:extLst>
          </p:cNvPr>
          <p:cNvSpPr txBox="1"/>
          <p:nvPr/>
        </p:nvSpPr>
        <p:spPr>
          <a:xfrm>
            <a:off x="745741" y="499349"/>
            <a:ext cx="3071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8345A"/>
                </a:solidFill>
                <a:latin typeface="Helvetica" pitchFamily="2" charset="0"/>
              </a:rPr>
              <a:t>Fully observed MDP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BBE7B39-3B76-BD4F-A5BD-17AA870EAFFC}"/>
              </a:ext>
            </a:extLst>
          </p:cNvPr>
          <p:cNvSpPr txBox="1"/>
          <p:nvPr/>
        </p:nvSpPr>
        <p:spPr>
          <a:xfrm>
            <a:off x="4989018" y="499349"/>
            <a:ext cx="3071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8345A"/>
                </a:solidFill>
                <a:latin typeface="Helvetica" pitchFamily="2" charset="0"/>
              </a:rPr>
              <a:t>Partially observed MDP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5DF6F27-ECA5-FC4A-A1C1-631E4B5633B5}"/>
              </a:ext>
            </a:extLst>
          </p:cNvPr>
          <p:cNvSpPr/>
          <p:nvPr/>
        </p:nvSpPr>
        <p:spPr>
          <a:xfrm>
            <a:off x="516616" y="1137307"/>
            <a:ext cx="3529517" cy="21857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Agent receives the true state </a:t>
            </a:r>
            <a:r>
              <a:rPr lang="en-US" sz="1600" dirty="0" err="1">
                <a:solidFill>
                  <a:srgbClr val="08345A"/>
                </a:solidFill>
                <a:latin typeface="Helvetica" pitchFamily="2" charset="0"/>
              </a:rPr>
              <a:t>s</a:t>
            </a:r>
            <a:r>
              <a:rPr lang="en-US" sz="1600" baseline="-25000" dirty="0" err="1">
                <a:solidFill>
                  <a:srgbClr val="08345A"/>
                </a:solidFill>
                <a:latin typeface="Helvetica" pitchFamily="2" charset="0"/>
              </a:rPr>
              <a:t>t</a:t>
            </a:r>
            <a:r>
              <a:rPr lang="en-US" sz="1600" baseline="-25000" dirty="0">
                <a:solidFill>
                  <a:srgbClr val="08345A"/>
                </a:solidFill>
                <a:latin typeface="Helvetica" pitchFamily="2" charset="0"/>
              </a:rPr>
              <a:t> 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at time t</a:t>
            </a:r>
            <a:endParaRPr lang="en-US" sz="1600" baseline="-250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Example: Chess, Go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6924975-8C65-6E42-90BD-77A4CB03EC7D}"/>
              </a:ext>
            </a:extLst>
          </p:cNvPr>
          <p:cNvSpPr/>
          <p:nvPr/>
        </p:nvSpPr>
        <p:spPr>
          <a:xfrm>
            <a:off x="4989018" y="1137307"/>
            <a:ext cx="3529517" cy="21778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Agent perceives its own partial observation </a:t>
            </a:r>
            <a:r>
              <a:rPr lang="en-US" sz="1600" dirty="0" err="1">
                <a:solidFill>
                  <a:srgbClr val="08345A"/>
                </a:solidFill>
                <a:latin typeface="Helvetica" pitchFamily="2" charset="0"/>
              </a:rPr>
              <a:t>o</a:t>
            </a:r>
            <a:r>
              <a:rPr lang="en-US" sz="1600" baseline="-25000" dirty="0" err="1">
                <a:solidFill>
                  <a:srgbClr val="08345A"/>
                </a:solidFill>
                <a:latin typeface="Helvetica" pitchFamily="2" charset="0"/>
              </a:rPr>
              <a:t>t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of the state </a:t>
            </a:r>
            <a:r>
              <a:rPr lang="en-US" sz="1600" dirty="0" err="1">
                <a:solidFill>
                  <a:srgbClr val="08345A"/>
                </a:solidFill>
                <a:latin typeface="Helvetica" pitchFamily="2" charset="0"/>
              </a:rPr>
              <a:t>s</a:t>
            </a:r>
            <a:r>
              <a:rPr lang="en-US" sz="1600" baseline="-25000" dirty="0" err="1">
                <a:solidFill>
                  <a:srgbClr val="08345A"/>
                </a:solidFill>
                <a:latin typeface="Helvetica" pitchFamily="2" charset="0"/>
              </a:rPr>
              <a:t>t</a:t>
            </a:r>
            <a:r>
              <a:rPr lang="en-US" sz="1600" baseline="-25000" dirty="0">
                <a:solidFill>
                  <a:srgbClr val="08345A"/>
                </a:solidFill>
                <a:latin typeface="Helvetica" pitchFamily="2" charset="0"/>
              </a:rPr>
              <a:t> 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at time t, using past states e.g. with an RNN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Example: Poker, First-person games (e.g. Doom)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DCE657-B988-A84F-A712-DCDBF44C5E6D}"/>
              </a:ext>
            </a:extLst>
          </p:cNvPr>
          <p:cNvCxnSpPr>
            <a:cxnSpLocks/>
          </p:cNvCxnSpPr>
          <p:nvPr/>
        </p:nvCxnSpPr>
        <p:spPr>
          <a:xfrm>
            <a:off x="4450079" y="499349"/>
            <a:ext cx="0" cy="3365515"/>
          </a:xfrm>
          <a:prstGeom prst="line">
            <a:avLst/>
          </a:prstGeom>
          <a:ln w="25400">
            <a:solidFill>
              <a:srgbClr val="F06F34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Shape 198">
            <a:extLst>
              <a:ext uri="{FF2B5EF4-FFF2-40B4-BE49-F238E27FC236}">
                <a16:creationId xmlns:a16="http://schemas.microsoft.com/office/drawing/2014/main" id="{3C953186-48D6-EE4B-84A2-AEF2C541EB9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0838" y="2858333"/>
            <a:ext cx="1321070" cy="14051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A8B1AFF-2D39-684E-BB51-4A94E9F4D9F9}"/>
              </a:ext>
            </a:extLst>
          </p:cNvPr>
          <p:cNvGrpSpPr/>
          <p:nvPr/>
        </p:nvGrpSpPr>
        <p:grpSpPr>
          <a:xfrm>
            <a:off x="4904745" y="2929580"/>
            <a:ext cx="4108704" cy="1531773"/>
            <a:chOff x="4904745" y="2929580"/>
            <a:chExt cx="4108704" cy="153177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C5C2743-6A83-EE48-88CC-D78AEA6F43B8}"/>
                </a:ext>
              </a:extLst>
            </p:cNvPr>
            <p:cNvSpPr txBox="1"/>
            <p:nvPr/>
          </p:nvSpPr>
          <p:spPr>
            <a:xfrm>
              <a:off x="4904745" y="4245909"/>
              <a:ext cx="41087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Source: https://</a:t>
              </a:r>
              <a:r>
                <a:rPr lang="en-US" sz="800" dirty="0" err="1"/>
                <a:t>github.com</a:t>
              </a:r>
              <a:r>
                <a:rPr lang="en-US" sz="800" dirty="0"/>
                <a:t>/</a:t>
              </a:r>
              <a:r>
                <a:rPr lang="en-US" sz="800" dirty="0" err="1"/>
                <a:t>mwydmuch</a:t>
              </a:r>
              <a:r>
                <a:rPr lang="en-US" sz="800" dirty="0"/>
                <a:t>/</a:t>
              </a:r>
              <a:r>
                <a:rPr lang="en-US" sz="800" dirty="0" err="1"/>
                <a:t>ViZDoom</a:t>
              </a:r>
              <a:endParaRPr lang="en-US" sz="800" dirty="0"/>
            </a:p>
          </p:txBody>
        </p:sp>
        <p:pic>
          <p:nvPicPr>
            <p:cNvPr id="5" name="Picture 4" descr="A close up of a brick building&#10;&#10;Description automatically generated">
              <a:extLst>
                <a:ext uri="{FF2B5EF4-FFF2-40B4-BE49-F238E27FC236}">
                  <a16:creationId xmlns:a16="http://schemas.microsoft.com/office/drawing/2014/main" id="{B77B302F-C1AA-6847-9F16-B42B53770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7694" y="2929580"/>
              <a:ext cx="1702806" cy="1266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419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uiExpand="1" build="p" bldLvl="2"/>
      <p:bldP spid="46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MDP Variations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D443590-288F-8749-A9BE-5179BE0C0594}"/>
              </a:ext>
            </a:extLst>
          </p:cNvPr>
          <p:cNvSpPr txBox="1"/>
          <p:nvPr/>
        </p:nvSpPr>
        <p:spPr>
          <a:xfrm>
            <a:off x="745741" y="499349"/>
            <a:ext cx="3071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8345A"/>
                </a:solidFill>
                <a:latin typeface="Helvetica" pitchFamily="2" charset="0"/>
              </a:rPr>
              <a:t>Fully observed MDP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BBE7B39-3B76-BD4F-A5BD-17AA870EAFFC}"/>
              </a:ext>
            </a:extLst>
          </p:cNvPr>
          <p:cNvSpPr txBox="1"/>
          <p:nvPr/>
        </p:nvSpPr>
        <p:spPr>
          <a:xfrm>
            <a:off x="4989018" y="499349"/>
            <a:ext cx="3071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8345A"/>
                </a:solidFill>
                <a:latin typeface="Helvetica" pitchFamily="2" charset="0"/>
              </a:rPr>
              <a:t>Partially observed MDP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5DF6F27-ECA5-FC4A-A1C1-631E4B5633B5}"/>
              </a:ext>
            </a:extLst>
          </p:cNvPr>
          <p:cNvSpPr/>
          <p:nvPr/>
        </p:nvSpPr>
        <p:spPr>
          <a:xfrm>
            <a:off x="516616" y="1137307"/>
            <a:ext cx="3529517" cy="21857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Agent receives the true state </a:t>
            </a:r>
            <a:r>
              <a:rPr lang="en-US" sz="1600" dirty="0" err="1">
                <a:solidFill>
                  <a:srgbClr val="08345A"/>
                </a:solidFill>
                <a:latin typeface="Helvetica" pitchFamily="2" charset="0"/>
              </a:rPr>
              <a:t>s</a:t>
            </a:r>
            <a:r>
              <a:rPr lang="en-US" sz="1600" baseline="-25000" dirty="0" err="1">
                <a:solidFill>
                  <a:srgbClr val="08345A"/>
                </a:solidFill>
                <a:latin typeface="Helvetica" pitchFamily="2" charset="0"/>
              </a:rPr>
              <a:t>t</a:t>
            </a:r>
            <a:r>
              <a:rPr lang="en-US" sz="1600" baseline="-25000" dirty="0">
                <a:solidFill>
                  <a:srgbClr val="08345A"/>
                </a:solidFill>
                <a:latin typeface="Helvetica" pitchFamily="2" charset="0"/>
              </a:rPr>
              <a:t> 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at time t</a:t>
            </a:r>
            <a:endParaRPr lang="en-US" sz="1600" baseline="-250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Example: Chess, Go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6924975-8C65-6E42-90BD-77A4CB03EC7D}"/>
              </a:ext>
            </a:extLst>
          </p:cNvPr>
          <p:cNvSpPr/>
          <p:nvPr/>
        </p:nvSpPr>
        <p:spPr>
          <a:xfrm>
            <a:off x="4989018" y="1137307"/>
            <a:ext cx="3529517" cy="21778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Agent perceives its own partial observation </a:t>
            </a:r>
            <a:r>
              <a:rPr lang="en-US" sz="1600" dirty="0" err="1">
                <a:solidFill>
                  <a:srgbClr val="08345A"/>
                </a:solidFill>
                <a:latin typeface="Helvetica" pitchFamily="2" charset="0"/>
              </a:rPr>
              <a:t>o</a:t>
            </a:r>
            <a:r>
              <a:rPr lang="en-US" sz="1600" baseline="-25000" dirty="0" err="1">
                <a:solidFill>
                  <a:srgbClr val="08345A"/>
                </a:solidFill>
                <a:latin typeface="Helvetica" pitchFamily="2" charset="0"/>
              </a:rPr>
              <a:t>t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of the state </a:t>
            </a:r>
            <a:r>
              <a:rPr lang="en-US" sz="1600" dirty="0" err="1">
                <a:solidFill>
                  <a:srgbClr val="08345A"/>
                </a:solidFill>
                <a:latin typeface="Helvetica" pitchFamily="2" charset="0"/>
              </a:rPr>
              <a:t>s</a:t>
            </a:r>
            <a:r>
              <a:rPr lang="en-US" sz="1600" baseline="-25000" dirty="0" err="1">
                <a:solidFill>
                  <a:srgbClr val="08345A"/>
                </a:solidFill>
                <a:latin typeface="Helvetica" pitchFamily="2" charset="0"/>
              </a:rPr>
              <a:t>t</a:t>
            </a:r>
            <a:r>
              <a:rPr lang="en-US" sz="1600" baseline="-25000" dirty="0">
                <a:solidFill>
                  <a:srgbClr val="08345A"/>
                </a:solidFill>
                <a:latin typeface="Helvetica" pitchFamily="2" charset="0"/>
              </a:rPr>
              <a:t> 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at time t, using past states e.g. with an RNN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Example: Poker, First-person games (e.g. Doom)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DCE657-B988-A84F-A712-DCDBF44C5E6D}"/>
              </a:ext>
            </a:extLst>
          </p:cNvPr>
          <p:cNvCxnSpPr>
            <a:cxnSpLocks/>
          </p:cNvCxnSpPr>
          <p:nvPr/>
        </p:nvCxnSpPr>
        <p:spPr>
          <a:xfrm>
            <a:off x="4450079" y="499349"/>
            <a:ext cx="0" cy="3365515"/>
          </a:xfrm>
          <a:prstGeom prst="line">
            <a:avLst/>
          </a:prstGeom>
          <a:ln w="25400">
            <a:solidFill>
              <a:srgbClr val="F06F34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Shape 198">
            <a:extLst>
              <a:ext uri="{FF2B5EF4-FFF2-40B4-BE49-F238E27FC236}">
                <a16:creationId xmlns:a16="http://schemas.microsoft.com/office/drawing/2014/main" id="{3C953186-48D6-EE4B-84A2-AEF2C541EB9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0838" y="2858333"/>
            <a:ext cx="1321070" cy="14051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A8B1AFF-2D39-684E-BB51-4A94E9F4D9F9}"/>
              </a:ext>
            </a:extLst>
          </p:cNvPr>
          <p:cNvGrpSpPr/>
          <p:nvPr/>
        </p:nvGrpSpPr>
        <p:grpSpPr>
          <a:xfrm>
            <a:off x="4904745" y="2929580"/>
            <a:ext cx="4108704" cy="1531773"/>
            <a:chOff x="4904745" y="2929580"/>
            <a:chExt cx="4108704" cy="153177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C5C2743-6A83-EE48-88CC-D78AEA6F43B8}"/>
                </a:ext>
              </a:extLst>
            </p:cNvPr>
            <p:cNvSpPr txBox="1"/>
            <p:nvPr/>
          </p:nvSpPr>
          <p:spPr>
            <a:xfrm>
              <a:off x="4904745" y="4245909"/>
              <a:ext cx="41087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Source: https://</a:t>
              </a:r>
              <a:r>
                <a:rPr lang="en-US" sz="800" dirty="0" err="1"/>
                <a:t>github.com</a:t>
              </a:r>
              <a:r>
                <a:rPr lang="en-US" sz="800" dirty="0"/>
                <a:t>/</a:t>
              </a:r>
              <a:r>
                <a:rPr lang="en-US" sz="800" dirty="0" err="1"/>
                <a:t>mwydmuch</a:t>
              </a:r>
              <a:r>
                <a:rPr lang="en-US" sz="800" dirty="0"/>
                <a:t>/</a:t>
              </a:r>
              <a:r>
                <a:rPr lang="en-US" sz="800" dirty="0" err="1"/>
                <a:t>ViZDoom</a:t>
              </a:r>
              <a:endParaRPr lang="en-US" sz="800" dirty="0"/>
            </a:p>
          </p:txBody>
        </p:sp>
        <p:pic>
          <p:nvPicPr>
            <p:cNvPr id="5" name="Picture 4" descr="A close up of a brick building&#10;&#10;Description automatically generated">
              <a:extLst>
                <a:ext uri="{FF2B5EF4-FFF2-40B4-BE49-F238E27FC236}">
                  <a16:creationId xmlns:a16="http://schemas.microsoft.com/office/drawing/2014/main" id="{B77B302F-C1AA-6847-9F16-B42B53770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7694" y="2929580"/>
              <a:ext cx="1702806" cy="1266462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F41A41-AA41-B04C-ACD8-9B72013FEEC4}"/>
              </a:ext>
            </a:extLst>
          </p:cNvPr>
          <p:cNvSpPr/>
          <p:nvPr/>
        </p:nvSpPr>
        <p:spPr>
          <a:xfrm>
            <a:off x="0" y="44837"/>
            <a:ext cx="9089756" cy="441651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842C86-4A1E-2E43-99AB-BA16F420C417}"/>
              </a:ext>
            </a:extLst>
          </p:cNvPr>
          <p:cNvSpPr/>
          <p:nvPr/>
        </p:nvSpPr>
        <p:spPr>
          <a:xfrm>
            <a:off x="499448" y="1917907"/>
            <a:ext cx="7901261" cy="83026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We will assume </a:t>
            </a:r>
            <a:r>
              <a:rPr lang="en-US" sz="2400" b="1" dirty="0">
                <a:solidFill>
                  <a:schemeClr val="tx2"/>
                </a:solidFill>
              </a:rPr>
              <a:t>fully observed MDPs</a:t>
            </a:r>
            <a:r>
              <a:rPr lang="en-US" sz="2400" dirty="0">
                <a:solidFill>
                  <a:schemeClr val="tx2"/>
                </a:solidFill>
              </a:rPr>
              <a:t> for this lecture</a:t>
            </a:r>
          </a:p>
        </p:txBody>
      </p:sp>
    </p:spTree>
    <p:extLst>
      <p:ext uri="{BB962C8B-B14F-4D97-AF65-F5344CB8AC3E}">
        <p14:creationId xmlns:p14="http://schemas.microsoft.com/office/powerpoint/2010/main" val="270636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3" y="370701"/>
            <a:ext cx="8181051" cy="306367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In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Reinforcement Learning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, we assume an underlying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MDP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with unknown: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Transition probability distribution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Reward distribution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Evaluative feedback comes into play, trial and error necessary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Let’s first </a:t>
            </a:r>
            <a:r>
              <a:rPr lang="en-US" sz="1600" u="sng" dirty="0">
                <a:solidFill>
                  <a:srgbClr val="08345A"/>
                </a:solidFill>
                <a:latin typeface="Helvetica" pitchFamily="2" charset="0"/>
              </a:rPr>
              <a:t>assume that we know the true reward and transition distribution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and look at algorithms for solving MDPs i.e. finding the best policy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MDPs in the context of RL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A544FD-BB0A-F741-92C5-548576749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812" y="1060241"/>
            <a:ext cx="280932" cy="247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208D8E-E7A8-0C48-AB05-320E89075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769282"/>
            <a:ext cx="217889" cy="2476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7FF549-7A43-DD43-A33A-A34D71954ACD}"/>
              </a:ext>
            </a:extLst>
          </p:cNvPr>
          <p:cNvGrpSpPr/>
          <p:nvPr/>
        </p:nvGrpSpPr>
        <p:grpSpPr>
          <a:xfrm>
            <a:off x="5748843" y="741317"/>
            <a:ext cx="1635071" cy="695900"/>
            <a:chOff x="6610027" y="717170"/>
            <a:chExt cx="1635071" cy="6959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B1DE40F-2186-0A42-8279-BA0B7ECE95C3}"/>
                </a:ext>
              </a:extLst>
            </p:cNvPr>
            <p:cNvSpPr/>
            <p:nvPr/>
          </p:nvSpPr>
          <p:spPr>
            <a:xfrm>
              <a:off x="6610027" y="717170"/>
              <a:ext cx="1635071" cy="6959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52A8F8-4C8E-3541-AAFC-64A6BDCFB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96291" y="1068995"/>
              <a:ext cx="1425380" cy="24760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73658DC-2519-3847-8B1F-6FDF1FDFE2DF}"/>
                </a:ext>
              </a:extLst>
            </p:cNvPr>
            <p:cNvSpPr txBox="1"/>
            <p:nvPr/>
          </p:nvSpPr>
          <p:spPr>
            <a:xfrm>
              <a:off x="7056395" y="717170"/>
              <a:ext cx="7051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MDP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3C053A3-E9F2-0440-90CA-5ACDB2D6F462}"/>
              </a:ext>
            </a:extLst>
          </p:cNvPr>
          <p:cNvSpPr/>
          <p:nvPr/>
        </p:nvSpPr>
        <p:spPr>
          <a:xfrm>
            <a:off x="383937" y="1663065"/>
            <a:ext cx="8181051" cy="13603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5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3" y="370701"/>
            <a:ext cx="8181051" cy="306367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In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Reinforcement Learning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, we assume an underlying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MDP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with unknown: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Transition probability distribution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Reward distribution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Evaluative feedback comes into play, trial and error necessary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Let’s first </a:t>
            </a:r>
            <a:r>
              <a:rPr lang="en-US" sz="1600" u="sng" dirty="0">
                <a:solidFill>
                  <a:srgbClr val="08345A"/>
                </a:solidFill>
                <a:latin typeface="Helvetica" pitchFamily="2" charset="0"/>
              </a:rPr>
              <a:t>assume that we know the true reward and transition distribution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and look at algorithms for solving MDPs i.e. finding the best policy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MDPs in the context of RL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A544FD-BB0A-F741-92C5-548576749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812" y="1060241"/>
            <a:ext cx="280932" cy="247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208D8E-E7A8-0C48-AB05-320E89075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769282"/>
            <a:ext cx="217889" cy="2476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C053A3-E9F2-0440-90CA-5ACDB2D6F462}"/>
              </a:ext>
            </a:extLst>
          </p:cNvPr>
          <p:cNvSpPr/>
          <p:nvPr/>
        </p:nvSpPr>
        <p:spPr>
          <a:xfrm>
            <a:off x="383937" y="2229219"/>
            <a:ext cx="8181051" cy="7942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340CCF-B26B-1E4E-9CBD-A60E0E26AE61}"/>
              </a:ext>
            </a:extLst>
          </p:cNvPr>
          <p:cNvGrpSpPr/>
          <p:nvPr/>
        </p:nvGrpSpPr>
        <p:grpSpPr>
          <a:xfrm>
            <a:off x="5748843" y="741317"/>
            <a:ext cx="1635071" cy="695900"/>
            <a:chOff x="6610027" y="717170"/>
            <a:chExt cx="1635071" cy="6959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143040-96E8-F44B-9280-60A8D1172375}"/>
                </a:ext>
              </a:extLst>
            </p:cNvPr>
            <p:cNvSpPr/>
            <p:nvPr/>
          </p:nvSpPr>
          <p:spPr>
            <a:xfrm>
              <a:off x="6610027" y="717170"/>
              <a:ext cx="1635071" cy="6959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325E4C-F369-9443-AC50-924FDA7E0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96291" y="1068995"/>
              <a:ext cx="1425380" cy="24760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7CEF96-0133-3B4E-BF7A-4607B199FDBA}"/>
                </a:ext>
              </a:extLst>
            </p:cNvPr>
            <p:cNvSpPr txBox="1"/>
            <p:nvPr/>
          </p:nvSpPr>
          <p:spPr>
            <a:xfrm>
              <a:off x="7056395" y="717170"/>
              <a:ext cx="7051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MDP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50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xagon 9">
            <a:extLst>
              <a:ext uri="{FF2B5EF4-FFF2-40B4-BE49-F238E27FC236}">
                <a16:creationId xmlns:a16="http://schemas.microsoft.com/office/drawing/2014/main" id="{C9DD50A7-3D7B-3B41-9695-24546C44F9CA}"/>
              </a:ext>
            </a:extLst>
          </p:cNvPr>
          <p:cNvSpPr>
            <a:spLocks noChangeAspect="1"/>
          </p:cNvSpPr>
          <p:nvPr/>
        </p:nvSpPr>
        <p:spPr>
          <a:xfrm>
            <a:off x="2365440" y="669560"/>
            <a:ext cx="4437923" cy="3654226"/>
          </a:xfrm>
          <a:prstGeom prst="hexagon">
            <a:avLst/>
          </a:prstGeom>
          <a:solidFill>
            <a:srgbClr val="EFB21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8345A"/>
                </a:solidFill>
                <a:latin typeface="Helvetica" pitchFamily="2" charset="0"/>
              </a:rPr>
              <a:t>Reinforcement Learning Introduction</a:t>
            </a:r>
          </a:p>
        </p:txBody>
      </p:sp>
    </p:spTree>
    <p:extLst>
      <p:ext uri="{BB962C8B-B14F-4D97-AF65-F5344CB8AC3E}">
        <p14:creationId xmlns:p14="http://schemas.microsoft.com/office/powerpoint/2010/main" val="400893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3" y="370701"/>
            <a:ext cx="8181051" cy="39223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In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Reinforcement Learning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, we assume an underlying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MDP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with unknown: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Transition probability distribution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Reward distribution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Evaluative feedback comes into play, trial and error necessary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 this lecture, </a:t>
            </a:r>
            <a:r>
              <a:rPr lang="en-US" sz="1600" dirty="0">
                <a:solidFill>
                  <a:srgbClr val="FF0000"/>
                </a:solidFill>
                <a:latin typeface="Helvetica" pitchFamily="2" charset="0"/>
              </a:rPr>
              <a:t>assume that we know the true reward and transition distribution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and look at algorithms for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solving MDPs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i.e. finding the best policy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Rewards known everywhere, no evaluative feedback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Know how the world works i.e. all transitions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MDPs in the context of RL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A544FD-BB0A-F741-92C5-548576749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812" y="1060241"/>
            <a:ext cx="280932" cy="247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208D8E-E7A8-0C48-AB05-320E89075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769282"/>
            <a:ext cx="217889" cy="24760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30ED8C3-1419-FE44-8117-AB5224235E0D}"/>
              </a:ext>
            </a:extLst>
          </p:cNvPr>
          <p:cNvGrpSpPr/>
          <p:nvPr/>
        </p:nvGrpSpPr>
        <p:grpSpPr>
          <a:xfrm>
            <a:off x="5748843" y="741317"/>
            <a:ext cx="1635071" cy="695900"/>
            <a:chOff x="6610027" y="717170"/>
            <a:chExt cx="1635071" cy="6959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97E94E-4A98-0846-BFC2-DD1D36943203}"/>
                </a:ext>
              </a:extLst>
            </p:cNvPr>
            <p:cNvSpPr/>
            <p:nvPr/>
          </p:nvSpPr>
          <p:spPr>
            <a:xfrm>
              <a:off x="6610027" y="717170"/>
              <a:ext cx="1635071" cy="6959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0259FE-AC43-5B41-B30D-2DCDD0EB5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96291" y="1068995"/>
              <a:ext cx="1425380" cy="24760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5CD3C1-CFB9-F34F-80E3-DA6022760885}"/>
                </a:ext>
              </a:extLst>
            </p:cNvPr>
            <p:cNvSpPr txBox="1"/>
            <p:nvPr/>
          </p:nvSpPr>
          <p:spPr>
            <a:xfrm>
              <a:off x="7056395" y="717170"/>
              <a:ext cx="7051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MDP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665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A Grid World MDP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8099C7-7C35-444D-8755-5D97E3FA26C6}"/>
              </a:ext>
            </a:extLst>
          </p:cNvPr>
          <p:cNvGrpSpPr/>
          <p:nvPr/>
        </p:nvGrpSpPr>
        <p:grpSpPr>
          <a:xfrm>
            <a:off x="5563733" y="377671"/>
            <a:ext cx="3098793" cy="3789967"/>
            <a:chOff x="5715000" y="1524000"/>
            <a:chExt cx="3098793" cy="37899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040FF4-A461-2941-8A04-D95B5AC72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1524000"/>
              <a:ext cx="3098793" cy="237354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E427606-7C36-504D-899A-7DC597B1D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00" y="4031267"/>
              <a:ext cx="1523206" cy="1282700"/>
            </a:xfrm>
            <a:prstGeom prst="rect">
              <a:avLst/>
            </a:prstGeom>
          </p:spPr>
        </p:pic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DBA4BEF6-8D6C-F644-82E2-FC94C4A49889}"/>
                </a:ext>
              </a:extLst>
            </p:cNvPr>
            <p:cNvSpPr/>
            <p:nvPr/>
          </p:nvSpPr>
          <p:spPr bwMode="auto">
            <a:xfrm>
              <a:off x="6918484" y="1745267"/>
              <a:ext cx="345912" cy="298200"/>
            </a:xfrm>
            <a:prstGeom prst="triangle">
              <a:avLst/>
            </a:prstGeom>
            <a:solidFill>
              <a:schemeClr val="tx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4C3E809-5B9C-C24C-B073-6585788F0499}"/>
              </a:ext>
            </a:extLst>
          </p:cNvPr>
          <p:cNvSpPr/>
          <p:nvPr/>
        </p:nvSpPr>
        <p:spPr>
          <a:xfrm>
            <a:off x="481473" y="370700"/>
            <a:ext cx="4769249" cy="355811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Agent lives in a 2D grid environment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State: Agent’s 2D coordinates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Actions: N, E, S, W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Rewards: +1/-1 at absorbing states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Walls block agent’s path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Actions to not always go as planned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20% chance that agent drifts one cell left or right of direction of motion (except when blocked by wall).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729735-ABBF-8243-8639-C6E15EA950D3}"/>
              </a:ext>
            </a:extLst>
          </p:cNvPr>
          <p:cNvSpPr/>
          <p:nvPr/>
        </p:nvSpPr>
        <p:spPr>
          <a:xfrm>
            <a:off x="5843728" y="2879215"/>
            <a:ext cx="3098793" cy="1495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E1E72B-46C4-484C-A54C-F46D262D57A1}"/>
              </a:ext>
            </a:extLst>
          </p:cNvPr>
          <p:cNvSpPr/>
          <p:nvPr/>
        </p:nvSpPr>
        <p:spPr>
          <a:xfrm>
            <a:off x="619041" y="370700"/>
            <a:ext cx="4631681" cy="3696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64FFEE5E-3B13-A042-B98F-A2ED2B03356D}"/>
              </a:ext>
            </a:extLst>
          </p:cNvPr>
          <p:cNvSpPr txBox="1">
            <a:spLocks/>
          </p:cNvSpPr>
          <p:nvPr/>
        </p:nvSpPr>
        <p:spPr bwMode="auto">
          <a:xfrm>
            <a:off x="6179203" y="4167638"/>
            <a:ext cx="2121065" cy="2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Figure credits: Pieter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Abbeel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46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A Grid World MDP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8099C7-7C35-444D-8755-5D97E3FA26C6}"/>
              </a:ext>
            </a:extLst>
          </p:cNvPr>
          <p:cNvGrpSpPr/>
          <p:nvPr/>
        </p:nvGrpSpPr>
        <p:grpSpPr>
          <a:xfrm>
            <a:off x="5563733" y="377671"/>
            <a:ext cx="3098793" cy="3789967"/>
            <a:chOff x="5715000" y="1524000"/>
            <a:chExt cx="3098793" cy="37899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040FF4-A461-2941-8A04-D95B5AC72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1524000"/>
              <a:ext cx="3098793" cy="237354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E427606-7C36-504D-899A-7DC597B1D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00" y="4031267"/>
              <a:ext cx="1523206" cy="1282700"/>
            </a:xfrm>
            <a:prstGeom prst="rect">
              <a:avLst/>
            </a:prstGeom>
          </p:spPr>
        </p:pic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DBA4BEF6-8D6C-F644-82E2-FC94C4A49889}"/>
                </a:ext>
              </a:extLst>
            </p:cNvPr>
            <p:cNvSpPr/>
            <p:nvPr/>
          </p:nvSpPr>
          <p:spPr bwMode="auto">
            <a:xfrm>
              <a:off x="6918484" y="1745267"/>
              <a:ext cx="345912" cy="298200"/>
            </a:xfrm>
            <a:prstGeom prst="triangle">
              <a:avLst/>
            </a:prstGeom>
            <a:solidFill>
              <a:schemeClr val="tx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4C3E809-5B9C-C24C-B073-6585788F0499}"/>
              </a:ext>
            </a:extLst>
          </p:cNvPr>
          <p:cNvSpPr/>
          <p:nvPr/>
        </p:nvSpPr>
        <p:spPr>
          <a:xfrm>
            <a:off x="481473" y="370700"/>
            <a:ext cx="4769249" cy="355811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Agent lives in a 2D grid environment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State: Agent’s 2D coordinates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Actions: N, E, S, W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Rewards: +1/-1 at absorbing states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Walls block agent’s path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Actions to not always go as planned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20% chance that agent drifts one cell left or right of direction of motion (except when blocked by wall).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729735-ABBF-8243-8639-C6E15EA950D3}"/>
              </a:ext>
            </a:extLst>
          </p:cNvPr>
          <p:cNvSpPr/>
          <p:nvPr/>
        </p:nvSpPr>
        <p:spPr>
          <a:xfrm>
            <a:off x="5843728" y="2879215"/>
            <a:ext cx="3098793" cy="1495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E1E72B-46C4-484C-A54C-F46D262D57A1}"/>
              </a:ext>
            </a:extLst>
          </p:cNvPr>
          <p:cNvSpPr/>
          <p:nvPr/>
        </p:nvSpPr>
        <p:spPr>
          <a:xfrm>
            <a:off x="619041" y="1034027"/>
            <a:ext cx="4631681" cy="3075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B4268D77-2090-CB4D-80BF-53022FA9CFD3}"/>
              </a:ext>
            </a:extLst>
          </p:cNvPr>
          <p:cNvSpPr txBox="1">
            <a:spLocks/>
          </p:cNvSpPr>
          <p:nvPr/>
        </p:nvSpPr>
        <p:spPr bwMode="auto">
          <a:xfrm>
            <a:off x="6179203" y="4167638"/>
            <a:ext cx="2121065" cy="2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Figure credits: Pieter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Abbeel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4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A Grid World MDP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8099C7-7C35-444D-8755-5D97E3FA26C6}"/>
              </a:ext>
            </a:extLst>
          </p:cNvPr>
          <p:cNvGrpSpPr/>
          <p:nvPr/>
        </p:nvGrpSpPr>
        <p:grpSpPr>
          <a:xfrm>
            <a:off x="5563733" y="377671"/>
            <a:ext cx="3098793" cy="3789967"/>
            <a:chOff x="5715000" y="1524000"/>
            <a:chExt cx="3098793" cy="37899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040FF4-A461-2941-8A04-D95B5AC72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1524000"/>
              <a:ext cx="3098793" cy="237354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E427606-7C36-504D-899A-7DC597B1D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00" y="4031267"/>
              <a:ext cx="1523206" cy="1282700"/>
            </a:xfrm>
            <a:prstGeom prst="rect">
              <a:avLst/>
            </a:prstGeom>
          </p:spPr>
        </p:pic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DBA4BEF6-8D6C-F644-82E2-FC94C4A49889}"/>
                </a:ext>
              </a:extLst>
            </p:cNvPr>
            <p:cNvSpPr/>
            <p:nvPr/>
          </p:nvSpPr>
          <p:spPr bwMode="auto">
            <a:xfrm>
              <a:off x="6918484" y="1745267"/>
              <a:ext cx="345912" cy="298200"/>
            </a:xfrm>
            <a:prstGeom prst="triangle">
              <a:avLst/>
            </a:prstGeom>
            <a:solidFill>
              <a:schemeClr val="tx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4C3E809-5B9C-C24C-B073-6585788F0499}"/>
              </a:ext>
            </a:extLst>
          </p:cNvPr>
          <p:cNvSpPr/>
          <p:nvPr/>
        </p:nvSpPr>
        <p:spPr>
          <a:xfrm>
            <a:off x="481473" y="370700"/>
            <a:ext cx="4769249" cy="355811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Agent lives in a 2D grid environment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State: Agent’s 2D coordinates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Actions: N, E, S, W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Rewards: +1/-1 at absorbing states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Walls block agent’s path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Actions to not always go as planned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20% chance that agent drifts one cell left or right of direction of motion (except when blocked by wall).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729735-ABBF-8243-8639-C6E15EA950D3}"/>
              </a:ext>
            </a:extLst>
          </p:cNvPr>
          <p:cNvSpPr/>
          <p:nvPr/>
        </p:nvSpPr>
        <p:spPr>
          <a:xfrm>
            <a:off x="5843728" y="2879215"/>
            <a:ext cx="3098793" cy="1495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E1E72B-46C4-484C-A54C-F46D262D57A1}"/>
              </a:ext>
            </a:extLst>
          </p:cNvPr>
          <p:cNvSpPr/>
          <p:nvPr/>
        </p:nvSpPr>
        <p:spPr>
          <a:xfrm>
            <a:off x="619041" y="2107769"/>
            <a:ext cx="4631681" cy="1959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E7C5B431-7D89-2B4A-B77C-0034EDA32656}"/>
              </a:ext>
            </a:extLst>
          </p:cNvPr>
          <p:cNvSpPr txBox="1">
            <a:spLocks/>
          </p:cNvSpPr>
          <p:nvPr/>
        </p:nvSpPr>
        <p:spPr bwMode="auto">
          <a:xfrm>
            <a:off x="6179203" y="4167638"/>
            <a:ext cx="2121065" cy="2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Figure credits: Pieter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Abbeel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67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A Grid World MDP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8099C7-7C35-444D-8755-5D97E3FA26C6}"/>
              </a:ext>
            </a:extLst>
          </p:cNvPr>
          <p:cNvGrpSpPr/>
          <p:nvPr/>
        </p:nvGrpSpPr>
        <p:grpSpPr>
          <a:xfrm>
            <a:off x="5563733" y="377671"/>
            <a:ext cx="3098793" cy="3789967"/>
            <a:chOff x="5715000" y="1524000"/>
            <a:chExt cx="3098793" cy="37899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040FF4-A461-2941-8A04-D95B5AC72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1524000"/>
              <a:ext cx="3098793" cy="237354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E427606-7C36-504D-899A-7DC597B1D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00" y="4031267"/>
              <a:ext cx="1523206" cy="1282700"/>
            </a:xfrm>
            <a:prstGeom prst="rect">
              <a:avLst/>
            </a:prstGeom>
          </p:spPr>
        </p:pic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DBA4BEF6-8D6C-F644-82E2-FC94C4A49889}"/>
                </a:ext>
              </a:extLst>
            </p:cNvPr>
            <p:cNvSpPr/>
            <p:nvPr/>
          </p:nvSpPr>
          <p:spPr bwMode="auto">
            <a:xfrm>
              <a:off x="6918484" y="1745267"/>
              <a:ext cx="345912" cy="298200"/>
            </a:xfrm>
            <a:prstGeom prst="triangle">
              <a:avLst/>
            </a:prstGeom>
            <a:solidFill>
              <a:schemeClr val="tx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4C3E809-5B9C-C24C-B073-6585788F0499}"/>
              </a:ext>
            </a:extLst>
          </p:cNvPr>
          <p:cNvSpPr/>
          <p:nvPr/>
        </p:nvSpPr>
        <p:spPr>
          <a:xfrm>
            <a:off x="481473" y="370700"/>
            <a:ext cx="4769249" cy="355811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Agent lives in a 2D grid environment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State: Agent’s 2D coordinates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Actions: N, E, S, W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Rewards: +1/-1 at absorbing states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Walls block agent’s path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Actions to not always go as planned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20% chance that agent drifts one cell left or right of direction of motion (except when blocked by wall).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1F8CA77B-59C3-6B44-A376-D89AEBF3D995}"/>
              </a:ext>
            </a:extLst>
          </p:cNvPr>
          <p:cNvSpPr txBox="1">
            <a:spLocks/>
          </p:cNvSpPr>
          <p:nvPr/>
        </p:nvSpPr>
        <p:spPr bwMode="auto">
          <a:xfrm>
            <a:off x="6179203" y="4167638"/>
            <a:ext cx="2121065" cy="2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Figure credits: Pieter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Abbeel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8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851427-94D7-FA4D-B8EE-2E1E2771F2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5"/>
          <a:stretch/>
        </p:blipFill>
        <p:spPr>
          <a:xfrm>
            <a:off x="4724400" y="2906593"/>
            <a:ext cx="4260807" cy="125373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Solving MDPs: Optimal policy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Solving MDPs by finding the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best/optimal policy</a:t>
            </a:r>
            <a:endParaRPr lang="en-US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Formally, a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policy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a mapping from states to actions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Deterministic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Stochastic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What is a good policy?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Maximize current reward? Sum of all future rewards?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Discounted sum of future rewards!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B55744-C9B7-D64D-8124-0F28537DB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889" y="-365619"/>
            <a:ext cx="2384677" cy="2247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F5D2FC-7E48-004D-912B-6CF8EC6ED3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164" y="1375490"/>
            <a:ext cx="968542" cy="267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3220BA-52B7-C64D-9097-F69E171A3C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9836" y="1670404"/>
            <a:ext cx="2964328" cy="2678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BE974E-56DC-9540-BB0C-EAE016F28B00}"/>
              </a:ext>
            </a:extLst>
          </p:cNvPr>
          <p:cNvSpPr/>
          <p:nvPr/>
        </p:nvSpPr>
        <p:spPr>
          <a:xfrm>
            <a:off x="657787" y="2303923"/>
            <a:ext cx="8106505" cy="2067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93B4FF-5B07-A445-9959-677F95B24B21}"/>
              </a:ext>
            </a:extLst>
          </p:cNvPr>
          <p:cNvSpPr/>
          <p:nvPr/>
        </p:nvSpPr>
        <p:spPr>
          <a:xfrm>
            <a:off x="657787" y="983175"/>
            <a:ext cx="5743013" cy="11099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F9FCD1-85F8-2C46-A7F3-85EA999571FD}"/>
              </a:ext>
            </a:extLst>
          </p:cNvPr>
          <p:cNvSpPr/>
          <p:nvPr/>
        </p:nvSpPr>
        <p:spPr>
          <a:xfrm>
            <a:off x="5989889" y="252143"/>
            <a:ext cx="2672637" cy="16727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25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851427-94D7-FA4D-B8EE-2E1E2771F2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5"/>
          <a:stretch/>
        </p:blipFill>
        <p:spPr>
          <a:xfrm>
            <a:off x="4724400" y="2906593"/>
            <a:ext cx="4260807" cy="125373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Solving MDPs: Optimal policy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Solving MDPs by finding the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best/optimal policy</a:t>
            </a:r>
            <a:endParaRPr lang="en-US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Formally, a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policy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a mapping from states to actions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Deterministic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Stochastic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What is a good policy?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Maximize current reward? Sum of all future rewards?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Discounted sum of future rewards!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B55744-C9B7-D64D-8124-0F28537DB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615" y="202513"/>
            <a:ext cx="2384677" cy="2247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F5D2FC-7E48-004D-912B-6CF8EC6ED3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164" y="1375490"/>
            <a:ext cx="968542" cy="267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3220BA-52B7-C64D-9097-F69E171A3C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9836" y="1670404"/>
            <a:ext cx="2964328" cy="2678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BE974E-56DC-9540-BB0C-EAE016F28B00}"/>
              </a:ext>
            </a:extLst>
          </p:cNvPr>
          <p:cNvSpPr/>
          <p:nvPr/>
        </p:nvSpPr>
        <p:spPr>
          <a:xfrm>
            <a:off x="657787" y="2303923"/>
            <a:ext cx="8106505" cy="2067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913D6D-89A8-674B-A756-A4D5DFD80931}"/>
              </a:ext>
            </a:extLst>
          </p:cNvPr>
          <p:cNvSpPr/>
          <p:nvPr/>
        </p:nvSpPr>
        <p:spPr>
          <a:xfrm>
            <a:off x="1332854" y="1375490"/>
            <a:ext cx="5145048" cy="870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40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851427-94D7-FA4D-B8EE-2E1E2771F2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5"/>
          <a:stretch/>
        </p:blipFill>
        <p:spPr>
          <a:xfrm>
            <a:off x="4724400" y="2906593"/>
            <a:ext cx="4260807" cy="125373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Solving MDPs: Optimal policy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Solving MDPs by finding the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best/optimal policy</a:t>
            </a:r>
            <a:endParaRPr lang="en-US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Formally, a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policy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a mapping from states to actions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Deterministic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Stochastic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What is a good policy?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Maximize current reward? Sum of all future rewards?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Discounted sum of future rewards!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F5D2FC-7E48-004D-912B-6CF8EC6ED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164" y="1375490"/>
            <a:ext cx="968542" cy="267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3220BA-52B7-C64D-9097-F69E171A3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836" y="1670404"/>
            <a:ext cx="2964328" cy="2678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BE974E-56DC-9540-BB0C-EAE016F28B00}"/>
              </a:ext>
            </a:extLst>
          </p:cNvPr>
          <p:cNvSpPr/>
          <p:nvPr/>
        </p:nvSpPr>
        <p:spPr>
          <a:xfrm>
            <a:off x="657787" y="2303923"/>
            <a:ext cx="8106505" cy="2067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913D6D-89A8-674B-A756-A4D5DFD80931}"/>
              </a:ext>
            </a:extLst>
          </p:cNvPr>
          <p:cNvSpPr/>
          <p:nvPr/>
        </p:nvSpPr>
        <p:spPr>
          <a:xfrm>
            <a:off x="1332854" y="1670404"/>
            <a:ext cx="5145048" cy="575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CCBA79-9FAA-7E43-B0A1-66FD489A60E3}"/>
              </a:ext>
            </a:extLst>
          </p:cNvPr>
          <p:cNvGrpSpPr/>
          <p:nvPr/>
        </p:nvGrpSpPr>
        <p:grpSpPr>
          <a:xfrm>
            <a:off x="7439186" y="1286359"/>
            <a:ext cx="999641" cy="959618"/>
            <a:chOff x="7439186" y="1286359"/>
            <a:chExt cx="999641" cy="95961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4E17E82-1D21-B145-B6D8-B3816B662A8E}"/>
                </a:ext>
              </a:extLst>
            </p:cNvPr>
            <p:cNvSpPr/>
            <p:nvPr/>
          </p:nvSpPr>
          <p:spPr>
            <a:xfrm>
              <a:off x="7439186" y="1286359"/>
              <a:ext cx="999641" cy="95961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26CD09-1EE5-9E41-881B-7EBB8DA44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" r="81771" b="6210"/>
            <a:stretch/>
          </p:blipFill>
          <p:spPr>
            <a:xfrm>
              <a:off x="7810500" y="1509168"/>
              <a:ext cx="292221" cy="41574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E9A6578-534F-E441-8394-C0AAEBC1C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2739" y="172151"/>
            <a:ext cx="881827" cy="647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7A7451-E467-5D41-9635-0AC59A4822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5479" y="983175"/>
            <a:ext cx="122262" cy="2270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6D877D-7192-0E4B-8361-EE7183922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7596" y="1662001"/>
            <a:ext cx="122262" cy="2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9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851427-94D7-FA4D-B8EE-2E1E2771F2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5"/>
          <a:stretch/>
        </p:blipFill>
        <p:spPr>
          <a:xfrm>
            <a:off x="4724400" y="2906593"/>
            <a:ext cx="4260807" cy="125373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Solving MDPs: Optimal policy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Solving MDPs by finding the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best/optimal policy</a:t>
            </a:r>
            <a:endParaRPr lang="en-US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Formally, a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policy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a mapping from states to actions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Deterministic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Stochastic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What is a good policy?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Maximize current reward? Sum of all future rewards?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Discounted sum of future rewards!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F5D2FC-7E48-004D-912B-6CF8EC6ED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164" y="1375490"/>
            <a:ext cx="968542" cy="267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3220BA-52B7-C64D-9097-F69E171A3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836" y="1670404"/>
            <a:ext cx="2964328" cy="2678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BE974E-56DC-9540-BB0C-EAE016F28B00}"/>
              </a:ext>
            </a:extLst>
          </p:cNvPr>
          <p:cNvSpPr/>
          <p:nvPr/>
        </p:nvSpPr>
        <p:spPr>
          <a:xfrm>
            <a:off x="657787" y="2303923"/>
            <a:ext cx="8106505" cy="2067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913D6D-89A8-674B-A756-A4D5DFD80931}"/>
              </a:ext>
            </a:extLst>
          </p:cNvPr>
          <p:cNvSpPr/>
          <p:nvPr/>
        </p:nvSpPr>
        <p:spPr>
          <a:xfrm>
            <a:off x="1332854" y="1670404"/>
            <a:ext cx="5145048" cy="575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CCBA79-9FAA-7E43-B0A1-66FD489A60E3}"/>
              </a:ext>
            </a:extLst>
          </p:cNvPr>
          <p:cNvGrpSpPr/>
          <p:nvPr/>
        </p:nvGrpSpPr>
        <p:grpSpPr>
          <a:xfrm>
            <a:off x="7439186" y="1286359"/>
            <a:ext cx="999641" cy="959618"/>
            <a:chOff x="7439186" y="1286359"/>
            <a:chExt cx="999641" cy="95961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4E17E82-1D21-B145-B6D8-B3816B662A8E}"/>
                </a:ext>
              </a:extLst>
            </p:cNvPr>
            <p:cNvSpPr/>
            <p:nvPr/>
          </p:nvSpPr>
          <p:spPr>
            <a:xfrm>
              <a:off x="7439186" y="1286359"/>
              <a:ext cx="999641" cy="95961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26CD09-1EE5-9E41-881B-7EBB8DA44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" r="81771" b="6210"/>
            <a:stretch/>
          </p:blipFill>
          <p:spPr>
            <a:xfrm>
              <a:off x="7810500" y="1509168"/>
              <a:ext cx="292221" cy="41574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E9A6578-534F-E441-8394-C0AAEBC1C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2739" y="172151"/>
            <a:ext cx="881827" cy="647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3BF228-4D90-FD4E-A460-B346A246B8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7341" y="1687256"/>
            <a:ext cx="185674" cy="1578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2FE434-4622-274A-A157-AEC2500AA8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3410" y="1072028"/>
            <a:ext cx="93200" cy="19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851427-94D7-FA4D-B8EE-2E1E2771F2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5"/>
          <a:stretch/>
        </p:blipFill>
        <p:spPr>
          <a:xfrm>
            <a:off x="4724400" y="2906593"/>
            <a:ext cx="4260807" cy="125373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Solving MDPs: Optimal policy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Solving MDPs by finding the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best/optimal policy</a:t>
            </a:r>
            <a:endParaRPr lang="en-US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Formally, a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policy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a mapping from states to actions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Deterministic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Stochastic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What is a good policy?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Maximize current reward? Sum of all future rewards?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Discounted sum of future rewards!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F5D2FC-7E48-004D-912B-6CF8EC6ED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164" y="1375490"/>
            <a:ext cx="968542" cy="267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3220BA-52B7-C64D-9097-F69E171A3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836" y="1670404"/>
            <a:ext cx="2964328" cy="2678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BE974E-56DC-9540-BB0C-EAE016F28B00}"/>
              </a:ext>
            </a:extLst>
          </p:cNvPr>
          <p:cNvSpPr/>
          <p:nvPr/>
        </p:nvSpPr>
        <p:spPr>
          <a:xfrm>
            <a:off x="657787" y="2303923"/>
            <a:ext cx="8106505" cy="2067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913D6D-89A8-674B-A756-A4D5DFD80931}"/>
              </a:ext>
            </a:extLst>
          </p:cNvPr>
          <p:cNvSpPr/>
          <p:nvPr/>
        </p:nvSpPr>
        <p:spPr>
          <a:xfrm>
            <a:off x="1332854" y="2009009"/>
            <a:ext cx="5145048" cy="236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CCBA79-9FAA-7E43-B0A1-66FD489A60E3}"/>
              </a:ext>
            </a:extLst>
          </p:cNvPr>
          <p:cNvGrpSpPr/>
          <p:nvPr/>
        </p:nvGrpSpPr>
        <p:grpSpPr>
          <a:xfrm>
            <a:off x="7439186" y="1286359"/>
            <a:ext cx="999641" cy="959618"/>
            <a:chOff x="7439186" y="1286359"/>
            <a:chExt cx="999641" cy="95961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4E17E82-1D21-B145-B6D8-B3816B662A8E}"/>
                </a:ext>
              </a:extLst>
            </p:cNvPr>
            <p:cNvSpPr/>
            <p:nvPr/>
          </p:nvSpPr>
          <p:spPr>
            <a:xfrm>
              <a:off x="7439186" y="1286359"/>
              <a:ext cx="999641" cy="95961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26CD09-1EE5-9E41-881B-7EBB8DA44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" r="81771" b="6210"/>
            <a:stretch/>
          </p:blipFill>
          <p:spPr>
            <a:xfrm>
              <a:off x="7810500" y="1509168"/>
              <a:ext cx="292221" cy="41574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E9A6578-534F-E441-8394-C0AAEBC1C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2739" y="172151"/>
            <a:ext cx="881827" cy="6471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1B3D3B-9020-BC4A-8DE1-D22E21186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5479" y="983175"/>
            <a:ext cx="122262" cy="2270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9A015F-ED51-EA48-97DE-74E3FFCB3B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7596" y="1662001"/>
            <a:ext cx="122262" cy="2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4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EEC5FF1-307A-324B-8751-A86D02C055AD}"/>
              </a:ext>
            </a:extLst>
          </p:cNvPr>
          <p:cNvGrpSpPr/>
          <p:nvPr/>
        </p:nvGrpSpPr>
        <p:grpSpPr>
          <a:xfrm>
            <a:off x="5845875" y="208610"/>
            <a:ext cx="3004398" cy="787220"/>
            <a:chOff x="5176573" y="208610"/>
            <a:chExt cx="3646151" cy="787220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B9A3DD4-36FE-3048-8382-65D3C5C96D96}"/>
                </a:ext>
              </a:extLst>
            </p:cNvPr>
            <p:cNvSpPr/>
            <p:nvPr/>
          </p:nvSpPr>
          <p:spPr>
            <a:xfrm>
              <a:off x="5360926" y="208610"/>
              <a:ext cx="3461798" cy="787220"/>
            </a:xfrm>
            <a:prstGeom prst="roundRect">
              <a:avLst/>
            </a:prstGeom>
            <a:solidFill>
              <a:srgbClr val="F8C3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b="1" dirty="0">
                <a:solidFill>
                  <a:srgbClr val="08345A"/>
                </a:solidFill>
                <a:latin typeface="Helvetica" pitchFamily="2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1A07E-07AB-DF43-87FB-345FE0B8F7C8}"/>
                </a:ext>
              </a:extLst>
            </p:cNvPr>
            <p:cNvSpPr/>
            <p:nvPr/>
          </p:nvSpPr>
          <p:spPr>
            <a:xfrm>
              <a:off x="5176573" y="243698"/>
              <a:ext cx="3495099" cy="75213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numCol="1" rtlCol="0" anchor="t"/>
            <a:lstStyle/>
            <a:p>
              <a:pPr marL="296862" algn="ctr">
                <a:spcBef>
                  <a:spcPts val="1200"/>
                </a:spcBef>
                <a:buClr>
                  <a:srgbClr val="EFB210"/>
                </a:buClr>
              </a:pPr>
              <a:r>
                <a:rPr lang="en-US" sz="2200" b="1" dirty="0">
                  <a:solidFill>
                    <a:srgbClr val="08345A"/>
                  </a:solidFill>
                  <a:latin typeface="Helvetica" pitchFamily="2" charset="0"/>
                </a:rPr>
                <a:t>Reinforcement Learning</a:t>
              </a:r>
            </a:p>
            <a:p>
              <a:pPr marL="746125" indent="-449263">
                <a:spcBef>
                  <a:spcPts val="12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dirty="0">
                  <a:solidFill>
                    <a:srgbClr val="08345A"/>
                  </a:solidFill>
                  <a:latin typeface="Helvetica" pitchFamily="2" charset="0"/>
                </a:rPr>
                <a:t>Evaluative feedback in  the form of </a:t>
              </a:r>
              <a:r>
                <a:rPr lang="en-US" b="1" dirty="0">
                  <a:solidFill>
                    <a:srgbClr val="08345A"/>
                  </a:solidFill>
                  <a:latin typeface="Helvetica" pitchFamily="2" charset="0"/>
                </a:rPr>
                <a:t>reward</a:t>
              </a:r>
            </a:p>
            <a:p>
              <a:pPr marL="746125" indent="-449263">
                <a:spcBef>
                  <a:spcPts val="1200"/>
                </a:spcBef>
                <a:buClr>
                  <a:srgbClr val="EFB210"/>
                </a:buClr>
                <a:buFont typeface="Segoe UI Symbol" panose="020B0502040204020203" pitchFamily="34" charset="0"/>
                <a:buChar char="⬣"/>
              </a:pPr>
              <a:r>
                <a:rPr lang="en-US" dirty="0">
                  <a:solidFill>
                    <a:srgbClr val="08345A"/>
                  </a:solidFill>
                  <a:latin typeface="Helvetica" pitchFamily="2" charset="0"/>
                </a:rPr>
                <a:t>No supervision on the right action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36D7A423-7D20-7740-93C5-2E1391831D9E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Types of Machine Learning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7F54FE-CEB8-CD4F-A15F-EA0B3F3D070E}"/>
              </a:ext>
            </a:extLst>
          </p:cNvPr>
          <p:cNvGrpSpPr/>
          <p:nvPr/>
        </p:nvGrpSpPr>
        <p:grpSpPr>
          <a:xfrm>
            <a:off x="2880106" y="208610"/>
            <a:ext cx="3077402" cy="787220"/>
            <a:chOff x="2146340" y="208610"/>
            <a:chExt cx="3882651" cy="78722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BE2BD9E8-CE2B-034D-89AE-97A91A8D8ECA}"/>
                </a:ext>
              </a:extLst>
            </p:cNvPr>
            <p:cNvSpPr/>
            <p:nvPr/>
          </p:nvSpPr>
          <p:spPr>
            <a:xfrm>
              <a:off x="2533442" y="208610"/>
              <a:ext cx="3354706" cy="787220"/>
            </a:xfrm>
            <a:prstGeom prst="roundRect">
              <a:avLst/>
            </a:prstGeom>
            <a:solidFill>
              <a:srgbClr val="F8C3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b="1" dirty="0">
                <a:solidFill>
                  <a:srgbClr val="08345A"/>
                </a:solidFill>
                <a:latin typeface="Helvetica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8D72E30-4893-0C4B-BED1-71D6C04C7E93}"/>
                    </a:ext>
                  </a:extLst>
                </p:cNvPr>
                <p:cNvSpPr/>
                <p:nvPr/>
              </p:nvSpPr>
              <p:spPr>
                <a:xfrm>
                  <a:off x="2146340" y="243698"/>
                  <a:ext cx="3882651" cy="7521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numCol="1" rtlCol="0" anchor="t"/>
                <a:lstStyle/>
                <a:p>
                  <a:pPr marL="296862" algn="ctr">
                    <a:spcBef>
                      <a:spcPts val="1200"/>
                    </a:spcBef>
                    <a:buClr>
                      <a:srgbClr val="EFB210"/>
                    </a:buClr>
                  </a:pPr>
                  <a:r>
                    <a:rPr lang="en-US" sz="2200" b="1" dirty="0">
                      <a:solidFill>
                        <a:srgbClr val="08345A"/>
                      </a:solidFill>
                      <a:latin typeface="Helvetica" pitchFamily="2" charset="0"/>
                    </a:rPr>
                    <a:t>Unsupervised Learning</a:t>
                  </a:r>
                </a:p>
                <a:p>
                  <a:pPr marL="746125" indent="-449263">
                    <a:spcBef>
                      <a:spcPts val="1200"/>
                    </a:spcBef>
                    <a:buClr>
                      <a:srgbClr val="EFB210"/>
                    </a:buClr>
                    <a:buFont typeface="Segoe UI Symbol" panose="020B0502040204020203" pitchFamily="34" charset="0"/>
                    <a:buChar char="⬣"/>
                  </a:pPr>
                  <a:r>
                    <a:rPr lang="en-US" dirty="0">
                      <a:solidFill>
                        <a:srgbClr val="08345A"/>
                      </a:solidFill>
                      <a:latin typeface="Helvetica" pitchFamily="2" charset="0"/>
                    </a:rPr>
                    <a:t>Input: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rgbClr val="08345A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8345A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a14:m>
                  <a:endParaRPr lang="en-US" dirty="0">
                    <a:solidFill>
                      <a:srgbClr val="08345A"/>
                    </a:solidFill>
                    <a:latin typeface="Helvetica" pitchFamily="2" charset="0"/>
                  </a:endParaRPr>
                </a:p>
                <a:p>
                  <a:pPr marL="746125" indent="-449263">
                    <a:spcBef>
                      <a:spcPts val="1200"/>
                    </a:spcBef>
                    <a:buClr>
                      <a:srgbClr val="EFB210"/>
                    </a:buClr>
                    <a:buFont typeface="Segoe UI Symbol" panose="020B0502040204020203" pitchFamily="34" charset="0"/>
                    <a:buChar char="⬣"/>
                  </a:pPr>
                  <a:r>
                    <a:rPr lang="en-US" dirty="0">
                      <a:solidFill>
                        <a:srgbClr val="08345A"/>
                      </a:solidFill>
                      <a:latin typeface="Helvetica" pitchFamily="2" charset="0"/>
                    </a:rPr>
                    <a:t>Learning </a:t>
                  </a:r>
                  <a:br>
                    <a:rPr lang="en-US" dirty="0">
                      <a:solidFill>
                        <a:srgbClr val="08345A"/>
                      </a:solidFill>
                      <a:latin typeface="Helvetica" pitchFamily="2" charset="0"/>
                    </a:rPr>
                  </a:br>
                  <a:r>
                    <a:rPr lang="en-US" dirty="0">
                      <a:solidFill>
                        <a:srgbClr val="08345A"/>
                      </a:solidFill>
                      <a:latin typeface="Helvetica" pitchFamily="2" charset="0"/>
                    </a:rPr>
                    <a:t>output: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8345A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8345A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8345A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endParaRPr lang="en-US" b="0" dirty="0">
                    <a:solidFill>
                      <a:srgbClr val="08345A"/>
                    </a:solidFill>
                    <a:latin typeface="Helvetica" pitchFamily="2" charset="0"/>
                  </a:endParaRPr>
                </a:p>
                <a:p>
                  <a:pPr marL="746125" indent="-449263">
                    <a:spcBef>
                      <a:spcPts val="1200"/>
                    </a:spcBef>
                    <a:buClr>
                      <a:srgbClr val="EFB210"/>
                    </a:buClr>
                    <a:buFont typeface="Segoe UI Symbol" panose="020B0502040204020203" pitchFamily="34" charset="0"/>
                    <a:buChar char="⬣"/>
                  </a:pPr>
                  <a:r>
                    <a:rPr lang="en-US" dirty="0">
                      <a:solidFill>
                        <a:srgbClr val="08345A"/>
                      </a:solidFill>
                      <a:latin typeface="Helvetica" pitchFamily="2" charset="0"/>
                    </a:rPr>
                    <a:t>Example: Clustering, density estimation, etc.</a:t>
                  </a: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8D72E30-4893-0C4B-BED1-71D6C04C7E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6340" y="243698"/>
                  <a:ext cx="3882651" cy="752132"/>
                </a:xfrm>
                <a:prstGeom prst="rect">
                  <a:avLst/>
                </a:prstGeom>
                <a:blipFill>
                  <a:blip r:embed="rId4"/>
                  <a:stretch>
                    <a:fillRect t="-5000" r="-2469" b="-290000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5832F74-37D6-654E-962F-2EC127A981CF}"/>
              </a:ext>
            </a:extLst>
          </p:cNvPr>
          <p:cNvGrpSpPr/>
          <p:nvPr/>
        </p:nvGrpSpPr>
        <p:grpSpPr>
          <a:xfrm>
            <a:off x="71511" y="208610"/>
            <a:ext cx="2946245" cy="787220"/>
            <a:chOff x="71511" y="208610"/>
            <a:chExt cx="3311609" cy="78722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FE4B1907-CC76-9F4A-908D-999FC55B1A95}"/>
                </a:ext>
              </a:extLst>
            </p:cNvPr>
            <p:cNvSpPr/>
            <p:nvPr/>
          </p:nvSpPr>
          <p:spPr>
            <a:xfrm>
              <a:off x="335844" y="208610"/>
              <a:ext cx="3047276" cy="787220"/>
            </a:xfrm>
            <a:prstGeom prst="roundRect">
              <a:avLst/>
            </a:prstGeom>
            <a:solidFill>
              <a:srgbClr val="F8C3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b="1" dirty="0">
                <a:solidFill>
                  <a:srgbClr val="08345A"/>
                </a:solidFill>
                <a:latin typeface="Helvetica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71F664E-B62B-6546-9FB0-319BC0EF4082}"/>
                    </a:ext>
                  </a:extLst>
                </p:cNvPr>
                <p:cNvSpPr/>
                <p:nvPr/>
              </p:nvSpPr>
              <p:spPr>
                <a:xfrm>
                  <a:off x="71511" y="243698"/>
                  <a:ext cx="3156889" cy="7521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numCol="1" rtlCol="0" anchor="t"/>
                <a:lstStyle/>
                <a:p>
                  <a:pPr marL="296862" algn="ctr">
                    <a:spcBef>
                      <a:spcPts val="1200"/>
                    </a:spcBef>
                    <a:buClr>
                      <a:srgbClr val="EFB210"/>
                    </a:buClr>
                  </a:pPr>
                  <a:r>
                    <a:rPr lang="en-US" sz="2200" b="1" dirty="0">
                      <a:solidFill>
                        <a:srgbClr val="08345A"/>
                      </a:solidFill>
                      <a:latin typeface="Helvetica" pitchFamily="2" charset="0"/>
                    </a:rPr>
                    <a:t>Supervised Learning</a:t>
                  </a:r>
                </a:p>
                <a:p>
                  <a:pPr marL="746125" indent="-449263">
                    <a:spcBef>
                      <a:spcPts val="1200"/>
                    </a:spcBef>
                    <a:buClr>
                      <a:srgbClr val="EFB210"/>
                    </a:buClr>
                    <a:buFont typeface="Segoe UI Symbol" panose="020B0502040204020203" pitchFamily="34" charset="0"/>
                    <a:buChar char="⬣"/>
                  </a:pPr>
                  <a:r>
                    <a:rPr lang="en-US" dirty="0">
                      <a:solidFill>
                        <a:srgbClr val="08345A"/>
                      </a:solidFill>
                      <a:latin typeface="Helvetica" pitchFamily="2" charset="0"/>
                    </a:rPr>
                    <a:t>Train Input: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rgbClr val="08345A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8345A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rgbClr val="08345A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8345A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a14:m>
                  <a:endParaRPr lang="en-US" dirty="0">
                    <a:solidFill>
                      <a:srgbClr val="08345A"/>
                    </a:solidFill>
                    <a:latin typeface="Helvetica" pitchFamily="2" charset="0"/>
                  </a:endParaRPr>
                </a:p>
                <a:p>
                  <a:pPr marL="746125" indent="-449263">
                    <a:spcBef>
                      <a:spcPts val="1200"/>
                    </a:spcBef>
                    <a:buClr>
                      <a:srgbClr val="EFB210"/>
                    </a:buClr>
                    <a:buFont typeface="Segoe UI Symbol" panose="020B0502040204020203" pitchFamily="34" charset="0"/>
                    <a:buChar char="⬣"/>
                  </a:pPr>
                  <a:r>
                    <a:rPr lang="en-US" dirty="0">
                      <a:solidFill>
                        <a:srgbClr val="08345A"/>
                      </a:solidFill>
                      <a:latin typeface="Helvetica" pitchFamily="2" charset="0"/>
                    </a:rPr>
                    <a:t>Learning output:   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8345A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rgbClr val="08345A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b="0" i="1" smtClean="0">
                          <a:solidFill>
                            <a:srgbClr val="08345A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solidFill>
                            <a:srgbClr val="08345A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b="0" i="1" smtClean="0">
                          <a:solidFill>
                            <a:srgbClr val="0834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</m:oMath>
                  </a14:m>
                  <a:r>
                    <a:rPr lang="en-US" dirty="0">
                      <a:solidFill>
                        <a:srgbClr val="08345A"/>
                      </a:solidFill>
                      <a:latin typeface="Helvetica" pitchFamily="2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08345A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>
                          <a:solidFill>
                            <a:srgbClr val="08345A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8345A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8345A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i="1">
                          <a:solidFill>
                            <a:srgbClr val="08345A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8345A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dirty="0">
                    <a:solidFill>
                      <a:srgbClr val="08345A"/>
                    </a:solidFill>
                    <a:latin typeface="Helvetica" pitchFamily="2" charset="0"/>
                  </a:endParaRPr>
                </a:p>
                <a:p>
                  <a:pPr marL="746125" indent="-449263">
                    <a:spcBef>
                      <a:spcPts val="1200"/>
                    </a:spcBef>
                    <a:buClr>
                      <a:srgbClr val="EFB210"/>
                    </a:buClr>
                    <a:buFont typeface="Segoe UI Symbol" panose="020B0502040204020203" pitchFamily="34" charset="0"/>
                    <a:buChar char="⬣"/>
                  </a:pPr>
                  <a:r>
                    <a:rPr lang="en-US" dirty="0">
                      <a:solidFill>
                        <a:srgbClr val="08345A"/>
                      </a:solidFill>
                      <a:latin typeface="Helvetica" pitchFamily="2" charset="0"/>
                    </a:rPr>
                    <a:t>e.g. classification</a:t>
                  </a:r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71F664E-B62B-6546-9FB0-319BC0EF40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11" y="243698"/>
                  <a:ext cx="3156889" cy="752132"/>
                </a:xfrm>
                <a:prstGeom prst="rect">
                  <a:avLst/>
                </a:prstGeom>
                <a:blipFill>
                  <a:blip r:embed="rId5"/>
                  <a:stretch>
                    <a:fillRect t="-6667" r="-2703" b="-220000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0D04232C-8960-B049-A9AF-FB3BB46C06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06274" y="3146600"/>
            <a:ext cx="1267439" cy="12223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389B277-04D2-304C-AAF5-68F927F69C7B}"/>
              </a:ext>
            </a:extLst>
          </p:cNvPr>
          <p:cNvGrpSpPr/>
          <p:nvPr/>
        </p:nvGrpSpPr>
        <p:grpSpPr>
          <a:xfrm>
            <a:off x="804611" y="3222859"/>
            <a:ext cx="2042160" cy="1022646"/>
            <a:chOff x="335280" y="1254211"/>
            <a:chExt cx="2042160" cy="1022646"/>
          </a:xfrm>
        </p:grpSpPr>
        <p:pic>
          <p:nvPicPr>
            <p:cNvPr id="19" name="Shape 68">
              <a:extLst>
                <a:ext uri="{FF2B5EF4-FFF2-40B4-BE49-F238E27FC236}">
                  <a16:creationId xmlns:a16="http://schemas.microsoft.com/office/drawing/2014/main" id="{7EACB2BA-7F2F-6E40-8211-95996C0AF82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9279" r="25734"/>
            <a:stretch/>
          </p:blipFill>
          <p:spPr>
            <a:xfrm>
              <a:off x="335280" y="1254211"/>
              <a:ext cx="955791" cy="9967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" name="Shape 69">
              <a:extLst>
                <a:ext uri="{FF2B5EF4-FFF2-40B4-BE49-F238E27FC236}">
                  <a16:creationId xmlns:a16="http://schemas.microsoft.com/office/drawing/2014/main" id="{6F3D7CE2-AF9E-2447-8647-F7A42A2A46EC}"/>
                </a:ext>
              </a:extLst>
            </p:cNvPr>
            <p:cNvCxnSpPr/>
            <p:nvPr/>
          </p:nvCxnSpPr>
          <p:spPr>
            <a:xfrm>
              <a:off x="1385426" y="1752586"/>
              <a:ext cx="317590" cy="0"/>
            </a:xfrm>
            <a:prstGeom prst="straightConnector1">
              <a:avLst/>
            </a:prstGeom>
            <a:noFill/>
            <a:ln w="28575" cap="flat" cmpd="sng">
              <a:solidFill>
                <a:srgbClr val="666666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21" name="Shape 70">
              <a:extLst>
                <a:ext uri="{FF2B5EF4-FFF2-40B4-BE49-F238E27FC236}">
                  <a16:creationId xmlns:a16="http://schemas.microsoft.com/office/drawing/2014/main" id="{FB1BEE95-0112-C64B-9CF0-892DB73283D6}"/>
                </a:ext>
              </a:extLst>
            </p:cNvPr>
            <p:cNvSpPr txBox="1"/>
            <p:nvPr/>
          </p:nvSpPr>
          <p:spPr>
            <a:xfrm>
              <a:off x="1703017" y="1266858"/>
              <a:ext cx="674423" cy="97145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00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Arial"/>
                  <a:sym typeface="Arial"/>
                </a:rPr>
                <a:t>Sheep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00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Arial"/>
                  <a:sym typeface="Arial"/>
                </a:rPr>
                <a:t>Dog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00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Arial"/>
                  <a:sym typeface="Arial"/>
                </a:rPr>
                <a:t>Cat</a:t>
              </a:r>
            </a:p>
            <a:p>
              <a:pPr lvl="0"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" sz="1000" kern="0" dirty="0">
                  <a:solidFill>
                    <a:srgbClr val="000000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/>
                  <a:sym typeface="Arial"/>
                </a:rPr>
                <a:t>Lion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" sz="1000" kern="0" dirty="0">
                  <a:solidFill>
                    <a:srgbClr val="000000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/>
                  <a:sym typeface="Arial"/>
                </a:rPr>
                <a:t>Giraffe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030D291-D022-2C4D-B84C-1C995F1060F8}"/>
                </a:ext>
              </a:extLst>
            </p:cNvPr>
            <p:cNvSpPr/>
            <p:nvPr/>
          </p:nvSpPr>
          <p:spPr bwMode="auto">
            <a:xfrm>
              <a:off x="1724054" y="1266858"/>
              <a:ext cx="528119" cy="42622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100000">
                  <a:srgbClr val="FFFFFF">
                    <a:alpha val="96000"/>
                  </a:srgbClr>
                </a:gs>
                <a:gs pos="48000">
                  <a:schemeClr val="bg1">
                    <a:alpha val="76000"/>
                  </a:schemeClr>
                </a:gs>
              </a:gsLst>
              <a:lin ang="16200000" scaled="0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4966650-B213-2D49-81FA-D6C7BFDA4EE2}"/>
                </a:ext>
              </a:extLst>
            </p:cNvPr>
            <p:cNvSpPr/>
            <p:nvPr/>
          </p:nvSpPr>
          <p:spPr bwMode="auto">
            <a:xfrm rot="10800000">
              <a:off x="1703017" y="1850636"/>
              <a:ext cx="507082" cy="42622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100000">
                  <a:srgbClr val="FFFFFF">
                    <a:alpha val="96000"/>
                  </a:srgbClr>
                </a:gs>
                <a:gs pos="48000">
                  <a:schemeClr val="bg1">
                    <a:alpha val="76000"/>
                  </a:schemeClr>
                </a:gs>
              </a:gsLst>
              <a:lin ang="16200000" scaled="0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1790394E-A905-A14C-B558-AFA1E83056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39924" y="3183529"/>
            <a:ext cx="1698931" cy="113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851427-94D7-FA4D-B8EE-2E1E2771F2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5"/>
          <a:stretch/>
        </p:blipFill>
        <p:spPr>
          <a:xfrm>
            <a:off x="4724400" y="2906593"/>
            <a:ext cx="4260807" cy="125373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Solving MDPs: Optimal policy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Solving MDPs by finding the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best/optimal policy</a:t>
            </a:r>
            <a:endParaRPr lang="en-US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Formally, a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policy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a mapping from states to actions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Deterministic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Stochastic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What is a good policy?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Maximize current reward? Sum of all future rewards?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Discounted sum of future rewards!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F5D2FC-7E48-004D-912B-6CF8EC6ED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164" y="1375490"/>
            <a:ext cx="968542" cy="267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3220BA-52B7-C64D-9097-F69E171A3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836" y="1670404"/>
            <a:ext cx="2964328" cy="2678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BE974E-56DC-9540-BB0C-EAE016F28B00}"/>
              </a:ext>
            </a:extLst>
          </p:cNvPr>
          <p:cNvSpPr/>
          <p:nvPr/>
        </p:nvSpPr>
        <p:spPr>
          <a:xfrm>
            <a:off x="657787" y="2303923"/>
            <a:ext cx="8106505" cy="2067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913D6D-89A8-674B-A756-A4D5DFD80931}"/>
              </a:ext>
            </a:extLst>
          </p:cNvPr>
          <p:cNvSpPr/>
          <p:nvPr/>
        </p:nvSpPr>
        <p:spPr>
          <a:xfrm>
            <a:off x="1332854" y="2009009"/>
            <a:ext cx="5145048" cy="236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CCBA79-9FAA-7E43-B0A1-66FD489A60E3}"/>
              </a:ext>
            </a:extLst>
          </p:cNvPr>
          <p:cNvGrpSpPr/>
          <p:nvPr/>
        </p:nvGrpSpPr>
        <p:grpSpPr>
          <a:xfrm>
            <a:off x="7439186" y="1286359"/>
            <a:ext cx="999641" cy="959618"/>
            <a:chOff x="7439186" y="1286359"/>
            <a:chExt cx="999641" cy="95961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4E17E82-1D21-B145-B6D8-B3816B662A8E}"/>
                </a:ext>
              </a:extLst>
            </p:cNvPr>
            <p:cNvSpPr/>
            <p:nvPr/>
          </p:nvSpPr>
          <p:spPr>
            <a:xfrm>
              <a:off x="7439186" y="1286359"/>
              <a:ext cx="999641" cy="95961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26CD09-1EE5-9E41-881B-7EBB8DA44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" r="81771" b="6210"/>
            <a:stretch/>
          </p:blipFill>
          <p:spPr>
            <a:xfrm>
              <a:off x="7810500" y="1509168"/>
              <a:ext cx="292221" cy="41574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E9A6578-534F-E441-8394-C0AAEBC1C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2739" y="172151"/>
            <a:ext cx="881827" cy="647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3BF228-4D90-FD4E-A460-B346A246B8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7341" y="1687256"/>
            <a:ext cx="185674" cy="157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994C95-24C2-3246-A03D-4B4B101AAA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0500" y="1118171"/>
            <a:ext cx="222235" cy="12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851427-94D7-FA4D-B8EE-2E1E2771F2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5"/>
          <a:stretch/>
        </p:blipFill>
        <p:spPr>
          <a:xfrm>
            <a:off x="5080861" y="2918260"/>
            <a:ext cx="4063139" cy="119556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Solving MDPs: Optimal policy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Solving MDPs by finding the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best/optimal policy</a:t>
            </a:r>
            <a:endParaRPr lang="en-US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Formally, a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policy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a mapping from states to actions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Deterministic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Stochastic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What is a good policy?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Maximize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current reward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? Sum of all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future rewards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Discounted sum of future rewards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!</a:t>
            </a:r>
          </a:p>
          <a:p>
            <a:pPr marL="1660525" lvl="2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Discount factor: 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F5D2FC-7E48-004D-912B-6CF8EC6ED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164" y="1375490"/>
            <a:ext cx="968542" cy="267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3220BA-52B7-C64D-9097-F69E171A3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836" y="1670404"/>
            <a:ext cx="2964328" cy="2678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A3396E-7C0C-D143-B652-CFE00B6816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6718" y="3341041"/>
            <a:ext cx="134612" cy="16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0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Solving MDPs: Optimal policy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Formally, the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optimal policy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defined as: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B9D9A-39C7-BC48-9F67-3B9178E32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819" y="1416379"/>
            <a:ext cx="3987408" cy="11952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F04D0B-B509-A346-B521-B3F39ED9F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0" y="2928626"/>
            <a:ext cx="4953000" cy="2728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A736EA-59CC-A54F-8725-7FA4524575D1}"/>
              </a:ext>
            </a:extLst>
          </p:cNvPr>
          <p:cNvSpPr/>
          <p:nvPr/>
        </p:nvSpPr>
        <p:spPr>
          <a:xfrm>
            <a:off x="1154178" y="2717186"/>
            <a:ext cx="6835644" cy="9686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42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Solving MDPs: Optimal policy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Formally, the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optimal policy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defined as: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3671CD5-6C1D-414F-AF01-BAEBF97436E1}"/>
              </a:ext>
            </a:extLst>
          </p:cNvPr>
          <p:cNvGrpSpPr/>
          <p:nvPr/>
        </p:nvGrpSpPr>
        <p:grpSpPr>
          <a:xfrm>
            <a:off x="2095500" y="901960"/>
            <a:ext cx="4953000" cy="2299548"/>
            <a:chOff x="2095500" y="901960"/>
            <a:chExt cx="4953000" cy="22995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D9B9D9A-39C7-BC48-9F67-3B9178E32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5819" y="1416379"/>
              <a:ext cx="3987408" cy="119529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F04D0B-B509-A346-B521-B3F39ED9F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95500" y="2928626"/>
              <a:ext cx="4953000" cy="27288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3D92E66-8654-044D-A7DB-E9E3C74D164A}"/>
                </a:ext>
              </a:extLst>
            </p:cNvPr>
            <p:cNvSpPr txBox="1"/>
            <p:nvPr/>
          </p:nvSpPr>
          <p:spPr>
            <a:xfrm>
              <a:off x="3866826" y="901960"/>
              <a:ext cx="30996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/>
                <a:t>discounted</a:t>
              </a:r>
              <a:r>
                <a:rPr lang="en-US" sz="1400" dirty="0"/>
                <a:t> </a:t>
              </a:r>
              <a:r>
                <a:rPr lang="en-US" sz="1400" u="sng" dirty="0"/>
                <a:t>sum</a:t>
              </a:r>
              <a:r>
                <a:rPr lang="en-US" sz="1400" dirty="0"/>
                <a:t> of </a:t>
              </a:r>
              <a:r>
                <a:rPr lang="en-US" sz="1400" u="sng" dirty="0"/>
                <a:t>future rewards</a:t>
              </a:r>
              <a:endParaRPr lang="en-US" sz="1600" u="sng" dirty="0"/>
            </a:p>
          </p:txBody>
        </p:sp>
        <p:cxnSp>
          <p:nvCxnSpPr>
            <p:cNvPr id="12" name="Curved Connector 11">
              <a:extLst>
                <a:ext uri="{FF2B5EF4-FFF2-40B4-BE49-F238E27FC236}">
                  <a16:creationId xmlns:a16="http://schemas.microsoft.com/office/drawing/2014/main" id="{E1AE2040-9514-CC4B-899C-1ABE7BC25D5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694600" y="1176483"/>
              <a:ext cx="666618" cy="607018"/>
            </a:xfrm>
            <a:prstGeom prst="curvedConnector3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BCABA182-5EE9-2F49-998A-C69F40C86B9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735920" y="1315977"/>
              <a:ext cx="594314" cy="255725"/>
            </a:xfrm>
            <a:prstGeom prst="curvedConnector3">
              <a:avLst>
                <a:gd name="adj1" fmla="val 39568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>
              <a:extLst>
                <a:ext uri="{FF2B5EF4-FFF2-40B4-BE49-F238E27FC236}">
                  <a16:creationId xmlns:a16="http://schemas.microsoft.com/office/drawing/2014/main" id="{3ECE2CE9-9278-5C48-9CB7-0D68BF588FF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62652" y="1333491"/>
              <a:ext cx="759612" cy="385997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2A736EA-59CC-A54F-8725-7FA4524575D1}"/>
              </a:ext>
            </a:extLst>
          </p:cNvPr>
          <p:cNvSpPr/>
          <p:nvPr/>
        </p:nvSpPr>
        <p:spPr>
          <a:xfrm>
            <a:off x="1154178" y="2717186"/>
            <a:ext cx="6835644" cy="9686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2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Solving MDPs: Optimal policy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Formally, the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optimal policy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defined as: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3671CD5-6C1D-414F-AF01-BAEBF97436E1}"/>
              </a:ext>
            </a:extLst>
          </p:cNvPr>
          <p:cNvGrpSpPr/>
          <p:nvPr/>
        </p:nvGrpSpPr>
        <p:grpSpPr>
          <a:xfrm>
            <a:off x="2095500" y="901960"/>
            <a:ext cx="4953000" cy="2299548"/>
            <a:chOff x="2095500" y="901960"/>
            <a:chExt cx="4953000" cy="22995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D9B9D9A-39C7-BC48-9F67-3B9178E32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5819" y="1416379"/>
              <a:ext cx="3987408" cy="119529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F04D0B-B509-A346-B521-B3F39ED9F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95500" y="2928626"/>
              <a:ext cx="4953000" cy="27288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3D92E66-8654-044D-A7DB-E9E3C74D164A}"/>
                </a:ext>
              </a:extLst>
            </p:cNvPr>
            <p:cNvSpPr txBox="1"/>
            <p:nvPr/>
          </p:nvSpPr>
          <p:spPr>
            <a:xfrm>
              <a:off x="3866826" y="901960"/>
              <a:ext cx="30996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/>
                <a:t>discounted</a:t>
              </a:r>
              <a:r>
                <a:rPr lang="en-US" sz="1400" dirty="0"/>
                <a:t> </a:t>
              </a:r>
              <a:r>
                <a:rPr lang="en-US" sz="1400" u="sng" dirty="0"/>
                <a:t>sum</a:t>
              </a:r>
              <a:r>
                <a:rPr lang="en-US" sz="1400" dirty="0"/>
                <a:t> of </a:t>
              </a:r>
              <a:r>
                <a:rPr lang="en-US" sz="1400" u="sng" dirty="0"/>
                <a:t>future rewards</a:t>
              </a:r>
              <a:endParaRPr lang="en-US" sz="1600" u="sng" dirty="0"/>
            </a:p>
          </p:txBody>
        </p:sp>
        <p:cxnSp>
          <p:nvCxnSpPr>
            <p:cNvPr id="12" name="Curved Connector 11">
              <a:extLst>
                <a:ext uri="{FF2B5EF4-FFF2-40B4-BE49-F238E27FC236}">
                  <a16:creationId xmlns:a16="http://schemas.microsoft.com/office/drawing/2014/main" id="{E1AE2040-9514-CC4B-899C-1ABE7BC25D5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694600" y="1176483"/>
              <a:ext cx="666618" cy="607018"/>
            </a:xfrm>
            <a:prstGeom prst="curvedConnector3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BCABA182-5EE9-2F49-998A-C69F40C86B9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735920" y="1315977"/>
              <a:ext cx="594314" cy="255725"/>
            </a:xfrm>
            <a:prstGeom prst="curvedConnector3">
              <a:avLst>
                <a:gd name="adj1" fmla="val 39568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>
              <a:extLst>
                <a:ext uri="{FF2B5EF4-FFF2-40B4-BE49-F238E27FC236}">
                  <a16:creationId xmlns:a16="http://schemas.microsoft.com/office/drawing/2014/main" id="{3ECE2CE9-9278-5C48-9CB7-0D68BF588FF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62652" y="1333491"/>
              <a:ext cx="759612" cy="385997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2A736EA-59CC-A54F-8725-7FA4524575D1}"/>
              </a:ext>
            </a:extLst>
          </p:cNvPr>
          <p:cNvSpPr/>
          <p:nvPr/>
        </p:nvSpPr>
        <p:spPr>
          <a:xfrm>
            <a:off x="1154178" y="2717186"/>
            <a:ext cx="6835644" cy="9686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1A4972-83F9-5E4B-938F-0EE1BEA35ABD}"/>
              </a:ext>
            </a:extLst>
          </p:cNvPr>
          <p:cNvCxnSpPr>
            <a:cxnSpLocks/>
          </p:cNvCxnSpPr>
          <p:nvPr/>
        </p:nvCxnSpPr>
        <p:spPr>
          <a:xfrm flipV="1">
            <a:off x="4316278" y="2158354"/>
            <a:ext cx="0" cy="662338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F89D62D8-A4FF-0B49-98F3-21A28E15F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5147" y="2926200"/>
            <a:ext cx="122262" cy="2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Solving MDPs: Optimal policy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F04D0B-B509-A346-B521-B3F39ED9F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0" y="2928626"/>
            <a:ext cx="4953000" cy="2728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AD79C2-DF18-C645-B82E-F93700D38522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Formally, the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optimal policy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defined as: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C3B19F-7112-4E45-A4DE-A025745EE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819" y="1416379"/>
            <a:ext cx="3987408" cy="11952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2C76E5-E223-9844-9CF2-04D91A274808}"/>
              </a:ext>
            </a:extLst>
          </p:cNvPr>
          <p:cNvSpPr txBox="1"/>
          <p:nvPr/>
        </p:nvSpPr>
        <p:spPr>
          <a:xfrm>
            <a:off x="3866826" y="901960"/>
            <a:ext cx="3099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discounted</a:t>
            </a:r>
            <a:r>
              <a:rPr lang="en-US" sz="1400" dirty="0"/>
              <a:t> </a:t>
            </a:r>
            <a:r>
              <a:rPr lang="en-US" sz="1400" u="sng" dirty="0"/>
              <a:t>sum</a:t>
            </a:r>
            <a:r>
              <a:rPr lang="en-US" sz="1400" dirty="0"/>
              <a:t> of </a:t>
            </a:r>
            <a:r>
              <a:rPr lang="en-US" sz="1400" u="sng" dirty="0"/>
              <a:t>future rewards</a:t>
            </a:r>
            <a:endParaRPr lang="en-US" sz="1600" u="sng" dirty="0"/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B51C5982-37DC-FD4C-8349-DDD11055504C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94600" y="1176483"/>
            <a:ext cx="666618" cy="607018"/>
          </a:xfrm>
          <a:prstGeom prst="curvedConnector3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A6AD84D9-21AD-F949-9913-2FD8B2E9D7A4}"/>
              </a:ext>
            </a:extLst>
          </p:cNvPr>
          <p:cNvCxnSpPr>
            <a:cxnSpLocks/>
          </p:cNvCxnSpPr>
          <p:nvPr/>
        </p:nvCxnSpPr>
        <p:spPr>
          <a:xfrm rot="5400000">
            <a:off x="4735920" y="1315977"/>
            <a:ext cx="594314" cy="255725"/>
          </a:xfrm>
          <a:prstGeom prst="curvedConnector3">
            <a:avLst>
              <a:gd name="adj1" fmla="val 39568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7D58C588-C01C-854A-AFDF-6E910BD1BCA4}"/>
              </a:ext>
            </a:extLst>
          </p:cNvPr>
          <p:cNvCxnSpPr>
            <a:cxnSpLocks/>
          </p:cNvCxnSpPr>
          <p:nvPr/>
        </p:nvCxnSpPr>
        <p:spPr>
          <a:xfrm rot="5400000">
            <a:off x="5462652" y="1333491"/>
            <a:ext cx="759612" cy="385997"/>
          </a:xfrm>
          <a:prstGeom prst="curved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770E283-9C6E-744F-B5C5-0D381A25B02D}"/>
              </a:ext>
            </a:extLst>
          </p:cNvPr>
          <p:cNvGrpSpPr/>
          <p:nvPr/>
        </p:nvGrpSpPr>
        <p:grpSpPr>
          <a:xfrm>
            <a:off x="1964410" y="2158354"/>
            <a:ext cx="5215180" cy="1195299"/>
            <a:chOff x="1964410" y="2158354"/>
            <a:chExt cx="5215180" cy="11952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69AAA72-FC1C-144A-A06E-37C13873D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5500" y="2928626"/>
              <a:ext cx="4953000" cy="272882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66518E4-1F48-9647-9031-D58860B54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6278" y="2158354"/>
              <a:ext cx="0" cy="66233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D7227F-85CB-BF46-8214-57B179CEF6FF}"/>
                </a:ext>
              </a:extLst>
            </p:cNvPr>
            <p:cNvSpPr/>
            <p:nvPr/>
          </p:nvSpPr>
          <p:spPr>
            <a:xfrm>
              <a:off x="1964410" y="2811213"/>
              <a:ext cx="5215180" cy="542440"/>
            </a:xfrm>
            <a:prstGeom prst="rect">
              <a:avLst/>
            </a:prstGeom>
            <a:noFill/>
            <a:ln w="2540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2CFD0C2-DF09-EE4B-A44B-584FC7521C27}"/>
              </a:ext>
            </a:extLst>
          </p:cNvPr>
          <p:cNvSpPr txBox="1"/>
          <p:nvPr/>
        </p:nvSpPr>
        <p:spPr>
          <a:xfrm>
            <a:off x="2570471" y="3471066"/>
            <a:ext cx="4003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Expectation over initial state, actions from policy, next states from transition distribution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5344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Optimal policy examples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Some optimal policies for three different grid world MDPs (gamma=0.99)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Varying reward for non-absorbing states (states other than +1/-1)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AE84CDE-20FF-A84C-A99C-8DF54137CEC1}"/>
              </a:ext>
            </a:extLst>
          </p:cNvPr>
          <p:cNvSpPr txBox="1">
            <a:spLocks/>
          </p:cNvSpPr>
          <p:nvPr/>
        </p:nvSpPr>
        <p:spPr bwMode="auto">
          <a:xfrm>
            <a:off x="1866900" y="3992137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Image Credit: Byron Boots, CS 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7641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113785-4FD1-6C4B-BF0C-BDDBDFBA5767}"/>
              </a:ext>
            </a:extLst>
          </p:cNvPr>
          <p:cNvGrpSpPr/>
          <p:nvPr/>
        </p:nvGrpSpPr>
        <p:grpSpPr>
          <a:xfrm>
            <a:off x="1149713" y="1666529"/>
            <a:ext cx="6660787" cy="1810441"/>
            <a:chOff x="1421579" y="1618112"/>
            <a:chExt cx="6300841" cy="15349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784AAF-0836-E042-A613-E77C95A58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9" t="47043" r="61796" b="16215"/>
            <a:stretch/>
          </p:blipFill>
          <p:spPr>
            <a:xfrm>
              <a:off x="3769962" y="1626633"/>
              <a:ext cx="1604075" cy="121865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0520CE-FE91-3942-A6F2-A5B60DF7C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80" r="32906" b="63002"/>
            <a:stretch/>
          </p:blipFill>
          <p:spPr>
            <a:xfrm>
              <a:off x="1421579" y="1618112"/>
              <a:ext cx="1604075" cy="12271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93393F-5C53-184F-8966-2D27373A7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59" t="46845" r="4026" b="16414"/>
            <a:stretch/>
          </p:blipFill>
          <p:spPr>
            <a:xfrm>
              <a:off x="6118345" y="1626633"/>
              <a:ext cx="1604075" cy="12186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F25698F-819B-4644-A804-CC864E7324A1}"/>
                </a:ext>
              </a:extLst>
            </p:cNvPr>
            <p:cNvSpPr txBox="1"/>
            <p:nvPr/>
          </p:nvSpPr>
          <p:spPr>
            <a:xfrm>
              <a:off x="1669551" y="2845287"/>
              <a:ext cx="1108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R(s) = -0.03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9D5664-541B-E94C-8B7D-4BCD50B2104F}"/>
                </a:ext>
              </a:extLst>
            </p:cNvPr>
            <p:cNvSpPr txBox="1"/>
            <p:nvPr/>
          </p:nvSpPr>
          <p:spPr>
            <a:xfrm>
              <a:off x="3965759" y="2803773"/>
              <a:ext cx="1108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R(s) = -0.4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ED5E7B-198C-C843-A04A-2DB3EBBBBB2B}"/>
                </a:ext>
              </a:extLst>
            </p:cNvPr>
            <p:cNvSpPr txBox="1"/>
            <p:nvPr/>
          </p:nvSpPr>
          <p:spPr>
            <a:xfrm>
              <a:off x="6366317" y="2845287"/>
              <a:ext cx="1108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R(s) = -2.0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327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Discounting future rewards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 example, with an MDP with 5 states as shown, starting at the middle cell: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Actions: (Right, Left)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Deterministic transitions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What is the optimal policy for: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6BC78E4-49AD-B14E-84D1-7B82A20B6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036846"/>
              </p:ext>
            </p:extLst>
          </p:nvPr>
        </p:nvGraphicFramePr>
        <p:xfrm>
          <a:off x="1380020" y="1140212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C2AF1E3-6389-2A42-87D7-16715BD1F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570" y="893833"/>
            <a:ext cx="594830" cy="201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A95BC9-3D07-8E44-B886-756DCF04BD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1798"/>
          <a:stretch/>
        </p:blipFill>
        <p:spPr>
          <a:xfrm>
            <a:off x="1638299" y="2985290"/>
            <a:ext cx="981577" cy="370840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4747A7D-EAF8-7247-8F1A-CBB167461904}"/>
              </a:ext>
            </a:extLst>
          </p:cNvPr>
          <p:cNvSpPr txBox="1">
            <a:spLocks/>
          </p:cNvSpPr>
          <p:nvPr/>
        </p:nvSpPr>
        <p:spPr bwMode="auto">
          <a:xfrm>
            <a:off x="1866900" y="3992137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Slides adapted from: Byron Boots, CS 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7641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5DC2B9-6731-C549-84BE-2783AEE119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798"/>
          <a:stretch/>
        </p:blipFill>
        <p:spPr>
          <a:xfrm>
            <a:off x="1638299" y="3497181"/>
            <a:ext cx="981577" cy="3708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07403C-3CD4-F544-B3C5-584565B63DBD}"/>
              </a:ext>
            </a:extLst>
          </p:cNvPr>
          <p:cNvSpPr/>
          <p:nvPr/>
        </p:nvSpPr>
        <p:spPr>
          <a:xfrm>
            <a:off x="481474" y="2571750"/>
            <a:ext cx="8106505" cy="16768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44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Discounting future rewards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 example, with an MDP with 5 states as shown, starting at the middle cell: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Actions: (Right, Left)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Deterministic transitions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What is the optimal policy for: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6BC78E4-49AD-B14E-84D1-7B82A20B60AA}"/>
              </a:ext>
            </a:extLst>
          </p:cNvPr>
          <p:cNvGraphicFramePr>
            <a:graphicFrameLocks noGrp="1"/>
          </p:cNvGraphicFramePr>
          <p:nvPr/>
        </p:nvGraphicFramePr>
        <p:xfrm>
          <a:off x="1380020" y="1140212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C2AF1E3-6389-2A42-87D7-16715BD1F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570" y="893833"/>
            <a:ext cx="594830" cy="201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A95BC9-3D07-8E44-B886-756DCF04BD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1798"/>
          <a:stretch/>
        </p:blipFill>
        <p:spPr>
          <a:xfrm>
            <a:off x="1638299" y="2985290"/>
            <a:ext cx="981577" cy="370840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4747A7D-EAF8-7247-8F1A-CBB167461904}"/>
              </a:ext>
            </a:extLst>
          </p:cNvPr>
          <p:cNvSpPr txBox="1">
            <a:spLocks/>
          </p:cNvSpPr>
          <p:nvPr/>
        </p:nvSpPr>
        <p:spPr bwMode="auto">
          <a:xfrm>
            <a:off x="1866900" y="3992137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Slides adapted from: Byron Boots, CS 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7641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5DC2B9-6731-C549-84BE-2783AEE119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798"/>
          <a:stretch/>
        </p:blipFill>
        <p:spPr>
          <a:xfrm>
            <a:off x="1638299" y="3497181"/>
            <a:ext cx="981577" cy="3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6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E55F1D-7C78-C045-BD81-BF796567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520" y="1092631"/>
            <a:ext cx="996671" cy="164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7FC31D-AD1F-A641-ABD3-E7FBCAE3E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924" y="2364627"/>
            <a:ext cx="1180885" cy="1701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Value Function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692E7B-B4AA-5F4F-B961-E16E0479F856}"/>
              </a:ext>
            </a:extLst>
          </p:cNvPr>
          <p:cNvSpPr/>
          <p:nvPr/>
        </p:nvSpPr>
        <p:spPr>
          <a:xfrm>
            <a:off x="481474" y="829159"/>
            <a:ext cx="8106505" cy="34194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FC966E5-50D1-0042-A37F-FFDE9957F5FF}"/>
              </a:ext>
            </a:extLst>
          </p:cNvPr>
          <p:cNvSpPr/>
          <p:nvPr/>
        </p:nvSpPr>
        <p:spPr>
          <a:xfrm>
            <a:off x="146866" y="279843"/>
            <a:ext cx="8850265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1200"/>
              </a:spcBef>
              <a:buClr>
                <a:srgbClr val="EFB210"/>
              </a:buClr>
            </a:pPr>
            <a:r>
              <a:rPr lang="en-US" b="1" dirty="0">
                <a:solidFill>
                  <a:srgbClr val="08345A"/>
                </a:solidFill>
                <a:latin typeface="Helvetica" pitchFamily="2" charset="0"/>
              </a:rPr>
              <a:t>RL: </a:t>
            </a:r>
            <a:r>
              <a:rPr lang="en-US" dirty="0">
                <a:solidFill>
                  <a:srgbClr val="08345A"/>
                </a:solidFill>
                <a:latin typeface="Helvetica" pitchFamily="2" charset="0"/>
              </a:rPr>
              <a:t>Sequential decision making in an environment with evaluative feedback.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What is Reinforcement Learning?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934A9D4-0355-5B46-857D-8CB52DC17AF5}"/>
              </a:ext>
            </a:extLst>
          </p:cNvPr>
          <p:cNvSpPr/>
          <p:nvPr/>
        </p:nvSpPr>
        <p:spPr>
          <a:xfrm>
            <a:off x="1258796" y="3521836"/>
            <a:ext cx="6626406" cy="8080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Environment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 may be unknown, non-linear, stochastic and complex.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Agent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 learns a </a:t>
            </a: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policy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 to map states of the environments to actions.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Seeking to maximize cumulative reward in the long run.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6344FE-40DB-EA40-9959-935170EC1B1A}"/>
              </a:ext>
            </a:extLst>
          </p:cNvPr>
          <p:cNvGrpSpPr/>
          <p:nvPr/>
        </p:nvGrpSpPr>
        <p:grpSpPr>
          <a:xfrm>
            <a:off x="1593488" y="844617"/>
            <a:ext cx="7293039" cy="2591510"/>
            <a:chOff x="1593488" y="844617"/>
            <a:chExt cx="7293039" cy="259151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F92050C-A9C1-E941-804B-78BFBA1CDDC9}"/>
                </a:ext>
              </a:extLst>
            </p:cNvPr>
            <p:cNvGrpSpPr/>
            <p:nvPr/>
          </p:nvGrpSpPr>
          <p:grpSpPr>
            <a:xfrm>
              <a:off x="1593488" y="844617"/>
              <a:ext cx="5957022" cy="2415517"/>
              <a:chOff x="1437857" y="1670985"/>
              <a:chExt cx="5957022" cy="2415517"/>
            </a:xfrm>
          </p:grpSpPr>
          <p:sp>
            <p:nvSpPr>
              <p:cNvPr id="47" name="Agent">
                <a:extLst>
                  <a:ext uri="{FF2B5EF4-FFF2-40B4-BE49-F238E27FC236}">
                    <a16:creationId xmlns:a16="http://schemas.microsoft.com/office/drawing/2014/main" id="{69FFF44C-30E3-5548-AFA2-FF28CA6FBC50}"/>
                  </a:ext>
                </a:extLst>
              </p:cNvPr>
              <p:cNvSpPr/>
              <p:nvPr/>
            </p:nvSpPr>
            <p:spPr>
              <a:xfrm>
                <a:off x="3525523" y="1670985"/>
                <a:ext cx="1643063" cy="705446"/>
              </a:xfrm>
              <a:prstGeom prst="roundRect">
                <a:avLst>
                  <a:gd name="adj" fmla="val 7595"/>
                </a:avLst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35718" tIns="35718" rIns="35718" bIns="35718" anchor="ctr"/>
              <a:lstStyle>
                <a:lvl1pPr defTabSz="410765">
                  <a:defRPr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lvl1pPr>
              </a:lstStyle>
              <a:p>
                <a:pPr marL="0" marR="0" lvl="0" indent="0" algn="ctr" defTabSz="41076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LnTx/>
                    <a:uFillTx/>
                    <a:latin typeface="Gill Sans"/>
                    <a:cs typeface="Gill Sans"/>
                    <a:sym typeface="Gill Sans"/>
                  </a:rPr>
                  <a:t>Agent</a:t>
                </a:r>
              </a:p>
            </p:txBody>
          </p:sp>
          <p:sp>
            <p:nvSpPr>
              <p:cNvPr id="48" name="Rounded Rectangle">
                <a:extLst>
                  <a:ext uri="{FF2B5EF4-FFF2-40B4-BE49-F238E27FC236}">
                    <a16:creationId xmlns:a16="http://schemas.microsoft.com/office/drawing/2014/main" id="{BCF05B60-3669-B243-97B5-AD34A335F239}"/>
                  </a:ext>
                </a:extLst>
              </p:cNvPr>
              <p:cNvSpPr/>
              <p:nvPr/>
            </p:nvSpPr>
            <p:spPr>
              <a:xfrm>
                <a:off x="3271027" y="3340837"/>
                <a:ext cx="2152055" cy="745665"/>
              </a:xfrm>
              <a:prstGeom prst="roundRect">
                <a:avLst>
                  <a:gd name="adj" fmla="val 7185"/>
                </a:avLst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35718" tIns="35718" rIns="35718" bIns="35718" anchor="ctr"/>
              <a:lstStyle/>
              <a:p>
                <a:pPr marL="0" marR="0" lvl="0" indent="0" algn="ctr" defTabSz="41076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9" name="Line">
                <a:extLst>
                  <a:ext uri="{FF2B5EF4-FFF2-40B4-BE49-F238E27FC236}">
                    <a16:creationId xmlns:a16="http://schemas.microsoft.com/office/drawing/2014/main" id="{043B1394-FBB2-4248-8814-E503D70DEB73}"/>
                  </a:ext>
                </a:extLst>
              </p:cNvPr>
              <p:cNvSpPr/>
              <p:nvPr/>
            </p:nvSpPr>
            <p:spPr>
              <a:xfrm>
                <a:off x="2474124" y="2014101"/>
                <a:ext cx="1057446" cy="1693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53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</a:path>
                </a:pathLst>
              </a:custGeom>
              <a:ln w="88900">
                <a:solidFill>
                  <a:srgbClr val="006B36"/>
                </a:solidFill>
                <a:miter lim="400000"/>
                <a:tailEnd type="triangle"/>
              </a:ln>
            </p:spPr>
            <p:txBody>
              <a:bodyPr lIns="35718" tIns="35718" rIns="35718" bIns="35718" anchor="ctr"/>
              <a:lstStyle/>
              <a:p>
                <a:pPr marL="0" marR="0" lvl="0" indent="0" algn="ctr" defTabSz="41076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50" name="Line">
                <a:extLst>
                  <a:ext uri="{FF2B5EF4-FFF2-40B4-BE49-F238E27FC236}">
                    <a16:creationId xmlns:a16="http://schemas.microsoft.com/office/drawing/2014/main" id="{F51C9467-0017-B649-9486-D3BB30B5AE4A}"/>
                  </a:ext>
                </a:extLst>
              </p:cNvPr>
              <p:cNvSpPr/>
              <p:nvPr/>
            </p:nvSpPr>
            <p:spPr>
              <a:xfrm>
                <a:off x="5171096" y="2048892"/>
                <a:ext cx="1107526" cy="165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5173" y="21600"/>
                    </a:lnTo>
                  </a:path>
                </a:pathLst>
              </a:custGeom>
              <a:ln w="38100">
                <a:solidFill>
                  <a:srgbClr val="005493"/>
                </a:solidFill>
                <a:miter lim="400000"/>
                <a:tailEnd type="triangle"/>
              </a:ln>
            </p:spPr>
            <p:txBody>
              <a:bodyPr lIns="35718" tIns="35718" rIns="35718" bIns="35718" anchor="ctr"/>
              <a:lstStyle/>
              <a:p>
                <a:pPr marL="0" marR="0" lvl="0" indent="0" algn="ctr" defTabSz="41076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51" name="Line">
                <a:extLst>
                  <a:ext uri="{FF2B5EF4-FFF2-40B4-BE49-F238E27FC236}">
                    <a16:creationId xmlns:a16="http://schemas.microsoft.com/office/drawing/2014/main" id="{2FF94656-41F8-BC45-AA0F-6C951DDDA5A9}"/>
                  </a:ext>
                </a:extLst>
              </p:cNvPr>
              <p:cNvSpPr/>
              <p:nvPr/>
            </p:nvSpPr>
            <p:spPr>
              <a:xfrm flipV="1">
                <a:off x="4315695" y="2397934"/>
                <a:ext cx="1" cy="953403"/>
              </a:xfrm>
              <a:prstGeom prst="line">
                <a:avLst/>
              </a:prstGeom>
              <a:ln w="25400">
                <a:solidFill>
                  <a:srgbClr val="FF2600"/>
                </a:solidFill>
                <a:miter lim="400000"/>
                <a:tailEnd type="triangle"/>
              </a:ln>
            </p:spPr>
            <p:txBody>
              <a:bodyPr lIns="0" tIns="0" rIns="0" bIns="0"/>
              <a:lstStyle/>
              <a:p>
                <a:pPr marL="0" marR="0" lvl="0" indent="0" algn="l" defTabSz="32146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sym typeface="Helvetica"/>
                </a:endParaRPr>
              </a:p>
            </p:txBody>
          </p:sp>
          <p:sp>
            <p:nvSpPr>
              <p:cNvPr id="52" name="Action,…">
                <a:extLst>
                  <a:ext uri="{FF2B5EF4-FFF2-40B4-BE49-F238E27FC236}">
                    <a16:creationId xmlns:a16="http://schemas.microsoft.com/office/drawing/2014/main" id="{5FBED536-4F5E-9F43-84D2-B08E88D5261F}"/>
                  </a:ext>
                </a:extLst>
              </p:cNvPr>
              <p:cNvSpPr txBox="1"/>
              <p:nvPr/>
            </p:nvSpPr>
            <p:spPr>
              <a:xfrm>
                <a:off x="6380465" y="2479519"/>
                <a:ext cx="1014414" cy="82073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8" tIns="35718" rIns="35718" bIns="35718" anchor="ctr">
                <a:spAutoFit/>
              </a:bodyPr>
              <a:lstStyle/>
              <a:p>
                <a:pPr marL="0" marR="0" lvl="0" indent="0" algn="l" defTabSz="41076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solidFill>
                      <a:srgbClr val="005493"/>
                    </a:solidFill>
                  </a:defRPr>
                </a:pPr>
                <a:r>
                  <a:rPr kumimoji="0" sz="1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5493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Action</a:t>
                </a:r>
                <a:r>
                  <a: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493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, </a:t>
                </a:r>
              </a:p>
              <a:p>
                <a:pPr marL="0" marR="0" lvl="0" indent="0" algn="l" defTabSz="41076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solidFill>
                      <a:srgbClr val="005493"/>
                    </a:solidFill>
                  </a:defRPr>
                </a:pPr>
                <a:r>
                  <a:rPr kumimoji="0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493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Response, </a:t>
                </a:r>
              </a:p>
              <a:p>
                <a:pPr marL="0" marR="0" lvl="0" indent="0" algn="l" defTabSz="41076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solidFill>
                      <a:srgbClr val="005493"/>
                    </a:solidFill>
                  </a:defRPr>
                </a:pPr>
                <a:r>
                  <a:rPr kumimoji="0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493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Control</a:t>
                </a:r>
              </a:p>
            </p:txBody>
          </p:sp>
          <p:sp>
            <p:nvSpPr>
              <p:cNvPr id="53" name="State,…">
                <a:extLst>
                  <a:ext uri="{FF2B5EF4-FFF2-40B4-BE49-F238E27FC236}">
                    <a16:creationId xmlns:a16="http://schemas.microsoft.com/office/drawing/2014/main" id="{E6FB3537-7EA9-5348-9C35-43985AAAF870}"/>
                  </a:ext>
                </a:extLst>
              </p:cNvPr>
              <p:cNvSpPr txBox="1"/>
              <p:nvPr/>
            </p:nvSpPr>
            <p:spPr>
              <a:xfrm>
                <a:off x="1437857" y="2387642"/>
                <a:ext cx="907158" cy="80803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8" tIns="35718" rIns="35718" bIns="35718" anchor="ctr">
                <a:spAutoFit/>
              </a:bodyPr>
              <a:lstStyle/>
              <a:p>
                <a:pPr marL="0" marR="0" lvl="0" indent="0" algn="r" defTabSz="41076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solidFill>
                      <a:srgbClr val="006B36"/>
                    </a:solidFill>
                  </a:defRPr>
                </a:pPr>
                <a:r>
                  <a:rPr kumimoji="0" sz="1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6B36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State, </a:t>
                </a:r>
              </a:p>
              <a:p>
                <a:pPr marL="0" marR="0" lvl="0" indent="0" algn="r" defTabSz="41076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solidFill>
                      <a:srgbClr val="006B36"/>
                    </a:solidFill>
                  </a:defRPr>
                </a:pPr>
                <a:r>
                  <a:rPr kumimoji="0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6B36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Stimulus, </a:t>
                </a:r>
              </a:p>
              <a:p>
                <a:pPr marL="0" marR="0" lvl="0" indent="0" algn="r" defTabSz="41076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solidFill>
                      <a:srgbClr val="006B36"/>
                    </a:solidFill>
                  </a:defRPr>
                </a:pPr>
                <a:r>
                  <a:rPr kumimoji="0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6B36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Situation</a:t>
                </a:r>
              </a:p>
            </p:txBody>
          </p:sp>
          <p:sp>
            <p:nvSpPr>
              <p:cNvPr id="54" name="Reward,…">
                <a:extLst>
                  <a:ext uri="{FF2B5EF4-FFF2-40B4-BE49-F238E27FC236}">
                    <a16:creationId xmlns:a16="http://schemas.microsoft.com/office/drawing/2014/main" id="{71165F7A-B30A-C144-AB75-09E6854FA284}"/>
                  </a:ext>
                </a:extLst>
              </p:cNvPr>
              <p:cNvSpPr txBox="1"/>
              <p:nvPr/>
            </p:nvSpPr>
            <p:spPr>
              <a:xfrm>
                <a:off x="4371286" y="2461660"/>
                <a:ext cx="1166020" cy="82073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8" tIns="35718" rIns="35718" bIns="35718" anchor="ctr">
                <a:spAutoFit/>
              </a:bodyPr>
              <a:lstStyle/>
              <a:p>
                <a:pPr marL="0" marR="0" lvl="0" indent="0" algn="l" defTabSz="41076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solidFill>
                      <a:srgbClr val="FF2600"/>
                    </a:solidFill>
                  </a:defRPr>
                </a:pPr>
                <a:r>
                  <a:rPr kumimoji="0" sz="1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26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Reward</a:t>
                </a:r>
                <a:r>
                  <a: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26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, </a:t>
                </a:r>
              </a:p>
              <a:p>
                <a:pPr marL="0" marR="0" lvl="0" indent="0" algn="l" defTabSz="41076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solidFill>
                      <a:srgbClr val="FF2600"/>
                    </a:solidFill>
                  </a:defRPr>
                </a:pPr>
                <a:r>
                  <a:rPr kumimoji="0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26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Gain, Payoff, </a:t>
                </a:r>
              </a:p>
              <a:p>
                <a:pPr marL="0" marR="0" lvl="0" indent="0" algn="l" defTabSz="41076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solidFill>
                      <a:srgbClr val="FF2600"/>
                    </a:solidFill>
                  </a:defRPr>
                </a:pPr>
                <a:r>
                  <a:rPr kumimoji="0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26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Cost</a:t>
                </a:r>
              </a:p>
            </p:txBody>
          </p:sp>
          <p:sp>
            <p:nvSpPr>
              <p:cNvPr id="55" name="Environment…">
                <a:extLst>
                  <a:ext uri="{FF2B5EF4-FFF2-40B4-BE49-F238E27FC236}">
                    <a16:creationId xmlns:a16="http://schemas.microsoft.com/office/drawing/2014/main" id="{F637E92E-0B5B-254D-AEC7-DAA932B4FC3F}"/>
                  </a:ext>
                </a:extLst>
              </p:cNvPr>
              <p:cNvSpPr txBox="1"/>
              <p:nvPr/>
            </p:nvSpPr>
            <p:spPr>
              <a:xfrm>
                <a:off x="3463201" y="3420416"/>
                <a:ext cx="1776264" cy="59721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35718" tIns="35718" rIns="35718" bIns="35718" anchor="ctr">
                <a:spAutoFit/>
              </a:bodyPr>
              <a:lstStyle/>
              <a:p>
                <a:pPr marL="0" marR="0" lvl="0" indent="0" algn="ctr" defTabSz="410765" rtl="0" eaLnBrk="1" fontAlgn="auto" latinLnBrk="0" hangingPunct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r>
                  <a:rPr kumimoji="0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LnTx/>
                    <a:uFillTx/>
                    <a:latin typeface="Gill Sans"/>
                    <a:cs typeface="Gill Sans"/>
                    <a:sym typeface="Gill Sans"/>
                  </a:rPr>
                  <a:t>Environment</a:t>
                </a:r>
              </a:p>
              <a:p>
                <a:pPr marL="0" marR="0" lvl="0" indent="0" algn="ctr" defTabSz="410765" rtl="0" eaLnBrk="1" fontAlgn="auto" latinLnBrk="0" hangingPunct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r>
                  <a:rPr kumimoji="0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LnTx/>
                    <a:uFillTx/>
                    <a:latin typeface="Gill Sans"/>
                    <a:cs typeface="Gill Sans"/>
                    <a:sym typeface="Gill Sans"/>
                  </a:rPr>
                  <a:t>(world)</a:t>
                </a:r>
              </a:p>
            </p:txBody>
          </p:sp>
        </p:grpSp>
        <p:sp>
          <p:nvSpPr>
            <p:cNvPr id="59" name="Slide Number Placeholder 4">
              <a:extLst>
                <a:ext uri="{FF2B5EF4-FFF2-40B4-BE49-F238E27FC236}">
                  <a16:creationId xmlns:a16="http://schemas.microsoft.com/office/drawing/2014/main" id="{D294CFDD-2E0E-2844-9857-361E109EA39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734472" y="3191266"/>
              <a:ext cx="2152055" cy="244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bg1">
                      <a:lumMod val="50000"/>
                    </a:schemeClr>
                  </a:solidFill>
                  <a:latin typeface="Arial" pitchFamily="-112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97" charset="0"/>
                  <a:ea typeface="ＭＳ Ｐゴシック" pitchFamily="-97" charset="-128"/>
                  <a:cs typeface="ＭＳ Ｐゴシック" pitchFamily="-97" charset="-128"/>
                </a:defRPr>
              </a:lvl2pPr>
              <a:lvl3pPr marL="9144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97" charset="0"/>
                  <a:ea typeface="ＭＳ Ｐゴシック" pitchFamily="-97" charset="-128"/>
                  <a:cs typeface="ＭＳ Ｐゴシック" pitchFamily="-97" charset="-128"/>
                </a:defRPr>
              </a:lvl3pPr>
              <a:lvl4pPr marL="13716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97" charset="0"/>
                  <a:ea typeface="ＭＳ Ｐゴシック" pitchFamily="-97" charset="-128"/>
                  <a:cs typeface="ＭＳ Ｐゴシック" pitchFamily="-97" charset="-128"/>
                </a:defRPr>
              </a:lvl4pPr>
              <a:lvl5pPr marL="18288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97" charset="0"/>
                  <a:ea typeface="ＭＳ Ｐゴシック" pitchFamily="-97" charset="-128"/>
                  <a:cs typeface="ＭＳ Ｐゴシック" pitchFamily="-97" charset="-128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97" charset="0"/>
                  <a:ea typeface="ＭＳ Ｐゴシック" pitchFamily="-97" charset="-128"/>
                  <a:cs typeface="ＭＳ Ｐゴシック" pitchFamily="-97" charset="-128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97" charset="0"/>
                  <a:ea typeface="ＭＳ Ｐゴシック" pitchFamily="-97" charset="-128"/>
                  <a:cs typeface="ＭＳ Ｐゴシック" pitchFamily="-97" charset="-128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97" charset="0"/>
                  <a:ea typeface="ＭＳ Ｐゴシック" pitchFamily="-97" charset="-128"/>
                  <a:cs typeface="ＭＳ Ｐゴシック" pitchFamily="-97" charset="-128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97" charset="0"/>
                  <a:ea typeface="ＭＳ Ｐゴシック" pitchFamily="-97" charset="-128"/>
                  <a:cs typeface="ＭＳ Ｐゴシック" pitchFamily="-97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itchFamily="-112" charset="0"/>
                </a:rPr>
                <a:t>Figure Credit: Rich Sutton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357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8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value function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a prediction of discounted sum of future reward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value function /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-function /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How good is this state?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Am I likely to win/lose the game from this state?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State-Action 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value function /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Q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-function /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How good is this state-action pair?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In this state, what is the impact of this action on my future?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E55F1D-7C78-C045-BD81-BF796567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520" y="1092631"/>
            <a:ext cx="996671" cy="164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7FC31D-AD1F-A641-ABD3-E7FBCAE3E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924" y="2364627"/>
            <a:ext cx="1180885" cy="1701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Value Function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692E7B-B4AA-5F4F-B961-E16E0479F856}"/>
              </a:ext>
            </a:extLst>
          </p:cNvPr>
          <p:cNvSpPr/>
          <p:nvPr/>
        </p:nvSpPr>
        <p:spPr>
          <a:xfrm>
            <a:off x="481474" y="829159"/>
            <a:ext cx="8106505" cy="34194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35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value function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a prediction of discounted sum of future reward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value function /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-function /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How good is this state?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Am I likely to win/lose the game from this state?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State-Action 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value function /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Q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-function /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How good is this state-action pair?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In this state, what is the impact of this action on my future?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E55F1D-7C78-C045-BD81-BF796567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520" y="1092631"/>
            <a:ext cx="996671" cy="164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7FC31D-AD1F-A641-ABD3-E7FBCAE3E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924" y="2364627"/>
            <a:ext cx="1180885" cy="1701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Value Function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692E7B-B4AA-5F4F-B961-E16E0479F856}"/>
              </a:ext>
            </a:extLst>
          </p:cNvPr>
          <p:cNvSpPr/>
          <p:nvPr/>
        </p:nvSpPr>
        <p:spPr>
          <a:xfrm>
            <a:off x="481474" y="1387099"/>
            <a:ext cx="8106505" cy="28615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15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value function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a prediction of discounted sum of future reward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value function /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-function /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How good is this state?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Am I likely to win/lose the game from this state?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State-Action 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value function /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Q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-function /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How good is this state-action pair?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In this state, what is the impact of this action on my future?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E55F1D-7C78-C045-BD81-BF796567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520" y="1092631"/>
            <a:ext cx="996671" cy="164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7FC31D-AD1F-A641-ABD3-E7FBCAE3E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924" y="2364627"/>
            <a:ext cx="1180885" cy="1701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Value Function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692E7B-B4AA-5F4F-B961-E16E0479F856}"/>
              </a:ext>
            </a:extLst>
          </p:cNvPr>
          <p:cNvSpPr/>
          <p:nvPr/>
        </p:nvSpPr>
        <p:spPr>
          <a:xfrm>
            <a:off x="481474" y="2107769"/>
            <a:ext cx="8106505" cy="2140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8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value function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a prediction of discounted sum of future reward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value function /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-function /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How good is this state?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Am I likely to win/lose the game from this state?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State-Action 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value function /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Q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-function /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How good is this state-action pair?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In this state, what is the impact of this action on my future?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E55F1D-7C78-C045-BD81-BF796567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520" y="1092631"/>
            <a:ext cx="996671" cy="164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7FC31D-AD1F-A641-ABD3-E7FBCAE3E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924" y="2364627"/>
            <a:ext cx="1180885" cy="1701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Value Function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729F45-7E60-7349-AAF7-934C7669A81D}"/>
              </a:ext>
            </a:extLst>
          </p:cNvPr>
          <p:cNvSpPr/>
          <p:nvPr/>
        </p:nvSpPr>
        <p:spPr>
          <a:xfrm>
            <a:off x="481474" y="2608747"/>
            <a:ext cx="8106505" cy="16398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19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value function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a prediction of discounted sum of future reward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value function /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-function /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How good is this state?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Am I likely to win/lose the game from this state?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State-Action 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value function /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Q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-function /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How good is this state-action pair?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In this state, what is the impact of this action on my future?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E55F1D-7C78-C045-BD81-BF796567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520" y="1092631"/>
            <a:ext cx="996671" cy="164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7FC31D-AD1F-A641-ABD3-E7FBCAE3E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924" y="2364627"/>
            <a:ext cx="1180885" cy="1701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Value Function</a:t>
            </a:r>
          </a:p>
        </p:txBody>
      </p:sp>
    </p:spTree>
    <p:extLst>
      <p:ext uri="{BB962C8B-B14F-4D97-AF65-F5344CB8AC3E}">
        <p14:creationId xmlns:p14="http://schemas.microsoft.com/office/powerpoint/2010/main" val="5566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Value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5CF45-4F01-6D41-91EE-DE5B98828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738" y="425194"/>
            <a:ext cx="2049435" cy="246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D1A191-2560-324B-8292-E181D92D6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794" y="1683536"/>
            <a:ext cx="3613978" cy="99576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23B2EE-9454-D547-89E8-991BBAC558F8}"/>
              </a:ext>
            </a:extLst>
          </p:cNvPr>
          <p:cNvCxnSpPr>
            <a:cxnSpLocks/>
          </p:cNvCxnSpPr>
          <p:nvPr/>
        </p:nvCxnSpPr>
        <p:spPr>
          <a:xfrm flipV="1">
            <a:off x="3696346" y="2384944"/>
            <a:ext cx="0" cy="662338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BB72C12-2147-0843-AAC5-6F64B998C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215" y="3155603"/>
            <a:ext cx="122262" cy="22705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20813B9-AC2F-0B49-B56B-849EB03FE958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 a policy that produces a trajectory sample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8345A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V-function </a:t>
            </a: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the policy</a:t>
            </a:r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state s, is the expected cumulative reward from state 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98238D-8F03-4948-AC04-726A95424B52}"/>
              </a:ext>
            </a:extLst>
          </p:cNvPr>
          <p:cNvSpPr/>
          <p:nvPr/>
        </p:nvSpPr>
        <p:spPr>
          <a:xfrm>
            <a:off x="481474" y="984142"/>
            <a:ext cx="8106505" cy="3007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4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Value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5CF45-4F01-6D41-91EE-DE5B98828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738" y="425194"/>
            <a:ext cx="2049435" cy="246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D1A191-2560-324B-8292-E181D92D6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794" y="1683536"/>
            <a:ext cx="3613978" cy="9957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FF7D9F-180E-B041-AFDE-4108C29D3DD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 a policy that produces a trajectory sample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8345A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V-function </a:t>
            </a: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the policy</a:t>
            </a:r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state s, is the expected cumulative reward from state 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Value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5CF45-4F01-6D41-91EE-DE5B98828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738" y="425194"/>
            <a:ext cx="2049435" cy="246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D1A191-2560-324B-8292-E181D92D6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794" y="1683536"/>
            <a:ext cx="3613978" cy="99576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23B2EE-9454-D547-89E8-991BBAC558F8}"/>
              </a:ext>
            </a:extLst>
          </p:cNvPr>
          <p:cNvCxnSpPr>
            <a:cxnSpLocks/>
          </p:cNvCxnSpPr>
          <p:nvPr/>
        </p:nvCxnSpPr>
        <p:spPr>
          <a:xfrm flipV="1">
            <a:off x="3696346" y="2384944"/>
            <a:ext cx="0" cy="662338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BB72C12-2147-0843-AAC5-6F64B998C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215" y="3155603"/>
            <a:ext cx="122262" cy="2270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33AA14-9DB1-424E-A8A8-7E6F20EFD503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 a policy that produces a trajectory sample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8345A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V-function </a:t>
            </a: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the policy</a:t>
            </a:r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state s, is the expected cumulative reward from state 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25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 a policy that produces a trajectory sample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8345A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V-function </a:t>
            </a: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the policy</a:t>
            </a:r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state s, is the expected cumulative reward from state 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Value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5CF45-4F01-6D41-91EE-DE5B98828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738" y="425194"/>
            <a:ext cx="2049435" cy="246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D1A191-2560-324B-8292-E181D92D6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794" y="1683536"/>
            <a:ext cx="3613978" cy="99576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9EC249D-22E9-1A48-96F6-73A066E12F03}"/>
              </a:ext>
            </a:extLst>
          </p:cNvPr>
          <p:cNvGrpSpPr/>
          <p:nvPr/>
        </p:nvGrpSpPr>
        <p:grpSpPr>
          <a:xfrm>
            <a:off x="1344478" y="2384944"/>
            <a:ext cx="5215180" cy="1195299"/>
            <a:chOff x="1964410" y="2158354"/>
            <a:chExt cx="5215180" cy="11952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089F86-2AB3-554D-9CA9-4C98A16C2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95500" y="2928626"/>
              <a:ext cx="4953000" cy="272882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323B2EE-9454-D547-89E8-991BBAC558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6278" y="2158354"/>
              <a:ext cx="0" cy="66233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C09206-66C4-7742-B268-8AB690449E5F}"/>
                </a:ext>
              </a:extLst>
            </p:cNvPr>
            <p:cNvSpPr/>
            <p:nvPr/>
          </p:nvSpPr>
          <p:spPr>
            <a:xfrm>
              <a:off x="1964410" y="2811213"/>
              <a:ext cx="5215180" cy="542440"/>
            </a:xfrm>
            <a:prstGeom prst="rect">
              <a:avLst/>
            </a:prstGeom>
            <a:noFill/>
            <a:ln w="2540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198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7B0E70-D885-1345-B1EC-740E0BF0A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794" y="1723958"/>
            <a:ext cx="4158916" cy="8644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Action-Value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5CF45-4F01-6D41-91EE-DE5B98828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738" y="425194"/>
            <a:ext cx="2049435" cy="2461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9EC249D-22E9-1A48-96F6-73A066E12F03}"/>
              </a:ext>
            </a:extLst>
          </p:cNvPr>
          <p:cNvGrpSpPr/>
          <p:nvPr/>
        </p:nvGrpSpPr>
        <p:grpSpPr>
          <a:xfrm>
            <a:off x="1404724" y="2351893"/>
            <a:ext cx="5215180" cy="1195299"/>
            <a:chOff x="1964410" y="2158354"/>
            <a:chExt cx="5215180" cy="11952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089F86-2AB3-554D-9CA9-4C98A16C2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95500" y="2928626"/>
              <a:ext cx="4953000" cy="272882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323B2EE-9454-D547-89E8-991BBAC558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6278" y="2158354"/>
              <a:ext cx="0" cy="66233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C09206-66C4-7742-B268-8AB690449E5F}"/>
                </a:ext>
              </a:extLst>
            </p:cNvPr>
            <p:cNvSpPr/>
            <p:nvPr/>
          </p:nvSpPr>
          <p:spPr>
            <a:xfrm>
              <a:off x="1964410" y="2811213"/>
              <a:ext cx="5215180" cy="542440"/>
            </a:xfrm>
            <a:prstGeom prst="rect">
              <a:avLst/>
            </a:prstGeom>
            <a:noFill/>
            <a:ln w="2540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247092E-2A9F-CE45-8B3B-7907C84917EF}"/>
              </a:ext>
            </a:extLst>
          </p:cNvPr>
          <p:cNvGrpSpPr/>
          <p:nvPr/>
        </p:nvGrpSpPr>
        <p:grpSpPr>
          <a:xfrm>
            <a:off x="481474" y="1723958"/>
            <a:ext cx="8296178" cy="2268179"/>
            <a:chOff x="481474" y="1723958"/>
            <a:chExt cx="8296178" cy="226817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CADBD2-8E66-5241-8F97-08F56B485C04}"/>
                </a:ext>
              </a:extLst>
            </p:cNvPr>
            <p:cNvSpPr/>
            <p:nvPr/>
          </p:nvSpPr>
          <p:spPr>
            <a:xfrm>
              <a:off x="481474" y="1924914"/>
              <a:ext cx="8106505" cy="2067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6A7DDC-33C2-D54D-BBE5-9D0C2FEA097F}"/>
                </a:ext>
              </a:extLst>
            </p:cNvPr>
            <p:cNvSpPr/>
            <p:nvPr/>
          </p:nvSpPr>
          <p:spPr>
            <a:xfrm>
              <a:off x="3099661" y="1723958"/>
              <a:ext cx="5677991" cy="2067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FB49CD5-8416-DB4D-B858-CF6FF4C67579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 a policy that produces a trajectory sample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8345A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Q-function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the policy at state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action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is the expected cumulative reward upon taking action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state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(and following policy thereafter):</a:t>
            </a:r>
          </a:p>
        </p:txBody>
      </p:sp>
    </p:spTree>
    <p:extLst>
      <p:ext uri="{BB962C8B-B14F-4D97-AF65-F5344CB8AC3E}">
        <p14:creationId xmlns:p14="http://schemas.microsoft.com/office/powerpoint/2010/main" val="15163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What is Reinforcement Learning?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D443590-288F-8749-A9BE-5179BE0C0594}"/>
              </a:ext>
            </a:extLst>
          </p:cNvPr>
          <p:cNvSpPr txBox="1"/>
          <p:nvPr/>
        </p:nvSpPr>
        <p:spPr>
          <a:xfrm>
            <a:off x="823801" y="956549"/>
            <a:ext cx="3071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8345A"/>
                </a:solidFill>
                <a:latin typeface="Helvetica" pitchFamily="2" charset="0"/>
              </a:rPr>
              <a:t>Evaluative Feedback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A235AC3-2AA5-5C45-8784-9F4BA222CE36}"/>
              </a:ext>
            </a:extLst>
          </p:cNvPr>
          <p:cNvCxnSpPr>
            <a:cxnSpLocks/>
          </p:cNvCxnSpPr>
          <p:nvPr/>
        </p:nvCxnSpPr>
        <p:spPr>
          <a:xfrm>
            <a:off x="4571999" y="1034855"/>
            <a:ext cx="1" cy="3147001"/>
          </a:xfrm>
          <a:prstGeom prst="line">
            <a:avLst/>
          </a:prstGeom>
          <a:ln w="25400">
            <a:solidFill>
              <a:srgbClr val="F06F34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BBE7B39-3B76-BD4F-A5BD-17AA870EAFFC}"/>
              </a:ext>
            </a:extLst>
          </p:cNvPr>
          <p:cNvSpPr txBox="1"/>
          <p:nvPr/>
        </p:nvSpPr>
        <p:spPr>
          <a:xfrm>
            <a:off x="5067077" y="956549"/>
            <a:ext cx="3071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8345A"/>
                </a:solidFill>
                <a:latin typeface="Helvetica" pitchFamily="2" charset="0"/>
              </a:rPr>
              <a:t>Sequential Decisions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5DF6F27-ECA5-FC4A-A1C1-631E4B5633B5}"/>
              </a:ext>
            </a:extLst>
          </p:cNvPr>
          <p:cNvSpPr/>
          <p:nvPr/>
        </p:nvSpPr>
        <p:spPr>
          <a:xfrm>
            <a:off x="594675" y="1594507"/>
            <a:ext cx="3529517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dirty="0">
                <a:solidFill>
                  <a:srgbClr val="08345A"/>
                </a:solidFill>
                <a:latin typeface="Helvetica" pitchFamily="2" charset="0"/>
              </a:rPr>
              <a:t>Pick an action, receive a reward (positive or negative)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dirty="0">
                <a:solidFill>
                  <a:srgbClr val="08345A"/>
                </a:solidFill>
                <a:latin typeface="Helvetica" pitchFamily="2" charset="0"/>
              </a:rPr>
              <a:t>No supervision for what the “correct” action is or would have been, unlike supervised learning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6924975-8C65-6E42-90BD-77A4CB03EC7D}"/>
              </a:ext>
            </a:extLst>
          </p:cNvPr>
          <p:cNvSpPr/>
          <p:nvPr/>
        </p:nvSpPr>
        <p:spPr>
          <a:xfrm>
            <a:off x="5019807" y="1602411"/>
            <a:ext cx="3529517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dirty="0">
                <a:solidFill>
                  <a:srgbClr val="08345A"/>
                </a:solidFill>
                <a:latin typeface="Helvetica" pitchFamily="2" charset="0"/>
              </a:rPr>
              <a:t>Plan and execute actions over a sequence of states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dirty="0">
                <a:solidFill>
                  <a:srgbClr val="08345A"/>
                </a:solidFill>
                <a:latin typeface="Helvetica" pitchFamily="2" charset="0"/>
              </a:rPr>
              <a:t>Reward may be delayed, requiring optimization of future rewards (long-term planning).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A1399-ED51-A549-AC56-43FBBA91AB6A}"/>
              </a:ext>
            </a:extLst>
          </p:cNvPr>
          <p:cNvSpPr/>
          <p:nvPr/>
        </p:nvSpPr>
        <p:spPr>
          <a:xfrm>
            <a:off x="146866" y="279843"/>
            <a:ext cx="8850265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1200"/>
              </a:spcBef>
              <a:buClr>
                <a:srgbClr val="EFB210"/>
              </a:buClr>
            </a:pPr>
            <a:r>
              <a:rPr lang="en-US" b="1" dirty="0">
                <a:solidFill>
                  <a:srgbClr val="08345A"/>
                </a:solidFill>
                <a:latin typeface="Helvetica" pitchFamily="2" charset="0"/>
              </a:rPr>
              <a:t>RL: </a:t>
            </a:r>
            <a:r>
              <a:rPr lang="en-US" u="sng" dirty="0">
                <a:solidFill>
                  <a:srgbClr val="08345A"/>
                </a:solidFill>
                <a:latin typeface="Helvetica" pitchFamily="2" charset="0"/>
              </a:rPr>
              <a:t>Sequential decision</a:t>
            </a:r>
            <a:r>
              <a:rPr lang="en-US" dirty="0">
                <a:solidFill>
                  <a:srgbClr val="08345A"/>
                </a:solidFill>
                <a:latin typeface="Helvetica" pitchFamily="2" charset="0"/>
              </a:rPr>
              <a:t> making in an environment with </a:t>
            </a:r>
            <a:r>
              <a:rPr lang="en-US" u="sng" dirty="0">
                <a:solidFill>
                  <a:srgbClr val="08345A"/>
                </a:solidFill>
                <a:latin typeface="Helvetica" pitchFamily="2" charset="0"/>
              </a:rPr>
              <a:t>evaluative feedback</a:t>
            </a:r>
            <a:r>
              <a:rPr lang="en-US" dirty="0">
                <a:solidFill>
                  <a:srgbClr val="08345A"/>
                </a:solidFill>
                <a:latin typeface="Helvetica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191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 bldLvl="2"/>
      <p:bldP spid="46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7B0E70-D885-1345-B1EC-740E0BF0A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794" y="1723958"/>
            <a:ext cx="4158916" cy="8644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Action-Value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5CF45-4F01-6D41-91EE-DE5B98828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738" y="425194"/>
            <a:ext cx="2049435" cy="2461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9EC249D-22E9-1A48-96F6-73A066E12F03}"/>
              </a:ext>
            </a:extLst>
          </p:cNvPr>
          <p:cNvGrpSpPr/>
          <p:nvPr/>
        </p:nvGrpSpPr>
        <p:grpSpPr>
          <a:xfrm>
            <a:off x="1404724" y="2351893"/>
            <a:ext cx="5215180" cy="1195299"/>
            <a:chOff x="1964410" y="2158354"/>
            <a:chExt cx="5215180" cy="11952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089F86-2AB3-554D-9CA9-4C98A16C2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95500" y="2928626"/>
              <a:ext cx="4953000" cy="272882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323B2EE-9454-D547-89E8-991BBAC558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6278" y="2158354"/>
              <a:ext cx="0" cy="66233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C09206-66C4-7742-B268-8AB690449E5F}"/>
                </a:ext>
              </a:extLst>
            </p:cNvPr>
            <p:cNvSpPr/>
            <p:nvPr/>
          </p:nvSpPr>
          <p:spPr>
            <a:xfrm>
              <a:off x="1964410" y="2811213"/>
              <a:ext cx="5215180" cy="542440"/>
            </a:xfrm>
            <a:prstGeom prst="rect">
              <a:avLst/>
            </a:prstGeom>
            <a:noFill/>
            <a:ln w="2540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D9AD6E0-EC78-A142-A369-1C624271EE9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 a policy that produces a trajectory sample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8345A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Q-function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the policy at state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action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is the expected cumulative reward upon taking action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state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(and following policy thereafter):</a:t>
            </a:r>
          </a:p>
        </p:txBody>
      </p:sp>
    </p:spTree>
    <p:extLst>
      <p:ext uri="{BB962C8B-B14F-4D97-AF65-F5344CB8AC3E}">
        <p14:creationId xmlns:p14="http://schemas.microsoft.com/office/powerpoint/2010/main" val="407566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V and Q functions corresponding to the optimal policy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Optimal V &amp; Q functions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F32A4A-6EB4-1D4E-8FFD-BCE5D133C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710" y="370701"/>
            <a:ext cx="283028" cy="2264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F866CA-F233-0F41-8836-D8BD0B0EC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278" y="1151363"/>
            <a:ext cx="3485827" cy="933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166213-196F-1845-A5A1-D0B81284B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8220" y="2608900"/>
            <a:ext cx="4419600" cy="89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9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Equations relating optimal quantities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Recursive Bellman optimality equation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Bellman Optimality Equations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D35D0-13FE-2847-8AE7-96725EB2D1D0}"/>
              </a:ext>
            </a:extLst>
          </p:cNvPr>
          <p:cNvGrpSpPr/>
          <p:nvPr/>
        </p:nvGrpSpPr>
        <p:grpSpPr>
          <a:xfrm>
            <a:off x="4714397" y="882422"/>
            <a:ext cx="2949388" cy="537882"/>
            <a:chOff x="4442012" y="2052918"/>
            <a:chExt cx="2949388" cy="5378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8C3E12-1C67-E044-9FF9-26F3EB82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7A5CD5-C382-7047-A317-69ADD5B5E38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FB7C15-DAA5-F642-90EA-74EE72E8D90E}"/>
              </a:ext>
            </a:extLst>
          </p:cNvPr>
          <p:cNvGrpSpPr/>
          <p:nvPr/>
        </p:nvGrpSpPr>
        <p:grpSpPr>
          <a:xfrm>
            <a:off x="1288264" y="882422"/>
            <a:ext cx="2715353" cy="537882"/>
            <a:chOff x="1297871" y="2048961"/>
            <a:chExt cx="2715353" cy="5378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F2250-3060-F943-8251-A45B0DD7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6DF69C-922F-044C-A133-BDA24E6FB6C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EEE957A-9E6A-5A41-896A-5A491E4AF584}"/>
              </a:ext>
            </a:extLst>
          </p:cNvPr>
          <p:cNvGrpSpPr/>
          <p:nvPr/>
        </p:nvGrpSpPr>
        <p:grpSpPr>
          <a:xfrm>
            <a:off x="1822529" y="2010134"/>
            <a:ext cx="5210982" cy="2428270"/>
            <a:chOff x="1182069" y="1265269"/>
            <a:chExt cx="6616431" cy="331726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E2F338-5460-7F4E-BF0C-850556EB0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3637" y="3817095"/>
              <a:ext cx="5943600" cy="66513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E473879-3E66-7240-A9C8-B7DCF1F54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637" y="1436529"/>
              <a:ext cx="6094062" cy="200809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A28C8E3-99F6-CA47-B28E-E75418DD157D}"/>
                </a:ext>
              </a:extLst>
            </p:cNvPr>
            <p:cNvSpPr/>
            <p:nvPr/>
          </p:nvSpPr>
          <p:spPr bwMode="auto">
            <a:xfrm>
              <a:off x="1182069" y="1905370"/>
              <a:ext cx="6616431" cy="267716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601CC3-99CD-4F48-A134-7096392FE6B0}"/>
                </a:ext>
              </a:extLst>
            </p:cNvPr>
            <p:cNvSpPr/>
            <p:nvPr/>
          </p:nvSpPr>
          <p:spPr bwMode="auto">
            <a:xfrm>
              <a:off x="2707586" y="1265269"/>
              <a:ext cx="4798114" cy="255182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12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Equations relating optimal quantities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Recursive Bellman optimality equation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Bellman Optimality Equations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D35D0-13FE-2847-8AE7-96725EB2D1D0}"/>
              </a:ext>
            </a:extLst>
          </p:cNvPr>
          <p:cNvGrpSpPr/>
          <p:nvPr/>
        </p:nvGrpSpPr>
        <p:grpSpPr>
          <a:xfrm>
            <a:off x="4714397" y="882422"/>
            <a:ext cx="2949388" cy="537882"/>
            <a:chOff x="4442012" y="2052918"/>
            <a:chExt cx="2949388" cy="5378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8C3E12-1C67-E044-9FF9-26F3EB82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7A5CD5-C382-7047-A317-69ADD5B5E38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FB7C15-DAA5-F642-90EA-74EE72E8D90E}"/>
              </a:ext>
            </a:extLst>
          </p:cNvPr>
          <p:cNvGrpSpPr/>
          <p:nvPr/>
        </p:nvGrpSpPr>
        <p:grpSpPr>
          <a:xfrm>
            <a:off x="1288264" y="882422"/>
            <a:ext cx="2715353" cy="537882"/>
            <a:chOff x="1297871" y="2048961"/>
            <a:chExt cx="2715353" cy="5378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F2250-3060-F943-8251-A45B0DD7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6DF69C-922F-044C-A133-BDA24E6FB6C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8E2F338-5460-7F4E-BF0C-850556EB0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2784" y="3878095"/>
            <a:ext cx="4681072" cy="4868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473879-3E66-7240-A9C8-B7DCF1F54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3333" y="2135498"/>
            <a:ext cx="4799574" cy="146994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A28C8E3-99F6-CA47-B28E-E75418DD157D}"/>
              </a:ext>
            </a:extLst>
          </p:cNvPr>
          <p:cNvSpPr/>
          <p:nvPr/>
        </p:nvSpPr>
        <p:spPr bwMode="auto">
          <a:xfrm>
            <a:off x="1822529" y="2478694"/>
            <a:ext cx="5210982" cy="195971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601CC3-99CD-4F48-A134-7096392FE6B0}"/>
              </a:ext>
            </a:extLst>
          </p:cNvPr>
          <p:cNvSpPr/>
          <p:nvPr/>
        </p:nvSpPr>
        <p:spPr bwMode="auto">
          <a:xfrm>
            <a:off x="3023999" y="2571750"/>
            <a:ext cx="3778908" cy="130634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443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Equations relating optimal quantities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Recursive Bellman optimality equation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Bellman Optimality Equations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D35D0-13FE-2847-8AE7-96725EB2D1D0}"/>
              </a:ext>
            </a:extLst>
          </p:cNvPr>
          <p:cNvGrpSpPr/>
          <p:nvPr/>
        </p:nvGrpSpPr>
        <p:grpSpPr>
          <a:xfrm>
            <a:off x="4714397" y="882422"/>
            <a:ext cx="2949388" cy="537882"/>
            <a:chOff x="4442012" y="2052918"/>
            <a:chExt cx="2949388" cy="5378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8C3E12-1C67-E044-9FF9-26F3EB82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7A5CD5-C382-7047-A317-69ADD5B5E38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FB7C15-DAA5-F642-90EA-74EE72E8D90E}"/>
              </a:ext>
            </a:extLst>
          </p:cNvPr>
          <p:cNvGrpSpPr/>
          <p:nvPr/>
        </p:nvGrpSpPr>
        <p:grpSpPr>
          <a:xfrm>
            <a:off x="1288264" y="882422"/>
            <a:ext cx="2715353" cy="537882"/>
            <a:chOff x="1297871" y="2048961"/>
            <a:chExt cx="2715353" cy="5378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F2250-3060-F943-8251-A45B0DD7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6DF69C-922F-044C-A133-BDA24E6FB6C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8E2F338-5460-7F4E-BF0C-850556EB0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2784" y="3878095"/>
            <a:ext cx="4681072" cy="4868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473879-3E66-7240-A9C8-B7DCF1F54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3333" y="2135498"/>
            <a:ext cx="4799574" cy="146994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A28C8E3-99F6-CA47-B28E-E75418DD157D}"/>
              </a:ext>
            </a:extLst>
          </p:cNvPr>
          <p:cNvSpPr/>
          <p:nvPr/>
        </p:nvSpPr>
        <p:spPr bwMode="auto">
          <a:xfrm>
            <a:off x="1822529" y="3112858"/>
            <a:ext cx="5210982" cy="132554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397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Equations relating optimal quantities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Recursive Bellman optimality equation</a:t>
            </a: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Bellman Optimality Equations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D35D0-13FE-2847-8AE7-96725EB2D1D0}"/>
              </a:ext>
            </a:extLst>
          </p:cNvPr>
          <p:cNvGrpSpPr/>
          <p:nvPr/>
        </p:nvGrpSpPr>
        <p:grpSpPr>
          <a:xfrm>
            <a:off x="4714397" y="882422"/>
            <a:ext cx="2949388" cy="537882"/>
            <a:chOff x="4442012" y="2052918"/>
            <a:chExt cx="2949388" cy="5378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8C3E12-1C67-E044-9FF9-26F3EB82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7A5CD5-C382-7047-A317-69ADD5B5E38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FB7C15-DAA5-F642-90EA-74EE72E8D90E}"/>
              </a:ext>
            </a:extLst>
          </p:cNvPr>
          <p:cNvGrpSpPr/>
          <p:nvPr/>
        </p:nvGrpSpPr>
        <p:grpSpPr>
          <a:xfrm>
            <a:off x="1288264" y="882422"/>
            <a:ext cx="2715353" cy="537882"/>
            <a:chOff x="1297871" y="2048961"/>
            <a:chExt cx="2715353" cy="5378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F2250-3060-F943-8251-A45B0DD7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6DF69C-922F-044C-A133-BDA24E6FB6C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8E2F338-5460-7F4E-BF0C-850556EB0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2784" y="3878095"/>
            <a:ext cx="4681072" cy="4868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473879-3E66-7240-A9C8-B7DCF1F54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3333" y="2135498"/>
            <a:ext cx="4799574" cy="146994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A28C8E3-99F6-CA47-B28E-E75418DD157D}"/>
              </a:ext>
            </a:extLst>
          </p:cNvPr>
          <p:cNvSpPr/>
          <p:nvPr/>
        </p:nvSpPr>
        <p:spPr bwMode="auto">
          <a:xfrm>
            <a:off x="1822529" y="3723196"/>
            <a:ext cx="5210982" cy="71520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92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Equations relating optimal quantities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Recursive Bellman optimality equation</a:t>
            </a: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Bellman Optimality Equations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D35D0-13FE-2847-8AE7-96725EB2D1D0}"/>
              </a:ext>
            </a:extLst>
          </p:cNvPr>
          <p:cNvGrpSpPr/>
          <p:nvPr/>
        </p:nvGrpSpPr>
        <p:grpSpPr>
          <a:xfrm>
            <a:off x="4714397" y="882422"/>
            <a:ext cx="2949388" cy="537882"/>
            <a:chOff x="4442012" y="2052918"/>
            <a:chExt cx="2949388" cy="5378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8C3E12-1C67-E044-9FF9-26F3EB82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7A5CD5-C382-7047-A317-69ADD5B5E38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FB7C15-DAA5-F642-90EA-74EE72E8D90E}"/>
              </a:ext>
            </a:extLst>
          </p:cNvPr>
          <p:cNvGrpSpPr/>
          <p:nvPr/>
        </p:nvGrpSpPr>
        <p:grpSpPr>
          <a:xfrm>
            <a:off x="1288264" y="882422"/>
            <a:ext cx="2715353" cy="537882"/>
            <a:chOff x="1297871" y="2048961"/>
            <a:chExt cx="2715353" cy="5378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F2250-3060-F943-8251-A45B0DD7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6DF69C-922F-044C-A133-BDA24E6FB6C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8E2F338-5460-7F4E-BF0C-850556EB0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2784" y="3878095"/>
            <a:ext cx="4681072" cy="4868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473879-3E66-7240-A9C8-B7DCF1F54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3333" y="2135498"/>
            <a:ext cx="4799574" cy="146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4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Recap &amp; Next Lecture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Today, we saw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MDPs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: Theoretical framework underlying RL, solving MDPs</a:t>
            </a: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Policy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: How an agents acts at states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Value function (Utility)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: How good is a particular state or state-action pair?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Next Lecture:</a:t>
            </a: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Algorithms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for solving MDPs (Value Iteration)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Departure from known rewards and transitions: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Reinforcement Learning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C06579-FEAE-BE40-9525-F1C3FFD452CD}"/>
              </a:ext>
            </a:extLst>
          </p:cNvPr>
          <p:cNvSpPr/>
          <p:nvPr/>
        </p:nvSpPr>
        <p:spPr>
          <a:xfrm>
            <a:off x="374767" y="2479729"/>
            <a:ext cx="8106505" cy="1973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32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Recap &amp; Next Lecture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Today, we saw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MDPs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: Theoretical framework underlying RL, solving MDPs</a:t>
            </a: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Policy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: How an agents acts at states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Value function (Utility)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: How good is a particular state or state-action pair?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Next Lecture:</a:t>
            </a: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Algorithms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for solving MDPs (Value Iteration)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Departure from known rewards and transitions: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Reinforcement Learning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9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RL API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A1399-ED51-A549-AC56-43FBBA91AB6A}"/>
              </a:ext>
            </a:extLst>
          </p:cNvPr>
          <p:cNvSpPr/>
          <p:nvPr/>
        </p:nvSpPr>
        <p:spPr>
          <a:xfrm>
            <a:off x="146866" y="279843"/>
            <a:ext cx="8850265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1200"/>
              </a:spcBef>
              <a:buClr>
                <a:srgbClr val="EFB210"/>
              </a:buClr>
            </a:pPr>
            <a:r>
              <a:rPr lang="en-US" b="1" dirty="0">
                <a:solidFill>
                  <a:srgbClr val="08345A"/>
                </a:solidFill>
                <a:latin typeface="Helvetica" pitchFamily="2" charset="0"/>
              </a:rPr>
              <a:t>RL: </a:t>
            </a:r>
            <a:r>
              <a:rPr lang="en-US" sz="2000" dirty="0">
                <a:solidFill>
                  <a:srgbClr val="08345A"/>
                </a:solidFill>
                <a:latin typeface="Helvetica" pitchFamily="2" charset="0"/>
              </a:rPr>
              <a:t>Environment Interaction API</a:t>
            </a:r>
            <a:endParaRPr lang="en-US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F0EE4E-121E-154D-83FD-8DEDE4F9C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33"/>
          <a:stretch/>
        </p:blipFill>
        <p:spPr>
          <a:xfrm>
            <a:off x="421460" y="777905"/>
            <a:ext cx="3600282" cy="35876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682C05-6D0A-0D48-B8A3-BA9774ABBE15}"/>
              </a:ext>
            </a:extLst>
          </p:cNvPr>
          <p:cNvSpPr/>
          <p:nvPr/>
        </p:nvSpPr>
        <p:spPr>
          <a:xfrm>
            <a:off x="3806788" y="1210426"/>
            <a:ext cx="4915752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At each time step t, the agent: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Receives observation </a:t>
            </a:r>
            <a:r>
              <a:rPr lang="en-US" sz="1600" dirty="0" err="1">
                <a:solidFill>
                  <a:srgbClr val="08345A"/>
                </a:solidFill>
                <a:latin typeface="Helvetica" pitchFamily="2" charset="0"/>
              </a:rPr>
              <a:t>o</a:t>
            </a:r>
            <a:r>
              <a:rPr lang="en-US" sz="1600" baseline="-25000" dirty="0" err="1">
                <a:solidFill>
                  <a:srgbClr val="08345A"/>
                </a:solidFill>
                <a:latin typeface="Helvetica" pitchFamily="2" charset="0"/>
              </a:rPr>
              <a:t>t</a:t>
            </a:r>
            <a:endParaRPr lang="en-US" sz="1600" baseline="-250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Executes action a</a:t>
            </a:r>
            <a:r>
              <a:rPr lang="en-US" sz="1600" baseline="-25000" dirty="0">
                <a:solidFill>
                  <a:srgbClr val="08345A"/>
                </a:solidFill>
                <a:latin typeface="Helvetica" pitchFamily="2" charset="0"/>
              </a:rPr>
              <a:t>t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At each time step t, the environment: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Receives action a</a:t>
            </a:r>
            <a:r>
              <a:rPr lang="en-US" sz="1600" baseline="-25000" dirty="0">
                <a:solidFill>
                  <a:srgbClr val="08345A"/>
                </a:solidFill>
                <a:latin typeface="Helvetica" pitchFamily="2" charset="0"/>
              </a:rPr>
              <a:t>t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Emits observation o</a:t>
            </a:r>
            <a:r>
              <a:rPr lang="en-US" sz="1600" baseline="-25000" dirty="0">
                <a:solidFill>
                  <a:srgbClr val="08345A"/>
                </a:solidFill>
                <a:latin typeface="Helvetica" pitchFamily="2" charset="0"/>
              </a:rPr>
              <a:t>t+1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Emits scalar reward r</a:t>
            </a:r>
            <a:r>
              <a:rPr lang="en-US" sz="1600" baseline="-25000" dirty="0">
                <a:solidFill>
                  <a:srgbClr val="08345A"/>
                </a:solidFill>
                <a:latin typeface="Helvetica" pitchFamily="2" charset="0"/>
              </a:rPr>
              <a:t>t+1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D732B7D-F4EC-1644-9303-75873663EDA9}"/>
              </a:ext>
            </a:extLst>
          </p:cNvPr>
          <p:cNvSpPr txBox="1">
            <a:spLocks/>
          </p:cNvSpPr>
          <p:nvPr/>
        </p:nvSpPr>
        <p:spPr bwMode="auto">
          <a:xfrm>
            <a:off x="3095462" y="4163551"/>
            <a:ext cx="2953075" cy="29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credit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: David Silver</a:t>
            </a:r>
          </a:p>
        </p:txBody>
      </p:sp>
    </p:spTree>
    <p:extLst>
      <p:ext uri="{BB962C8B-B14F-4D97-AF65-F5344CB8AC3E}">
        <p14:creationId xmlns:p14="http://schemas.microsoft.com/office/powerpoint/2010/main" val="177028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RL: Challenges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A1399-ED51-A549-AC56-43FBBA91AB6A}"/>
              </a:ext>
            </a:extLst>
          </p:cNvPr>
          <p:cNvSpPr/>
          <p:nvPr/>
        </p:nvSpPr>
        <p:spPr>
          <a:xfrm>
            <a:off x="146866" y="279843"/>
            <a:ext cx="8850265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1200"/>
              </a:spcBef>
              <a:buClr>
                <a:srgbClr val="EFB210"/>
              </a:buClr>
            </a:pPr>
            <a:r>
              <a:rPr lang="en-US" b="1" dirty="0">
                <a:solidFill>
                  <a:srgbClr val="08345A"/>
                </a:solidFill>
                <a:latin typeface="Helvetica" pitchFamily="2" charset="0"/>
              </a:rPr>
              <a:t>Signature Challenges in Reinforcement Learning</a:t>
            </a:r>
            <a:endParaRPr lang="en-US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682C05-6D0A-0D48-B8A3-BA9774ABBE15}"/>
              </a:ext>
            </a:extLst>
          </p:cNvPr>
          <p:cNvSpPr/>
          <p:nvPr/>
        </p:nvSpPr>
        <p:spPr>
          <a:xfrm>
            <a:off x="359758" y="925704"/>
            <a:ext cx="7358831" cy="306367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Evaluative feedback: Need trial and error to find the right action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Delayed feedback: Actions may not lead to immediate reward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Non-stationarity: Data distribution of visited states changes when the policy changes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Fleeting nature of time and online data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28C57B8-0A3F-1C42-B20B-22431B542935}"/>
              </a:ext>
            </a:extLst>
          </p:cNvPr>
          <p:cNvSpPr txBox="1">
            <a:spLocks/>
          </p:cNvSpPr>
          <p:nvPr/>
        </p:nvSpPr>
        <p:spPr bwMode="auto">
          <a:xfrm>
            <a:off x="3095462" y="4163551"/>
            <a:ext cx="2953075" cy="29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a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dapted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from: Richard Sutton</a:t>
            </a:r>
          </a:p>
        </p:txBody>
      </p:sp>
    </p:spTree>
    <p:extLst>
      <p:ext uri="{BB962C8B-B14F-4D97-AF65-F5344CB8AC3E}">
        <p14:creationId xmlns:p14="http://schemas.microsoft.com/office/powerpoint/2010/main" val="249075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Examples of RL tasks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A1399-ED51-A549-AC56-43FBBA91AB6A}"/>
              </a:ext>
            </a:extLst>
          </p:cNvPr>
          <p:cNvSpPr/>
          <p:nvPr/>
        </p:nvSpPr>
        <p:spPr>
          <a:xfrm>
            <a:off x="146866" y="279843"/>
            <a:ext cx="8850265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1200"/>
              </a:spcBef>
              <a:buClr>
                <a:srgbClr val="EFB210"/>
              </a:buClr>
            </a:pPr>
            <a:r>
              <a:rPr lang="en-US" b="1" dirty="0">
                <a:solidFill>
                  <a:srgbClr val="08345A"/>
                </a:solidFill>
                <a:latin typeface="Helvetica" pitchFamily="2" charset="0"/>
              </a:rPr>
              <a:t>Robot Locomotion</a:t>
            </a:r>
            <a:endParaRPr lang="en-US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682C05-6D0A-0D48-B8A3-BA9774ABBE15}"/>
              </a:ext>
            </a:extLst>
          </p:cNvPr>
          <p:cNvSpPr/>
          <p:nvPr/>
        </p:nvSpPr>
        <p:spPr>
          <a:xfrm>
            <a:off x="4571997" y="1241447"/>
            <a:ext cx="4361609" cy="306367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Objective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: Make the robot move forward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: Angle and position of the joints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Action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: Torques applied on joints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Reward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: +1 at each time step upright and moving forward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5" name="Shape 179">
            <a:extLst>
              <a:ext uri="{FF2B5EF4-FFF2-40B4-BE49-F238E27FC236}">
                <a16:creationId xmlns:a16="http://schemas.microsoft.com/office/drawing/2014/main" id="{9B0B5E9B-A0A3-A848-AC5E-2AB36B1522C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875" y="1246286"/>
            <a:ext cx="4600525" cy="23256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81">
            <a:extLst>
              <a:ext uri="{FF2B5EF4-FFF2-40B4-BE49-F238E27FC236}">
                <a16:creationId xmlns:a16="http://schemas.microsoft.com/office/drawing/2014/main" id="{32DD2D2A-B7D1-5A4F-B80D-BFD7E096CA45}"/>
              </a:ext>
            </a:extLst>
          </p:cNvPr>
          <p:cNvSpPr txBox="1"/>
          <p:nvPr/>
        </p:nvSpPr>
        <p:spPr>
          <a:xfrm>
            <a:off x="489053" y="3571935"/>
            <a:ext cx="3459860" cy="3114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Figures copyright John Schulman et al., 2016. Reproduced with permission. 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AC933BD-B044-D64A-95A4-EDC964E8A368}"/>
              </a:ext>
            </a:extLst>
          </p:cNvPr>
          <p:cNvSpPr txBox="1">
            <a:spLocks/>
          </p:cNvSpPr>
          <p:nvPr/>
        </p:nvSpPr>
        <p:spPr bwMode="auto">
          <a:xfrm>
            <a:off x="1866897" y="4042508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1532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Examples of RL tasks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A1399-ED51-A549-AC56-43FBBA91AB6A}"/>
              </a:ext>
            </a:extLst>
          </p:cNvPr>
          <p:cNvSpPr/>
          <p:nvPr/>
        </p:nvSpPr>
        <p:spPr>
          <a:xfrm>
            <a:off x="146866" y="279843"/>
            <a:ext cx="8850265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1200"/>
              </a:spcBef>
              <a:buClr>
                <a:srgbClr val="EFB210"/>
              </a:buClr>
            </a:pPr>
            <a:r>
              <a:rPr lang="en-US" b="1" dirty="0">
                <a:solidFill>
                  <a:srgbClr val="08345A"/>
                </a:solidFill>
                <a:latin typeface="Helvetica" pitchFamily="2" charset="0"/>
              </a:rPr>
              <a:t>Atari Games</a:t>
            </a:r>
            <a:endParaRPr lang="en-US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682C05-6D0A-0D48-B8A3-BA9774ABBE15}"/>
              </a:ext>
            </a:extLst>
          </p:cNvPr>
          <p:cNvSpPr/>
          <p:nvPr/>
        </p:nvSpPr>
        <p:spPr>
          <a:xfrm>
            <a:off x="1597433" y="2334758"/>
            <a:ext cx="6253934" cy="16231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Objective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: Complete the game with the highest score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: Raw pixel inputs of the game state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Action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: Game controls e.g. Left, Right, Up, Down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Reward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: Score increase/decrease at each time step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AC933BD-B044-D64A-95A4-EDC964E8A368}"/>
              </a:ext>
            </a:extLst>
          </p:cNvPr>
          <p:cNvSpPr txBox="1">
            <a:spLocks/>
          </p:cNvSpPr>
          <p:nvPr/>
        </p:nvSpPr>
        <p:spPr bwMode="auto">
          <a:xfrm>
            <a:off x="1866897" y="4042508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8" name="Shape 188">
            <a:extLst>
              <a:ext uri="{FF2B5EF4-FFF2-40B4-BE49-F238E27FC236}">
                <a16:creationId xmlns:a16="http://schemas.microsoft.com/office/drawing/2014/main" id="{F1527875-50C8-1E42-9EB0-9D4790B9105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197" y="903676"/>
            <a:ext cx="8469600" cy="121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90">
            <a:extLst>
              <a:ext uri="{FF2B5EF4-FFF2-40B4-BE49-F238E27FC236}">
                <a16:creationId xmlns:a16="http://schemas.microsoft.com/office/drawing/2014/main" id="{491B32F0-9E4B-8540-8138-5C5469DFBDF3}"/>
              </a:ext>
            </a:extLst>
          </p:cNvPr>
          <p:cNvSpPr txBox="1"/>
          <p:nvPr/>
        </p:nvSpPr>
        <p:spPr>
          <a:xfrm>
            <a:off x="5456351" y="3874320"/>
            <a:ext cx="3540780" cy="1681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Figures copyright Volodymyr </a:t>
            </a:r>
            <a:r>
              <a:rPr kumimoji="0" lang="en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Mnih</a:t>
            </a:r>
            <a:r>
              <a:rPr kumimoji="0" lang="en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et al., 2013. Reproduced with permission. </a:t>
            </a:r>
          </a:p>
        </p:txBody>
      </p:sp>
    </p:spTree>
    <p:extLst>
      <p:ext uri="{BB962C8B-B14F-4D97-AF65-F5344CB8AC3E}">
        <p14:creationId xmlns:p14="http://schemas.microsoft.com/office/powerpoint/2010/main" val="33184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2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22539"/>
      </a:dk1>
      <a:lt1>
        <a:srgbClr val="FFFFFF"/>
      </a:lt1>
      <a:dk2>
        <a:srgbClr val="1F497D"/>
      </a:dk2>
      <a:lt2>
        <a:srgbClr val="EEECE1"/>
      </a:lt2>
      <a:accent1>
        <a:srgbClr val="F7C145"/>
      </a:accent1>
      <a:accent2>
        <a:srgbClr val="F06E33"/>
      </a:accent2>
      <a:accent3>
        <a:srgbClr val="5B9BA3"/>
      </a:accent3>
      <a:accent4>
        <a:srgbClr val="710552"/>
      </a:accent4>
      <a:accent5>
        <a:srgbClr val="D6DAD3"/>
      </a:accent5>
      <a:accent6>
        <a:srgbClr val="8E8A77"/>
      </a:accent6>
      <a:hlink>
        <a:srgbClr val="4177BA"/>
      </a:hlink>
      <a:folHlink>
        <a:srgbClr val="F7C1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yber_temp" id="{ECC33DB4-E445-2E4B-9521-5B5AC45F4942}" vid="{E74056C0-E9B8-C249-A608-F247909951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0ae270d-2509-4c26-98ed-b34d6592f197">
      <UserInfo>
        <DisplayName>Sanders, Brenda</DisplayName>
        <AccountId>669</AccountId>
        <AccountType/>
      </UserInfo>
      <UserInfo>
        <DisplayName>Powell, Rolanda</DisplayName>
        <AccountId>983</AccountId>
        <AccountType/>
      </UserInfo>
      <UserInfo>
        <DisplayName>Aiello, Brittany A</DisplayName>
        <AccountId>1065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3EFE357999404EA8C5B1B83429B5D8" ma:contentTypeVersion="7" ma:contentTypeDescription="Create a new document." ma:contentTypeScope="" ma:versionID="65905882660059d212da7c8b685a0f49">
  <xsd:schema xmlns:xsd="http://www.w3.org/2001/XMLSchema" xmlns:xs="http://www.w3.org/2001/XMLSchema" xmlns:p="http://schemas.microsoft.com/office/2006/metadata/properties" xmlns:ns2="7863af72-ffb0-450a-b2c6-a5c10336dc80" xmlns:ns3="30ae270d-2509-4c26-98ed-b34d6592f197" targetNamespace="http://schemas.microsoft.com/office/2006/metadata/properties" ma:root="true" ma:fieldsID="e9cd48ac7e2c256817f7fc5f4d755ef5" ns2:_="" ns3:_="">
    <xsd:import namespace="7863af72-ffb0-450a-b2c6-a5c10336dc80"/>
    <xsd:import namespace="30ae270d-2509-4c26-98ed-b34d6592f1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63af72-ffb0-450a-b2c6-a5c10336dc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ae270d-2509-4c26-98ed-b34d6592f19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8CA05C-CBF7-4785-809C-3A6C90C15C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3EEB8B-41D2-4428-830B-E8F18B392667}">
  <ds:schemaRefs>
    <ds:schemaRef ds:uri="http://schemas.microsoft.com/office/2006/metadata/properties"/>
    <ds:schemaRef ds:uri="http://schemas.microsoft.com/office/infopath/2007/PartnerControls"/>
    <ds:schemaRef ds:uri="dea2732e-0059-4872-a2bb-ce14bca0337f"/>
    <ds:schemaRef ds:uri="30ae270d-2509-4c26-98ed-b34d6592f197"/>
  </ds:schemaRefs>
</ds:datastoreItem>
</file>

<file path=customXml/itemProps3.xml><?xml version="1.0" encoding="utf-8"?>
<ds:datastoreItem xmlns:ds="http://schemas.openxmlformats.org/officeDocument/2006/customXml" ds:itemID="{799ABF09-AD31-4DA8-BFC6-400A9D7F43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63af72-ffb0-450a-b2c6-a5c10336dc80"/>
    <ds:schemaRef ds:uri="30ae270d-2509-4c26-98ed-b34d6592f1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6924</TotalTime>
  <Words>2960</Words>
  <Application>Microsoft Macintosh PowerPoint</Application>
  <PresentationFormat>On-screen Show (16:9)</PresentationFormat>
  <Paragraphs>591</Paragraphs>
  <Slides>58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Calibri</vt:lpstr>
      <vt:lpstr>Cambria Math</vt:lpstr>
      <vt:lpstr>Gill Sans</vt:lpstr>
      <vt:lpstr>Helvetica</vt:lpstr>
      <vt:lpstr>Helvetica Neue</vt:lpstr>
      <vt:lpstr>Roboto Light</vt:lpstr>
      <vt:lpstr>Segoe UI 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Modhe, Nirbhay J</cp:lastModifiedBy>
  <cp:revision>859</cp:revision>
  <dcterms:created xsi:type="dcterms:W3CDTF">2019-05-03T20:10:18Z</dcterms:created>
  <dcterms:modified xsi:type="dcterms:W3CDTF">2020-10-15T15:06:23Z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0x0101000D3EFE357999404EA8C5B1B83429B5D8</vt:lpwstr>
  </property>
</Properties>
</file>