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4"/>
  </p:sldMasterIdLst>
  <p:notesMasterIdLst>
    <p:notesMasterId r:id="rId47"/>
  </p:notesMasterIdLst>
  <p:sldIdLst>
    <p:sldId id="256" r:id="rId5"/>
    <p:sldId id="316" r:id="rId6"/>
    <p:sldId id="317" r:id="rId7"/>
    <p:sldId id="276" r:id="rId8"/>
    <p:sldId id="277" r:id="rId9"/>
    <p:sldId id="310" r:id="rId10"/>
    <p:sldId id="315" r:id="rId11"/>
    <p:sldId id="286" r:id="rId12"/>
    <p:sldId id="320" r:id="rId13"/>
    <p:sldId id="287" r:id="rId14"/>
    <p:sldId id="288" r:id="rId15"/>
    <p:sldId id="289" r:id="rId16"/>
    <p:sldId id="290" r:id="rId17"/>
    <p:sldId id="291" r:id="rId18"/>
    <p:sldId id="293" r:id="rId19"/>
    <p:sldId id="294" r:id="rId20"/>
    <p:sldId id="295" r:id="rId21"/>
    <p:sldId id="296" r:id="rId22"/>
    <p:sldId id="311" r:id="rId23"/>
    <p:sldId id="297" r:id="rId24"/>
    <p:sldId id="318" r:id="rId25"/>
    <p:sldId id="298" r:id="rId26"/>
    <p:sldId id="330" r:id="rId27"/>
    <p:sldId id="303" r:id="rId28"/>
    <p:sldId id="306" r:id="rId29"/>
    <p:sldId id="313" r:id="rId30"/>
    <p:sldId id="312" r:id="rId31"/>
    <p:sldId id="319" r:id="rId32"/>
    <p:sldId id="314" r:id="rId33"/>
    <p:sldId id="257" r:id="rId34"/>
    <p:sldId id="258" r:id="rId35"/>
    <p:sldId id="259" r:id="rId36"/>
    <p:sldId id="321" r:id="rId37"/>
    <p:sldId id="323" r:id="rId38"/>
    <p:sldId id="328" r:id="rId39"/>
    <p:sldId id="264" r:id="rId40"/>
    <p:sldId id="324" r:id="rId41"/>
    <p:sldId id="325" r:id="rId42"/>
    <p:sldId id="326" r:id="rId43"/>
    <p:sldId id="268" r:id="rId44"/>
    <p:sldId id="269" r:id="rId45"/>
    <p:sldId id="327" r:id="rId46"/>
  </p:sldIdLst>
  <p:sldSz cx="9144000" cy="5143500" type="screen16x9"/>
  <p:notesSz cx="6858000" cy="9144000"/>
  <p:embeddedFontLst>
    <p:embeddedFont>
      <p:font typeface="Cambria Math" panose="02040503050406030204" pitchFamily="18" charset="0"/>
      <p:regular r:id="rId48"/>
    </p:embeddedFont>
    <p:embeddedFont>
      <p:font typeface="Imprima" panose="020B0604020202020204" charset="0"/>
      <p:regular r:id="rId49"/>
    </p:embeddedFont>
    <p:embeddedFont>
      <p:font typeface="Roboto" panose="02000000000000000000" pitchFamily="2" charset="0"/>
      <p:regular r:id="rId50"/>
      <p:bold r:id="rId51"/>
      <p:italic r:id="rId52"/>
      <p:boldItalic r:id="rId53"/>
    </p:embeddedFont>
    <p:embeddedFont>
      <p:font typeface="Roboto Condensed Light" panose="020000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934B"/>
    <a:srgbClr val="CD0D6C"/>
    <a:srgbClr val="F8D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C6CA0E-DFC5-4CEE-859D-0B7929325797}" v="36" dt="2022-01-24T16:54:30.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5" d="100"/>
          <a:sy n="125" d="100"/>
        </p:scale>
        <p:origin x="75"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hl, Sarthak" userId="S::sbehl6@gatech.edu::efb1b7fb-8bc2-4c6e-9358-00b54b72f5ae" providerId="AD" clId="Web-{DCAA5C8A-698D-4851-88EE-EBF1ACB59656}"/>
    <pc:docChg chg="addSld modSld">
      <pc:chgData name="Behl, Sarthak" userId="S::sbehl6@gatech.edu::efb1b7fb-8bc2-4c6e-9358-00b54b72f5ae" providerId="AD" clId="Web-{DCAA5C8A-698D-4851-88EE-EBF1ACB59656}" dt="2022-01-21T22:46:15.920" v="150" actId="14100"/>
      <pc:docMkLst>
        <pc:docMk/>
      </pc:docMkLst>
      <pc:sldChg chg="modSp">
        <pc:chgData name="Behl, Sarthak" userId="S::sbehl6@gatech.edu::efb1b7fb-8bc2-4c6e-9358-00b54b72f5ae" providerId="AD" clId="Web-{DCAA5C8A-698D-4851-88EE-EBF1ACB59656}" dt="2022-01-21T22:42:26.009" v="96" actId="20577"/>
        <pc:sldMkLst>
          <pc:docMk/>
          <pc:sldMk cId="2555712555" sldId="289"/>
        </pc:sldMkLst>
        <pc:spChg chg="mod">
          <ac:chgData name="Behl, Sarthak" userId="S::sbehl6@gatech.edu::efb1b7fb-8bc2-4c6e-9358-00b54b72f5ae" providerId="AD" clId="Web-{DCAA5C8A-698D-4851-88EE-EBF1ACB59656}" dt="2022-01-21T22:42:26.009" v="96" actId="20577"/>
          <ac:spMkLst>
            <pc:docMk/>
            <pc:sldMk cId="2555712555" sldId="289"/>
            <ac:spMk id="3" creationId="{20F5F64C-C5E0-0248-88ED-BB4D77742A9C}"/>
          </ac:spMkLst>
        </pc:spChg>
      </pc:sldChg>
      <pc:sldChg chg="modSp">
        <pc:chgData name="Behl, Sarthak" userId="S::sbehl6@gatech.edu::efb1b7fb-8bc2-4c6e-9358-00b54b72f5ae" providerId="AD" clId="Web-{DCAA5C8A-698D-4851-88EE-EBF1ACB59656}" dt="2022-01-21T22:41:49.149" v="83" actId="20577"/>
        <pc:sldMkLst>
          <pc:docMk/>
          <pc:sldMk cId="3100129122" sldId="290"/>
        </pc:sldMkLst>
        <pc:spChg chg="mod">
          <ac:chgData name="Behl, Sarthak" userId="S::sbehl6@gatech.edu::efb1b7fb-8bc2-4c6e-9358-00b54b72f5ae" providerId="AD" clId="Web-{DCAA5C8A-698D-4851-88EE-EBF1ACB59656}" dt="2022-01-21T22:41:49.149" v="83" actId="20577"/>
          <ac:spMkLst>
            <pc:docMk/>
            <pc:sldMk cId="3100129122" sldId="290"/>
            <ac:spMk id="3" creationId="{20F5F64C-C5E0-0248-88ED-BB4D77742A9C}"/>
          </ac:spMkLst>
        </pc:spChg>
      </pc:sldChg>
      <pc:sldChg chg="delSp modSp">
        <pc:chgData name="Behl, Sarthak" userId="S::sbehl6@gatech.edu::efb1b7fb-8bc2-4c6e-9358-00b54b72f5ae" providerId="AD" clId="Web-{DCAA5C8A-698D-4851-88EE-EBF1ACB59656}" dt="2022-01-21T22:44:19.840" v="116" actId="1076"/>
        <pc:sldMkLst>
          <pc:docMk/>
          <pc:sldMk cId="1733551184" sldId="299"/>
        </pc:sldMkLst>
        <pc:spChg chg="mod">
          <ac:chgData name="Behl, Sarthak" userId="S::sbehl6@gatech.edu::efb1b7fb-8bc2-4c6e-9358-00b54b72f5ae" providerId="AD" clId="Web-{DCAA5C8A-698D-4851-88EE-EBF1ACB59656}" dt="2022-01-21T22:44:15.433" v="115" actId="1076"/>
          <ac:spMkLst>
            <pc:docMk/>
            <pc:sldMk cId="1733551184" sldId="299"/>
            <ac:spMk id="2" creationId="{DB2BCA2D-F5D8-F24B-A89A-0B74C9864DEA}"/>
          </ac:spMkLst>
        </pc:spChg>
        <pc:spChg chg="mod">
          <ac:chgData name="Behl, Sarthak" userId="S::sbehl6@gatech.edu::efb1b7fb-8bc2-4c6e-9358-00b54b72f5ae" providerId="AD" clId="Web-{DCAA5C8A-698D-4851-88EE-EBF1ACB59656}" dt="2022-01-21T22:44:19.840" v="116" actId="1076"/>
          <ac:spMkLst>
            <pc:docMk/>
            <pc:sldMk cId="1733551184" sldId="299"/>
            <ac:spMk id="3" creationId="{18A6BECC-7E19-BE43-A2E3-CE2103C2A984}"/>
          </ac:spMkLst>
        </pc:spChg>
        <pc:picChg chg="del">
          <ac:chgData name="Behl, Sarthak" userId="S::sbehl6@gatech.edu::efb1b7fb-8bc2-4c6e-9358-00b54b72f5ae" providerId="AD" clId="Web-{DCAA5C8A-698D-4851-88EE-EBF1ACB59656}" dt="2022-01-21T22:44:00.089" v="111"/>
          <ac:picMkLst>
            <pc:docMk/>
            <pc:sldMk cId="1733551184" sldId="299"/>
            <ac:picMk id="4" creationId="{61A4963C-E47C-4A62-AD1C-A6246DEB0AE3}"/>
          </ac:picMkLst>
        </pc:picChg>
        <pc:picChg chg="del">
          <ac:chgData name="Behl, Sarthak" userId="S::sbehl6@gatech.edu::efb1b7fb-8bc2-4c6e-9358-00b54b72f5ae" providerId="AD" clId="Web-{DCAA5C8A-698D-4851-88EE-EBF1ACB59656}" dt="2022-01-21T22:44:01.761" v="113"/>
          <ac:picMkLst>
            <pc:docMk/>
            <pc:sldMk cId="1733551184" sldId="299"/>
            <ac:picMk id="5" creationId="{68071055-0D97-46C8-B7B6-EA874FBF75B4}"/>
          </ac:picMkLst>
        </pc:picChg>
        <pc:picChg chg="del">
          <ac:chgData name="Behl, Sarthak" userId="S::sbehl6@gatech.edu::efb1b7fb-8bc2-4c6e-9358-00b54b72f5ae" providerId="AD" clId="Web-{DCAA5C8A-698D-4851-88EE-EBF1ACB59656}" dt="2022-01-21T22:44:00.933" v="112"/>
          <ac:picMkLst>
            <pc:docMk/>
            <pc:sldMk cId="1733551184" sldId="299"/>
            <ac:picMk id="6" creationId="{226CB0B5-051B-4729-8E01-7AF02FAF03D6}"/>
          </ac:picMkLst>
        </pc:picChg>
      </pc:sldChg>
      <pc:sldChg chg="modSp">
        <pc:chgData name="Behl, Sarthak" userId="S::sbehl6@gatech.edu::efb1b7fb-8bc2-4c6e-9358-00b54b72f5ae" providerId="AD" clId="Web-{DCAA5C8A-698D-4851-88EE-EBF1ACB59656}" dt="2022-01-21T22:45:12.434" v="135" actId="1076"/>
        <pc:sldMkLst>
          <pc:docMk/>
          <pc:sldMk cId="3920618742" sldId="301"/>
        </pc:sldMkLst>
        <pc:spChg chg="mod">
          <ac:chgData name="Behl, Sarthak" userId="S::sbehl6@gatech.edu::efb1b7fb-8bc2-4c6e-9358-00b54b72f5ae" providerId="AD" clId="Web-{DCAA5C8A-698D-4851-88EE-EBF1ACB59656}" dt="2022-01-21T22:45:12.434" v="135" actId="1076"/>
          <ac:spMkLst>
            <pc:docMk/>
            <pc:sldMk cId="3920618742" sldId="301"/>
            <ac:spMk id="2" creationId="{DB2BCA2D-F5D8-F24B-A89A-0B74C9864DEA}"/>
          </ac:spMkLst>
        </pc:spChg>
        <pc:spChg chg="mod">
          <ac:chgData name="Behl, Sarthak" userId="S::sbehl6@gatech.edu::efb1b7fb-8bc2-4c6e-9358-00b54b72f5ae" providerId="AD" clId="Web-{DCAA5C8A-698D-4851-88EE-EBF1ACB59656}" dt="2022-01-21T22:45:07.450" v="134" actId="20577"/>
          <ac:spMkLst>
            <pc:docMk/>
            <pc:sldMk cId="3920618742" sldId="301"/>
            <ac:spMk id="3" creationId="{18A6BECC-7E19-BE43-A2E3-CE2103C2A984}"/>
          </ac:spMkLst>
        </pc:spChg>
      </pc:sldChg>
      <pc:sldChg chg="addSp delSp modSp">
        <pc:chgData name="Behl, Sarthak" userId="S::sbehl6@gatech.edu::efb1b7fb-8bc2-4c6e-9358-00b54b72f5ae" providerId="AD" clId="Web-{DCAA5C8A-698D-4851-88EE-EBF1ACB59656}" dt="2022-01-21T22:46:15.920" v="150" actId="14100"/>
        <pc:sldMkLst>
          <pc:docMk/>
          <pc:sldMk cId="274769380" sldId="303"/>
        </pc:sldMkLst>
        <pc:spChg chg="mod">
          <ac:chgData name="Behl, Sarthak" userId="S::sbehl6@gatech.edu::efb1b7fb-8bc2-4c6e-9358-00b54b72f5ae" providerId="AD" clId="Web-{DCAA5C8A-698D-4851-88EE-EBF1ACB59656}" dt="2022-01-21T22:46:05.857" v="145" actId="1076"/>
          <ac:spMkLst>
            <pc:docMk/>
            <pc:sldMk cId="274769380" sldId="303"/>
            <ac:spMk id="2" creationId="{DB2BCA2D-F5D8-F24B-A89A-0B74C9864DEA}"/>
          </ac:spMkLst>
        </pc:spChg>
        <pc:spChg chg="del mod">
          <ac:chgData name="Behl, Sarthak" userId="S::sbehl6@gatech.edu::efb1b7fb-8bc2-4c6e-9358-00b54b72f5ae" providerId="AD" clId="Web-{DCAA5C8A-698D-4851-88EE-EBF1ACB59656}" dt="2022-01-21T22:45:50.544" v="139"/>
          <ac:spMkLst>
            <pc:docMk/>
            <pc:sldMk cId="274769380" sldId="303"/>
            <ac:spMk id="3" creationId="{18A6BECC-7E19-BE43-A2E3-CE2103C2A984}"/>
          </ac:spMkLst>
        </pc:spChg>
        <pc:spChg chg="add del mod">
          <ac:chgData name="Behl, Sarthak" userId="S::sbehl6@gatech.edu::efb1b7fb-8bc2-4c6e-9358-00b54b72f5ae" providerId="AD" clId="Web-{DCAA5C8A-698D-4851-88EE-EBF1ACB59656}" dt="2022-01-21T22:45:54.295" v="141"/>
          <ac:spMkLst>
            <pc:docMk/>
            <pc:sldMk cId="274769380" sldId="303"/>
            <ac:spMk id="6" creationId="{1092F35D-89FC-43BB-94DE-D2F58107BE68}"/>
          </ac:spMkLst>
        </pc:spChg>
        <pc:picChg chg="del">
          <ac:chgData name="Behl, Sarthak" userId="S::sbehl6@gatech.edu::efb1b7fb-8bc2-4c6e-9358-00b54b72f5ae" providerId="AD" clId="Web-{DCAA5C8A-698D-4851-88EE-EBF1ACB59656}" dt="2022-01-21T22:45:33.919" v="136"/>
          <ac:picMkLst>
            <pc:docMk/>
            <pc:sldMk cId="274769380" sldId="303"/>
            <ac:picMk id="5" creationId="{EB359955-401D-4C43-A43D-8DFB639D05C8}"/>
          </ac:picMkLst>
        </pc:picChg>
        <pc:picChg chg="add mod">
          <ac:chgData name="Behl, Sarthak" userId="S::sbehl6@gatech.edu::efb1b7fb-8bc2-4c6e-9358-00b54b72f5ae" providerId="AD" clId="Web-{DCAA5C8A-698D-4851-88EE-EBF1ACB59656}" dt="2022-01-21T22:46:15.920" v="150" actId="14100"/>
          <ac:picMkLst>
            <pc:docMk/>
            <pc:sldMk cId="274769380" sldId="303"/>
            <ac:picMk id="7" creationId="{7AA7088F-C79E-4136-8FAD-0F041313D816}"/>
          </ac:picMkLst>
        </pc:picChg>
      </pc:sldChg>
      <pc:sldChg chg="modSp">
        <pc:chgData name="Behl, Sarthak" userId="S::sbehl6@gatech.edu::efb1b7fb-8bc2-4c6e-9358-00b54b72f5ae" providerId="AD" clId="Web-{DCAA5C8A-698D-4851-88EE-EBF1ACB59656}" dt="2022-01-21T22:40:37.616" v="28" actId="1076"/>
        <pc:sldMkLst>
          <pc:docMk/>
          <pc:sldMk cId="2675918696" sldId="320"/>
        </pc:sldMkLst>
        <pc:spChg chg="mod">
          <ac:chgData name="Behl, Sarthak" userId="S::sbehl6@gatech.edu::efb1b7fb-8bc2-4c6e-9358-00b54b72f5ae" providerId="AD" clId="Web-{DCAA5C8A-698D-4851-88EE-EBF1ACB59656}" dt="2022-01-21T22:40:37.616" v="28" actId="1076"/>
          <ac:spMkLst>
            <pc:docMk/>
            <pc:sldMk cId="2675918696" sldId="320"/>
            <ac:spMk id="2" creationId="{9348FCFB-5623-430F-9ABB-BA3F76E1CA6C}"/>
          </ac:spMkLst>
        </pc:spChg>
        <pc:spChg chg="mod">
          <ac:chgData name="Behl, Sarthak" userId="S::sbehl6@gatech.edu::efb1b7fb-8bc2-4c6e-9358-00b54b72f5ae" providerId="AD" clId="Web-{DCAA5C8A-698D-4851-88EE-EBF1ACB59656}" dt="2022-01-21T22:40:19.538" v="18" actId="20577"/>
          <ac:spMkLst>
            <pc:docMk/>
            <pc:sldMk cId="2675918696" sldId="320"/>
            <ac:spMk id="3" creationId="{2B198CC6-B883-4062-835F-B1065E7C6154}"/>
          </ac:spMkLst>
        </pc:spChg>
      </pc:sldChg>
      <pc:sldChg chg="addSp modSp new">
        <pc:chgData name="Behl, Sarthak" userId="S::sbehl6@gatech.edu::efb1b7fb-8bc2-4c6e-9358-00b54b72f5ae" providerId="AD" clId="Web-{DCAA5C8A-698D-4851-88EE-EBF1ACB59656}" dt="2022-01-21T22:43:55.667" v="110" actId="1076"/>
        <pc:sldMkLst>
          <pc:docMk/>
          <pc:sldMk cId="3024210749" sldId="329"/>
        </pc:sldMkLst>
        <pc:picChg chg="add mod">
          <ac:chgData name="Behl, Sarthak" userId="S::sbehl6@gatech.edu::efb1b7fb-8bc2-4c6e-9358-00b54b72f5ae" providerId="AD" clId="Web-{DCAA5C8A-698D-4851-88EE-EBF1ACB59656}" dt="2022-01-21T22:43:47.292" v="107" actId="1076"/>
          <ac:picMkLst>
            <pc:docMk/>
            <pc:sldMk cId="3024210749" sldId="329"/>
            <ac:picMk id="3" creationId="{3C933290-9F8A-4D18-8ED5-AEA6D8490F6F}"/>
          </ac:picMkLst>
        </pc:picChg>
        <pc:picChg chg="add mod">
          <ac:chgData name="Behl, Sarthak" userId="S::sbehl6@gatech.edu::efb1b7fb-8bc2-4c6e-9358-00b54b72f5ae" providerId="AD" clId="Web-{DCAA5C8A-698D-4851-88EE-EBF1ACB59656}" dt="2022-01-21T22:43:51.495" v="108" actId="1076"/>
          <ac:picMkLst>
            <pc:docMk/>
            <pc:sldMk cId="3024210749" sldId="329"/>
            <ac:picMk id="5" creationId="{17019B6D-213B-43B2-BD19-CA10A07E1315}"/>
          </ac:picMkLst>
        </pc:picChg>
        <pc:picChg chg="add mod">
          <ac:chgData name="Behl, Sarthak" userId="S::sbehl6@gatech.edu::efb1b7fb-8bc2-4c6e-9358-00b54b72f5ae" providerId="AD" clId="Web-{DCAA5C8A-698D-4851-88EE-EBF1ACB59656}" dt="2022-01-21T22:43:55.667" v="110" actId="1076"/>
          <ac:picMkLst>
            <pc:docMk/>
            <pc:sldMk cId="3024210749" sldId="329"/>
            <ac:picMk id="7" creationId="{345412BA-A9E3-40A3-9ACA-2C6A67FB9012}"/>
          </ac:picMkLst>
        </pc:picChg>
      </pc:sldChg>
    </pc:docChg>
  </pc:docChgLst>
  <pc:docChgLst>
    <pc:chgData name="Gholamrezae, Farzin" userId="S::fgholamrezae3@gatech.edu::7fb11b79-f5e6-437e-bab0-97b90f779ad1" providerId="AD" clId="Web-{785739D8-E90B-4393-B7CC-28C445C2D8D1}"/>
    <pc:docChg chg="modSld">
      <pc:chgData name="Gholamrezae, Farzin" userId="S::fgholamrezae3@gatech.edu::7fb11b79-f5e6-437e-bab0-97b90f779ad1" providerId="AD" clId="Web-{785739D8-E90B-4393-B7CC-28C445C2D8D1}" dt="2022-01-21T19:27:28.171" v="3" actId="20577"/>
      <pc:docMkLst>
        <pc:docMk/>
      </pc:docMkLst>
      <pc:sldChg chg="modSp">
        <pc:chgData name="Gholamrezae, Farzin" userId="S::fgholamrezae3@gatech.edu::7fb11b79-f5e6-437e-bab0-97b90f779ad1" providerId="AD" clId="Web-{785739D8-E90B-4393-B7CC-28C445C2D8D1}" dt="2022-01-21T19:27:28.171" v="3" actId="20577"/>
        <pc:sldMkLst>
          <pc:docMk/>
          <pc:sldMk cId="1454475233" sldId="325"/>
        </pc:sldMkLst>
        <pc:spChg chg="mod">
          <ac:chgData name="Gholamrezae, Farzin" userId="S::fgholamrezae3@gatech.edu::7fb11b79-f5e6-437e-bab0-97b90f779ad1" providerId="AD" clId="Web-{785739D8-E90B-4393-B7CC-28C445C2D8D1}" dt="2022-01-21T19:27:28.171" v="3" actId="20577"/>
          <ac:spMkLst>
            <pc:docMk/>
            <pc:sldMk cId="1454475233" sldId="325"/>
            <ac:spMk id="10" creationId="{095CD659-D977-40C5-B5A2-61CE1529C640}"/>
          </ac:spMkLst>
        </pc:spChg>
      </pc:sldChg>
    </pc:docChg>
  </pc:docChgLst>
  <pc:docChgLst>
    <pc:chgData name="Racas, Aurimas" userId="6fec6df2-74cb-40d4-a4eb-5bb7a78c0186" providerId="ADAL" clId="{E7C6CA0E-DFC5-4CEE-859D-0B7929325797}"/>
    <pc:docChg chg="undo custSel addSld delSld modSld">
      <pc:chgData name="Racas, Aurimas" userId="6fec6df2-74cb-40d4-a4eb-5bb7a78c0186" providerId="ADAL" clId="{E7C6CA0E-DFC5-4CEE-859D-0B7929325797}" dt="2022-01-24T16:55:29.858" v="1536" actId="47"/>
      <pc:docMkLst>
        <pc:docMk/>
      </pc:docMkLst>
      <pc:sldChg chg="modSp mod">
        <pc:chgData name="Racas, Aurimas" userId="6fec6df2-74cb-40d4-a4eb-5bb7a78c0186" providerId="ADAL" clId="{E7C6CA0E-DFC5-4CEE-859D-0B7929325797}" dt="2022-01-22T17:28:43.157" v="64" actId="20577"/>
        <pc:sldMkLst>
          <pc:docMk/>
          <pc:sldMk cId="0" sldId="258"/>
        </pc:sldMkLst>
        <pc:spChg chg="mod">
          <ac:chgData name="Racas, Aurimas" userId="6fec6df2-74cb-40d4-a4eb-5bb7a78c0186" providerId="ADAL" clId="{E7C6CA0E-DFC5-4CEE-859D-0B7929325797}" dt="2022-01-22T17:28:43.157" v="64" actId="20577"/>
          <ac:spMkLst>
            <pc:docMk/>
            <pc:sldMk cId="0" sldId="258"/>
            <ac:spMk id="34" creationId="{00000000-0000-0000-0000-000000000000}"/>
          </ac:spMkLst>
        </pc:spChg>
      </pc:sldChg>
      <pc:sldChg chg="modSp mod">
        <pc:chgData name="Racas, Aurimas" userId="6fec6df2-74cb-40d4-a4eb-5bb7a78c0186" providerId="ADAL" clId="{E7C6CA0E-DFC5-4CEE-859D-0B7929325797}" dt="2022-01-22T17:26:51.001" v="2" actId="20577"/>
        <pc:sldMkLst>
          <pc:docMk/>
          <pc:sldMk cId="578732098" sldId="287"/>
        </pc:sldMkLst>
        <pc:spChg chg="mod">
          <ac:chgData name="Racas, Aurimas" userId="6fec6df2-74cb-40d4-a4eb-5bb7a78c0186" providerId="ADAL" clId="{E7C6CA0E-DFC5-4CEE-859D-0B7929325797}" dt="2022-01-22T17:26:51.001" v="2" actId="20577"/>
          <ac:spMkLst>
            <pc:docMk/>
            <pc:sldMk cId="578732098" sldId="287"/>
            <ac:spMk id="3" creationId="{20F5F64C-C5E0-0248-88ED-BB4D77742A9C}"/>
          </ac:spMkLst>
        </pc:spChg>
      </pc:sldChg>
      <pc:sldChg chg="addSp delSp modSp mod">
        <pc:chgData name="Racas, Aurimas" userId="6fec6df2-74cb-40d4-a4eb-5bb7a78c0186" providerId="ADAL" clId="{E7C6CA0E-DFC5-4CEE-859D-0B7929325797}" dt="2022-01-22T17:34:31.132" v="316" actId="1038"/>
        <pc:sldMkLst>
          <pc:docMk/>
          <pc:sldMk cId="2555712555" sldId="289"/>
        </pc:sldMkLst>
        <pc:spChg chg="del mod">
          <ac:chgData name="Racas, Aurimas" userId="6fec6df2-74cb-40d4-a4eb-5bb7a78c0186" providerId="ADAL" clId="{E7C6CA0E-DFC5-4CEE-859D-0B7929325797}" dt="2022-01-22T17:33:36.318" v="300" actId="478"/>
          <ac:spMkLst>
            <pc:docMk/>
            <pc:sldMk cId="2555712555" sldId="289"/>
            <ac:spMk id="3" creationId="{20F5F64C-C5E0-0248-88ED-BB4D77742A9C}"/>
          </ac:spMkLst>
        </pc:spChg>
        <pc:spChg chg="add mod">
          <ac:chgData name="Racas, Aurimas" userId="6fec6df2-74cb-40d4-a4eb-5bb7a78c0186" providerId="ADAL" clId="{E7C6CA0E-DFC5-4CEE-859D-0B7929325797}" dt="2022-01-22T17:34:31.132" v="316" actId="1038"/>
          <ac:spMkLst>
            <pc:docMk/>
            <pc:sldMk cId="2555712555" sldId="289"/>
            <ac:spMk id="4" creationId="{107C179F-8558-4980-B3B4-E9E7A55F8DF0}"/>
          </ac:spMkLst>
        </pc:spChg>
        <pc:spChg chg="add mod">
          <ac:chgData name="Racas, Aurimas" userId="6fec6df2-74cb-40d4-a4eb-5bb7a78c0186" providerId="ADAL" clId="{E7C6CA0E-DFC5-4CEE-859D-0B7929325797}" dt="2022-01-22T17:34:31.132" v="316" actId="1038"/>
          <ac:spMkLst>
            <pc:docMk/>
            <pc:sldMk cId="2555712555" sldId="289"/>
            <ac:spMk id="6" creationId="{75B198D8-60F6-4781-8D47-2903613909F4}"/>
          </ac:spMkLst>
        </pc:spChg>
        <pc:spChg chg="add mod">
          <ac:chgData name="Racas, Aurimas" userId="6fec6df2-74cb-40d4-a4eb-5bb7a78c0186" providerId="ADAL" clId="{E7C6CA0E-DFC5-4CEE-859D-0B7929325797}" dt="2022-01-22T17:34:31.132" v="316" actId="1038"/>
          <ac:spMkLst>
            <pc:docMk/>
            <pc:sldMk cId="2555712555" sldId="289"/>
            <ac:spMk id="7" creationId="{8771C305-59E4-4B90-A2A0-ED405CFC8DDA}"/>
          </ac:spMkLst>
        </pc:spChg>
        <pc:spChg chg="add del mod">
          <ac:chgData name="Racas, Aurimas" userId="6fec6df2-74cb-40d4-a4eb-5bb7a78c0186" providerId="ADAL" clId="{E7C6CA0E-DFC5-4CEE-859D-0B7929325797}" dt="2022-01-22T17:33:33.950" v="299" actId="478"/>
          <ac:spMkLst>
            <pc:docMk/>
            <pc:sldMk cId="2555712555" sldId="289"/>
            <ac:spMk id="8" creationId="{B74E0691-9FC4-4505-834B-FD0F1EAFEF78}"/>
          </ac:spMkLst>
        </pc:spChg>
        <pc:spChg chg="add del mod">
          <ac:chgData name="Racas, Aurimas" userId="6fec6df2-74cb-40d4-a4eb-5bb7a78c0186" providerId="ADAL" clId="{E7C6CA0E-DFC5-4CEE-859D-0B7929325797}" dt="2022-01-22T17:33:38.944" v="301" actId="478"/>
          <ac:spMkLst>
            <pc:docMk/>
            <pc:sldMk cId="2555712555" sldId="289"/>
            <ac:spMk id="10" creationId="{81DEC96D-92DC-4F71-A9A9-C87476A1E479}"/>
          </ac:spMkLst>
        </pc:spChg>
        <pc:picChg chg="mod">
          <ac:chgData name="Racas, Aurimas" userId="6fec6df2-74cb-40d4-a4eb-5bb7a78c0186" providerId="ADAL" clId="{E7C6CA0E-DFC5-4CEE-859D-0B7929325797}" dt="2022-01-22T17:33:57.283" v="306" actId="14100"/>
          <ac:picMkLst>
            <pc:docMk/>
            <pc:sldMk cId="2555712555" sldId="289"/>
            <ac:picMk id="5" creationId="{1050C909-C721-C141-B7AF-ADBBBF2EE137}"/>
          </ac:picMkLst>
        </pc:picChg>
      </pc:sldChg>
      <pc:sldChg chg="addSp delSp modSp mod">
        <pc:chgData name="Racas, Aurimas" userId="6fec6df2-74cb-40d4-a4eb-5bb7a78c0186" providerId="ADAL" clId="{E7C6CA0E-DFC5-4CEE-859D-0B7929325797}" dt="2022-01-22T17:45:21.662" v="918" actId="404"/>
        <pc:sldMkLst>
          <pc:docMk/>
          <pc:sldMk cId="3100129122" sldId="290"/>
        </pc:sldMkLst>
        <pc:spChg chg="mod">
          <ac:chgData name="Racas, Aurimas" userId="6fec6df2-74cb-40d4-a4eb-5bb7a78c0186" providerId="ADAL" clId="{E7C6CA0E-DFC5-4CEE-859D-0B7929325797}" dt="2022-01-22T17:42:28.869" v="794" actId="20577"/>
          <ac:spMkLst>
            <pc:docMk/>
            <pc:sldMk cId="3100129122" sldId="290"/>
            <ac:spMk id="2" creationId="{818F5C39-3E76-7D40-96B2-79312C490A7C}"/>
          </ac:spMkLst>
        </pc:spChg>
        <pc:spChg chg="del">
          <ac:chgData name="Racas, Aurimas" userId="6fec6df2-74cb-40d4-a4eb-5bb7a78c0186" providerId="ADAL" clId="{E7C6CA0E-DFC5-4CEE-859D-0B7929325797}" dt="2022-01-22T17:35:27.664" v="397" actId="478"/>
          <ac:spMkLst>
            <pc:docMk/>
            <pc:sldMk cId="3100129122" sldId="290"/>
            <ac:spMk id="3" creationId="{20F5F64C-C5E0-0248-88ED-BB4D77742A9C}"/>
          </ac:spMkLst>
        </pc:spChg>
        <pc:spChg chg="add del mod">
          <ac:chgData name="Racas, Aurimas" userId="6fec6df2-74cb-40d4-a4eb-5bb7a78c0186" providerId="ADAL" clId="{E7C6CA0E-DFC5-4CEE-859D-0B7929325797}" dt="2022-01-22T17:35:30.585" v="398" actId="478"/>
          <ac:spMkLst>
            <pc:docMk/>
            <pc:sldMk cId="3100129122" sldId="290"/>
            <ac:spMk id="5" creationId="{A0224C5E-7C75-4A15-B0EF-652AE0125B40}"/>
          </ac:spMkLst>
        </pc:spChg>
        <pc:spChg chg="add mod">
          <ac:chgData name="Racas, Aurimas" userId="6fec6df2-74cb-40d4-a4eb-5bb7a78c0186" providerId="ADAL" clId="{E7C6CA0E-DFC5-4CEE-859D-0B7929325797}" dt="2022-01-22T17:41:48.150" v="780" actId="1038"/>
          <ac:spMkLst>
            <pc:docMk/>
            <pc:sldMk cId="3100129122" sldId="290"/>
            <ac:spMk id="8" creationId="{0A9C7819-CBF5-40BE-BCAA-6369A4F48A12}"/>
          </ac:spMkLst>
        </pc:spChg>
        <pc:spChg chg="add mod">
          <ac:chgData name="Racas, Aurimas" userId="6fec6df2-74cb-40d4-a4eb-5bb7a78c0186" providerId="ADAL" clId="{E7C6CA0E-DFC5-4CEE-859D-0B7929325797}" dt="2022-01-22T17:41:41.106" v="764" actId="1037"/>
          <ac:spMkLst>
            <pc:docMk/>
            <pc:sldMk cId="3100129122" sldId="290"/>
            <ac:spMk id="9" creationId="{3ABDD249-D715-46E3-AADC-7216CA023D37}"/>
          </ac:spMkLst>
        </pc:spChg>
        <pc:spChg chg="add mod">
          <ac:chgData name="Racas, Aurimas" userId="6fec6df2-74cb-40d4-a4eb-5bb7a78c0186" providerId="ADAL" clId="{E7C6CA0E-DFC5-4CEE-859D-0B7929325797}" dt="2022-01-22T17:43:01.774" v="797" actId="207"/>
          <ac:spMkLst>
            <pc:docMk/>
            <pc:sldMk cId="3100129122" sldId="290"/>
            <ac:spMk id="11" creationId="{031AC7FE-9668-4201-869D-8DD10510474D}"/>
          </ac:spMkLst>
        </pc:spChg>
        <pc:spChg chg="add mod">
          <ac:chgData name="Racas, Aurimas" userId="6fec6df2-74cb-40d4-a4eb-5bb7a78c0186" providerId="ADAL" clId="{E7C6CA0E-DFC5-4CEE-859D-0B7929325797}" dt="2022-01-22T17:43:01.774" v="797" actId="207"/>
          <ac:spMkLst>
            <pc:docMk/>
            <pc:sldMk cId="3100129122" sldId="290"/>
            <ac:spMk id="13" creationId="{3D2CBF2E-BF3D-48E3-92C7-6936D2A40324}"/>
          </ac:spMkLst>
        </pc:spChg>
        <pc:spChg chg="add mod ord">
          <ac:chgData name="Racas, Aurimas" userId="6fec6df2-74cb-40d4-a4eb-5bb7a78c0186" providerId="ADAL" clId="{E7C6CA0E-DFC5-4CEE-859D-0B7929325797}" dt="2022-01-22T17:43:04.610" v="798" actId="1076"/>
          <ac:spMkLst>
            <pc:docMk/>
            <pc:sldMk cId="3100129122" sldId="290"/>
            <ac:spMk id="15" creationId="{E43F95A0-2700-43FC-B1B2-5D96CE9B7E1A}"/>
          </ac:spMkLst>
        </pc:spChg>
        <pc:spChg chg="add mod">
          <ac:chgData name="Racas, Aurimas" userId="6fec6df2-74cb-40d4-a4eb-5bb7a78c0186" providerId="ADAL" clId="{E7C6CA0E-DFC5-4CEE-859D-0B7929325797}" dt="2022-01-22T17:43:12.929" v="805" actId="20577"/>
          <ac:spMkLst>
            <pc:docMk/>
            <pc:sldMk cId="3100129122" sldId="290"/>
            <ac:spMk id="16" creationId="{49E45448-5693-4641-8E17-1E12CC91C850}"/>
          </ac:spMkLst>
        </pc:spChg>
        <pc:spChg chg="add del mod">
          <ac:chgData name="Racas, Aurimas" userId="6fec6df2-74cb-40d4-a4eb-5bb7a78c0186" providerId="ADAL" clId="{E7C6CA0E-DFC5-4CEE-859D-0B7929325797}" dt="2022-01-22T17:43:30.373" v="808"/>
          <ac:spMkLst>
            <pc:docMk/>
            <pc:sldMk cId="3100129122" sldId="290"/>
            <ac:spMk id="17" creationId="{CF99CE85-BD58-4AE1-BFAE-4210423EBE1D}"/>
          </ac:spMkLst>
        </pc:spChg>
        <pc:spChg chg="add mod">
          <ac:chgData name="Racas, Aurimas" userId="6fec6df2-74cb-40d4-a4eb-5bb7a78c0186" providerId="ADAL" clId="{E7C6CA0E-DFC5-4CEE-859D-0B7929325797}" dt="2022-01-22T17:44:06.791" v="847" actId="20577"/>
          <ac:spMkLst>
            <pc:docMk/>
            <pc:sldMk cId="3100129122" sldId="290"/>
            <ac:spMk id="18" creationId="{BD048587-4A45-49BE-BFDD-65763D84AB27}"/>
          </ac:spMkLst>
        </pc:spChg>
        <pc:spChg chg="add mod">
          <ac:chgData name="Racas, Aurimas" userId="6fec6df2-74cb-40d4-a4eb-5bb7a78c0186" providerId="ADAL" clId="{E7C6CA0E-DFC5-4CEE-859D-0B7929325797}" dt="2022-01-22T17:44:23.493" v="862" actId="20577"/>
          <ac:spMkLst>
            <pc:docMk/>
            <pc:sldMk cId="3100129122" sldId="290"/>
            <ac:spMk id="19" creationId="{7DA703F1-6ACD-4568-9B12-6EFACD07F7BE}"/>
          </ac:spMkLst>
        </pc:spChg>
        <pc:spChg chg="add mod">
          <ac:chgData name="Racas, Aurimas" userId="6fec6df2-74cb-40d4-a4eb-5bb7a78c0186" providerId="ADAL" clId="{E7C6CA0E-DFC5-4CEE-859D-0B7929325797}" dt="2022-01-22T17:45:21.662" v="918" actId="404"/>
          <ac:spMkLst>
            <pc:docMk/>
            <pc:sldMk cId="3100129122" sldId="290"/>
            <ac:spMk id="20" creationId="{7EDBD66D-6681-47A3-9B47-0015AD5624CE}"/>
          </ac:spMkLst>
        </pc:spChg>
        <pc:cxnChg chg="add mod">
          <ac:chgData name="Racas, Aurimas" userId="6fec6df2-74cb-40d4-a4eb-5bb7a78c0186" providerId="ADAL" clId="{E7C6CA0E-DFC5-4CEE-859D-0B7929325797}" dt="2022-01-22T17:41:45.159" v="774" actId="1038"/>
          <ac:cxnSpMkLst>
            <pc:docMk/>
            <pc:sldMk cId="3100129122" sldId="290"/>
            <ac:cxnSpMk id="7" creationId="{FD4AE253-531B-4468-AB94-8AB4011551EF}"/>
          </ac:cxnSpMkLst>
        </pc:cxnChg>
      </pc:sldChg>
      <pc:sldChg chg="del">
        <pc:chgData name="Racas, Aurimas" userId="6fec6df2-74cb-40d4-a4eb-5bb7a78c0186" providerId="ADAL" clId="{E7C6CA0E-DFC5-4CEE-859D-0B7929325797}" dt="2022-01-24T16:55:29.858" v="1536" actId="47"/>
        <pc:sldMkLst>
          <pc:docMk/>
          <pc:sldMk cId="1733551184" sldId="299"/>
        </pc:sldMkLst>
      </pc:sldChg>
      <pc:sldChg chg="del">
        <pc:chgData name="Racas, Aurimas" userId="6fec6df2-74cb-40d4-a4eb-5bb7a78c0186" providerId="ADAL" clId="{E7C6CA0E-DFC5-4CEE-859D-0B7929325797}" dt="2022-01-24T16:54:15.701" v="1520" actId="47"/>
        <pc:sldMkLst>
          <pc:docMk/>
          <pc:sldMk cId="3920618742" sldId="301"/>
        </pc:sldMkLst>
      </pc:sldChg>
      <pc:sldChg chg="addSp delSp modSp mod chgLayout">
        <pc:chgData name="Racas, Aurimas" userId="6fec6df2-74cb-40d4-a4eb-5bb7a78c0186" providerId="ADAL" clId="{E7C6CA0E-DFC5-4CEE-859D-0B7929325797}" dt="2022-01-24T16:55:19.671" v="1535" actId="478"/>
        <pc:sldMkLst>
          <pc:docMk/>
          <pc:sldMk cId="274769380" sldId="303"/>
        </pc:sldMkLst>
        <pc:spChg chg="mod ord">
          <ac:chgData name="Racas, Aurimas" userId="6fec6df2-74cb-40d4-a4eb-5bb7a78c0186" providerId="ADAL" clId="{E7C6CA0E-DFC5-4CEE-859D-0B7929325797}" dt="2022-01-24T16:54:20.619" v="1521" actId="6264"/>
          <ac:spMkLst>
            <pc:docMk/>
            <pc:sldMk cId="274769380" sldId="303"/>
            <ac:spMk id="2" creationId="{DB2BCA2D-F5D8-F24B-A89A-0B74C9864DEA}"/>
          </ac:spMkLst>
        </pc:spChg>
        <pc:spChg chg="add del mod">
          <ac:chgData name="Racas, Aurimas" userId="6fec6df2-74cb-40d4-a4eb-5bb7a78c0186" providerId="ADAL" clId="{E7C6CA0E-DFC5-4CEE-859D-0B7929325797}" dt="2022-01-24T16:54:20.619" v="1521" actId="6264"/>
          <ac:spMkLst>
            <pc:docMk/>
            <pc:sldMk cId="274769380" sldId="303"/>
            <ac:spMk id="3" creationId="{A228A693-32BA-445B-B952-D2B0AEC981BC}"/>
          </ac:spMkLst>
        </pc:spChg>
        <pc:spChg chg="add del mod ord">
          <ac:chgData name="Racas, Aurimas" userId="6fec6df2-74cb-40d4-a4eb-5bb7a78c0186" providerId="ADAL" clId="{E7C6CA0E-DFC5-4CEE-859D-0B7929325797}" dt="2022-01-24T16:55:19.671" v="1535" actId="478"/>
          <ac:spMkLst>
            <pc:docMk/>
            <pc:sldMk cId="274769380" sldId="303"/>
            <ac:spMk id="4" creationId="{CDEAE513-A71C-461A-A87B-41890A18BADC}"/>
          </ac:spMkLst>
        </pc:spChg>
        <pc:picChg chg="add mod modCrop">
          <ac:chgData name="Racas, Aurimas" userId="6fec6df2-74cb-40d4-a4eb-5bb7a78c0186" providerId="ADAL" clId="{E7C6CA0E-DFC5-4CEE-859D-0B7929325797}" dt="2022-01-24T16:55:15.332" v="1533" actId="1076"/>
          <ac:picMkLst>
            <pc:docMk/>
            <pc:sldMk cId="274769380" sldId="303"/>
            <ac:picMk id="6" creationId="{A05F4769-C0DC-4A2F-8BEA-D1511E5CA29F}"/>
          </ac:picMkLst>
        </pc:picChg>
        <pc:picChg chg="mod modCrop">
          <ac:chgData name="Racas, Aurimas" userId="6fec6df2-74cb-40d4-a4eb-5bb7a78c0186" providerId="ADAL" clId="{E7C6CA0E-DFC5-4CEE-859D-0B7929325797}" dt="2022-01-24T16:55:17.339" v="1534" actId="1076"/>
          <ac:picMkLst>
            <pc:docMk/>
            <pc:sldMk cId="274769380" sldId="303"/>
            <ac:picMk id="7" creationId="{7AA7088F-C79E-4136-8FAD-0F041313D816}"/>
          </ac:picMkLst>
        </pc:picChg>
      </pc:sldChg>
      <pc:sldChg chg="modSp mod">
        <pc:chgData name="Racas, Aurimas" userId="6fec6df2-74cb-40d4-a4eb-5bb7a78c0186" providerId="ADAL" clId="{E7C6CA0E-DFC5-4CEE-859D-0B7929325797}" dt="2022-01-22T17:46:07.558" v="920" actId="207"/>
        <pc:sldMkLst>
          <pc:docMk/>
          <pc:sldMk cId="691162445" sldId="316"/>
        </pc:sldMkLst>
        <pc:spChg chg="mod">
          <ac:chgData name="Racas, Aurimas" userId="6fec6df2-74cb-40d4-a4eb-5bb7a78c0186" providerId="ADAL" clId="{E7C6CA0E-DFC5-4CEE-859D-0B7929325797}" dt="2022-01-22T17:46:07.558" v="920" actId="207"/>
          <ac:spMkLst>
            <pc:docMk/>
            <pc:sldMk cId="691162445" sldId="316"/>
            <ac:spMk id="7" creationId="{DE684C2D-78CC-4C68-AC50-5AB0CEA8AA10}"/>
          </ac:spMkLst>
        </pc:spChg>
      </pc:sldChg>
      <pc:sldChg chg="delSp modSp del mod">
        <pc:chgData name="Racas, Aurimas" userId="6fec6df2-74cb-40d4-a4eb-5bb7a78c0186" providerId="ADAL" clId="{E7C6CA0E-DFC5-4CEE-859D-0B7929325797}" dt="2022-01-24T16:46:01.301" v="1112" actId="47"/>
        <pc:sldMkLst>
          <pc:docMk/>
          <pc:sldMk cId="3024210749" sldId="329"/>
        </pc:sldMkLst>
        <pc:picChg chg="del mod">
          <ac:chgData name="Racas, Aurimas" userId="6fec6df2-74cb-40d4-a4eb-5bb7a78c0186" providerId="ADAL" clId="{E7C6CA0E-DFC5-4CEE-859D-0B7929325797}" dt="2022-01-24T16:45:58.155" v="1111" actId="478"/>
          <ac:picMkLst>
            <pc:docMk/>
            <pc:sldMk cId="3024210749" sldId="329"/>
            <ac:picMk id="3" creationId="{3C933290-9F8A-4D18-8ED5-AEA6D8490F6F}"/>
          </ac:picMkLst>
        </pc:picChg>
        <pc:picChg chg="del">
          <ac:chgData name="Racas, Aurimas" userId="6fec6df2-74cb-40d4-a4eb-5bb7a78c0186" providerId="ADAL" clId="{E7C6CA0E-DFC5-4CEE-859D-0B7929325797}" dt="2022-01-24T16:45:56.282" v="1108" actId="478"/>
          <ac:picMkLst>
            <pc:docMk/>
            <pc:sldMk cId="3024210749" sldId="329"/>
            <ac:picMk id="5" creationId="{17019B6D-213B-43B2-BD19-CA10A07E1315}"/>
          </ac:picMkLst>
        </pc:picChg>
        <pc:picChg chg="del">
          <ac:chgData name="Racas, Aurimas" userId="6fec6df2-74cb-40d4-a4eb-5bb7a78c0186" providerId="ADAL" clId="{E7C6CA0E-DFC5-4CEE-859D-0B7929325797}" dt="2022-01-24T16:45:57.299" v="1109" actId="478"/>
          <ac:picMkLst>
            <pc:docMk/>
            <pc:sldMk cId="3024210749" sldId="329"/>
            <ac:picMk id="7" creationId="{345412BA-A9E3-40A3-9ACA-2C6A67FB9012}"/>
          </ac:picMkLst>
        </pc:picChg>
      </pc:sldChg>
      <pc:sldChg chg="addSp delSp modSp new mod">
        <pc:chgData name="Racas, Aurimas" userId="6fec6df2-74cb-40d4-a4eb-5bb7a78c0186" providerId="ADAL" clId="{E7C6CA0E-DFC5-4CEE-859D-0B7929325797}" dt="2022-01-24T16:54:06.822" v="1519" actId="1035"/>
        <pc:sldMkLst>
          <pc:docMk/>
          <pc:sldMk cId="347620866" sldId="330"/>
        </pc:sldMkLst>
        <pc:spChg chg="mod">
          <ac:chgData name="Racas, Aurimas" userId="6fec6df2-74cb-40d4-a4eb-5bb7a78c0186" providerId="ADAL" clId="{E7C6CA0E-DFC5-4CEE-859D-0B7929325797}" dt="2022-01-24T16:50:31.388" v="1317" actId="20577"/>
          <ac:spMkLst>
            <pc:docMk/>
            <pc:sldMk cId="347620866" sldId="330"/>
            <ac:spMk id="2" creationId="{614A04BF-8175-42FA-B55C-BBA72F7D1FB6}"/>
          </ac:spMkLst>
        </pc:spChg>
        <pc:spChg chg="del mod">
          <ac:chgData name="Racas, Aurimas" userId="6fec6df2-74cb-40d4-a4eb-5bb7a78c0186" providerId="ADAL" clId="{E7C6CA0E-DFC5-4CEE-859D-0B7929325797}" dt="2022-01-24T16:46:17.678" v="1113"/>
          <ac:spMkLst>
            <pc:docMk/>
            <pc:sldMk cId="347620866" sldId="330"/>
            <ac:spMk id="3" creationId="{70789642-599F-4FF1-831A-F69788206F36}"/>
          </ac:spMkLst>
        </pc:spChg>
        <pc:spChg chg="add del mod">
          <ac:chgData name="Racas, Aurimas" userId="6fec6df2-74cb-40d4-a4eb-5bb7a78c0186" providerId="ADAL" clId="{E7C6CA0E-DFC5-4CEE-859D-0B7929325797}" dt="2022-01-24T16:42:37.091" v="1007" actId="478"/>
          <ac:spMkLst>
            <pc:docMk/>
            <pc:sldMk cId="347620866" sldId="330"/>
            <ac:spMk id="6" creationId="{49433810-080A-4C6E-8DDC-C5D1CFF60C36}"/>
          </ac:spMkLst>
        </pc:spChg>
        <pc:spChg chg="add del mod">
          <ac:chgData name="Racas, Aurimas" userId="6fec6df2-74cb-40d4-a4eb-5bb7a78c0186" providerId="ADAL" clId="{E7C6CA0E-DFC5-4CEE-859D-0B7929325797}" dt="2022-01-24T16:42:37.091" v="1007" actId="478"/>
          <ac:spMkLst>
            <pc:docMk/>
            <pc:sldMk cId="347620866" sldId="330"/>
            <ac:spMk id="8" creationId="{1378BF75-782D-4E41-924B-F9DE6BC0B949}"/>
          </ac:spMkLst>
        </pc:spChg>
        <pc:spChg chg="add del">
          <ac:chgData name="Racas, Aurimas" userId="6fec6df2-74cb-40d4-a4eb-5bb7a78c0186" providerId="ADAL" clId="{E7C6CA0E-DFC5-4CEE-859D-0B7929325797}" dt="2022-01-24T16:42:44.813" v="1011"/>
          <ac:spMkLst>
            <pc:docMk/>
            <pc:sldMk cId="347620866" sldId="330"/>
            <ac:spMk id="9" creationId="{55533B49-C360-49C7-BB9F-C132B85D480E}"/>
          </ac:spMkLst>
        </pc:spChg>
        <pc:spChg chg="add del">
          <ac:chgData name="Racas, Aurimas" userId="6fec6df2-74cb-40d4-a4eb-5bb7a78c0186" providerId="ADAL" clId="{E7C6CA0E-DFC5-4CEE-859D-0B7929325797}" dt="2022-01-24T16:43:40.342" v="1042"/>
          <ac:spMkLst>
            <pc:docMk/>
            <pc:sldMk cId="347620866" sldId="330"/>
            <ac:spMk id="11" creationId="{CC6092D2-0DBF-4B56-A562-2C5D1474994E}"/>
          </ac:spMkLst>
        </pc:spChg>
        <pc:spChg chg="add del">
          <ac:chgData name="Racas, Aurimas" userId="6fec6df2-74cb-40d4-a4eb-5bb7a78c0186" providerId="ADAL" clId="{E7C6CA0E-DFC5-4CEE-859D-0B7929325797}" dt="2022-01-24T16:44:15.795" v="1054"/>
          <ac:spMkLst>
            <pc:docMk/>
            <pc:sldMk cId="347620866" sldId="330"/>
            <ac:spMk id="13" creationId="{D94DD973-A749-4459-92C6-33AB498A6F54}"/>
          </ac:spMkLst>
        </pc:spChg>
        <pc:spChg chg="add mod">
          <ac:chgData name="Racas, Aurimas" userId="6fec6df2-74cb-40d4-a4eb-5bb7a78c0186" providerId="ADAL" clId="{E7C6CA0E-DFC5-4CEE-859D-0B7929325797}" dt="2022-01-24T16:49:29.001" v="1300" actId="14100"/>
          <ac:spMkLst>
            <pc:docMk/>
            <pc:sldMk cId="347620866" sldId="330"/>
            <ac:spMk id="16" creationId="{97B5DF27-9F23-477B-82A0-730E15BF4CA4}"/>
          </ac:spMkLst>
        </pc:spChg>
        <pc:spChg chg="add mod">
          <ac:chgData name="Racas, Aurimas" userId="6fec6df2-74cb-40d4-a4eb-5bb7a78c0186" providerId="ADAL" clId="{E7C6CA0E-DFC5-4CEE-859D-0B7929325797}" dt="2022-01-24T16:54:06.822" v="1519" actId="1035"/>
          <ac:spMkLst>
            <pc:docMk/>
            <pc:sldMk cId="347620866" sldId="330"/>
            <ac:spMk id="17" creationId="{7939611F-FF8F-4E1E-809B-173F27669B36}"/>
          </ac:spMkLst>
        </pc:spChg>
        <pc:picChg chg="add del mod">
          <ac:chgData name="Racas, Aurimas" userId="6fec6df2-74cb-40d4-a4eb-5bb7a78c0186" providerId="ADAL" clId="{E7C6CA0E-DFC5-4CEE-859D-0B7929325797}" dt="2022-01-24T16:42:54.083" v="1015" actId="478"/>
          <ac:picMkLst>
            <pc:docMk/>
            <pc:sldMk cId="347620866" sldId="330"/>
            <ac:picMk id="7" creationId="{D96FC843-F319-44F3-A794-4F4E382894AC}"/>
          </ac:picMkLst>
        </pc:picChg>
        <pc:picChg chg="add del mod">
          <ac:chgData name="Racas, Aurimas" userId="6fec6df2-74cb-40d4-a4eb-5bb7a78c0186" providerId="ADAL" clId="{E7C6CA0E-DFC5-4CEE-859D-0B7929325797}" dt="2022-01-24T16:43:37.218" v="1038" actId="478"/>
          <ac:picMkLst>
            <pc:docMk/>
            <pc:sldMk cId="347620866" sldId="330"/>
            <ac:picMk id="10" creationId="{85A0B7ED-2E70-49F7-959D-AB52DD846C67}"/>
          </ac:picMkLst>
        </pc:picChg>
        <pc:picChg chg="add del mod">
          <ac:chgData name="Racas, Aurimas" userId="6fec6df2-74cb-40d4-a4eb-5bb7a78c0186" providerId="ADAL" clId="{E7C6CA0E-DFC5-4CEE-859D-0B7929325797}" dt="2022-01-24T16:44:00.743" v="1050" actId="478"/>
          <ac:picMkLst>
            <pc:docMk/>
            <pc:sldMk cId="347620866" sldId="330"/>
            <ac:picMk id="12" creationId="{6F363C8B-367F-4DE9-888E-D4156DAFC8F0}"/>
          </ac:picMkLst>
        </pc:picChg>
        <pc:picChg chg="add mod">
          <ac:chgData name="Racas, Aurimas" userId="6fec6df2-74cb-40d4-a4eb-5bb7a78c0186" providerId="ADAL" clId="{E7C6CA0E-DFC5-4CEE-859D-0B7929325797}" dt="2022-01-24T16:52:36.796" v="1451" actId="1035"/>
          <ac:picMkLst>
            <pc:docMk/>
            <pc:sldMk cId="347620866" sldId="330"/>
            <ac:picMk id="14" creationId="{F8C3118E-B551-4347-9EA0-34354DBBCE9F}"/>
          </ac:picMkLst>
        </pc:picChg>
        <pc:picChg chg="add mod">
          <ac:chgData name="Racas, Aurimas" userId="6fec6df2-74cb-40d4-a4eb-5bb7a78c0186" providerId="ADAL" clId="{E7C6CA0E-DFC5-4CEE-859D-0B7929325797}" dt="2022-01-24T16:52:36.796" v="1451" actId="1035"/>
          <ac:picMkLst>
            <pc:docMk/>
            <pc:sldMk cId="347620866" sldId="330"/>
            <ac:picMk id="15" creationId="{1EEAA049-8AAA-4DC4-A9D2-BC40B2DB7FD2}"/>
          </ac:picMkLst>
        </pc:picChg>
        <pc:cxnChg chg="add del mod">
          <ac:chgData name="Racas, Aurimas" userId="6fec6df2-74cb-40d4-a4eb-5bb7a78c0186" providerId="ADAL" clId="{E7C6CA0E-DFC5-4CEE-859D-0B7929325797}" dt="2022-01-24T16:42:37.091" v="1007" actId="478"/>
          <ac:cxnSpMkLst>
            <pc:docMk/>
            <pc:sldMk cId="347620866" sldId="330"/>
            <ac:cxnSpMk id="5" creationId="{02645AD3-577C-4C05-8EFD-46E61AC0FA57}"/>
          </ac:cxnSpMkLst>
        </pc:cxnChg>
      </pc:sldChg>
      <pc:sldChg chg="add del">
        <pc:chgData name="Racas, Aurimas" userId="6fec6df2-74cb-40d4-a4eb-5bb7a78c0186" providerId="ADAL" clId="{E7C6CA0E-DFC5-4CEE-859D-0B7929325797}" dt="2022-01-22T17:45:39.173" v="919" actId="47"/>
        <pc:sldMkLst>
          <pc:docMk/>
          <pc:sldMk cId="586382639" sldId="330"/>
        </pc:sldMkLst>
      </pc:sldChg>
      <pc:sldMasterChg chg="delSldLayout">
        <pc:chgData name="Racas, Aurimas" userId="6fec6df2-74cb-40d4-a4eb-5bb7a78c0186" providerId="ADAL" clId="{E7C6CA0E-DFC5-4CEE-859D-0B7929325797}" dt="2022-01-24T16:46:01.301" v="1112" actId="47"/>
        <pc:sldMasterMkLst>
          <pc:docMk/>
          <pc:sldMasterMk cId="0" sldId="2147483651"/>
        </pc:sldMasterMkLst>
        <pc:sldLayoutChg chg="del">
          <pc:chgData name="Racas, Aurimas" userId="6fec6df2-74cb-40d4-a4eb-5bb7a78c0186" providerId="ADAL" clId="{E7C6CA0E-DFC5-4CEE-859D-0B7929325797}" dt="2022-01-24T16:46:01.301" v="1112" actId="47"/>
          <pc:sldLayoutMkLst>
            <pc:docMk/>
            <pc:sldMasterMk cId="0" sldId="2147483651"/>
            <pc:sldLayoutMk cId="3968109191" sldId="2147483654"/>
          </pc:sldLayoutMkLst>
        </pc:sldLayoutChg>
      </pc:sldMasterChg>
    </pc:docChg>
  </pc:docChgLst>
  <pc:docChgLst>
    <pc:chgData name="Behl, Sarthak" userId="S::sbehl6@gatech.edu::efb1b7fb-8bc2-4c6e-9358-00b54b72f5ae" providerId="AD" clId="Web-{E053648C-C673-45B8-91C1-788665B9587E}"/>
    <pc:docChg chg="modSld">
      <pc:chgData name="Behl, Sarthak" userId="S::sbehl6@gatech.edu::efb1b7fb-8bc2-4c6e-9358-00b54b72f5ae" providerId="AD" clId="Web-{E053648C-C673-45B8-91C1-788665B9587E}" dt="2022-01-22T22:00:38.597" v="0" actId="1076"/>
      <pc:docMkLst>
        <pc:docMk/>
      </pc:docMkLst>
      <pc:sldChg chg="modSp">
        <pc:chgData name="Behl, Sarthak" userId="S::sbehl6@gatech.edu::efb1b7fb-8bc2-4c6e-9358-00b54b72f5ae" providerId="AD" clId="Web-{E053648C-C673-45B8-91C1-788665B9587E}" dt="2022-01-22T22:00:38.597" v="0" actId="1076"/>
        <pc:sldMkLst>
          <pc:docMk/>
          <pc:sldMk cId="523861236" sldId="286"/>
        </pc:sldMkLst>
        <pc:picChg chg="mod">
          <ac:chgData name="Behl, Sarthak" userId="S::sbehl6@gatech.edu::efb1b7fb-8bc2-4c6e-9358-00b54b72f5ae" providerId="AD" clId="Web-{E053648C-C673-45B8-91C1-788665B9587E}" dt="2022-01-22T22:00:38.597" v="0" actId="1076"/>
          <ac:picMkLst>
            <pc:docMk/>
            <pc:sldMk cId="523861236" sldId="286"/>
            <ac:picMk id="5" creationId="{26518641-AE0B-D543-AC4E-911AC7343A5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Sheet1!$I$6</c:f>
              <c:strCache>
                <c:ptCount val="1"/>
                <c:pt idx="0">
                  <c:v>NLP Papers using crowdsourcing</c:v>
                </c:pt>
              </c:strCache>
            </c:strRef>
          </c:tx>
          <c:spPr>
            <a:solidFill>
              <a:srgbClr val="A7934B"/>
            </a:solidFill>
            <a:ln>
              <a:noFill/>
            </a:ln>
            <a:effectLst/>
          </c:spPr>
          <c:invertIfNegative val="0"/>
          <c:cat>
            <c:numRef>
              <c:f>Sheet1!$G$7:$G$12</c:f>
              <c:numCache>
                <c:formatCode>General</c:formatCode>
                <c:ptCount val="6"/>
                <c:pt idx="0">
                  <c:v>2015</c:v>
                </c:pt>
                <c:pt idx="1">
                  <c:v>2016</c:v>
                </c:pt>
                <c:pt idx="2">
                  <c:v>2017</c:v>
                </c:pt>
                <c:pt idx="3">
                  <c:v>2018</c:v>
                </c:pt>
                <c:pt idx="4">
                  <c:v>2019</c:v>
                </c:pt>
                <c:pt idx="5">
                  <c:v>2020</c:v>
                </c:pt>
              </c:numCache>
            </c:numRef>
          </c:cat>
          <c:val>
            <c:numRef>
              <c:f>Sheet1!$I$7:$I$12</c:f>
              <c:numCache>
                <c:formatCode>General</c:formatCode>
                <c:ptCount val="6"/>
                <c:pt idx="0">
                  <c:v>59</c:v>
                </c:pt>
                <c:pt idx="1">
                  <c:v>82</c:v>
                </c:pt>
                <c:pt idx="2">
                  <c:v>57</c:v>
                </c:pt>
                <c:pt idx="3">
                  <c:v>136</c:v>
                </c:pt>
                <c:pt idx="4">
                  <c:v>189</c:v>
                </c:pt>
                <c:pt idx="5">
                  <c:v>180</c:v>
                </c:pt>
              </c:numCache>
            </c:numRef>
          </c:val>
          <c:extLst>
            <c:ext xmlns:c16="http://schemas.microsoft.com/office/drawing/2014/chart" uri="{C3380CC4-5D6E-409C-BE32-E72D297353CC}">
              <c16:uniqueId val="{00000000-A2B7-457D-9113-EAAD5C570E2C}"/>
            </c:ext>
          </c:extLst>
        </c:ser>
        <c:dLbls>
          <c:showLegendKey val="0"/>
          <c:showVal val="0"/>
          <c:showCatName val="0"/>
          <c:showSerName val="0"/>
          <c:showPercent val="0"/>
          <c:showBubbleSize val="0"/>
        </c:dLbls>
        <c:gapWidth val="219"/>
        <c:overlap val="-27"/>
        <c:axId val="1848787359"/>
        <c:axId val="1848789439"/>
      </c:barChart>
      <c:lineChart>
        <c:grouping val="stacked"/>
        <c:varyColors val="0"/>
        <c:ser>
          <c:idx val="1"/>
          <c:order val="1"/>
          <c:tx>
            <c:strRef>
              <c:f>Sheet1!$L$6</c:f>
              <c:strCache>
                <c:ptCount val="1"/>
                <c:pt idx="0">
                  <c:v>% mentioning payment</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B7-457D-9113-EAAD5C570E2C}"/>
                </c:ext>
              </c:extLst>
            </c:dLbl>
            <c:spPr>
              <a:solidFill>
                <a:srgbClr val="000000"/>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Sheet1!$L$7:$L$12</c:f>
              <c:numCache>
                <c:formatCode>0%</c:formatCode>
                <c:ptCount val="6"/>
                <c:pt idx="0">
                  <c:v>6.7796610169491525E-2</c:v>
                </c:pt>
                <c:pt idx="1">
                  <c:v>0.18292682926829268</c:v>
                </c:pt>
                <c:pt idx="2">
                  <c:v>0.21052631578947367</c:v>
                </c:pt>
                <c:pt idx="3">
                  <c:v>0.125</c:v>
                </c:pt>
                <c:pt idx="4">
                  <c:v>0.1693121693121693</c:v>
                </c:pt>
                <c:pt idx="5">
                  <c:v>0.23333333333333334</c:v>
                </c:pt>
              </c:numCache>
            </c:numRef>
          </c:val>
          <c:smooth val="0"/>
          <c:extLst>
            <c:ext xmlns:c16="http://schemas.microsoft.com/office/drawing/2014/chart" uri="{C3380CC4-5D6E-409C-BE32-E72D297353CC}">
              <c16:uniqueId val="{00000001-A2B7-457D-9113-EAAD5C570E2C}"/>
            </c:ext>
          </c:extLst>
        </c:ser>
        <c:dLbls>
          <c:showLegendKey val="0"/>
          <c:showVal val="0"/>
          <c:showCatName val="0"/>
          <c:showSerName val="0"/>
          <c:showPercent val="0"/>
          <c:showBubbleSize val="0"/>
        </c:dLbls>
        <c:marker val="1"/>
        <c:smooth val="0"/>
        <c:axId val="58348607"/>
        <c:axId val="58349855"/>
      </c:lineChart>
      <c:catAx>
        <c:axId val="1848787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8789439"/>
        <c:crosses val="autoZero"/>
        <c:auto val="1"/>
        <c:lblAlgn val="ctr"/>
        <c:lblOffset val="100"/>
        <c:noMultiLvlLbl val="0"/>
      </c:catAx>
      <c:valAx>
        <c:axId val="184878943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8787359"/>
        <c:crosses val="autoZero"/>
        <c:crossBetween val="between"/>
      </c:valAx>
      <c:valAx>
        <c:axId val="58349855"/>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348607"/>
        <c:crosses val="max"/>
        <c:crossBetween val="between"/>
      </c:valAx>
      <c:catAx>
        <c:axId val="58348607"/>
        <c:scaling>
          <c:orientation val="minMax"/>
        </c:scaling>
        <c:delete val="1"/>
        <c:axPos val="b"/>
        <c:majorTickMark val="out"/>
        <c:minorTickMark val="none"/>
        <c:tickLblPos val="nextTo"/>
        <c:crossAx val="58349855"/>
        <c:crosses val="autoZero"/>
        <c:auto val="1"/>
        <c:lblAlgn val="ctr"/>
        <c:lblOffset val="100"/>
        <c:noMultiLvlLbl val="0"/>
      </c:cat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A7934B"/>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Sheet1!$H$6</c:f>
              <c:strCache>
                <c:ptCount val="1"/>
                <c:pt idx="0">
                  <c:v>Accepted NLP papers</c:v>
                </c:pt>
              </c:strCache>
            </c:strRef>
          </c:tx>
          <c:spPr>
            <a:solidFill>
              <a:schemeClr val="tx1"/>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03-41BB-A1BA-A4340C2704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Sheet1!$G$7:$G$12</c:f>
              <c:numCache>
                <c:formatCode>General</c:formatCode>
                <c:ptCount val="6"/>
                <c:pt idx="0">
                  <c:v>2015</c:v>
                </c:pt>
                <c:pt idx="1">
                  <c:v>2016</c:v>
                </c:pt>
                <c:pt idx="2">
                  <c:v>2017</c:v>
                </c:pt>
                <c:pt idx="3">
                  <c:v>2018</c:v>
                </c:pt>
                <c:pt idx="4">
                  <c:v>2019</c:v>
                </c:pt>
                <c:pt idx="5">
                  <c:v>2020</c:v>
                </c:pt>
              </c:numCache>
            </c:numRef>
          </c:cat>
          <c:val>
            <c:numRef>
              <c:f>Sheet1!$H$7:$H$12</c:f>
              <c:numCache>
                <c:formatCode>General</c:formatCode>
                <c:ptCount val="6"/>
                <c:pt idx="0">
                  <c:v>816</c:v>
                </c:pt>
                <c:pt idx="1">
                  <c:v>774</c:v>
                </c:pt>
                <c:pt idx="2">
                  <c:v>625</c:v>
                </c:pt>
                <c:pt idx="3">
                  <c:v>1262</c:v>
                </c:pt>
                <c:pt idx="4">
                  <c:v>1766</c:v>
                </c:pt>
                <c:pt idx="5">
                  <c:v>1533</c:v>
                </c:pt>
              </c:numCache>
            </c:numRef>
          </c:val>
          <c:extLst>
            <c:ext xmlns:c16="http://schemas.microsoft.com/office/drawing/2014/chart" uri="{C3380CC4-5D6E-409C-BE32-E72D297353CC}">
              <c16:uniqueId val="{00000000-8403-41BB-A1BA-A4340C2704AB}"/>
            </c:ext>
          </c:extLst>
        </c:ser>
        <c:ser>
          <c:idx val="1"/>
          <c:order val="1"/>
          <c:tx>
            <c:strRef>
              <c:f>Sheet1!$I$6</c:f>
              <c:strCache>
                <c:ptCount val="1"/>
                <c:pt idx="0">
                  <c:v>NLP Papers using crowdsourcing</c:v>
                </c:pt>
              </c:strCache>
            </c:strRef>
          </c:tx>
          <c:spPr>
            <a:solidFill>
              <a:srgbClr val="A7934B"/>
            </a:solidFill>
            <a:ln>
              <a:noFill/>
            </a:ln>
            <a:effectLst/>
          </c:spPr>
          <c:invertIfNegative val="0"/>
          <c:dLbls>
            <c:dLbl>
              <c:idx val="5"/>
              <c:layout>
                <c:manualLayout>
                  <c:x val="7.9459674215335719E-3"/>
                  <c:y val="-7.0320551754571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03-41BB-A1BA-A4340C2704A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Sheet1!$I$7:$I$12</c:f>
              <c:numCache>
                <c:formatCode>General</c:formatCode>
                <c:ptCount val="6"/>
                <c:pt idx="0">
                  <c:v>59</c:v>
                </c:pt>
                <c:pt idx="1">
                  <c:v>82</c:v>
                </c:pt>
                <c:pt idx="2">
                  <c:v>57</c:v>
                </c:pt>
                <c:pt idx="3">
                  <c:v>136</c:v>
                </c:pt>
                <c:pt idx="4">
                  <c:v>189</c:v>
                </c:pt>
                <c:pt idx="5">
                  <c:v>180</c:v>
                </c:pt>
              </c:numCache>
            </c:numRef>
          </c:val>
          <c:extLst>
            <c:ext xmlns:c16="http://schemas.microsoft.com/office/drawing/2014/chart" uri="{C3380CC4-5D6E-409C-BE32-E72D297353CC}">
              <c16:uniqueId val="{00000001-8403-41BB-A1BA-A4340C2704AB}"/>
            </c:ext>
          </c:extLst>
        </c:ser>
        <c:dLbls>
          <c:showLegendKey val="0"/>
          <c:showVal val="0"/>
          <c:showCatName val="0"/>
          <c:showSerName val="0"/>
          <c:showPercent val="0"/>
          <c:showBubbleSize val="0"/>
        </c:dLbls>
        <c:gapWidth val="150"/>
        <c:axId val="1848787359"/>
        <c:axId val="1848789439"/>
      </c:barChart>
      <c:catAx>
        <c:axId val="1848787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8789439"/>
        <c:crosses val="autoZero"/>
        <c:auto val="1"/>
        <c:lblAlgn val="ctr"/>
        <c:lblOffset val="100"/>
        <c:noMultiLvlLbl val="0"/>
      </c:catAx>
      <c:valAx>
        <c:axId val="18487894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8787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A7934B"/>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g108fed8d27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 name="Google Shape;19;g108fed8d27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B9B965-C77C-C04F-9455-2EBA86C88603}" type="slidenum">
              <a:rPr lang="en-US" smtClean="0"/>
              <a:t>20</a:t>
            </a:fld>
            <a:endParaRPr lang="en-US"/>
          </a:p>
        </p:txBody>
      </p:sp>
    </p:spTree>
    <p:extLst>
      <p:ext uri="{BB962C8B-B14F-4D97-AF65-F5344CB8AC3E}">
        <p14:creationId xmlns:p14="http://schemas.microsoft.com/office/powerpoint/2010/main" val="3154408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B9B965-C77C-C04F-9455-2EBA86C88603}" type="slidenum">
              <a:rPr lang="en-US" smtClean="0"/>
              <a:t>24</a:t>
            </a:fld>
            <a:endParaRPr lang="en-US"/>
          </a:p>
        </p:txBody>
      </p:sp>
    </p:spTree>
    <p:extLst>
      <p:ext uri="{BB962C8B-B14F-4D97-AF65-F5344CB8AC3E}">
        <p14:creationId xmlns:p14="http://schemas.microsoft.com/office/powerpoint/2010/main" val="1123894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g108fed8d27a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g108fed8d27a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e6d7527e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10e6d7527e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g10e6d7527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 name="Google Shape;37;g10e6d7527e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previously the roles of  labeling, evaluating, and producing data were assigned to expert annotators or linguistics students a shift has occurred due to lower costs, convenience, speed, and scalability</a:t>
            </a:r>
            <a:endParaRPr/>
          </a:p>
          <a:p>
            <a:pPr marL="0" lvl="0" indent="0" algn="l" rtl="0">
              <a:spcBef>
                <a:spcPts val="0"/>
              </a:spcBef>
              <a:spcAft>
                <a:spcPts val="0"/>
              </a:spcAft>
              <a:buNone/>
            </a:pPr>
            <a:endParaRPr/>
          </a:p>
          <a:p>
            <a:pPr marL="0" lvl="0" indent="0" algn="l" rtl="0">
              <a:spcBef>
                <a:spcPts val="0"/>
              </a:spcBef>
              <a:spcAft>
                <a:spcPts val="0"/>
              </a:spcAft>
              <a:buNone/>
            </a:pPr>
            <a:r>
              <a:rPr lang="en"/>
              <a:t>Generally IRB approval is not needed for paid labeling, most institution’s IRB’s are deeming the involvement of crowdworkers as outside the current scope of the employment of human subjects in the research study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e6d7527e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0e6d7527e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Are crowdsourcing tasks research? </a:t>
            </a:r>
            <a:endParaRPr/>
          </a:p>
          <a:p>
            <a:pPr marL="0" lvl="0" indent="0" algn="l" rtl="0">
              <a:spcBef>
                <a:spcPts val="0"/>
              </a:spcBef>
              <a:spcAft>
                <a:spcPts val="0"/>
              </a:spcAft>
              <a:buNone/>
            </a:pPr>
            <a:endParaRPr/>
          </a:p>
          <a:p>
            <a:pPr marL="0" lvl="0" indent="0" algn="l" rtl="0">
              <a:spcBef>
                <a:spcPts val="0"/>
              </a:spcBef>
              <a:spcAft>
                <a:spcPts val="0"/>
              </a:spcAft>
              <a:buNone/>
            </a:pPr>
            <a:r>
              <a:rPr lang="en"/>
              <a:t>Obviously the first sentence, does anybody remember what the roles crowdworkers fill are? </a:t>
            </a:r>
            <a:endParaRPr/>
          </a:p>
          <a:p>
            <a:pPr marL="0" lvl="0" indent="0" algn="l" rtl="0">
              <a:spcBef>
                <a:spcPts val="0"/>
              </a:spcBef>
              <a:spcAft>
                <a:spcPts val="0"/>
              </a:spcAft>
              <a:buNone/>
            </a:pPr>
            <a:endParaRPr/>
          </a:p>
          <a:p>
            <a:pPr marL="0" lvl="0" indent="0" algn="l" rtl="0">
              <a:spcBef>
                <a:spcPts val="0"/>
              </a:spcBef>
              <a:spcAft>
                <a:spcPts val="0"/>
              </a:spcAft>
              <a:buNone/>
            </a:pPr>
            <a:r>
              <a:rPr lang="en"/>
              <a:t>Rather than a concrete research behavior on part of the NLP researcher, it is the purpose of the research behavior that classifies said behavior as research under the Final Rule - Make a point while this is not convenient to us too often our society has lended itself to kicking the can down the road</a:t>
            </a:r>
            <a:endParaRPr/>
          </a:p>
          <a:p>
            <a:pPr marL="0" lvl="0" indent="0" algn="l" rtl="0">
              <a:spcBef>
                <a:spcPts val="0"/>
              </a:spcBef>
              <a:spcAft>
                <a:spcPts val="0"/>
              </a:spcAft>
              <a:buNone/>
            </a:pPr>
            <a:endParaRPr/>
          </a:p>
          <a:p>
            <a:pPr marL="0" lvl="0" indent="0" algn="l" rtl="0">
              <a:spcBef>
                <a:spcPts val="0"/>
              </a:spcBef>
              <a:spcAft>
                <a:spcPts val="0"/>
              </a:spcAft>
              <a:buNone/>
            </a:pPr>
            <a:r>
              <a:rPr lang="en"/>
              <a:t>2. Are crowdworkers human subjects? </a:t>
            </a:r>
            <a:endParaRPr/>
          </a:p>
          <a:p>
            <a:pPr marL="0" lvl="0" indent="0" algn="l" rtl="0">
              <a:spcBef>
                <a:spcPts val="0"/>
              </a:spcBef>
              <a:spcAft>
                <a:spcPts val="0"/>
              </a:spcAft>
              <a:buNone/>
            </a:pPr>
            <a:endParaRPr/>
          </a:p>
          <a:p>
            <a:pPr marL="0" lvl="0" indent="0" algn="l" rtl="0">
              <a:spcBef>
                <a:spcPts val="0"/>
              </a:spcBef>
              <a:spcAft>
                <a:spcPts val="0"/>
              </a:spcAft>
              <a:buNone/>
            </a:pPr>
            <a:r>
              <a:rPr lang="en"/>
              <a:t>Both these definitions are from the Final Rule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eab4fa4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eab4fa4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say fair pay, and privacy are addressed </a:t>
            </a:r>
            <a:endParaRPr/>
          </a:p>
          <a:p>
            <a:pPr marL="0" lvl="0" indent="0" algn="l" rtl="0">
              <a:spcBef>
                <a:spcPts val="0"/>
              </a:spcBef>
              <a:spcAft>
                <a:spcPts val="0"/>
              </a:spcAft>
              <a:buNone/>
            </a:pPr>
            <a:endParaRPr/>
          </a:p>
          <a:p>
            <a:pPr marL="0" lvl="0" indent="0" algn="l" rtl="0">
              <a:spcBef>
                <a:spcPts val="0"/>
              </a:spcBef>
              <a:spcAft>
                <a:spcPts val="0"/>
              </a:spcAft>
              <a:buNone/>
            </a:pPr>
            <a:r>
              <a:rPr lang="en"/>
              <a:t>Belmont report takes these three issues into consideration to guide our actions as we pursue future work in research </a:t>
            </a:r>
            <a:endParaRPr/>
          </a:p>
          <a:p>
            <a:pPr marL="0" lvl="0" indent="0" algn="l" rtl="0">
              <a:spcBef>
                <a:spcPts val="0"/>
              </a:spcBef>
              <a:spcAft>
                <a:spcPts val="0"/>
              </a:spcAft>
              <a:buNone/>
            </a:pPr>
            <a:endParaRPr/>
          </a:p>
          <a:p>
            <a:pPr marL="0" lvl="0" indent="0" algn="l" rtl="0">
              <a:spcBef>
                <a:spcPts val="0"/>
              </a:spcBef>
              <a:spcAft>
                <a:spcPts val="0"/>
              </a:spcAft>
              <a:buNone/>
            </a:pPr>
            <a:r>
              <a:rPr lang="en"/>
              <a:t>Labeling and text evaluation have greater risk levels in Psychological Harm as the data may be offensive, graphic, or traumatic in nature.</a:t>
            </a:r>
            <a:endParaRPr/>
          </a:p>
          <a:p>
            <a:pPr marL="0" lvl="0" indent="0" algn="l" rtl="0">
              <a:spcBef>
                <a:spcPts val="0"/>
              </a:spcBef>
              <a:spcAft>
                <a:spcPts val="0"/>
              </a:spcAft>
              <a:buNone/>
            </a:pPr>
            <a:endParaRPr/>
          </a:p>
          <a:p>
            <a:pPr marL="0" lvl="0" indent="0" algn="l" rtl="0">
              <a:spcBef>
                <a:spcPts val="0"/>
              </a:spcBef>
              <a:spcAft>
                <a:spcPts val="0"/>
              </a:spcAft>
              <a:buNone/>
            </a:pPr>
            <a:r>
              <a:rPr lang="en"/>
              <a:t>Evaluating and Labeling Text reveals more about workers, as most of the work is subjective.  ?? would like more clarification </a:t>
            </a:r>
            <a:endParaRPr/>
          </a:p>
          <a:p>
            <a:pPr marL="0" lvl="0" indent="0" algn="l" rtl="0">
              <a:spcBef>
                <a:spcPts val="0"/>
              </a:spcBef>
              <a:spcAft>
                <a:spcPts val="0"/>
              </a:spcAft>
              <a:buNone/>
            </a:pPr>
            <a:endParaRPr/>
          </a:p>
          <a:p>
            <a:pPr marL="0" lvl="0" indent="0" algn="l" rtl="0">
              <a:spcBef>
                <a:spcPts val="0"/>
              </a:spcBef>
              <a:spcAft>
                <a:spcPts val="0"/>
              </a:spcAft>
              <a:buNone/>
            </a:pPr>
            <a:r>
              <a:rPr lang="en"/>
              <a:t>The breadth of knowledge is really thorough</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524033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e7ce116b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0e7ce116b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large percentage of MTurk workers are in developing countries, making the income attractive, but there are no safeguards in place to ensure that who you are hiring is actually who they say they are</a:t>
            </a:r>
            <a:endParaRPr/>
          </a:p>
          <a:p>
            <a:pPr marL="0" lvl="0" indent="0" algn="l" rtl="0">
              <a:spcBef>
                <a:spcPts val="0"/>
              </a:spcBef>
              <a:spcAft>
                <a:spcPts val="0"/>
              </a:spcAft>
              <a:buNone/>
            </a:pPr>
            <a:endParaRPr/>
          </a:p>
          <a:p>
            <a:pPr marL="0" lvl="0" indent="0" algn="l" rtl="0">
              <a:spcBef>
                <a:spcPts val="0"/>
              </a:spcBef>
              <a:spcAft>
                <a:spcPts val="0"/>
              </a:spcAft>
              <a:buNone/>
            </a:pPr>
            <a:r>
              <a:rPr lang="en"/>
              <a:t>Large power imbalances between the researchers and those being hired, to them this income is worth sometimes a whole year’s salary, and it could be obtained within a day </a:t>
            </a:r>
            <a:endParaRPr/>
          </a:p>
          <a:p>
            <a:pPr marL="0" lvl="0" indent="0" algn="l" rtl="0">
              <a:spcBef>
                <a:spcPts val="0"/>
              </a:spcBef>
              <a:spcAft>
                <a:spcPts val="0"/>
              </a:spcAft>
              <a:buNone/>
            </a:pPr>
            <a:endParaRPr/>
          </a:p>
          <a:p>
            <a:pPr marL="0" lvl="0" indent="0" algn="l" rtl="0">
              <a:spcBef>
                <a:spcPts val="0"/>
              </a:spcBef>
              <a:spcAft>
                <a:spcPts val="0"/>
              </a:spcAft>
              <a:buNone/>
            </a:pPr>
            <a:r>
              <a:rPr lang="en"/>
              <a:t>A worker ID is used also as the identifier of a crowdworker’s account on other Amazon assets and properties, thereby making them identifiable if looked up.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eab4fa4f2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0eab4fa4f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8fed8d27a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08fed8d27a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8fed8d27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08fed8d27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8fed8d27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08fed8d27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9214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B9B965-C77C-C04F-9455-2EBA86C88603}" type="slidenum">
              <a:rPr lang="en-US" smtClean="0"/>
              <a:t>8</a:t>
            </a:fld>
            <a:endParaRPr lang="en-US"/>
          </a:p>
        </p:txBody>
      </p:sp>
    </p:spTree>
    <p:extLst>
      <p:ext uri="{BB962C8B-B14F-4D97-AF65-F5344CB8AC3E}">
        <p14:creationId xmlns:p14="http://schemas.microsoft.com/office/powerpoint/2010/main" val="2215166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B9B965-C77C-C04F-9455-2EBA86C88603}" type="slidenum">
              <a:rPr lang="en-US" smtClean="0"/>
              <a:t>12</a:t>
            </a:fld>
            <a:endParaRPr lang="en-US"/>
          </a:p>
        </p:txBody>
      </p:sp>
    </p:spTree>
    <p:extLst>
      <p:ext uri="{BB962C8B-B14F-4D97-AF65-F5344CB8AC3E}">
        <p14:creationId xmlns:p14="http://schemas.microsoft.com/office/powerpoint/2010/main" val="3912258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Given that the </a:t>
            </a:r>
            <a:r>
              <a:rPr lang="en-US" b="1"/>
              <a:t>Task is to Neutralize text: </a:t>
            </a:r>
            <a:r>
              <a:rPr lang="en-US"/>
              <a:t>algorithm is given an input sentence and must produce an output sentence whose meaning is as similar as possible to the original with the subjective biased removed. Here are the two methods </a:t>
            </a:r>
          </a:p>
          <a:p>
            <a:endParaRPr lang="en-US"/>
          </a:p>
          <a:p>
            <a:endParaRPr lang="en-US"/>
          </a:p>
        </p:txBody>
      </p:sp>
    </p:spTree>
    <p:extLst>
      <p:ext uri="{BB962C8B-B14F-4D97-AF65-F5344CB8AC3E}">
        <p14:creationId xmlns:p14="http://schemas.microsoft.com/office/powerpoint/2010/main" val="331873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Add LaTeX here </a:t>
            </a:r>
          </a:p>
        </p:txBody>
      </p:sp>
      <p:sp>
        <p:nvSpPr>
          <p:cNvPr id="4" name="Slide Number Placeholder 3"/>
          <p:cNvSpPr>
            <a:spLocks noGrp="1"/>
          </p:cNvSpPr>
          <p:nvPr>
            <p:ph type="sldNum" sz="quarter" idx="5"/>
          </p:nvPr>
        </p:nvSpPr>
        <p:spPr/>
        <p:txBody>
          <a:bodyPr/>
          <a:lstStyle/>
          <a:p>
            <a:fld id="{32B9B965-C77C-C04F-9455-2EBA86C88603}" type="slidenum">
              <a:rPr lang="en-US" smtClean="0"/>
              <a:t>16</a:t>
            </a:fld>
            <a:endParaRPr lang="en-US"/>
          </a:p>
        </p:txBody>
      </p:sp>
    </p:spTree>
    <p:extLst>
      <p:ext uri="{BB962C8B-B14F-4D97-AF65-F5344CB8AC3E}">
        <p14:creationId xmlns:p14="http://schemas.microsoft.com/office/powerpoint/2010/main" val="244647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Add LaTeX here </a:t>
            </a:r>
          </a:p>
          <a:p>
            <a:r>
              <a:rPr lang="en-US"/>
              <a:t>Explain NLL </a:t>
            </a:r>
          </a:p>
        </p:txBody>
      </p:sp>
      <p:sp>
        <p:nvSpPr>
          <p:cNvPr id="4" name="Slide Number Placeholder 3"/>
          <p:cNvSpPr>
            <a:spLocks noGrp="1"/>
          </p:cNvSpPr>
          <p:nvPr>
            <p:ph type="sldNum" sz="quarter" idx="5"/>
          </p:nvPr>
        </p:nvSpPr>
        <p:spPr/>
        <p:txBody>
          <a:bodyPr/>
          <a:lstStyle/>
          <a:p>
            <a:fld id="{32B9B965-C77C-C04F-9455-2EBA86C88603}" type="slidenum">
              <a:rPr lang="en-US" smtClean="0"/>
              <a:t>17</a:t>
            </a:fld>
            <a:endParaRPr lang="en-US"/>
          </a:p>
        </p:txBody>
      </p:sp>
    </p:spTree>
    <p:extLst>
      <p:ext uri="{BB962C8B-B14F-4D97-AF65-F5344CB8AC3E}">
        <p14:creationId xmlns:p14="http://schemas.microsoft.com/office/powerpoint/2010/main" val="736894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dpi="0" rotWithShape="1">
          <a:blip r:embed="rId2">
            <a:lum/>
          </a:blip>
          <a:srcRect/>
          <a:stretch>
            <a:fillRect/>
          </a:stretch>
        </a:blipFill>
        <a:effectLst/>
      </p:bgPr>
    </p:bg>
    <p:spTree>
      <p:nvGrpSpPr>
        <p:cNvPr id="1" name="Shape 6"/>
        <p:cNvGrpSpPr/>
        <p:nvPr/>
      </p:nvGrpSpPr>
      <p:grpSpPr>
        <a:xfrm>
          <a:off x="0" y="0"/>
          <a:ext cx="0" cy="0"/>
          <a:chOff x="0" y="0"/>
          <a:chExt cx="0" cy="0"/>
        </a:xfrm>
      </p:grpSpPr>
      <p:sp>
        <p:nvSpPr>
          <p:cNvPr id="7" name="Google Shape;7;p2"/>
          <p:cNvSpPr txBox="1">
            <a:spLocks noGrp="1"/>
          </p:cNvSpPr>
          <p:nvPr>
            <p:ph type="subTitle" idx="1"/>
          </p:nvPr>
        </p:nvSpPr>
        <p:spPr>
          <a:xfrm>
            <a:off x="3018346" y="2844801"/>
            <a:ext cx="5097000" cy="12636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450"/>
              </a:spcBef>
              <a:spcAft>
                <a:spcPts val="0"/>
              </a:spcAft>
              <a:buClr>
                <a:srgbClr val="7F7F7F"/>
              </a:buClr>
              <a:buSzPts val="2250"/>
              <a:buFont typeface="Arial"/>
              <a:buNone/>
              <a:defRPr sz="2250" b="0" i="0" u="none" strike="noStrike" cap="none">
                <a:solidFill>
                  <a:srgbClr val="7F7F7F"/>
                </a:solidFill>
                <a:latin typeface="Roboto Condensed Light"/>
                <a:ea typeface="Roboto Condensed Light"/>
                <a:cs typeface="Roboto Condensed Light"/>
                <a:sym typeface="Roboto Condensed Light"/>
              </a:defRPr>
            </a:lvl1pPr>
            <a:lvl2pPr marR="0" lvl="1" algn="ctr" rtl="0">
              <a:spcBef>
                <a:spcPts val="315"/>
              </a:spcBef>
              <a:spcAft>
                <a:spcPts val="0"/>
              </a:spcAft>
              <a:buClr>
                <a:srgbClr val="888888"/>
              </a:buClr>
              <a:buSzPts val="1575"/>
              <a:buFont typeface="Arial"/>
              <a:buNone/>
              <a:defRPr sz="1575" b="0" i="0" u="none" strike="noStrike" cap="none">
                <a:solidFill>
                  <a:srgbClr val="888888"/>
                </a:solidFill>
                <a:latin typeface="Arial"/>
                <a:ea typeface="Arial"/>
                <a:cs typeface="Arial"/>
                <a:sym typeface="Arial"/>
              </a:defRPr>
            </a:lvl2pPr>
            <a:lvl3pPr marR="0" lvl="2" algn="ctr" rtl="0">
              <a:spcBef>
                <a:spcPts val="270"/>
              </a:spcBef>
              <a:spcAft>
                <a:spcPts val="0"/>
              </a:spcAft>
              <a:buClr>
                <a:srgbClr val="888888"/>
              </a:buClr>
              <a:buSzPts val="1350"/>
              <a:buFont typeface="Arial"/>
              <a:buNone/>
              <a:defRPr sz="1350" b="0" i="0" u="none" strike="noStrike" cap="none">
                <a:solidFill>
                  <a:srgbClr val="888888"/>
                </a:solidFill>
                <a:latin typeface="Arial"/>
                <a:ea typeface="Arial"/>
                <a:cs typeface="Arial"/>
                <a:sym typeface="Arial"/>
              </a:defRPr>
            </a:lvl3pPr>
            <a:lvl4pPr marR="0" lvl="3" algn="ctr" rtl="0">
              <a:spcBef>
                <a:spcPts val="225"/>
              </a:spcBef>
              <a:spcAft>
                <a:spcPts val="0"/>
              </a:spcAft>
              <a:buClr>
                <a:srgbClr val="888888"/>
              </a:buClr>
              <a:buSzPts val="1125"/>
              <a:buFont typeface="Arial"/>
              <a:buNone/>
              <a:defRPr sz="1125" b="0" i="0" u="none" strike="noStrike" cap="none">
                <a:solidFill>
                  <a:srgbClr val="888888"/>
                </a:solidFill>
                <a:latin typeface="Arial"/>
                <a:ea typeface="Arial"/>
                <a:cs typeface="Arial"/>
                <a:sym typeface="Arial"/>
              </a:defRPr>
            </a:lvl4pPr>
            <a:lvl5pPr marR="0" lvl="4" algn="ctr" rtl="0">
              <a:spcBef>
                <a:spcPts val="225"/>
              </a:spcBef>
              <a:spcAft>
                <a:spcPts val="0"/>
              </a:spcAft>
              <a:buClr>
                <a:srgbClr val="888888"/>
              </a:buClr>
              <a:buSzPts val="1125"/>
              <a:buFont typeface="Arial"/>
              <a:buNone/>
              <a:defRPr sz="1125" b="0" i="0" u="none" strike="noStrike" cap="none">
                <a:solidFill>
                  <a:srgbClr val="888888"/>
                </a:solidFill>
                <a:latin typeface="Arial"/>
                <a:ea typeface="Arial"/>
                <a:cs typeface="Arial"/>
                <a:sym typeface="Arial"/>
              </a:defRPr>
            </a:lvl5pPr>
            <a:lvl6pPr marR="0" lvl="5" algn="ctr" rtl="0">
              <a:spcBef>
                <a:spcPts val="225"/>
              </a:spcBef>
              <a:spcAft>
                <a:spcPts val="0"/>
              </a:spcAft>
              <a:buClr>
                <a:srgbClr val="888888"/>
              </a:buClr>
              <a:buSzPts val="1125"/>
              <a:buFont typeface="Arial"/>
              <a:buNone/>
              <a:defRPr sz="1125" b="0" i="0" u="none" strike="noStrike" cap="none">
                <a:solidFill>
                  <a:srgbClr val="888888"/>
                </a:solidFill>
                <a:latin typeface="Arial"/>
                <a:ea typeface="Arial"/>
                <a:cs typeface="Arial"/>
                <a:sym typeface="Arial"/>
              </a:defRPr>
            </a:lvl6pPr>
            <a:lvl7pPr marR="0" lvl="6" algn="ctr" rtl="0">
              <a:spcBef>
                <a:spcPts val="225"/>
              </a:spcBef>
              <a:spcAft>
                <a:spcPts val="0"/>
              </a:spcAft>
              <a:buClr>
                <a:srgbClr val="888888"/>
              </a:buClr>
              <a:buSzPts val="1125"/>
              <a:buFont typeface="Arial"/>
              <a:buNone/>
              <a:defRPr sz="1125" b="0" i="0" u="none" strike="noStrike" cap="none">
                <a:solidFill>
                  <a:srgbClr val="888888"/>
                </a:solidFill>
                <a:latin typeface="Arial"/>
                <a:ea typeface="Arial"/>
                <a:cs typeface="Arial"/>
                <a:sym typeface="Arial"/>
              </a:defRPr>
            </a:lvl7pPr>
            <a:lvl8pPr marR="0" lvl="7" algn="ctr" rtl="0">
              <a:spcBef>
                <a:spcPts val="225"/>
              </a:spcBef>
              <a:spcAft>
                <a:spcPts val="0"/>
              </a:spcAft>
              <a:buClr>
                <a:srgbClr val="888888"/>
              </a:buClr>
              <a:buSzPts val="1125"/>
              <a:buFont typeface="Arial"/>
              <a:buNone/>
              <a:defRPr sz="1125" b="0" i="0" u="none" strike="noStrike" cap="none">
                <a:solidFill>
                  <a:srgbClr val="888888"/>
                </a:solidFill>
                <a:latin typeface="Arial"/>
                <a:ea typeface="Arial"/>
                <a:cs typeface="Arial"/>
                <a:sym typeface="Arial"/>
              </a:defRPr>
            </a:lvl8pPr>
            <a:lvl9pPr marR="0" lvl="8" algn="ctr" rtl="0">
              <a:spcBef>
                <a:spcPts val="225"/>
              </a:spcBef>
              <a:spcAft>
                <a:spcPts val="0"/>
              </a:spcAft>
              <a:buClr>
                <a:srgbClr val="888888"/>
              </a:buClr>
              <a:buSzPts val="1125"/>
              <a:buFont typeface="Arial"/>
              <a:buNone/>
              <a:defRPr sz="1125" b="0" i="0" u="none" strike="noStrike" cap="none">
                <a:solidFill>
                  <a:srgbClr val="888888"/>
                </a:solidFill>
                <a:latin typeface="Arial"/>
                <a:ea typeface="Arial"/>
                <a:cs typeface="Arial"/>
                <a:sym typeface="Arial"/>
              </a:defRPr>
            </a:lvl9pPr>
          </a:lstStyle>
          <a:p>
            <a:endParaRPr/>
          </a:p>
        </p:txBody>
      </p:sp>
      <p:sp>
        <p:nvSpPr>
          <p:cNvPr id="8" name="Google Shape;8;p2"/>
          <p:cNvSpPr txBox="1">
            <a:spLocks noGrp="1"/>
          </p:cNvSpPr>
          <p:nvPr>
            <p:ph type="ctrTitle"/>
          </p:nvPr>
        </p:nvSpPr>
        <p:spPr>
          <a:xfrm>
            <a:off x="3018347" y="250226"/>
            <a:ext cx="5097000" cy="2594700"/>
          </a:xfrm>
          <a:prstGeom prst="rect">
            <a:avLst/>
          </a:prstGeom>
          <a:noFill/>
          <a:ln>
            <a:noFill/>
          </a:ln>
        </p:spPr>
        <p:txBody>
          <a:bodyPr spcFirstLastPara="1" wrap="square" lIns="91425" tIns="45700" rIns="91425" bIns="45700" anchor="b" anchorCtr="0">
            <a:normAutofit/>
          </a:bodyPr>
          <a:lstStyle>
            <a:lvl1pPr marR="0" lvl="0" algn="l" rtl="0">
              <a:lnSpc>
                <a:spcPct val="114285"/>
              </a:lnSpc>
              <a:spcBef>
                <a:spcPts val="0"/>
              </a:spcBef>
              <a:spcAft>
                <a:spcPts val="0"/>
              </a:spcAft>
              <a:buClr>
                <a:srgbClr val="A7934B"/>
              </a:buClr>
              <a:buSzPts val="3150"/>
              <a:buFont typeface="Roboto"/>
              <a:buNone/>
              <a:defRPr sz="3150" b="1" i="0" u="none" strike="noStrike" cap="none">
                <a:solidFill>
                  <a:srgbClr val="A7934B"/>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
        <p:nvSpPr>
          <p:cNvPr id="10" name="Google Shape;10;p3"/>
          <p:cNvSpPr txBox="1">
            <a:spLocks noGrp="1"/>
          </p:cNvSpPr>
          <p:nvPr>
            <p:ph type="ctrTitle"/>
          </p:nvPr>
        </p:nvSpPr>
        <p:spPr>
          <a:xfrm>
            <a:off x="3082282" y="744575"/>
            <a:ext cx="5750018"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None/>
              <a:defRPr sz="3600">
                <a:latin typeface="Imprima" panose="020B0604020202020204" charset="0"/>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11" name="Google Shape;11;p3"/>
          <p:cNvSpPr txBox="1">
            <a:spLocks noGrp="1"/>
          </p:cNvSpPr>
          <p:nvPr>
            <p:ph type="subTitle" idx="1"/>
          </p:nvPr>
        </p:nvSpPr>
        <p:spPr>
          <a:xfrm>
            <a:off x="3082282" y="2834125"/>
            <a:ext cx="5750018"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400">
                <a:latin typeface="Imprima" panose="020B0604020202020204"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None/>
              <a:defRPr sz="2400">
                <a:latin typeface="Imprima" panose="020B0604020202020204" charset="0"/>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5" name="Google Shape;15;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F83F-E7A3-EA40-ACA1-0B0919866F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C180F2-5A0A-2E4F-BBE2-1E940CD364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9D72C-38CC-494A-A63A-CD092159C734}"/>
              </a:ext>
            </a:extLst>
          </p:cNvPr>
          <p:cNvSpPr>
            <a:spLocks noGrp="1"/>
          </p:cNvSpPr>
          <p:nvPr>
            <p:ph type="dt" sz="half" idx="10"/>
          </p:nvPr>
        </p:nvSpPr>
        <p:spPr/>
        <p:txBody>
          <a:bodyPr/>
          <a:lstStyle/>
          <a:p>
            <a:fld id="{FDADA924-CF7F-9F47-B363-053BB88CB626}" type="datetimeFigureOut">
              <a:rPr lang="en-US" smtClean="0"/>
              <a:t>2022-01-24</a:t>
            </a:fld>
            <a:endParaRPr lang="en-US"/>
          </a:p>
        </p:txBody>
      </p:sp>
      <p:sp>
        <p:nvSpPr>
          <p:cNvPr id="5" name="Footer Placeholder 4">
            <a:extLst>
              <a:ext uri="{FF2B5EF4-FFF2-40B4-BE49-F238E27FC236}">
                <a16:creationId xmlns:a16="http://schemas.microsoft.com/office/drawing/2014/main" id="{D60F22E3-60EF-BA4A-B283-97D1AEFB1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3F3E3-D250-164A-8143-E7A25563B0EB}"/>
              </a:ext>
            </a:extLst>
          </p:cNvPr>
          <p:cNvSpPr>
            <a:spLocks noGrp="1"/>
          </p:cNvSpPr>
          <p:nvPr>
            <p:ph type="sldNum" sz="quarter" idx="12"/>
          </p:nvPr>
        </p:nvSpPr>
        <p:spPr/>
        <p:txBody>
          <a:bodyPr/>
          <a:lstStyle/>
          <a:p>
            <a:fld id="{267B7CF1-957C-B04F-B990-21C225E1E88A}" type="slidenum">
              <a:rPr lang="en-US" smtClean="0"/>
              <a:t>‹#›</a:t>
            </a:fld>
            <a:endParaRPr lang="en-US"/>
          </a:p>
        </p:txBody>
      </p:sp>
    </p:spTree>
    <p:extLst>
      <p:ext uri="{BB962C8B-B14F-4D97-AF65-F5344CB8AC3E}">
        <p14:creationId xmlns:p14="http://schemas.microsoft.com/office/powerpoint/2010/main" val="1898728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20000"/>
            <a:lum/>
          </a:blip>
          <a:srcRect/>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oria.gatech.edu/institutional-review-boards-submitting-protocol/submission-decision-tree" TargetMode="Externa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sp>
        <p:nvSpPr>
          <p:cNvPr id="21" name="Google Shape;21;p5"/>
          <p:cNvSpPr txBox="1">
            <a:spLocks noGrp="1"/>
          </p:cNvSpPr>
          <p:nvPr>
            <p:ph type="subTitle" idx="1"/>
          </p:nvPr>
        </p:nvSpPr>
        <p:spPr>
          <a:xfrm>
            <a:off x="3038071" y="2716826"/>
            <a:ext cx="5097000" cy="1263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a:solidFill>
                  <a:srgbClr val="A7934B"/>
                </a:solidFill>
                <a:latin typeface="Imprima"/>
                <a:ea typeface="Imprima"/>
                <a:cs typeface="Imprima"/>
                <a:sym typeface="Imprima"/>
              </a:rPr>
              <a:t>Sarthak Behl, Aurimas Racas, Farzin Gholamrezae</a:t>
            </a:r>
            <a:endParaRPr/>
          </a:p>
        </p:txBody>
      </p:sp>
      <p:sp>
        <p:nvSpPr>
          <p:cNvPr id="22" name="Google Shape;22;p5"/>
          <p:cNvSpPr txBox="1">
            <a:spLocks noGrp="1"/>
          </p:cNvSpPr>
          <p:nvPr>
            <p:ph type="ctrTitle"/>
          </p:nvPr>
        </p:nvSpPr>
        <p:spPr>
          <a:xfrm>
            <a:off x="3038072" y="122126"/>
            <a:ext cx="5097000" cy="2594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 sz="3000">
                <a:latin typeface="Imprima"/>
                <a:ea typeface="Imprima"/>
                <a:cs typeface="Imprima"/>
                <a:sym typeface="Imprima"/>
              </a:rPr>
              <a:t>Bias, Fairness, and Ethics 2</a:t>
            </a:r>
            <a:endParaRPr sz="3000">
              <a:latin typeface="Imprima"/>
              <a:ea typeface="Imprima"/>
              <a:cs typeface="Imprima"/>
              <a:sym typeface="Imprima"/>
            </a:endParaRPr>
          </a:p>
          <a:p>
            <a:pPr marL="0" lvl="0" indent="0" algn="l" rtl="0">
              <a:spcBef>
                <a:spcPts val="0"/>
              </a:spcBef>
              <a:spcAft>
                <a:spcPts val="0"/>
              </a:spcAft>
              <a:buNone/>
            </a:pPr>
            <a:r>
              <a:rPr lang="en" sz="2500" b="0">
                <a:latin typeface="Imprima"/>
                <a:ea typeface="Imprima"/>
                <a:cs typeface="Imprima"/>
                <a:sym typeface="Imprima"/>
              </a:rPr>
              <a:t>CS 6471 Presentation </a:t>
            </a:r>
            <a:endParaRPr sz="2500" b="0">
              <a:latin typeface="Imprima"/>
              <a:ea typeface="Imprima"/>
              <a:cs typeface="Imprima"/>
              <a:sym typeface="Impri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F5C39-3E76-7D40-96B2-79312C490A7C}"/>
              </a:ext>
            </a:extLst>
          </p:cNvPr>
          <p:cNvSpPr>
            <a:spLocks noGrp="1"/>
          </p:cNvSpPr>
          <p:nvPr>
            <p:ph type="title"/>
          </p:nvPr>
        </p:nvSpPr>
        <p:spPr/>
        <p:txBody>
          <a:bodyPr/>
          <a:lstStyle/>
          <a:p>
            <a:r>
              <a:rPr lang="en-US"/>
              <a:t>Outline of Paper </a:t>
            </a:r>
          </a:p>
        </p:txBody>
      </p:sp>
      <p:sp>
        <p:nvSpPr>
          <p:cNvPr id="3" name="Content Placeholder 2">
            <a:extLst>
              <a:ext uri="{FF2B5EF4-FFF2-40B4-BE49-F238E27FC236}">
                <a16:creationId xmlns:a16="http://schemas.microsoft.com/office/drawing/2014/main" id="{20F5F64C-C5E0-0248-88ED-BB4D77742A9C}"/>
              </a:ext>
            </a:extLst>
          </p:cNvPr>
          <p:cNvSpPr>
            <a:spLocks noGrp="1"/>
          </p:cNvSpPr>
          <p:nvPr>
            <p:ph type="body" idx="1"/>
          </p:nvPr>
        </p:nvSpPr>
        <p:spPr/>
        <p:txBody>
          <a:bodyPr>
            <a:normAutofit/>
          </a:bodyPr>
          <a:lstStyle/>
          <a:p>
            <a:r>
              <a:rPr lang="en-US" dirty="0"/>
              <a:t>Reframing the Task: </a:t>
            </a:r>
            <a:r>
              <a:rPr lang="en-US" i="1" dirty="0"/>
              <a:t>neutralizing</a:t>
            </a:r>
            <a:r>
              <a:rPr lang="en-US" dirty="0"/>
              <a:t> subjectively biased text </a:t>
            </a:r>
          </a:p>
          <a:p>
            <a:endParaRPr lang="en-US" dirty="0"/>
          </a:p>
          <a:p>
            <a:r>
              <a:rPr lang="en-US" dirty="0"/>
              <a:t>Dataset – Wiki Neutrality Corpus  </a:t>
            </a:r>
          </a:p>
          <a:p>
            <a:pPr lvl="1"/>
            <a:r>
              <a:rPr lang="en-US" dirty="0"/>
              <a:t>Focused on </a:t>
            </a:r>
            <a:r>
              <a:rPr lang="en-US" b="1" dirty="0"/>
              <a:t>inappropriate subjectivity</a:t>
            </a:r>
          </a:p>
          <a:p>
            <a:pPr lvl="1"/>
            <a:r>
              <a:rPr lang="en-US" dirty="0"/>
              <a:t>Parallel Corpus of 180,000 sentence pairs that comes from Wikipedia edits that removed the following from biased sentences </a:t>
            </a:r>
          </a:p>
          <a:p>
            <a:pPr lvl="1"/>
            <a:endParaRPr lang="en-US" dirty="0"/>
          </a:p>
          <a:p>
            <a:r>
              <a:rPr lang="en-US" dirty="0"/>
              <a:t>Two methods</a:t>
            </a:r>
          </a:p>
          <a:p>
            <a:pPr lvl="1"/>
            <a:r>
              <a:rPr lang="en-US" dirty="0"/>
              <a:t>1. </a:t>
            </a:r>
            <a:r>
              <a:rPr lang="en-US" b="1" dirty="0"/>
              <a:t>MODULAR algorithm </a:t>
            </a:r>
            <a:r>
              <a:rPr lang="en-US" dirty="0"/>
              <a:t>enables human control and interpretability </a:t>
            </a:r>
          </a:p>
          <a:p>
            <a:pPr lvl="1"/>
            <a:r>
              <a:rPr lang="en-US" dirty="0"/>
              <a:t>2. </a:t>
            </a:r>
            <a:r>
              <a:rPr lang="en-US" b="1" dirty="0"/>
              <a:t>CONCURRENT algorithm </a:t>
            </a:r>
            <a:r>
              <a:rPr lang="en-US" dirty="0"/>
              <a:t>is simple to train and operate </a:t>
            </a:r>
          </a:p>
          <a:p>
            <a:pPr lvl="1"/>
            <a:endParaRPr lang="en-US" b="1" dirty="0"/>
          </a:p>
          <a:p>
            <a:r>
              <a:rPr lang="en-US" dirty="0"/>
              <a:t>Long-term Goal: Automatically managing bias in the real world  </a:t>
            </a:r>
          </a:p>
          <a:p>
            <a:endParaRPr lang="en-US" dirty="0"/>
          </a:p>
          <a:p>
            <a:pPr marL="139700" indent="0">
              <a:buNone/>
            </a:pPr>
            <a:endParaRPr lang="en-US" dirty="0"/>
          </a:p>
        </p:txBody>
      </p:sp>
    </p:spTree>
    <p:extLst>
      <p:ext uri="{BB962C8B-B14F-4D97-AF65-F5344CB8AC3E}">
        <p14:creationId xmlns:p14="http://schemas.microsoft.com/office/powerpoint/2010/main" val="578732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172F8-CBA2-6749-B9CD-F270609DDCEE}"/>
              </a:ext>
            </a:extLst>
          </p:cNvPr>
          <p:cNvSpPr>
            <a:spLocks noGrp="1"/>
          </p:cNvSpPr>
          <p:nvPr>
            <p:ph type="ctrTitle"/>
          </p:nvPr>
        </p:nvSpPr>
        <p:spPr/>
        <p:txBody>
          <a:bodyPr anchor="b">
            <a:normAutofit/>
          </a:bodyPr>
          <a:lstStyle/>
          <a:p>
            <a:r>
              <a:rPr lang="en-US"/>
              <a:t>The Dataset</a:t>
            </a:r>
          </a:p>
        </p:txBody>
      </p:sp>
      <p:sp>
        <p:nvSpPr>
          <p:cNvPr id="3" name="Subtitle 2">
            <a:extLst>
              <a:ext uri="{FF2B5EF4-FFF2-40B4-BE49-F238E27FC236}">
                <a16:creationId xmlns:a16="http://schemas.microsoft.com/office/drawing/2014/main" id="{D79C0460-6B74-D34F-93A4-109E7A50EAAF}"/>
              </a:ext>
            </a:extLst>
          </p:cNvPr>
          <p:cNvSpPr>
            <a:spLocks noGrp="1"/>
          </p:cNvSpPr>
          <p:nvPr>
            <p:ph type="subTitle" idx="1"/>
          </p:nvPr>
        </p:nvSpPr>
        <p:spPr/>
        <p:txBody>
          <a:bodyPr>
            <a:normAutofit/>
          </a:bodyPr>
          <a:lstStyle/>
          <a:p>
            <a:r>
              <a:rPr lang="en-US"/>
              <a:t>Wiki Neutrality Corpus (WNC)</a:t>
            </a:r>
          </a:p>
        </p:txBody>
      </p:sp>
    </p:spTree>
    <p:extLst>
      <p:ext uri="{BB962C8B-B14F-4D97-AF65-F5344CB8AC3E}">
        <p14:creationId xmlns:p14="http://schemas.microsoft.com/office/powerpoint/2010/main" val="14093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F5C39-3E76-7D40-96B2-79312C490A7C}"/>
              </a:ext>
            </a:extLst>
          </p:cNvPr>
          <p:cNvSpPr>
            <a:spLocks noGrp="1"/>
          </p:cNvSpPr>
          <p:nvPr>
            <p:ph type="title"/>
          </p:nvPr>
        </p:nvSpPr>
        <p:spPr/>
        <p:txBody>
          <a:bodyPr/>
          <a:lstStyle/>
          <a:p>
            <a:r>
              <a:rPr lang="en-US"/>
              <a:t>Wiki Neutrality Corpus </a:t>
            </a:r>
          </a:p>
        </p:txBody>
      </p:sp>
      <p:pic>
        <p:nvPicPr>
          <p:cNvPr id="5" name="Picture 4" descr="Table&#10;&#10;Description automatically generated">
            <a:extLst>
              <a:ext uri="{FF2B5EF4-FFF2-40B4-BE49-F238E27FC236}">
                <a16:creationId xmlns:a16="http://schemas.microsoft.com/office/drawing/2014/main" id="{1050C909-C721-C141-B7AF-ADBBBF2EE137}"/>
              </a:ext>
            </a:extLst>
          </p:cNvPr>
          <p:cNvPicPr>
            <a:picLocks noChangeAspect="1"/>
          </p:cNvPicPr>
          <p:nvPr/>
        </p:nvPicPr>
        <p:blipFill>
          <a:blip r:embed="rId3"/>
          <a:stretch>
            <a:fillRect/>
          </a:stretch>
        </p:blipFill>
        <p:spPr>
          <a:xfrm>
            <a:off x="681186" y="1017725"/>
            <a:ext cx="7799895" cy="2291532"/>
          </a:xfrm>
          <a:prstGeom prst="rect">
            <a:avLst/>
          </a:prstGeom>
        </p:spPr>
      </p:pic>
      <p:sp>
        <p:nvSpPr>
          <p:cNvPr id="4" name="TextBox 3">
            <a:extLst>
              <a:ext uri="{FF2B5EF4-FFF2-40B4-BE49-F238E27FC236}">
                <a16:creationId xmlns:a16="http://schemas.microsoft.com/office/drawing/2014/main" id="{107C179F-8558-4980-B3B4-E9E7A55F8DF0}"/>
              </a:ext>
            </a:extLst>
          </p:cNvPr>
          <p:cNvSpPr txBox="1"/>
          <p:nvPr/>
        </p:nvSpPr>
        <p:spPr>
          <a:xfrm>
            <a:off x="1255128" y="3612873"/>
            <a:ext cx="1408242" cy="1157764"/>
          </a:xfrm>
          <a:prstGeom prst="roundRect">
            <a:avLst/>
          </a:prstGeom>
          <a:solidFill>
            <a:srgbClr val="A7934B"/>
          </a:solidFill>
        </p:spPr>
        <p:txBody>
          <a:bodyPr wrap="square" rtlCol="0">
            <a:spAutoFit/>
          </a:bodyPr>
          <a:lstStyle/>
          <a:p>
            <a:pPr algn="ctr"/>
            <a:r>
              <a:rPr lang="en-US" sz="2000" dirty="0">
                <a:solidFill>
                  <a:schemeClr val="bg1"/>
                </a:solidFill>
              </a:rPr>
              <a:t>180,000</a:t>
            </a:r>
          </a:p>
          <a:p>
            <a:pPr algn="ctr"/>
            <a:endParaRPr lang="en-US" sz="1050" dirty="0"/>
          </a:p>
          <a:p>
            <a:pPr algn="ctr"/>
            <a:r>
              <a:rPr lang="en-US" sz="1050" dirty="0"/>
              <a:t>Biased sentences and their neutral counterparts</a:t>
            </a:r>
          </a:p>
        </p:txBody>
      </p:sp>
      <p:sp>
        <p:nvSpPr>
          <p:cNvPr id="6" name="TextBox 5">
            <a:extLst>
              <a:ext uri="{FF2B5EF4-FFF2-40B4-BE49-F238E27FC236}">
                <a16:creationId xmlns:a16="http://schemas.microsoft.com/office/drawing/2014/main" id="{75B198D8-60F6-4781-8D47-2903613909F4}"/>
              </a:ext>
            </a:extLst>
          </p:cNvPr>
          <p:cNvSpPr txBox="1"/>
          <p:nvPr/>
        </p:nvSpPr>
        <p:spPr>
          <a:xfrm>
            <a:off x="3359698" y="3612873"/>
            <a:ext cx="1408242" cy="1157764"/>
          </a:xfrm>
          <a:prstGeom prst="roundRect">
            <a:avLst/>
          </a:prstGeom>
          <a:solidFill>
            <a:srgbClr val="A7934B"/>
          </a:solidFill>
        </p:spPr>
        <p:txBody>
          <a:bodyPr wrap="square" rtlCol="0">
            <a:spAutoFit/>
          </a:bodyPr>
          <a:lstStyle/>
          <a:p>
            <a:pPr algn="ctr"/>
            <a:r>
              <a:rPr lang="en-US" sz="2000" dirty="0">
                <a:solidFill>
                  <a:schemeClr val="bg1"/>
                </a:solidFill>
              </a:rPr>
              <a:t>25%</a:t>
            </a:r>
          </a:p>
          <a:p>
            <a:pPr algn="ctr"/>
            <a:endParaRPr lang="en-US" sz="1050" dirty="0"/>
          </a:p>
          <a:p>
            <a:pPr algn="ctr"/>
            <a:r>
              <a:rPr lang="en-US" sz="1050" dirty="0"/>
              <a:t>Of the corpus limited to single-word edits</a:t>
            </a:r>
          </a:p>
        </p:txBody>
      </p:sp>
      <p:sp>
        <p:nvSpPr>
          <p:cNvPr id="7" name="TextBox 6">
            <a:extLst>
              <a:ext uri="{FF2B5EF4-FFF2-40B4-BE49-F238E27FC236}">
                <a16:creationId xmlns:a16="http://schemas.microsoft.com/office/drawing/2014/main" id="{8771C305-59E4-4B90-A2A0-ED405CFC8DDA}"/>
              </a:ext>
            </a:extLst>
          </p:cNvPr>
          <p:cNvSpPr txBox="1"/>
          <p:nvPr/>
        </p:nvSpPr>
        <p:spPr>
          <a:xfrm>
            <a:off x="5464268" y="3612873"/>
            <a:ext cx="2242817" cy="1157764"/>
          </a:xfrm>
          <a:prstGeom prst="roundRect">
            <a:avLst/>
          </a:prstGeom>
          <a:solidFill>
            <a:srgbClr val="A7934B"/>
          </a:solidFill>
        </p:spPr>
        <p:txBody>
          <a:bodyPr wrap="square" rtlCol="0">
            <a:spAutoFit/>
          </a:bodyPr>
          <a:lstStyle/>
          <a:p>
            <a:pPr algn="ctr"/>
            <a:r>
              <a:rPr lang="en-US" sz="2000" dirty="0">
                <a:solidFill>
                  <a:schemeClr val="bg1"/>
                </a:solidFill>
              </a:rPr>
              <a:t>3 bias types</a:t>
            </a:r>
          </a:p>
          <a:p>
            <a:pPr algn="ctr"/>
            <a:endParaRPr lang="en-US" sz="1050" dirty="0"/>
          </a:p>
          <a:p>
            <a:pPr algn="ctr"/>
            <a:r>
              <a:rPr lang="en-US" sz="1050" dirty="0"/>
              <a:t>Framing (58%), Epistemological (25%), Demographic (12%), Noise (6%)</a:t>
            </a:r>
          </a:p>
        </p:txBody>
      </p:sp>
    </p:spTree>
    <p:extLst>
      <p:ext uri="{BB962C8B-B14F-4D97-AF65-F5344CB8AC3E}">
        <p14:creationId xmlns:p14="http://schemas.microsoft.com/office/powerpoint/2010/main" val="2555712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43F95A0-2700-43FC-B1B2-5D96CE9B7E1A}"/>
              </a:ext>
            </a:extLst>
          </p:cNvPr>
          <p:cNvSpPr txBox="1"/>
          <p:nvPr/>
        </p:nvSpPr>
        <p:spPr>
          <a:xfrm>
            <a:off x="352728" y="1103865"/>
            <a:ext cx="3926112" cy="3733109"/>
          </a:xfrm>
          <a:prstGeom prst="rect">
            <a:avLst/>
          </a:prstGeom>
          <a:solidFill>
            <a:schemeClr val="tx2">
              <a:lumMod val="90000"/>
            </a:schemeClr>
          </a:solidFill>
        </p:spPr>
        <p:txBody>
          <a:bodyPr wrap="square">
            <a:noAutofit/>
          </a:bodyPr>
          <a:lstStyle/>
          <a:p>
            <a:pPr lvl="3" algn="ctr"/>
            <a:r>
              <a:rPr lang="en-US" b="1" dirty="0">
                <a:solidFill>
                  <a:schemeClr val="tx1"/>
                </a:solidFill>
              </a:rPr>
              <a:t>Relationship between Topic and Bias </a:t>
            </a:r>
          </a:p>
        </p:txBody>
      </p:sp>
      <p:sp>
        <p:nvSpPr>
          <p:cNvPr id="2" name="Title 1">
            <a:extLst>
              <a:ext uri="{FF2B5EF4-FFF2-40B4-BE49-F238E27FC236}">
                <a16:creationId xmlns:a16="http://schemas.microsoft.com/office/drawing/2014/main" id="{818F5C39-3E76-7D40-96B2-79312C490A7C}"/>
              </a:ext>
            </a:extLst>
          </p:cNvPr>
          <p:cNvSpPr>
            <a:spLocks noGrp="1"/>
          </p:cNvSpPr>
          <p:nvPr>
            <p:ph type="title"/>
          </p:nvPr>
        </p:nvSpPr>
        <p:spPr/>
        <p:txBody>
          <a:bodyPr/>
          <a:lstStyle/>
          <a:p>
            <a:r>
              <a:rPr lang="en-US" dirty="0"/>
              <a:t>Relationship between dataset attributes and extent of  </a:t>
            </a:r>
            <a:r>
              <a:rPr lang="en-US" dirty="0">
                <a:solidFill>
                  <a:schemeClr val="tx1"/>
                </a:solidFill>
              </a:rPr>
              <a:t>debiasing</a:t>
            </a:r>
            <a:r>
              <a:rPr lang="en-US" dirty="0"/>
              <a:t> edits</a:t>
            </a:r>
          </a:p>
        </p:txBody>
      </p:sp>
      <p:cxnSp>
        <p:nvCxnSpPr>
          <p:cNvPr id="7" name="Straight Arrow Connector 6">
            <a:extLst>
              <a:ext uri="{FF2B5EF4-FFF2-40B4-BE49-F238E27FC236}">
                <a16:creationId xmlns:a16="http://schemas.microsoft.com/office/drawing/2014/main" id="{FD4AE253-531B-4468-AB94-8AB4011551EF}"/>
              </a:ext>
            </a:extLst>
          </p:cNvPr>
          <p:cNvCxnSpPr>
            <a:cxnSpLocks/>
          </p:cNvCxnSpPr>
          <p:nvPr/>
        </p:nvCxnSpPr>
        <p:spPr>
          <a:xfrm flipV="1">
            <a:off x="545201" y="1816838"/>
            <a:ext cx="0" cy="28883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9C7819-CBF5-40BE-BCAA-6369A4F48A12}"/>
              </a:ext>
            </a:extLst>
          </p:cNvPr>
          <p:cNvSpPr txBox="1"/>
          <p:nvPr/>
        </p:nvSpPr>
        <p:spPr>
          <a:xfrm>
            <a:off x="479494" y="4559975"/>
            <a:ext cx="1777999" cy="276999"/>
          </a:xfrm>
          <a:prstGeom prst="rect">
            <a:avLst/>
          </a:prstGeom>
          <a:solidFill>
            <a:schemeClr val="tx2">
              <a:lumMod val="75000"/>
            </a:schemeClr>
          </a:solidFill>
        </p:spPr>
        <p:txBody>
          <a:bodyPr wrap="square" rtlCol="0">
            <a:spAutoFit/>
          </a:bodyPr>
          <a:lstStyle/>
          <a:p>
            <a:r>
              <a:rPr lang="en-US" sz="1200" dirty="0"/>
              <a:t>Least prevalent topics</a:t>
            </a:r>
          </a:p>
        </p:txBody>
      </p:sp>
      <p:sp>
        <p:nvSpPr>
          <p:cNvPr id="9" name="TextBox 8">
            <a:extLst>
              <a:ext uri="{FF2B5EF4-FFF2-40B4-BE49-F238E27FC236}">
                <a16:creationId xmlns:a16="http://schemas.microsoft.com/office/drawing/2014/main" id="{3ABDD249-D715-46E3-AADC-7216CA023D37}"/>
              </a:ext>
            </a:extLst>
          </p:cNvPr>
          <p:cNvSpPr txBox="1"/>
          <p:nvPr/>
        </p:nvSpPr>
        <p:spPr>
          <a:xfrm>
            <a:off x="479727" y="1539839"/>
            <a:ext cx="1836057" cy="276999"/>
          </a:xfrm>
          <a:prstGeom prst="rect">
            <a:avLst/>
          </a:prstGeom>
          <a:solidFill>
            <a:schemeClr val="tx2">
              <a:lumMod val="75000"/>
            </a:schemeClr>
          </a:solidFill>
        </p:spPr>
        <p:txBody>
          <a:bodyPr wrap="square" rtlCol="0">
            <a:spAutoFit/>
          </a:bodyPr>
          <a:lstStyle/>
          <a:p>
            <a:r>
              <a:rPr lang="en-US" sz="1200" dirty="0"/>
              <a:t>Most prevalent topics</a:t>
            </a:r>
          </a:p>
        </p:txBody>
      </p:sp>
      <p:sp>
        <p:nvSpPr>
          <p:cNvPr id="11" name="TextBox 10">
            <a:extLst>
              <a:ext uri="{FF2B5EF4-FFF2-40B4-BE49-F238E27FC236}">
                <a16:creationId xmlns:a16="http://schemas.microsoft.com/office/drawing/2014/main" id="{031AC7FE-9668-4201-869D-8DD10510474D}"/>
              </a:ext>
            </a:extLst>
          </p:cNvPr>
          <p:cNvSpPr txBox="1"/>
          <p:nvPr/>
        </p:nvSpPr>
        <p:spPr>
          <a:xfrm>
            <a:off x="610675" y="1880825"/>
            <a:ext cx="3605709" cy="738664"/>
          </a:xfrm>
          <a:prstGeom prst="rect">
            <a:avLst/>
          </a:prstGeom>
          <a:noFill/>
        </p:spPr>
        <p:txBody>
          <a:bodyPr wrap="square">
            <a:spAutoFit/>
          </a:bodyPr>
          <a:lstStyle/>
          <a:p>
            <a:pPr lvl="3"/>
            <a:r>
              <a:rPr lang="en-US" dirty="0">
                <a:solidFill>
                  <a:schemeClr val="tx1"/>
                </a:solidFill>
              </a:rPr>
              <a:t>History, politics, </a:t>
            </a:r>
          </a:p>
          <a:p>
            <a:pPr lvl="3"/>
            <a:r>
              <a:rPr lang="en-US" dirty="0">
                <a:solidFill>
                  <a:schemeClr val="tx1"/>
                </a:solidFill>
              </a:rPr>
              <a:t>philosophy, </a:t>
            </a:r>
          </a:p>
          <a:p>
            <a:pPr lvl="3"/>
            <a:r>
              <a:rPr lang="en-US" dirty="0">
                <a:solidFill>
                  <a:schemeClr val="tx1"/>
                </a:solidFill>
              </a:rPr>
              <a:t>sports, language</a:t>
            </a:r>
          </a:p>
        </p:txBody>
      </p:sp>
      <p:sp>
        <p:nvSpPr>
          <p:cNvPr id="13" name="TextBox 12">
            <a:extLst>
              <a:ext uri="{FF2B5EF4-FFF2-40B4-BE49-F238E27FC236}">
                <a16:creationId xmlns:a16="http://schemas.microsoft.com/office/drawing/2014/main" id="{3D2CBF2E-BF3D-48E3-92C7-6936D2A40324}"/>
              </a:ext>
            </a:extLst>
          </p:cNvPr>
          <p:cNvSpPr txBox="1"/>
          <p:nvPr/>
        </p:nvSpPr>
        <p:spPr>
          <a:xfrm>
            <a:off x="588730" y="3773438"/>
            <a:ext cx="1930398" cy="738664"/>
          </a:xfrm>
          <a:prstGeom prst="rect">
            <a:avLst/>
          </a:prstGeom>
          <a:noFill/>
        </p:spPr>
        <p:txBody>
          <a:bodyPr wrap="square">
            <a:spAutoFit/>
          </a:bodyPr>
          <a:lstStyle/>
          <a:p>
            <a:pPr lvl="3"/>
            <a:r>
              <a:rPr lang="en-US" dirty="0">
                <a:solidFill>
                  <a:schemeClr val="tx1"/>
                </a:solidFill>
              </a:rPr>
              <a:t>Meteorology, science,</a:t>
            </a:r>
          </a:p>
          <a:p>
            <a:pPr lvl="3"/>
            <a:r>
              <a:rPr lang="en-US" dirty="0">
                <a:solidFill>
                  <a:schemeClr val="tx1"/>
                </a:solidFill>
              </a:rPr>
              <a:t> landforms, </a:t>
            </a:r>
          </a:p>
          <a:p>
            <a:pPr lvl="3"/>
            <a:r>
              <a:rPr lang="en-US" dirty="0">
                <a:solidFill>
                  <a:schemeClr val="tx1"/>
                </a:solidFill>
              </a:rPr>
              <a:t>broadcasting, art</a:t>
            </a:r>
          </a:p>
        </p:txBody>
      </p:sp>
      <p:sp>
        <p:nvSpPr>
          <p:cNvPr id="16" name="TextBox 15">
            <a:extLst>
              <a:ext uri="{FF2B5EF4-FFF2-40B4-BE49-F238E27FC236}">
                <a16:creationId xmlns:a16="http://schemas.microsoft.com/office/drawing/2014/main" id="{49E45448-5693-4641-8E17-1E12CC91C850}"/>
              </a:ext>
            </a:extLst>
          </p:cNvPr>
          <p:cNvSpPr txBox="1"/>
          <p:nvPr/>
        </p:nvSpPr>
        <p:spPr>
          <a:xfrm>
            <a:off x="4806466" y="1103864"/>
            <a:ext cx="3926112" cy="3733109"/>
          </a:xfrm>
          <a:prstGeom prst="rect">
            <a:avLst/>
          </a:prstGeom>
          <a:solidFill>
            <a:schemeClr val="tx2">
              <a:lumMod val="90000"/>
            </a:schemeClr>
          </a:solidFill>
        </p:spPr>
        <p:txBody>
          <a:bodyPr wrap="square">
            <a:noAutofit/>
          </a:bodyPr>
          <a:lstStyle/>
          <a:p>
            <a:pPr lvl="3" algn="ctr"/>
            <a:r>
              <a:rPr lang="en-US" b="1" dirty="0">
                <a:solidFill>
                  <a:schemeClr val="tx1"/>
                </a:solidFill>
              </a:rPr>
              <a:t>Relationship between Tenure and Bias </a:t>
            </a:r>
          </a:p>
        </p:txBody>
      </p:sp>
      <p:sp>
        <p:nvSpPr>
          <p:cNvPr id="18" name="TextBox 17">
            <a:extLst>
              <a:ext uri="{FF2B5EF4-FFF2-40B4-BE49-F238E27FC236}">
                <a16:creationId xmlns:a16="http://schemas.microsoft.com/office/drawing/2014/main" id="{BD048587-4A45-49BE-BFDD-65763D84AB27}"/>
              </a:ext>
            </a:extLst>
          </p:cNvPr>
          <p:cNvSpPr txBox="1"/>
          <p:nvPr/>
        </p:nvSpPr>
        <p:spPr>
          <a:xfrm>
            <a:off x="5888736" y="1816838"/>
            <a:ext cx="1741017" cy="677108"/>
          </a:xfrm>
          <a:prstGeom prst="rect">
            <a:avLst/>
          </a:prstGeom>
          <a:noFill/>
        </p:spPr>
        <p:txBody>
          <a:bodyPr wrap="square" rtlCol="0">
            <a:spAutoFit/>
          </a:bodyPr>
          <a:lstStyle/>
          <a:p>
            <a:pPr algn="ctr"/>
            <a:r>
              <a:rPr lang="en-US" sz="2400" dirty="0"/>
              <a:t>15%</a:t>
            </a:r>
          </a:p>
          <a:p>
            <a:pPr algn="ctr"/>
            <a:r>
              <a:rPr lang="en-US" dirty="0"/>
              <a:t>Newcomer editors</a:t>
            </a:r>
          </a:p>
        </p:txBody>
      </p:sp>
      <p:sp>
        <p:nvSpPr>
          <p:cNvPr id="19" name="TextBox 18">
            <a:extLst>
              <a:ext uri="{FF2B5EF4-FFF2-40B4-BE49-F238E27FC236}">
                <a16:creationId xmlns:a16="http://schemas.microsoft.com/office/drawing/2014/main" id="{7DA703F1-6ACD-4568-9B12-6EFACD07F7BE}"/>
              </a:ext>
            </a:extLst>
          </p:cNvPr>
          <p:cNvSpPr txBox="1"/>
          <p:nvPr/>
        </p:nvSpPr>
        <p:spPr>
          <a:xfrm>
            <a:off x="5888735" y="3549321"/>
            <a:ext cx="1741017" cy="892552"/>
          </a:xfrm>
          <a:prstGeom prst="rect">
            <a:avLst/>
          </a:prstGeom>
          <a:noFill/>
        </p:spPr>
        <p:txBody>
          <a:bodyPr wrap="square" rtlCol="0">
            <a:spAutoFit/>
          </a:bodyPr>
          <a:lstStyle/>
          <a:p>
            <a:pPr algn="ctr"/>
            <a:r>
              <a:rPr lang="en-US" sz="2400" dirty="0"/>
              <a:t>34%</a:t>
            </a:r>
          </a:p>
          <a:p>
            <a:pPr algn="ctr"/>
            <a:r>
              <a:rPr lang="en-US" dirty="0"/>
              <a:t>Experienced editors</a:t>
            </a:r>
          </a:p>
        </p:txBody>
      </p:sp>
      <p:sp>
        <p:nvSpPr>
          <p:cNvPr id="20" name="TextBox 19">
            <a:extLst>
              <a:ext uri="{FF2B5EF4-FFF2-40B4-BE49-F238E27FC236}">
                <a16:creationId xmlns:a16="http://schemas.microsoft.com/office/drawing/2014/main" id="{7EDBD66D-6681-47A3-9B47-0015AD5624CE}"/>
              </a:ext>
            </a:extLst>
          </p:cNvPr>
          <p:cNvSpPr txBox="1"/>
          <p:nvPr/>
        </p:nvSpPr>
        <p:spPr>
          <a:xfrm>
            <a:off x="5888734" y="2823667"/>
            <a:ext cx="1741017" cy="584775"/>
          </a:xfrm>
          <a:prstGeom prst="rect">
            <a:avLst/>
          </a:prstGeom>
          <a:noFill/>
        </p:spPr>
        <p:txBody>
          <a:bodyPr wrap="square" rtlCol="0">
            <a:spAutoFit/>
          </a:bodyPr>
          <a:lstStyle/>
          <a:p>
            <a:pPr algn="ctr"/>
            <a:r>
              <a:rPr lang="en-US" sz="2400" dirty="0"/>
              <a:t>Vs</a:t>
            </a:r>
          </a:p>
          <a:p>
            <a:pPr algn="ctr"/>
            <a:r>
              <a:rPr lang="en-US" sz="800" dirty="0"/>
              <a:t>(sample of 685k edits)</a:t>
            </a:r>
          </a:p>
        </p:txBody>
      </p:sp>
    </p:spTree>
    <p:extLst>
      <p:ext uri="{BB962C8B-B14F-4D97-AF65-F5344CB8AC3E}">
        <p14:creationId xmlns:p14="http://schemas.microsoft.com/office/powerpoint/2010/main" val="3100129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172F8-CBA2-6749-B9CD-F270609DDCEE}"/>
              </a:ext>
            </a:extLst>
          </p:cNvPr>
          <p:cNvSpPr>
            <a:spLocks noGrp="1"/>
          </p:cNvSpPr>
          <p:nvPr>
            <p:ph type="ctrTitle"/>
          </p:nvPr>
        </p:nvSpPr>
        <p:spPr/>
        <p:txBody>
          <a:bodyPr anchor="b">
            <a:normAutofit/>
          </a:bodyPr>
          <a:lstStyle/>
          <a:p>
            <a:r>
              <a:rPr lang="en-US"/>
              <a:t>Methods for Neutralizing Text</a:t>
            </a:r>
          </a:p>
        </p:txBody>
      </p:sp>
      <p:sp>
        <p:nvSpPr>
          <p:cNvPr id="8" name="Subtitle 7">
            <a:extLst>
              <a:ext uri="{FF2B5EF4-FFF2-40B4-BE49-F238E27FC236}">
                <a16:creationId xmlns:a16="http://schemas.microsoft.com/office/drawing/2014/main" id="{26B09F61-23CC-411F-94DA-01F8364DA70F}"/>
              </a:ext>
            </a:extLst>
          </p:cNvPr>
          <p:cNvSpPr>
            <a:spLocks noGrp="1"/>
          </p:cNvSpPr>
          <p:nvPr>
            <p:ph type="subTitle" idx="1"/>
          </p:nvPr>
        </p:nvSpPr>
        <p:spPr/>
        <p:txBody>
          <a:bodyPr/>
          <a:lstStyle/>
          <a:p>
            <a:r>
              <a:rPr lang="en-US"/>
              <a:t>MODULAR and CONCURRENT algorithms</a:t>
            </a:r>
          </a:p>
        </p:txBody>
      </p:sp>
    </p:spTree>
    <p:extLst>
      <p:ext uri="{BB962C8B-B14F-4D97-AF65-F5344CB8AC3E}">
        <p14:creationId xmlns:p14="http://schemas.microsoft.com/office/powerpoint/2010/main" val="3346035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DB202A01-2DEC-C441-B4F5-8A1FB83BC5BA}"/>
              </a:ext>
            </a:extLst>
          </p:cNvPr>
          <p:cNvPicPr>
            <a:picLocks noChangeAspect="1"/>
          </p:cNvPicPr>
          <p:nvPr/>
        </p:nvPicPr>
        <p:blipFill>
          <a:blip r:embed="rId3"/>
          <a:stretch>
            <a:fillRect/>
          </a:stretch>
        </p:blipFill>
        <p:spPr>
          <a:xfrm>
            <a:off x="3346983" y="1020808"/>
            <a:ext cx="4686689" cy="3640092"/>
          </a:xfrm>
          <a:prstGeom prst="rect">
            <a:avLst/>
          </a:prstGeom>
        </p:spPr>
      </p:pic>
      <p:sp>
        <p:nvSpPr>
          <p:cNvPr id="13" name="Speech Bubble: Rectangle 12">
            <a:extLst>
              <a:ext uri="{FF2B5EF4-FFF2-40B4-BE49-F238E27FC236}">
                <a16:creationId xmlns:a16="http://schemas.microsoft.com/office/drawing/2014/main" id="{AD119FF1-1843-4B1E-8602-E7581B2E27E7}"/>
              </a:ext>
            </a:extLst>
          </p:cNvPr>
          <p:cNvSpPr/>
          <p:nvPr/>
        </p:nvSpPr>
        <p:spPr>
          <a:xfrm>
            <a:off x="5456835" y="2830830"/>
            <a:ext cx="2121255" cy="1830070"/>
          </a:xfrm>
          <a:prstGeom prst="wedgeRectCallout">
            <a:avLst>
              <a:gd name="adj1" fmla="val -76348"/>
              <a:gd name="adj2" fmla="val 14408"/>
            </a:avLst>
          </a:prstGeom>
          <a:solidFill>
            <a:srgbClr val="CD0D6C"/>
          </a:solidFill>
          <a:ln>
            <a:solidFill>
              <a:srgbClr val="CD0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5C5E2BC2-84D5-0F4E-BCCD-45D16E32FC52}"/>
              </a:ext>
            </a:extLst>
          </p:cNvPr>
          <p:cNvPicPr>
            <a:picLocks noChangeAspect="1"/>
          </p:cNvPicPr>
          <p:nvPr/>
        </p:nvPicPr>
        <p:blipFill>
          <a:blip r:embed="rId4"/>
          <a:stretch>
            <a:fillRect/>
          </a:stretch>
        </p:blipFill>
        <p:spPr>
          <a:xfrm>
            <a:off x="5509259" y="2899251"/>
            <a:ext cx="2017713" cy="1693227"/>
          </a:xfrm>
          <a:prstGeom prst="rect">
            <a:avLst/>
          </a:prstGeom>
        </p:spPr>
      </p:pic>
      <p:sp>
        <p:nvSpPr>
          <p:cNvPr id="2" name="Title 1">
            <a:extLst>
              <a:ext uri="{FF2B5EF4-FFF2-40B4-BE49-F238E27FC236}">
                <a16:creationId xmlns:a16="http://schemas.microsoft.com/office/drawing/2014/main" id="{7EBBC7D1-6B68-461A-9AA8-D86A8E092072}"/>
              </a:ext>
            </a:extLst>
          </p:cNvPr>
          <p:cNvSpPr>
            <a:spLocks noGrp="1"/>
          </p:cNvSpPr>
          <p:nvPr>
            <p:ph type="title"/>
          </p:nvPr>
        </p:nvSpPr>
        <p:spPr/>
        <p:txBody>
          <a:bodyPr/>
          <a:lstStyle/>
          <a:p>
            <a:r>
              <a:rPr lang="en-US"/>
              <a:t>Two architectures</a:t>
            </a:r>
          </a:p>
        </p:txBody>
      </p:sp>
      <p:sp>
        <p:nvSpPr>
          <p:cNvPr id="4" name="Text Placeholder 3">
            <a:extLst>
              <a:ext uri="{FF2B5EF4-FFF2-40B4-BE49-F238E27FC236}">
                <a16:creationId xmlns:a16="http://schemas.microsoft.com/office/drawing/2014/main" id="{161B6C8C-14AD-4154-8A57-469942D2632C}"/>
              </a:ext>
            </a:extLst>
          </p:cNvPr>
          <p:cNvSpPr>
            <a:spLocks noGrp="1"/>
          </p:cNvSpPr>
          <p:nvPr>
            <p:ph type="body" idx="1"/>
          </p:nvPr>
        </p:nvSpPr>
        <p:spPr>
          <a:xfrm>
            <a:off x="311700" y="1152475"/>
            <a:ext cx="2836692" cy="1685256"/>
          </a:xfrm>
        </p:spPr>
        <p:txBody>
          <a:bodyPr/>
          <a:lstStyle/>
          <a:p>
            <a:pPr marL="139700" indent="0">
              <a:buNone/>
            </a:pPr>
            <a:r>
              <a:rPr lang="en-US" b="1"/>
              <a:t>MODULAR </a:t>
            </a:r>
          </a:p>
          <a:p>
            <a:r>
              <a:rPr lang="en-US" sz="1200"/>
              <a:t>BERT-based detection and LSTM-based editing </a:t>
            </a:r>
          </a:p>
          <a:p>
            <a:endParaRPr lang="en-US" sz="1200"/>
          </a:p>
          <a:p>
            <a:r>
              <a:rPr lang="en-US" sz="1200"/>
              <a:t>Pretrain model for each stage and then combine into joint system to end-to-end fine tuning on the overall neutralizing task</a:t>
            </a:r>
          </a:p>
          <a:p>
            <a:endParaRPr lang="en-US" sz="1200"/>
          </a:p>
          <a:p>
            <a:pPr marL="139700" indent="0">
              <a:buNone/>
            </a:pPr>
            <a:r>
              <a:rPr lang="en-US" b="1"/>
              <a:t>CONCURRENT</a:t>
            </a:r>
          </a:p>
          <a:p>
            <a:r>
              <a:rPr lang="en-US" sz="1200"/>
              <a:t>Takes the problematic source </a:t>
            </a:r>
            <a:r>
              <a:rPr lang="en-US" sz="1200" b="1"/>
              <a:t>s </a:t>
            </a:r>
            <a:r>
              <a:rPr lang="en-US" sz="1200"/>
              <a:t>and directly generates a neutralized t </a:t>
            </a:r>
          </a:p>
          <a:p>
            <a:endParaRPr lang="en-US" sz="1200"/>
          </a:p>
          <a:p>
            <a:r>
              <a:rPr lang="en-US" sz="1200"/>
              <a:t>Encoder-decoder neutral network (BERT and LSTM, respectively) </a:t>
            </a:r>
          </a:p>
          <a:p>
            <a:pPr marL="139700" indent="0">
              <a:buNone/>
            </a:pPr>
            <a:endParaRPr lang="en-US" b="1"/>
          </a:p>
          <a:p>
            <a:endParaRPr lang="en-US"/>
          </a:p>
        </p:txBody>
      </p:sp>
      <p:pic>
        <p:nvPicPr>
          <p:cNvPr id="6" name="Picture 6" descr="Text&#10;&#10;Description automatically generated">
            <a:extLst>
              <a:ext uri="{FF2B5EF4-FFF2-40B4-BE49-F238E27FC236}">
                <a16:creationId xmlns:a16="http://schemas.microsoft.com/office/drawing/2014/main" id="{948A4E23-C75B-499C-BBA4-2ACEAC40E47A}"/>
              </a:ext>
            </a:extLst>
          </p:cNvPr>
          <p:cNvPicPr>
            <a:picLocks noChangeAspect="1"/>
          </p:cNvPicPr>
          <p:nvPr/>
        </p:nvPicPr>
        <p:blipFill>
          <a:blip r:embed="rId5"/>
          <a:stretch>
            <a:fillRect/>
          </a:stretch>
        </p:blipFill>
        <p:spPr>
          <a:xfrm>
            <a:off x="4371143" y="443654"/>
            <a:ext cx="2277123" cy="494276"/>
          </a:xfrm>
          <a:prstGeom prst="rect">
            <a:avLst/>
          </a:prstGeom>
        </p:spPr>
      </p:pic>
    </p:spTree>
    <p:extLst>
      <p:ext uri="{BB962C8B-B14F-4D97-AF65-F5344CB8AC3E}">
        <p14:creationId xmlns:p14="http://schemas.microsoft.com/office/powerpoint/2010/main" val="2192775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3B868-6D87-AF42-8AD8-D7594ED08479}"/>
              </a:ext>
            </a:extLst>
          </p:cNvPr>
          <p:cNvSpPr>
            <a:spLocks noGrp="1"/>
          </p:cNvSpPr>
          <p:nvPr>
            <p:ph type="title"/>
          </p:nvPr>
        </p:nvSpPr>
        <p:spPr/>
        <p:txBody>
          <a:bodyPr/>
          <a:lstStyle/>
          <a:p>
            <a:r>
              <a:rPr lang="en-US"/>
              <a:t>Modular - Detection Module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57CB1B-92F2-8C46-9C80-242C2448EB55}"/>
                  </a:ext>
                </a:extLst>
              </p:cNvPr>
              <p:cNvSpPr>
                <a:spLocks noGrp="1"/>
              </p:cNvSpPr>
              <p:nvPr>
                <p:ph type="body" idx="1"/>
              </p:nvPr>
            </p:nvSpPr>
            <p:spPr/>
            <p:txBody>
              <a:bodyPr/>
              <a:lstStyle/>
              <a:p>
                <a:r>
                  <a:rPr lang="en-US"/>
                  <a:t>Module description</a:t>
                </a:r>
              </a:p>
              <a:p>
                <a:pPr lvl="1"/>
                <a:r>
                  <a:rPr lang="en-US" sz="1350"/>
                  <a:t>Neutral sequence tagger that estimates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𝑝</m:t>
                        </m:r>
                      </m:e>
                      <m:sub>
                        <m:r>
                          <a:rPr lang="en-US" sz="1350" i="1">
                            <a:latin typeface="Cambria Math" panose="02040503050406030204" pitchFamily="18" charset="0"/>
                          </a:rPr>
                          <m:t>𝑖</m:t>
                        </m:r>
                      </m:sub>
                    </m:sSub>
                  </m:oMath>
                </a14:m>
                <a:r>
                  <a:rPr lang="en-US" sz="1350"/>
                  <a:t>: the probability that each input word </a:t>
                </a:r>
                <a14:m>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𝑤</m:t>
                        </m:r>
                      </m:e>
                      <m:sub>
                        <m:r>
                          <a:rPr lang="en-US" sz="1350" i="1">
                            <a:latin typeface="Cambria Math" panose="02040503050406030204" pitchFamily="18" charset="0"/>
                          </a:rPr>
                          <m:t>𝑖</m:t>
                        </m:r>
                      </m:sub>
                      <m:sup>
                        <m:r>
                          <a:rPr lang="en-US" sz="1350" i="1">
                            <a:latin typeface="Cambria Math" panose="02040503050406030204" pitchFamily="18" charset="0"/>
                          </a:rPr>
                          <m:t>𝑠</m:t>
                        </m:r>
                      </m:sup>
                    </m:sSubSup>
                  </m:oMath>
                </a14:m>
                <a:r>
                  <a:rPr lang="en-US" sz="1350"/>
                  <a:t> is subjectively biased </a:t>
                </a:r>
              </a:p>
              <a:p>
                <a:pPr lvl="1"/>
                <a:endParaRPr lang="en-US" sz="1350"/>
              </a:p>
              <a:p>
                <a:pPr marL="342900" lvl="1"/>
                <a:endParaRPr lang="en-US" sz="1350"/>
              </a:p>
              <a:p>
                <a:pPr lvl="1"/>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𝑏</m:t>
                        </m:r>
                      </m:e>
                      <m:sub>
                        <m:r>
                          <a:rPr lang="en-US" sz="1350" i="1">
                            <a:latin typeface="Cambria Math" panose="02040503050406030204" pitchFamily="18" charset="0"/>
                          </a:rPr>
                          <m:t>𝑖</m:t>
                        </m:r>
                      </m:sub>
                    </m:sSub>
                    <m:r>
                      <a:rPr lang="en-US" sz="1350" i="1">
                        <a:latin typeface="Cambria Math" panose="02040503050406030204" pitchFamily="18" charset="0"/>
                      </a:rPr>
                      <m:t> </m:t>
                    </m:r>
                  </m:oMath>
                </a14:m>
                <a:r>
                  <a:rPr lang="en-US" sz="1350" err="1"/>
                  <a:t>i</a:t>
                </a:r>
                <a:r>
                  <a:rPr lang="en-US" sz="1350"/>
                  <a:t> represents words semantic meaning: contextualized word vector produced by BERT </a:t>
                </a:r>
              </a:p>
              <a:p>
                <a:pPr lvl="1"/>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𝑒</m:t>
                        </m:r>
                      </m:e>
                      <m:sub>
                        <m:r>
                          <a:rPr lang="en-US" sz="1350" i="1">
                            <a:latin typeface="Cambria Math" panose="02040503050406030204" pitchFamily="18" charset="0"/>
                          </a:rPr>
                          <m:t>𝑖</m:t>
                        </m:r>
                      </m:sub>
                    </m:sSub>
                  </m:oMath>
                </a14:m>
                <a:r>
                  <a:rPr lang="en-US" sz="1350"/>
                  <a:t> represents expert features of bias </a:t>
                </a:r>
              </a:p>
              <a:p>
                <a:pPr lvl="1"/>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𝑊</m:t>
                        </m:r>
                      </m:e>
                      <m:sub>
                        <m:r>
                          <a:rPr lang="en-US" sz="1350" i="1">
                            <a:latin typeface="Cambria Math" panose="02040503050406030204" pitchFamily="18" charset="0"/>
                          </a:rPr>
                          <m:t>𝑖</m:t>
                        </m:r>
                      </m:sub>
                    </m:sSub>
                    <m:r>
                      <a:rPr lang="en-US" sz="1350" i="1">
                        <a:latin typeface="Cambria Math" panose="02040503050406030204" pitchFamily="18" charset="0"/>
                      </a:rPr>
                      <m:t> </m:t>
                    </m:r>
                  </m:oMath>
                </a14:m>
                <a:r>
                  <a:rPr lang="en-US" sz="1350"/>
                  <a:t>and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𝑊</m:t>
                        </m:r>
                      </m:e>
                      <m:sub>
                        <m:r>
                          <a:rPr lang="en-US" sz="1350" i="1">
                            <a:latin typeface="Cambria Math" panose="02040503050406030204" pitchFamily="18" charset="0"/>
                          </a:rPr>
                          <m:t>𝑒</m:t>
                        </m:r>
                      </m:sub>
                    </m:sSub>
                  </m:oMath>
                </a14:m>
                <a:r>
                  <a:rPr lang="en-US" sz="1350"/>
                  <a:t> are learnable parameters </a:t>
                </a:r>
              </a:p>
              <a:p>
                <a:r>
                  <a:rPr lang="en-US"/>
                  <a:t>Module pre-training </a:t>
                </a:r>
              </a:p>
              <a:p>
                <a:pPr lvl="1"/>
                <a:r>
                  <a:rPr lang="en-US"/>
                  <a:t>A label </a:t>
                </a:r>
                <a14:m>
                  <m:oMath xmlns:m="http://schemas.openxmlformats.org/officeDocument/2006/math">
                    <m:sSubSup>
                      <m:sSubSupPr>
                        <m:ctrlPr>
                          <a:rPr lang="en-US" b="0" i="1" smtClean="0">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𝑖</m:t>
                        </m:r>
                      </m:sub>
                      <m:sup>
                        <m:r>
                          <a:rPr lang="en-US" b="0" i="1" smtClean="0">
                            <a:latin typeface="Cambria Math" panose="02040503050406030204" pitchFamily="18" charset="0"/>
                          </a:rPr>
                          <m:t>∗</m:t>
                        </m:r>
                      </m:sup>
                    </m:sSubSup>
                  </m:oMath>
                </a14:m>
                <a:r>
                  <a:rPr lang="en-US"/>
                  <a:t>is 1 if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i="1">
                            <a:latin typeface="Cambria Math" panose="02040503050406030204" pitchFamily="18" charset="0"/>
                          </a:rPr>
                          <m:t>𝑖</m:t>
                        </m:r>
                      </m:sub>
                      <m:sup>
                        <m:r>
                          <a:rPr lang="en-US" b="0" i="1" smtClean="0">
                            <a:latin typeface="Cambria Math" panose="02040503050406030204" pitchFamily="18" charset="0"/>
                          </a:rPr>
                          <m:t>𝑠</m:t>
                        </m:r>
                      </m:sup>
                    </m:sSubSup>
                  </m:oMath>
                </a14:m>
                <a:r>
                  <a:rPr lang="en-US"/>
                  <a:t> was deleted or modified, 0 if it was unchanged </a:t>
                </a:r>
              </a:p>
              <a:p>
                <a:pPr lvl="1"/>
                <a:r>
                  <a:rPr lang="en-US"/>
                  <a:t>Loss function: Average NLL of labels </a:t>
                </a:r>
              </a:p>
            </p:txBody>
          </p:sp>
        </mc:Choice>
        <mc:Fallback xmlns="">
          <p:sp>
            <p:nvSpPr>
              <p:cNvPr id="3" name="Content Placeholder 2">
                <a:extLst>
                  <a:ext uri="{FF2B5EF4-FFF2-40B4-BE49-F238E27FC236}">
                    <a16:creationId xmlns:a16="http://schemas.microsoft.com/office/drawing/2014/main" id="{3D57CB1B-92F2-8C46-9C80-242C2448EB55}"/>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pic>
        <p:nvPicPr>
          <p:cNvPr id="5" name="Picture 4" descr="A picture containing diagram&#10;&#10;Description automatically generated">
            <a:extLst>
              <a:ext uri="{FF2B5EF4-FFF2-40B4-BE49-F238E27FC236}">
                <a16:creationId xmlns:a16="http://schemas.microsoft.com/office/drawing/2014/main" id="{827B1806-64B9-6D45-A133-6977EC35B4AD}"/>
              </a:ext>
            </a:extLst>
          </p:cNvPr>
          <p:cNvPicPr>
            <a:picLocks noChangeAspect="1"/>
          </p:cNvPicPr>
          <p:nvPr/>
        </p:nvPicPr>
        <p:blipFill>
          <a:blip r:embed="rId4"/>
          <a:stretch>
            <a:fillRect/>
          </a:stretch>
        </p:blipFill>
        <p:spPr>
          <a:xfrm>
            <a:off x="3295650" y="1765516"/>
            <a:ext cx="2552700" cy="419100"/>
          </a:xfrm>
          <a:prstGeom prst="rect">
            <a:avLst/>
          </a:prstGeom>
        </p:spPr>
      </p:pic>
      <p:pic>
        <p:nvPicPr>
          <p:cNvPr id="7" name="Picture 6" descr="Diagram&#10;&#10;Description automatically generated">
            <a:extLst>
              <a:ext uri="{FF2B5EF4-FFF2-40B4-BE49-F238E27FC236}">
                <a16:creationId xmlns:a16="http://schemas.microsoft.com/office/drawing/2014/main" id="{21E173C8-E114-0540-B8BB-F42A459FF46C}"/>
              </a:ext>
            </a:extLst>
          </p:cNvPr>
          <p:cNvPicPr>
            <a:picLocks noChangeAspect="1"/>
          </p:cNvPicPr>
          <p:nvPr/>
        </p:nvPicPr>
        <p:blipFill>
          <a:blip r:embed="rId5"/>
          <a:stretch>
            <a:fillRect/>
          </a:stretch>
        </p:blipFill>
        <p:spPr>
          <a:xfrm>
            <a:off x="2489849" y="3810860"/>
            <a:ext cx="4162153" cy="606028"/>
          </a:xfrm>
          <a:prstGeom prst="rect">
            <a:avLst/>
          </a:prstGeom>
        </p:spPr>
      </p:pic>
    </p:spTree>
    <p:extLst>
      <p:ext uri="{BB962C8B-B14F-4D97-AF65-F5344CB8AC3E}">
        <p14:creationId xmlns:p14="http://schemas.microsoft.com/office/powerpoint/2010/main" val="3177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3B868-6D87-AF42-8AD8-D7594ED08479}"/>
              </a:ext>
            </a:extLst>
          </p:cNvPr>
          <p:cNvSpPr>
            <a:spLocks noGrp="1"/>
          </p:cNvSpPr>
          <p:nvPr>
            <p:ph type="title"/>
          </p:nvPr>
        </p:nvSpPr>
        <p:spPr/>
        <p:txBody>
          <a:bodyPr/>
          <a:lstStyle/>
          <a:p>
            <a:r>
              <a:rPr lang="en-US"/>
              <a:t>Modular - Editing Module  </a:t>
            </a:r>
          </a:p>
        </p:txBody>
      </p:sp>
      <p:sp>
        <p:nvSpPr>
          <p:cNvPr id="3" name="Content Placeholder 2">
            <a:extLst>
              <a:ext uri="{FF2B5EF4-FFF2-40B4-BE49-F238E27FC236}">
                <a16:creationId xmlns:a16="http://schemas.microsoft.com/office/drawing/2014/main" id="{3D57CB1B-92F2-8C46-9C80-242C2448EB55}"/>
              </a:ext>
            </a:extLst>
          </p:cNvPr>
          <p:cNvSpPr>
            <a:spLocks noGrp="1"/>
          </p:cNvSpPr>
          <p:nvPr>
            <p:ph type="body" idx="1"/>
          </p:nvPr>
        </p:nvSpPr>
        <p:spPr/>
        <p:txBody>
          <a:bodyPr>
            <a:normAutofit/>
          </a:bodyPr>
          <a:lstStyle/>
          <a:p>
            <a:r>
              <a:rPr lang="en-US"/>
              <a:t>Module description: takes a subjective source sentence s and is trained to edit it into a more neutral compliment t </a:t>
            </a:r>
          </a:p>
          <a:p>
            <a:pPr lvl="1"/>
            <a:r>
              <a:rPr lang="en-US"/>
              <a:t>Bi-LSTM encoder turns s into sequence hidden states</a:t>
            </a:r>
          </a:p>
          <a:p>
            <a:pPr lvl="1"/>
            <a:r>
              <a:rPr lang="en-US"/>
              <a:t>LSTM decoder generates text one token at a time by repeatedly attending to H and producing probability distributions over the vocabulary</a:t>
            </a:r>
          </a:p>
          <a:p>
            <a:pPr lvl="1"/>
            <a:r>
              <a:rPr lang="en-US"/>
              <a:t>Added 2 mechanisms</a:t>
            </a:r>
          </a:p>
          <a:p>
            <a:pPr lvl="2"/>
            <a:r>
              <a:rPr lang="en-US"/>
              <a:t>Copy mechanism</a:t>
            </a:r>
          </a:p>
          <a:p>
            <a:pPr lvl="2"/>
            <a:r>
              <a:rPr lang="en-US"/>
              <a:t>Coverage mechanism   </a:t>
            </a:r>
          </a:p>
          <a:p>
            <a:r>
              <a:rPr lang="en-US"/>
              <a:t>Module pre-training </a:t>
            </a:r>
          </a:p>
          <a:p>
            <a:pPr lvl="1"/>
            <a:r>
              <a:rPr lang="en-US"/>
              <a:t>Pre-train decoder as a language model of neutral text using the neutral portion of WNC </a:t>
            </a:r>
            <a:br>
              <a:rPr lang="en-US"/>
            </a:br>
            <a:r>
              <a:rPr lang="en-US"/>
              <a:t> </a:t>
            </a:r>
          </a:p>
        </p:txBody>
      </p:sp>
    </p:spTree>
    <p:extLst>
      <p:ext uri="{BB962C8B-B14F-4D97-AF65-F5344CB8AC3E}">
        <p14:creationId xmlns:p14="http://schemas.microsoft.com/office/powerpoint/2010/main" val="276213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CA2D-F5D8-F24B-A89A-0B74C9864DEA}"/>
              </a:ext>
            </a:extLst>
          </p:cNvPr>
          <p:cNvSpPr>
            <a:spLocks noGrp="1"/>
          </p:cNvSpPr>
          <p:nvPr>
            <p:ph type="title"/>
          </p:nvPr>
        </p:nvSpPr>
        <p:spPr/>
        <p:txBody>
          <a:bodyPr/>
          <a:lstStyle/>
          <a:p>
            <a:r>
              <a:rPr lang="en-US"/>
              <a:t>Modular: Final System </a:t>
            </a:r>
          </a:p>
        </p:txBody>
      </p:sp>
      <p:sp>
        <p:nvSpPr>
          <p:cNvPr id="3" name="Content Placeholder 2">
            <a:extLst>
              <a:ext uri="{FF2B5EF4-FFF2-40B4-BE49-F238E27FC236}">
                <a16:creationId xmlns:a16="http://schemas.microsoft.com/office/drawing/2014/main" id="{18A6BECC-7E19-BE43-A2E3-CE2103C2A984}"/>
              </a:ext>
            </a:extLst>
          </p:cNvPr>
          <p:cNvSpPr>
            <a:spLocks noGrp="1"/>
          </p:cNvSpPr>
          <p:nvPr>
            <p:ph type="body" idx="1"/>
          </p:nvPr>
        </p:nvSpPr>
        <p:spPr/>
        <p:txBody>
          <a:bodyPr/>
          <a:lstStyle/>
          <a:p>
            <a:r>
              <a:rPr lang="en-US"/>
              <a:t>After pre-training detection and editing modules, join </a:t>
            </a:r>
          </a:p>
          <a:p>
            <a:pPr lvl="1"/>
            <a:r>
              <a:rPr lang="en-US"/>
              <a:t>Join embedding mechanism – join embedding is a vector that was added to each encoder hidden state in the editing module</a:t>
            </a:r>
          </a:p>
          <a:p>
            <a:pPr lvl="1"/>
            <a:r>
              <a:rPr lang="en-US"/>
              <a:t>Operation is gated by detector’s output probabilities</a:t>
            </a:r>
          </a:p>
          <a:p>
            <a:pPr lvl="1"/>
            <a:r>
              <a:rPr lang="en-US"/>
              <a:t>Condition the decoder on the new hidden states which are enriched by v </a:t>
            </a:r>
          </a:p>
          <a:p>
            <a:pPr lvl="2"/>
            <a:r>
              <a:rPr lang="en-US"/>
              <a:t>This tells the decoder what language should be changed and what is safe to be </a:t>
            </a:r>
            <a:r>
              <a:rPr lang="en-US" err="1"/>
              <a:t>be</a:t>
            </a:r>
            <a:r>
              <a:rPr lang="en-US"/>
              <a:t> copied during the neutralization process</a:t>
            </a:r>
          </a:p>
          <a:p>
            <a:pPr lvl="1"/>
            <a:r>
              <a:rPr lang="en-US"/>
              <a:t>Token-weighted loss function</a:t>
            </a:r>
          </a:p>
          <a:p>
            <a:pPr marL="342900" lvl="1"/>
            <a:endParaRPr lang="en-US"/>
          </a:p>
        </p:txBody>
      </p:sp>
      <p:pic>
        <p:nvPicPr>
          <p:cNvPr id="5" name="Picture 4" descr="A picture containing text, clock, watch, gauge&#10;&#10;Description automatically generated">
            <a:extLst>
              <a:ext uri="{FF2B5EF4-FFF2-40B4-BE49-F238E27FC236}">
                <a16:creationId xmlns:a16="http://schemas.microsoft.com/office/drawing/2014/main" id="{148918A1-8149-1B46-8AED-04BB699AADDF}"/>
              </a:ext>
            </a:extLst>
          </p:cNvPr>
          <p:cNvPicPr>
            <a:picLocks noChangeAspect="1"/>
          </p:cNvPicPr>
          <p:nvPr/>
        </p:nvPicPr>
        <p:blipFill>
          <a:blip r:embed="rId2"/>
          <a:stretch>
            <a:fillRect/>
          </a:stretch>
        </p:blipFill>
        <p:spPr>
          <a:xfrm>
            <a:off x="6216396" y="2907411"/>
            <a:ext cx="1638300" cy="333375"/>
          </a:xfrm>
          <a:prstGeom prst="rect">
            <a:avLst/>
          </a:prstGeom>
        </p:spPr>
      </p:pic>
      <p:pic>
        <p:nvPicPr>
          <p:cNvPr id="7" name="Picture 6" descr="Text, letter&#10;&#10;Description automatically generated">
            <a:extLst>
              <a:ext uri="{FF2B5EF4-FFF2-40B4-BE49-F238E27FC236}">
                <a16:creationId xmlns:a16="http://schemas.microsoft.com/office/drawing/2014/main" id="{A530E2A9-BB1A-B046-81D1-DB6C881C2ED3}"/>
              </a:ext>
            </a:extLst>
          </p:cNvPr>
          <p:cNvPicPr>
            <a:picLocks noChangeAspect="1"/>
          </p:cNvPicPr>
          <p:nvPr/>
        </p:nvPicPr>
        <p:blipFill>
          <a:blip r:embed="rId3"/>
          <a:stretch>
            <a:fillRect/>
          </a:stretch>
        </p:blipFill>
        <p:spPr>
          <a:xfrm>
            <a:off x="1101281" y="3697129"/>
            <a:ext cx="4143375" cy="1143000"/>
          </a:xfrm>
          <a:prstGeom prst="rect">
            <a:avLst/>
          </a:prstGeom>
        </p:spPr>
      </p:pic>
    </p:spTree>
    <p:extLst>
      <p:ext uri="{BB962C8B-B14F-4D97-AF65-F5344CB8AC3E}">
        <p14:creationId xmlns:p14="http://schemas.microsoft.com/office/powerpoint/2010/main" val="3329185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CA2D-F5D8-F24B-A89A-0B74C9864DEA}"/>
              </a:ext>
            </a:extLst>
          </p:cNvPr>
          <p:cNvSpPr>
            <a:spLocks noGrp="1"/>
          </p:cNvSpPr>
          <p:nvPr>
            <p:ph type="title"/>
          </p:nvPr>
        </p:nvSpPr>
        <p:spPr/>
        <p:txBody>
          <a:bodyPr/>
          <a:lstStyle/>
          <a:p>
            <a:r>
              <a:rPr lang="en-US">
                <a:latin typeface="Imprima"/>
              </a:rPr>
              <a:t>Modular Algorithm Summary</a:t>
            </a: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313E7B9-4744-4B06-A227-FEE1E3B571FF}"/>
                  </a:ext>
                </a:extLst>
              </p:cNvPr>
              <p:cNvSpPr txBox="1"/>
              <p:nvPr/>
            </p:nvSpPr>
            <p:spPr>
              <a:xfrm>
                <a:off x="434340" y="1150620"/>
                <a:ext cx="2404110" cy="3848100"/>
              </a:xfrm>
              <a:prstGeom prst="rect">
                <a:avLst/>
              </a:prstGeom>
              <a:solidFill>
                <a:schemeClr val="bg1">
                  <a:lumMod val="95000"/>
                </a:schemeClr>
              </a:solidFill>
            </p:spPr>
            <p:txBody>
              <a:bodyPr wrap="square" rtlCol="0">
                <a:noAutofit/>
              </a:bodyPr>
              <a:lstStyle/>
              <a:p>
                <a:r>
                  <a:rPr lang="en-US" sz="1600" b="1"/>
                  <a:t>Detection module</a:t>
                </a:r>
              </a:p>
              <a:p>
                <a:r>
                  <a:rPr lang="en-US" sz="1200"/>
                  <a:t>Estimates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𝑝</m:t>
                        </m:r>
                      </m:e>
                      <m:sub>
                        <m:r>
                          <a:rPr lang="en-US" sz="1200" i="1">
                            <a:latin typeface="Cambria Math" panose="02040503050406030204" pitchFamily="18" charset="0"/>
                          </a:rPr>
                          <m:t>𝑖</m:t>
                        </m:r>
                      </m:sub>
                    </m:sSub>
                  </m:oMath>
                </a14:m>
                <a:r>
                  <a:rPr lang="en-US" sz="1200"/>
                  <a:t>: the probability that each input word </a:t>
                </a:r>
                <a14:m>
                  <m:oMath xmlns:m="http://schemas.openxmlformats.org/officeDocument/2006/math">
                    <m:sSubSup>
                      <m:sSubSupPr>
                        <m:ctrlPr>
                          <a:rPr lang="en-US" sz="1200" i="1">
                            <a:latin typeface="Cambria Math" panose="02040503050406030204" pitchFamily="18" charset="0"/>
                          </a:rPr>
                        </m:ctrlPr>
                      </m:sSubSupPr>
                      <m:e>
                        <m:r>
                          <a:rPr lang="en-US" sz="1200" i="1">
                            <a:latin typeface="Cambria Math" panose="02040503050406030204" pitchFamily="18" charset="0"/>
                          </a:rPr>
                          <m:t>𝑤</m:t>
                        </m:r>
                      </m:e>
                      <m:sub>
                        <m:r>
                          <a:rPr lang="en-US" sz="1200" i="1">
                            <a:latin typeface="Cambria Math" panose="02040503050406030204" pitchFamily="18" charset="0"/>
                          </a:rPr>
                          <m:t>𝑖</m:t>
                        </m:r>
                      </m:sub>
                      <m:sup>
                        <m:r>
                          <a:rPr lang="en-US" sz="1200" i="1">
                            <a:latin typeface="Cambria Math" panose="02040503050406030204" pitchFamily="18" charset="0"/>
                          </a:rPr>
                          <m:t>𝑠</m:t>
                        </m:r>
                      </m:sup>
                    </m:sSubSup>
                  </m:oMath>
                </a14:m>
                <a:r>
                  <a:rPr lang="en-US" sz="1200"/>
                  <a:t> is subjectively biased</a:t>
                </a:r>
              </a:p>
              <a:p>
                <a:endParaRPr lang="en-US" sz="1200" b="1"/>
              </a:p>
              <a:p>
                <a:endParaRPr lang="en-US" sz="1200" b="1"/>
              </a:p>
              <a:p>
                <a:endParaRPr lang="en-US" sz="1200" b="1"/>
              </a:p>
              <a:p>
                <a:endParaRPr lang="en-US" sz="1200" b="1"/>
              </a:p>
              <a:p>
                <a:r>
                  <a:rPr lang="en-US" sz="1200" b="1"/>
                  <a:t>Inputs:</a:t>
                </a:r>
              </a:p>
              <a:p>
                <a:pPr marL="171450" indent="-171450">
                  <a:buFont typeface="Arial" panose="020B0604020202020204" pitchFamily="34" charset="0"/>
                  <a:buChar char="•"/>
                </a:pPr>
                <a14:m>
                  <m:oMath xmlns:m="http://schemas.openxmlformats.org/officeDocument/2006/math">
                    <m:sSub>
                      <m:sSubPr>
                        <m:ctrlPr>
                          <a:rPr lang="en-US" sz="1200" i="1" smtClean="0">
                            <a:latin typeface="Cambria Math" panose="02040503050406030204" pitchFamily="18" charset="0"/>
                          </a:rPr>
                        </m:ctrlPr>
                      </m:sSubPr>
                      <m:e>
                        <m:r>
                          <a:rPr lang="en-US" sz="1200" i="1">
                            <a:latin typeface="Cambria Math" panose="02040503050406030204" pitchFamily="18" charset="0"/>
                          </a:rPr>
                          <m:t>𝑏</m:t>
                        </m:r>
                      </m:e>
                      <m:sub>
                        <m:r>
                          <a:rPr lang="en-US" sz="1200" i="1">
                            <a:latin typeface="Cambria Math" panose="02040503050406030204" pitchFamily="18" charset="0"/>
                          </a:rPr>
                          <m:t>𝑖</m:t>
                        </m:r>
                      </m:sub>
                    </m:sSub>
                  </m:oMath>
                </a14:m>
                <a:r>
                  <a:rPr lang="en-US" sz="1200"/>
                  <a:t> that represent semantic meaning: contextualized word vector (BERT)</a:t>
                </a:r>
              </a:p>
              <a:p>
                <a:pPr marL="171450" indent="-171450">
                  <a:buFont typeface="Arial" panose="020B0604020202020204" pitchFamily="34" charset="0"/>
                  <a:buChar char="•"/>
                </a:pPr>
                <a14:m>
                  <m:oMath xmlns:m="http://schemas.openxmlformats.org/officeDocument/2006/math">
                    <m:sSub>
                      <m:sSubPr>
                        <m:ctrlPr>
                          <a:rPr lang="en-US" sz="1200" i="1" smtClean="0">
                            <a:latin typeface="Cambria Math" panose="02040503050406030204" pitchFamily="18" charset="0"/>
                          </a:rPr>
                        </m:ctrlPr>
                      </m:sSubPr>
                      <m:e>
                        <m:r>
                          <a:rPr lang="en-US" sz="1200" i="1">
                            <a:latin typeface="Cambria Math" panose="02040503050406030204" pitchFamily="18" charset="0"/>
                          </a:rPr>
                          <m:t>𝑒</m:t>
                        </m:r>
                      </m:e>
                      <m:sub>
                        <m:r>
                          <a:rPr lang="en-US" sz="1200" i="1">
                            <a:latin typeface="Cambria Math" panose="02040503050406030204" pitchFamily="18" charset="0"/>
                          </a:rPr>
                          <m:t>𝑖</m:t>
                        </m:r>
                      </m:sub>
                    </m:sSub>
                  </m:oMath>
                </a14:m>
                <a:r>
                  <a:rPr lang="en-US" sz="1200"/>
                  <a:t> represents expert features of bias (a lexicon of words that indicate bias)</a:t>
                </a:r>
              </a:p>
              <a:p>
                <a:pPr marL="171450" indent="-171450">
                  <a:buFont typeface="Arial" panose="020B0604020202020204" pitchFamily="34" charset="0"/>
                  <a:buChar char="•"/>
                </a:pPr>
                <a:endParaRPr lang="en-US" sz="1200"/>
              </a:p>
              <a:p>
                <a:r>
                  <a:rPr lang="en-US" sz="1200" b="1"/>
                  <a:t>Pre-training: </a:t>
                </a:r>
                <a:r>
                  <a:rPr lang="en-US" sz="1100"/>
                  <a:t>Biased portion of WNC, standard loss function (average negative log-likelihood)</a:t>
                </a:r>
              </a:p>
              <a:p>
                <a:pPr marL="171450" indent="-171450">
                  <a:buFont typeface="Arial" panose="020B0604020202020204" pitchFamily="34" charset="0"/>
                  <a:buChar char="•"/>
                </a:pPr>
                <a:endParaRPr lang="en-US" sz="1200"/>
              </a:p>
              <a:p>
                <a:endParaRPr lang="en-US" sz="1200" b="1"/>
              </a:p>
            </p:txBody>
          </p:sp>
        </mc:Choice>
        <mc:Fallback xmlns="">
          <p:sp>
            <p:nvSpPr>
              <p:cNvPr id="9" name="TextBox 8">
                <a:extLst>
                  <a:ext uri="{FF2B5EF4-FFF2-40B4-BE49-F238E27FC236}">
                    <a16:creationId xmlns:a16="http://schemas.microsoft.com/office/drawing/2014/main" id="{E313E7B9-4744-4B06-A227-FEE1E3B571FF}"/>
                  </a:ext>
                </a:extLst>
              </p:cNvPr>
              <p:cNvSpPr txBox="1">
                <a:spLocks noRot="1" noChangeAspect="1" noMove="1" noResize="1" noEditPoints="1" noAdjustHandles="1" noChangeArrowheads="1" noChangeShapeType="1" noTextEdit="1"/>
              </p:cNvSpPr>
              <p:nvPr/>
            </p:nvSpPr>
            <p:spPr>
              <a:xfrm>
                <a:off x="434340" y="1150620"/>
                <a:ext cx="2404110" cy="3848100"/>
              </a:xfrm>
              <a:prstGeom prst="rect">
                <a:avLst/>
              </a:prstGeom>
              <a:blipFill>
                <a:blip r:embed="rId2"/>
                <a:stretch>
                  <a:fillRect l="-1266" t="-475"/>
                </a:stretch>
              </a:blipFill>
            </p:spPr>
            <p:txBody>
              <a:bodyPr/>
              <a:lstStyle/>
              <a:p>
                <a:r>
                  <a:rPr lang="en-US">
                    <a:noFill/>
                  </a:rPr>
                  <a:t> </a:t>
                </a:r>
              </a:p>
            </p:txBody>
          </p:sp>
        </mc:Fallback>
      </mc:AlternateContent>
      <p:pic>
        <p:nvPicPr>
          <p:cNvPr id="10" name="Picture 9" descr="A picture containing diagram&#10;&#10;Description automatically generated">
            <a:extLst>
              <a:ext uri="{FF2B5EF4-FFF2-40B4-BE49-F238E27FC236}">
                <a16:creationId xmlns:a16="http://schemas.microsoft.com/office/drawing/2014/main" id="{A60630E8-3FE7-437F-BE0D-CCE0AA361AC9}"/>
              </a:ext>
            </a:extLst>
          </p:cNvPr>
          <p:cNvPicPr>
            <a:picLocks noChangeAspect="1"/>
          </p:cNvPicPr>
          <p:nvPr/>
        </p:nvPicPr>
        <p:blipFill>
          <a:blip r:embed="rId3"/>
          <a:stretch>
            <a:fillRect/>
          </a:stretch>
        </p:blipFill>
        <p:spPr>
          <a:xfrm>
            <a:off x="668655" y="2176256"/>
            <a:ext cx="1895475" cy="311197"/>
          </a:xfrm>
          <a:prstGeom prst="rect">
            <a:avLst/>
          </a:prstGeom>
        </p:spPr>
      </p:pic>
      <p:sp>
        <p:nvSpPr>
          <p:cNvPr id="11" name="TextBox 10">
            <a:extLst>
              <a:ext uri="{FF2B5EF4-FFF2-40B4-BE49-F238E27FC236}">
                <a16:creationId xmlns:a16="http://schemas.microsoft.com/office/drawing/2014/main" id="{9E7D67C5-E7DD-4EB6-8A84-7CDC83338C0C}"/>
              </a:ext>
            </a:extLst>
          </p:cNvPr>
          <p:cNvSpPr txBox="1"/>
          <p:nvPr/>
        </p:nvSpPr>
        <p:spPr>
          <a:xfrm>
            <a:off x="3112770" y="1169670"/>
            <a:ext cx="2518410" cy="3848100"/>
          </a:xfrm>
          <a:prstGeom prst="rect">
            <a:avLst/>
          </a:prstGeom>
          <a:solidFill>
            <a:schemeClr val="bg1">
              <a:lumMod val="95000"/>
            </a:schemeClr>
          </a:solidFill>
        </p:spPr>
        <p:txBody>
          <a:bodyPr wrap="square" rtlCol="0">
            <a:noAutofit/>
          </a:bodyPr>
          <a:lstStyle/>
          <a:p>
            <a:r>
              <a:rPr lang="en-US" sz="1600" b="1"/>
              <a:t>Editing Module</a:t>
            </a:r>
          </a:p>
          <a:p>
            <a:r>
              <a:rPr lang="en-US" sz="1200"/>
              <a:t>Takes a subjective source sentence s and is trained to edit it into a more neutral compliment t </a:t>
            </a:r>
          </a:p>
          <a:p>
            <a:endParaRPr lang="en-US" sz="1200"/>
          </a:p>
          <a:p>
            <a:r>
              <a:rPr lang="en-US" sz="1200" b="1"/>
              <a:t>Underlying architecture</a:t>
            </a:r>
          </a:p>
          <a:p>
            <a:pPr marL="285750" lvl="1" indent="-285750">
              <a:buFont typeface="Arial" panose="020B0604020202020204" pitchFamily="34" charset="0"/>
              <a:buChar char="•"/>
            </a:pPr>
            <a:r>
              <a:rPr lang="en-US" sz="1200"/>
              <a:t>Bi-LSTM encoder</a:t>
            </a:r>
          </a:p>
          <a:p>
            <a:pPr marL="285750" lvl="1" indent="-285750">
              <a:buFont typeface="Arial" panose="020B0604020202020204" pitchFamily="34" charset="0"/>
              <a:buChar char="•"/>
            </a:pPr>
            <a:r>
              <a:rPr lang="en-US" sz="1200"/>
              <a:t>LSTM decoder with copy and coverage mechanisms</a:t>
            </a:r>
          </a:p>
          <a:p>
            <a:pPr marL="285750" lvl="1" indent="-285750">
              <a:buFont typeface="Arial" panose="020B0604020202020204" pitchFamily="34" charset="0"/>
              <a:buChar char="•"/>
            </a:pPr>
            <a:endParaRPr lang="en-US"/>
          </a:p>
          <a:p>
            <a:r>
              <a:rPr lang="en-US" sz="1200" b="1"/>
              <a:t>Pre-training: </a:t>
            </a:r>
            <a:r>
              <a:rPr lang="en-US" sz="1200"/>
              <a:t>decoder pre-trained using the neutral portion of WNC </a:t>
            </a:r>
            <a:br>
              <a:rPr lang="en-US" sz="1200"/>
            </a:br>
            <a:endParaRPr lang="en-US" sz="1100" b="1"/>
          </a:p>
        </p:txBody>
      </p:sp>
      <p:sp>
        <p:nvSpPr>
          <p:cNvPr id="12" name="TextBox 11">
            <a:extLst>
              <a:ext uri="{FF2B5EF4-FFF2-40B4-BE49-F238E27FC236}">
                <a16:creationId xmlns:a16="http://schemas.microsoft.com/office/drawing/2014/main" id="{29470ADA-56B5-4BC5-8A68-43CAAB8FE7B0}"/>
              </a:ext>
            </a:extLst>
          </p:cNvPr>
          <p:cNvSpPr txBox="1"/>
          <p:nvPr/>
        </p:nvSpPr>
        <p:spPr>
          <a:xfrm>
            <a:off x="6042660" y="1131570"/>
            <a:ext cx="2518410" cy="3848100"/>
          </a:xfrm>
          <a:prstGeom prst="rect">
            <a:avLst/>
          </a:prstGeom>
          <a:solidFill>
            <a:schemeClr val="bg1">
              <a:lumMod val="95000"/>
            </a:schemeClr>
          </a:solidFill>
        </p:spPr>
        <p:txBody>
          <a:bodyPr wrap="square" lIns="91440" tIns="45720" rIns="91440" bIns="45720" rtlCol="0" anchor="t">
            <a:noAutofit/>
          </a:bodyPr>
          <a:lstStyle/>
          <a:p>
            <a:r>
              <a:rPr lang="en-US" sz="1600" b="1"/>
              <a:t>Final system</a:t>
            </a:r>
          </a:p>
          <a:p>
            <a:endParaRPr lang="en-US" sz="1200"/>
          </a:p>
          <a:p>
            <a:pPr marL="171450" indent="-171450">
              <a:buFont typeface="Arial" panose="020B0604020202020204" pitchFamily="34" charset="0"/>
              <a:buChar char="•"/>
            </a:pPr>
            <a:r>
              <a:rPr lang="en-US" sz="1200"/>
              <a:t>Hidden states produced by the Bi-LSTM encoder are enriched with probabilities generated by detection module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endParaRPr lang="en-US" sz="1200"/>
          </a:p>
          <a:p>
            <a:endParaRPr lang="en-US" sz="1200" b="1"/>
          </a:p>
          <a:p>
            <a:pPr marL="285750" lvl="1" indent="-285750">
              <a:buFont typeface="Arial" panose="020B0604020202020204" pitchFamily="34" charset="0"/>
              <a:buChar char="•"/>
            </a:pPr>
            <a:r>
              <a:rPr lang="en-US" sz="1200"/>
              <a:t>Enriched hidden states are used by the decoder to determine neutralization word substitutes</a:t>
            </a:r>
          </a:p>
          <a:p>
            <a:pPr marL="285750" lvl="1" indent="-285750">
              <a:buFont typeface="Arial" panose="020B0604020202020204" pitchFamily="34" charset="0"/>
              <a:buChar char="•"/>
            </a:pPr>
            <a:endParaRPr lang="en-US" sz="1200"/>
          </a:p>
          <a:p>
            <a:pPr marL="285750" lvl="1" indent="-285750">
              <a:buFont typeface="Arial" panose="020B0604020202020204" pitchFamily="34" charset="0"/>
              <a:buChar char="•"/>
            </a:pPr>
            <a:r>
              <a:rPr lang="en-US" sz="1200"/>
              <a:t>Token-weighted loss function is used </a:t>
            </a:r>
            <a:endParaRPr lang="en-US" sz="1200">
              <a:solidFill>
                <a:srgbClr val="C00000"/>
              </a:solidFill>
            </a:endParaRPr>
          </a:p>
        </p:txBody>
      </p:sp>
      <p:pic>
        <p:nvPicPr>
          <p:cNvPr id="13" name="Picture 12" descr="A picture containing text, clock, watch, gauge&#10;&#10;Description automatically generated">
            <a:extLst>
              <a:ext uri="{FF2B5EF4-FFF2-40B4-BE49-F238E27FC236}">
                <a16:creationId xmlns:a16="http://schemas.microsoft.com/office/drawing/2014/main" id="{2CAD69F0-6F89-4C2A-A423-F764436A1DEE}"/>
              </a:ext>
            </a:extLst>
          </p:cNvPr>
          <p:cNvPicPr>
            <a:picLocks noChangeAspect="1"/>
          </p:cNvPicPr>
          <p:nvPr/>
        </p:nvPicPr>
        <p:blipFill>
          <a:blip r:embed="rId4"/>
          <a:stretch>
            <a:fillRect/>
          </a:stretch>
        </p:blipFill>
        <p:spPr>
          <a:xfrm>
            <a:off x="6553200" y="2376758"/>
            <a:ext cx="1403858" cy="285669"/>
          </a:xfrm>
          <a:prstGeom prst="rect">
            <a:avLst/>
          </a:prstGeom>
        </p:spPr>
      </p:pic>
      <p:pic>
        <p:nvPicPr>
          <p:cNvPr id="3" name="Picture 2" descr="Text, letter&#10;&#10;Description automatically generated">
            <a:extLst>
              <a:ext uri="{FF2B5EF4-FFF2-40B4-BE49-F238E27FC236}">
                <a16:creationId xmlns:a16="http://schemas.microsoft.com/office/drawing/2014/main" id="{9B9ED5D6-08E0-4152-AF24-7F9C98086236}"/>
              </a:ext>
            </a:extLst>
          </p:cNvPr>
          <p:cNvPicPr>
            <a:picLocks noChangeAspect="1"/>
          </p:cNvPicPr>
          <p:nvPr/>
        </p:nvPicPr>
        <p:blipFill>
          <a:blip r:embed="rId5"/>
          <a:stretch>
            <a:fillRect/>
          </a:stretch>
        </p:blipFill>
        <p:spPr>
          <a:xfrm>
            <a:off x="6182208" y="4264457"/>
            <a:ext cx="1505239" cy="415637"/>
          </a:xfrm>
          <a:prstGeom prst="rect">
            <a:avLst/>
          </a:prstGeom>
        </p:spPr>
      </p:pic>
    </p:spTree>
    <p:extLst>
      <p:ext uri="{BB962C8B-B14F-4D97-AF65-F5344CB8AC3E}">
        <p14:creationId xmlns:p14="http://schemas.microsoft.com/office/powerpoint/2010/main" val="141872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B9D645-8F48-4F50-BB7D-3EE3EF283EB2}"/>
              </a:ext>
            </a:extLst>
          </p:cNvPr>
          <p:cNvSpPr>
            <a:spLocks noGrp="1"/>
          </p:cNvSpPr>
          <p:nvPr>
            <p:ph type="title"/>
          </p:nvPr>
        </p:nvSpPr>
        <p:spPr/>
        <p:txBody>
          <a:bodyPr/>
          <a:lstStyle/>
          <a:p>
            <a:r>
              <a:rPr lang="en-US"/>
              <a:t>Bias, n.</a:t>
            </a:r>
          </a:p>
        </p:txBody>
      </p:sp>
      <p:sp>
        <p:nvSpPr>
          <p:cNvPr id="7" name="Text Placeholder 6">
            <a:extLst>
              <a:ext uri="{FF2B5EF4-FFF2-40B4-BE49-F238E27FC236}">
                <a16:creationId xmlns:a16="http://schemas.microsoft.com/office/drawing/2014/main" id="{DE684C2D-78CC-4C68-AC50-5AB0CEA8AA10}"/>
              </a:ext>
            </a:extLst>
          </p:cNvPr>
          <p:cNvSpPr>
            <a:spLocks noGrp="1"/>
          </p:cNvSpPr>
          <p:nvPr>
            <p:ph type="body" idx="1"/>
          </p:nvPr>
        </p:nvSpPr>
        <p:spPr>
          <a:solidFill>
            <a:schemeClr val="tx2">
              <a:lumMod val="90000"/>
            </a:schemeClr>
          </a:solidFill>
        </p:spPr>
        <p:txBody>
          <a:bodyPr/>
          <a:lstStyle/>
          <a:p>
            <a:endParaRPr lang="en-US" dirty="0"/>
          </a:p>
          <a:p>
            <a:pPr marL="482600" indent="-342900">
              <a:spcBef>
                <a:spcPts val="600"/>
              </a:spcBef>
              <a:spcAft>
                <a:spcPts val="600"/>
              </a:spcAft>
              <a:buFont typeface="+mj-lt"/>
              <a:buAutoNum type="arabicPeriod"/>
            </a:pPr>
            <a:r>
              <a:rPr lang="en-US" dirty="0"/>
              <a:t>partiality: an inclination or predisposition for or against something. </a:t>
            </a:r>
          </a:p>
          <a:p>
            <a:pPr marL="482600" indent="-342900">
              <a:spcBef>
                <a:spcPts val="600"/>
              </a:spcBef>
              <a:spcAft>
                <a:spcPts val="600"/>
              </a:spcAft>
              <a:buFont typeface="+mj-lt"/>
              <a:buAutoNum type="arabicPeriod"/>
            </a:pPr>
            <a:r>
              <a:rPr lang="en-US" dirty="0"/>
              <a:t>any tendency or preference, such as a response bias or test bias.</a:t>
            </a:r>
          </a:p>
          <a:p>
            <a:pPr marL="482600" indent="-342900">
              <a:spcBef>
                <a:spcPts val="600"/>
              </a:spcBef>
              <a:spcAft>
                <a:spcPts val="600"/>
              </a:spcAft>
              <a:buFont typeface="+mj-lt"/>
              <a:buAutoNum type="arabicPeriod"/>
            </a:pPr>
            <a:r>
              <a:rPr lang="en-US" dirty="0"/>
              <a:t>systematic error arising during sampling, data collection, or data analysis. See biased estimator; biased sampling.</a:t>
            </a:r>
          </a:p>
          <a:p>
            <a:pPr marL="482600" indent="-342900">
              <a:spcBef>
                <a:spcPts val="600"/>
              </a:spcBef>
              <a:spcAft>
                <a:spcPts val="600"/>
              </a:spcAft>
              <a:buFont typeface="+mj-lt"/>
              <a:buAutoNum type="arabicPeriod"/>
            </a:pPr>
            <a:r>
              <a:rPr lang="en-US" dirty="0"/>
              <a:t>any deviation of a measured or calculated quantity from its actual (true) value, such that the measurement or calculation is unrepresentative of the item of interest. —biased adj.</a:t>
            </a:r>
          </a:p>
          <a:p>
            <a:endParaRPr lang="en-US" dirty="0"/>
          </a:p>
        </p:txBody>
      </p:sp>
    </p:spTree>
    <p:extLst>
      <p:ext uri="{BB962C8B-B14F-4D97-AF65-F5344CB8AC3E}">
        <p14:creationId xmlns:p14="http://schemas.microsoft.com/office/powerpoint/2010/main" val="691162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CA2D-F5D8-F24B-A89A-0B74C9864DEA}"/>
              </a:ext>
            </a:extLst>
          </p:cNvPr>
          <p:cNvSpPr>
            <a:spLocks noGrp="1"/>
          </p:cNvSpPr>
          <p:nvPr>
            <p:ph type="title"/>
          </p:nvPr>
        </p:nvSpPr>
        <p:spPr/>
        <p:txBody>
          <a:bodyPr/>
          <a:lstStyle/>
          <a:p>
            <a:r>
              <a:rPr lang="en-US"/>
              <a:t>Concurrent</a:t>
            </a:r>
          </a:p>
        </p:txBody>
      </p:sp>
      <p:sp>
        <p:nvSpPr>
          <p:cNvPr id="3" name="Content Placeholder 2">
            <a:extLst>
              <a:ext uri="{FF2B5EF4-FFF2-40B4-BE49-F238E27FC236}">
                <a16:creationId xmlns:a16="http://schemas.microsoft.com/office/drawing/2014/main" id="{18A6BECC-7E19-BE43-A2E3-CE2103C2A984}"/>
              </a:ext>
            </a:extLst>
          </p:cNvPr>
          <p:cNvSpPr>
            <a:spLocks noGrp="1"/>
          </p:cNvSpPr>
          <p:nvPr>
            <p:ph type="body" idx="1"/>
          </p:nvPr>
        </p:nvSpPr>
        <p:spPr/>
        <p:txBody>
          <a:bodyPr>
            <a:normAutofit/>
          </a:bodyPr>
          <a:lstStyle/>
          <a:p>
            <a:r>
              <a:rPr lang="en-US"/>
              <a:t>Model Description</a:t>
            </a:r>
          </a:p>
          <a:p>
            <a:pPr lvl="1"/>
            <a:r>
              <a:rPr lang="en-US"/>
              <a:t>Takes the problematic source </a:t>
            </a:r>
            <a:r>
              <a:rPr lang="en-US" b="1"/>
              <a:t>s </a:t>
            </a:r>
            <a:r>
              <a:rPr lang="en-US"/>
              <a:t>and directly generates a neutralized t </a:t>
            </a:r>
          </a:p>
          <a:p>
            <a:pPr lvl="1"/>
            <a:r>
              <a:rPr lang="en-US"/>
              <a:t>Encoder-decoder neutral network (BERT and LSTM, respectively)  </a:t>
            </a:r>
          </a:p>
          <a:p>
            <a:pPr lvl="1"/>
            <a:r>
              <a:rPr lang="en-US"/>
              <a:t>The decoder’s inputs are set to:</a:t>
            </a:r>
          </a:p>
          <a:p>
            <a:pPr lvl="1"/>
            <a:endParaRPr lang="en-US"/>
          </a:p>
          <a:p>
            <a:pPr marL="342900" lvl="1"/>
            <a:endParaRPr lang="en-US"/>
          </a:p>
          <a:p>
            <a:pPr marL="342900" lvl="1"/>
            <a:endParaRPr lang="en-US"/>
          </a:p>
          <a:p>
            <a:pPr marL="342900" lvl="1"/>
            <a:endParaRPr lang="en-US"/>
          </a:p>
          <a:p>
            <a:endParaRPr lang="en-US"/>
          </a:p>
          <a:p>
            <a:endParaRPr lang="en-US"/>
          </a:p>
          <a:p>
            <a:r>
              <a:rPr lang="en-US"/>
              <a:t>Model Training </a:t>
            </a:r>
          </a:p>
          <a:p>
            <a:pPr lvl="1"/>
            <a:r>
              <a:rPr lang="en-US"/>
              <a:t>Concurrent model is pre-trained with the same autoencoding or procedure from Modular and uses same NLL loss </a:t>
            </a:r>
          </a:p>
        </p:txBody>
      </p:sp>
      <p:pic>
        <p:nvPicPr>
          <p:cNvPr id="5" name="Picture 4" descr="Text, letter&#10;&#10;Description automatically generated">
            <a:extLst>
              <a:ext uri="{FF2B5EF4-FFF2-40B4-BE49-F238E27FC236}">
                <a16:creationId xmlns:a16="http://schemas.microsoft.com/office/drawing/2014/main" id="{AD33EEFB-D8A7-D54C-8B93-9F3F66CB869D}"/>
              </a:ext>
            </a:extLst>
          </p:cNvPr>
          <p:cNvPicPr>
            <a:picLocks noChangeAspect="1"/>
          </p:cNvPicPr>
          <p:nvPr/>
        </p:nvPicPr>
        <p:blipFill>
          <a:blip r:embed="rId3"/>
          <a:stretch>
            <a:fillRect/>
          </a:stretch>
        </p:blipFill>
        <p:spPr>
          <a:xfrm>
            <a:off x="1214145" y="2174760"/>
            <a:ext cx="3430246" cy="1012341"/>
          </a:xfrm>
          <a:prstGeom prst="rect">
            <a:avLst/>
          </a:prstGeom>
        </p:spPr>
      </p:pic>
    </p:spTree>
    <p:extLst>
      <p:ext uri="{BB962C8B-B14F-4D97-AF65-F5344CB8AC3E}">
        <p14:creationId xmlns:p14="http://schemas.microsoft.com/office/powerpoint/2010/main" val="1288015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172F8-CBA2-6749-B9CD-F270609DDCEE}"/>
              </a:ext>
            </a:extLst>
          </p:cNvPr>
          <p:cNvSpPr>
            <a:spLocks noGrp="1"/>
          </p:cNvSpPr>
          <p:nvPr>
            <p:ph type="ctrTitle"/>
          </p:nvPr>
        </p:nvSpPr>
        <p:spPr>
          <a:xfrm>
            <a:off x="3082282" y="744575"/>
            <a:ext cx="5750018" cy="2052600"/>
          </a:xfrm>
          <a:effectLst>
            <a:outerShdw blurRad="50800" dist="38100" dir="2700000" algn="tl" rotWithShape="0">
              <a:prstClr val="black">
                <a:alpha val="40000"/>
              </a:prstClr>
            </a:outerShdw>
          </a:effectLst>
        </p:spPr>
        <p:txBody>
          <a:bodyPr>
            <a:normAutofit/>
          </a:bodyPr>
          <a:lstStyle/>
          <a:p>
            <a:r>
              <a:rPr lang="en-US">
                <a:ln w="0"/>
                <a:solidFill>
                  <a:schemeClr val="tx1"/>
                </a:solidFill>
                <a:latin typeface="Imprima"/>
              </a:rPr>
              <a:t>Break Time! </a:t>
            </a:r>
            <a:endParaRPr lang="en-US">
              <a:ln w="0"/>
              <a:solidFill>
                <a:schemeClr val="tx1"/>
              </a:solidFill>
            </a:endParaRPr>
          </a:p>
        </p:txBody>
      </p:sp>
    </p:spTree>
    <p:extLst>
      <p:ext uri="{BB962C8B-B14F-4D97-AF65-F5344CB8AC3E}">
        <p14:creationId xmlns:p14="http://schemas.microsoft.com/office/powerpoint/2010/main" val="189280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172F8-CBA2-6749-B9CD-F270609DDCEE}"/>
              </a:ext>
            </a:extLst>
          </p:cNvPr>
          <p:cNvSpPr>
            <a:spLocks noGrp="1"/>
          </p:cNvSpPr>
          <p:nvPr>
            <p:ph type="ctrTitle"/>
          </p:nvPr>
        </p:nvSpPr>
        <p:spPr>
          <a:xfrm>
            <a:off x="3082282" y="744575"/>
            <a:ext cx="5750018" cy="2052600"/>
          </a:xfrm>
          <a:effectLst>
            <a:outerShdw blurRad="50800" dist="38100" dir="2700000" algn="tl" rotWithShape="0">
              <a:prstClr val="black">
                <a:alpha val="40000"/>
              </a:prstClr>
            </a:outerShdw>
          </a:effectLst>
        </p:spPr>
        <p:txBody>
          <a:bodyPr>
            <a:normAutofit/>
          </a:bodyPr>
          <a:lstStyle/>
          <a:p>
            <a:r>
              <a:rPr lang="en-US">
                <a:ln w="0"/>
                <a:solidFill>
                  <a:schemeClr val="tx1"/>
                </a:solidFill>
              </a:rPr>
              <a:t>Experiments and Results</a:t>
            </a:r>
          </a:p>
        </p:txBody>
      </p:sp>
    </p:spTree>
    <p:extLst>
      <p:ext uri="{BB962C8B-B14F-4D97-AF65-F5344CB8AC3E}">
        <p14:creationId xmlns:p14="http://schemas.microsoft.com/office/powerpoint/2010/main" val="3379969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A04BF-8175-42FA-B55C-BBA72F7D1FB6}"/>
              </a:ext>
            </a:extLst>
          </p:cNvPr>
          <p:cNvSpPr>
            <a:spLocks noGrp="1"/>
          </p:cNvSpPr>
          <p:nvPr>
            <p:ph type="title"/>
          </p:nvPr>
        </p:nvSpPr>
        <p:spPr/>
        <p:txBody>
          <a:bodyPr/>
          <a:lstStyle/>
          <a:p>
            <a:r>
              <a:rPr lang="en-US" dirty="0"/>
              <a:t>Model performance</a:t>
            </a:r>
          </a:p>
        </p:txBody>
      </p:sp>
      <p:pic>
        <p:nvPicPr>
          <p:cNvPr id="14" name="Picture 13">
            <a:extLst>
              <a:ext uri="{FF2B5EF4-FFF2-40B4-BE49-F238E27FC236}">
                <a16:creationId xmlns:a16="http://schemas.microsoft.com/office/drawing/2014/main" id="{F8C3118E-B551-4347-9EA0-34354DBBCE9F}"/>
              </a:ext>
            </a:extLst>
          </p:cNvPr>
          <p:cNvPicPr>
            <a:picLocks noChangeAspect="1"/>
          </p:cNvPicPr>
          <p:nvPr/>
        </p:nvPicPr>
        <p:blipFill>
          <a:blip r:embed="rId2"/>
          <a:srcRect/>
          <a:stretch/>
        </p:blipFill>
        <p:spPr>
          <a:xfrm>
            <a:off x="3443952" y="987245"/>
            <a:ext cx="5593367" cy="1413769"/>
          </a:xfrm>
          <a:prstGeom prst="rect">
            <a:avLst/>
          </a:prstGeom>
        </p:spPr>
      </p:pic>
      <p:pic>
        <p:nvPicPr>
          <p:cNvPr id="15" name="Picture 14">
            <a:extLst>
              <a:ext uri="{FF2B5EF4-FFF2-40B4-BE49-F238E27FC236}">
                <a16:creationId xmlns:a16="http://schemas.microsoft.com/office/drawing/2014/main" id="{1EEAA049-8AAA-4DC4-A9D2-BC40B2DB7FD2}"/>
              </a:ext>
            </a:extLst>
          </p:cNvPr>
          <p:cNvPicPr>
            <a:picLocks noChangeAspect="1"/>
          </p:cNvPicPr>
          <p:nvPr/>
        </p:nvPicPr>
        <p:blipFill>
          <a:blip r:embed="rId3"/>
          <a:stretch>
            <a:fillRect/>
          </a:stretch>
        </p:blipFill>
        <p:spPr>
          <a:xfrm>
            <a:off x="3447276" y="2414826"/>
            <a:ext cx="5593363" cy="1413769"/>
          </a:xfrm>
          <a:prstGeom prst="rect">
            <a:avLst/>
          </a:prstGeom>
        </p:spPr>
      </p:pic>
      <p:sp>
        <p:nvSpPr>
          <p:cNvPr id="16" name="Content Placeholder 2">
            <a:extLst>
              <a:ext uri="{FF2B5EF4-FFF2-40B4-BE49-F238E27FC236}">
                <a16:creationId xmlns:a16="http://schemas.microsoft.com/office/drawing/2014/main" id="{97B5DF27-9F23-477B-82A0-730E15BF4CA4}"/>
              </a:ext>
            </a:extLst>
          </p:cNvPr>
          <p:cNvSpPr>
            <a:spLocks noGrp="1"/>
          </p:cNvSpPr>
          <p:nvPr>
            <p:ph type="body" idx="1"/>
          </p:nvPr>
        </p:nvSpPr>
        <p:spPr>
          <a:xfrm>
            <a:off x="166370" y="1148714"/>
            <a:ext cx="3201670" cy="3651885"/>
          </a:xfrm>
          <a:solidFill>
            <a:schemeClr val="tx2">
              <a:lumMod val="90000"/>
            </a:schemeClr>
          </a:solidFill>
        </p:spPr>
        <p:txBody>
          <a:bodyPr/>
          <a:lstStyle/>
          <a:p>
            <a:pPr marL="139700" indent="0">
              <a:buNone/>
            </a:pPr>
            <a:r>
              <a:rPr lang="en-US" b="1" dirty="0"/>
              <a:t>DATASET</a:t>
            </a:r>
          </a:p>
          <a:p>
            <a:pPr>
              <a:buFont typeface="Arial" panose="020B0604020202020204" pitchFamily="34" charset="0"/>
              <a:buChar char="•"/>
            </a:pPr>
            <a:r>
              <a:rPr lang="en-US" dirty="0"/>
              <a:t>25% of the WNC </a:t>
            </a:r>
            <a:br>
              <a:rPr lang="en-US" dirty="0"/>
            </a:br>
            <a:r>
              <a:rPr lang="en-US" dirty="0"/>
              <a:t>(single-word edits) </a:t>
            </a:r>
          </a:p>
          <a:p>
            <a:pPr>
              <a:buFont typeface="Arial" panose="020B0604020202020204" pitchFamily="34" charset="0"/>
              <a:buChar char="•"/>
            </a:pPr>
            <a:r>
              <a:rPr lang="en-US" dirty="0"/>
              <a:t>53k training pairs, 1000 test pairs</a:t>
            </a:r>
          </a:p>
          <a:p>
            <a:pPr marL="139700" indent="0">
              <a:buNone/>
            </a:pPr>
            <a:endParaRPr lang="en-US" b="1" dirty="0"/>
          </a:p>
          <a:p>
            <a:pPr marL="139700" indent="0">
              <a:buNone/>
            </a:pPr>
            <a:r>
              <a:rPr lang="en-US" b="1" dirty="0"/>
              <a:t>EVALUATION</a:t>
            </a:r>
          </a:p>
          <a:p>
            <a:pPr marL="139700" indent="0">
              <a:buNone/>
            </a:pPr>
            <a:r>
              <a:rPr lang="en-US" dirty="0"/>
              <a:t>2 Quantitative metrics</a:t>
            </a:r>
          </a:p>
          <a:p>
            <a:pPr>
              <a:buFont typeface="Arial" panose="020B0604020202020204" pitchFamily="34" charset="0"/>
              <a:buChar char="•"/>
            </a:pPr>
            <a:r>
              <a:rPr lang="en-US" dirty="0"/>
              <a:t>BLEU </a:t>
            </a:r>
          </a:p>
          <a:p>
            <a:pPr>
              <a:buFont typeface="Arial" panose="020B0604020202020204" pitchFamily="34" charset="0"/>
              <a:buChar char="•"/>
            </a:pPr>
            <a:r>
              <a:rPr lang="en-US" dirty="0"/>
              <a:t>Accuracy</a:t>
            </a:r>
            <a:br>
              <a:rPr lang="en-US" dirty="0"/>
            </a:br>
            <a:endParaRPr lang="en-US" dirty="0"/>
          </a:p>
          <a:p>
            <a:pPr marL="139700" indent="0">
              <a:buNone/>
            </a:pPr>
            <a:r>
              <a:rPr lang="en-US" dirty="0"/>
              <a:t>3 Qualitative metrics evaluated by qualified </a:t>
            </a:r>
            <a:r>
              <a:rPr lang="en-US" dirty="0" err="1"/>
              <a:t>crowdworkers</a:t>
            </a:r>
            <a:r>
              <a:rPr lang="en-US" dirty="0"/>
              <a:t> on </a:t>
            </a:r>
            <a:r>
              <a:rPr lang="en-US" dirty="0" err="1"/>
              <a:t>MTurk</a:t>
            </a:r>
            <a:r>
              <a:rPr lang="en-US" dirty="0"/>
              <a:t> </a:t>
            </a:r>
          </a:p>
          <a:p>
            <a:pPr>
              <a:buFont typeface="Arial" panose="020B0604020202020204" pitchFamily="34" charset="0"/>
              <a:buChar char="•"/>
            </a:pPr>
            <a:r>
              <a:rPr lang="en-US" dirty="0"/>
              <a:t>Fluency</a:t>
            </a:r>
          </a:p>
          <a:p>
            <a:pPr>
              <a:buFont typeface="Arial" panose="020B0604020202020204" pitchFamily="34" charset="0"/>
              <a:buChar char="•"/>
            </a:pPr>
            <a:r>
              <a:rPr lang="en-US" dirty="0"/>
              <a:t>Bias</a:t>
            </a:r>
          </a:p>
          <a:p>
            <a:pPr>
              <a:buFont typeface="Arial" panose="020B0604020202020204" pitchFamily="34" charset="0"/>
              <a:buChar char="•"/>
            </a:pPr>
            <a:r>
              <a:rPr lang="en-US" dirty="0"/>
              <a:t>Meaning</a:t>
            </a:r>
          </a:p>
        </p:txBody>
      </p:sp>
      <p:sp>
        <p:nvSpPr>
          <p:cNvPr id="17" name="Rectangle 16">
            <a:extLst>
              <a:ext uri="{FF2B5EF4-FFF2-40B4-BE49-F238E27FC236}">
                <a16:creationId xmlns:a16="http://schemas.microsoft.com/office/drawing/2014/main" id="{7939611F-FF8F-4E1E-809B-173F27669B36}"/>
              </a:ext>
            </a:extLst>
          </p:cNvPr>
          <p:cNvSpPr/>
          <p:nvPr/>
        </p:nvSpPr>
        <p:spPr>
          <a:xfrm>
            <a:off x="3825240" y="3813810"/>
            <a:ext cx="5152390" cy="971550"/>
          </a:xfrm>
          <a:prstGeom prst="rect">
            <a:avLst/>
          </a:prstGeom>
          <a:solidFill>
            <a:srgbClr val="A7934B"/>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MODULAR is better at reducing bias</a:t>
            </a:r>
          </a:p>
          <a:p>
            <a:pPr algn="ctr"/>
            <a:r>
              <a:rPr lang="en-US" dirty="0"/>
              <a:t>CONCURRENT preserves meaning and fluency best</a:t>
            </a:r>
            <a:br>
              <a:rPr lang="en-US" dirty="0"/>
            </a:br>
            <a:endParaRPr lang="en-US" dirty="0"/>
          </a:p>
          <a:p>
            <a:pPr algn="ctr"/>
            <a:r>
              <a:rPr lang="en-US" dirty="0"/>
              <a:t>(same pattern persisted in 3 other out-of-domain datasets)</a:t>
            </a:r>
          </a:p>
        </p:txBody>
      </p:sp>
    </p:spTree>
    <p:extLst>
      <p:ext uri="{BB962C8B-B14F-4D97-AF65-F5344CB8AC3E}">
        <p14:creationId xmlns:p14="http://schemas.microsoft.com/office/powerpoint/2010/main" val="347620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CA2D-F5D8-F24B-A89A-0B74C9864DEA}"/>
              </a:ext>
            </a:extLst>
          </p:cNvPr>
          <p:cNvSpPr>
            <a:spLocks noGrp="1"/>
          </p:cNvSpPr>
          <p:nvPr>
            <p:ph type="title"/>
          </p:nvPr>
        </p:nvSpPr>
        <p:spPr>
          <a:xfrm>
            <a:off x="311700" y="445025"/>
            <a:ext cx="8520600" cy="572700"/>
          </a:xfrm>
        </p:spPr>
        <p:txBody>
          <a:bodyPr/>
          <a:lstStyle/>
          <a:p>
            <a:r>
              <a:rPr lang="en-US"/>
              <a:t>Error Analysis</a:t>
            </a:r>
          </a:p>
        </p:txBody>
      </p:sp>
      <p:pic>
        <p:nvPicPr>
          <p:cNvPr id="7" name="Picture 7" descr="A picture containing text, receipt&#10;&#10;Description automatically generated">
            <a:extLst>
              <a:ext uri="{FF2B5EF4-FFF2-40B4-BE49-F238E27FC236}">
                <a16:creationId xmlns:a16="http://schemas.microsoft.com/office/drawing/2014/main" id="{7AA7088F-C79E-4136-8FAD-0F041313D816}"/>
              </a:ext>
            </a:extLst>
          </p:cNvPr>
          <p:cNvPicPr>
            <a:picLocks noChangeAspect="1"/>
          </p:cNvPicPr>
          <p:nvPr/>
        </p:nvPicPr>
        <p:blipFill rotWithShape="1">
          <a:blip r:embed="rId3"/>
          <a:srcRect b="28218"/>
          <a:stretch/>
        </p:blipFill>
        <p:spPr>
          <a:xfrm>
            <a:off x="4822404" y="604308"/>
            <a:ext cx="3868205" cy="4121574"/>
          </a:xfrm>
          <a:prstGeom prst="rect">
            <a:avLst/>
          </a:prstGeom>
        </p:spPr>
      </p:pic>
      <p:pic>
        <p:nvPicPr>
          <p:cNvPr id="6" name="Picture 7" descr="A picture containing text, receipt&#10;&#10;Description automatically generated">
            <a:extLst>
              <a:ext uri="{FF2B5EF4-FFF2-40B4-BE49-F238E27FC236}">
                <a16:creationId xmlns:a16="http://schemas.microsoft.com/office/drawing/2014/main" id="{A05F4769-C0DC-4A2F-8BEA-D1511E5CA29F}"/>
              </a:ext>
            </a:extLst>
          </p:cNvPr>
          <p:cNvPicPr>
            <a:picLocks noChangeAspect="1"/>
          </p:cNvPicPr>
          <p:nvPr/>
        </p:nvPicPr>
        <p:blipFill rotWithShape="1">
          <a:blip r:embed="rId3"/>
          <a:srcRect t="71694"/>
          <a:stretch/>
        </p:blipFill>
        <p:spPr>
          <a:xfrm>
            <a:off x="453391" y="1855470"/>
            <a:ext cx="3853908" cy="1619250"/>
          </a:xfrm>
          <a:prstGeom prst="rect">
            <a:avLst/>
          </a:prstGeom>
        </p:spPr>
      </p:pic>
    </p:spTree>
    <p:extLst>
      <p:ext uri="{BB962C8B-B14F-4D97-AF65-F5344CB8AC3E}">
        <p14:creationId xmlns:p14="http://schemas.microsoft.com/office/powerpoint/2010/main" val="274769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172F8-CBA2-6749-B9CD-F270609DDCEE}"/>
              </a:ext>
            </a:extLst>
          </p:cNvPr>
          <p:cNvSpPr>
            <a:spLocks noGrp="1"/>
          </p:cNvSpPr>
          <p:nvPr>
            <p:ph type="ctrTitle"/>
          </p:nvPr>
        </p:nvSpPr>
        <p:spPr>
          <a:xfrm>
            <a:off x="3082282" y="744575"/>
            <a:ext cx="5750018" cy="2052600"/>
          </a:xfrm>
        </p:spPr>
        <p:txBody>
          <a:bodyPr anchor="b">
            <a:normAutofit/>
          </a:bodyPr>
          <a:lstStyle/>
          <a:p>
            <a:r>
              <a:rPr lang="en-US"/>
              <a:t>Discussion / Future Work</a:t>
            </a:r>
          </a:p>
        </p:txBody>
      </p:sp>
    </p:spTree>
    <p:extLst>
      <p:ext uri="{BB962C8B-B14F-4D97-AF65-F5344CB8AC3E}">
        <p14:creationId xmlns:p14="http://schemas.microsoft.com/office/powerpoint/2010/main" val="552256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B0F392-6A46-4588-A072-1A76678EB272}"/>
              </a:ext>
            </a:extLst>
          </p:cNvPr>
          <p:cNvSpPr>
            <a:spLocks noGrp="1"/>
          </p:cNvSpPr>
          <p:nvPr>
            <p:ph type="title"/>
          </p:nvPr>
        </p:nvSpPr>
        <p:spPr>
          <a:xfrm>
            <a:off x="311700" y="445025"/>
            <a:ext cx="8520600" cy="572700"/>
          </a:xfrm>
        </p:spPr>
        <p:txBody>
          <a:bodyPr/>
          <a:lstStyle/>
          <a:p>
            <a:r>
              <a:rPr lang="en-US"/>
              <a:t>Potential extensions of this research (1 out of 3)</a:t>
            </a:r>
          </a:p>
        </p:txBody>
      </p:sp>
      <p:sp>
        <p:nvSpPr>
          <p:cNvPr id="8" name="Text Placeholder 7">
            <a:extLst>
              <a:ext uri="{FF2B5EF4-FFF2-40B4-BE49-F238E27FC236}">
                <a16:creationId xmlns:a16="http://schemas.microsoft.com/office/drawing/2014/main" id="{9D57316F-4E62-4764-AFD0-692306F4D0C8}"/>
              </a:ext>
            </a:extLst>
          </p:cNvPr>
          <p:cNvSpPr>
            <a:spLocks noGrp="1"/>
          </p:cNvSpPr>
          <p:nvPr>
            <p:ph type="body" idx="1"/>
          </p:nvPr>
        </p:nvSpPr>
        <p:spPr/>
        <p:txBody>
          <a:bodyPr/>
          <a:lstStyle/>
          <a:p>
            <a:pPr marL="139700" indent="0">
              <a:buNone/>
            </a:pPr>
            <a:r>
              <a:rPr lang="en-US" dirty="0"/>
              <a:t>Scope of current paper was limited to single-word edits (only 25% of edits in their data and simplest to fix). Future should tackle broader instances of multi-word, multi-lingual, cross-sentence bias </a:t>
            </a:r>
          </a:p>
          <a:p>
            <a:pPr marL="139700" indent="0">
              <a:buNone/>
            </a:pPr>
            <a:endParaRPr lang="en-US" dirty="0"/>
          </a:p>
          <a:p>
            <a:pPr marL="139700" indent="0">
              <a:buNone/>
            </a:pPr>
            <a:r>
              <a:rPr lang="en-US" b="1" dirty="0" err="1"/>
              <a:t>Ruibo</a:t>
            </a:r>
            <a:r>
              <a:rPr lang="en-US" b="1" dirty="0"/>
              <a:t> et al, 2021: A Transformer-based Framework for Neutralizing and Reversing the Political Polarity of News Articles</a:t>
            </a:r>
          </a:p>
          <a:p>
            <a:pPr marL="139700" indent="0">
              <a:buNone/>
            </a:pPr>
            <a:endParaRPr lang="en-US" b="1" dirty="0"/>
          </a:p>
          <a:p>
            <a:pPr marL="457200" lvl="0" indent="-298450" algn="l" rtl="0">
              <a:spcBef>
                <a:spcPts val="0"/>
              </a:spcBef>
              <a:spcAft>
                <a:spcPts val="0"/>
              </a:spcAft>
              <a:buSzPts val="1100"/>
              <a:buChar char="●"/>
            </a:pPr>
            <a:r>
              <a:rPr lang="en-US" sz="1100" dirty="0"/>
              <a:t>Uses expert-labeled benchmark datasets with news articles</a:t>
            </a:r>
          </a:p>
          <a:p>
            <a:pPr marL="457200" lvl="0" indent="-298450" algn="l" rtl="0">
              <a:spcBef>
                <a:spcPts val="0"/>
              </a:spcBef>
              <a:spcAft>
                <a:spcPts val="0"/>
              </a:spcAft>
              <a:buSzPts val="1100"/>
              <a:buChar char="●"/>
            </a:pPr>
            <a:r>
              <a:rPr lang="en-US" sz="1100" dirty="0"/>
              <a:t>Implements a two step approach:</a:t>
            </a:r>
          </a:p>
          <a:p>
            <a:pPr marL="914400" lvl="1" indent="-298450" algn="l" rtl="0">
              <a:spcBef>
                <a:spcPts val="0"/>
              </a:spcBef>
              <a:spcAft>
                <a:spcPts val="0"/>
              </a:spcAft>
              <a:buSzPts val="1100"/>
              <a:buChar char="○"/>
            </a:pPr>
            <a:r>
              <a:rPr lang="en-US" sz="1100" dirty="0"/>
              <a:t>A polarity detector (transfer learning using XLNET as the base language model)</a:t>
            </a:r>
          </a:p>
          <a:p>
            <a:pPr marL="914400" lvl="1" indent="-298450" algn="l" rtl="0">
              <a:spcBef>
                <a:spcPts val="0"/>
              </a:spcBef>
              <a:spcAft>
                <a:spcPts val="0"/>
              </a:spcAft>
              <a:buSzPts val="1100"/>
              <a:buChar char="○"/>
            </a:pPr>
            <a:r>
              <a:rPr lang="en-US" sz="1100" dirty="0"/>
              <a:t>Polarity flipper (encoder-decoder structure modified to a GAN network)</a:t>
            </a:r>
          </a:p>
          <a:p>
            <a:pPr marL="457200" lvl="0" indent="-298450" algn="l" rtl="0">
              <a:spcBef>
                <a:spcPts val="0"/>
              </a:spcBef>
              <a:spcAft>
                <a:spcPts val="0"/>
              </a:spcAft>
              <a:buSzPts val="1100"/>
              <a:buChar char="●"/>
            </a:pPr>
            <a:r>
              <a:rPr lang="en-US" sz="1100" dirty="0"/>
              <a:t>Results:</a:t>
            </a:r>
          </a:p>
          <a:p>
            <a:pPr marL="914400" lvl="1" indent="-298450" algn="l" rtl="0">
              <a:spcBef>
                <a:spcPts val="0"/>
              </a:spcBef>
              <a:spcAft>
                <a:spcPts val="0"/>
              </a:spcAft>
              <a:buSzPts val="1100"/>
              <a:buChar char="○"/>
            </a:pPr>
            <a:r>
              <a:rPr lang="en-US" sz="1100" dirty="0"/>
              <a:t>Statistically significant differences in neutralized vs original headlines based on evaluation of </a:t>
            </a:r>
            <a:r>
              <a:rPr lang="en-US" sz="1100" dirty="0" err="1"/>
              <a:t>MTurk</a:t>
            </a:r>
            <a:r>
              <a:rPr lang="en-US" sz="1100" dirty="0"/>
              <a:t> workers</a:t>
            </a:r>
          </a:p>
          <a:p>
            <a:pPr marL="914400" lvl="1" indent="-298450" algn="l" rtl="0">
              <a:spcBef>
                <a:spcPts val="0"/>
              </a:spcBef>
              <a:spcAft>
                <a:spcPts val="0"/>
              </a:spcAft>
              <a:buSzPts val="1100"/>
              <a:buChar char="○"/>
            </a:pPr>
            <a:r>
              <a:rPr lang="en-US" sz="1100" dirty="0"/>
              <a:t>Somewhat better results (based on automatic evaluation) compared to </a:t>
            </a:r>
            <a:r>
              <a:rPr lang="en-US" sz="1100" dirty="0" err="1"/>
              <a:t>Pryzant</a:t>
            </a:r>
            <a:r>
              <a:rPr lang="en-US" sz="1100" dirty="0"/>
              <a:t> et al methodology</a:t>
            </a:r>
          </a:p>
          <a:p>
            <a:pPr marL="139700" indent="0">
              <a:buNone/>
            </a:pPr>
            <a:endParaRPr lang="en-US" b="1" dirty="0"/>
          </a:p>
          <a:p>
            <a:pPr marL="139700" indent="0">
              <a:buNone/>
            </a:pPr>
            <a:endParaRPr lang="en-US" dirty="0"/>
          </a:p>
          <a:p>
            <a:endParaRPr lang="en-US" dirty="0"/>
          </a:p>
        </p:txBody>
      </p:sp>
      <p:pic>
        <p:nvPicPr>
          <p:cNvPr id="9" name="Google Shape;204;p32">
            <a:extLst>
              <a:ext uri="{FF2B5EF4-FFF2-40B4-BE49-F238E27FC236}">
                <a16:creationId xmlns:a16="http://schemas.microsoft.com/office/drawing/2014/main" id="{ACCE0B8B-3881-43FC-85D3-69CD71E9A7C8}"/>
              </a:ext>
            </a:extLst>
          </p:cNvPr>
          <p:cNvPicPr preferRelativeResize="0"/>
          <p:nvPr/>
        </p:nvPicPr>
        <p:blipFill>
          <a:blip r:embed="rId2">
            <a:alphaModFix/>
          </a:blip>
          <a:stretch>
            <a:fillRect/>
          </a:stretch>
        </p:blipFill>
        <p:spPr>
          <a:xfrm>
            <a:off x="1444085" y="3848645"/>
            <a:ext cx="6099974" cy="928150"/>
          </a:xfrm>
          <a:prstGeom prst="rect">
            <a:avLst/>
          </a:prstGeom>
          <a:noFill/>
          <a:ln>
            <a:noFill/>
          </a:ln>
        </p:spPr>
      </p:pic>
    </p:spTree>
    <p:extLst>
      <p:ext uri="{BB962C8B-B14F-4D97-AF65-F5344CB8AC3E}">
        <p14:creationId xmlns:p14="http://schemas.microsoft.com/office/powerpoint/2010/main" val="169934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B0F392-6A46-4588-A072-1A76678EB272}"/>
              </a:ext>
            </a:extLst>
          </p:cNvPr>
          <p:cNvSpPr>
            <a:spLocks noGrp="1"/>
          </p:cNvSpPr>
          <p:nvPr>
            <p:ph type="title"/>
          </p:nvPr>
        </p:nvSpPr>
        <p:spPr>
          <a:xfrm>
            <a:off x="311700" y="445025"/>
            <a:ext cx="8520600" cy="572700"/>
          </a:xfrm>
        </p:spPr>
        <p:txBody>
          <a:bodyPr/>
          <a:lstStyle/>
          <a:p>
            <a:r>
              <a:rPr lang="en-US"/>
              <a:t>Potential extensions of this research (2 out of 3)</a:t>
            </a:r>
          </a:p>
        </p:txBody>
      </p:sp>
      <p:sp>
        <p:nvSpPr>
          <p:cNvPr id="8" name="Text Placeholder 7">
            <a:extLst>
              <a:ext uri="{FF2B5EF4-FFF2-40B4-BE49-F238E27FC236}">
                <a16:creationId xmlns:a16="http://schemas.microsoft.com/office/drawing/2014/main" id="{9D57316F-4E62-4764-AFD0-692306F4D0C8}"/>
              </a:ext>
            </a:extLst>
          </p:cNvPr>
          <p:cNvSpPr>
            <a:spLocks noGrp="1"/>
          </p:cNvSpPr>
          <p:nvPr>
            <p:ph type="body" idx="1"/>
          </p:nvPr>
        </p:nvSpPr>
        <p:spPr/>
        <p:txBody>
          <a:bodyPr/>
          <a:lstStyle/>
          <a:p>
            <a:pPr marL="139700" indent="0">
              <a:buNone/>
            </a:pPr>
            <a:r>
              <a:rPr lang="en-US" dirty="0"/>
              <a:t>Avoiding the need for labeled datasets by adopting unsupervised approaches</a:t>
            </a:r>
          </a:p>
          <a:p>
            <a:pPr marL="139700" indent="0">
              <a:buNone/>
            </a:pPr>
            <a:endParaRPr lang="en-US" dirty="0"/>
          </a:p>
          <a:p>
            <a:pPr marL="139700" indent="0">
              <a:buNone/>
            </a:pPr>
            <a:r>
              <a:rPr lang="en" b="1" dirty="0"/>
              <a:t>Ma et al, 2020: PowerTransformer: Unsupervised Controllable Revision for Biased Language Correction</a:t>
            </a:r>
            <a:endParaRPr lang="en-US" b="1" dirty="0"/>
          </a:p>
          <a:p>
            <a:pPr marL="139700" indent="0">
              <a:buNone/>
            </a:pPr>
            <a:endParaRPr lang="en-US" b="1" dirty="0"/>
          </a:p>
        </p:txBody>
      </p:sp>
      <p:sp>
        <p:nvSpPr>
          <p:cNvPr id="10" name="Google Shape;197;p31">
            <a:extLst>
              <a:ext uri="{FF2B5EF4-FFF2-40B4-BE49-F238E27FC236}">
                <a16:creationId xmlns:a16="http://schemas.microsoft.com/office/drawing/2014/main" id="{96A313AA-81B9-4A99-AA1B-FA05FB8F4CCC}"/>
              </a:ext>
            </a:extLst>
          </p:cNvPr>
          <p:cNvSpPr txBox="1"/>
          <p:nvPr/>
        </p:nvSpPr>
        <p:spPr>
          <a:xfrm>
            <a:off x="311149" y="2311146"/>
            <a:ext cx="4198327" cy="1031021"/>
          </a:xfrm>
          <a:prstGeom prst="rect">
            <a:avLst/>
          </a:prstGeom>
          <a:noFill/>
          <a:ln>
            <a:noFill/>
          </a:ln>
        </p:spPr>
        <p:txBody>
          <a:bodyPr spcFirstLastPara="1" wrap="square" lIns="91425" tIns="91425" rIns="91425" bIns="91425" anchor="t" anchorCtr="0">
            <a:spAutoFit/>
          </a:bodyPr>
          <a:lstStyle/>
          <a:p>
            <a:pPr marL="457200" lvl="0" indent="-298450" algn="l" rtl="0">
              <a:spcBef>
                <a:spcPts val="0"/>
              </a:spcBef>
              <a:spcAft>
                <a:spcPts val="0"/>
              </a:spcAft>
              <a:buSzPts val="1100"/>
              <a:buChar char="●"/>
            </a:pPr>
            <a:r>
              <a:rPr lang="en" sz="1100"/>
              <a:t>An Unsupervised approach that does not require labels</a:t>
            </a:r>
            <a:endParaRPr sz="1100"/>
          </a:p>
          <a:p>
            <a:pPr marL="457200" lvl="0" indent="0" algn="l" rtl="0">
              <a:spcBef>
                <a:spcPts val="0"/>
              </a:spcBef>
              <a:spcAft>
                <a:spcPts val="0"/>
              </a:spcAft>
              <a:buNone/>
            </a:pPr>
            <a:endParaRPr sz="1100"/>
          </a:p>
          <a:p>
            <a:pPr marL="457200" lvl="0" indent="-298450" algn="l" rtl="0">
              <a:spcBef>
                <a:spcPts val="0"/>
              </a:spcBef>
              <a:spcAft>
                <a:spcPts val="0"/>
              </a:spcAft>
              <a:buSzPts val="1100"/>
              <a:buChar char="●"/>
            </a:pPr>
            <a:r>
              <a:rPr lang="en" sz="1100"/>
              <a:t>Primary focus on reducing gender bias via paraphrasing verbs with weak agency</a:t>
            </a:r>
            <a:endParaRPr sz="1100"/>
          </a:p>
          <a:p>
            <a:pPr marL="0" lvl="0" indent="0" algn="l" rtl="0">
              <a:spcBef>
                <a:spcPts val="0"/>
              </a:spcBef>
              <a:spcAft>
                <a:spcPts val="0"/>
              </a:spcAft>
              <a:buNone/>
            </a:pPr>
            <a:endParaRPr sz="1100"/>
          </a:p>
        </p:txBody>
      </p:sp>
      <p:pic>
        <p:nvPicPr>
          <p:cNvPr id="11" name="Google Shape;196;p31">
            <a:extLst>
              <a:ext uri="{FF2B5EF4-FFF2-40B4-BE49-F238E27FC236}">
                <a16:creationId xmlns:a16="http://schemas.microsoft.com/office/drawing/2014/main" id="{A424A6EF-911A-4EE3-B510-68117A183DC7}"/>
              </a:ext>
            </a:extLst>
          </p:cNvPr>
          <p:cNvPicPr preferRelativeResize="0"/>
          <p:nvPr/>
        </p:nvPicPr>
        <p:blipFill>
          <a:blip r:embed="rId2">
            <a:alphaModFix/>
          </a:blip>
          <a:stretch>
            <a:fillRect/>
          </a:stretch>
        </p:blipFill>
        <p:spPr>
          <a:xfrm>
            <a:off x="5177236" y="2131392"/>
            <a:ext cx="3405975" cy="2615874"/>
          </a:xfrm>
          <a:prstGeom prst="rect">
            <a:avLst/>
          </a:prstGeom>
          <a:noFill/>
          <a:ln>
            <a:noFill/>
          </a:ln>
        </p:spPr>
      </p:pic>
    </p:spTree>
    <p:extLst>
      <p:ext uri="{BB962C8B-B14F-4D97-AF65-F5344CB8AC3E}">
        <p14:creationId xmlns:p14="http://schemas.microsoft.com/office/powerpoint/2010/main" val="3940791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C1117-3A08-4689-9CBF-386F85B6F2FD}"/>
              </a:ext>
            </a:extLst>
          </p:cNvPr>
          <p:cNvSpPr>
            <a:spLocks noGrp="1"/>
          </p:cNvSpPr>
          <p:nvPr>
            <p:ph type="title"/>
          </p:nvPr>
        </p:nvSpPr>
        <p:spPr/>
        <p:txBody>
          <a:bodyPr/>
          <a:lstStyle/>
          <a:p>
            <a:r>
              <a:rPr lang="en-US" dirty="0"/>
              <a:t>Do these edits preserve meaning?</a:t>
            </a:r>
          </a:p>
        </p:txBody>
      </p:sp>
      <p:sp>
        <p:nvSpPr>
          <p:cNvPr id="3" name="Text Placeholder 2">
            <a:extLst>
              <a:ext uri="{FF2B5EF4-FFF2-40B4-BE49-F238E27FC236}">
                <a16:creationId xmlns:a16="http://schemas.microsoft.com/office/drawing/2014/main" id="{CCD47FE0-2681-4D81-9F69-3E2680724CF5}"/>
              </a:ext>
            </a:extLst>
          </p:cNvPr>
          <p:cNvSpPr>
            <a:spLocks noGrp="1"/>
          </p:cNvSpPr>
          <p:nvPr>
            <p:ph type="body" idx="1"/>
          </p:nvPr>
        </p:nvSpPr>
        <p:spPr/>
        <p:txBody>
          <a:bodyPr/>
          <a:lstStyle/>
          <a:p>
            <a:pPr marL="139700" indent="0">
              <a:buNone/>
            </a:pPr>
            <a:r>
              <a:rPr lang="en-US" dirty="0"/>
              <a:t>Input: </a:t>
            </a:r>
            <a:r>
              <a:rPr lang="en-US" sz="1200" dirty="0"/>
              <a:t>“ has worked in </a:t>
            </a:r>
            <a:r>
              <a:rPr lang="en-US" sz="1200" dirty="0">
                <a:solidFill>
                  <a:srgbClr val="FF0000"/>
                </a:solidFill>
              </a:rPr>
              <a:t>pro - abortion</a:t>
            </a:r>
            <a:r>
              <a:rPr lang="en-US" sz="1200" dirty="0"/>
              <a:t> organizations for more than 20 years , mainly in policy and communications”</a:t>
            </a:r>
          </a:p>
          <a:p>
            <a:pPr marL="139700" indent="0">
              <a:buNone/>
            </a:pPr>
            <a:r>
              <a:rPr lang="en-US" dirty="0"/>
              <a:t>Output: </a:t>
            </a:r>
            <a:r>
              <a:rPr lang="en-US" sz="1200" dirty="0"/>
              <a:t>“has worked in </a:t>
            </a:r>
            <a:r>
              <a:rPr lang="en-US" sz="1200" dirty="0">
                <a:solidFill>
                  <a:srgbClr val="FF0000"/>
                </a:solidFill>
              </a:rPr>
              <a:t>pro - choice</a:t>
            </a:r>
            <a:r>
              <a:rPr lang="en-US" sz="1200" dirty="0"/>
              <a:t> organizations for more than 20 years , mainly in policy and communications”</a:t>
            </a:r>
          </a:p>
        </p:txBody>
      </p:sp>
      <p:sp>
        <p:nvSpPr>
          <p:cNvPr id="5" name="TextBox 4">
            <a:extLst>
              <a:ext uri="{FF2B5EF4-FFF2-40B4-BE49-F238E27FC236}">
                <a16:creationId xmlns:a16="http://schemas.microsoft.com/office/drawing/2014/main" id="{67F18E40-D82F-415C-9F04-D391B060004E}"/>
              </a:ext>
            </a:extLst>
          </p:cNvPr>
          <p:cNvSpPr txBox="1"/>
          <p:nvPr/>
        </p:nvSpPr>
        <p:spPr>
          <a:xfrm>
            <a:off x="430530" y="1996678"/>
            <a:ext cx="8401770" cy="1046440"/>
          </a:xfrm>
          <a:prstGeom prst="rect">
            <a:avLst/>
          </a:prstGeom>
          <a:noFill/>
        </p:spPr>
        <p:txBody>
          <a:bodyPr wrap="square">
            <a:spAutoFit/>
          </a:bodyPr>
          <a:lstStyle/>
          <a:p>
            <a:r>
              <a:rPr lang="en-US" dirty="0"/>
              <a:t>Input: </a:t>
            </a:r>
            <a:r>
              <a:rPr lang="en-US" sz="1100" dirty="0"/>
              <a:t>event grew from gay rights parades held annually since 1978 , when numerous participants had been </a:t>
            </a:r>
            <a:r>
              <a:rPr lang="en-US" sz="1100" dirty="0">
                <a:solidFill>
                  <a:srgbClr val="FF0000"/>
                </a:solidFill>
              </a:rPr>
              <a:t>contentiously</a:t>
            </a:r>
            <a:r>
              <a:rPr lang="en-US" sz="1100" dirty="0"/>
              <a:t> </a:t>
            </a:r>
            <a:r>
              <a:rPr lang="en-US" sz="1100" dirty="0">
                <a:solidFill>
                  <a:srgbClr val="FF0000"/>
                </a:solidFill>
              </a:rPr>
              <a:t>arrested</a:t>
            </a:r>
            <a:r>
              <a:rPr lang="en-US" sz="1100" dirty="0"/>
              <a:t> by new south </a:t>
            </a:r>
            <a:r>
              <a:rPr lang="en-US" sz="1100" dirty="0" err="1"/>
              <a:t>wales</a:t>
            </a:r>
            <a:r>
              <a:rPr lang="en-US" sz="1100" dirty="0"/>
              <a:t> police</a:t>
            </a:r>
          </a:p>
          <a:p>
            <a:endParaRPr lang="en-US" sz="1100" dirty="0"/>
          </a:p>
          <a:p>
            <a:r>
              <a:rPr lang="en-US" dirty="0"/>
              <a:t>Output:</a:t>
            </a:r>
            <a:r>
              <a:rPr lang="en-US" sz="1200" dirty="0"/>
              <a:t> </a:t>
            </a:r>
            <a:r>
              <a:rPr lang="en-US" sz="1100" dirty="0"/>
              <a:t>event grew from gay rights parades held annually since 1978 , when numerous participants had been </a:t>
            </a:r>
            <a:r>
              <a:rPr lang="en-US" sz="1100" dirty="0">
                <a:solidFill>
                  <a:srgbClr val="FF0000"/>
                </a:solidFill>
              </a:rPr>
              <a:t>arrested</a:t>
            </a:r>
            <a:r>
              <a:rPr lang="en-US" sz="1100" dirty="0"/>
              <a:t> by new south </a:t>
            </a:r>
            <a:r>
              <a:rPr lang="en-US" sz="1100" dirty="0" err="1"/>
              <a:t>wales</a:t>
            </a:r>
            <a:r>
              <a:rPr lang="en-US" sz="1100" dirty="0"/>
              <a:t> police</a:t>
            </a:r>
          </a:p>
        </p:txBody>
      </p:sp>
      <p:sp>
        <p:nvSpPr>
          <p:cNvPr id="8" name="TextBox 7">
            <a:extLst>
              <a:ext uri="{FF2B5EF4-FFF2-40B4-BE49-F238E27FC236}">
                <a16:creationId xmlns:a16="http://schemas.microsoft.com/office/drawing/2014/main" id="{10BA72A9-1AD3-4CED-B644-552ECAA70EE2}"/>
              </a:ext>
            </a:extLst>
          </p:cNvPr>
          <p:cNvSpPr txBox="1"/>
          <p:nvPr/>
        </p:nvSpPr>
        <p:spPr>
          <a:xfrm>
            <a:off x="430530" y="3282776"/>
            <a:ext cx="8401770" cy="861774"/>
          </a:xfrm>
          <a:prstGeom prst="rect">
            <a:avLst/>
          </a:prstGeom>
          <a:noFill/>
        </p:spPr>
        <p:txBody>
          <a:bodyPr wrap="square">
            <a:spAutoFit/>
          </a:bodyPr>
          <a:lstStyle/>
          <a:p>
            <a:r>
              <a:rPr lang="en-US" dirty="0"/>
              <a:t>Input: </a:t>
            </a:r>
            <a:r>
              <a:rPr lang="en-US" sz="1100" dirty="0"/>
              <a:t>the political organization of the country was defined by the </a:t>
            </a:r>
            <a:r>
              <a:rPr lang="en-US" sz="1100" dirty="0">
                <a:solidFill>
                  <a:srgbClr val="FF0000"/>
                </a:solidFill>
              </a:rPr>
              <a:t>only tolerated political party</a:t>
            </a:r>
            <a:r>
              <a:rPr lang="en-US" sz="1100" dirty="0"/>
              <a:t>, the communist party of the soviet union</a:t>
            </a:r>
          </a:p>
          <a:p>
            <a:endParaRPr lang="en-US" sz="1100" dirty="0"/>
          </a:p>
          <a:p>
            <a:r>
              <a:rPr lang="en-US" dirty="0"/>
              <a:t>Output:</a:t>
            </a:r>
            <a:r>
              <a:rPr lang="en-US" sz="1200" dirty="0"/>
              <a:t> </a:t>
            </a:r>
            <a:r>
              <a:rPr lang="en-US" sz="1100" dirty="0"/>
              <a:t>the political organization of the country was defined by the </a:t>
            </a:r>
            <a:r>
              <a:rPr lang="en-US" sz="1100" dirty="0">
                <a:solidFill>
                  <a:srgbClr val="FF0000"/>
                </a:solidFill>
              </a:rPr>
              <a:t>only political party</a:t>
            </a:r>
            <a:r>
              <a:rPr lang="en-US" sz="1100" dirty="0"/>
              <a:t>, the communist party of the soviet union</a:t>
            </a:r>
          </a:p>
        </p:txBody>
      </p:sp>
    </p:spTree>
    <p:extLst>
      <p:ext uri="{BB962C8B-B14F-4D97-AF65-F5344CB8AC3E}">
        <p14:creationId xmlns:p14="http://schemas.microsoft.com/office/powerpoint/2010/main" val="93688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B0F392-6A46-4588-A072-1A76678EB272}"/>
              </a:ext>
            </a:extLst>
          </p:cNvPr>
          <p:cNvSpPr>
            <a:spLocks noGrp="1"/>
          </p:cNvSpPr>
          <p:nvPr>
            <p:ph type="title"/>
          </p:nvPr>
        </p:nvSpPr>
        <p:spPr>
          <a:xfrm>
            <a:off x="311700" y="445025"/>
            <a:ext cx="8520600" cy="572700"/>
          </a:xfrm>
        </p:spPr>
        <p:txBody>
          <a:bodyPr/>
          <a:lstStyle/>
          <a:p>
            <a:r>
              <a:rPr lang="en-US" dirty="0"/>
              <a:t>Potential extensions of this research (3 out of 3)</a:t>
            </a:r>
          </a:p>
        </p:txBody>
      </p:sp>
      <p:sp>
        <p:nvSpPr>
          <p:cNvPr id="8" name="Text Placeholder 7">
            <a:extLst>
              <a:ext uri="{FF2B5EF4-FFF2-40B4-BE49-F238E27FC236}">
                <a16:creationId xmlns:a16="http://schemas.microsoft.com/office/drawing/2014/main" id="{9D57316F-4E62-4764-AFD0-692306F4D0C8}"/>
              </a:ext>
            </a:extLst>
          </p:cNvPr>
          <p:cNvSpPr>
            <a:spLocks noGrp="1"/>
          </p:cNvSpPr>
          <p:nvPr>
            <p:ph type="body" idx="1"/>
          </p:nvPr>
        </p:nvSpPr>
        <p:spPr>
          <a:xfrm>
            <a:off x="311700" y="1152475"/>
            <a:ext cx="8520600" cy="3416400"/>
          </a:xfrm>
        </p:spPr>
        <p:txBody>
          <a:bodyPr/>
          <a:lstStyle/>
          <a:p>
            <a:pPr marL="139700" indent="0">
              <a:buNone/>
            </a:pPr>
            <a:r>
              <a:rPr lang="en-US" dirty="0"/>
              <a:t>Further exploration of the robustness of the results</a:t>
            </a:r>
          </a:p>
          <a:p>
            <a:pPr marL="139700" indent="0">
              <a:buNone/>
            </a:pPr>
            <a:endParaRPr lang="en-US" dirty="0"/>
          </a:p>
        </p:txBody>
      </p:sp>
      <p:sp>
        <p:nvSpPr>
          <p:cNvPr id="2" name="TextBox 1">
            <a:extLst>
              <a:ext uri="{FF2B5EF4-FFF2-40B4-BE49-F238E27FC236}">
                <a16:creationId xmlns:a16="http://schemas.microsoft.com/office/drawing/2014/main" id="{F7DB04A0-6B99-4F62-9404-60F9756F4FBB}"/>
              </a:ext>
            </a:extLst>
          </p:cNvPr>
          <p:cNvSpPr txBox="1"/>
          <p:nvPr/>
        </p:nvSpPr>
        <p:spPr>
          <a:xfrm>
            <a:off x="5024130" y="1531816"/>
            <a:ext cx="3958492" cy="2708434"/>
          </a:xfrm>
          <a:prstGeom prst="rect">
            <a:avLst/>
          </a:prstGeom>
          <a:noFill/>
        </p:spPr>
        <p:txBody>
          <a:bodyPr wrap="square" rtlCol="0">
            <a:spAutoFit/>
          </a:bodyPr>
          <a:lstStyle/>
          <a:p>
            <a:r>
              <a:rPr lang="en-US" b="1" dirty="0"/>
              <a:t>Detection module &amp; “expert features”</a:t>
            </a:r>
          </a:p>
          <a:p>
            <a:pPr marL="285750" indent="-285750">
              <a:buFont typeface="Arial" panose="020B0604020202020204" pitchFamily="34" charset="0"/>
              <a:buChar char="•"/>
            </a:pPr>
            <a:r>
              <a:rPr lang="en-US" sz="1200" dirty="0"/>
              <a:t>Recall that detection module uses lexicons to indicate potentially biased words</a:t>
            </a:r>
          </a:p>
          <a:p>
            <a:pPr marL="285750" indent="-285750">
              <a:buFont typeface="Arial" panose="020B0604020202020204" pitchFamily="34" charset="0"/>
              <a:buChar char="•"/>
            </a:pPr>
            <a:r>
              <a:rPr lang="en-US" sz="1200" dirty="0"/>
              <a:t>Mostly contain framing verbs (“think”, “believe”, “assure”, “allege”, “doubt”, “doubtful”)</a:t>
            </a:r>
          </a:p>
          <a:p>
            <a:pPr marL="285750" indent="-285750">
              <a:buFont typeface="Arial" panose="020B0604020202020204" pitchFamily="34" charset="0"/>
              <a:buChar char="•"/>
            </a:pPr>
            <a:r>
              <a:rPr lang="en-US" sz="1200" dirty="0"/>
              <a:t>One specific lexicon was generated by the 2013 paper and contains words that were often replaced in WNC corpus. They contain words such as “abortion”, “same-sex”, “Vietnamese”</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a:t>Further research area:</a:t>
            </a:r>
            <a:r>
              <a:rPr lang="en-US" sz="1200" dirty="0"/>
              <a:t> are there differences in how well do such approaches perform in controversial / non-controversial topics, and do they differentiate well between bias and controversy?</a:t>
            </a:r>
          </a:p>
        </p:txBody>
      </p:sp>
      <p:sp>
        <p:nvSpPr>
          <p:cNvPr id="12" name="TextBox 11">
            <a:extLst>
              <a:ext uri="{FF2B5EF4-FFF2-40B4-BE49-F238E27FC236}">
                <a16:creationId xmlns:a16="http://schemas.microsoft.com/office/drawing/2014/main" id="{CC17418F-9D89-47AF-BCB2-4CA89C194275}"/>
              </a:ext>
            </a:extLst>
          </p:cNvPr>
          <p:cNvSpPr txBox="1"/>
          <p:nvPr/>
        </p:nvSpPr>
        <p:spPr>
          <a:xfrm>
            <a:off x="462022" y="1531816"/>
            <a:ext cx="4109977" cy="2339102"/>
          </a:xfrm>
          <a:prstGeom prst="rect">
            <a:avLst/>
          </a:prstGeom>
          <a:noFill/>
        </p:spPr>
        <p:txBody>
          <a:bodyPr wrap="square" rtlCol="0">
            <a:spAutoFit/>
          </a:bodyPr>
          <a:lstStyle/>
          <a:p>
            <a:r>
              <a:rPr lang="en-US" b="1" dirty="0"/>
              <a:t>Quality of </a:t>
            </a:r>
            <a:r>
              <a:rPr lang="en-US" b="1" dirty="0" err="1"/>
              <a:t>MTurk</a:t>
            </a:r>
            <a:r>
              <a:rPr lang="en-US" b="1" dirty="0"/>
              <a:t> evaluations</a:t>
            </a:r>
          </a:p>
          <a:p>
            <a:pPr marL="285750" indent="-285750">
              <a:buFont typeface="Arial" panose="020B0604020202020204" pitchFamily="34" charset="0"/>
              <a:buChar char="•"/>
            </a:pPr>
            <a:r>
              <a:rPr lang="en-US" sz="1200" dirty="0"/>
              <a:t>When </a:t>
            </a:r>
            <a:r>
              <a:rPr lang="en-US" sz="1200" dirty="0" err="1"/>
              <a:t>MTurk</a:t>
            </a:r>
            <a:r>
              <a:rPr lang="en-US" sz="1200" dirty="0"/>
              <a:t> workers were asked to evaluate results, their inter-rater agreement (measured by </a:t>
            </a:r>
            <a:r>
              <a:rPr lang="en-US" sz="1200" dirty="0" err="1"/>
              <a:t>Krippendorf’s</a:t>
            </a:r>
            <a:r>
              <a:rPr lang="en-US" sz="1200" dirty="0"/>
              <a:t> alpha) was only 0.51 for bias and 0.33 for meaning.</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b="1" dirty="0"/>
          </a:p>
          <a:p>
            <a:pPr marL="285750" indent="-285750">
              <a:buFont typeface="Arial" panose="020B0604020202020204" pitchFamily="34" charset="0"/>
              <a:buChar char="•"/>
            </a:pPr>
            <a:r>
              <a:rPr lang="en-US" sz="1200" b="1" dirty="0"/>
              <a:t>Further research area:</a:t>
            </a:r>
            <a:r>
              <a:rPr lang="en-US" sz="1200" dirty="0"/>
              <a:t> Would the results be as robust if assessed by professional journalists / editors? Is it possible to achieve high inter-rater agreement rates for bias/meaning and, if not, what is the implication on such approaches to begin with?</a:t>
            </a:r>
          </a:p>
        </p:txBody>
      </p:sp>
    </p:spTree>
    <p:extLst>
      <p:ext uri="{BB962C8B-B14F-4D97-AF65-F5344CB8AC3E}">
        <p14:creationId xmlns:p14="http://schemas.microsoft.com/office/powerpoint/2010/main" val="63102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72E7E-89CC-4184-B069-6D55D575AE65}"/>
              </a:ext>
            </a:extLst>
          </p:cNvPr>
          <p:cNvSpPr>
            <a:spLocks noGrp="1"/>
          </p:cNvSpPr>
          <p:nvPr>
            <p:ph type="ctrTitle"/>
          </p:nvPr>
        </p:nvSpPr>
        <p:spPr>
          <a:xfrm>
            <a:off x="3082282" y="744575"/>
            <a:ext cx="5750018" cy="2052600"/>
          </a:xfrm>
        </p:spPr>
        <p:txBody>
          <a:bodyPr/>
          <a:lstStyle/>
          <a:p>
            <a:r>
              <a:rPr lang="en-US"/>
              <a:t>Is it that simple? </a:t>
            </a:r>
          </a:p>
        </p:txBody>
      </p:sp>
      <p:sp>
        <p:nvSpPr>
          <p:cNvPr id="8" name="Subtitle 7">
            <a:extLst>
              <a:ext uri="{FF2B5EF4-FFF2-40B4-BE49-F238E27FC236}">
                <a16:creationId xmlns:a16="http://schemas.microsoft.com/office/drawing/2014/main" id="{1FA89E29-93AE-48C8-A5B2-518EE89CB16E}"/>
              </a:ext>
            </a:extLst>
          </p:cNvPr>
          <p:cNvSpPr>
            <a:spLocks noGrp="1"/>
          </p:cNvSpPr>
          <p:nvPr>
            <p:ph type="subTitle" idx="1"/>
          </p:nvPr>
        </p:nvSpPr>
        <p:spPr/>
        <p:txBody>
          <a:bodyPr/>
          <a:lstStyle/>
          <a:p>
            <a:r>
              <a:rPr lang="en-US" dirty="0"/>
              <a:t>Let’s see the responses on Piazza!</a:t>
            </a:r>
          </a:p>
        </p:txBody>
      </p:sp>
    </p:spTree>
    <p:extLst>
      <p:ext uri="{BB962C8B-B14F-4D97-AF65-F5344CB8AC3E}">
        <p14:creationId xmlns:p14="http://schemas.microsoft.com/office/powerpoint/2010/main" val="3679992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6"/>
          <p:cNvSpPr txBox="1">
            <a:spLocks noGrp="1"/>
          </p:cNvSpPr>
          <p:nvPr>
            <p:ph type="subTitle" idx="1"/>
          </p:nvPr>
        </p:nvSpPr>
        <p:spPr>
          <a:xfrm>
            <a:off x="3038071" y="2716826"/>
            <a:ext cx="5097000" cy="1263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800" dirty="0" err="1">
                <a:solidFill>
                  <a:srgbClr val="A7934B"/>
                </a:solidFill>
              </a:rPr>
              <a:t>Schmueli</a:t>
            </a:r>
            <a:r>
              <a:rPr lang="en-US" sz="1800" dirty="0">
                <a:solidFill>
                  <a:srgbClr val="A7934B"/>
                </a:solidFill>
              </a:rPr>
              <a:t>, Fell, Ray and Ku, 2021</a:t>
            </a:r>
          </a:p>
        </p:txBody>
      </p:sp>
      <p:sp>
        <p:nvSpPr>
          <p:cNvPr id="28" name="Google Shape;28;p6"/>
          <p:cNvSpPr txBox="1">
            <a:spLocks noGrp="1"/>
          </p:cNvSpPr>
          <p:nvPr>
            <p:ph type="ctrTitle"/>
          </p:nvPr>
        </p:nvSpPr>
        <p:spPr>
          <a:xfrm>
            <a:off x="3038075" y="122125"/>
            <a:ext cx="5668800" cy="2594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 sz="3000" dirty="0">
                <a:latin typeface="Imprima"/>
                <a:ea typeface="Imprima"/>
                <a:cs typeface="Imprima"/>
                <a:sym typeface="Imprima"/>
              </a:rPr>
              <a:t>Beyond Fair Pay</a:t>
            </a:r>
            <a:endParaRPr sz="3000" dirty="0">
              <a:latin typeface="Imprima"/>
              <a:ea typeface="Imprima"/>
              <a:cs typeface="Imprima"/>
              <a:sym typeface="Imprima"/>
            </a:endParaRPr>
          </a:p>
          <a:p>
            <a:pPr marL="0" lvl="0" indent="0" algn="l" rtl="0">
              <a:spcBef>
                <a:spcPts val="0"/>
              </a:spcBef>
              <a:spcAft>
                <a:spcPts val="0"/>
              </a:spcAft>
              <a:buClr>
                <a:schemeClr val="dk1"/>
              </a:buClr>
              <a:buSzPts val="1100"/>
              <a:buFont typeface="Arial"/>
              <a:buNone/>
            </a:pPr>
            <a:r>
              <a:rPr lang="en" sz="2000" b="0" dirty="0">
                <a:latin typeface="Imprima"/>
                <a:ea typeface="Imprima"/>
                <a:cs typeface="Imprima"/>
                <a:sym typeface="Imprima"/>
              </a:rPr>
              <a:t>Ethical Implications of NLP Crowdsourcing</a:t>
            </a:r>
            <a:endParaRPr sz="2000" b="0" dirty="0">
              <a:latin typeface="Imprima"/>
              <a:ea typeface="Imprima"/>
              <a:cs typeface="Imprima"/>
              <a:sym typeface="Imprim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4" name="Google Shape;34;p7"/>
          <p:cNvSpPr txBox="1">
            <a:spLocks noGrp="1"/>
          </p:cNvSpPr>
          <p:nvPr>
            <p:ph type="title"/>
          </p:nvPr>
        </p:nvSpPr>
        <p:spPr>
          <a:xfrm>
            <a:off x="311700" y="445025"/>
            <a:ext cx="8520600" cy="572700"/>
          </a:xfrm>
        </p:spPr>
        <p:txBody>
          <a:bodyPr spcFirstLastPara="1" wrap="square" lIns="91425" tIns="91425" rIns="91425" bIns="91425" anchor="ctr" anchorCtr="0">
            <a:normAutofit fontScale="90000"/>
          </a:bodyPr>
          <a:lstStyle/>
          <a:p>
            <a:pPr lvl="0"/>
            <a:r>
              <a:rPr lang="en-US" dirty="0"/>
              <a:t>Crowdsourcing is increasingly important in NLP research, but ethical considerations are often limited to fair pay</a:t>
            </a:r>
          </a:p>
        </p:txBody>
      </p:sp>
      <p:sp>
        <p:nvSpPr>
          <p:cNvPr id="7" name="Text Placeholder 6">
            <a:extLst>
              <a:ext uri="{FF2B5EF4-FFF2-40B4-BE49-F238E27FC236}">
                <a16:creationId xmlns:a16="http://schemas.microsoft.com/office/drawing/2014/main" id="{A57F1C16-7257-448A-9D22-74C3EC5CB034}"/>
              </a:ext>
            </a:extLst>
          </p:cNvPr>
          <p:cNvSpPr>
            <a:spLocks noGrp="1"/>
          </p:cNvSpPr>
          <p:nvPr>
            <p:ph type="body" idx="1"/>
          </p:nvPr>
        </p:nvSpPr>
        <p:spPr>
          <a:xfrm>
            <a:off x="311700" y="1152475"/>
            <a:ext cx="4896570" cy="3416400"/>
          </a:xfrm>
        </p:spPr>
        <p:txBody>
          <a:bodyPr/>
          <a:lstStyle/>
          <a:p>
            <a:r>
              <a:rPr lang="en-US" dirty="0"/>
              <a:t>NLP researchers increasingly often engage crowdsourced workers for a variety of tasks:</a:t>
            </a:r>
          </a:p>
          <a:p>
            <a:pPr lvl="1"/>
            <a:r>
              <a:rPr lang="en-US" dirty="0"/>
              <a:t>Text labeling (34%)</a:t>
            </a:r>
          </a:p>
          <a:p>
            <a:pPr lvl="1"/>
            <a:r>
              <a:rPr lang="en-US" dirty="0"/>
              <a:t>Text evaluation (43%)</a:t>
            </a:r>
          </a:p>
          <a:p>
            <a:pPr lvl="1"/>
            <a:r>
              <a:rPr lang="en-US" dirty="0"/>
              <a:t>Text generation (23%)</a:t>
            </a:r>
          </a:p>
          <a:p>
            <a:endParaRPr lang="en-US" dirty="0"/>
          </a:p>
          <a:p>
            <a:r>
              <a:rPr lang="en-US" dirty="0"/>
              <a:t>Multiple platforms: Amazon Mechanical Turk, Appen, Upwork, Prolific, Hybrid, and Tencent Questionnaire</a:t>
            </a:r>
          </a:p>
          <a:p>
            <a:endParaRPr lang="en-US" dirty="0"/>
          </a:p>
          <a:p>
            <a:r>
              <a:rPr lang="en-US" dirty="0"/>
              <a:t>Most discussions about ethics of using </a:t>
            </a:r>
            <a:r>
              <a:rPr lang="en-US" dirty="0" err="1"/>
              <a:t>crowdworkers</a:t>
            </a:r>
            <a:r>
              <a:rPr lang="en-US" dirty="0"/>
              <a:t> in NLP are typically limited to fair pay (23% of recent NLP papers mention payment)</a:t>
            </a:r>
          </a:p>
          <a:p>
            <a:endParaRPr lang="en-US" dirty="0"/>
          </a:p>
          <a:p>
            <a:r>
              <a:rPr lang="en-US" dirty="0"/>
              <a:t>This paper makes the case that there are other ethical considerations, too</a:t>
            </a:r>
          </a:p>
          <a:p>
            <a:endParaRPr lang="en-US" dirty="0"/>
          </a:p>
        </p:txBody>
      </p:sp>
      <p:graphicFrame>
        <p:nvGraphicFramePr>
          <p:cNvPr id="11" name="Chart 10">
            <a:extLst>
              <a:ext uri="{FF2B5EF4-FFF2-40B4-BE49-F238E27FC236}">
                <a16:creationId xmlns:a16="http://schemas.microsoft.com/office/drawing/2014/main" id="{88D4A76B-A74A-49A8-B827-B237B6108AAA}"/>
              </a:ext>
            </a:extLst>
          </p:cNvPr>
          <p:cNvGraphicFramePr>
            <a:graphicFrameLocks/>
          </p:cNvGraphicFramePr>
          <p:nvPr/>
        </p:nvGraphicFramePr>
        <p:xfrm>
          <a:off x="5635710" y="2913380"/>
          <a:ext cx="3196590" cy="16554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F4884678-9D53-4855-A7A2-85567DC62BC3}"/>
              </a:ext>
            </a:extLst>
          </p:cNvPr>
          <p:cNvGraphicFramePr>
            <a:graphicFrameLocks/>
          </p:cNvGraphicFramePr>
          <p:nvPr/>
        </p:nvGraphicFramePr>
        <p:xfrm>
          <a:off x="5635710" y="1152474"/>
          <a:ext cx="3196590" cy="165549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40" name="Google Shape;40;p8"/>
          <p:cNvSpPr txBox="1">
            <a:spLocks noGrp="1"/>
          </p:cNvSpPr>
          <p:nvPr>
            <p:ph type="title"/>
          </p:nvPr>
        </p:nvSpPr>
        <p:spPr>
          <a:xfrm>
            <a:off x="311700" y="445025"/>
            <a:ext cx="8520600" cy="572700"/>
          </a:xfrm>
        </p:spPr>
        <p:txBody>
          <a:bodyPr spcFirstLastPara="1" wrap="square" lIns="91425" tIns="91425" rIns="91425" bIns="91425" anchor="ctr" anchorCtr="0">
            <a:noAutofit/>
          </a:bodyPr>
          <a:lstStyle/>
          <a:p>
            <a:pPr lvl="0"/>
            <a:r>
              <a:rPr lang="en-US" dirty="0"/>
              <a:t>Research ethics are governed by a legal framework</a:t>
            </a:r>
          </a:p>
        </p:txBody>
      </p:sp>
      <p:cxnSp>
        <p:nvCxnSpPr>
          <p:cNvPr id="7" name="Straight Arrow Connector 6">
            <a:extLst>
              <a:ext uri="{FF2B5EF4-FFF2-40B4-BE49-F238E27FC236}">
                <a16:creationId xmlns:a16="http://schemas.microsoft.com/office/drawing/2014/main" id="{EA19C935-23F1-45E6-9FB5-D3B1E77C6AF3}"/>
              </a:ext>
            </a:extLst>
          </p:cNvPr>
          <p:cNvCxnSpPr/>
          <p:nvPr/>
        </p:nvCxnSpPr>
        <p:spPr>
          <a:xfrm>
            <a:off x="582930" y="1303020"/>
            <a:ext cx="0" cy="3531870"/>
          </a:xfrm>
          <a:prstGeom prst="straightConnector1">
            <a:avLst/>
          </a:prstGeom>
          <a:ln>
            <a:solidFill>
              <a:srgbClr val="A7934B"/>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B8521AF-DF57-4EFB-9ADC-CC07DFCEF036}"/>
              </a:ext>
            </a:extLst>
          </p:cNvPr>
          <p:cNvGrpSpPr/>
          <p:nvPr/>
        </p:nvGrpSpPr>
        <p:grpSpPr>
          <a:xfrm>
            <a:off x="137159" y="1211580"/>
            <a:ext cx="2975608" cy="438150"/>
            <a:chOff x="137159" y="1211580"/>
            <a:chExt cx="2975608" cy="438150"/>
          </a:xfrm>
        </p:grpSpPr>
        <p:cxnSp>
          <p:nvCxnSpPr>
            <p:cNvPr id="9" name="Straight Connector 8">
              <a:extLst>
                <a:ext uri="{FF2B5EF4-FFF2-40B4-BE49-F238E27FC236}">
                  <a16:creationId xmlns:a16="http://schemas.microsoft.com/office/drawing/2014/main" id="{40DE9C68-0E5D-4C16-9B2E-72BCA81AC25C}"/>
                </a:ext>
              </a:extLst>
            </p:cNvPr>
            <p:cNvCxnSpPr/>
            <p:nvPr/>
          </p:nvCxnSpPr>
          <p:spPr>
            <a:xfrm>
              <a:off x="506730" y="1363980"/>
              <a:ext cx="270000" cy="0"/>
            </a:xfrm>
            <a:prstGeom prst="line">
              <a:avLst/>
            </a:prstGeom>
            <a:ln>
              <a:solidFill>
                <a:srgbClr val="A7934B"/>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0E5407A-5492-4167-9DD6-ADA61F1F4CD2}"/>
                </a:ext>
              </a:extLst>
            </p:cNvPr>
            <p:cNvSpPr/>
            <p:nvPr/>
          </p:nvSpPr>
          <p:spPr>
            <a:xfrm>
              <a:off x="773430" y="1211580"/>
              <a:ext cx="2339337" cy="438150"/>
            </a:xfrm>
            <a:prstGeom prst="rect">
              <a:avLst/>
            </a:prstGeom>
            <a:noFill/>
            <a:ln w="19050">
              <a:solidFill>
                <a:srgbClr val="A79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050" dirty="0">
                  <a:solidFill>
                    <a:schemeClr val="tx1"/>
                  </a:solidFill>
                </a:rPr>
                <a:t>Formalization and restructuring of research ethics, introduction of IRBs</a:t>
              </a:r>
              <a:endParaRPr lang="en-US" sz="1050" dirty="0">
                <a:solidFill>
                  <a:schemeClr val="tx1"/>
                </a:solidFill>
              </a:endParaRPr>
            </a:p>
          </p:txBody>
        </p:sp>
        <p:sp>
          <p:nvSpPr>
            <p:cNvPr id="11" name="TextBox 10">
              <a:extLst>
                <a:ext uri="{FF2B5EF4-FFF2-40B4-BE49-F238E27FC236}">
                  <a16:creationId xmlns:a16="http://schemas.microsoft.com/office/drawing/2014/main" id="{52A529D9-1667-44E8-9DF6-5938CAF8BA7F}"/>
                </a:ext>
              </a:extLst>
            </p:cNvPr>
            <p:cNvSpPr txBox="1"/>
            <p:nvPr/>
          </p:nvSpPr>
          <p:spPr>
            <a:xfrm>
              <a:off x="137159" y="1238250"/>
              <a:ext cx="533397" cy="246221"/>
            </a:xfrm>
            <a:prstGeom prst="rect">
              <a:avLst/>
            </a:prstGeom>
            <a:noFill/>
          </p:spPr>
          <p:txBody>
            <a:bodyPr wrap="square" rtlCol="0">
              <a:spAutoFit/>
            </a:bodyPr>
            <a:lstStyle/>
            <a:p>
              <a:r>
                <a:rPr lang="en-US" sz="1000" b="1" dirty="0"/>
                <a:t>1971</a:t>
              </a:r>
            </a:p>
          </p:txBody>
        </p:sp>
      </p:grpSp>
      <p:grpSp>
        <p:nvGrpSpPr>
          <p:cNvPr id="15" name="Group 14">
            <a:extLst>
              <a:ext uri="{FF2B5EF4-FFF2-40B4-BE49-F238E27FC236}">
                <a16:creationId xmlns:a16="http://schemas.microsoft.com/office/drawing/2014/main" id="{580AF7AC-BBD1-47C8-B1D9-7CBBC90E27FA}"/>
              </a:ext>
            </a:extLst>
          </p:cNvPr>
          <p:cNvGrpSpPr/>
          <p:nvPr/>
        </p:nvGrpSpPr>
        <p:grpSpPr>
          <a:xfrm>
            <a:off x="140969" y="1767840"/>
            <a:ext cx="2975608" cy="438150"/>
            <a:chOff x="137159" y="1211580"/>
            <a:chExt cx="2975608" cy="438150"/>
          </a:xfrm>
        </p:grpSpPr>
        <p:cxnSp>
          <p:nvCxnSpPr>
            <p:cNvPr id="16" name="Straight Connector 15">
              <a:extLst>
                <a:ext uri="{FF2B5EF4-FFF2-40B4-BE49-F238E27FC236}">
                  <a16:creationId xmlns:a16="http://schemas.microsoft.com/office/drawing/2014/main" id="{3ABAC139-95B4-46B4-B87D-BE9F4E75841B}"/>
                </a:ext>
              </a:extLst>
            </p:cNvPr>
            <p:cNvCxnSpPr/>
            <p:nvPr/>
          </p:nvCxnSpPr>
          <p:spPr>
            <a:xfrm>
              <a:off x="506730" y="1363980"/>
              <a:ext cx="270000" cy="0"/>
            </a:xfrm>
            <a:prstGeom prst="line">
              <a:avLst/>
            </a:prstGeom>
            <a:ln>
              <a:solidFill>
                <a:srgbClr val="A7934B"/>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60BFD69-D848-4100-AFFA-263896D5E151}"/>
                </a:ext>
              </a:extLst>
            </p:cNvPr>
            <p:cNvSpPr/>
            <p:nvPr/>
          </p:nvSpPr>
          <p:spPr>
            <a:xfrm>
              <a:off x="773430" y="1211580"/>
              <a:ext cx="2339337" cy="438150"/>
            </a:xfrm>
            <a:prstGeom prst="rect">
              <a:avLst/>
            </a:prstGeom>
            <a:noFill/>
            <a:ln w="19050">
              <a:solidFill>
                <a:srgbClr val="A79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050" dirty="0">
                  <a:solidFill>
                    <a:schemeClr val="tx1"/>
                  </a:solidFill>
                </a:rPr>
                <a:t>Belmont Report and Belmont Principles</a:t>
              </a:r>
              <a:endParaRPr lang="en-US" sz="1050" dirty="0">
                <a:solidFill>
                  <a:schemeClr val="tx1"/>
                </a:solidFill>
              </a:endParaRPr>
            </a:p>
          </p:txBody>
        </p:sp>
        <p:sp>
          <p:nvSpPr>
            <p:cNvPr id="18" name="TextBox 17">
              <a:extLst>
                <a:ext uri="{FF2B5EF4-FFF2-40B4-BE49-F238E27FC236}">
                  <a16:creationId xmlns:a16="http://schemas.microsoft.com/office/drawing/2014/main" id="{EE8B1BBA-25AC-4FC1-A1C2-F8B951F08C78}"/>
                </a:ext>
              </a:extLst>
            </p:cNvPr>
            <p:cNvSpPr txBox="1"/>
            <p:nvPr/>
          </p:nvSpPr>
          <p:spPr>
            <a:xfrm>
              <a:off x="137159" y="1238250"/>
              <a:ext cx="533397" cy="246221"/>
            </a:xfrm>
            <a:prstGeom prst="rect">
              <a:avLst/>
            </a:prstGeom>
            <a:noFill/>
          </p:spPr>
          <p:txBody>
            <a:bodyPr wrap="square" rtlCol="0">
              <a:spAutoFit/>
            </a:bodyPr>
            <a:lstStyle/>
            <a:p>
              <a:r>
                <a:rPr lang="en-US" sz="1000" b="1" dirty="0"/>
                <a:t>1978</a:t>
              </a:r>
            </a:p>
          </p:txBody>
        </p:sp>
      </p:grpSp>
      <p:grpSp>
        <p:nvGrpSpPr>
          <p:cNvPr id="19" name="Group 18">
            <a:extLst>
              <a:ext uri="{FF2B5EF4-FFF2-40B4-BE49-F238E27FC236}">
                <a16:creationId xmlns:a16="http://schemas.microsoft.com/office/drawing/2014/main" id="{F872C2E4-D221-4847-8DF5-A7136AD0C738}"/>
              </a:ext>
            </a:extLst>
          </p:cNvPr>
          <p:cNvGrpSpPr/>
          <p:nvPr/>
        </p:nvGrpSpPr>
        <p:grpSpPr>
          <a:xfrm>
            <a:off x="137159" y="2352675"/>
            <a:ext cx="2975608" cy="438150"/>
            <a:chOff x="137159" y="1211580"/>
            <a:chExt cx="2975608" cy="438150"/>
          </a:xfrm>
        </p:grpSpPr>
        <p:cxnSp>
          <p:nvCxnSpPr>
            <p:cNvPr id="20" name="Straight Connector 19">
              <a:extLst>
                <a:ext uri="{FF2B5EF4-FFF2-40B4-BE49-F238E27FC236}">
                  <a16:creationId xmlns:a16="http://schemas.microsoft.com/office/drawing/2014/main" id="{A7D02143-2F46-4485-BA6A-5FE7FCD943F2}"/>
                </a:ext>
              </a:extLst>
            </p:cNvPr>
            <p:cNvCxnSpPr/>
            <p:nvPr/>
          </p:nvCxnSpPr>
          <p:spPr>
            <a:xfrm>
              <a:off x="506730" y="1363980"/>
              <a:ext cx="270000" cy="0"/>
            </a:xfrm>
            <a:prstGeom prst="line">
              <a:avLst/>
            </a:prstGeom>
            <a:ln>
              <a:solidFill>
                <a:srgbClr val="A7934B"/>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7275607-E932-4F61-8D39-2AA3B020401D}"/>
                </a:ext>
              </a:extLst>
            </p:cNvPr>
            <p:cNvSpPr/>
            <p:nvPr/>
          </p:nvSpPr>
          <p:spPr>
            <a:xfrm>
              <a:off x="773430" y="1211580"/>
              <a:ext cx="2339337" cy="438150"/>
            </a:xfrm>
            <a:prstGeom prst="rect">
              <a:avLst/>
            </a:prstGeom>
            <a:noFill/>
            <a:ln w="19050">
              <a:solidFill>
                <a:srgbClr val="A79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050" dirty="0">
                  <a:solidFill>
                    <a:schemeClr val="tx1"/>
                  </a:solidFill>
                </a:rPr>
                <a:t>National legislation in the US (Common Rule)</a:t>
              </a:r>
              <a:endParaRPr lang="en-US" sz="1050" dirty="0">
                <a:solidFill>
                  <a:schemeClr val="tx1"/>
                </a:solidFill>
              </a:endParaRPr>
            </a:p>
          </p:txBody>
        </p:sp>
        <p:sp>
          <p:nvSpPr>
            <p:cNvPr id="22" name="TextBox 21">
              <a:extLst>
                <a:ext uri="{FF2B5EF4-FFF2-40B4-BE49-F238E27FC236}">
                  <a16:creationId xmlns:a16="http://schemas.microsoft.com/office/drawing/2014/main" id="{038A8DAC-9C8A-496A-962D-75A17ECD2DA3}"/>
                </a:ext>
              </a:extLst>
            </p:cNvPr>
            <p:cNvSpPr txBox="1"/>
            <p:nvPr/>
          </p:nvSpPr>
          <p:spPr>
            <a:xfrm>
              <a:off x="137159" y="1238250"/>
              <a:ext cx="533397" cy="246221"/>
            </a:xfrm>
            <a:prstGeom prst="rect">
              <a:avLst/>
            </a:prstGeom>
            <a:noFill/>
          </p:spPr>
          <p:txBody>
            <a:bodyPr wrap="square" rtlCol="0">
              <a:spAutoFit/>
            </a:bodyPr>
            <a:lstStyle/>
            <a:p>
              <a:r>
                <a:rPr lang="en-US" sz="1000" b="1" dirty="0"/>
                <a:t>1991</a:t>
              </a:r>
            </a:p>
          </p:txBody>
        </p:sp>
      </p:grpSp>
      <p:grpSp>
        <p:nvGrpSpPr>
          <p:cNvPr id="23" name="Group 22">
            <a:extLst>
              <a:ext uri="{FF2B5EF4-FFF2-40B4-BE49-F238E27FC236}">
                <a16:creationId xmlns:a16="http://schemas.microsoft.com/office/drawing/2014/main" id="{3E4BB642-5AAD-4C37-8755-72712CB75AA0}"/>
              </a:ext>
            </a:extLst>
          </p:cNvPr>
          <p:cNvGrpSpPr/>
          <p:nvPr/>
        </p:nvGrpSpPr>
        <p:grpSpPr>
          <a:xfrm>
            <a:off x="133349" y="4128135"/>
            <a:ext cx="2975608" cy="438150"/>
            <a:chOff x="137159" y="1211580"/>
            <a:chExt cx="2975608" cy="438150"/>
          </a:xfrm>
        </p:grpSpPr>
        <p:cxnSp>
          <p:nvCxnSpPr>
            <p:cNvPr id="24" name="Straight Connector 23">
              <a:extLst>
                <a:ext uri="{FF2B5EF4-FFF2-40B4-BE49-F238E27FC236}">
                  <a16:creationId xmlns:a16="http://schemas.microsoft.com/office/drawing/2014/main" id="{CA94061C-6439-4AAC-8E3D-C739F0CD80CF}"/>
                </a:ext>
              </a:extLst>
            </p:cNvPr>
            <p:cNvCxnSpPr/>
            <p:nvPr/>
          </p:nvCxnSpPr>
          <p:spPr>
            <a:xfrm>
              <a:off x="506730" y="1363980"/>
              <a:ext cx="270000" cy="0"/>
            </a:xfrm>
            <a:prstGeom prst="line">
              <a:avLst/>
            </a:prstGeom>
            <a:ln>
              <a:solidFill>
                <a:srgbClr val="A7934B"/>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9699571-7B76-4DFD-94B5-FBC5AFF14B4D}"/>
                </a:ext>
              </a:extLst>
            </p:cNvPr>
            <p:cNvSpPr/>
            <p:nvPr/>
          </p:nvSpPr>
          <p:spPr>
            <a:xfrm>
              <a:off x="773430" y="1211580"/>
              <a:ext cx="2339337" cy="438150"/>
            </a:xfrm>
            <a:prstGeom prst="rect">
              <a:avLst/>
            </a:prstGeom>
            <a:noFill/>
            <a:ln w="19050">
              <a:solidFill>
                <a:srgbClr val="A79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The Final Rule supersedes the Common Rule </a:t>
              </a:r>
            </a:p>
          </p:txBody>
        </p:sp>
        <p:sp>
          <p:nvSpPr>
            <p:cNvPr id="26" name="TextBox 25">
              <a:extLst>
                <a:ext uri="{FF2B5EF4-FFF2-40B4-BE49-F238E27FC236}">
                  <a16:creationId xmlns:a16="http://schemas.microsoft.com/office/drawing/2014/main" id="{A622E17F-7A27-4047-8992-1CA9422C107B}"/>
                </a:ext>
              </a:extLst>
            </p:cNvPr>
            <p:cNvSpPr txBox="1"/>
            <p:nvPr/>
          </p:nvSpPr>
          <p:spPr>
            <a:xfrm>
              <a:off x="137159" y="1238250"/>
              <a:ext cx="533397" cy="246221"/>
            </a:xfrm>
            <a:prstGeom prst="rect">
              <a:avLst/>
            </a:prstGeom>
            <a:noFill/>
          </p:spPr>
          <p:txBody>
            <a:bodyPr wrap="square" rtlCol="0">
              <a:spAutoFit/>
            </a:bodyPr>
            <a:lstStyle/>
            <a:p>
              <a:r>
                <a:rPr lang="en-US" sz="1000" b="1" dirty="0"/>
                <a:t>2019</a:t>
              </a:r>
            </a:p>
          </p:txBody>
        </p:sp>
      </p:grpSp>
      <p:sp>
        <p:nvSpPr>
          <p:cNvPr id="13" name="Rectangle 12">
            <a:extLst>
              <a:ext uri="{FF2B5EF4-FFF2-40B4-BE49-F238E27FC236}">
                <a16:creationId xmlns:a16="http://schemas.microsoft.com/office/drawing/2014/main" id="{77ADCFB9-1113-49E5-B959-C1385DB73A38}"/>
              </a:ext>
            </a:extLst>
          </p:cNvPr>
          <p:cNvSpPr/>
          <p:nvPr/>
        </p:nvSpPr>
        <p:spPr>
          <a:xfrm>
            <a:off x="3893820" y="1162050"/>
            <a:ext cx="4911084" cy="1725930"/>
          </a:xfrm>
          <a:prstGeom prst="rect">
            <a:avLst/>
          </a:prstGeom>
          <a:solidFill>
            <a:schemeClr val="bg1">
              <a:lumMod val="85000"/>
            </a:schemeClr>
          </a:solidFill>
          <a:ln w="12700">
            <a:solidFill>
              <a:srgbClr val="A79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9700" lvl="0" algn="l" rtl="0">
              <a:spcBef>
                <a:spcPts val="0"/>
              </a:spcBef>
              <a:spcAft>
                <a:spcPts val="0"/>
              </a:spcAft>
              <a:buSzPts val="1400"/>
            </a:pPr>
            <a:r>
              <a:rPr lang="en-US" sz="1200" b="1" dirty="0">
                <a:solidFill>
                  <a:schemeClr val="tx1"/>
                </a:solidFill>
              </a:rPr>
              <a:t>Three guiding Belmont principles</a:t>
            </a:r>
          </a:p>
          <a:p>
            <a:pPr marL="139700" lvl="0" algn="l" rtl="0">
              <a:spcBef>
                <a:spcPts val="0"/>
              </a:spcBef>
              <a:spcAft>
                <a:spcPts val="0"/>
              </a:spcAft>
              <a:buSzPts val="1400"/>
            </a:pPr>
            <a:endParaRPr lang="en-US" sz="1200" b="1" dirty="0">
              <a:solidFill>
                <a:schemeClr val="tx1"/>
              </a:solidFill>
            </a:endParaRPr>
          </a:p>
          <a:p>
            <a:pPr marL="311150" lvl="0" indent="-171450" algn="l" rtl="0">
              <a:spcBef>
                <a:spcPts val="0"/>
              </a:spcBef>
              <a:spcAft>
                <a:spcPts val="0"/>
              </a:spcAft>
              <a:buSzPts val="1400"/>
              <a:buFont typeface="Arial" panose="020B0604020202020204" pitchFamily="34" charset="0"/>
              <a:buChar char="•"/>
            </a:pPr>
            <a:r>
              <a:rPr lang="en-US" sz="1200" b="1" dirty="0">
                <a:solidFill>
                  <a:schemeClr val="tx1"/>
                </a:solidFill>
              </a:rPr>
              <a:t>Respect for Persons – </a:t>
            </a:r>
            <a:r>
              <a:rPr lang="en-US" sz="1200" dirty="0">
                <a:solidFill>
                  <a:schemeClr val="tx1"/>
                </a:solidFill>
              </a:rPr>
              <a:t>acknowledge autonomy and protect those with diminished autonomy</a:t>
            </a:r>
          </a:p>
          <a:p>
            <a:pPr marL="311150" lvl="0" indent="-171450" algn="l" rtl="0">
              <a:spcBef>
                <a:spcPts val="0"/>
              </a:spcBef>
              <a:spcAft>
                <a:spcPts val="0"/>
              </a:spcAft>
              <a:buSzPts val="1400"/>
              <a:buFont typeface="Arial" panose="020B0604020202020204" pitchFamily="34" charset="0"/>
              <a:buChar char="•"/>
            </a:pPr>
            <a:endParaRPr lang="en-US" sz="1200" dirty="0">
              <a:solidFill>
                <a:schemeClr val="tx1"/>
              </a:solidFill>
            </a:endParaRPr>
          </a:p>
          <a:p>
            <a:pPr marL="311150" lvl="0" indent="-171450" algn="l" rtl="0">
              <a:spcBef>
                <a:spcPts val="0"/>
              </a:spcBef>
              <a:spcAft>
                <a:spcPts val="0"/>
              </a:spcAft>
              <a:buSzPts val="1400"/>
              <a:buFont typeface="Arial" panose="020B0604020202020204" pitchFamily="34" charset="0"/>
              <a:buChar char="•"/>
            </a:pPr>
            <a:r>
              <a:rPr lang="en-US" sz="1200" b="1" dirty="0">
                <a:solidFill>
                  <a:schemeClr val="tx1"/>
                </a:solidFill>
              </a:rPr>
              <a:t>Beneficence – </a:t>
            </a:r>
            <a:r>
              <a:rPr lang="en-US" sz="1200" dirty="0">
                <a:solidFill>
                  <a:schemeClr val="tx1"/>
                </a:solidFill>
              </a:rPr>
              <a:t>benefits of the research has to outweigh the risks</a:t>
            </a:r>
          </a:p>
          <a:p>
            <a:pPr marL="311150" lvl="0" indent="-171450" algn="l" rtl="0">
              <a:spcBef>
                <a:spcPts val="0"/>
              </a:spcBef>
              <a:spcAft>
                <a:spcPts val="0"/>
              </a:spcAft>
              <a:buSzPts val="1400"/>
              <a:buFont typeface="Arial" panose="020B0604020202020204" pitchFamily="34" charset="0"/>
              <a:buChar char="•"/>
            </a:pPr>
            <a:endParaRPr lang="en-US" sz="1200" b="1" dirty="0">
              <a:solidFill>
                <a:schemeClr val="tx1"/>
              </a:solidFill>
            </a:endParaRPr>
          </a:p>
          <a:p>
            <a:pPr marL="311150" lvl="0" indent="-171450" algn="l" rtl="0">
              <a:spcBef>
                <a:spcPts val="0"/>
              </a:spcBef>
              <a:spcAft>
                <a:spcPts val="0"/>
              </a:spcAft>
              <a:buSzPts val="1400"/>
              <a:buFont typeface="Arial" panose="020B0604020202020204" pitchFamily="34" charset="0"/>
              <a:buChar char="•"/>
            </a:pPr>
            <a:r>
              <a:rPr lang="en-US" sz="1200" b="1" dirty="0">
                <a:solidFill>
                  <a:schemeClr val="tx1"/>
                </a:solidFill>
              </a:rPr>
              <a:t>Justice – </a:t>
            </a:r>
            <a:r>
              <a:rPr lang="en-US" sz="1200" dirty="0">
                <a:solidFill>
                  <a:schemeClr val="tx1"/>
                </a:solidFill>
              </a:rPr>
              <a:t>equal sharing of burden and benefits among potential subjects</a:t>
            </a:r>
          </a:p>
        </p:txBody>
      </p:sp>
      <p:cxnSp>
        <p:nvCxnSpPr>
          <p:cNvPr id="27" name="Straight Connector 26">
            <a:extLst>
              <a:ext uri="{FF2B5EF4-FFF2-40B4-BE49-F238E27FC236}">
                <a16:creationId xmlns:a16="http://schemas.microsoft.com/office/drawing/2014/main" id="{00D35BB2-1DD0-4736-B5E5-53D9E0A72FC6}"/>
              </a:ext>
            </a:extLst>
          </p:cNvPr>
          <p:cNvCxnSpPr>
            <a:stCxn id="17" idx="3"/>
          </p:cNvCxnSpPr>
          <p:nvPr/>
        </p:nvCxnSpPr>
        <p:spPr>
          <a:xfrm flipV="1">
            <a:off x="3116577" y="1162050"/>
            <a:ext cx="777243" cy="824865"/>
          </a:xfrm>
          <a:prstGeom prst="line">
            <a:avLst/>
          </a:prstGeom>
          <a:ln w="12700">
            <a:solidFill>
              <a:srgbClr val="A7934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F8493C0-2634-4E50-997A-03087E6007B3}"/>
              </a:ext>
            </a:extLst>
          </p:cNvPr>
          <p:cNvCxnSpPr>
            <a:cxnSpLocks/>
            <a:stCxn id="17" idx="3"/>
          </p:cNvCxnSpPr>
          <p:nvPr/>
        </p:nvCxnSpPr>
        <p:spPr>
          <a:xfrm>
            <a:off x="3116577" y="1986915"/>
            <a:ext cx="777243" cy="901065"/>
          </a:xfrm>
          <a:prstGeom prst="line">
            <a:avLst/>
          </a:prstGeom>
          <a:ln w="12700">
            <a:solidFill>
              <a:srgbClr val="A7934B"/>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484024B-C64C-42F2-A57C-CE03BE7B0188}"/>
              </a:ext>
            </a:extLst>
          </p:cNvPr>
          <p:cNvSpPr/>
          <p:nvPr/>
        </p:nvSpPr>
        <p:spPr>
          <a:xfrm>
            <a:off x="3893820" y="3032442"/>
            <a:ext cx="4911084" cy="1811973"/>
          </a:xfrm>
          <a:prstGeom prst="rect">
            <a:avLst/>
          </a:prstGeom>
          <a:solidFill>
            <a:schemeClr val="bg1">
              <a:lumMod val="85000"/>
            </a:schemeClr>
          </a:solidFill>
          <a:ln w="12700">
            <a:solidFill>
              <a:srgbClr val="A79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1150" lvl="0" indent="-171450" algn="l" rtl="0">
              <a:spcBef>
                <a:spcPts val="0"/>
              </a:spcBef>
              <a:spcAft>
                <a:spcPts val="0"/>
              </a:spcAft>
              <a:buSzPts val="1400"/>
              <a:buFont typeface="Arial" panose="020B0604020202020204" pitchFamily="34" charset="0"/>
              <a:buChar char="•"/>
            </a:pPr>
            <a:r>
              <a:rPr lang="en-US" sz="1200" dirty="0">
                <a:solidFill>
                  <a:schemeClr val="tx1"/>
                </a:solidFill>
              </a:rPr>
              <a:t>Requires most research that involves human subjects to obtain IRB approval</a:t>
            </a:r>
          </a:p>
          <a:p>
            <a:pPr marL="311150" lvl="0" indent="-171450" algn="l" rtl="0">
              <a:spcBef>
                <a:spcPts val="0"/>
              </a:spcBef>
              <a:spcAft>
                <a:spcPts val="0"/>
              </a:spcAft>
              <a:buSzPts val="1400"/>
              <a:buFont typeface="Arial" panose="020B0604020202020204" pitchFamily="34" charset="0"/>
              <a:buChar char="•"/>
            </a:pPr>
            <a:endParaRPr lang="en-US" sz="1200" dirty="0">
              <a:solidFill>
                <a:schemeClr val="tx1"/>
              </a:solidFill>
            </a:endParaRPr>
          </a:p>
          <a:p>
            <a:pPr marL="311150" lvl="0" indent="-171450" algn="l" rtl="0">
              <a:spcBef>
                <a:spcPts val="0"/>
              </a:spcBef>
              <a:spcAft>
                <a:spcPts val="0"/>
              </a:spcAft>
              <a:buSzPts val="1400"/>
              <a:buFont typeface="Arial" panose="020B0604020202020204" pitchFamily="34" charset="0"/>
              <a:buChar char="•"/>
            </a:pPr>
            <a:r>
              <a:rPr lang="en-US" sz="1200" b="1" dirty="0">
                <a:solidFill>
                  <a:schemeClr val="tx1"/>
                </a:solidFill>
              </a:rPr>
              <a:t>Applies independently from:</a:t>
            </a:r>
          </a:p>
          <a:p>
            <a:pPr marL="536575" lvl="4" indent="-171450">
              <a:buSzPts val="1400"/>
              <a:buFont typeface="Arial" panose="020B0604020202020204" pitchFamily="34" charset="0"/>
              <a:buChar char="•"/>
            </a:pPr>
            <a:r>
              <a:rPr lang="en-US" sz="1200" dirty="0">
                <a:solidFill>
                  <a:schemeClr val="tx1"/>
                </a:solidFill>
              </a:rPr>
              <a:t>Whether workers are compensated or not</a:t>
            </a:r>
          </a:p>
          <a:p>
            <a:pPr marL="536575" lvl="4" indent="-171450">
              <a:buSzPts val="1400"/>
              <a:buFont typeface="Arial" panose="020B0604020202020204" pitchFamily="34" charset="0"/>
              <a:buChar char="•"/>
            </a:pPr>
            <a:r>
              <a:rPr lang="en-US" sz="1200" dirty="0">
                <a:solidFill>
                  <a:schemeClr val="tx1"/>
                </a:solidFill>
              </a:rPr>
              <a:t>Whether research is published or not</a:t>
            </a:r>
          </a:p>
          <a:p>
            <a:pPr marL="536575" lvl="4" indent="-171450">
              <a:buSzPts val="1400"/>
              <a:buFont typeface="Arial" panose="020B0604020202020204" pitchFamily="34" charset="0"/>
              <a:buChar char="•"/>
            </a:pPr>
            <a:r>
              <a:rPr lang="en-US" sz="1200" dirty="0">
                <a:solidFill>
                  <a:schemeClr val="tx1"/>
                </a:solidFill>
              </a:rPr>
              <a:t>Whether PII is collected or not</a:t>
            </a:r>
          </a:p>
          <a:p>
            <a:pPr marL="536575" lvl="4" indent="-171450">
              <a:buSzPts val="1400"/>
              <a:buFont typeface="Arial" panose="020B0604020202020204" pitchFamily="34" charset="0"/>
              <a:buChar char="•"/>
            </a:pPr>
            <a:endParaRPr lang="en-US" sz="1200" dirty="0">
              <a:solidFill>
                <a:schemeClr val="tx1"/>
              </a:solidFill>
            </a:endParaRPr>
          </a:p>
          <a:p>
            <a:pPr marL="311150" lvl="0" indent="-171450" algn="l" rtl="0">
              <a:spcBef>
                <a:spcPts val="0"/>
              </a:spcBef>
              <a:spcAft>
                <a:spcPts val="0"/>
              </a:spcAft>
              <a:buSzPts val="1400"/>
              <a:buFont typeface="Arial" panose="020B0604020202020204" pitchFamily="34" charset="0"/>
              <a:buChar char="•"/>
            </a:pPr>
            <a:r>
              <a:rPr lang="en-US" sz="1200" dirty="0">
                <a:solidFill>
                  <a:schemeClr val="tx1"/>
                </a:solidFill>
              </a:rPr>
              <a:t>Exemptions (or qualification for expedited reviews) are granted by the IRB and not determined by the researcher themselves</a:t>
            </a:r>
          </a:p>
        </p:txBody>
      </p:sp>
      <p:cxnSp>
        <p:nvCxnSpPr>
          <p:cNvPr id="34" name="Straight Connector 33">
            <a:extLst>
              <a:ext uri="{FF2B5EF4-FFF2-40B4-BE49-F238E27FC236}">
                <a16:creationId xmlns:a16="http://schemas.microsoft.com/office/drawing/2014/main" id="{8E562771-B07E-4798-81C3-73CB6070DF64}"/>
              </a:ext>
            </a:extLst>
          </p:cNvPr>
          <p:cNvCxnSpPr>
            <a:cxnSpLocks/>
            <a:stCxn id="25" idx="3"/>
          </p:cNvCxnSpPr>
          <p:nvPr/>
        </p:nvCxnSpPr>
        <p:spPr>
          <a:xfrm flipV="1">
            <a:off x="3108957" y="3051810"/>
            <a:ext cx="784863" cy="1295400"/>
          </a:xfrm>
          <a:prstGeom prst="line">
            <a:avLst/>
          </a:prstGeom>
          <a:ln w="12700">
            <a:solidFill>
              <a:srgbClr val="A7934B"/>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0EB511D-EC25-41A7-B04E-CEA42FE6457D}"/>
              </a:ext>
            </a:extLst>
          </p:cNvPr>
          <p:cNvCxnSpPr>
            <a:cxnSpLocks/>
            <a:stCxn id="25" idx="3"/>
          </p:cNvCxnSpPr>
          <p:nvPr/>
        </p:nvCxnSpPr>
        <p:spPr>
          <a:xfrm>
            <a:off x="3108957" y="4347210"/>
            <a:ext cx="784863" cy="487680"/>
          </a:xfrm>
          <a:prstGeom prst="line">
            <a:avLst/>
          </a:prstGeom>
          <a:ln w="12700">
            <a:solidFill>
              <a:srgbClr val="A7934B"/>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3A7A7-0993-4940-A477-72D20D324BF3}"/>
              </a:ext>
            </a:extLst>
          </p:cNvPr>
          <p:cNvSpPr>
            <a:spLocks noGrp="1"/>
          </p:cNvSpPr>
          <p:nvPr>
            <p:ph type="title"/>
          </p:nvPr>
        </p:nvSpPr>
        <p:spPr/>
        <p:txBody>
          <a:bodyPr/>
          <a:lstStyle/>
          <a:p>
            <a:r>
              <a:rPr lang="en-US" dirty="0"/>
              <a:t>Let’s talk about ethical standards in research</a:t>
            </a:r>
          </a:p>
        </p:txBody>
      </p:sp>
      <p:sp>
        <p:nvSpPr>
          <p:cNvPr id="3" name="Text Placeholder 2">
            <a:extLst>
              <a:ext uri="{FF2B5EF4-FFF2-40B4-BE49-F238E27FC236}">
                <a16:creationId xmlns:a16="http://schemas.microsoft.com/office/drawing/2014/main" id="{662581DE-C956-4710-A786-6371A93DF6DB}"/>
              </a:ext>
            </a:extLst>
          </p:cNvPr>
          <p:cNvSpPr>
            <a:spLocks noGrp="1"/>
          </p:cNvSpPr>
          <p:nvPr>
            <p:ph type="body" idx="1"/>
          </p:nvPr>
        </p:nvSpPr>
        <p:spPr/>
        <p:txBody>
          <a:bodyPr/>
          <a:lstStyle/>
          <a:p>
            <a:r>
              <a:rPr lang="en-US" sz="1800" dirty="0"/>
              <a:t>Q1: Raise your hand if you knew what IRB is before reading these papers</a:t>
            </a:r>
          </a:p>
          <a:p>
            <a:endParaRPr lang="en-US" sz="1800" dirty="0"/>
          </a:p>
          <a:p>
            <a:r>
              <a:rPr lang="en-US" sz="1800" dirty="0"/>
              <a:t>Q2: Raise your hand if you ever used the IRB review process in GT (or another institution)</a:t>
            </a:r>
          </a:p>
          <a:p>
            <a:endParaRPr lang="en-US" sz="1800" dirty="0"/>
          </a:p>
          <a:p>
            <a:r>
              <a:rPr lang="en-US" sz="1800" dirty="0"/>
              <a:t>Q3: What was the most surprising thing you learned about IRB policies when reading the paper?</a:t>
            </a:r>
          </a:p>
          <a:p>
            <a:endParaRPr lang="en-US" sz="1800" dirty="0"/>
          </a:p>
        </p:txBody>
      </p:sp>
    </p:spTree>
    <p:extLst>
      <p:ext uri="{BB962C8B-B14F-4D97-AF65-F5344CB8AC3E}">
        <p14:creationId xmlns:p14="http://schemas.microsoft.com/office/powerpoint/2010/main" val="251472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1A25-2D03-4DD4-A622-A971D8E38B9C}"/>
              </a:ext>
            </a:extLst>
          </p:cNvPr>
          <p:cNvSpPr>
            <a:spLocks noGrp="1"/>
          </p:cNvSpPr>
          <p:nvPr>
            <p:ph type="title"/>
          </p:nvPr>
        </p:nvSpPr>
        <p:spPr/>
        <p:txBody>
          <a:bodyPr/>
          <a:lstStyle/>
          <a:p>
            <a:r>
              <a:rPr lang="en-US" dirty="0"/>
              <a:t>GT’s IRB approval process</a:t>
            </a:r>
          </a:p>
        </p:txBody>
      </p:sp>
      <p:sp>
        <p:nvSpPr>
          <p:cNvPr id="10" name="TextBox 9">
            <a:extLst>
              <a:ext uri="{FF2B5EF4-FFF2-40B4-BE49-F238E27FC236}">
                <a16:creationId xmlns:a16="http://schemas.microsoft.com/office/drawing/2014/main" id="{45148538-CF78-48E4-97B9-9EA18FE57DA8}"/>
              </a:ext>
            </a:extLst>
          </p:cNvPr>
          <p:cNvSpPr txBox="1"/>
          <p:nvPr/>
        </p:nvSpPr>
        <p:spPr>
          <a:xfrm>
            <a:off x="1378357" y="4739311"/>
            <a:ext cx="5790449" cy="246221"/>
          </a:xfrm>
          <a:prstGeom prst="rect">
            <a:avLst/>
          </a:prstGeom>
          <a:noFill/>
        </p:spPr>
        <p:txBody>
          <a:bodyPr wrap="square">
            <a:spAutoFit/>
          </a:bodyPr>
          <a:lstStyle/>
          <a:p>
            <a:r>
              <a:rPr lang="en-US" sz="1000" dirty="0">
                <a:hlinkClick r:id="rId2"/>
              </a:rPr>
              <a:t>https://oria.gatech.edu/institutional-review-boards-submitting-protocol/submission-decision-tree</a:t>
            </a:r>
            <a:endParaRPr lang="en-US" sz="1000" dirty="0"/>
          </a:p>
        </p:txBody>
      </p:sp>
      <p:pic>
        <p:nvPicPr>
          <p:cNvPr id="4" name="Picture 3">
            <a:extLst>
              <a:ext uri="{FF2B5EF4-FFF2-40B4-BE49-F238E27FC236}">
                <a16:creationId xmlns:a16="http://schemas.microsoft.com/office/drawing/2014/main" id="{DC0194DA-58A1-4898-BEFE-359C9E89AF13}"/>
              </a:ext>
            </a:extLst>
          </p:cNvPr>
          <p:cNvPicPr>
            <a:picLocks noChangeAspect="1"/>
          </p:cNvPicPr>
          <p:nvPr/>
        </p:nvPicPr>
        <p:blipFill>
          <a:blip r:embed="rId3"/>
          <a:stretch>
            <a:fillRect/>
          </a:stretch>
        </p:blipFill>
        <p:spPr>
          <a:xfrm>
            <a:off x="1094433" y="934415"/>
            <a:ext cx="6195868" cy="1794712"/>
          </a:xfrm>
          <a:prstGeom prst="rect">
            <a:avLst/>
          </a:prstGeom>
        </p:spPr>
      </p:pic>
      <p:pic>
        <p:nvPicPr>
          <p:cNvPr id="6" name="Picture 5">
            <a:extLst>
              <a:ext uri="{FF2B5EF4-FFF2-40B4-BE49-F238E27FC236}">
                <a16:creationId xmlns:a16="http://schemas.microsoft.com/office/drawing/2014/main" id="{EFE87BC2-D238-4CE8-981F-DC6C9ADB22E9}"/>
              </a:ext>
            </a:extLst>
          </p:cNvPr>
          <p:cNvPicPr>
            <a:picLocks noChangeAspect="1"/>
          </p:cNvPicPr>
          <p:nvPr/>
        </p:nvPicPr>
        <p:blipFill>
          <a:blip r:embed="rId4"/>
          <a:stretch>
            <a:fillRect/>
          </a:stretch>
        </p:blipFill>
        <p:spPr>
          <a:xfrm>
            <a:off x="562798" y="2752652"/>
            <a:ext cx="7739583" cy="1912334"/>
          </a:xfrm>
          <a:prstGeom prst="rect">
            <a:avLst/>
          </a:prstGeom>
        </p:spPr>
      </p:pic>
      <p:sp>
        <p:nvSpPr>
          <p:cNvPr id="9" name="Arrow: Right 8">
            <a:extLst>
              <a:ext uri="{FF2B5EF4-FFF2-40B4-BE49-F238E27FC236}">
                <a16:creationId xmlns:a16="http://schemas.microsoft.com/office/drawing/2014/main" id="{22C4A346-C784-47FE-8D13-073FA0E8F3D2}"/>
              </a:ext>
            </a:extLst>
          </p:cNvPr>
          <p:cNvSpPr/>
          <p:nvPr/>
        </p:nvSpPr>
        <p:spPr>
          <a:xfrm rot="5400000">
            <a:off x="4019012" y="2497870"/>
            <a:ext cx="346710" cy="312420"/>
          </a:xfrm>
          <a:prstGeom prst="rightArrow">
            <a:avLst/>
          </a:prstGeom>
          <a:solidFill>
            <a:srgbClr val="A7934B"/>
          </a:solidFill>
          <a:ln>
            <a:solidFill>
              <a:srgbClr val="A79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153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5178C-369E-4DC8-8757-B9A9C4734A4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C24F607-5C04-42AF-B165-749EDEC51F7E}"/>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6145CD95-FEB5-4A09-8006-6A203C3EEE91}"/>
              </a:ext>
            </a:extLst>
          </p:cNvPr>
          <p:cNvPicPr>
            <a:picLocks noChangeAspect="1"/>
          </p:cNvPicPr>
          <p:nvPr/>
        </p:nvPicPr>
        <p:blipFill>
          <a:blip r:embed="rId2"/>
          <a:stretch>
            <a:fillRect/>
          </a:stretch>
        </p:blipFill>
        <p:spPr>
          <a:xfrm>
            <a:off x="182142" y="574625"/>
            <a:ext cx="5038261" cy="4066015"/>
          </a:xfrm>
          <a:prstGeom prst="rect">
            <a:avLst/>
          </a:prstGeom>
        </p:spPr>
      </p:pic>
      <p:pic>
        <p:nvPicPr>
          <p:cNvPr id="7" name="Picture 6">
            <a:extLst>
              <a:ext uri="{FF2B5EF4-FFF2-40B4-BE49-F238E27FC236}">
                <a16:creationId xmlns:a16="http://schemas.microsoft.com/office/drawing/2014/main" id="{E3CE589C-6557-4EE3-BF5C-AB0EEFDE825B}"/>
              </a:ext>
            </a:extLst>
          </p:cNvPr>
          <p:cNvPicPr>
            <a:picLocks noChangeAspect="1"/>
          </p:cNvPicPr>
          <p:nvPr/>
        </p:nvPicPr>
        <p:blipFill>
          <a:blip r:embed="rId3"/>
          <a:stretch>
            <a:fillRect/>
          </a:stretch>
        </p:blipFill>
        <p:spPr>
          <a:xfrm>
            <a:off x="0" y="1962324"/>
            <a:ext cx="9144000" cy="1218851"/>
          </a:xfrm>
          <a:prstGeom prst="rect">
            <a:avLst/>
          </a:prstGeom>
        </p:spPr>
      </p:pic>
    </p:spTree>
    <p:extLst>
      <p:ext uri="{BB962C8B-B14F-4D97-AF65-F5344CB8AC3E}">
        <p14:creationId xmlns:p14="http://schemas.microsoft.com/office/powerpoint/2010/main" val="166982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311700" y="445025"/>
            <a:ext cx="8520600" cy="572700"/>
          </a:xfrm>
        </p:spPr>
        <p:txBody>
          <a:bodyPr spcFirstLastPara="1" wrap="square" lIns="91425" tIns="91425" rIns="91425" bIns="91425" anchor="ctr" anchorCtr="0">
            <a:noAutofit/>
          </a:bodyPr>
          <a:lstStyle/>
          <a:p>
            <a:pPr lvl="0"/>
            <a:r>
              <a:rPr lang="en-US"/>
              <a:t>Do NLP Tasks Constitute Research Involving Human Subjects?</a:t>
            </a:r>
          </a:p>
        </p:txBody>
      </p:sp>
      <p:sp>
        <p:nvSpPr>
          <p:cNvPr id="72" name="Google Shape;72;p13"/>
          <p:cNvSpPr txBox="1">
            <a:spLocks noGrp="1"/>
          </p:cNvSpPr>
          <p:nvPr>
            <p:ph type="body" idx="1"/>
          </p:nvPr>
        </p:nvSpPr>
        <p:spPr>
          <a:xfrm>
            <a:off x="311150" y="1152525"/>
            <a:ext cx="4260850" cy="3416300"/>
          </a:xfrm>
        </p:spPr>
        <p:txBody>
          <a:bodyPr spcFirstLastPara="1" wrap="square" lIns="91425" tIns="91425" rIns="91425" bIns="91425" anchor="t" anchorCtr="0">
            <a:noAutofit/>
          </a:bodyPr>
          <a:lstStyle/>
          <a:p>
            <a:pPr marL="139700" lvl="0" indent="0">
              <a:buNone/>
            </a:pPr>
            <a:r>
              <a:rPr lang="en-US" b="1" dirty="0"/>
              <a:t>Q1: Are Crowdsourcing Tasks Research?</a:t>
            </a:r>
          </a:p>
          <a:p>
            <a:pPr lvl="0"/>
            <a:endParaRPr lang="en-US" dirty="0"/>
          </a:p>
          <a:p>
            <a:pPr marL="139700" lvl="0" indent="0">
              <a:buNone/>
            </a:pPr>
            <a:r>
              <a:rPr lang="en-US" dirty="0"/>
              <a:t>Yes, as crowdsourced workers form part of the overall research project that is designed to contribute to generalizable knowledge. </a:t>
            </a:r>
          </a:p>
          <a:p>
            <a:pPr marL="139700" lvl="0" indent="0">
              <a:buNone/>
            </a:pPr>
            <a:endParaRPr lang="en-US" dirty="0"/>
          </a:p>
          <a:p>
            <a:pPr marL="139700" indent="0">
              <a:buNone/>
            </a:pPr>
            <a:r>
              <a:rPr lang="en-US" b="1" dirty="0"/>
              <a:t>Q2: Are Crowdsourced Workers Human Subjects?</a:t>
            </a:r>
          </a:p>
          <a:p>
            <a:pPr marL="139700" indent="0">
              <a:buNone/>
            </a:pPr>
            <a:endParaRPr lang="en-US" b="1" dirty="0"/>
          </a:p>
          <a:p>
            <a:pPr marL="139700" indent="0">
              <a:buNone/>
            </a:pPr>
            <a:r>
              <a:rPr lang="en-US" b="1" dirty="0"/>
              <a:t>Yes, if:</a:t>
            </a:r>
          </a:p>
          <a:p>
            <a:pPr>
              <a:buFont typeface="Arial" panose="020B0604020202020204" pitchFamily="34" charset="0"/>
              <a:buChar char="•"/>
            </a:pPr>
            <a:r>
              <a:rPr lang="en-US" sz="1200" dirty="0"/>
              <a:t>A researcher</a:t>
            </a:r>
            <a:r>
              <a:rPr lang="en-US" sz="1200" b="1" dirty="0"/>
              <a:t> </a:t>
            </a:r>
            <a:r>
              <a:rPr lang="en" sz="1200" dirty="0">
                <a:solidFill>
                  <a:schemeClr val="dk1"/>
                </a:solidFill>
              </a:rPr>
              <a:t>obtains information about them through interaction with the individual, and uses, studies, or analyzes the information</a:t>
            </a:r>
          </a:p>
          <a:p>
            <a:pPr>
              <a:buFont typeface="Arial" panose="020B0604020202020204" pitchFamily="34" charset="0"/>
              <a:buChar char="•"/>
            </a:pPr>
            <a:endParaRPr lang="en" sz="1200" dirty="0">
              <a:solidFill>
                <a:schemeClr val="dk1"/>
              </a:solidFill>
            </a:endParaRPr>
          </a:p>
          <a:p>
            <a:pPr>
              <a:buFont typeface="Arial" panose="020B0604020202020204" pitchFamily="34" charset="0"/>
              <a:buChar char="•"/>
            </a:pPr>
            <a:r>
              <a:rPr lang="en" sz="1200" dirty="0">
                <a:solidFill>
                  <a:schemeClr val="dk1"/>
                </a:solidFill>
              </a:rPr>
              <a:t>Obtains, uses, studies, analyzes, or generates identifiable private information about them.</a:t>
            </a:r>
            <a:endParaRPr lang="en-US" sz="1200" dirty="0"/>
          </a:p>
        </p:txBody>
      </p:sp>
      <p:sp>
        <p:nvSpPr>
          <p:cNvPr id="6" name="Google Shape;72;p13">
            <a:extLst>
              <a:ext uri="{FF2B5EF4-FFF2-40B4-BE49-F238E27FC236}">
                <a16:creationId xmlns:a16="http://schemas.microsoft.com/office/drawing/2014/main" id="{78CE67B7-1797-46C4-802E-C9A37688BF50}"/>
              </a:ext>
            </a:extLst>
          </p:cNvPr>
          <p:cNvSpPr txBox="1">
            <a:spLocks/>
          </p:cNvSpPr>
          <p:nvPr/>
        </p:nvSpPr>
        <p:spPr>
          <a:xfrm>
            <a:off x="4742180" y="1152525"/>
            <a:ext cx="4260850" cy="341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139700" indent="0">
              <a:buFont typeface="Arial"/>
              <a:buNone/>
            </a:pPr>
            <a:r>
              <a:rPr lang="en-US" b="1" dirty="0"/>
              <a:t>Q3: Do NLP tasks qualify for Final Rule exemptions?</a:t>
            </a:r>
          </a:p>
          <a:p>
            <a:endParaRPr lang="en-US" dirty="0"/>
          </a:p>
          <a:p>
            <a:pPr marL="139700" indent="0">
              <a:buNone/>
            </a:pPr>
            <a:r>
              <a:rPr lang="en-US" dirty="0"/>
              <a:t>Only if:</a:t>
            </a:r>
          </a:p>
          <a:p>
            <a:pPr>
              <a:buFont typeface="Arial" panose="020B0604020202020204" pitchFamily="34" charset="0"/>
              <a:buChar char="•"/>
            </a:pPr>
            <a:r>
              <a:rPr lang="en-US" sz="1200" dirty="0"/>
              <a:t>Research involves only benign behavioral interventions </a:t>
            </a:r>
            <a:r>
              <a:rPr lang="en-US" sz="1200" dirty="0" err="1"/>
              <a:t>i</a:t>
            </a:r>
            <a:r>
              <a:rPr lang="en" sz="1200" dirty="0"/>
              <a:t>n conjunction with the collection of information from an adult subject through verbal or written responses (including data entry) or audiovisual recording (only written and verbal data entry)</a:t>
            </a:r>
            <a:endParaRPr lang="en-US" sz="1200" dirty="0"/>
          </a:p>
          <a:p>
            <a:pPr>
              <a:buFont typeface="Arial" panose="020B0604020202020204" pitchFamily="34" charset="0"/>
              <a:buChar char="•"/>
            </a:pPr>
            <a:endParaRPr lang="en-US" sz="1200" dirty="0"/>
          </a:p>
          <a:p>
            <a:pPr>
              <a:buFont typeface="Arial" panose="020B0604020202020204" pitchFamily="34" charset="0"/>
              <a:buChar char="•"/>
            </a:pPr>
            <a:r>
              <a:rPr lang="en-US" sz="1200" dirty="0"/>
              <a:t>The subject has prospectively agreed to information collection</a:t>
            </a:r>
          </a:p>
          <a:p>
            <a:pPr>
              <a:buFont typeface="Arial" panose="020B0604020202020204" pitchFamily="34" charset="0"/>
              <a:buChar char="•"/>
            </a:pPr>
            <a:endParaRPr lang="en-US" sz="1200" dirty="0"/>
          </a:p>
          <a:p>
            <a:pPr>
              <a:buFont typeface="Arial" panose="020B0604020202020204" pitchFamily="34" charset="0"/>
              <a:buChar char="•"/>
            </a:pPr>
            <a:r>
              <a:rPr lang="en-US" sz="1200" dirty="0"/>
              <a:t>The collected information is recorded in a way that does not allow directly identifying subjects through identifiers or other means (or IRB has provided its approval that adequate provisions are in place to protect privacy)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40;p24">
            <a:extLst>
              <a:ext uri="{FF2B5EF4-FFF2-40B4-BE49-F238E27FC236}">
                <a16:creationId xmlns:a16="http://schemas.microsoft.com/office/drawing/2014/main" id="{26EC0EFA-A96A-4921-A3AC-76707C174BE9}"/>
              </a:ext>
            </a:extLst>
          </p:cNvPr>
          <p:cNvSpPr/>
          <p:nvPr/>
        </p:nvSpPr>
        <p:spPr>
          <a:xfrm>
            <a:off x="4624299" y="937714"/>
            <a:ext cx="3986302" cy="382478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sz="1100" dirty="0"/>
              <a:t>Gao et al (2015) paper exposed MTurk worker IDs which are directly linkable to their personal details (and in the past could even be linked to Amazon.com account)</a:t>
            </a:r>
            <a:endParaRPr sz="1200" dirty="0"/>
          </a:p>
        </p:txBody>
      </p:sp>
      <p:sp>
        <p:nvSpPr>
          <p:cNvPr id="2" name="Title 1">
            <a:extLst>
              <a:ext uri="{FF2B5EF4-FFF2-40B4-BE49-F238E27FC236}">
                <a16:creationId xmlns:a16="http://schemas.microsoft.com/office/drawing/2014/main" id="{F7865090-C713-4F1A-9F22-D5006641A761}"/>
              </a:ext>
            </a:extLst>
          </p:cNvPr>
          <p:cNvSpPr>
            <a:spLocks noGrp="1"/>
          </p:cNvSpPr>
          <p:nvPr>
            <p:ph type="title"/>
          </p:nvPr>
        </p:nvSpPr>
        <p:spPr/>
        <p:txBody>
          <a:bodyPr/>
          <a:lstStyle/>
          <a:p>
            <a:r>
              <a:rPr lang="en-US" dirty="0">
                <a:latin typeface="Imprima"/>
              </a:rPr>
              <a:t>Risks to Crowdsourced Workers Privacy</a:t>
            </a:r>
          </a:p>
        </p:txBody>
      </p:sp>
      <p:sp>
        <p:nvSpPr>
          <p:cNvPr id="3" name="Text Placeholder 2">
            <a:extLst>
              <a:ext uri="{FF2B5EF4-FFF2-40B4-BE49-F238E27FC236}">
                <a16:creationId xmlns:a16="http://schemas.microsoft.com/office/drawing/2014/main" id="{EBC7BE40-1AAC-48BB-91F8-6767B9BA193C}"/>
              </a:ext>
            </a:extLst>
          </p:cNvPr>
          <p:cNvSpPr>
            <a:spLocks noGrp="1"/>
          </p:cNvSpPr>
          <p:nvPr>
            <p:ph type="body" idx="1"/>
          </p:nvPr>
        </p:nvSpPr>
        <p:spPr>
          <a:xfrm>
            <a:off x="311700" y="1152475"/>
            <a:ext cx="3410670" cy="3416400"/>
          </a:xfrm>
        </p:spPr>
        <p:txBody>
          <a:bodyPr/>
          <a:lstStyle/>
          <a:p>
            <a:pPr>
              <a:buFont typeface="Arial" panose="020B0604020202020204" pitchFamily="34" charset="0"/>
              <a:buChar char="•"/>
            </a:pPr>
            <a:r>
              <a:rPr lang="en-US" dirty="0"/>
              <a:t>Worker IDs are unique identifiers linking them to their personal details</a:t>
            </a:r>
          </a:p>
          <a:p>
            <a:pPr>
              <a:buFont typeface="Arial" panose="020B0604020202020204" pitchFamily="34" charset="0"/>
              <a:buChar char="•"/>
            </a:pPr>
            <a:endParaRPr lang="en-US" dirty="0"/>
          </a:p>
          <a:p>
            <a:pPr>
              <a:buFont typeface="Arial" panose="020B0604020202020204" pitchFamily="34" charset="0"/>
              <a:buChar char="•"/>
            </a:pPr>
            <a:r>
              <a:rPr lang="en-US" dirty="0"/>
              <a:t>Further risks to privacy may arise if researchers extensively use </a:t>
            </a:r>
            <a:r>
              <a:rPr lang="en" dirty="0"/>
              <a:t>built-in qualification attributes including financial situation, physical fitness, gender, purchasing habits, political affiliation, handedness, marital status, and education level</a:t>
            </a:r>
          </a:p>
          <a:p>
            <a:pPr>
              <a:buFont typeface="Arial" panose="020B0604020202020204" pitchFamily="34" charset="0"/>
              <a:buChar char="•"/>
            </a:pPr>
            <a:endParaRPr lang="en" dirty="0"/>
          </a:p>
          <a:p>
            <a:pPr>
              <a:buFont typeface="Arial" panose="020B0604020202020204" pitchFamily="34" charset="0"/>
              <a:buChar char="•"/>
            </a:pPr>
            <a:r>
              <a:rPr lang="en" dirty="0"/>
              <a:t>Importantly, research can only be exempted if data obtained is anonymous (vs. simply held confidentially)</a:t>
            </a:r>
            <a:endParaRPr lang="en-US" dirty="0"/>
          </a:p>
        </p:txBody>
      </p:sp>
      <p:pic>
        <p:nvPicPr>
          <p:cNvPr id="4" name="Google Shape;137;p24">
            <a:extLst>
              <a:ext uri="{FF2B5EF4-FFF2-40B4-BE49-F238E27FC236}">
                <a16:creationId xmlns:a16="http://schemas.microsoft.com/office/drawing/2014/main" id="{35F040C8-2A26-4FA8-A6E4-F3D00DE9F7B3}"/>
              </a:ext>
            </a:extLst>
          </p:cNvPr>
          <p:cNvPicPr preferRelativeResize="0"/>
          <p:nvPr/>
        </p:nvPicPr>
        <p:blipFill>
          <a:blip r:embed="rId2">
            <a:alphaModFix/>
          </a:blip>
          <a:stretch>
            <a:fillRect/>
          </a:stretch>
        </p:blipFill>
        <p:spPr>
          <a:xfrm>
            <a:off x="4729074" y="998220"/>
            <a:ext cx="3776751" cy="3147060"/>
          </a:xfrm>
          <a:prstGeom prst="rect">
            <a:avLst/>
          </a:prstGeom>
          <a:noFill/>
          <a:ln>
            <a:noFill/>
          </a:ln>
        </p:spPr>
      </p:pic>
    </p:spTree>
    <p:extLst>
      <p:ext uri="{BB962C8B-B14F-4D97-AF65-F5344CB8AC3E}">
        <p14:creationId xmlns:p14="http://schemas.microsoft.com/office/powerpoint/2010/main" val="2697568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15" name="Google Shape;140;p24">
            <a:extLst>
              <a:ext uri="{FF2B5EF4-FFF2-40B4-BE49-F238E27FC236}">
                <a16:creationId xmlns:a16="http://schemas.microsoft.com/office/drawing/2014/main" id="{329BF8E6-5ACF-4540-BDF6-61FC0CA08AFA}"/>
              </a:ext>
            </a:extLst>
          </p:cNvPr>
          <p:cNvSpPr/>
          <p:nvPr/>
        </p:nvSpPr>
        <p:spPr>
          <a:xfrm>
            <a:off x="4624298" y="1292045"/>
            <a:ext cx="4260850" cy="3104696"/>
          </a:xfrm>
          <a:prstGeom prst="rect">
            <a:avLst/>
          </a:prstGeom>
          <a:solidFill>
            <a:schemeClr val="lt2"/>
          </a:solidFill>
          <a:ln w="9525" cap="flat" cmpd="sng">
            <a:solidFill>
              <a:schemeClr val="tx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sz="1200" dirty="0"/>
          </a:p>
        </p:txBody>
      </p:sp>
      <p:sp>
        <p:nvSpPr>
          <p:cNvPr id="89" name="Google Shape;89;p16"/>
          <p:cNvSpPr txBox="1">
            <a:spLocks noGrp="1"/>
          </p:cNvSpPr>
          <p:nvPr>
            <p:ph type="title"/>
          </p:nvPr>
        </p:nvSpPr>
        <p:spPr>
          <a:xfrm>
            <a:off x="311700" y="445025"/>
            <a:ext cx="8520600" cy="572700"/>
          </a:xfrm>
        </p:spPr>
        <p:txBody>
          <a:bodyPr spcFirstLastPara="1" wrap="square" lIns="91425" tIns="91425" rIns="91425" bIns="91425" anchor="ctr" anchorCtr="0">
            <a:noAutofit/>
          </a:bodyPr>
          <a:lstStyle/>
          <a:p>
            <a:pPr lvl="0"/>
            <a:r>
              <a:rPr lang="en-US" dirty="0">
                <a:latin typeface="Imprima"/>
              </a:rPr>
              <a:t>Psychological Harms for </a:t>
            </a:r>
            <a:r>
              <a:rPr lang="en-US" dirty="0" err="1">
                <a:latin typeface="Imprima"/>
              </a:rPr>
              <a:t>Crowdworkers</a:t>
            </a:r>
            <a:endParaRPr lang="en-US" dirty="0">
              <a:latin typeface="Imprima"/>
            </a:endParaRPr>
          </a:p>
        </p:txBody>
      </p:sp>
      <p:sp>
        <p:nvSpPr>
          <p:cNvPr id="90" name="Google Shape;90;p16"/>
          <p:cNvSpPr txBox="1">
            <a:spLocks noGrp="1"/>
          </p:cNvSpPr>
          <p:nvPr>
            <p:ph type="body" idx="1"/>
          </p:nvPr>
        </p:nvSpPr>
        <p:spPr>
          <a:xfrm>
            <a:off x="311150" y="1152525"/>
            <a:ext cx="4260850" cy="3416300"/>
          </a:xfrm>
        </p:spPr>
        <p:txBody>
          <a:bodyPr spcFirstLastPara="1" wrap="square" lIns="91425" tIns="91425" rIns="91425" bIns="91425" anchor="t" anchorCtr="0">
            <a:noAutofit/>
          </a:bodyPr>
          <a:lstStyle/>
          <a:p>
            <a:pPr marL="139700" lvl="0" indent="0">
              <a:buNone/>
            </a:pPr>
            <a:r>
              <a:rPr lang="en-US" b="1" dirty="0"/>
              <a:t>Non-benign interventions</a:t>
            </a:r>
          </a:p>
          <a:p>
            <a:pPr marL="139700" lvl="0" indent="0">
              <a:buNone/>
            </a:pPr>
            <a:endParaRPr lang="en-US" b="1" dirty="0"/>
          </a:p>
          <a:p>
            <a:pPr lvl="0">
              <a:buFont typeface="Arial" panose="020B0604020202020204" pitchFamily="34" charset="0"/>
              <a:buChar char="•"/>
            </a:pPr>
            <a:r>
              <a:rPr lang="en-US" dirty="0"/>
              <a:t>Psychological harms resulting from the content reviewed</a:t>
            </a:r>
          </a:p>
          <a:p>
            <a:pPr lvl="0">
              <a:buFont typeface="Arial" panose="020B0604020202020204" pitchFamily="34" charset="0"/>
              <a:buChar char="•"/>
            </a:pPr>
            <a:endParaRPr lang="en-US" dirty="0"/>
          </a:p>
          <a:p>
            <a:pPr lvl="0">
              <a:buFont typeface="Arial" panose="020B0604020202020204" pitchFamily="34" charset="0"/>
              <a:buChar char="•"/>
            </a:pPr>
            <a:r>
              <a:rPr lang="en-US" dirty="0"/>
              <a:t>Triggers of addictive behavior (esp. if gamification techniques are employed)</a:t>
            </a:r>
          </a:p>
          <a:p>
            <a:pPr lvl="0">
              <a:buFont typeface="Arial" panose="020B0604020202020204" pitchFamily="34" charset="0"/>
              <a:buChar char="•"/>
            </a:pPr>
            <a:endParaRPr lang="en-US" dirty="0"/>
          </a:p>
          <a:p>
            <a:pPr lvl="0">
              <a:buFont typeface="Arial" panose="020B0604020202020204" pitchFamily="34" charset="0"/>
              <a:buChar char="•"/>
            </a:pPr>
            <a:r>
              <a:rPr lang="en-US" dirty="0"/>
              <a:t>Stress resulting from long working hours / pressure to meet productivity requirements</a:t>
            </a:r>
          </a:p>
        </p:txBody>
      </p:sp>
      <p:pic>
        <p:nvPicPr>
          <p:cNvPr id="4" name="Picture 3">
            <a:extLst>
              <a:ext uri="{FF2B5EF4-FFF2-40B4-BE49-F238E27FC236}">
                <a16:creationId xmlns:a16="http://schemas.microsoft.com/office/drawing/2014/main" id="{1F4536F1-E1B0-479C-8D21-30D194EB32BC}"/>
              </a:ext>
            </a:extLst>
          </p:cNvPr>
          <p:cNvPicPr>
            <a:picLocks noChangeAspect="1"/>
          </p:cNvPicPr>
          <p:nvPr/>
        </p:nvPicPr>
        <p:blipFill>
          <a:blip r:embed="rId3"/>
          <a:stretch>
            <a:fillRect/>
          </a:stretch>
        </p:blipFill>
        <p:spPr>
          <a:xfrm>
            <a:off x="4693920" y="1506855"/>
            <a:ext cx="4146000" cy="699143"/>
          </a:xfrm>
          <a:prstGeom prst="rect">
            <a:avLst/>
          </a:prstGeom>
        </p:spPr>
      </p:pic>
      <p:sp>
        <p:nvSpPr>
          <p:cNvPr id="10" name="TextBox 9">
            <a:extLst>
              <a:ext uri="{FF2B5EF4-FFF2-40B4-BE49-F238E27FC236}">
                <a16:creationId xmlns:a16="http://schemas.microsoft.com/office/drawing/2014/main" id="{095CD659-D977-40C5-B5A2-61CE1529C640}"/>
              </a:ext>
            </a:extLst>
          </p:cNvPr>
          <p:cNvSpPr txBox="1"/>
          <p:nvPr/>
        </p:nvSpPr>
        <p:spPr>
          <a:xfrm>
            <a:off x="4773930" y="2461141"/>
            <a:ext cx="4146000" cy="1323439"/>
          </a:xfrm>
          <a:prstGeom prst="rect">
            <a:avLst/>
          </a:prstGeom>
          <a:noFill/>
        </p:spPr>
        <p:txBody>
          <a:bodyPr wrap="square" lIns="91440" tIns="45720" rIns="91440" bIns="45720" anchor="t">
            <a:spAutoFit/>
          </a:bodyPr>
          <a:lstStyle/>
          <a:p>
            <a:r>
              <a:rPr lang="en-US" sz="2000" b="0" i="0" dirty="0">
                <a:solidFill>
                  <a:srgbClr val="424242"/>
                </a:solidFill>
                <a:effectLst/>
                <a:latin typeface="inherit"/>
              </a:rPr>
              <a:t>“</a:t>
            </a:r>
            <a:r>
              <a:rPr lang="en-US" sz="1200" b="0" i="0" dirty="0">
                <a:solidFill>
                  <a:srgbClr val="424242"/>
                </a:solidFill>
                <a:effectLst/>
                <a:latin typeface="inherit"/>
              </a:rPr>
              <a:t>Employees have been found having sex inside stairwells and a room reserved for lactating mothers, in what one employee describes as “trauma bonding.”. […] Moderators cope with seeing traumatic images and videos by telling dark jokes about committing suicide, then smoking weed during breaks to numb their emotions. Moderators are routinely high at work.</a:t>
            </a:r>
            <a:r>
              <a:rPr lang="en-US" sz="1200" dirty="0">
                <a:solidFill>
                  <a:srgbClr val="424242"/>
                </a:solidFill>
                <a:latin typeface="inherit"/>
              </a:rPr>
              <a:t> </a:t>
            </a:r>
            <a:endParaRPr lang="en-US" sz="1200" b="0" i="0" dirty="0">
              <a:solidFill>
                <a:srgbClr val="424242"/>
              </a:solidFill>
              <a:effectLst/>
              <a:latin typeface="inherit"/>
            </a:endParaRPr>
          </a:p>
        </p:txBody>
      </p:sp>
      <p:sp>
        <p:nvSpPr>
          <p:cNvPr id="12" name="TextBox 11">
            <a:extLst>
              <a:ext uri="{FF2B5EF4-FFF2-40B4-BE49-F238E27FC236}">
                <a16:creationId xmlns:a16="http://schemas.microsoft.com/office/drawing/2014/main" id="{89639E59-A34B-4002-AA86-C58A3F9CDF65}"/>
              </a:ext>
            </a:extLst>
          </p:cNvPr>
          <p:cNvSpPr txBox="1"/>
          <p:nvPr/>
        </p:nvSpPr>
        <p:spPr>
          <a:xfrm>
            <a:off x="8199119" y="3466172"/>
            <a:ext cx="281355" cy="400110"/>
          </a:xfrm>
          <a:prstGeom prst="rect">
            <a:avLst/>
          </a:prstGeom>
          <a:noFill/>
        </p:spPr>
        <p:txBody>
          <a:bodyPr wrap="square" lIns="91440" tIns="45720" rIns="91440" bIns="45720" anchor="t">
            <a:spAutoFit/>
          </a:bodyPr>
          <a:lstStyle/>
          <a:p>
            <a:r>
              <a:rPr lang="en-US" sz="2000" b="0" i="0" dirty="0">
                <a:solidFill>
                  <a:srgbClr val="424242"/>
                </a:solidFill>
                <a:effectLst/>
                <a:latin typeface="inherit"/>
              </a:rPr>
              <a:t>“</a:t>
            </a:r>
            <a:endParaRPr lang="en-US" sz="2000" dirty="0"/>
          </a:p>
        </p:txBody>
      </p:sp>
      <p:sp>
        <p:nvSpPr>
          <p:cNvPr id="14" name="TextBox 13">
            <a:extLst>
              <a:ext uri="{FF2B5EF4-FFF2-40B4-BE49-F238E27FC236}">
                <a16:creationId xmlns:a16="http://schemas.microsoft.com/office/drawing/2014/main" id="{21A4DABE-7FF6-4761-B426-0FD48A2AD47F}"/>
              </a:ext>
            </a:extLst>
          </p:cNvPr>
          <p:cNvSpPr txBox="1"/>
          <p:nvPr/>
        </p:nvSpPr>
        <p:spPr>
          <a:xfrm>
            <a:off x="4835676" y="3931919"/>
            <a:ext cx="3955500" cy="253916"/>
          </a:xfrm>
          <a:prstGeom prst="rect">
            <a:avLst/>
          </a:prstGeom>
          <a:noFill/>
        </p:spPr>
        <p:txBody>
          <a:bodyPr wrap="square" lIns="91440" tIns="45720" rIns="91440" bIns="45720" anchor="t">
            <a:spAutoFit/>
          </a:bodyPr>
          <a:lstStyle/>
          <a:p>
            <a:pPr algn="ctr" fontAlgn="auto"/>
            <a:r>
              <a:rPr lang="en-US" sz="1050" b="0" i="1" dirty="0">
                <a:solidFill>
                  <a:srgbClr val="6A6A6A"/>
                </a:solidFill>
                <a:effectLst/>
                <a:latin typeface="adelle-sans"/>
              </a:rPr>
              <a:t>The secret lives of Facebook moderators in America (The Verge, 2019)</a:t>
            </a:r>
            <a:endParaRPr lang="en-US" dirty="0"/>
          </a:p>
        </p:txBody>
      </p:sp>
    </p:spTree>
    <p:extLst>
      <p:ext uri="{BB962C8B-B14F-4D97-AF65-F5344CB8AC3E}">
        <p14:creationId xmlns:p14="http://schemas.microsoft.com/office/powerpoint/2010/main" val="1454475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14A379-7AB3-4C9C-8C39-9A102E43702E}"/>
              </a:ext>
            </a:extLst>
          </p:cNvPr>
          <p:cNvSpPr>
            <a:spLocks noGrp="1"/>
          </p:cNvSpPr>
          <p:nvPr>
            <p:ph type="body" idx="1"/>
          </p:nvPr>
        </p:nvSpPr>
        <p:spPr/>
        <p:txBody>
          <a:bodyPr/>
          <a:lstStyle/>
          <a:p>
            <a:endParaRPr lang="en-US"/>
          </a:p>
        </p:txBody>
      </p:sp>
      <p:pic>
        <p:nvPicPr>
          <p:cNvPr id="4" name="Picture 4" descr="Graphical user interface, website&#10;&#10;Description automatically generated">
            <a:extLst>
              <a:ext uri="{FF2B5EF4-FFF2-40B4-BE49-F238E27FC236}">
                <a16:creationId xmlns:a16="http://schemas.microsoft.com/office/drawing/2014/main" id="{6369A6E4-17C8-478B-A204-2CB02A7836FC}"/>
              </a:ext>
            </a:extLst>
          </p:cNvPr>
          <p:cNvPicPr>
            <a:picLocks noChangeAspect="1"/>
          </p:cNvPicPr>
          <p:nvPr/>
        </p:nvPicPr>
        <p:blipFill rotWithShape="1">
          <a:blip r:embed="rId2"/>
          <a:srcRect l="3618" t="22603" r="34219" b="10277"/>
          <a:stretch/>
        </p:blipFill>
        <p:spPr>
          <a:xfrm>
            <a:off x="311966" y="525780"/>
            <a:ext cx="6959228" cy="4048253"/>
          </a:xfrm>
          <a:prstGeom prst="rect">
            <a:avLst/>
          </a:prstGeom>
        </p:spPr>
      </p:pic>
      <p:pic>
        <p:nvPicPr>
          <p:cNvPr id="5" name="Picture 5" descr="Graphical user interface, website&#10;&#10;Description automatically generated">
            <a:extLst>
              <a:ext uri="{FF2B5EF4-FFF2-40B4-BE49-F238E27FC236}">
                <a16:creationId xmlns:a16="http://schemas.microsoft.com/office/drawing/2014/main" id="{42F0151E-AE59-40C8-898E-123EF26513CB}"/>
              </a:ext>
            </a:extLst>
          </p:cNvPr>
          <p:cNvPicPr>
            <a:picLocks noChangeAspect="1"/>
          </p:cNvPicPr>
          <p:nvPr/>
        </p:nvPicPr>
        <p:blipFill rotWithShape="1">
          <a:blip r:embed="rId3"/>
          <a:srcRect l="3943" t="26421" r="65502" b="14883"/>
          <a:stretch/>
        </p:blipFill>
        <p:spPr>
          <a:xfrm>
            <a:off x="3390900" y="690555"/>
            <a:ext cx="3770391" cy="3878320"/>
          </a:xfrm>
          <a:prstGeom prst="rect">
            <a:avLst/>
          </a:prstGeom>
        </p:spPr>
      </p:pic>
    </p:spTree>
    <p:extLst>
      <p:ext uri="{BB962C8B-B14F-4D97-AF65-F5344CB8AC3E}">
        <p14:creationId xmlns:p14="http://schemas.microsoft.com/office/powerpoint/2010/main" val="2507655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25"/>
          <p:cNvSpPr txBox="1">
            <a:spLocks noGrp="1"/>
          </p:cNvSpPr>
          <p:nvPr>
            <p:ph type="ctrTitle"/>
          </p:nvPr>
        </p:nvSpPr>
        <p:spPr>
          <a:xfrm>
            <a:off x="3082290" y="744575"/>
            <a:ext cx="5750018" cy="2052600"/>
          </a:xfrm>
        </p:spPr>
        <p:txBody>
          <a:bodyPr spcFirstLastPara="1" wrap="square" lIns="91425" tIns="45700" rIns="91425" bIns="45700" anchor="b" anchorCtr="0">
            <a:normAutofit/>
          </a:bodyPr>
          <a:lstStyle/>
          <a:p>
            <a:pPr lvl="0"/>
            <a:r>
              <a:rPr lang="en-US">
                <a:sym typeface="Imprima"/>
              </a:rPr>
              <a:t>Automatically Neutralizing Subjective Bias in Text</a:t>
            </a:r>
          </a:p>
        </p:txBody>
      </p:sp>
      <p:sp>
        <p:nvSpPr>
          <p:cNvPr id="147" name="Google Shape;147;p25"/>
          <p:cNvSpPr txBox="1">
            <a:spLocks noGrp="1"/>
          </p:cNvSpPr>
          <p:nvPr>
            <p:ph type="subTitle" idx="1"/>
          </p:nvPr>
        </p:nvSpPr>
        <p:spPr>
          <a:xfrm>
            <a:off x="3082282" y="2834125"/>
            <a:ext cx="5750018" cy="792600"/>
          </a:xfrm>
        </p:spPr>
        <p:txBody>
          <a:bodyPr spcFirstLastPara="1" wrap="square" lIns="91425" tIns="45700" rIns="91425" bIns="45700" anchor="t" anchorCtr="0">
            <a:normAutofit fontScale="77500" lnSpcReduction="20000"/>
          </a:bodyPr>
          <a:lstStyle/>
          <a:p>
            <a:r>
              <a:rPr lang="en-US"/>
              <a:t>Reid </a:t>
            </a:r>
            <a:r>
              <a:rPr lang="en-US" err="1"/>
              <a:t>Pryzant</a:t>
            </a:r>
            <a:r>
              <a:rPr lang="en-US"/>
              <a:t>, Richard Diehl Martinez, Nathan </a:t>
            </a:r>
            <a:r>
              <a:rPr lang="en-US" err="1"/>
              <a:t>Dass</a:t>
            </a:r>
            <a:r>
              <a:rPr lang="en-US"/>
              <a:t>,</a:t>
            </a:r>
          </a:p>
          <a:p>
            <a:r>
              <a:rPr lang="en-US" err="1"/>
              <a:t>Sadao</a:t>
            </a:r>
            <a:r>
              <a:rPr lang="en-US"/>
              <a:t> </a:t>
            </a:r>
            <a:r>
              <a:rPr lang="en-US" err="1"/>
              <a:t>Kurohashi</a:t>
            </a:r>
            <a:r>
              <a:rPr lang="en-US"/>
              <a:t>, Dan </a:t>
            </a:r>
            <a:r>
              <a:rPr lang="en-US" err="1"/>
              <a:t>Jurafsky</a:t>
            </a:r>
            <a:r>
              <a:rPr lang="en-US"/>
              <a:t>, </a:t>
            </a:r>
            <a:r>
              <a:rPr lang="en-US" err="1"/>
              <a:t>Diyi</a:t>
            </a:r>
            <a:r>
              <a:rPr lang="en-US"/>
              <a:t> Yang (2021)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11700" y="445025"/>
            <a:ext cx="8520600" cy="572700"/>
          </a:xfrm>
        </p:spPr>
        <p:txBody>
          <a:bodyPr spcFirstLastPara="1" wrap="square" lIns="91425" tIns="91425" rIns="91425" bIns="91425" anchor="ctr" anchorCtr="0">
            <a:noAutofit/>
          </a:bodyPr>
          <a:lstStyle/>
          <a:p>
            <a:pPr lvl="0"/>
            <a:r>
              <a:rPr lang="en-US" dirty="0">
                <a:latin typeface="Imprima"/>
              </a:rPr>
              <a:t>Risks and Harms for </a:t>
            </a:r>
            <a:r>
              <a:rPr lang="en-US" dirty="0" err="1">
                <a:latin typeface="Imprima"/>
              </a:rPr>
              <a:t>Crowdworkers</a:t>
            </a:r>
            <a:r>
              <a:rPr lang="en-US" dirty="0">
                <a:latin typeface="Imprima"/>
              </a:rPr>
              <a:t> – Vulnerable Populations</a:t>
            </a:r>
          </a:p>
        </p:txBody>
      </p:sp>
      <p:sp>
        <p:nvSpPr>
          <p:cNvPr id="96" name="Google Shape;96;p17"/>
          <p:cNvSpPr txBox="1">
            <a:spLocks noGrp="1"/>
          </p:cNvSpPr>
          <p:nvPr>
            <p:ph type="body" idx="1"/>
          </p:nvPr>
        </p:nvSpPr>
        <p:spPr>
          <a:xfrm>
            <a:off x="311150" y="1152525"/>
            <a:ext cx="3233127" cy="3416300"/>
          </a:xfrm>
        </p:spPr>
        <p:txBody>
          <a:bodyPr spcFirstLastPara="1" wrap="square" lIns="91425" tIns="91425" rIns="91425" bIns="91425" anchor="t" anchorCtr="0">
            <a:noAutofit/>
          </a:bodyPr>
          <a:lstStyle/>
          <a:p>
            <a:pPr marL="139700" lvl="0" indent="0">
              <a:buNone/>
            </a:pPr>
            <a:r>
              <a:rPr lang="en-US" dirty="0"/>
              <a:t>Research on crowdsourcing platforms such as </a:t>
            </a:r>
            <a:r>
              <a:rPr lang="en-US" dirty="0" err="1"/>
              <a:t>MTurk</a:t>
            </a:r>
            <a:r>
              <a:rPr lang="en-US" dirty="0"/>
              <a:t> is inherently prone to the inclusion of vulnerable populations (which is specifically prohibited by the final rule)</a:t>
            </a:r>
          </a:p>
          <a:p>
            <a:pPr lvl="0"/>
            <a:endParaRPr lang="en-US" dirty="0"/>
          </a:p>
          <a:p>
            <a:pPr lvl="0"/>
            <a:r>
              <a:rPr lang="en-US" dirty="0"/>
              <a:t>Children</a:t>
            </a:r>
          </a:p>
          <a:p>
            <a:pPr lvl="0"/>
            <a:r>
              <a:rPr lang="en-US" dirty="0"/>
              <a:t>Prisoners</a:t>
            </a:r>
          </a:p>
          <a:p>
            <a:pPr lvl="0"/>
            <a:r>
              <a:rPr lang="en-US" dirty="0"/>
              <a:t>Individuals with impaired decision-making capacity, or economically or educationally disadvantaged persons</a:t>
            </a:r>
          </a:p>
          <a:p>
            <a:pPr lvl="0"/>
            <a:endParaRPr lang="en-US" dirty="0"/>
          </a:p>
          <a:p>
            <a:pPr marL="139700" lvl="0" indent="0">
              <a:buNone/>
            </a:pPr>
            <a:endParaRPr lang="en-US" dirty="0"/>
          </a:p>
          <a:p>
            <a:pPr lvl="0"/>
            <a:endParaRPr lang="en-US" dirty="0"/>
          </a:p>
        </p:txBody>
      </p:sp>
      <p:sp>
        <p:nvSpPr>
          <p:cNvPr id="8" name="Google Shape;140;p24">
            <a:extLst>
              <a:ext uri="{FF2B5EF4-FFF2-40B4-BE49-F238E27FC236}">
                <a16:creationId xmlns:a16="http://schemas.microsoft.com/office/drawing/2014/main" id="{976C70A8-6B7E-4E75-B416-3A6D823AC7D7}"/>
              </a:ext>
            </a:extLst>
          </p:cNvPr>
          <p:cNvSpPr/>
          <p:nvPr/>
        </p:nvSpPr>
        <p:spPr>
          <a:xfrm>
            <a:off x="4620488" y="1308327"/>
            <a:ext cx="4260850" cy="3104696"/>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endParaRPr lang="en-US" sz="1100" b="1" dirty="0"/>
          </a:p>
          <a:p>
            <a:r>
              <a:rPr lang="en-US" sz="1100" b="1" dirty="0" err="1"/>
              <a:t>Litman</a:t>
            </a:r>
            <a:r>
              <a:rPr lang="en-US" sz="1100" b="1" dirty="0"/>
              <a:t>, Robinson, </a:t>
            </a:r>
            <a:r>
              <a:rPr lang="en-US" sz="1100" b="1" dirty="0" err="1"/>
              <a:t>Rozenzweig</a:t>
            </a:r>
            <a:r>
              <a:rPr lang="en-US" sz="1100" b="1" dirty="0"/>
              <a:t> (2015): </a:t>
            </a:r>
            <a:r>
              <a:rPr lang="en-US" sz="1100" dirty="0"/>
              <a:t>The relationship between motivation, monetary compensation, and data quality among US- and India-based workers on Mechanical Turk</a:t>
            </a:r>
          </a:p>
          <a:p>
            <a:endParaRPr lang="en-US" sz="1100" dirty="0"/>
          </a:p>
          <a:p>
            <a:endParaRPr lang="en-US" sz="1100" dirty="0"/>
          </a:p>
          <a:p>
            <a:endParaRPr lang="en-US" sz="1100" dirty="0"/>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a:p>
            <a:r>
              <a:rPr lang="en-US" sz="1100" dirty="0">
                <a:latin typeface="+mj-lt"/>
              </a:rPr>
              <a:t>Showed that </a:t>
            </a:r>
            <a:r>
              <a:rPr lang="en-US" sz="1100" dirty="0">
                <a:effectLst/>
                <a:latin typeface="+mj-lt"/>
              </a:rPr>
              <a:t>that data quality is directly affected by compensation rates for India-based participants. Found that data were of a lesser quality among India-based than among US participants, even when optimal payment strategies were utilized.</a:t>
            </a:r>
            <a:endParaRPr lang="en-US" sz="1100" b="1" dirty="0">
              <a:latin typeface="+mj-lt"/>
            </a:endParaRPr>
          </a:p>
        </p:txBody>
      </p:sp>
      <p:pic>
        <p:nvPicPr>
          <p:cNvPr id="6" name="Picture 5">
            <a:extLst>
              <a:ext uri="{FF2B5EF4-FFF2-40B4-BE49-F238E27FC236}">
                <a16:creationId xmlns:a16="http://schemas.microsoft.com/office/drawing/2014/main" id="{BA9DD2C5-F6A7-464F-BAD4-4E46ADB125BA}"/>
              </a:ext>
            </a:extLst>
          </p:cNvPr>
          <p:cNvPicPr>
            <a:picLocks noChangeAspect="1"/>
          </p:cNvPicPr>
          <p:nvPr/>
        </p:nvPicPr>
        <p:blipFill>
          <a:blip r:embed="rId3"/>
          <a:stretch>
            <a:fillRect/>
          </a:stretch>
        </p:blipFill>
        <p:spPr>
          <a:xfrm>
            <a:off x="5227320" y="1892722"/>
            <a:ext cx="3309528" cy="166285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11700" y="445025"/>
            <a:ext cx="8520600" cy="572700"/>
          </a:xfrm>
        </p:spPr>
        <p:txBody>
          <a:bodyPr spcFirstLastPara="1" wrap="square" lIns="91425" tIns="91425" rIns="91425" bIns="91425" anchor="ctr" anchorCtr="0">
            <a:noAutofit/>
          </a:bodyPr>
          <a:lstStyle/>
          <a:p>
            <a:pPr lvl="0"/>
            <a:r>
              <a:rPr lang="en-US" dirty="0"/>
              <a:t>Ways Forward – all stakeholders have a role to play</a:t>
            </a:r>
          </a:p>
        </p:txBody>
      </p:sp>
      <p:sp>
        <p:nvSpPr>
          <p:cNvPr id="102" name="Google Shape;102;p18"/>
          <p:cNvSpPr txBox="1">
            <a:spLocks noGrp="1"/>
          </p:cNvSpPr>
          <p:nvPr>
            <p:ph type="body" idx="1"/>
          </p:nvPr>
        </p:nvSpPr>
        <p:spPr>
          <a:xfrm>
            <a:off x="311700" y="1152475"/>
            <a:ext cx="8520600" cy="3416400"/>
          </a:xfrm>
        </p:spPr>
        <p:txBody>
          <a:bodyPr spcFirstLastPara="1" wrap="square" lIns="91425" tIns="91425" rIns="91425" bIns="91425" anchor="t" anchorCtr="0">
            <a:noAutofit/>
          </a:bodyPr>
          <a:lstStyle/>
          <a:p>
            <a:r>
              <a:rPr lang="en-US" b="1" dirty="0"/>
              <a:t>Researchers</a:t>
            </a:r>
            <a:r>
              <a:rPr lang="en-US" dirty="0"/>
              <a:t> - Are we meeting the Belmont Report’s guidelines?</a:t>
            </a:r>
          </a:p>
          <a:p>
            <a:pPr marL="768350" lvl="1" indent="-171450">
              <a:buFont typeface="Arial" panose="020B0604020202020204" pitchFamily="34" charset="0"/>
              <a:buChar char="•"/>
            </a:pPr>
            <a:r>
              <a:rPr lang="en-US" b="1" dirty="0">
                <a:solidFill>
                  <a:schemeClr val="tx1"/>
                </a:solidFill>
              </a:rPr>
              <a:t>Respect for Persons – </a:t>
            </a:r>
            <a:r>
              <a:rPr lang="en-US" dirty="0">
                <a:solidFill>
                  <a:schemeClr val="tx1"/>
                </a:solidFill>
              </a:rPr>
              <a:t>acknowledge autonomy and protect those with diminished autonomy</a:t>
            </a:r>
          </a:p>
          <a:p>
            <a:pPr marL="768350" lvl="1" indent="-171450">
              <a:buFont typeface="Arial" panose="020B0604020202020204" pitchFamily="34" charset="0"/>
              <a:buChar char="•"/>
            </a:pPr>
            <a:r>
              <a:rPr lang="en-US" b="1" dirty="0">
                <a:solidFill>
                  <a:schemeClr val="tx1"/>
                </a:solidFill>
              </a:rPr>
              <a:t>Beneficence – </a:t>
            </a:r>
            <a:r>
              <a:rPr lang="en-US" dirty="0">
                <a:solidFill>
                  <a:schemeClr val="tx1"/>
                </a:solidFill>
              </a:rPr>
              <a:t>benefits of the research has to outweigh the risks</a:t>
            </a:r>
            <a:endParaRPr lang="en-US" b="1" dirty="0">
              <a:solidFill>
                <a:schemeClr val="tx1"/>
              </a:solidFill>
            </a:endParaRPr>
          </a:p>
          <a:p>
            <a:pPr marL="768350" lvl="1" indent="-171450">
              <a:buFont typeface="Arial" panose="020B0604020202020204" pitchFamily="34" charset="0"/>
              <a:buChar char="•"/>
            </a:pPr>
            <a:r>
              <a:rPr lang="en-US" b="1" dirty="0">
                <a:solidFill>
                  <a:schemeClr val="tx1"/>
                </a:solidFill>
              </a:rPr>
              <a:t>Justice – </a:t>
            </a:r>
            <a:r>
              <a:rPr lang="en-US" dirty="0">
                <a:solidFill>
                  <a:schemeClr val="tx1"/>
                </a:solidFill>
              </a:rPr>
              <a:t>equal sharing of burden and benefits among potential subjects</a:t>
            </a:r>
          </a:p>
          <a:p>
            <a:pPr marL="596900" lvl="1" indent="0">
              <a:buNone/>
            </a:pPr>
            <a:endParaRPr lang="en-US" dirty="0"/>
          </a:p>
          <a:p>
            <a:r>
              <a:rPr lang="en-US" b="1" dirty="0"/>
              <a:t>Universities</a:t>
            </a:r>
            <a:r>
              <a:rPr lang="en-US" dirty="0"/>
              <a:t> - Need to have the operating procedures necessary to streamline crowdsourced research to ensure all researchers receive a timely IRB review</a:t>
            </a:r>
          </a:p>
          <a:p>
            <a:pPr marL="596900" lvl="1" indent="0">
              <a:buNone/>
            </a:pPr>
            <a:endParaRPr lang="en-US" dirty="0"/>
          </a:p>
          <a:p>
            <a:pPr marL="596900" lvl="1" indent="0">
              <a:buNone/>
            </a:pPr>
            <a:endParaRPr lang="en-US" dirty="0"/>
          </a:p>
          <a:p>
            <a:pPr lvl="0"/>
            <a:r>
              <a:rPr lang="en-US" b="1" dirty="0"/>
              <a:t>Crowdsourcing Platforms</a:t>
            </a:r>
            <a:r>
              <a:rPr lang="en-US" dirty="0"/>
              <a:t> – Implement processes to help protect crowdsourced workers from privacy risks as well as psychological harms they may experience </a:t>
            </a:r>
          </a:p>
          <a:p>
            <a:pPr lvl="0"/>
            <a:endParaRPr lang="en-US" dirty="0"/>
          </a:p>
          <a:p>
            <a:pPr lvl="0"/>
            <a:r>
              <a:rPr lang="en-US" dirty="0"/>
              <a:t>You</a:t>
            </a:r>
          </a:p>
          <a:p>
            <a:pPr lvl="0"/>
            <a:endParaRPr lang="en-US" dirty="0"/>
          </a:p>
          <a:p>
            <a:pPr lvl="0"/>
            <a:endParaRPr lang="en-US" dirty="0"/>
          </a:p>
          <a:p>
            <a:endParaRPr lang="en-US" dirty="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028F-C620-46A1-BDA6-FC32455459D4}"/>
              </a:ext>
            </a:extLst>
          </p:cNvPr>
          <p:cNvSpPr>
            <a:spLocks noGrp="1"/>
          </p:cNvSpPr>
          <p:nvPr>
            <p:ph type="title"/>
          </p:nvPr>
        </p:nvSpPr>
        <p:spPr/>
        <p:txBody>
          <a:bodyPr/>
          <a:lstStyle/>
          <a:p>
            <a:r>
              <a:rPr lang="en-US" dirty="0"/>
              <a:t>Ensuring Wellness of </a:t>
            </a:r>
            <a:r>
              <a:rPr lang="en-US" dirty="0" err="1"/>
              <a:t>Crowdworkers</a:t>
            </a:r>
            <a:endParaRPr lang="en-US" dirty="0"/>
          </a:p>
        </p:txBody>
      </p:sp>
      <p:sp>
        <p:nvSpPr>
          <p:cNvPr id="3" name="Text Placeholder 2">
            <a:extLst>
              <a:ext uri="{FF2B5EF4-FFF2-40B4-BE49-F238E27FC236}">
                <a16:creationId xmlns:a16="http://schemas.microsoft.com/office/drawing/2014/main" id="{92BC4527-EF60-4C26-8429-EC1AC73CBAF1}"/>
              </a:ext>
            </a:extLst>
          </p:cNvPr>
          <p:cNvSpPr>
            <a:spLocks noGrp="1"/>
          </p:cNvSpPr>
          <p:nvPr>
            <p:ph type="body" idx="1"/>
          </p:nvPr>
        </p:nvSpPr>
        <p:spPr>
          <a:xfrm>
            <a:off x="311700" y="1152475"/>
            <a:ext cx="8520600" cy="617767"/>
          </a:xfrm>
        </p:spPr>
        <p:txBody>
          <a:bodyPr/>
          <a:lstStyle/>
          <a:p>
            <a:pPr marL="139700" indent="0">
              <a:buNone/>
            </a:pPr>
            <a:r>
              <a:rPr lang="en-US" dirty="0" err="1"/>
              <a:t>Steiger</a:t>
            </a:r>
            <a:r>
              <a:rPr lang="en-US" dirty="0"/>
              <a:t> et al (2021) consider multiple strategies to improve psychological wellbeing of commercial moderators which may also be applicable to </a:t>
            </a:r>
            <a:r>
              <a:rPr lang="en-US" dirty="0" err="1"/>
              <a:t>crowdworkers</a:t>
            </a:r>
            <a:endParaRPr lang="en-US" dirty="0"/>
          </a:p>
          <a:p>
            <a:pPr marL="139700" indent="0">
              <a:buNone/>
            </a:pPr>
            <a:endParaRPr lang="en-US" dirty="0"/>
          </a:p>
        </p:txBody>
      </p:sp>
      <p:graphicFrame>
        <p:nvGraphicFramePr>
          <p:cNvPr id="4" name="Table 4">
            <a:extLst>
              <a:ext uri="{FF2B5EF4-FFF2-40B4-BE49-F238E27FC236}">
                <a16:creationId xmlns:a16="http://schemas.microsoft.com/office/drawing/2014/main" id="{DDA4AA79-E282-4F54-B5D5-3C1651186480}"/>
              </a:ext>
            </a:extLst>
          </p:cNvPr>
          <p:cNvGraphicFramePr>
            <a:graphicFrameLocks noGrp="1"/>
          </p:cNvGraphicFramePr>
          <p:nvPr/>
        </p:nvGraphicFramePr>
        <p:xfrm>
          <a:off x="411401" y="1904992"/>
          <a:ext cx="8097470" cy="1569720"/>
        </p:xfrm>
        <a:graphic>
          <a:graphicData uri="http://schemas.openxmlformats.org/drawingml/2006/table">
            <a:tbl>
              <a:tblPr firstRow="1" bandRow="1">
                <a:tableStyleId>{5C22544A-7EE6-4342-B048-85BDC9FD1C3A}</a:tableStyleId>
              </a:tblPr>
              <a:tblGrid>
                <a:gridCol w="4048735">
                  <a:extLst>
                    <a:ext uri="{9D8B030D-6E8A-4147-A177-3AD203B41FA5}">
                      <a16:colId xmlns:a16="http://schemas.microsoft.com/office/drawing/2014/main" val="3368979204"/>
                    </a:ext>
                  </a:extLst>
                </a:gridCol>
                <a:gridCol w="4048735">
                  <a:extLst>
                    <a:ext uri="{9D8B030D-6E8A-4147-A177-3AD203B41FA5}">
                      <a16:colId xmlns:a16="http://schemas.microsoft.com/office/drawing/2014/main" val="2202528484"/>
                    </a:ext>
                  </a:extLst>
                </a:gridCol>
              </a:tblGrid>
              <a:tr h="370840">
                <a:tc>
                  <a:txBody>
                    <a:bodyPr/>
                    <a:lstStyle/>
                    <a:p>
                      <a:r>
                        <a:rPr lang="en-US" dirty="0"/>
                        <a:t>Programmatic interventions</a:t>
                      </a:r>
                    </a:p>
                  </a:txBody>
                  <a:tcPr>
                    <a:solidFill>
                      <a:srgbClr val="A7934B"/>
                    </a:solidFill>
                  </a:tcPr>
                </a:tc>
                <a:tc>
                  <a:txBody>
                    <a:bodyPr/>
                    <a:lstStyle/>
                    <a:p>
                      <a:r>
                        <a:rPr lang="en-US" dirty="0"/>
                        <a:t>Technological interventions</a:t>
                      </a:r>
                    </a:p>
                  </a:txBody>
                  <a:tcPr>
                    <a:solidFill>
                      <a:srgbClr val="A7934B"/>
                    </a:solidFill>
                  </a:tcPr>
                </a:tc>
                <a:extLst>
                  <a:ext uri="{0D108BD9-81ED-4DB2-BD59-A6C34878D82A}">
                    <a16:rowId xmlns:a16="http://schemas.microsoft.com/office/drawing/2014/main" val="415682737"/>
                  </a:ext>
                </a:extLst>
              </a:tr>
              <a:tr h="370840">
                <a:tc>
                  <a:txBody>
                    <a:bodyPr/>
                    <a:lstStyle/>
                    <a:p>
                      <a:r>
                        <a:rPr lang="en-US" sz="1200" dirty="0"/>
                        <a:t>Wellness on-boarding</a:t>
                      </a:r>
                    </a:p>
                  </a:txBody>
                  <a:tcPr>
                    <a:solidFill>
                      <a:schemeClr val="tx2">
                        <a:lumMod val="90000"/>
                      </a:schemeClr>
                    </a:solidFill>
                  </a:tcPr>
                </a:tc>
                <a:tc>
                  <a:txBody>
                    <a:bodyPr/>
                    <a:lstStyle/>
                    <a:p>
                      <a:r>
                        <a:rPr lang="en-US" sz="1200" dirty="0"/>
                        <a:t>Preventing exposure via automatic detection of problematic content</a:t>
                      </a:r>
                    </a:p>
                  </a:txBody>
                  <a:tcPr>
                    <a:solidFill>
                      <a:schemeClr val="tx2">
                        <a:lumMod val="90000"/>
                      </a:schemeClr>
                    </a:solidFill>
                  </a:tcPr>
                </a:tc>
                <a:extLst>
                  <a:ext uri="{0D108BD9-81ED-4DB2-BD59-A6C34878D82A}">
                    <a16:rowId xmlns:a16="http://schemas.microsoft.com/office/drawing/2014/main" val="2525433476"/>
                  </a:ext>
                </a:extLst>
              </a:tr>
              <a:tr h="370840">
                <a:tc>
                  <a:txBody>
                    <a:bodyPr/>
                    <a:lstStyle/>
                    <a:p>
                      <a:r>
                        <a:rPr lang="en-US" sz="1200" dirty="0"/>
                        <a:t>Resiliency training</a:t>
                      </a:r>
                    </a:p>
                  </a:txBody>
                  <a:tcPr>
                    <a:solidFill>
                      <a:schemeClr val="tx2">
                        <a:lumMod val="90000"/>
                      </a:schemeClr>
                    </a:solidFill>
                  </a:tcPr>
                </a:tc>
                <a:tc>
                  <a:txBody>
                    <a:bodyPr/>
                    <a:lstStyle/>
                    <a:p>
                      <a:r>
                        <a:rPr lang="en-US" sz="1200" dirty="0"/>
                        <a:t>Reducing exposure via appropriate interface designs</a:t>
                      </a:r>
                    </a:p>
                  </a:txBody>
                  <a:tcPr>
                    <a:solidFill>
                      <a:schemeClr val="tx2">
                        <a:lumMod val="90000"/>
                      </a:schemeClr>
                    </a:solidFill>
                  </a:tcPr>
                </a:tc>
                <a:extLst>
                  <a:ext uri="{0D108BD9-81ED-4DB2-BD59-A6C34878D82A}">
                    <a16:rowId xmlns:a16="http://schemas.microsoft.com/office/drawing/2014/main" val="3966740341"/>
                  </a:ext>
                </a:extLst>
              </a:tr>
              <a:tr h="370840">
                <a:tc>
                  <a:txBody>
                    <a:bodyPr/>
                    <a:lstStyle/>
                    <a:p>
                      <a:r>
                        <a:rPr lang="en-US" sz="1200" dirty="0"/>
                        <a:t>Interpersonal clinical care</a:t>
                      </a:r>
                    </a:p>
                  </a:txBody>
                  <a:tcPr>
                    <a:solidFill>
                      <a:schemeClr val="tx2">
                        <a:lumMod val="90000"/>
                      </a:schemeClr>
                    </a:solidFill>
                  </a:tcPr>
                </a:tc>
                <a:tc>
                  <a:txBody>
                    <a:bodyPr/>
                    <a:lstStyle/>
                    <a:p>
                      <a:r>
                        <a:rPr lang="en-US" sz="1200" dirty="0"/>
                        <a:t>Supporting treatment with technological means (e.g. VR)</a:t>
                      </a:r>
                    </a:p>
                  </a:txBody>
                  <a:tcPr>
                    <a:solidFill>
                      <a:schemeClr val="tx2">
                        <a:lumMod val="90000"/>
                      </a:schemeClr>
                    </a:solidFill>
                  </a:tcPr>
                </a:tc>
                <a:extLst>
                  <a:ext uri="{0D108BD9-81ED-4DB2-BD59-A6C34878D82A}">
                    <a16:rowId xmlns:a16="http://schemas.microsoft.com/office/drawing/2014/main" val="1655406921"/>
                  </a:ext>
                </a:extLst>
              </a:tr>
            </a:tbl>
          </a:graphicData>
        </a:graphic>
      </p:graphicFrame>
    </p:spTree>
    <p:extLst>
      <p:ext uri="{BB962C8B-B14F-4D97-AF65-F5344CB8AC3E}">
        <p14:creationId xmlns:p14="http://schemas.microsoft.com/office/powerpoint/2010/main" val="177663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
                <a:latin typeface="Imprima"/>
                <a:ea typeface="Imprima"/>
                <a:cs typeface="Imprima"/>
                <a:sym typeface="Imprima"/>
              </a:rPr>
              <a:t>Subjective biases</a:t>
            </a:r>
            <a:endParaRPr>
              <a:latin typeface="Imprima"/>
              <a:ea typeface="Imprima"/>
              <a:cs typeface="Imprima"/>
              <a:sym typeface="Imprima"/>
            </a:endParaRPr>
          </a:p>
        </p:txBody>
      </p:sp>
      <p:sp>
        <p:nvSpPr>
          <p:cNvPr id="154" name="Google Shape;154;p26"/>
          <p:cNvSpPr txBox="1">
            <a:spLocks noGrp="1"/>
          </p:cNvSpPr>
          <p:nvPr>
            <p:ph type="body" idx="1"/>
          </p:nvPr>
        </p:nvSpPr>
        <p:spPr>
          <a:xfrm>
            <a:off x="311700" y="1152475"/>
            <a:ext cx="8520600" cy="965885"/>
          </a:xfrm>
          <a:prstGeom prst="rect">
            <a:avLst/>
          </a:prstGeom>
        </p:spPr>
        <p:txBody>
          <a:bodyPr spcFirstLastPara="1" wrap="square" lIns="91425" tIns="45700" rIns="91425" bIns="45700" anchor="t" anchorCtr="0">
            <a:noAutofit/>
          </a:bodyPr>
          <a:lstStyle/>
          <a:p>
            <a:pPr marL="0" indent="0">
              <a:spcBef>
                <a:spcPts val="450"/>
              </a:spcBef>
              <a:buNone/>
            </a:pPr>
            <a:r>
              <a:rPr lang="en" sz="1500">
                <a:latin typeface="Times New Roman"/>
                <a:ea typeface="Times New Roman"/>
                <a:cs typeface="Times New Roman"/>
                <a:sym typeface="Times New Roman"/>
              </a:rPr>
              <a:t>There are situations where unbiased (objective) text is necessary to build trust and gain the right information. Prime examples include news sources, encyclopedias. Yet 62% of Americans believe their news are biased. </a:t>
            </a:r>
            <a:endParaRPr lang="en-US"/>
          </a:p>
          <a:p>
            <a:pPr marL="0" lvl="0" indent="0" algn="l" rtl="0">
              <a:spcBef>
                <a:spcPts val="450"/>
              </a:spcBef>
              <a:spcAft>
                <a:spcPts val="0"/>
              </a:spcAft>
              <a:buNone/>
            </a:pPr>
            <a:endParaRPr lang="en" sz="1500" b="1">
              <a:latin typeface="Times New Roman"/>
              <a:ea typeface="Times New Roman"/>
              <a:cs typeface="Times New Roman"/>
              <a:sym typeface="Times New Roman"/>
            </a:endParaRPr>
          </a:p>
          <a:p>
            <a:pPr marL="0" lvl="0" indent="0" algn="l" rtl="0">
              <a:spcBef>
                <a:spcPts val="450"/>
              </a:spcBef>
              <a:spcAft>
                <a:spcPts val="0"/>
              </a:spcAft>
              <a:buNone/>
            </a:pPr>
            <a:endParaRPr lang="en" sz="1500" b="1">
              <a:latin typeface="Times New Roman"/>
              <a:ea typeface="Times New Roman"/>
              <a:cs typeface="Times New Roman"/>
              <a:sym typeface="Times New Roman"/>
            </a:endParaRPr>
          </a:p>
          <a:p>
            <a:pPr marL="0" lvl="0" indent="0" algn="l" rtl="0">
              <a:spcBef>
                <a:spcPts val="450"/>
              </a:spcBef>
              <a:spcAft>
                <a:spcPts val="0"/>
              </a:spcAft>
              <a:buNone/>
            </a:pPr>
            <a:endParaRPr lang="en" sz="1500" b="1">
              <a:latin typeface="Times New Roman"/>
              <a:ea typeface="Times New Roman"/>
              <a:cs typeface="Times New Roman"/>
              <a:sym typeface="Times New Roman"/>
            </a:endParaRPr>
          </a:p>
          <a:p>
            <a:pPr marL="0" lvl="0" indent="0" algn="l" rtl="0">
              <a:spcBef>
                <a:spcPts val="450"/>
              </a:spcBef>
              <a:spcAft>
                <a:spcPts val="0"/>
              </a:spcAft>
              <a:buNone/>
            </a:pPr>
            <a:endParaRPr lang="en" sz="1500" b="1">
              <a:latin typeface="Times New Roman"/>
              <a:ea typeface="Times New Roman"/>
              <a:cs typeface="Times New Roman"/>
              <a:sym typeface="Times New Roman"/>
            </a:endParaRPr>
          </a:p>
          <a:p>
            <a:pPr marL="0" lvl="0" indent="0" algn="ctr" rtl="0">
              <a:spcBef>
                <a:spcPts val="450"/>
              </a:spcBef>
              <a:spcAft>
                <a:spcPts val="0"/>
              </a:spcAft>
              <a:buNone/>
            </a:pPr>
            <a:r>
              <a:rPr lang="en" sz="2400" b="1">
                <a:latin typeface="Times New Roman"/>
                <a:ea typeface="Times New Roman"/>
                <a:cs typeface="Times New Roman"/>
                <a:sym typeface="Times New Roman"/>
              </a:rPr>
              <a:t>Can CSS methods help identify and reduce such biases?</a:t>
            </a:r>
            <a:endParaRPr sz="2400" b="1">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latin typeface="Imprima"/>
                <a:ea typeface="Imprima"/>
                <a:cs typeface="Imprima"/>
                <a:sym typeface="Imprima"/>
              </a:rPr>
              <a:t>Selected Prior Research: identifying subjective bias</a:t>
            </a:r>
          </a:p>
        </p:txBody>
      </p:sp>
      <p:cxnSp>
        <p:nvCxnSpPr>
          <p:cNvPr id="3" name="Straight Arrow Connector 2">
            <a:extLst>
              <a:ext uri="{FF2B5EF4-FFF2-40B4-BE49-F238E27FC236}">
                <a16:creationId xmlns:a16="http://schemas.microsoft.com/office/drawing/2014/main" id="{88CB89B1-0AD2-4BA5-87AF-8F719ABAE061}"/>
              </a:ext>
            </a:extLst>
          </p:cNvPr>
          <p:cNvCxnSpPr/>
          <p:nvPr/>
        </p:nvCxnSpPr>
        <p:spPr>
          <a:xfrm flipV="1">
            <a:off x="445770" y="1352550"/>
            <a:ext cx="8180070" cy="495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CCA4F90-4841-4163-8F19-4F637B191B2B}"/>
              </a:ext>
            </a:extLst>
          </p:cNvPr>
          <p:cNvGrpSpPr/>
          <p:nvPr/>
        </p:nvGrpSpPr>
        <p:grpSpPr>
          <a:xfrm>
            <a:off x="411480" y="1049030"/>
            <a:ext cx="1672588" cy="2623989"/>
            <a:chOff x="411480" y="2039630"/>
            <a:chExt cx="1672588" cy="2623989"/>
          </a:xfrm>
        </p:grpSpPr>
        <p:cxnSp>
          <p:nvCxnSpPr>
            <p:cNvPr id="5" name="Straight Connector 4">
              <a:extLst>
                <a:ext uri="{FF2B5EF4-FFF2-40B4-BE49-F238E27FC236}">
                  <a16:creationId xmlns:a16="http://schemas.microsoft.com/office/drawing/2014/main" id="{4F76D0B5-EE80-4933-8963-F0CF62C71EA1}"/>
                </a:ext>
              </a:extLst>
            </p:cNvPr>
            <p:cNvCxnSpPr/>
            <p:nvPr/>
          </p:nvCxnSpPr>
          <p:spPr>
            <a:xfrm>
              <a:off x="781050" y="2301240"/>
              <a:ext cx="0" cy="3695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872798D-1394-4F5C-99DB-2EBE0B0826B3}"/>
                </a:ext>
              </a:extLst>
            </p:cNvPr>
            <p:cNvSpPr txBox="1"/>
            <p:nvPr/>
          </p:nvSpPr>
          <p:spPr>
            <a:xfrm>
              <a:off x="411480" y="2663071"/>
              <a:ext cx="1672588" cy="2000548"/>
            </a:xfrm>
            <a:prstGeom prst="rect">
              <a:avLst/>
            </a:prstGeom>
            <a:noFill/>
            <a:ln>
              <a:solidFill>
                <a:schemeClr val="tx1"/>
              </a:solidFill>
            </a:ln>
          </p:spPr>
          <p:txBody>
            <a:bodyPr wrap="square">
              <a:spAutoFit/>
            </a:bodyPr>
            <a:lstStyle/>
            <a:p>
              <a:pPr marL="0" lvl="0" indent="0" algn="l" rtl="0">
                <a:spcBef>
                  <a:spcPts val="0"/>
                </a:spcBef>
                <a:spcAft>
                  <a:spcPts val="0"/>
                </a:spcAft>
                <a:buNone/>
              </a:pPr>
              <a:r>
                <a:rPr lang="en-US" sz="1100" b="1" err="1"/>
                <a:t>Recasens</a:t>
              </a:r>
              <a:r>
                <a:rPr lang="en-US" sz="1100" b="1"/>
                <a:t>, et al: Detecting framing and epistemological bias</a:t>
              </a:r>
            </a:p>
            <a:p>
              <a:pPr marL="0" lvl="0" indent="0" algn="l" rtl="0">
                <a:spcBef>
                  <a:spcPts val="0"/>
                </a:spcBef>
                <a:spcAft>
                  <a:spcPts val="0"/>
                </a:spcAft>
                <a:buNone/>
              </a:pPr>
              <a:endParaRPr lang="en-US" sz="1100" b="1"/>
            </a:p>
            <a:p>
              <a:pPr marL="0" lvl="0" indent="0" algn="l" rtl="0">
                <a:spcBef>
                  <a:spcPts val="0"/>
                </a:spcBef>
                <a:spcAft>
                  <a:spcPts val="0"/>
                </a:spcAft>
                <a:buNone/>
              </a:pPr>
              <a:r>
                <a:rPr lang="en-US" sz="1000" b="1"/>
                <a:t>Dataset</a:t>
              </a:r>
              <a:r>
                <a:rPr lang="en-US" sz="1000"/>
                <a:t>: Wikipedia’s POV-tagged changes</a:t>
              </a:r>
            </a:p>
            <a:p>
              <a:pPr marL="0" lvl="0" indent="0" algn="l" rtl="0">
                <a:spcBef>
                  <a:spcPts val="0"/>
                </a:spcBef>
                <a:spcAft>
                  <a:spcPts val="0"/>
                </a:spcAft>
                <a:buNone/>
              </a:pPr>
              <a:endParaRPr lang="en-US" sz="1000" b="1"/>
            </a:p>
            <a:p>
              <a:pPr marL="0" lvl="0" indent="0" algn="l" rtl="0">
                <a:spcBef>
                  <a:spcPts val="0"/>
                </a:spcBef>
                <a:spcAft>
                  <a:spcPts val="0"/>
                </a:spcAft>
                <a:buNone/>
              </a:pPr>
              <a:r>
                <a:rPr lang="en-US" sz="1000" b="1"/>
                <a:t>Results</a:t>
              </a:r>
              <a:r>
                <a:rPr lang="en-US" sz="1000"/>
                <a:t>: Logistic regression model that detects single-word biases nearly as accurately as </a:t>
              </a:r>
              <a:r>
                <a:rPr lang="en-US" sz="1000" err="1"/>
                <a:t>MTurk</a:t>
              </a:r>
              <a:r>
                <a:rPr lang="en-US" sz="1000"/>
                <a:t> workers</a:t>
              </a:r>
            </a:p>
          </p:txBody>
        </p:sp>
        <p:sp>
          <p:nvSpPr>
            <p:cNvPr id="7" name="TextBox 6">
              <a:extLst>
                <a:ext uri="{FF2B5EF4-FFF2-40B4-BE49-F238E27FC236}">
                  <a16:creationId xmlns:a16="http://schemas.microsoft.com/office/drawing/2014/main" id="{5957C532-AFA4-4C95-9DB3-E4A78F9141B8}"/>
                </a:ext>
              </a:extLst>
            </p:cNvPr>
            <p:cNvSpPr txBox="1"/>
            <p:nvPr/>
          </p:nvSpPr>
          <p:spPr>
            <a:xfrm>
              <a:off x="472442" y="2039630"/>
              <a:ext cx="617215" cy="261610"/>
            </a:xfrm>
            <a:prstGeom prst="rect">
              <a:avLst/>
            </a:prstGeom>
            <a:noFill/>
          </p:spPr>
          <p:txBody>
            <a:bodyPr wrap="square" rtlCol="0">
              <a:spAutoFit/>
            </a:bodyPr>
            <a:lstStyle/>
            <a:p>
              <a:pPr algn="ctr"/>
              <a:r>
                <a:rPr lang="en-US" sz="1050" b="1"/>
                <a:t>2013</a:t>
              </a:r>
            </a:p>
          </p:txBody>
        </p:sp>
      </p:grpSp>
      <p:grpSp>
        <p:nvGrpSpPr>
          <p:cNvPr id="12" name="Group 11">
            <a:extLst>
              <a:ext uri="{FF2B5EF4-FFF2-40B4-BE49-F238E27FC236}">
                <a16:creationId xmlns:a16="http://schemas.microsoft.com/office/drawing/2014/main" id="{AE47672D-C1B0-4FEA-B63B-34FAC4149676}"/>
              </a:ext>
            </a:extLst>
          </p:cNvPr>
          <p:cNvGrpSpPr/>
          <p:nvPr/>
        </p:nvGrpSpPr>
        <p:grpSpPr>
          <a:xfrm>
            <a:off x="2198372" y="1049030"/>
            <a:ext cx="1920237" cy="2931765"/>
            <a:chOff x="411479" y="2039630"/>
            <a:chExt cx="1920237" cy="2931765"/>
          </a:xfrm>
        </p:grpSpPr>
        <p:cxnSp>
          <p:nvCxnSpPr>
            <p:cNvPr id="13" name="Straight Connector 12">
              <a:extLst>
                <a:ext uri="{FF2B5EF4-FFF2-40B4-BE49-F238E27FC236}">
                  <a16:creationId xmlns:a16="http://schemas.microsoft.com/office/drawing/2014/main" id="{EDFF0BF1-6DE7-4C44-8E49-4FA3C564EC58}"/>
                </a:ext>
              </a:extLst>
            </p:cNvPr>
            <p:cNvCxnSpPr/>
            <p:nvPr/>
          </p:nvCxnSpPr>
          <p:spPr>
            <a:xfrm>
              <a:off x="781050" y="2301240"/>
              <a:ext cx="0" cy="3695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80EE26F-EC91-4931-8B6A-E122ECDD28EE}"/>
                </a:ext>
              </a:extLst>
            </p:cNvPr>
            <p:cNvSpPr txBox="1"/>
            <p:nvPr/>
          </p:nvSpPr>
          <p:spPr>
            <a:xfrm>
              <a:off x="411479" y="2663071"/>
              <a:ext cx="1920237" cy="2308324"/>
            </a:xfrm>
            <a:prstGeom prst="rect">
              <a:avLst/>
            </a:prstGeom>
            <a:noFill/>
            <a:ln>
              <a:solidFill>
                <a:schemeClr val="tx1"/>
              </a:solidFill>
            </a:ln>
          </p:spPr>
          <p:txBody>
            <a:bodyPr wrap="square">
              <a:spAutoFit/>
            </a:bodyPr>
            <a:lstStyle/>
            <a:p>
              <a:pPr marL="0" lvl="0" indent="0" algn="l" rtl="0">
                <a:spcBef>
                  <a:spcPts val="0"/>
                </a:spcBef>
                <a:spcAft>
                  <a:spcPts val="0"/>
                </a:spcAft>
                <a:buNone/>
              </a:pPr>
              <a:r>
                <a:rPr lang="en-US" sz="1100" b="1" err="1"/>
                <a:t>Morstatter</a:t>
              </a:r>
              <a:r>
                <a:rPr lang="en-US" sz="1100" b="1"/>
                <a:t>, 2015: Identifying Framing Bias in Online News</a:t>
              </a:r>
            </a:p>
            <a:p>
              <a:pPr marL="0" lvl="0" indent="0" algn="l" rtl="0">
                <a:spcBef>
                  <a:spcPts val="0"/>
                </a:spcBef>
                <a:spcAft>
                  <a:spcPts val="0"/>
                </a:spcAft>
                <a:buNone/>
              </a:pPr>
              <a:endParaRPr lang="en-US" sz="1100" b="1"/>
            </a:p>
            <a:p>
              <a:pPr marL="0" lvl="0" indent="0" algn="l" rtl="0">
                <a:spcBef>
                  <a:spcPts val="0"/>
                </a:spcBef>
                <a:spcAft>
                  <a:spcPts val="0"/>
                </a:spcAft>
                <a:buNone/>
              </a:pPr>
              <a:r>
                <a:rPr lang="en-US" sz="1000" b="1"/>
                <a:t>Dataset</a:t>
              </a:r>
              <a:r>
                <a:rPr lang="en-US" sz="1000"/>
                <a:t>: Expert-labeled news on missile defense system in Europe, identifying 10 possible frames on the subject</a:t>
              </a:r>
            </a:p>
            <a:p>
              <a:pPr marL="0" lvl="0" indent="0" algn="l" rtl="0">
                <a:spcBef>
                  <a:spcPts val="0"/>
                </a:spcBef>
                <a:spcAft>
                  <a:spcPts val="0"/>
                </a:spcAft>
                <a:buNone/>
              </a:pPr>
              <a:endParaRPr lang="en-US" sz="1000"/>
            </a:p>
            <a:p>
              <a:pPr marL="0" lvl="0" indent="0" algn="l" rtl="0">
                <a:spcBef>
                  <a:spcPts val="0"/>
                </a:spcBef>
                <a:spcAft>
                  <a:spcPts val="0"/>
                </a:spcAft>
                <a:buNone/>
              </a:pPr>
              <a:r>
                <a:rPr lang="en-US" sz="1000" b="1"/>
                <a:t>Results</a:t>
              </a:r>
              <a:r>
                <a:rPr lang="en-US" sz="1000"/>
                <a:t>: NLP-feature based approach using Random Forests / logistic regression achieves 32-47% accuracy in detecting frames</a:t>
              </a:r>
            </a:p>
          </p:txBody>
        </p:sp>
        <p:sp>
          <p:nvSpPr>
            <p:cNvPr id="15" name="TextBox 14">
              <a:extLst>
                <a:ext uri="{FF2B5EF4-FFF2-40B4-BE49-F238E27FC236}">
                  <a16:creationId xmlns:a16="http://schemas.microsoft.com/office/drawing/2014/main" id="{6E8836FF-2F5C-4182-A4DF-307958011F27}"/>
                </a:ext>
              </a:extLst>
            </p:cNvPr>
            <p:cNvSpPr txBox="1"/>
            <p:nvPr/>
          </p:nvSpPr>
          <p:spPr>
            <a:xfrm>
              <a:off x="472442" y="2039630"/>
              <a:ext cx="617215" cy="261610"/>
            </a:xfrm>
            <a:prstGeom prst="rect">
              <a:avLst/>
            </a:prstGeom>
            <a:noFill/>
          </p:spPr>
          <p:txBody>
            <a:bodyPr wrap="square" rtlCol="0">
              <a:spAutoFit/>
            </a:bodyPr>
            <a:lstStyle/>
            <a:p>
              <a:pPr algn="ctr"/>
              <a:r>
                <a:rPr lang="en-US" sz="1050" b="1"/>
                <a:t>2015</a:t>
              </a:r>
            </a:p>
          </p:txBody>
        </p:sp>
      </p:grpSp>
      <p:grpSp>
        <p:nvGrpSpPr>
          <p:cNvPr id="16" name="Group 15">
            <a:extLst>
              <a:ext uri="{FF2B5EF4-FFF2-40B4-BE49-F238E27FC236}">
                <a16:creationId xmlns:a16="http://schemas.microsoft.com/office/drawing/2014/main" id="{571A83A3-2124-497B-B75E-E74440498662}"/>
              </a:ext>
            </a:extLst>
          </p:cNvPr>
          <p:cNvGrpSpPr/>
          <p:nvPr/>
        </p:nvGrpSpPr>
        <p:grpSpPr>
          <a:xfrm>
            <a:off x="4271015" y="1049030"/>
            <a:ext cx="1920237" cy="2639377"/>
            <a:chOff x="411479" y="2039630"/>
            <a:chExt cx="1920237" cy="2639377"/>
          </a:xfrm>
        </p:grpSpPr>
        <p:cxnSp>
          <p:nvCxnSpPr>
            <p:cNvPr id="17" name="Straight Connector 16">
              <a:extLst>
                <a:ext uri="{FF2B5EF4-FFF2-40B4-BE49-F238E27FC236}">
                  <a16:creationId xmlns:a16="http://schemas.microsoft.com/office/drawing/2014/main" id="{F0D6B967-4777-4E00-8203-15FD47C486DE}"/>
                </a:ext>
              </a:extLst>
            </p:cNvPr>
            <p:cNvCxnSpPr/>
            <p:nvPr/>
          </p:nvCxnSpPr>
          <p:spPr>
            <a:xfrm>
              <a:off x="781050" y="2301240"/>
              <a:ext cx="0" cy="3695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1AA6F33-A93C-4FFE-8FBB-D1EE6C1A7F12}"/>
                </a:ext>
              </a:extLst>
            </p:cNvPr>
            <p:cNvSpPr txBox="1"/>
            <p:nvPr/>
          </p:nvSpPr>
          <p:spPr>
            <a:xfrm>
              <a:off x="411479" y="2663071"/>
              <a:ext cx="1920237" cy="2015936"/>
            </a:xfrm>
            <a:prstGeom prst="rect">
              <a:avLst/>
            </a:prstGeom>
            <a:noFill/>
            <a:ln>
              <a:solidFill>
                <a:schemeClr val="tx1"/>
              </a:solidFill>
            </a:ln>
          </p:spPr>
          <p:txBody>
            <a:bodyPr wrap="square">
              <a:spAutoFit/>
            </a:bodyPr>
            <a:lstStyle/>
            <a:p>
              <a:pPr marL="0" lvl="0" indent="0" algn="l" rtl="0">
                <a:spcBef>
                  <a:spcPts val="0"/>
                </a:spcBef>
                <a:spcAft>
                  <a:spcPts val="0"/>
                </a:spcAft>
                <a:buNone/>
              </a:pPr>
              <a:r>
                <a:rPr lang="en-US" sz="1100" b="1" err="1"/>
                <a:t>Hube</a:t>
              </a:r>
              <a:r>
                <a:rPr lang="en-US" sz="1100" b="1"/>
                <a:t>, </a:t>
              </a:r>
              <a:r>
                <a:rPr lang="en-US" sz="1100" b="1" err="1"/>
                <a:t>Fetahu</a:t>
              </a:r>
              <a:r>
                <a:rPr lang="en-US" sz="1100" b="1"/>
                <a:t>, 2017: identifying biased phrasing (partial / inflammatory phrases)</a:t>
              </a:r>
            </a:p>
            <a:p>
              <a:pPr marL="0" lvl="0" indent="0" algn="l" rtl="0">
                <a:spcBef>
                  <a:spcPts val="0"/>
                </a:spcBef>
                <a:spcAft>
                  <a:spcPts val="0"/>
                </a:spcAft>
                <a:buNone/>
              </a:pPr>
              <a:endParaRPr lang="en-US" sz="1100" b="1"/>
            </a:p>
            <a:p>
              <a:pPr marL="0" lvl="0" indent="0" algn="l" rtl="0">
                <a:spcBef>
                  <a:spcPts val="0"/>
                </a:spcBef>
                <a:spcAft>
                  <a:spcPts val="0"/>
                </a:spcAft>
                <a:buNone/>
              </a:pPr>
              <a:r>
                <a:rPr lang="en-US" sz="1000" b="1"/>
                <a:t>Dataset</a:t>
              </a:r>
              <a:r>
                <a:rPr lang="en-US" sz="1000"/>
                <a:t>: Wikipedia’s POV-tagged changes + crowdsourcing evaluation</a:t>
              </a:r>
            </a:p>
            <a:p>
              <a:pPr marL="0" lvl="0" indent="0" algn="l" rtl="0">
                <a:spcBef>
                  <a:spcPts val="0"/>
                </a:spcBef>
                <a:spcAft>
                  <a:spcPts val="0"/>
                </a:spcAft>
                <a:buNone/>
              </a:pPr>
              <a:endParaRPr lang="en-US" sz="1000"/>
            </a:p>
            <a:p>
              <a:pPr marL="0" lvl="0" indent="0" algn="l" rtl="0">
                <a:spcBef>
                  <a:spcPts val="0"/>
                </a:spcBef>
                <a:spcAft>
                  <a:spcPts val="0"/>
                </a:spcAft>
                <a:buNone/>
              </a:pPr>
              <a:r>
                <a:rPr lang="en-US" sz="1000" b="1"/>
                <a:t>Results</a:t>
              </a:r>
              <a:r>
                <a:rPr lang="en-US" sz="1000"/>
                <a:t>: RNN-based approach achieves 77% F-1 score</a:t>
              </a:r>
            </a:p>
          </p:txBody>
        </p:sp>
        <p:sp>
          <p:nvSpPr>
            <p:cNvPr id="19" name="TextBox 18">
              <a:extLst>
                <a:ext uri="{FF2B5EF4-FFF2-40B4-BE49-F238E27FC236}">
                  <a16:creationId xmlns:a16="http://schemas.microsoft.com/office/drawing/2014/main" id="{FB850FAB-E8BC-43F8-B6C0-8C0F6E0A2B6C}"/>
                </a:ext>
              </a:extLst>
            </p:cNvPr>
            <p:cNvSpPr txBox="1"/>
            <p:nvPr/>
          </p:nvSpPr>
          <p:spPr>
            <a:xfrm>
              <a:off x="472442" y="2039630"/>
              <a:ext cx="617215" cy="261610"/>
            </a:xfrm>
            <a:prstGeom prst="rect">
              <a:avLst/>
            </a:prstGeom>
            <a:noFill/>
          </p:spPr>
          <p:txBody>
            <a:bodyPr wrap="square" rtlCol="0">
              <a:spAutoFit/>
            </a:bodyPr>
            <a:lstStyle/>
            <a:p>
              <a:pPr algn="ctr"/>
              <a:r>
                <a:rPr lang="en-US" sz="1050" b="1"/>
                <a:t>2017</a:t>
              </a:r>
            </a:p>
          </p:txBody>
        </p:sp>
      </p:grpSp>
      <p:grpSp>
        <p:nvGrpSpPr>
          <p:cNvPr id="20" name="Group 19">
            <a:extLst>
              <a:ext uri="{FF2B5EF4-FFF2-40B4-BE49-F238E27FC236}">
                <a16:creationId xmlns:a16="http://schemas.microsoft.com/office/drawing/2014/main" id="{018926C3-849B-4935-8630-D74196605CBA}"/>
              </a:ext>
            </a:extLst>
          </p:cNvPr>
          <p:cNvGrpSpPr/>
          <p:nvPr/>
        </p:nvGrpSpPr>
        <p:grpSpPr>
          <a:xfrm>
            <a:off x="6374136" y="1049030"/>
            <a:ext cx="1920237" cy="2931765"/>
            <a:chOff x="411479" y="2039630"/>
            <a:chExt cx="1920237" cy="2931765"/>
          </a:xfrm>
        </p:grpSpPr>
        <p:cxnSp>
          <p:nvCxnSpPr>
            <p:cNvPr id="21" name="Straight Connector 20">
              <a:extLst>
                <a:ext uri="{FF2B5EF4-FFF2-40B4-BE49-F238E27FC236}">
                  <a16:creationId xmlns:a16="http://schemas.microsoft.com/office/drawing/2014/main" id="{84083859-3F75-425E-AE5A-C56531CD95A9}"/>
                </a:ext>
              </a:extLst>
            </p:cNvPr>
            <p:cNvCxnSpPr/>
            <p:nvPr/>
          </p:nvCxnSpPr>
          <p:spPr>
            <a:xfrm>
              <a:off x="781050" y="2301240"/>
              <a:ext cx="0" cy="3695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17AA256-61F9-42D0-B704-F1024762BAD3}"/>
                </a:ext>
              </a:extLst>
            </p:cNvPr>
            <p:cNvSpPr txBox="1"/>
            <p:nvPr/>
          </p:nvSpPr>
          <p:spPr>
            <a:xfrm>
              <a:off x="411479" y="2663071"/>
              <a:ext cx="1920237" cy="2308324"/>
            </a:xfrm>
            <a:prstGeom prst="rect">
              <a:avLst/>
            </a:prstGeom>
            <a:noFill/>
            <a:ln>
              <a:solidFill>
                <a:schemeClr val="tx1"/>
              </a:solidFill>
            </a:ln>
          </p:spPr>
          <p:txBody>
            <a:bodyPr wrap="square">
              <a:spAutoFit/>
            </a:bodyPr>
            <a:lstStyle/>
            <a:p>
              <a:pPr marL="0" lvl="0" indent="0" algn="l" rtl="0">
                <a:spcBef>
                  <a:spcPts val="0"/>
                </a:spcBef>
                <a:spcAft>
                  <a:spcPts val="0"/>
                </a:spcAft>
                <a:buNone/>
              </a:pPr>
              <a:r>
                <a:rPr lang="en-US" sz="1100" b="1" err="1"/>
                <a:t>Rashkin</a:t>
              </a:r>
              <a:r>
                <a:rPr lang="en-US" sz="1100" b="1"/>
                <a:t> et al, 2017: classifying statements for their factuality</a:t>
              </a:r>
            </a:p>
            <a:p>
              <a:pPr marL="0" lvl="0" indent="0" algn="l" rtl="0">
                <a:spcBef>
                  <a:spcPts val="0"/>
                </a:spcBef>
                <a:spcAft>
                  <a:spcPts val="0"/>
                </a:spcAft>
                <a:buNone/>
              </a:pPr>
              <a:endParaRPr lang="en-US" sz="1100" b="1"/>
            </a:p>
            <a:p>
              <a:pPr marL="0" lvl="0" indent="0" algn="l" rtl="0">
                <a:spcBef>
                  <a:spcPts val="0"/>
                </a:spcBef>
                <a:spcAft>
                  <a:spcPts val="0"/>
                </a:spcAft>
                <a:buNone/>
              </a:pPr>
              <a:r>
                <a:rPr lang="en-US" sz="1000" b="1"/>
                <a:t>Dataset</a:t>
              </a:r>
              <a:r>
                <a:rPr lang="en-US" sz="1000"/>
                <a:t>: PolitiFact.com 6-point scale factuality judgements</a:t>
              </a:r>
            </a:p>
            <a:p>
              <a:pPr marL="0" lvl="0" indent="0" algn="l" rtl="0">
                <a:spcBef>
                  <a:spcPts val="0"/>
                </a:spcBef>
                <a:spcAft>
                  <a:spcPts val="0"/>
                </a:spcAft>
                <a:buNone/>
              </a:pPr>
              <a:endParaRPr lang="en-US" sz="1000"/>
            </a:p>
            <a:p>
              <a:pPr marL="0" lvl="0" indent="0" algn="l" rtl="0">
                <a:spcBef>
                  <a:spcPts val="0"/>
                </a:spcBef>
                <a:spcAft>
                  <a:spcPts val="0"/>
                </a:spcAft>
                <a:buNone/>
              </a:pPr>
              <a:r>
                <a:rPr lang="en-US" sz="1000" b="1"/>
                <a:t>Results</a:t>
              </a:r>
              <a:r>
                <a:rPr lang="en-US" sz="1000"/>
                <a:t>: LSTM model performs best, achieving 56% F-1 score in a 2-class classification, but only 20% F-1 score in a 6-class classification</a:t>
              </a:r>
              <a:endParaRPr lang="en-US" sz="800"/>
            </a:p>
          </p:txBody>
        </p:sp>
        <p:sp>
          <p:nvSpPr>
            <p:cNvPr id="23" name="TextBox 22">
              <a:extLst>
                <a:ext uri="{FF2B5EF4-FFF2-40B4-BE49-F238E27FC236}">
                  <a16:creationId xmlns:a16="http://schemas.microsoft.com/office/drawing/2014/main" id="{B034005D-FC56-40DE-9F2E-F318841E7D47}"/>
                </a:ext>
              </a:extLst>
            </p:cNvPr>
            <p:cNvSpPr txBox="1"/>
            <p:nvPr/>
          </p:nvSpPr>
          <p:spPr>
            <a:xfrm>
              <a:off x="472442" y="2039630"/>
              <a:ext cx="617215" cy="261610"/>
            </a:xfrm>
            <a:prstGeom prst="rect">
              <a:avLst/>
            </a:prstGeom>
            <a:noFill/>
          </p:spPr>
          <p:txBody>
            <a:bodyPr wrap="square" rtlCol="0">
              <a:spAutoFit/>
            </a:bodyPr>
            <a:lstStyle/>
            <a:p>
              <a:pPr algn="ctr"/>
              <a:r>
                <a:rPr lang="en-US" sz="1050" b="1"/>
                <a:t>2017</a:t>
              </a:r>
            </a:p>
          </p:txBody>
        </p:sp>
      </p:grpSp>
      <p:sp>
        <p:nvSpPr>
          <p:cNvPr id="24" name="TextBox 23">
            <a:extLst>
              <a:ext uri="{FF2B5EF4-FFF2-40B4-BE49-F238E27FC236}">
                <a16:creationId xmlns:a16="http://schemas.microsoft.com/office/drawing/2014/main" id="{61613E28-6B7B-4C3C-B2C3-0597B1F8AE1A}"/>
              </a:ext>
            </a:extLst>
          </p:cNvPr>
          <p:cNvSpPr txBox="1"/>
          <p:nvPr/>
        </p:nvSpPr>
        <p:spPr>
          <a:xfrm>
            <a:off x="350520" y="4203710"/>
            <a:ext cx="7985760" cy="492443"/>
          </a:xfrm>
          <a:prstGeom prst="rect">
            <a:avLst/>
          </a:prstGeom>
          <a:noFill/>
        </p:spPr>
        <p:txBody>
          <a:bodyPr wrap="square">
            <a:spAutoFit/>
          </a:bodyPr>
          <a:lstStyle/>
          <a:p>
            <a:r>
              <a:rPr lang="en-US" sz="1200" dirty="0"/>
              <a:t>For a survey of NLP bias research (and certain criticisms of such research) see: </a:t>
            </a:r>
            <a:br>
              <a:rPr lang="en-US" sz="1200" dirty="0"/>
            </a:br>
            <a:r>
              <a:rPr lang="en-US" b="1" dirty="0"/>
              <a:t>Language (Technology) is Power: A Critical Survey of "Bias" in NLP </a:t>
            </a:r>
            <a:r>
              <a:rPr lang="en-US" sz="1100" b="1" dirty="0"/>
              <a:t>(review of 146 papers)</a:t>
            </a:r>
            <a:endParaRPr lang="en-US" b="1" dirty="0"/>
          </a:p>
        </p:txBody>
      </p:sp>
    </p:spTree>
    <p:extLst>
      <p:ext uri="{BB962C8B-B14F-4D97-AF65-F5344CB8AC3E}">
        <p14:creationId xmlns:p14="http://schemas.microsoft.com/office/powerpoint/2010/main" val="4105525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456CE-0F09-4277-BFBF-382F6844D8C5}"/>
              </a:ext>
            </a:extLst>
          </p:cNvPr>
          <p:cNvSpPr>
            <a:spLocks noGrp="1"/>
          </p:cNvSpPr>
          <p:nvPr>
            <p:ph type="title"/>
          </p:nvPr>
        </p:nvSpPr>
        <p:spPr/>
        <p:txBody>
          <a:bodyPr/>
          <a:lstStyle/>
          <a:p>
            <a:r>
              <a:rPr lang="en-US"/>
              <a:t>Another line of research: removing bias from word embeddings</a:t>
            </a:r>
          </a:p>
        </p:txBody>
      </p:sp>
      <p:pic>
        <p:nvPicPr>
          <p:cNvPr id="5" name="Picture 4">
            <a:extLst>
              <a:ext uri="{FF2B5EF4-FFF2-40B4-BE49-F238E27FC236}">
                <a16:creationId xmlns:a16="http://schemas.microsoft.com/office/drawing/2014/main" id="{9FB40B4E-7FB0-45BB-B328-96F612DE01CB}"/>
              </a:ext>
            </a:extLst>
          </p:cNvPr>
          <p:cNvPicPr>
            <a:picLocks noChangeAspect="1"/>
          </p:cNvPicPr>
          <p:nvPr/>
        </p:nvPicPr>
        <p:blipFill>
          <a:blip r:embed="rId2"/>
          <a:stretch>
            <a:fillRect/>
          </a:stretch>
        </p:blipFill>
        <p:spPr>
          <a:xfrm>
            <a:off x="410688" y="1363980"/>
            <a:ext cx="3171831" cy="2834639"/>
          </a:xfrm>
          <a:prstGeom prst="rect">
            <a:avLst/>
          </a:prstGeom>
        </p:spPr>
      </p:pic>
      <p:sp>
        <p:nvSpPr>
          <p:cNvPr id="6" name="TextBox 5">
            <a:extLst>
              <a:ext uri="{FF2B5EF4-FFF2-40B4-BE49-F238E27FC236}">
                <a16:creationId xmlns:a16="http://schemas.microsoft.com/office/drawing/2014/main" id="{289DCCC5-E94A-41A2-8CFE-D0363628E00B}"/>
              </a:ext>
            </a:extLst>
          </p:cNvPr>
          <p:cNvSpPr txBox="1"/>
          <p:nvPr/>
        </p:nvSpPr>
        <p:spPr>
          <a:xfrm>
            <a:off x="422910" y="4248150"/>
            <a:ext cx="3154680" cy="477054"/>
          </a:xfrm>
          <a:prstGeom prst="rect">
            <a:avLst/>
          </a:prstGeom>
          <a:noFill/>
        </p:spPr>
        <p:txBody>
          <a:bodyPr wrap="square" rtlCol="0">
            <a:spAutoFit/>
          </a:bodyPr>
          <a:lstStyle/>
          <a:p>
            <a:r>
              <a:rPr lang="en-US" sz="1050"/>
              <a:t>Garg et al, 2018: </a:t>
            </a:r>
            <a:r>
              <a:rPr lang="en-US" sz="1050" b="1"/>
              <a:t>Word embeddings quantify 100 years of gender and ethnic stereotypes</a:t>
            </a:r>
            <a:r>
              <a:rPr lang="en-US"/>
              <a:t> </a:t>
            </a:r>
          </a:p>
        </p:txBody>
      </p:sp>
      <p:sp>
        <p:nvSpPr>
          <p:cNvPr id="7" name="TextBox 6">
            <a:extLst>
              <a:ext uri="{FF2B5EF4-FFF2-40B4-BE49-F238E27FC236}">
                <a16:creationId xmlns:a16="http://schemas.microsoft.com/office/drawing/2014/main" id="{FB01B4EE-F002-4857-83D7-7E369CC55D5C}"/>
              </a:ext>
            </a:extLst>
          </p:cNvPr>
          <p:cNvSpPr txBox="1"/>
          <p:nvPr/>
        </p:nvSpPr>
        <p:spPr>
          <a:xfrm>
            <a:off x="5238750" y="4198619"/>
            <a:ext cx="3154680" cy="738664"/>
          </a:xfrm>
          <a:prstGeom prst="rect">
            <a:avLst/>
          </a:prstGeom>
          <a:noFill/>
        </p:spPr>
        <p:txBody>
          <a:bodyPr wrap="square" rtlCol="0">
            <a:spAutoFit/>
          </a:bodyPr>
          <a:lstStyle/>
          <a:p>
            <a:r>
              <a:rPr lang="en-US" sz="1050" err="1"/>
              <a:t>Gonen</a:t>
            </a:r>
            <a:r>
              <a:rPr lang="en-US" sz="1050"/>
              <a:t> and Goldberg, 2019: </a:t>
            </a:r>
            <a:r>
              <a:rPr lang="en-US" sz="1050" b="1"/>
              <a:t>Lipstick on a Pig: Debiasing Methods Cover up Systematic Gender Biases in Word Embeddings But do not Remove Them</a:t>
            </a:r>
            <a:endParaRPr lang="en-US"/>
          </a:p>
        </p:txBody>
      </p:sp>
      <p:pic>
        <p:nvPicPr>
          <p:cNvPr id="9" name="Picture 8">
            <a:extLst>
              <a:ext uri="{FF2B5EF4-FFF2-40B4-BE49-F238E27FC236}">
                <a16:creationId xmlns:a16="http://schemas.microsoft.com/office/drawing/2014/main" id="{15A8DD4C-7AF4-4901-B22A-FD77B19D0316}"/>
              </a:ext>
            </a:extLst>
          </p:cNvPr>
          <p:cNvPicPr>
            <a:picLocks noChangeAspect="1"/>
          </p:cNvPicPr>
          <p:nvPr/>
        </p:nvPicPr>
        <p:blipFill>
          <a:blip r:embed="rId3"/>
          <a:stretch>
            <a:fillRect/>
          </a:stretch>
        </p:blipFill>
        <p:spPr>
          <a:xfrm>
            <a:off x="4895850" y="1108269"/>
            <a:ext cx="3296424" cy="2926962"/>
          </a:xfrm>
          <a:prstGeom prst="rect">
            <a:avLst/>
          </a:prstGeom>
        </p:spPr>
      </p:pic>
    </p:spTree>
    <p:extLst>
      <p:ext uri="{BB962C8B-B14F-4D97-AF65-F5344CB8AC3E}">
        <p14:creationId xmlns:p14="http://schemas.microsoft.com/office/powerpoint/2010/main" val="501073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877E-6913-AB42-82EE-39414F7E1DF9}"/>
              </a:ext>
            </a:extLst>
          </p:cNvPr>
          <p:cNvSpPr>
            <a:spLocks noGrp="1"/>
          </p:cNvSpPr>
          <p:nvPr>
            <p:ph type="title"/>
          </p:nvPr>
        </p:nvSpPr>
        <p:spPr>
          <a:xfrm>
            <a:off x="311700" y="445025"/>
            <a:ext cx="8520600" cy="572700"/>
          </a:xfrm>
        </p:spPr>
        <p:txBody>
          <a:bodyPr>
            <a:normAutofit/>
          </a:bodyPr>
          <a:lstStyle/>
          <a:p>
            <a:r>
              <a:rPr lang="en-US"/>
              <a:t>Key focus areas and contributions of this paper</a:t>
            </a:r>
          </a:p>
        </p:txBody>
      </p:sp>
      <p:sp>
        <p:nvSpPr>
          <p:cNvPr id="3" name="Content Placeholder 2">
            <a:extLst>
              <a:ext uri="{FF2B5EF4-FFF2-40B4-BE49-F238E27FC236}">
                <a16:creationId xmlns:a16="http://schemas.microsoft.com/office/drawing/2014/main" id="{38393C68-438E-C04D-9ECA-21664D1BB9AA}"/>
              </a:ext>
            </a:extLst>
          </p:cNvPr>
          <p:cNvSpPr>
            <a:spLocks noGrp="1"/>
          </p:cNvSpPr>
          <p:nvPr>
            <p:ph type="body" idx="1"/>
          </p:nvPr>
        </p:nvSpPr>
        <p:spPr>
          <a:xfrm>
            <a:off x="311150" y="1152525"/>
            <a:ext cx="4058920" cy="3416300"/>
          </a:xfrm>
        </p:spPr>
        <p:txBody>
          <a:bodyPr>
            <a:normAutofit/>
          </a:bodyPr>
          <a:lstStyle/>
          <a:p>
            <a:r>
              <a:rPr lang="en-US"/>
              <a:t>Paper focuses on inappropriate subjectivity</a:t>
            </a:r>
          </a:p>
          <a:p>
            <a:endParaRPr lang="en-US"/>
          </a:p>
          <a:p>
            <a:r>
              <a:rPr lang="en-US"/>
              <a:t>Researchers identify subjective bias via Wikipedia NPOV Policy </a:t>
            </a:r>
          </a:p>
          <a:p>
            <a:endParaRPr lang="en-US"/>
          </a:p>
          <a:p>
            <a:r>
              <a:rPr lang="en-US"/>
              <a:t>This paper extends prior research as:</a:t>
            </a:r>
          </a:p>
          <a:p>
            <a:pPr marL="139700" indent="0">
              <a:buNone/>
            </a:pPr>
            <a:endParaRPr lang="en-US"/>
          </a:p>
          <a:p>
            <a:pPr lvl="1"/>
            <a:r>
              <a:rPr lang="en-US"/>
              <a:t>Unlike prior research, the focus is not on identification but also debiasing text by suggesting edits to make it more neutral </a:t>
            </a:r>
          </a:p>
          <a:p>
            <a:endParaRPr lang="en-US"/>
          </a:p>
          <a:p>
            <a:pPr lvl="1"/>
            <a:r>
              <a:rPr lang="en-US">
                <a:solidFill>
                  <a:schemeClr val="tx1"/>
                </a:solidFill>
              </a:rPr>
              <a:t>It achieves it through other methods than by removing dimensions of prejudice from word embeddings</a:t>
            </a:r>
            <a:endParaRPr lang="en-US">
              <a:solidFill>
                <a:srgbClr val="FF0000"/>
              </a:solidFill>
            </a:endParaRPr>
          </a:p>
          <a:p>
            <a:pPr lvl="1"/>
            <a:endParaRPr lang="en-US">
              <a:solidFill>
                <a:srgbClr val="FF0000"/>
              </a:solidFill>
            </a:endParaRPr>
          </a:p>
        </p:txBody>
      </p:sp>
      <p:pic>
        <p:nvPicPr>
          <p:cNvPr id="5" name="Picture 4" descr="Text&#10;&#10;Description automatically generated">
            <a:extLst>
              <a:ext uri="{FF2B5EF4-FFF2-40B4-BE49-F238E27FC236}">
                <a16:creationId xmlns:a16="http://schemas.microsoft.com/office/drawing/2014/main" id="{26518641-AE0B-D543-AC4E-911AC7343A55}"/>
              </a:ext>
            </a:extLst>
          </p:cNvPr>
          <p:cNvPicPr>
            <a:picLocks noChangeAspect="1"/>
          </p:cNvPicPr>
          <p:nvPr/>
        </p:nvPicPr>
        <p:blipFill>
          <a:blip r:embed="rId3"/>
          <a:stretch>
            <a:fillRect/>
          </a:stretch>
        </p:blipFill>
        <p:spPr>
          <a:xfrm>
            <a:off x="4475416" y="1234330"/>
            <a:ext cx="4514498" cy="2674839"/>
          </a:xfrm>
          <a:prstGeom prst="rect">
            <a:avLst/>
          </a:prstGeom>
          <a:effectLst/>
        </p:spPr>
      </p:pic>
    </p:spTree>
    <p:extLst>
      <p:ext uri="{BB962C8B-B14F-4D97-AF65-F5344CB8AC3E}">
        <p14:creationId xmlns:p14="http://schemas.microsoft.com/office/powerpoint/2010/main" val="523861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FCFB-5623-430F-9ABB-BA3F76E1CA6C}"/>
              </a:ext>
            </a:extLst>
          </p:cNvPr>
          <p:cNvSpPr>
            <a:spLocks noGrp="1"/>
          </p:cNvSpPr>
          <p:nvPr>
            <p:ph type="ctrTitle"/>
          </p:nvPr>
        </p:nvSpPr>
        <p:spPr>
          <a:xfrm>
            <a:off x="3082282" y="1805932"/>
            <a:ext cx="5750018" cy="2052600"/>
          </a:xfrm>
        </p:spPr>
        <p:txBody>
          <a:bodyPr/>
          <a:lstStyle/>
          <a:p>
            <a:br>
              <a:rPr lang="en-US" dirty="0">
                <a:latin typeface="Imprima"/>
              </a:rPr>
            </a:br>
            <a:r>
              <a:rPr lang="en-US" dirty="0">
                <a:latin typeface="Imprima"/>
              </a:rPr>
              <a:t>Quick Activity</a:t>
            </a:r>
            <a:br>
              <a:rPr lang="en-US" dirty="0">
                <a:latin typeface="Imprima"/>
              </a:rPr>
            </a:br>
            <a:r>
              <a:rPr lang="en-US" dirty="0">
                <a:latin typeface="Imprima"/>
              </a:rPr>
              <a:t>Neutralize this sentence! </a:t>
            </a:r>
          </a:p>
          <a:p>
            <a:br>
              <a:rPr lang="en-US" dirty="0"/>
            </a:br>
            <a:endParaRPr lang="en-US"/>
          </a:p>
        </p:txBody>
      </p:sp>
      <p:sp>
        <p:nvSpPr>
          <p:cNvPr id="3" name="Subtitle 2">
            <a:extLst>
              <a:ext uri="{FF2B5EF4-FFF2-40B4-BE49-F238E27FC236}">
                <a16:creationId xmlns:a16="http://schemas.microsoft.com/office/drawing/2014/main" id="{2B198CC6-B883-4062-835F-B1065E7C6154}"/>
              </a:ext>
            </a:extLst>
          </p:cNvPr>
          <p:cNvSpPr>
            <a:spLocks noGrp="1"/>
          </p:cNvSpPr>
          <p:nvPr>
            <p:ph type="subTitle" idx="1"/>
          </p:nvPr>
        </p:nvSpPr>
        <p:spPr/>
        <p:txBody>
          <a:bodyPr/>
          <a:lstStyle/>
          <a:p>
            <a:r>
              <a:rPr lang="en-US" dirty="0">
                <a:latin typeface="Imprima"/>
              </a:rPr>
              <a:t>Bitcoin is the greatest scam in history</a:t>
            </a:r>
            <a:endParaRPr lang="en-US"/>
          </a:p>
          <a:p>
            <a:endParaRPr lang="en-US"/>
          </a:p>
        </p:txBody>
      </p:sp>
    </p:spTree>
    <p:extLst>
      <p:ext uri="{BB962C8B-B14F-4D97-AF65-F5344CB8AC3E}">
        <p14:creationId xmlns:p14="http://schemas.microsoft.com/office/powerpoint/2010/main" val="2675918696"/>
      </p:ext>
    </p:extLst>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E8A93B7CC6914484FDCACA520CAAAC" ma:contentTypeVersion="5" ma:contentTypeDescription="Create a new document." ma:contentTypeScope="" ma:versionID="972bda04e6049aecf6c607b74cf4ba5f">
  <xsd:schema xmlns:xsd="http://www.w3.org/2001/XMLSchema" xmlns:xs="http://www.w3.org/2001/XMLSchema" xmlns:p="http://schemas.microsoft.com/office/2006/metadata/properties" xmlns:ns3="0d3f1d09-c822-4fca-862e-bf393f7c8e50" xmlns:ns4="536ec2a7-72f6-4a0a-ad82-a79ff5ec0dec" targetNamespace="http://schemas.microsoft.com/office/2006/metadata/properties" ma:root="true" ma:fieldsID="d3cb17d3bdca7251fd50a56c42b8d2df" ns3:_="" ns4:_="">
    <xsd:import namespace="0d3f1d09-c822-4fca-862e-bf393f7c8e50"/>
    <xsd:import namespace="536ec2a7-72f6-4a0a-ad82-a79ff5ec0de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3f1d09-c822-4fca-862e-bf393f7c8e5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6ec2a7-72f6-4a0a-ad82-a79ff5ec0de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AA0E2A-0926-4DA0-B0C7-AC2163435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3f1d09-c822-4fca-862e-bf393f7c8e50"/>
    <ds:schemaRef ds:uri="536ec2a7-72f6-4a0a-ad82-a79ff5ec0d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4329F7-18D1-4A87-85BB-74D0AD0E4A98}">
  <ds:schemaRefs>
    <ds:schemaRef ds:uri="http://schemas.microsoft.com/sharepoint/v3/contenttype/forms"/>
  </ds:schemaRefs>
</ds:datastoreItem>
</file>

<file path=customXml/itemProps3.xml><?xml version="1.0" encoding="utf-8"?>
<ds:datastoreItem xmlns:ds="http://schemas.openxmlformats.org/officeDocument/2006/customXml" ds:itemID="{2196F782-2B57-43B3-B7F2-D1E57CCDFBC8}">
  <ds:schemaRefs>
    <ds:schemaRef ds:uri="http://purl.org/dc/term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536ec2a7-72f6-4a0a-ad82-a79ff5ec0dec"/>
    <ds:schemaRef ds:uri="http://www.w3.org/XML/1998/namespace"/>
    <ds:schemaRef ds:uri="0d3f1d09-c822-4fca-862e-bf393f7c8e50"/>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72</TotalTime>
  <Words>3195</Words>
  <Application>Microsoft Office PowerPoint</Application>
  <PresentationFormat>On-screen Show (16:9)</PresentationFormat>
  <Paragraphs>411</Paragraphs>
  <Slides>42</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Times New Roman</vt:lpstr>
      <vt:lpstr>Cambria Math</vt:lpstr>
      <vt:lpstr>inherit</vt:lpstr>
      <vt:lpstr>Roboto Condensed Light</vt:lpstr>
      <vt:lpstr>Imprima</vt:lpstr>
      <vt:lpstr>adelle-sans</vt:lpstr>
      <vt:lpstr>Roboto</vt:lpstr>
      <vt:lpstr>Custom Design</vt:lpstr>
      <vt:lpstr>Bias, Fairness, and Ethics 2 CS 6471 Presentation </vt:lpstr>
      <vt:lpstr>Bias, n.</vt:lpstr>
      <vt:lpstr>Is it that simple? </vt:lpstr>
      <vt:lpstr>Automatically Neutralizing Subjective Bias in Text</vt:lpstr>
      <vt:lpstr>Subjective biases</vt:lpstr>
      <vt:lpstr>Selected Prior Research: identifying subjective bias</vt:lpstr>
      <vt:lpstr>Another line of research: removing bias from word embeddings</vt:lpstr>
      <vt:lpstr>Key focus areas and contributions of this paper</vt:lpstr>
      <vt:lpstr> Quick Activity Neutralize this sentence!   </vt:lpstr>
      <vt:lpstr>Outline of Paper </vt:lpstr>
      <vt:lpstr>The Dataset</vt:lpstr>
      <vt:lpstr>Wiki Neutrality Corpus </vt:lpstr>
      <vt:lpstr>Relationship between dataset attributes and extent of  debiasing edits</vt:lpstr>
      <vt:lpstr>Methods for Neutralizing Text</vt:lpstr>
      <vt:lpstr>Two architectures</vt:lpstr>
      <vt:lpstr>Modular - Detection Module</vt:lpstr>
      <vt:lpstr>Modular - Editing Module  </vt:lpstr>
      <vt:lpstr>Modular: Final System </vt:lpstr>
      <vt:lpstr>Modular Algorithm Summary</vt:lpstr>
      <vt:lpstr>Concurrent</vt:lpstr>
      <vt:lpstr>Break Time! </vt:lpstr>
      <vt:lpstr>Experiments and Results</vt:lpstr>
      <vt:lpstr>Model performance</vt:lpstr>
      <vt:lpstr>Error Analysis</vt:lpstr>
      <vt:lpstr>Discussion / Future Work</vt:lpstr>
      <vt:lpstr>Potential extensions of this research (1 out of 3)</vt:lpstr>
      <vt:lpstr>Potential extensions of this research (2 out of 3)</vt:lpstr>
      <vt:lpstr>Do these edits preserve meaning?</vt:lpstr>
      <vt:lpstr>Potential extensions of this research (3 out of 3)</vt:lpstr>
      <vt:lpstr>Beyond Fair Pay Ethical Implications of NLP Crowdsourcing</vt:lpstr>
      <vt:lpstr>Crowdsourcing is increasingly important in NLP research, but ethical considerations are often limited to fair pay</vt:lpstr>
      <vt:lpstr>Research ethics are governed by a legal framework</vt:lpstr>
      <vt:lpstr>Let’s talk about ethical standards in research</vt:lpstr>
      <vt:lpstr>GT’s IRB approval process</vt:lpstr>
      <vt:lpstr>PowerPoint Presentation</vt:lpstr>
      <vt:lpstr>Do NLP Tasks Constitute Research Involving Human Subjects?</vt:lpstr>
      <vt:lpstr>Risks to Crowdsourced Workers Privacy</vt:lpstr>
      <vt:lpstr>Psychological Harms for Crowdworkers</vt:lpstr>
      <vt:lpstr>PowerPoint Presentation</vt:lpstr>
      <vt:lpstr>Risks and Harms for Crowdworkers – Vulnerable Populations</vt:lpstr>
      <vt:lpstr>Ways Forward – all stakeholders have a role to play</vt:lpstr>
      <vt:lpstr>Ensuring Wellness of Crowdworkers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Bias, Fairness, and Ethics 2 CS 6471 Presentation </dc:title>
  <cp:lastModifiedBy>Racas, Aurimas</cp:lastModifiedBy>
  <cp:revision>2</cp:revision>
  <dcterms:modified xsi:type="dcterms:W3CDTF">2022-01-24T16:55:40Z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0x01010042E8A93B7CC6914484FDCACA520CAAAC</vt:lpwstr>
  </property>
</Properties>
</file>