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3"/>
  </p:notesMasterIdLst>
  <p:sldIdLst>
    <p:sldId id="256" r:id="rId2"/>
    <p:sldId id="362" r:id="rId3"/>
    <p:sldId id="366" r:id="rId4"/>
    <p:sldId id="405" r:id="rId5"/>
    <p:sldId id="368" r:id="rId6"/>
    <p:sldId id="406" r:id="rId7"/>
    <p:sldId id="369" r:id="rId8"/>
    <p:sldId id="370" r:id="rId9"/>
    <p:sldId id="411" r:id="rId10"/>
    <p:sldId id="413" r:id="rId11"/>
    <p:sldId id="374" r:id="rId12"/>
    <p:sldId id="375" r:id="rId13"/>
    <p:sldId id="412" r:id="rId14"/>
    <p:sldId id="414" r:id="rId15"/>
    <p:sldId id="259" r:id="rId16"/>
    <p:sldId id="318" r:id="rId17"/>
    <p:sldId id="426" r:id="rId18"/>
    <p:sldId id="422" r:id="rId19"/>
    <p:sldId id="416" r:id="rId20"/>
    <p:sldId id="417" r:id="rId21"/>
    <p:sldId id="418" r:id="rId22"/>
    <p:sldId id="419" r:id="rId23"/>
    <p:sldId id="421" r:id="rId24"/>
    <p:sldId id="423" r:id="rId25"/>
    <p:sldId id="424" r:id="rId26"/>
    <p:sldId id="327" r:id="rId27"/>
    <p:sldId id="392" r:id="rId28"/>
    <p:sldId id="274" r:id="rId29"/>
    <p:sldId id="390" r:id="rId30"/>
    <p:sldId id="409" r:id="rId31"/>
    <p:sldId id="339" r:id="rId32"/>
    <p:sldId id="340" r:id="rId33"/>
    <p:sldId id="341" r:id="rId34"/>
    <p:sldId id="342" r:id="rId35"/>
    <p:sldId id="376" r:id="rId36"/>
    <p:sldId id="377" r:id="rId37"/>
    <p:sldId id="378" r:id="rId38"/>
    <p:sldId id="410" r:id="rId39"/>
    <p:sldId id="408" r:id="rId40"/>
    <p:sldId id="393" r:id="rId41"/>
    <p:sldId id="394" r:id="rId42"/>
    <p:sldId id="371" r:id="rId43"/>
    <p:sldId id="380" r:id="rId44"/>
    <p:sldId id="359" r:id="rId45"/>
    <p:sldId id="360" r:id="rId46"/>
    <p:sldId id="403" r:id="rId47"/>
    <p:sldId id="404" r:id="rId48"/>
    <p:sldId id="361" r:id="rId49"/>
    <p:sldId id="265" r:id="rId50"/>
    <p:sldId id="260" r:id="rId51"/>
    <p:sldId id="343" r:id="rId52"/>
    <p:sldId id="383" r:id="rId53"/>
    <p:sldId id="402" r:id="rId54"/>
    <p:sldId id="326" r:id="rId55"/>
    <p:sldId id="263" r:id="rId56"/>
    <p:sldId id="330" r:id="rId57"/>
    <p:sldId id="331" r:id="rId58"/>
    <p:sldId id="328" r:id="rId59"/>
    <p:sldId id="385" r:id="rId60"/>
    <p:sldId id="395" r:id="rId61"/>
    <p:sldId id="425" r:id="rId6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DE200"/>
    <a:srgbClr val="FF2AE5"/>
    <a:srgbClr val="00FF48"/>
    <a:srgbClr val="008FFF"/>
    <a:srgbClr val="2E60B3"/>
    <a:srgbClr val="00B100"/>
    <a:srgbClr val="30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06"/>
    <p:restoredTop sz="77007"/>
  </p:normalViewPr>
  <p:slideViewPr>
    <p:cSldViewPr snapToGrid="0" snapToObjects="1">
      <p:cViewPr varScale="1">
        <p:scale>
          <a:sx n="129" d="100"/>
          <a:sy n="129" d="100"/>
        </p:scale>
        <p:origin x="79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724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399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216019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6719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313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95b39e84bfaedd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95b39e84bfaed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069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GB" dirty="0"/>
              <a:t>Auto regressive on text.</a:t>
            </a:r>
          </a:p>
        </p:txBody>
      </p:sp>
      <p:sp>
        <p:nvSpPr>
          <p:cNvPr id="4" name="Slide Number Placeholder 3"/>
          <p:cNvSpPr>
            <a:spLocks noGrp="1"/>
          </p:cNvSpPr>
          <p:nvPr>
            <p:ph type="sldNum" sz="quarter" idx="5"/>
          </p:nvPr>
        </p:nvSpPr>
        <p:spPr/>
        <p:txBody>
          <a:bodyPr/>
          <a:lstStyle/>
          <a:p>
            <a:fld id="{58531DC7-EE2C-074F-AD41-A534C5EBC840}" type="slidenum">
              <a:rPr lang="en-US" smtClean="0"/>
              <a:t>16</a:t>
            </a:fld>
            <a:endParaRPr lang="en-US"/>
          </a:p>
        </p:txBody>
      </p:sp>
    </p:spTree>
    <p:extLst>
      <p:ext uri="{BB962C8B-B14F-4D97-AF65-F5344CB8AC3E}">
        <p14:creationId xmlns:p14="http://schemas.microsoft.com/office/powerpoint/2010/main" val="16510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825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234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536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449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677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59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639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5394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8252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2342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4450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703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Subset of valid sequence…</a:t>
            </a:r>
          </a:p>
        </p:txBody>
      </p:sp>
    </p:spTree>
    <p:extLst>
      <p:ext uri="{BB962C8B-B14F-4D97-AF65-F5344CB8AC3E}">
        <p14:creationId xmlns:p14="http://schemas.microsoft.com/office/powerpoint/2010/main" val="1903683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862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Audio feature are 40 dimension vectors. </a:t>
            </a:r>
          </a:p>
        </p:txBody>
      </p:sp>
    </p:spTree>
    <p:extLst>
      <p:ext uri="{BB962C8B-B14F-4D97-AF65-F5344CB8AC3E}">
        <p14:creationId xmlns:p14="http://schemas.microsoft.com/office/powerpoint/2010/main" val="4248512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0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233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Subset of valid sequence…</a:t>
            </a:r>
          </a:p>
        </p:txBody>
      </p:sp>
    </p:spTree>
    <p:extLst>
      <p:ext uri="{BB962C8B-B14F-4D97-AF65-F5344CB8AC3E}">
        <p14:creationId xmlns:p14="http://schemas.microsoft.com/office/powerpoint/2010/main" val="376729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process of doing this is easy to explain through an example so lets look at the example.</a:t>
            </a:r>
          </a:p>
        </p:txBody>
      </p:sp>
    </p:spTree>
    <p:extLst>
      <p:ext uri="{BB962C8B-B14F-4D97-AF65-F5344CB8AC3E}">
        <p14:creationId xmlns:p14="http://schemas.microsoft.com/office/powerpoint/2010/main" val="1912756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Having “n” </a:t>
            </a:r>
            <a:r>
              <a:rPr lang="en-US" dirty="0" err="1"/>
              <a:t>hpos</a:t>
            </a:r>
            <a:r>
              <a:rPr lang="en-US" dirty="0"/>
              <a:t> in next time frame is not enough. We will see in next slide, why?</a:t>
            </a:r>
          </a:p>
        </p:txBody>
      </p:sp>
    </p:spTree>
    <p:extLst>
      <p:ext uri="{BB962C8B-B14F-4D97-AF65-F5344CB8AC3E}">
        <p14:creationId xmlns:p14="http://schemas.microsoft.com/office/powerpoint/2010/main" val="402578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Let say if I had extended 3</a:t>
                </a:r>
                <a:r>
                  <a:rPr lang="en-US" baseline="30000" dirty="0"/>
                  <a:t>rd</a:t>
                </a:r>
                <a:r>
                  <a:rPr lang="en-US" dirty="0"/>
                  <a:t> best and BE</a:t>
                </a:r>
                <a:r>
                  <a:rPr lang="en-US" sz="1100" i="0">
                    <a:solidFill>
                      <a:schemeClr val="accent1">
                        <a:lumMod val="60000"/>
                        <a:lumOff val="40000"/>
                      </a:schemeClr>
                    </a:solidFill>
                    <a:latin typeface="Cambria Math" panose="02040503050406030204" pitchFamily="18" charset="0"/>
                    <a:ea typeface="Cambria Math" panose="02040503050406030204" pitchFamily="18" charset="0"/>
                  </a:rPr>
                  <a:t>∅</a:t>
                </a:r>
                <a:r>
                  <a:rPr lang="en-US" dirty="0"/>
                  <a:t> had</a:t>
                </a:r>
                <a:r>
                  <a:rPr lang="en-US" baseline="0" dirty="0"/>
                  <a:t> higher probability than </a:t>
                </a:r>
                <a:r>
                  <a:rPr lang="en-US" sz="1100" i="0">
                    <a:solidFill>
                      <a:schemeClr val="accent1">
                        <a:lumMod val="60000"/>
                        <a:lumOff val="40000"/>
                      </a:schemeClr>
                    </a:solidFill>
                    <a:latin typeface="Cambria Math" panose="02040503050406030204" pitchFamily="18" charset="0"/>
                    <a:ea typeface="Cambria Math" panose="02040503050406030204" pitchFamily="18" charset="0"/>
                  </a:rPr>
                  <a:t>∅</a:t>
                </a:r>
                <a:r>
                  <a:rPr lang="en-US" dirty="0"/>
                  <a:t>.</a:t>
                </a:r>
                <a:r>
                  <a:rPr lang="en-US" baseline="0" dirty="0"/>
                  <a:t> That means we could not guarantee that there are 3 </a:t>
                </a:r>
                <a:r>
                  <a:rPr lang="en-US" sz="1100" baseline="0" dirty="0">
                    <a:latin typeface="Arial" panose="020B0604020202020204" pitchFamily="34" charset="0"/>
                    <a:cs typeface="Arial" panose="020B0604020202020204" pitchFamily="34" charset="0"/>
                  </a:rPr>
                  <a:t>h</a:t>
                </a:r>
                <a:r>
                  <a:rPr lang="en-US" sz="1100" dirty="0">
                    <a:latin typeface="Arial" panose="020B0604020202020204" pitchFamily="34" charset="0"/>
                    <a:cs typeface="Arial" panose="020B0604020202020204" pitchFamily="34" charset="0"/>
                  </a:rPr>
                  <a:t>ypotheses</a:t>
                </a:r>
                <a:r>
                  <a:rPr lang="en-US" dirty="0"/>
                  <a:t> in next time frame which are</a:t>
                </a:r>
                <a:r>
                  <a:rPr lang="en-US" baseline="0" dirty="0"/>
                  <a:t> going to be better than all possible future extensions from current time frame.</a:t>
                </a:r>
                <a:endParaRPr lang="en-US" dirty="0"/>
              </a:p>
              <a:p>
                <a:endParaRPr lang="en-US" dirty="0"/>
              </a:p>
            </p:txBody>
          </p:sp>
        </mc:Fallback>
      </mc:AlternateContent>
    </p:spTree>
    <p:extLst>
      <p:ext uri="{BB962C8B-B14F-4D97-AF65-F5344CB8AC3E}">
        <p14:creationId xmlns:p14="http://schemas.microsoft.com/office/powerpoint/2010/main" val="3342683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b5d4526bf636259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b5d4526bf636259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0985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0280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3878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709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5389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156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b5d4526bf636259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b5d4526bf636259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95b39e84bfaedd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95b39e84bfaedd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b5d4526bf636259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b5d4526bf636259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6251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3312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2658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9367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3ea3cecec377e4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3ea3cecec377e4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4653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3ea3cecec377e4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3ea3cecec377e4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124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3ea3cecec377e4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3ea3cecec377e4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359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5206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3ea3cecec377e4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3ea3cecec377e4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257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a01c6c6c7709f0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a01c6c6c7709f0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0003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6766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985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Could be compressed</a:t>
            </a:r>
          </a:p>
        </p:txBody>
      </p:sp>
    </p:spTree>
    <p:extLst>
      <p:ext uri="{BB962C8B-B14F-4D97-AF65-F5344CB8AC3E}">
        <p14:creationId xmlns:p14="http://schemas.microsoft.com/office/powerpoint/2010/main" val="153214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475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07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MT, discrete input units get represented in continues features using embedding. in ASR, we already continues features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Input sequence much larger output sequence</a:t>
            </a:r>
          </a:p>
        </p:txBody>
      </p:sp>
    </p:spTree>
    <p:extLst>
      <p:ext uri="{BB962C8B-B14F-4D97-AF65-F5344CB8AC3E}">
        <p14:creationId xmlns:p14="http://schemas.microsoft.com/office/powerpoint/2010/main" val="18414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5531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3B34-CE56-E546-A7A1-1EE217DF0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C9C3A-9445-A24E-BB7F-2743E0715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72E50-4523-9A43-8D3D-C923050E478B}"/>
              </a:ext>
            </a:extLst>
          </p:cNvPr>
          <p:cNvSpPr>
            <a:spLocks noGrp="1"/>
          </p:cNvSpPr>
          <p:nvPr>
            <p:ph type="dt" sz="half" idx="10"/>
          </p:nvPr>
        </p:nvSpPr>
        <p:spPr/>
        <p:txBody>
          <a:bodyPr/>
          <a:lstStyle/>
          <a:p>
            <a:fld id="{57FE5BC4-F512-4441-99DB-9209A3734F22}" type="datetimeFigureOut">
              <a:rPr lang="en-US" smtClean="0"/>
              <a:t>4/14/21</a:t>
            </a:fld>
            <a:endParaRPr lang="en-US"/>
          </a:p>
        </p:txBody>
      </p:sp>
      <p:sp>
        <p:nvSpPr>
          <p:cNvPr id="5" name="Footer Placeholder 4">
            <a:extLst>
              <a:ext uri="{FF2B5EF4-FFF2-40B4-BE49-F238E27FC236}">
                <a16:creationId xmlns:a16="http://schemas.microsoft.com/office/drawing/2014/main" id="{ACEF2AD1-FA17-7348-BCE8-156F53443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8375-F850-5444-96EF-89187A52416E}"/>
              </a:ext>
            </a:extLst>
          </p:cNvPr>
          <p:cNvSpPr>
            <a:spLocks noGrp="1"/>
          </p:cNvSpPr>
          <p:nvPr>
            <p:ph type="sldNum" sz="quarter" idx="12"/>
          </p:nvPr>
        </p:nvSpPr>
        <p:spPr/>
        <p:txBody>
          <a:bodyPr/>
          <a:lstStyle/>
          <a:p>
            <a:fld id="{5D1A3E95-3E1B-4342-A404-085845AEE18E}" type="slidenum">
              <a:rPr lang="en-US" smtClean="0"/>
              <a:t>‹#›</a:t>
            </a:fld>
            <a:endParaRPr lang="en-US"/>
          </a:p>
        </p:txBody>
      </p:sp>
    </p:spTree>
    <p:extLst>
      <p:ext uri="{BB962C8B-B14F-4D97-AF65-F5344CB8AC3E}">
        <p14:creationId xmlns:p14="http://schemas.microsoft.com/office/powerpoint/2010/main" val="44895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441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8.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16.gif"/><Relationship Id="rId4" Type="http://schemas.openxmlformats.org/officeDocument/2006/relationships/image" Target="../media/image27.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NULL"/><Relationship Id="rId18" Type="http://schemas.openxmlformats.org/officeDocument/2006/relationships/image" Target="../media/image16.gif"/><Relationship Id="rId3" Type="http://schemas.openxmlformats.org/officeDocument/2006/relationships/image" Target="../media/image30.png"/><Relationship Id="rId7" Type="http://schemas.openxmlformats.org/officeDocument/2006/relationships/image" Target="NULL"/><Relationship Id="rId12" Type="http://schemas.openxmlformats.org/officeDocument/2006/relationships/image" Target="../media/image35.png"/><Relationship Id="rId17" Type="http://schemas.openxmlformats.org/officeDocument/2006/relationships/image" Target="../media/image15.png"/><Relationship Id="rId2" Type="http://schemas.openxmlformats.org/officeDocument/2006/relationships/notesSlide" Target="../notesSlides/notesSlide14.xml"/><Relationship Id="rId16" Type="http://schemas.openxmlformats.org/officeDocument/2006/relationships/image" Target="../media/image32.png"/><Relationship Id="rId1" Type="http://schemas.openxmlformats.org/officeDocument/2006/relationships/slideLayout" Target="../slideLayouts/slideLayout10.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media/image34.png"/><Relationship Id="rId9" Type="http://schemas.openxmlformats.org/officeDocument/2006/relationships/image" Target="../media/image31.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arxiv.org/pdf/1911.01629.pdf" TargetMode="Externa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hyperlink" Target="https://arxiv.org/abs/1211.3711" TargetMode="External"/><Relationship Id="rId7" Type="http://schemas.openxmlformats.org/officeDocument/2006/relationships/image" Target="../media/image43.gif"/><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arxiv.org/abs/1211.3711" TargetMode="External"/><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arxiv.org/abs/1211.3711" TargetMode="External"/><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4.png"/><Relationship Id="rId7" Type="http://schemas.openxmlformats.org/officeDocument/2006/relationships/image" Target="../media/image49.png"/><Relationship Id="rId12"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8.png"/><Relationship Id="rId11" Type="http://schemas.openxmlformats.org/officeDocument/2006/relationships/image" Target="../media/image5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hyperlink" Target="https://arxiv.org/abs/1211.3711" TargetMode="External"/><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47.png"/><Relationship Id="rId12"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51.png"/><Relationship Id="rId5" Type="http://schemas.openxmlformats.org/officeDocument/2006/relationships/hyperlink" Target="https://arxiv.org/abs/1211.3711" TargetMode="External"/><Relationship Id="rId10" Type="http://schemas.openxmlformats.org/officeDocument/2006/relationships/image" Target="../media/image50.png"/><Relationship Id="rId4" Type="http://schemas.openxmlformats.org/officeDocument/2006/relationships/image" Target="../media/image57.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54.png"/><Relationship Id="rId7" Type="http://schemas.openxmlformats.org/officeDocument/2006/relationships/image" Target="../media/image47.png"/><Relationship Id="rId12"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51.png"/><Relationship Id="rId5" Type="http://schemas.openxmlformats.org/officeDocument/2006/relationships/hyperlink" Target="https://arxiv.org/abs/1211.3711" TargetMode="External"/><Relationship Id="rId10" Type="http://schemas.openxmlformats.org/officeDocument/2006/relationships/image" Target="../media/image50.png"/><Relationship Id="rId4" Type="http://schemas.openxmlformats.org/officeDocument/2006/relationships/image" Target="../media/image57.pn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hyperlink" Target="https://arxiv.org/abs/1211.3711" TargetMode="External"/><Relationship Id="rId11" Type="http://schemas.openxmlformats.org/officeDocument/2006/relationships/image" Target="../media/image50.png"/><Relationship Id="rId5" Type="http://schemas.openxmlformats.org/officeDocument/2006/relationships/image" Target="../media/image57.png"/><Relationship Id="rId10" Type="http://schemas.openxmlformats.org/officeDocument/2006/relationships/image" Target="../media/image49.png"/><Relationship Id="rId4" Type="http://schemas.openxmlformats.org/officeDocument/2006/relationships/image" Target="../media/image60.png"/><Relationship Id="rId9" Type="http://schemas.openxmlformats.org/officeDocument/2006/relationships/image" Target="../media/image48.png"/><Relationship Id="rId1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1.png"/><Relationship Id="rId3" Type="http://schemas.openxmlformats.org/officeDocument/2006/relationships/image" Target="../media/image54.png"/><Relationship Id="rId7" Type="http://schemas.openxmlformats.org/officeDocument/2006/relationships/hyperlink" Target="https://arxiv.org/abs/1211.3711" TargetMode="External"/><Relationship Id="rId12"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61.png"/><Relationship Id="rId11" Type="http://schemas.openxmlformats.org/officeDocument/2006/relationships/image" Target="../media/image49.png"/><Relationship Id="rId5" Type="http://schemas.openxmlformats.org/officeDocument/2006/relationships/image" Target="../media/image57.png"/><Relationship Id="rId15" Type="http://schemas.openxmlformats.org/officeDocument/2006/relationships/image" Target="../media/image55.png"/><Relationship Id="rId10" Type="http://schemas.openxmlformats.org/officeDocument/2006/relationships/image" Target="../media/image48.png"/><Relationship Id="rId4" Type="http://schemas.openxmlformats.org/officeDocument/2006/relationships/image" Target="../media/image60.png"/><Relationship Id="rId9" Type="http://schemas.openxmlformats.org/officeDocument/2006/relationships/image" Target="../media/image47.png"/><Relationship Id="rId1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0.png"/><Relationship Id="rId3" Type="http://schemas.openxmlformats.org/officeDocument/2006/relationships/hyperlink" Target="https://arxiv.org/abs/1211.3711" TargetMode="Externa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44.gif"/><Relationship Id="rId2" Type="http://schemas.openxmlformats.org/officeDocument/2006/relationships/notesSlide" Target="../notesSlides/notesSlide25.xml"/><Relationship Id="rId16" Type="http://schemas.openxmlformats.org/officeDocument/2006/relationships/image" Target="../media/image43.gif"/><Relationship Id="rId1" Type="http://schemas.openxmlformats.org/officeDocument/2006/relationships/slideLayout" Target="../slideLayouts/slideLayout11.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media/image42.gif"/><Relationship Id="rId10" Type="http://schemas.openxmlformats.org/officeDocument/2006/relationships/image" Target="NULL"/><Relationship Id="rId4" Type="http://schemas.openxmlformats.org/officeDocument/2006/relationships/image" Target="../media/image45.png"/><Relationship Id="rId9" Type="http://schemas.openxmlformats.org/officeDocument/2006/relationships/image" Target="NULL"/><Relationship Id="rId14" Type="http://schemas.openxmlformats.org/officeDocument/2006/relationships/image" Target="../media/image41.gi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46.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NULL"/><Relationship Id="rId7"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png"/><Relationship Id="rId4" Type="http://schemas.openxmlformats.org/officeDocument/2006/relationships/image" Target="NULL"/><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iggigue.github.io/"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78.png"/><Relationship Id="rId5" Type="http://schemas.openxmlformats.org/officeDocument/2006/relationships/image" Target="NULL"/><Relationship Id="rId15" Type="http://schemas.openxmlformats.org/officeDocument/2006/relationships/image" Target="../media/image2.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63.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png"/><Relationship Id="rId4" Type="http://schemas.openxmlformats.org/officeDocument/2006/relationships/image" Target="NULL"/><Relationship Id="rId9" Type="http://schemas.openxmlformats.org/officeDocument/2006/relationships/image" Target="../media/image78.png"/><Relationship Id="rId14" Type="http://schemas.openxmlformats.org/officeDocument/2006/relationships/image" Target="NULL"/></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63.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3.png"/><Relationship Id="rId2" Type="http://schemas.openxmlformats.org/officeDocument/2006/relationships/image" Target="NUL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78.png"/><Relationship Id="rId1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3.png"/><Relationship Id="rId2" Type="http://schemas.openxmlformats.org/officeDocument/2006/relationships/image" Target="NUL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78.png"/><Relationship Id="rId14"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NULL"/><Relationship Id="rId7"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png"/><Relationship Id="rId4" Type="http://schemas.openxmlformats.org/officeDocument/2006/relationships/image" Target="NULL"/><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arxiv.org/abs/1508.01211"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arxiv.org/abs/1211.3711"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NULL"/><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NULL"/><Relationship Id="rId10" Type="http://schemas.openxmlformats.org/officeDocument/2006/relationships/image" Target="../media/image2.png"/><Relationship Id="rId4" Type="http://schemas.openxmlformats.org/officeDocument/2006/relationships/image" Target="NULL"/><Relationship Id="rId9" Type="http://schemas.openxmlformats.org/officeDocument/2006/relationships/image" Target="../media/image80.png"/></Relationships>
</file>

<file path=ppt/slides/_rels/slide4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81.png"/><Relationship Id="rId7"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NULL"/><Relationship Id="rId11" Type="http://schemas.openxmlformats.org/officeDocument/2006/relationships/image" Target="../media/image82.png"/><Relationship Id="rId5" Type="http://schemas.openxmlformats.org/officeDocument/2006/relationships/image" Target="NULL"/><Relationship Id="rId10" Type="http://schemas.openxmlformats.org/officeDocument/2006/relationships/image" Target="../media/image63.png"/><Relationship Id="rId9" Type="http://schemas.openxmlformats.org/officeDocument/2006/relationships/image" Target="../media/image64.png"/></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5.png"/><Relationship Id="rId7"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hyperlink" Target="https://arxiv.org/abs/1211.3711" TargetMode="Externa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hyperlink" Target="https://arxiv.org/abs/2006.03411" TargetMode="Externa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39.xml"/><Relationship Id="rId16" Type="http://schemas.openxmlformats.org/officeDocument/2006/relationships/image" Target="NUL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86.png"/><Relationship Id="rId10" Type="http://schemas.openxmlformats.org/officeDocument/2006/relationships/image" Target="NULL"/><Relationship Id="rId4" Type="http://schemas.openxmlformats.org/officeDocument/2006/relationships/hyperlink" Target="https://arxiv.org/pdf/2104.02194.pdf" TargetMode="External"/><Relationship Id="rId9" Type="http://schemas.openxmlformats.org/officeDocument/2006/relationships/image" Target="NULL"/><Relationship Id="rId14" Type="http://schemas.openxmlformats.org/officeDocument/2006/relationships/image" Target="NULL"/></Relationships>
</file>

<file path=ppt/slides/_rels/slide46.xml.rels><?xml version="1.0" encoding="UTF-8" standalone="yes"?>
<Relationships xmlns="http://schemas.openxmlformats.org/package/2006/relationships"><Relationship Id="rId8"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87.png"/><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hyperlink" Target="https://arxiv.org/abs/2006.03411"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10.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88.png"/><Relationship Id="rId9" Type="http://schemas.openxmlformats.org/officeDocument/2006/relationships/image" Target="NULL"/><Relationship Id="rId14" Type="http://schemas.openxmlformats.org/officeDocument/2006/relationships/image" Target="NULL"/></Relationships>
</file>

<file path=ppt/slides/_rels/slide47.xml.rels><?xml version="1.0" encoding="UTF-8" standalone="yes"?>
<Relationships xmlns="http://schemas.openxmlformats.org/package/2006/relationships"><Relationship Id="rId3" Type="http://schemas.openxmlformats.org/officeDocument/2006/relationships/hyperlink" Target="https://arxiv.org/abs/2006.03411" TargetMode="External"/><Relationship Id="rId2" Type="http://schemas.openxmlformats.org/officeDocument/2006/relationships/image" Target="../media/image8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hyperlink" Target="https://arxiv.org/pdf/2104.02194.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s://arxiv.org/pdf/1911.01629.pdf"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91.png"/></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10.xml"/><Relationship Id="rId5" Type="http://schemas.openxmlformats.org/officeDocument/2006/relationships/hyperlink" Target="https://arxiv.org/abs/2011.03072" TargetMode="External"/><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NULL"/><Relationship Id="rId7" Type="http://schemas.openxmlformats.org/officeDocument/2006/relationships/hyperlink" Target="https://arxiv.org/abs/1211.3711" TargetMode="External"/><Relationship Id="rId12" Type="http://schemas.openxmlformats.org/officeDocument/2006/relationships/image" Target="../media/image44.gif"/><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image" Target="NULL"/><Relationship Id="rId11" Type="http://schemas.openxmlformats.org/officeDocument/2006/relationships/image" Target="../media/image43.gif"/><Relationship Id="rId5" Type="http://schemas.openxmlformats.org/officeDocument/2006/relationships/image" Target="NULL"/><Relationship Id="rId10" Type="http://schemas.openxmlformats.org/officeDocument/2006/relationships/image" Target="../media/image42.gif"/><Relationship Id="rId4" Type="http://schemas.openxmlformats.org/officeDocument/2006/relationships/image" Target="NULL"/><Relationship Id="rId9" Type="http://schemas.openxmlformats.org/officeDocument/2006/relationships/image" Target="../media/image41.gif"/></Relationships>
</file>

<file path=ppt/slides/_rels/slide5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47.xml"/><Relationship Id="rId16" Type="http://schemas.openxmlformats.org/officeDocument/2006/relationships/image" Target="NULL"/><Relationship Id="rId1" Type="http://schemas.openxmlformats.org/officeDocument/2006/relationships/slideLayout" Target="../slideLayouts/slideLayout10.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4.png"/><Relationship Id="rId10" Type="http://schemas.openxmlformats.org/officeDocument/2006/relationships/image" Target="NULL"/><Relationship Id="rId19" Type="http://schemas.openxmlformats.org/officeDocument/2006/relationships/image" Target="../media/image40.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hyperlink" Target="https://arxiv.org/abs/1211.3711" TargetMode="External"/></Relationships>
</file>

<file path=ppt/slides/_rels/slide56.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94.png"/><Relationship Id="rId2" Type="http://schemas.openxmlformats.org/officeDocument/2006/relationships/notesSlide" Target="../notesSlides/notesSlide48.xml"/><Relationship Id="rId16" Type="http://schemas.openxmlformats.org/officeDocument/2006/relationships/hyperlink" Target="https://arxiv.org/abs/1211.3711" TargetMode="External"/><Relationship Id="rId20"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media/image94.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hyperlink" Target="https://arxiv.org/abs/1211.3711" TargetMode="External"/><Relationship Id="rId2" Type="http://schemas.openxmlformats.org/officeDocument/2006/relationships/notesSlide" Target="../notesSlides/notesSlide49.xml"/><Relationship Id="rId16" Type="http://schemas.openxmlformats.org/officeDocument/2006/relationships/image" Target="NULL"/><Relationship Id="rId20"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14" Type="http://schemas.openxmlformats.org/officeDocument/2006/relationships/image" Target="NULL"/></Relationships>
</file>

<file path=ppt/slides/_rels/slide5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hyperlink" Target="https://arxiv.org/abs/1211.3711" TargetMode="External"/><Relationship Id="rId7" Type="http://schemas.openxmlformats.org/officeDocument/2006/relationships/image" Target="NULL"/><Relationship Id="rId12" Type="http://schemas.openxmlformats.org/officeDocument/2006/relationships/image" Target="../media/image95.png"/><Relationship Id="rId17" Type="http://schemas.openxmlformats.org/officeDocument/2006/relationships/image" Target="../media/image40.png"/><Relationship Id="rId2" Type="http://schemas.openxmlformats.org/officeDocument/2006/relationships/notesSlide" Target="../notesSlides/notesSlide50.xml"/><Relationship Id="rId16" Type="http://schemas.openxmlformats.org/officeDocument/2006/relationships/image" Target="NUL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4.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96.png"/></Relationships>
</file>

<file path=ppt/slides/_rels/slide59.xml.rels><?xml version="1.0" encoding="UTF-8" standalone="yes"?>
<Relationships xmlns="http://schemas.openxmlformats.org/package/2006/relationships"><Relationship Id="rId8" Type="http://schemas.openxmlformats.org/officeDocument/2006/relationships/hyperlink" Target="https://arxiv.org/abs/2006.03411" TargetMode="External"/><Relationship Id="rId13" Type="http://schemas.openxmlformats.org/officeDocument/2006/relationships/hyperlink" Target="https://www.aclweb.org/anthology/D18-2012/" TargetMode="External"/><Relationship Id="rId3" Type="http://schemas.openxmlformats.org/officeDocument/2006/relationships/hyperlink" Target="https://www.cs.toronto.edu/~graves/icml_2006.pdf" TargetMode="External"/><Relationship Id="rId7" Type="http://schemas.openxmlformats.org/officeDocument/2006/relationships/hyperlink" Target="https://arxiv.org/pdf/1911.01629.pdf" TargetMode="External"/><Relationship Id="rId12" Type="http://schemas.openxmlformats.org/officeDocument/2006/relationships/hyperlink" Target="https://arxiv.org/abs/2011.04785"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hyperlink" Target="https://arxiv.org/pdf/1909.12408.pdf" TargetMode="External"/><Relationship Id="rId11" Type="http://schemas.openxmlformats.org/officeDocument/2006/relationships/hyperlink" Target="https://ieeexplore.ieee.org/document/9003822" TargetMode="External"/><Relationship Id="rId5" Type="http://schemas.openxmlformats.org/officeDocument/2006/relationships/hyperlink" Target="https://arxiv.org/pdf/1811.06621.pdf" TargetMode="External"/><Relationship Id="rId10" Type="http://schemas.openxmlformats.org/officeDocument/2006/relationships/hyperlink" Target="https://arxiv.org/abs/2003.07705" TargetMode="External"/><Relationship Id="rId4" Type="http://schemas.openxmlformats.org/officeDocument/2006/relationships/hyperlink" Target="https://arxiv.org/pdf/1211.3711.pdf" TargetMode="External"/><Relationship Id="rId9" Type="http://schemas.openxmlformats.org/officeDocument/2006/relationships/hyperlink" Target="https://arxiv.org/pdf/2104.0219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NULL"/><Relationship Id="rId7"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media/image97.png"/><Relationship Id="rId4" Type="http://schemas.openxmlformats.org/officeDocument/2006/relationships/image" Target="NUL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3.png"/><Relationship Id="rId7" Type="http://schemas.openxmlformats.org/officeDocument/2006/relationships/hyperlink" Target="https://arxiv.org/abs/1508.01211"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eeplearning.cs.cmu.edu/S21/document/slides/lec18.attent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106125"/>
            <a:ext cx="8520600" cy="1963500"/>
          </a:xfrm>
        </p:spPr>
        <p:txBody>
          <a:bodyPr spcFirstLastPara="1" wrap="square" lIns="91425" tIns="91425" rIns="91425" bIns="91425" anchor="b" anchorCtr="0">
            <a:normAutofit/>
          </a:bodyPr>
          <a:lstStyle/>
          <a:p>
            <a:pPr marL="0" lvl="0" indent="0" rtl="0">
              <a:lnSpc>
                <a:spcPct val="90000"/>
              </a:lnSpc>
              <a:spcBef>
                <a:spcPts val="0"/>
              </a:spcBef>
              <a:spcAft>
                <a:spcPts val="0"/>
              </a:spcAft>
              <a:buNone/>
            </a:pPr>
            <a:r>
              <a:rPr lang="en-GB" sz="5700" dirty="0">
                <a:solidFill>
                  <a:schemeClr val="accent1">
                    <a:lumMod val="50000"/>
                  </a:schemeClr>
                </a:solidFill>
              </a:rPr>
              <a:t>RNN-T Based ASR Systems </a:t>
            </a:r>
          </a:p>
        </p:txBody>
      </p:sp>
      <p:sp>
        <p:nvSpPr>
          <p:cNvPr id="55" name="Google Shape;55;p13"/>
          <p:cNvSpPr txBox="1">
            <a:spLocks noGrp="1"/>
          </p:cNvSpPr>
          <p:nvPr>
            <p:ph type="body" idx="1"/>
          </p:nvPr>
        </p:nvSpPr>
        <p:spPr>
          <a:xfrm>
            <a:off x="311700" y="3152225"/>
            <a:ext cx="8520600" cy="1300800"/>
          </a:xfrm>
        </p:spPr>
        <p:txBody>
          <a:bodyPr spcFirstLastPara="1" wrap="square" lIns="91425" tIns="91425" rIns="91425" bIns="91425" anchor="t" anchorCtr="0">
            <a:normAutofit/>
          </a:bodyPr>
          <a:lstStyle/>
          <a:p>
            <a:pPr marL="0" lvl="0" indent="0" rtl="0">
              <a:spcBef>
                <a:spcPts val="0"/>
              </a:spcBef>
              <a:spcAft>
                <a:spcPts val="600"/>
              </a:spcAft>
              <a:buNone/>
            </a:pPr>
            <a:r>
              <a:rPr lang="en-GB" dirty="0">
                <a:solidFill>
                  <a:schemeClr val="accent1">
                    <a:lumMod val="50000"/>
                  </a:schemeClr>
                </a:solidFill>
              </a:rPr>
              <a:t>					Mahaveer Jain, Facebook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54C7-D57C-DC45-9DCE-6DB963D46B2D}"/>
              </a:ext>
            </a:extLst>
          </p:cNvPr>
          <p:cNvSpPr>
            <a:spLocks noGrp="1"/>
          </p:cNvSpPr>
          <p:nvPr>
            <p:ph type="title"/>
          </p:nvPr>
        </p:nvSpPr>
        <p:spPr/>
        <p:txBody>
          <a:bodyPr>
            <a:normAutofit fontScale="90000"/>
          </a:bodyPr>
          <a:lstStyle/>
          <a:p>
            <a:r>
              <a:rPr lang="en-US" dirty="0">
                <a:solidFill>
                  <a:schemeClr val="accent1">
                    <a:lumMod val="50000"/>
                  </a:schemeClr>
                </a:solidFill>
              </a:rPr>
              <a:t>ASR As Sequence To Sequence Problem</a:t>
            </a:r>
            <a:endParaRPr lang="en-US" dirty="0"/>
          </a:p>
        </p:txBody>
      </p:sp>
      <p:sp>
        <p:nvSpPr>
          <p:cNvPr id="29" name="TextBox 28">
            <a:extLst>
              <a:ext uri="{FF2B5EF4-FFF2-40B4-BE49-F238E27FC236}">
                <a16:creationId xmlns:a16="http://schemas.microsoft.com/office/drawing/2014/main" id="{0D5E063C-16ED-364D-ACCB-35A6BEFF291D}"/>
              </a:ext>
            </a:extLst>
          </p:cNvPr>
          <p:cNvSpPr txBox="1"/>
          <p:nvPr/>
        </p:nvSpPr>
        <p:spPr>
          <a:xfrm>
            <a:off x="375889" y="901382"/>
            <a:ext cx="3471899" cy="425757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Alignment not known during training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each audio frame index, neural network generates probability of producing each output symbol. e. g.  Probability of generating output symbol “k” at 1</a:t>
            </a:r>
            <a:r>
              <a:rPr lang="en-US" baseline="30000" dirty="0"/>
              <a:t>st </a:t>
            </a:r>
            <a:r>
              <a:rPr lang="en-US" dirty="0"/>
              <a:t>frame.</a:t>
            </a:r>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r>
              <a:rPr lang="en-US" dirty="0"/>
              <a:t>#audio frames != # letters. We also don’t know which portion of audio was emitted when.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Long short-term memory (LSTM)</a:t>
            </a:r>
            <a:r>
              <a:rPr lang="en-GB" dirty="0"/>
              <a:t>, B-LSTM (</a:t>
            </a:r>
            <a:r>
              <a:rPr lang="en-US" dirty="0"/>
              <a:t>bi-directional LSTM</a:t>
            </a:r>
            <a:r>
              <a:rPr lang="en-GB" dirty="0"/>
              <a:t>) and,  Transformer are some of the commonly used audio encoders.</a:t>
            </a:r>
            <a:endParaRPr lang="en-US" dirty="0"/>
          </a:p>
        </p:txBody>
      </p:sp>
      <p:pic>
        <p:nvPicPr>
          <p:cNvPr id="30" name="Picture 29" descr="A picture containing text&#10;&#10;Description automatically generated">
            <a:extLst>
              <a:ext uri="{FF2B5EF4-FFF2-40B4-BE49-F238E27FC236}">
                <a16:creationId xmlns:a16="http://schemas.microsoft.com/office/drawing/2014/main" id="{4110A9A5-1C69-5D46-B630-92D4003B7B7D}"/>
              </a:ext>
            </a:extLst>
          </p:cNvPr>
          <p:cNvPicPr>
            <a:picLocks noChangeAspect="1"/>
          </p:cNvPicPr>
          <p:nvPr/>
        </p:nvPicPr>
        <p:blipFill>
          <a:blip r:embed="rId3"/>
          <a:stretch>
            <a:fillRect/>
          </a:stretch>
        </p:blipFill>
        <p:spPr>
          <a:xfrm>
            <a:off x="996832" y="2894159"/>
            <a:ext cx="2170946" cy="272022"/>
          </a:xfrm>
          <a:prstGeom prst="rect">
            <a:avLst/>
          </a:prstGeom>
        </p:spPr>
      </p:pic>
      <p:graphicFrame>
        <p:nvGraphicFramePr>
          <p:cNvPr id="31" name="Table 53">
            <a:extLst>
              <a:ext uri="{FF2B5EF4-FFF2-40B4-BE49-F238E27FC236}">
                <a16:creationId xmlns:a16="http://schemas.microsoft.com/office/drawing/2014/main" id="{D03A6731-68CB-D74D-A7FB-50D86F9C8230}"/>
              </a:ext>
            </a:extLst>
          </p:cNvPr>
          <p:cNvGraphicFramePr>
            <a:graphicFrameLocks noGrp="1"/>
          </p:cNvGraphicFramePr>
          <p:nvPr>
            <p:extLst>
              <p:ext uri="{D42A27DB-BD31-4B8C-83A1-F6EECF244321}">
                <p14:modId xmlns:p14="http://schemas.microsoft.com/office/powerpoint/2010/main" val="3965562074"/>
              </p:ext>
            </p:extLst>
          </p:nvPr>
        </p:nvGraphicFramePr>
        <p:xfrm>
          <a:off x="6812146" y="1737274"/>
          <a:ext cx="395074" cy="1906909"/>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367075">
                <a:tc>
                  <a:txBody>
                    <a:bodyPr/>
                    <a:lstStyle/>
                    <a:p>
                      <a:r>
                        <a:rPr lang="en-US" sz="900" b="0" dirty="0">
                          <a:solidFill>
                            <a:srgbClr val="FF0000"/>
                          </a:solidFill>
                        </a:rPr>
                        <a:t>P</a:t>
                      </a:r>
                      <a:r>
                        <a:rPr lang="en-US" sz="900" b="0" baseline="-25000" dirty="0">
                          <a:solidFill>
                            <a:srgbClr val="FF0000"/>
                          </a:solidFill>
                        </a:rPr>
                        <a:t>B</a:t>
                      </a:r>
                      <a:r>
                        <a:rPr lang="en-US" sz="900" b="0" baseline="30000" dirty="0">
                          <a:solidFill>
                            <a:srgbClr val="FF0000"/>
                          </a:solidFill>
                        </a:rPr>
                        <a:t>1</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1</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1</a:t>
                      </a:r>
                    </a:p>
                  </a:txBody>
                  <a:tcPr/>
                </a:tc>
                <a:extLst>
                  <a:ext uri="{0D108BD9-81ED-4DB2-BD59-A6C34878D82A}">
                    <a16:rowId xmlns:a16="http://schemas.microsoft.com/office/drawing/2014/main" val="3217704328"/>
                  </a:ext>
                </a:extLst>
              </a:tr>
              <a:tr h="360878">
                <a:tc>
                  <a:txBody>
                    <a:bodyPr/>
                    <a:lstStyle/>
                    <a:p>
                      <a:r>
                        <a:rPr lang="en-US" sz="800" b="0" baseline="30000" dirty="0">
                          <a:solidFill>
                            <a:schemeClr val="tx1"/>
                          </a:solidFill>
                        </a:rPr>
                        <a:t>…..</a:t>
                      </a:r>
                    </a:p>
                  </a:txBody>
                  <a:tcPr/>
                </a:tc>
                <a:extLst>
                  <a:ext uri="{0D108BD9-81ED-4DB2-BD59-A6C34878D82A}">
                    <a16:rowId xmlns:a16="http://schemas.microsoft.com/office/drawing/2014/main" val="1414906448"/>
                  </a:ext>
                </a:extLst>
              </a:tr>
              <a:tr h="360878">
                <a:tc>
                  <a:txBody>
                    <a:bodyPr/>
                    <a:lstStyle/>
                    <a:p>
                      <a:r>
                        <a:rPr lang="en-US" sz="800" b="0" baseline="30000" dirty="0">
                          <a:solidFill>
                            <a:schemeClr val="tx1"/>
                          </a:solidFill>
                        </a:rPr>
                        <a:t>…</a:t>
                      </a:r>
                    </a:p>
                  </a:txBody>
                  <a:tcPr/>
                </a:tc>
                <a:extLst>
                  <a:ext uri="{0D108BD9-81ED-4DB2-BD59-A6C34878D82A}">
                    <a16:rowId xmlns:a16="http://schemas.microsoft.com/office/drawing/2014/main" val="2726918688"/>
                  </a:ext>
                </a:extLst>
              </a:tr>
            </a:tbl>
          </a:graphicData>
        </a:graphic>
      </p:graphicFrame>
      <p:grpSp>
        <p:nvGrpSpPr>
          <p:cNvPr id="19" name="Group 18">
            <a:extLst>
              <a:ext uri="{FF2B5EF4-FFF2-40B4-BE49-F238E27FC236}">
                <a16:creationId xmlns:a16="http://schemas.microsoft.com/office/drawing/2014/main" id="{8262AF16-02B5-D546-9896-37F4E9C11BB5}"/>
              </a:ext>
            </a:extLst>
          </p:cNvPr>
          <p:cNvGrpSpPr/>
          <p:nvPr/>
        </p:nvGrpSpPr>
        <p:grpSpPr>
          <a:xfrm>
            <a:off x="5193108" y="2222826"/>
            <a:ext cx="1111468" cy="731298"/>
            <a:chOff x="6299666" y="597411"/>
            <a:chExt cx="1111468" cy="731298"/>
          </a:xfrm>
        </p:grpSpPr>
        <p:sp>
          <p:nvSpPr>
            <p:cNvPr id="20" name="Rectangle 19">
              <a:extLst>
                <a:ext uri="{FF2B5EF4-FFF2-40B4-BE49-F238E27FC236}">
                  <a16:creationId xmlns:a16="http://schemas.microsoft.com/office/drawing/2014/main" id="{F3564BFB-1571-D143-82B6-E8275C763047}"/>
                </a:ext>
              </a:extLst>
            </p:cNvPr>
            <p:cNvSpPr/>
            <p:nvPr/>
          </p:nvSpPr>
          <p:spPr>
            <a:xfrm>
              <a:off x="6299666" y="1141776"/>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Softmax</a:t>
              </a:r>
              <a:endParaRPr lang="en-US" sz="105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513E22C-B628-DA49-B55F-53DC2D61713F}"/>
                    </a:ext>
                  </a:extLst>
                </p:cNvPr>
                <p:cNvSpPr txBox="1"/>
                <p:nvPr/>
              </p:nvSpPr>
              <p:spPr>
                <a:xfrm>
                  <a:off x="6404180" y="597411"/>
                  <a:ext cx="781432" cy="323165"/>
                </a:xfrm>
                <a:prstGeom prst="rect">
                  <a:avLst/>
                </a:prstGeom>
                <a:noFill/>
              </p:spPr>
              <p:txBody>
                <a:bodyPr wrap="none" lIns="0" tIns="0" rIns="0" bIns="0" rtlCol="0">
                  <a:spAutoFit/>
                </a:bodyPr>
                <a:lstStyle/>
                <a:p>
                  <a:r>
                    <a:rPr lang="en-US" sz="1050" dirty="0"/>
                    <a:t>Pr</a:t>
                  </a:r>
                  <a14:m>
                    <m:oMath xmlns:m="http://schemas.openxmlformats.org/officeDocument/2006/math">
                      <m:d>
                        <m:dPr>
                          <m:ctrlPr>
                            <a:rPr lang="en-US" sz="1050" i="1">
                              <a:latin typeface="Cambria Math" panose="02040503050406030204" pitchFamily="18" charset="0"/>
                            </a:rPr>
                          </m:ctrlPr>
                        </m:dPr>
                        <m:e>
                          <m:r>
                            <a:rPr lang="en-US" sz="1050" i="1">
                              <a:latin typeface="Cambria Math" panose="02040503050406030204" pitchFamily="18" charset="0"/>
                            </a:rPr>
                            <m:t>𝑘</m:t>
                          </m:r>
                        </m:e>
                        <m:e>
                          <m:r>
                            <a:rPr lang="en-US" sz="1050" i="1">
                              <a:latin typeface="Cambria Math" panose="02040503050406030204" pitchFamily="18" charset="0"/>
                            </a:rPr>
                            <m:t>𝑡</m:t>
                          </m:r>
                        </m:e>
                      </m:d>
                      <m:r>
                        <a:rPr lang="en-US" sz="1050" b="0" i="1" smtClean="0">
                          <a:latin typeface="Cambria Math" panose="02040503050406030204" pitchFamily="18" charset="0"/>
                        </a:rPr>
                        <m:t>→</m:t>
                      </m:r>
                      <m:r>
                        <m:rPr>
                          <m:nor/>
                        </m:rPr>
                        <a:rPr lang="en-US" sz="1050" dirty="0"/>
                        <m:t>P</m:t>
                      </m:r>
                      <m:r>
                        <m:rPr>
                          <m:nor/>
                        </m:rPr>
                        <a:rPr lang="en-US" sz="1050" b="0" i="0" baseline="30000" dirty="0" smtClean="0"/>
                        <m:t>t</m:t>
                      </m:r>
                      <m:r>
                        <m:rPr>
                          <m:nor/>
                        </m:rPr>
                        <a:rPr lang="en-US" sz="1050" b="0" i="0" baseline="-25000" dirty="0" smtClean="0"/>
                        <m:t>k</m:t>
                      </m:r>
                    </m:oMath>
                  </a14:m>
                  <a:endParaRPr lang="en-US" sz="1050" baseline="-25000" dirty="0"/>
                </a:p>
                <a:p>
                  <a:endParaRPr lang="en-US" sz="1050" dirty="0"/>
                </a:p>
              </p:txBody>
            </p:sp>
          </mc:Choice>
          <mc:Fallback xmlns="">
            <p:sp>
              <p:nvSpPr>
                <p:cNvPr id="21" name="TextBox 20">
                  <a:extLst>
                    <a:ext uri="{FF2B5EF4-FFF2-40B4-BE49-F238E27FC236}">
                      <a16:creationId xmlns:a16="http://schemas.microsoft.com/office/drawing/2014/main" id="{1513E22C-B628-DA49-B55F-53DC2D61713F}"/>
                    </a:ext>
                  </a:extLst>
                </p:cNvPr>
                <p:cNvSpPr txBox="1">
                  <a:spLocks noRot="1" noChangeAspect="1" noMove="1" noResize="1" noEditPoints="1" noAdjustHandles="1" noChangeArrowheads="1" noChangeShapeType="1" noTextEdit="1"/>
                </p:cNvSpPr>
                <p:nvPr/>
              </p:nvSpPr>
              <p:spPr>
                <a:xfrm>
                  <a:off x="6404180" y="597411"/>
                  <a:ext cx="781432" cy="323165"/>
                </a:xfrm>
                <a:prstGeom prst="rect">
                  <a:avLst/>
                </a:prstGeom>
                <a:blipFill>
                  <a:blip r:embed="rId4"/>
                  <a:stretch>
                    <a:fillRect l="-11290" t="-15385" r="-3226"/>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3784589F-CBB6-4F4A-9A98-31345E350AC8}"/>
                </a:ext>
              </a:extLst>
            </p:cNvPr>
            <p:cNvCxnSpPr>
              <a:cxnSpLocks/>
            </p:cNvCxnSpPr>
            <p:nvPr/>
          </p:nvCxnSpPr>
          <p:spPr>
            <a:xfrm flipH="1" flipV="1">
              <a:off x="6881920" y="804654"/>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A69F679-8155-C34B-8C1F-4076BA387708}"/>
              </a:ext>
            </a:extLst>
          </p:cNvPr>
          <p:cNvGrpSpPr/>
          <p:nvPr/>
        </p:nvGrpSpPr>
        <p:grpSpPr>
          <a:xfrm>
            <a:off x="5155627" y="3668568"/>
            <a:ext cx="1182403" cy="1061494"/>
            <a:chOff x="7164275" y="3381189"/>
            <a:chExt cx="1182403" cy="1061494"/>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C10E68-D668-F04F-B1EE-4B42BD551996}"/>
                    </a:ext>
                  </a:extLst>
                </p:cNvPr>
                <p:cNvSpPr txBox="1"/>
                <p:nvPr/>
              </p:nvSpPr>
              <p:spPr>
                <a:xfrm>
                  <a:off x="7164275" y="4188767"/>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dirty="0"/>
                </a:p>
              </p:txBody>
            </p:sp>
          </mc:Choice>
          <mc:Fallback xmlns="">
            <p:sp>
              <p:nvSpPr>
                <p:cNvPr id="12" name="TextBox 11">
                  <a:extLst>
                    <a:ext uri="{FF2B5EF4-FFF2-40B4-BE49-F238E27FC236}">
                      <a16:creationId xmlns:a16="http://schemas.microsoft.com/office/drawing/2014/main" id="{584C2B53-44AB-2047-83E2-8757A43BF7B4}"/>
                    </a:ext>
                  </a:extLst>
                </p:cNvPr>
                <p:cNvSpPr txBox="1">
                  <a:spLocks noRot="1" noChangeAspect="1" noMove="1" noResize="1" noEditPoints="1" noAdjustHandles="1" noChangeArrowheads="1" noChangeShapeType="1" noTextEdit="1"/>
                </p:cNvSpPr>
                <p:nvPr/>
              </p:nvSpPr>
              <p:spPr>
                <a:xfrm>
                  <a:off x="7164275" y="4188767"/>
                  <a:ext cx="1111468" cy="253916"/>
                </a:xfrm>
                <a:prstGeom prst="rect">
                  <a:avLst/>
                </a:prstGeom>
                <a:blipFill>
                  <a:blip r:embed="rId7"/>
                  <a:stretch>
                    <a:fillRect/>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A5E25E2C-D69F-1D42-A7DE-D886DCFF788C}"/>
                </a:ext>
              </a:extLst>
            </p:cNvPr>
            <p:cNvGrpSpPr/>
            <p:nvPr/>
          </p:nvGrpSpPr>
          <p:grpSpPr>
            <a:xfrm>
              <a:off x="7178056" y="3381189"/>
              <a:ext cx="1168622" cy="867758"/>
              <a:chOff x="7178056" y="3381189"/>
              <a:chExt cx="1168622" cy="867758"/>
            </a:xfrm>
          </p:grpSpPr>
          <p:grpSp>
            <p:nvGrpSpPr>
              <p:cNvPr id="26" name="Group 25">
                <a:extLst>
                  <a:ext uri="{FF2B5EF4-FFF2-40B4-BE49-F238E27FC236}">
                    <a16:creationId xmlns:a16="http://schemas.microsoft.com/office/drawing/2014/main" id="{B5AB358E-9830-4047-B235-093CBA516F10}"/>
                  </a:ext>
                </a:extLst>
              </p:cNvPr>
              <p:cNvGrpSpPr/>
              <p:nvPr/>
            </p:nvGrpSpPr>
            <p:grpSpPr>
              <a:xfrm>
                <a:off x="7178056" y="3639017"/>
                <a:ext cx="1168622" cy="609930"/>
                <a:chOff x="7178056" y="3639017"/>
                <a:chExt cx="1168622" cy="609930"/>
              </a:xfrm>
            </p:grpSpPr>
            <p:sp>
              <p:nvSpPr>
                <p:cNvPr id="32" name="Rectangle 31">
                  <a:extLst>
                    <a:ext uri="{FF2B5EF4-FFF2-40B4-BE49-F238E27FC236}">
                      <a16:creationId xmlns:a16="http://schemas.microsoft.com/office/drawing/2014/main" id="{3936EA82-4731-2C41-9B0A-19B40D5EA8AB}"/>
                    </a:ext>
                  </a:extLst>
                </p:cNvPr>
                <p:cNvSpPr/>
                <p:nvPr/>
              </p:nvSpPr>
              <p:spPr>
                <a:xfrm>
                  <a:off x="7178056" y="3639017"/>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p:cxnSp>
              <p:nvCxnSpPr>
                <p:cNvPr id="33" name="Straight Arrow Connector 32">
                  <a:extLst>
                    <a:ext uri="{FF2B5EF4-FFF2-40B4-BE49-F238E27FC236}">
                      <a16:creationId xmlns:a16="http://schemas.microsoft.com/office/drawing/2014/main" id="{2D2CA006-7A7D-BD41-8C21-5B17198F0E3E}"/>
                    </a:ext>
                  </a:extLst>
                </p:cNvPr>
                <p:cNvCxnSpPr>
                  <a:cxnSpLocks/>
                </p:cNvCxnSpPr>
                <p:nvPr/>
              </p:nvCxnSpPr>
              <p:spPr>
                <a:xfrm flipH="1" flipV="1">
                  <a:off x="7716066" y="4001624"/>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CBAE77B-FB13-1840-95CD-7998C262E387}"/>
                      </a:ext>
                    </a:extLst>
                  </p:cNvPr>
                  <p:cNvSpPr txBox="1"/>
                  <p:nvPr/>
                </p:nvSpPr>
                <p:spPr>
                  <a:xfrm>
                    <a:off x="7440091" y="3381189"/>
                    <a:ext cx="26019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dirty="0"/>
                  </a:p>
                  <a:p>
                    <a:endParaRPr lang="en-US" sz="1050" dirty="0"/>
                  </a:p>
                </p:txBody>
              </p:sp>
            </mc:Choice>
            <mc:Fallback xmlns="">
              <p:sp>
                <p:nvSpPr>
                  <p:cNvPr id="14" name="TextBox 13">
                    <a:extLst>
                      <a:ext uri="{FF2B5EF4-FFF2-40B4-BE49-F238E27FC236}">
                        <a16:creationId xmlns:a16="http://schemas.microsoft.com/office/drawing/2014/main" id="{854B9051-97DE-BA4E-AE37-4A1B9C6043DF}"/>
                      </a:ext>
                    </a:extLst>
                  </p:cNvPr>
                  <p:cNvSpPr txBox="1">
                    <a:spLocks noRot="1" noChangeAspect="1" noMove="1" noResize="1" noEditPoints="1" noAdjustHandles="1" noChangeArrowheads="1" noChangeShapeType="1" noTextEdit="1"/>
                  </p:cNvSpPr>
                  <p:nvPr/>
                </p:nvSpPr>
                <p:spPr>
                  <a:xfrm>
                    <a:off x="7440091" y="3381189"/>
                    <a:ext cx="260199" cy="338554"/>
                  </a:xfrm>
                  <a:prstGeom prst="rect">
                    <a:avLst/>
                  </a:prstGeom>
                  <a:blipFill>
                    <a:blip r:embed="rId8"/>
                    <a:stretch>
                      <a:fillRect l="-4762"/>
                    </a:stretch>
                  </a:blipFill>
                </p:spPr>
                <p:txBody>
                  <a:bodyPr/>
                  <a:lstStyle/>
                  <a:p>
                    <a:r>
                      <a:rPr lang="en-US">
                        <a:noFill/>
                      </a:rPr>
                      <a:t> </a:t>
                    </a:r>
                  </a:p>
                </p:txBody>
              </p:sp>
            </mc:Fallback>
          </mc:AlternateContent>
        </p:grpSp>
      </p:grpSp>
      <p:cxnSp>
        <p:nvCxnSpPr>
          <p:cNvPr id="34" name="Straight Arrow Connector 33">
            <a:extLst>
              <a:ext uri="{FF2B5EF4-FFF2-40B4-BE49-F238E27FC236}">
                <a16:creationId xmlns:a16="http://schemas.microsoft.com/office/drawing/2014/main" id="{12F8634D-0D4A-004E-A630-4DDDB2AF39C0}"/>
              </a:ext>
            </a:extLst>
          </p:cNvPr>
          <p:cNvCxnSpPr>
            <a:cxnSpLocks/>
          </p:cNvCxnSpPr>
          <p:nvPr/>
        </p:nvCxnSpPr>
        <p:spPr>
          <a:xfrm flipV="1">
            <a:off x="5725670" y="3501576"/>
            <a:ext cx="0" cy="415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225FF8A-DBC3-8748-BD4C-E61955B1481C}"/>
              </a:ext>
            </a:extLst>
          </p:cNvPr>
          <p:cNvSpPr/>
          <p:nvPr/>
        </p:nvSpPr>
        <p:spPr>
          <a:xfrm>
            <a:off x="5193108" y="3287899"/>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cxnSp>
        <p:nvCxnSpPr>
          <p:cNvPr id="36" name="Straight Arrow Connector 35">
            <a:extLst>
              <a:ext uri="{FF2B5EF4-FFF2-40B4-BE49-F238E27FC236}">
                <a16:creationId xmlns:a16="http://schemas.microsoft.com/office/drawing/2014/main" id="{34C43BD9-9AEF-2C4E-AA9A-4179ABDDC454}"/>
              </a:ext>
            </a:extLst>
          </p:cNvPr>
          <p:cNvCxnSpPr>
            <a:cxnSpLocks/>
            <a:stCxn id="35" idx="0"/>
            <a:endCxn id="20" idx="2"/>
          </p:cNvCxnSpPr>
          <p:nvPr/>
        </p:nvCxnSpPr>
        <p:spPr>
          <a:xfrm flipV="1">
            <a:off x="5748842" y="2954124"/>
            <a:ext cx="0" cy="33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9B2F8D-0ADC-A848-82DA-CE53CCD28C4B}"/>
                  </a:ext>
                </a:extLst>
              </p:cNvPr>
              <p:cNvSpPr txBox="1"/>
              <p:nvPr/>
            </p:nvSpPr>
            <p:spPr>
              <a:xfrm>
                <a:off x="5784109" y="3062831"/>
                <a:ext cx="321149"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sup>
                      </m:sSup>
                    </m:oMath>
                  </m:oMathPara>
                </a14:m>
                <a:endParaRPr lang="en-US" sz="1050" dirty="0"/>
              </a:p>
            </p:txBody>
          </p:sp>
        </mc:Choice>
        <mc:Fallback xmlns="">
          <p:sp>
            <p:nvSpPr>
              <p:cNvPr id="37" name="TextBox 36">
                <a:extLst>
                  <a:ext uri="{FF2B5EF4-FFF2-40B4-BE49-F238E27FC236}">
                    <a16:creationId xmlns:a16="http://schemas.microsoft.com/office/drawing/2014/main" id="{499B2F8D-0ADC-A848-82DA-CE53CCD28C4B}"/>
                  </a:ext>
                </a:extLst>
              </p:cNvPr>
              <p:cNvSpPr txBox="1">
                <a:spLocks noRot="1" noChangeAspect="1" noMove="1" noResize="1" noEditPoints="1" noAdjustHandles="1" noChangeArrowheads="1" noChangeShapeType="1" noTextEdit="1"/>
              </p:cNvSpPr>
              <p:nvPr/>
            </p:nvSpPr>
            <p:spPr>
              <a:xfrm>
                <a:off x="5784109" y="3062831"/>
                <a:ext cx="321149" cy="161583"/>
              </a:xfrm>
              <a:prstGeom prst="rect">
                <a:avLst/>
              </a:prstGeom>
              <a:blipFill>
                <a:blip r:embed="rId9"/>
                <a:stretch>
                  <a:fillRect b="-7143"/>
                </a:stretch>
              </a:blipFill>
            </p:spPr>
            <p:txBody>
              <a:bodyPr/>
              <a:lstStyle/>
              <a:p>
                <a:r>
                  <a:rPr lang="en-US">
                    <a:noFill/>
                  </a:rPr>
                  <a:t> </a:t>
                </a:r>
              </a:p>
            </p:txBody>
          </p:sp>
        </mc:Fallback>
      </mc:AlternateContent>
    </p:spTree>
    <p:extLst>
      <p:ext uri="{BB962C8B-B14F-4D97-AF65-F5344CB8AC3E}">
        <p14:creationId xmlns:p14="http://schemas.microsoft.com/office/powerpoint/2010/main" val="378484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Google Shape;78;p17">
            <a:extLst>
              <a:ext uri="{FF2B5EF4-FFF2-40B4-BE49-F238E27FC236}">
                <a16:creationId xmlns:a16="http://schemas.microsoft.com/office/drawing/2014/main" id="{3938B7D9-C5FB-204D-9A93-11E09EBACF4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ASR As Sequence To Sequence Problem</a:t>
            </a:r>
            <a:endParaRPr dirty="0">
              <a:solidFill>
                <a:schemeClr val="accent1">
                  <a:lumMod val="50000"/>
                </a:schemeClr>
              </a:solidFill>
            </a:endParaRPr>
          </a:p>
        </p:txBody>
      </p:sp>
      <p:sp>
        <p:nvSpPr>
          <p:cNvPr id="134" name="Content Placeholder 2">
            <a:extLst>
              <a:ext uri="{FF2B5EF4-FFF2-40B4-BE49-F238E27FC236}">
                <a16:creationId xmlns:a16="http://schemas.microsoft.com/office/drawing/2014/main" id="{CAD6B1EA-7797-694F-8D19-140D8F383641}"/>
              </a:ext>
            </a:extLst>
          </p:cNvPr>
          <p:cNvSpPr txBox="1">
            <a:spLocks/>
          </p:cNvSpPr>
          <p:nvPr/>
        </p:nvSpPr>
        <p:spPr>
          <a:xfrm>
            <a:off x="150027" y="871643"/>
            <a:ext cx="3708097" cy="3416400"/>
          </a:xfrm>
          <a:prstGeom prst="rect">
            <a:avLst/>
          </a:prstGeom>
          <a:noFill/>
          <a:ln>
            <a:noFill/>
          </a:ln>
        </p:spPr>
        <p:txBody>
          <a:bodyPr spcFirstLastPara="1" wrap="square" lIns="91425" tIns="91425" rIns="91425" bIns="91425" anchor="t" anchorCtr="0">
            <a:normAutofit fontScale="5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buFont typeface="Arial" panose="020B0604020202020204" pitchFamily="34" charset="0"/>
              <a:buChar char="•"/>
            </a:pPr>
            <a:endParaRPr lang="en-US" sz="1400" dirty="0">
              <a:solidFill>
                <a:srgbClr val="000000"/>
              </a:solidFill>
            </a:endParaRPr>
          </a:p>
          <a:p>
            <a:pPr>
              <a:buClr>
                <a:schemeClr val="tx1"/>
              </a:buClr>
              <a:buFont typeface="Arial" panose="020B0604020202020204" pitchFamily="34" charset="0"/>
              <a:buChar char="•"/>
            </a:pPr>
            <a:r>
              <a:rPr lang="en-US" sz="1400" dirty="0">
                <a:solidFill>
                  <a:srgbClr val="000000"/>
                </a:solidFill>
              </a:rPr>
              <a:t>Input Sequence: Audio frame features</a:t>
            </a:r>
          </a:p>
          <a:p>
            <a:pPr marL="114300" indent="0">
              <a:buClr>
                <a:schemeClr val="tx1"/>
              </a:buClr>
              <a:buFont typeface="Arial"/>
              <a:buNone/>
            </a:pPr>
            <a:endParaRPr lang="en-GB" sz="1400" dirty="0">
              <a:solidFill>
                <a:srgbClr val="000000"/>
              </a:solidFill>
            </a:endParaRPr>
          </a:p>
          <a:p>
            <a:pPr>
              <a:buClr>
                <a:schemeClr val="tx1"/>
              </a:buClr>
              <a:buFont typeface="Arial" panose="020B0604020202020204" pitchFamily="34" charset="0"/>
              <a:buChar char="•"/>
            </a:pPr>
            <a:r>
              <a:rPr lang="en-US" sz="1400" dirty="0">
                <a:solidFill>
                  <a:srgbClr val="000000"/>
                </a:solidFill>
              </a:rPr>
              <a:t>Output Sequence : Words from True Transcript Text written as letters</a:t>
            </a:r>
          </a:p>
          <a:p>
            <a:pPr>
              <a:buClr>
                <a:schemeClr val="tx1"/>
              </a:buClr>
              <a:buFont typeface="Arial" panose="020B0604020202020204" pitchFamily="34" charset="0"/>
              <a:buChar char="•"/>
            </a:pPr>
            <a:endParaRPr lang="en-US" sz="1400" dirty="0">
              <a:solidFill>
                <a:srgbClr val="000000"/>
              </a:solidFill>
            </a:endParaRPr>
          </a:p>
          <a:p>
            <a:pPr>
              <a:buClr>
                <a:schemeClr val="tx1"/>
              </a:buClr>
              <a:buFont typeface="Arial" panose="020B0604020202020204" pitchFamily="34" charset="0"/>
              <a:buChar char="•"/>
            </a:pPr>
            <a:r>
              <a:rPr lang="en-US" sz="1400" dirty="0">
                <a:solidFill>
                  <a:srgbClr val="000000"/>
                </a:solidFill>
              </a:rPr>
              <a:t>Example Training Instance: Input Sequence : 7  audio frames and True Transcript Text: “BE”</a:t>
            </a:r>
          </a:p>
          <a:p>
            <a:pPr marL="114300" indent="0">
              <a:buClr>
                <a:schemeClr val="tx1"/>
              </a:buClr>
              <a:buNone/>
            </a:pPr>
            <a:endParaRPr lang="en-US" sz="1400" dirty="0">
              <a:solidFill>
                <a:srgbClr val="000000"/>
              </a:solidFill>
            </a:endParaRPr>
          </a:p>
          <a:p>
            <a:pPr>
              <a:buClr>
                <a:schemeClr val="tx1"/>
              </a:buClr>
              <a:buFont typeface="Arial" panose="020B0604020202020204" pitchFamily="34" charset="0"/>
              <a:buChar char="•"/>
            </a:pPr>
            <a:r>
              <a:rPr lang="en-US" sz="1400" dirty="0">
                <a:solidFill>
                  <a:srgbClr val="000000"/>
                </a:solidFill>
              </a:rPr>
              <a:t>At each audio frame index, network* generates probability of producing each output symbol. E. g.  Probability of generating output symbol “K” at 1</a:t>
            </a:r>
            <a:r>
              <a:rPr lang="en-US" sz="1400" baseline="30000" dirty="0">
                <a:solidFill>
                  <a:srgbClr val="000000"/>
                </a:solidFill>
              </a:rPr>
              <a:t>st </a:t>
            </a:r>
            <a:r>
              <a:rPr lang="en-US" sz="1400" dirty="0">
                <a:solidFill>
                  <a:srgbClr val="000000"/>
                </a:solidFill>
              </a:rPr>
              <a:t>frame.</a:t>
            </a:r>
            <a:r>
              <a:rPr lang="en-US" sz="1400" baseline="30000" dirty="0">
                <a:solidFill>
                  <a:srgbClr val="000000"/>
                </a:solidFill>
              </a:rPr>
              <a:t> </a:t>
            </a:r>
            <a:endParaRPr lang="en-US" sz="1400" baseline="30000" dirty="0"/>
          </a:p>
          <a:p>
            <a:pPr marL="114300" indent="0">
              <a:buClr>
                <a:schemeClr val="tx1"/>
              </a:buClr>
              <a:buNone/>
            </a:pPr>
            <a:endParaRPr lang="en-US" sz="1400" dirty="0">
              <a:solidFill>
                <a:srgbClr val="000000"/>
              </a:solidFill>
            </a:endParaRPr>
          </a:p>
          <a:p>
            <a:pPr>
              <a:buClr>
                <a:schemeClr val="tx1"/>
              </a:buClr>
              <a:buFont typeface="Arial" panose="020B0604020202020204" pitchFamily="34" charset="0"/>
              <a:buChar char="•"/>
            </a:pPr>
            <a:endParaRPr lang="en-US" sz="1400" dirty="0">
              <a:solidFill>
                <a:srgbClr val="000000"/>
              </a:solidFill>
            </a:endParaRPr>
          </a:p>
          <a:p>
            <a:pPr marL="114300" indent="0">
              <a:buClr>
                <a:schemeClr val="tx1"/>
              </a:buClr>
              <a:buNone/>
            </a:pPr>
            <a:endParaRPr lang="en-US" sz="1400" dirty="0">
              <a:solidFill>
                <a:srgbClr val="000000"/>
              </a:solidFill>
            </a:endParaRPr>
          </a:p>
          <a:p>
            <a:pPr>
              <a:buClr>
                <a:schemeClr val="tx1"/>
              </a:buClr>
              <a:buFont typeface="Arial" panose="020B0604020202020204" pitchFamily="34" charset="0"/>
              <a:buChar char="•"/>
            </a:pPr>
            <a:r>
              <a:rPr lang="en-US" sz="1400" b="1" dirty="0">
                <a:solidFill>
                  <a:srgbClr val="000000"/>
                </a:solidFill>
              </a:rPr>
              <a:t>#audio frames != # letters</a:t>
            </a:r>
            <a:r>
              <a:rPr lang="en-US" sz="1400" dirty="0">
                <a:solidFill>
                  <a:srgbClr val="000000"/>
                </a:solidFill>
              </a:rPr>
              <a:t>. </a:t>
            </a:r>
            <a:r>
              <a:rPr lang="en-US" sz="1400" b="1" dirty="0">
                <a:solidFill>
                  <a:srgbClr val="000000"/>
                </a:solidFill>
              </a:rPr>
              <a:t>We don’t know alignment i.e.  which portion of audio aligns to what letter in true transcript.</a:t>
            </a:r>
          </a:p>
          <a:p>
            <a:pPr>
              <a:buClr>
                <a:schemeClr val="tx1"/>
              </a:buClr>
              <a:buFont typeface="Arial" panose="020B0604020202020204" pitchFamily="34" charset="0"/>
              <a:buChar char="•"/>
            </a:pPr>
            <a:endParaRPr lang="en-US" sz="1400" dirty="0">
              <a:solidFill>
                <a:srgbClr val="000000"/>
              </a:solidFill>
            </a:endParaRPr>
          </a:p>
          <a:p>
            <a:pPr>
              <a:buClr>
                <a:schemeClr val="tx1"/>
              </a:buClr>
              <a:buFont typeface="Arial" panose="020B0604020202020204" pitchFamily="34" charset="0"/>
              <a:buChar char="•"/>
            </a:pPr>
            <a:r>
              <a:rPr lang="en-US" sz="1400" dirty="0">
                <a:solidFill>
                  <a:srgbClr val="000000"/>
                </a:solidFill>
              </a:rPr>
              <a:t>Collapse continuous occurrences of same letter into one:</a:t>
            </a:r>
          </a:p>
          <a:p>
            <a:pPr lvl="1">
              <a:buClr>
                <a:schemeClr val="tx1"/>
              </a:buClr>
              <a:buFont typeface="Arial" panose="020B0604020202020204" pitchFamily="34" charset="0"/>
              <a:buChar char="•"/>
            </a:pPr>
            <a:r>
              <a:rPr lang="en-US" sz="1300" dirty="0">
                <a:solidFill>
                  <a:srgbClr val="000000"/>
                </a:solidFill>
              </a:rPr>
              <a:t>First alignment choice (</a:t>
            </a:r>
            <a:r>
              <a:rPr lang="en-US" sz="1300" dirty="0">
                <a:solidFill>
                  <a:srgbClr val="FF0000"/>
                </a:solidFill>
              </a:rPr>
              <a:t>BBEEEEE -&gt; BE</a:t>
            </a:r>
            <a:r>
              <a:rPr lang="en-US" sz="1300" dirty="0">
                <a:solidFill>
                  <a:srgbClr val="000000"/>
                </a:solidFill>
              </a:rPr>
              <a:t>)</a:t>
            </a:r>
          </a:p>
          <a:p>
            <a:pPr lvl="1">
              <a:buClr>
                <a:schemeClr val="tx1"/>
              </a:buClr>
              <a:buFont typeface="Arial" panose="020B0604020202020204" pitchFamily="34" charset="0"/>
              <a:buChar char="•"/>
            </a:pPr>
            <a:r>
              <a:rPr lang="en-US" sz="1300" dirty="0">
                <a:solidFill>
                  <a:srgbClr val="000000"/>
                </a:solidFill>
              </a:rPr>
              <a:t>Second alignment choice (</a:t>
            </a:r>
            <a:r>
              <a:rPr lang="en-US" sz="1300" dirty="0">
                <a:solidFill>
                  <a:srgbClr val="00FF00"/>
                </a:solidFill>
              </a:rPr>
              <a:t>BBBEEEE -&gt; BE</a:t>
            </a:r>
            <a:r>
              <a:rPr lang="en-US" sz="1300" dirty="0">
                <a:solidFill>
                  <a:srgbClr val="000000"/>
                </a:solidFill>
              </a:rPr>
              <a:t>) </a:t>
            </a:r>
          </a:p>
          <a:p>
            <a:pPr lvl="1">
              <a:buClr>
                <a:schemeClr val="tx1"/>
              </a:buClr>
              <a:buFont typeface="Arial" panose="020B0604020202020204" pitchFamily="34" charset="0"/>
              <a:buChar char="•"/>
            </a:pPr>
            <a:r>
              <a:rPr lang="en-US" sz="1300" dirty="0">
                <a:solidFill>
                  <a:srgbClr val="000000"/>
                </a:solidFill>
              </a:rPr>
              <a:t>and so on…..</a:t>
            </a:r>
          </a:p>
          <a:p>
            <a:pPr marL="114300" indent="0">
              <a:buClr>
                <a:schemeClr val="tx1"/>
              </a:buClr>
              <a:buNone/>
            </a:pPr>
            <a:endParaRPr lang="en-US" sz="1400" dirty="0">
              <a:solidFill>
                <a:srgbClr val="000000"/>
              </a:solidFill>
            </a:endParaRPr>
          </a:p>
          <a:p>
            <a:pPr>
              <a:buClr>
                <a:schemeClr val="tx1"/>
              </a:buClr>
              <a:buFont typeface="Arial" panose="020B0604020202020204" pitchFamily="34" charset="0"/>
              <a:buChar char="•"/>
            </a:pPr>
            <a:r>
              <a:rPr lang="en-US" sz="1400" dirty="0">
                <a:solidFill>
                  <a:srgbClr val="000000"/>
                </a:solidFill>
              </a:rPr>
              <a:t>How to deal with repeated letters (as in word </a:t>
            </a:r>
            <a:r>
              <a:rPr lang="en-US" sz="1400" i="1" dirty="0">
                <a:solidFill>
                  <a:srgbClr val="000000"/>
                </a:solidFill>
              </a:rPr>
              <a:t>BEE</a:t>
            </a:r>
            <a:r>
              <a:rPr lang="en-US" sz="1400" dirty="0">
                <a:solidFill>
                  <a:srgbClr val="000000"/>
                </a:solidFill>
              </a:rPr>
              <a:t>) ? (next slide)</a:t>
            </a:r>
          </a:p>
          <a:p>
            <a:pPr>
              <a:buClr>
                <a:schemeClr val="tx1"/>
              </a:buClr>
              <a:buFont typeface="Arial" panose="020B0604020202020204" pitchFamily="34" charset="0"/>
              <a:buChar char="•"/>
            </a:pPr>
            <a:endParaRPr lang="en-US" sz="1400" dirty="0">
              <a:solidFill>
                <a:srgbClr val="000000"/>
              </a:solidFill>
            </a:endParaRPr>
          </a:p>
          <a:p>
            <a:pPr marL="114300" indent="0">
              <a:buClr>
                <a:schemeClr val="tx1"/>
              </a:buClr>
              <a:buNone/>
            </a:pPr>
            <a:endParaRPr lang="en-US" sz="1400" dirty="0">
              <a:solidFill>
                <a:srgbClr val="000000"/>
              </a:solidFill>
            </a:endParaRPr>
          </a:p>
          <a:p>
            <a:pPr marL="114300" indent="0">
              <a:buClr>
                <a:schemeClr val="tx1"/>
              </a:buClr>
              <a:buNone/>
            </a:pPr>
            <a:endParaRPr lang="en-US" sz="1400" dirty="0">
              <a:solidFill>
                <a:srgbClr val="000000"/>
              </a:solidFill>
            </a:endParaRPr>
          </a:p>
          <a:p>
            <a:pPr>
              <a:buClr>
                <a:schemeClr val="tx1"/>
              </a:buClr>
              <a:buFont typeface="Arial" panose="020B0604020202020204" pitchFamily="34" charset="0"/>
              <a:buChar char="•"/>
            </a:pPr>
            <a:endParaRPr lang="en-US" sz="1400" baseline="30000" dirty="0"/>
          </a:p>
          <a:p>
            <a:pPr>
              <a:buClr>
                <a:schemeClr val="tx1"/>
              </a:buClr>
              <a:buFont typeface="Arial" panose="020B0604020202020204" pitchFamily="34" charset="0"/>
              <a:buChar char="•"/>
            </a:pPr>
            <a:endParaRPr lang="en-US" sz="1400" baseline="30000" dirty="0">
              <a:solidFill>
                <a:schemeClr val="tx1"/>
              </a:solidFill>
            </a:endParaRPr>
          </a:p>
          <a:p>
            <a:pPr marL="114300" indent="0">
              <a:buClr>
                <a:schemeClr val="tx1"/>
              </a:buClr>
              <a:buNone/>
            </a:pPr>
            <a:endParaRPr lang="en-US" sz="1400" dirty="0">
              <a:solidFill>
                <a:srgbClr val="000000"/>
              </a:solidFill>
            </a:endParaRPr>
          </a:p>
        </p:txBody>
      </p:sp>
      <p:graphicFrame>
        <p:nvGraphicFramePr>
          <p:cNvPr id="141" name="Table 53">
            <a:extLst>
              <a:ext uri="{FF2B5EF4-FFF2-40B4-BE49-F238E27FC236}">
                <a16:creationId xmlns:a16="http://schemas.microsoft.com/office/drawing/2014/main" id="{49341FB4-8836-C44A-B7AE-BD4E380F83FF}"/>
              </a:ext>
            </a:extLst>
          </p:cNvPr>
          <p:cNvGraphicFramePr>
            <a:graphicFrameLocks noGrp="1"/>
          </p:cNvGraphicFramePr>
          <p:nvPr>
            <p:extLst>
              <p:ext uri="{D42A27DB-BD31-4B8C-83A1-F6EECF244321}">
                <p14:modId xmlns:p14="http://schemas.microsoft.com/office/powerpoint/2010/main" val="1933517431"/>
              </p:ext>
            </p:extLst>
          </p:nvPr>
        </p:nvGraphicFramePr>
        <p:xfrm>
          <a:off x="4117644" y="1370906"/>
          <a:ext cx="395074" cy="1185153"/>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367075">
                <a:tc>
                  <a:txBody>
                    <a:bodyPr/>
                    <a:lstStyle/>
                    <a:p>
                      <a:r>
                        <a:rPr lang="en-US" sz="900" b="0" dirty="0">
                          <a:solidFill>
                            <a:schemeClr val="tx1"/>
                          </a:solidFill>
                        </a:rPr>
                        <a:t>P</a:t>
                      </a:r>
                      <a:r>
                        <a:rPr lang="en-US" sz="900" b="0" baseline="-25000" dirty="0">
                          <a:solidFill>
                            <a:schemeClr val="tx1"/>
                          </a:solidFill>
                        </a:rPr>
                        <a:t>B</a:t>
                      </a:r>
                      <a:r>
                        <a:rPr lang="en-US" sz="900" b="0" baseline="30000" dirty="0">
                          <a:solidFill>
                            <a:schemeClr val="tx1"/>
                          </a:solidFill>
                        </a:rPr>
                        <a:t>1</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1</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1</a:t>
                      </a:r>
                    </a:p>
                  </a:txBody>
                  <a:tcPr/>
                </a:tc>
                <a:extLst>
                  <a:ext uri="{0D108BD9-81ED-4DB2-BD59-A6C34878D82A}">
                    <a16:rowId xmlns:a16="http://schemas.microsoft.com/office/drawing/2014/main" val="3217704328"/>
                  </a:ext>
                </a:extLst>
              </a:tr>
            </a:tbl>
          </a:graphicData>
        </a:graphic>
      </p:graphicFrame>
      <p:graphicFrame>
        <p:nvGraphicFramePr>
          <p:cNvPr id="142" name="Table 53">
            <a:extLst>
              <a:ext uri="{FF2B5EF4-FFF2-40B4-BE49-F238E27FC236}">
                <a16:creationId xmlns:a16="http://schemas.microsoft.com/office/drawing/2014/main" id="{8ECBB8E6-B6B6-B44D-9AFE-6D799AEC012D}"/>
              </a:ext>
            </a:extLst>
          </p:cNvPr>
          <p:cNvGraphicFramePr>
            <a:graphicFrameLocks noGrp="1"/>
          </p:cNvGraphicFramePr>
          <p:nvPr>
            <p:extLst>
              <p:ext uri="{D42A27DB-BD31-4B8C-83A1-F6EECF244321}">
                <p14:modId xmlns:p14="http://schemas.microsoft.com/office/powerpoint/2010/main" val="3035103203"/>
              </p:ext>
            </p:extLst>
          </p:nvPr>
        </p:nvGraphicFramePr>
        <p:xfrm>
          <a:off x="4837310" y="1370295"/>
          <a:ext cx="395605" cy="1185153"/>
        </p:xfrm>
        <a:graphic>
          <a:graphicData uri="http://schemas.openxmlformats.org/drawingml/2006/table">
            <a:tbl>
              <a:tblPr firstRow="1" bandRow="1">
                <a:tableStyleId>{0505E3EF-67EA-436B-97B2-0124C06EBD24}</a:tableStyleId>
              </a:tblPr>
              <a:tblGrid>
                <a:gridCol w="395605">
                  <a:extLst>
                    <a:ext uri="{9D8B030D-6E8A-4147-A177-3AD203B41FA5}">
                      <a16:colId xmlns:a16="http://schemas.microsoft.com/office/drawing/2014/main" val="851000872"/>
                    </a:ext>
                  </a:extLst>
                </a:gridCol>
              </a:tblGrid>
              <a:tr h="367075">
                <a:tc>
                  <a:txBody>
                    <a:bodyPr/>
                    <a:lstStyle/>
                    <a:p>
                      <a:r>
                        <a:rPr lang="en-US" sz="900" b="0" dirty="0">
                          <a:solidFill>
                            <a:schemeClr val="tx1"/>
                          </a:solidFill>
                        </a:rPr>
                        <a:t>P</a:t>
                      </a:r>
                      <a:r>
                        <a:rPr lang="en-US" sz="900" b="0" baseline="-25000" dirty="0">
                          <a:solidFill>
                            <a:schemeClr val="tx1"/>
                          </a:solidFill>
                        </a:rPr>
                        <a:t>B</a:t>
                      </a:r>
                      <a:r>
                        <a:rPr lang="en-US" sz="900" b="0" baseline="30000" dirty="0">
                          <a:solidFill>
                            <a:schemeClr val="tx1"/>
                          </a:solidFill>
                        </a:rPr>
                        <a:t>2</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2</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2</a:t>
                      </a:r>
                    </a:p>
                  </a:txBody>
                  <a:tcPr/>
                </a:tc>
                <a:extLst>
                  <a:ext uri="{0D108BD9-81ED-4DB2-BD59-A6C34878D82A}">
                    <a16:rowId xmlns:a16="http://schemas.microsoft.com/office/drawing/2014/main" val="3217704328"/>
                  </a:ext>
                </a:extLst>
              </a:tr>
            </a:tbl>
          </a:graphicData>
        </a:graphic>
      </p:graphicFrame>
      <p:graphicFrame>
        <p:nvGraphicFramePr>
          <p:cNvPr id="151" name="Table 53">
            <a:extLst>
              <a:ext uri="{FF2B5EF4-FFF2-40B4-BE49-F238E27FC236}">
                <a16:creationId xmlns:a16="http://schemas.microsoft.com/office/drawing/2014/main" id="{20A9A2D0-6424-6A4E-95F0-4301CC2889CA}"/>
              </a:ext>
            </a:extLst>
          </p:cNvPr>
          <p:cNvGraphicFramePr>
            <a:graphicFrameLocks noGrp="1"/>
          </p:cNvGraphicFramePr>
          <p:nvPr>
            <p:extLst>
              <p:ext uri="{D42A27DB-BD31-4B8C-83A1-F6EECF244321}">
                <p14:modId xmlns:p14="http://schemas.microsoft.com/office/powerpoint/2010/main" val="4108265872"/>
              </p:ext>
            </p:extLst>
          </p:nvPr>
        </p:nvGraphicFramePr>
        <p:xfrm>
          <a:off x="5590619" y="1386597"/>
          <a:ext cx="395605" cy="1185153"/>
        </p:xfrm>
        <a:graphic>
          <a:graphicData uri="http://schemas.openxmlformats.org/drawingml/2006/table">
            <a:tbl>
              <a:tblPr firstRow="1" bandRow="1">
                <a:tableStyleId>{0505E3EF-67EA-436B-97B2-0124C06EBD24}</a:tableStyleId>
              </a:tblPr>
              <a:tblGrid>
                <a:gridCol w="395605">
                  <a:extLst>
                    <a:ext uri="{9D8B030D-6E8A-4147-A177-3AD203B41FA5}">
                      <a16:colId xmlns:a16="http://schemas.microsoft.com/office/drawing/2014/main" val="851000872"/>
                    </a:ext>
                  </a:extLst>
                </a:gridCol>
              </a:tblGrid>
              <a:tr h="367075">
                <a:tc>
                  <a:txBody>
                    <a:bodyPr/>
                    <a:lstStyle/>
                    <a:p>
                      <a:r>
                        <a:rPr lang="en-US" sz="900" b="0" dirty="0"/>
                        <a:t>P</a:t>
                      </a:r>
                      <a:r>
                        <a:rPr lang="en-US" sz="900" b="0" baseline="-25000" dirty="0"/>
                        <a:t>B</a:t>
                      </a:r>
                      <a:r>
                        <a:rPr lang="en-US" sz="900" b="0" baseline="30000" dirty="0"/>
                        <a:t>3</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3</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3</a:t>
                      </a:r>
                    </a:p>
                  </a:txBody>
                  <a:tcPr/>
                </a:tc>
                <a:extLst>
                  <a:ext uri="{0D108BD9-81ED-4DB2-BD59-A6C34878D82A}">
                    <a16:rowId xmlns:a16="http://schemas.microsoft.com/office/drawing/2014/main" val="3217704328"/>
                  </a:ext>
                </a:extLst>
              </a:tr>
            </a:tbl>
          </a:graphicData>
        </a:graphic>
      </p:graphicFrame>
      <p:graphicFrame>
        <p:nvGraphicFramePr>
          <p:cNvPr id="152" name="Table 53">
            <a:extLst>
              <a:ext uri="{FF2B5EF4-FFF2-40B4-BE49-F238E27FC236}">
                <a16:creationId xmlns:a16="http://schemas.microsoft.com/office/drawing/2014/main" id="{DABB269B-2573-C94F-B54E-8C603423CED0}"/>
              </a:ext>
            </a:extLst>
          </p:cNvPr>
          <p:cNvGraphicFramePr>
            <a:graphicFrameLocks noGrp="1"/>
          </p:cNvGraphicFramePr>
          <p:nvPr>
            <p:extLst>
              <p:ext uri="{D42A27DB-BD31-4B8C-83A1-F6EECF244321}">
                <p14:modId xmlns:p14="http://schemas.microsoft.com/office/powerpoint/2010/main" val="3916673253"/>
              </p:ext>
            </p:extLst>
          </p:nvPr>
        </p:nvGraphicFramePr>
        <p:xfrm>
          <a:off x="6293582" y="1370905"/>
          <a:ext cx="395605" cy="1185153"/>
        </p:xfrm>
        <a:graphic>
          <a:graphicData uri="http://schemas.openxmlformats.org/drawingml/2006/table">
            <a:tbl>
              <a:tblPr firstRow="1" bandRow="1">
                <a:tableStyleId>{0505E3EF-67EA-436B-97B2-0124C06EBD24}</a:tableStyleId>
              </a:tblPr>
              <a:tblGrid>
                <a:gridCol w="395605">
                  <a:extLst>
                    <a:ext uri="{9D8B030D-6E8A-4147-A177-3AD203B41FA5}">
                      <a16:colId xmlns:a16="http://schemas.microsoft.com/office/drawing/2014/main" val="851000872"/>
                    </a:ext>
                  </a:extLst>
                </a:gridCol>
              </a:tblGrid>
              <a:tr h="367075">
                <a:tc>
                  <a:txBody>
                    <a:bodyPr/>
                    <a:lstStyle/>
                    <a:p>
                      <a:r>
                        <a:rPr lang="en-US" sz="900" b="0" dirty="0"/>
                        <a:t>P</a:t>
                      </a:r>
                      <a:r>
                        <a:rPr lang="en-US" sz="900" b="0" baseline="-25000" dirty="0"/>
                        <a:t>B</a:t>
                      </a:r>
                      <a:r>
                        <a:rPr lang="en-US" sz="900" b="0" baseline="30000" dirty="0"/>
                        <a:t>4</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4</a:t>
                      </a:r>
                    </a:p>
                    <a:p>
                      <a:endParaRPr lang="en-US" b="0" dirty="0">
                        <a:solidFill>
                          <a:schemeClr val="tx1"/>
                        </a:solidFill>
                      </a:endParaRPr>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4</a:t>
                      </a:r>
                    </a:p>
                  </a:txBody>
                  <a:tcPr/>
                </a:tc>
                <a:extLst>
                  <a:ext uri="{0D108BD9-81ED-4DB2-BD59-A6C34878D82A}">
                    <a16:rowId xmlns:a16="http://schemas.microsoft.com/office/drawing/2014/main" val="3217704328"/>
                  </a:ext>
                </a:extLst>
              </a:tr>
            </a:tbl>
          </a:graphicData>
        </a:graphic>
      </p:graphicFrame>
      <p:graphicFrame>
        <p:nvGraphicFramePr>
          <p:cNvPr id="153" name="Table 53">
            <a:extLst>
              <a:ext uri="{FF2B5EF4-FFF2-40B4-BE49-F238E27FC236}">
                <a16:creationId xmlns:a16="http://schemas.microsoft.com/office/drawing/2014/main" id="{D986F2BD-FBF9-454B-927B-A77C70E0CA62}"/>
              </a:ext>
            </a:extLst>
          </p:cNvPr>
          <p:cNvGraphicFramePr>
            <a:graphicFrameLocks noGrp="1"/>
          </p:cNvGraphicFramePr>
          <p:nvPr>
            <p:extLst>
              <p:ext uri="{D42A27DB-BD31-4B8C-83A1-F6EECF244321}">
                <p14:modId xmlns:p14="http://schemas.microsoft.com/office/powerpoint/2010/main" val="1791155931"/>
              </p:ext>
            </p:extLst>
          </p:nvPr>
        </p:nvGraphicFramePr>
        <p:xfrm>
          <a:off x="7013248" y="1370294"/>
          <a:ext cx="400368" cy="1185153"/>
        </p:xfrm>
        <a:graphic>
          <a:graphicData uri="http://schemas.openxmlformats.org/drawingml/2006/table">
            <a:tbl>
              <a:tblPr firstRow="1" bandRow="1">
                <a:tableStyleId>{0505E3EF-67EA-436B-97B2-0124C06EBD24}</a:tableStyleId>
              </a:tblPr>
              <a:tblGrid>
                <a:gridCol w="400368">
                  <a:extLst>
                    <a:ext uri="{9D8B030D-6E8A-4147-A177-3AD203B41FA5}">
                      <a16:colId xmlns:a16="http://schemas.microsoft.com/office/drawing/2014/main" val="851000872"/>
                    </a:ext>
                  </a:extLst>
                </a:gridCol>
              </a:tblGrid>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dirty="0"/>
                        <a:t>P</a:t>
                      </a:r>
                      <a:r>
                        <a:rPr lang="en-US" sz="900" b="0" baseline="-25000" dirty="0"/>
                        <a:t>B</a:t>
                      </a:r>
                      <a:r>
                        <a:rPr lang="en-US" sz="900" b="0" baseline="30000" dirty="0"/>
                        <a:t>5</a:t>
                      </a:r>
                    </a:p>
                    <a:p>
                      <a:endParaRPr lang="en-US" sz="900" b="0" baseline="30000" dirty="0"/>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5</a:t>
                      </a:r>
                    </a:p>
                    <a:p>
                      <a:endParaRPr lang="en-US" b="0" dirty="0">
                        <a:solidFill>
                          <a:schemeClr val="tx1"/>
                        </a:solidFill>
                      </a:endParaRPr>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5</a:t>
                      </a:r>
                    </a:p>
                  </a:txBody>
                  <a:tcPr/>
                </a:tc>
                <a:extLst>
                  <a:ext uri="{0D108BD9-81ED-4DB2-BD59-A6C34878D82A}">
                    <a16:rowId xmlns:a16="http://schemas.microsoft.com/office/drawing/2014/main" val="3217704328"/>
                  </a:ext>
                </a:extLst>
              </a:tr>
            </a:tbl>
          </a:graphicData>
        </a:graphic>
      </p:graphicFrame>
      <p:graphicFrame>
        <p:nvGraphicFramePr>
          <p:cNvPr id="154" name="Table 53">
            <a:extLst>
              <a:ext uri="{FF2B5EF4-FFF2-40B4-BE49-F238E27FC236}">
                <a16:creationId xmlns:a16="http://schemas.microsoft.com/office/drawing/2014/main" id="{18B2AA81-093D-364D-81D9-D06911D5CFBF}"/>
              </a:ext>
            </a:extLst>
          </p:cNvPr>
          <p:cNvGraphicFramePr>
            <a:graphicFrameLocks noGrp="1"/>
          </p:cNvGraphicFramePr>
          <p:nvPr>
            <p:extLst>
              <p:ext uri="{D42A27DB-BD31-4B8C-83A1-F6EECF244321}">
                <p14:modId xmlns:p14="http://schemas.microsoft.com/office/powerpoint/2010/main" val="1942137172"/>
              </p:ext>
            </p:extLst>
          </p:nvPr>
        </p:nvGraphicFramePr>
        <p:xfrm>
          <a:off x="7614383" y="1370294"/>
          <a:ext cx="395605" cy="1169550"/>
        </p:xfrm>
        <a:graphic>
          <a:graphicData uri="http://schemas.openxmlformats.org/drawingml/2006/table">
            <a:tbl>
              <a:tblPr firstRow="1" bandRow="1">
                <a:tableStyleId>{0505E3EF-67EA-436B-97B2-0124C06EBD24}</a:tableStyleId>
              </a:tblPr>
              <a:tblGrid>
                <a:gridCol w="395605">
                  <a:extLst>
                    <a:ext uri="{9D8B030D-6E8A-4147-A177-3AD203B41FA5}">
                      <a16:colId xmlns:a16="http://schemas.microsoft.com/office/drawing/2014/main" val="851000872"/>
                    </a:ext>
                  </a:extLst>
                </a:gridCol>
              </a:tblGrid>
              <a:tr h="359207">
                <a:tc>
                  <a:txBody>
                    <a:bodyPr/>
                    <a:lstStyle/>
                    <a:p>
                      <a:r>
                        <a:rPr lang="en-US" sz="900" b="0" dirty="0"/>
                        <a:t>P</a:t>
                      </a:r>
                      <a:r>
                        <a:rPr lang="en-US" sz="900" b="0" baseline="-25000" dirty="0"/>
                        <a:t>B</a:t>
                      </a:r>
                      <a:r>
                        <a:rPr lang="en-US" sz="900" b="0" baseline="30000" dirty="0"/>
                        <a:t>6</a:t>
                      </a:r>
                    </a:p>
                  </a:txBody>
                  <a:tcPr/>
                </a:tc>
                <a:extLst>
                  <a:ext uri="{0D108BD9-81ED-4DB2-BD59-A6C34878D82A}">
                    <a16:rowId xmlns:a16="http://schemas.microsoft.com/office/drawing/2014/main" val="3733202637"/>
                  </a:ext>
                </a:extLst>
              </a:tr>
              <a:tr h="447400">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6</a:t>
                      </a:r>
                    </a:p>
                    <a:p>
                      <a:endParaRPr lang="en-US" b="0" dirty="0"/>
                    </a:p>
                  </a:txBody>
                  <a:tcPr/>
                </a:tc>
                <a:extLst>
                  <a:ext uri="{0D108BD9-81ED-4DB2-BD59-A6C34878D82A}">
                    <a16:rowId xmlns:a16="http://schemas.microsoft.com/office/drawing/2014/main" val="1648834894"/>
                  </a:ext>
                </a:extLst>
              </a:tr>
              <a:tr h="3531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6</a:t>
                      </a:r>
                    </a:p>
                    <a:p>
                      <a:endParaRPr lang="en-US" sz="800" b="0" baseline="30000" dirty="0">
                        <a:solidFill>
                          <a:srgbClr val="FF0000"/>
                        </a:solidFill>
                      </a:endParaRPr>
                    </a:p>
                  </a:txBody>
                  <a:tcPr/>
                </a:tc>
                <a:extLst>
                  <a:ext uri="{0D108BD9-81ED-4DB2-BD59-A6C34878D82A}">
                    <a16:rowId xmlns:a16="http://schemas.microsoft.com/office/drawing/2014/main" val="3217704328"/>
                  </a:ext>
                </a:extLst>
              </a:tr>
            </a:tbl>
          </a:graphicData>
        </a:graphic>
      </p:graphicFrame>
      <p:graphicFrame>
        <p:nvGraphicFramePr>
          <p:cNvPr id="163" name="Table 53">
            <a:extLst>
              <a:ext uri="{FF2B5EF4-FFF2-40B4-BE49-F238E27FC236}">
                <a16:creationId xmlns:a16="http://schemas.microsoft.com/office/drawing/2014/main" id="{2BC24050-B17D-1F42-AF29-5A0D990C0A69}"/>
              </a:ext>
            </a:extLst>
          </p:cNvPr>
          <p:cNvGraphicFramePr>
            <a:graphicFrameLocks noGrp="1"/>
          </p:cNvGraphicFramePr>
          <p:nvPr>
            <p:extLst>
              <p:ext uri="{D42A27DB-BD31-4B8C-83A1-F6EECF244321}">
                <p14:modId xmlns:p14="http://schemas.microsoft.com/office/powerpoint/2010/main" val="997763979"/>
              </p:ext>
            </p:extLst>
          </p:nvPr>
        </p:nvGraphicFramePr>
        <p:xfrm>
          <a:off x="8284683" y="1362433"/>
          <a:ext cx="395074" cy="1185153"/>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367075">
                <a:tc>
                  <a:txBody>
                    <a:bodyPr/>
                    <a:lstStyle/>
                    <a:p>
                      <a:r>
                        <a:rPr lang="en-US" sz="900" b="0" dirty="0"/>
                        <a:t>P</a:t>
                      </a:r>
                      <a:r>
                        <a:rPr lang="en-US" sz="900" b="0" baseline="-25000" dirty="0"/>
                        <a:t>B</a:t>
                      </a:r>
                      <a:r>
                        <a:rPr lang="en-US" sz="900" b="0" baseline="30000" dirty="0"/>
                        <a:t>7</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7</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7</a:t>
                      </a:r>
                    </a:p>
                  </a:txBody>
                  <a:tcPr/>
                </a:tc>
                <a:extLst>
                  <a:ext uri="{0D108BD9-81ED-4DB2-BD59-A6C34878D82A}">
                    <a16:rowId xmlns:a16="http://schemas.microsoft.com/office/drawing/2014/main" val="3217704328"/>
                  </a:ext>
                </a:extLst>
              </a:tr>
            </a:tbl>
          </a:graphicData>
        </a:graphic>
      </p:graphicFrame>
      <p:sp>
        <p:nvSpPr>
          <p:cNvPr id="2" name="TextBox 1">
            <a:extLst>
              <a:ext uri="{FF2B5EF4-FFF2-40B4-BE49-F238E27FC236}">
                <a16:creationId xmlns:a16="http://schemas.microsoft.com/office/drawing/2014/main" id="{B6026A20-A772-7742-9FEC-D3F6528B8627}"/>
              </a:ext>
            </a:extLst>
          </p:cNvPr>
          <p:cNvSpPr txBox="1"/>
          <p:nvPr/>
        </p:nvSpPr>
        <p:spPr>
          <a:xfrm>
            <a:off x="3505453" y="4645155"/>
            <a:ext cx="1252573" cy="230832"/>
          </a:xfrm>
          <a:prstGeom prst="rect">
            <a:avLst/>
          </a:prstGeom>
          <a:noFill/>
        </p:spPr>
        <p:txBody>
          <a:bodyPr wrap="square" rtlCol="0">
            <a:spAutoFit/>
          </a:bodyPr>
          <a:lstStyle/>
          <a:p>
            <a:r>
              <a:rPr lang="en-US" sz="900" dirty="0"/>
              <a:t>Audio Features</a:t>
            </a:r>
          </a:p>
        </p:txBody>
      </p:sp>
      <p:cxnSp>
        <p:nvCxnSpPr>
          <p:cNvPr id="7" name="Straight Arrow Connector 6">
            <a:extLst>
              <a:ext uri="{FF2B5EF4-FFF2-40B4-BE49-F238E27FC236}">
                <a16:creationId xmlns:a16="http://schemas.microsoft.com/office/drawing/2014/main" id="{ADAD9245-78FB-CC4E-B6AC-1ACE5E2CB477}"/>
              </a:ext>
            </a:extLst>
          </p:cNvPr>
          <p:cNvCxnSpPr>
            <a:cxnSpLocks/>
            <a:stCxn id="2" idx="0"/>
            <a:endCxn id="5" idx="2"/>
          </p:cNvCxnSpPr>
          <p:nvPr/>
        </p:nvCxnSpPr>
        <p:spPr>
          <a:xfrm flipV="1">
            <a:off x="4131740" y="4317566"/>
            <a:ext cx="177800" cy="327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1" name="Group 190">
            <a:extLst>
              <a:ext uri="{FF2B5EF4-FFF2-40B4-BE49-F238E27FC236}">
                <a16:creationId xmlns:a16="http://schemas.microsoft.com/office/drawing/2014/main" id="{38740461-EB31-1640-B017-FD24FBBEBBC3}"/>
              </a:ext>
            </a:extLst>
          </p:cNvPr>
          <p:cNvGrpSpPr/>
          <p:nvPr/>
        </p:nvGrpSpPr>
        <p:grpSpPr>
          <a:xfrm>
            <a:off x="4131740" y="2589840"/>
            <a:ext cx="4662379" cy="1727726"/>
            <a:chOff x="4131740" y="2589840"/>
            <a:chExt cx="4662379" cy="1727726"/>
          </a:xfrm>
        </p:grpSpPr>
        <p:cxnSp>
          <p:nvCxnSpPr>
            <p:cNvPr id="65" name="Straight Arrow Connector 64">
              <a:extLst>
                <a:ext uri="{FF2B5EF4-FFF2-40B4-BE49-F238E27FC236}">
                  <a16:creationId xmlns:a16="http://schemas.microsoft.com/office/drawing/2014/main" id="{DFBDEF7C-88FE-6C47-AC01-39A0E33F89D6}"/>
                </a:ext>
              </a:extLst>
            </p:cNvPr>
            <p:cNvCxnSpPr/>
            <p:nvPr/>
          </p:nvCxnSpPr>
          <p:spPr>
            <a:xfrm flipV="1">
              <a:off x="5782741" y="2589840"/>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666B93A-FBAD-0D46-A947-9C172FE9CC6F}"/>
                </a:ext>
              </a:extLst>
            </p:cNvPr>
            <p:cNvCxnSpPr/>
            <p:nvPr/>
          </p:nvCxnSpPr>
          <p:spPr>
            <a:xfrm flipV="1">
              <a:off x="6468543" y="2598303"/>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1ECD670C-32AA-1C4D-9403-00841B59CC92}"/>
                </a:ext>
              </a:extLst>
            </p:cNvPr>
            <p:cNvCxnSpPr/>
            <p:nvPr/>
          </p:nvCxnSpPr>
          <p:spPr>
            <a:xfrm flipV="1">
              <a:off x="7188209" y="2598304"/>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7467F96-1D0A-BB42-B849-D9E2EB45AC53}"/>
                </a:ext>
              </a:extLst>
            </p:cNvPr>
            <p:cNvSpPr/>
            <p:nvPr/>
          </p:nvSpPr>
          <p:spPr>
            <a:xfrm>
              <a:off x="4131740" y="382649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20" name="Rectangle 19">
              <a:extLst>
                <a:ext uri="{FF2B5EF4-FFF2-40B4-BE49-F238E27FC236}">
                  <a16:creationId xmlns:a16="http://schemas.microsoft.com/office/drawing/2014/main" id="{97E39369-4377-5E4A-BE08-064B309A0E3D}"/>
                </a:ext>
              </a:extLst>
            </p:cNvPr>
            <p:cNvSpPr/>
            <p:nvPr/>
          </p:nvSpPr>
          <p:spPr>
            <a:xfrm>
              <a:off x="4851406" y="3817507"/>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24" name="Rectangle 23">
              <a:extLst>
                <a:ext uri="{FF2B5EF4-FFF2-40B4-BE49-F238E27FC236}">
                  <a16:creationId xmlns:a16="http://schemas.microsoft.com/office/drawing/2014/main" id="{3AE344A1-4ACD-0B45-861E-2ED1BE6346C5}"/>
                </a:ext>
              </a:extLst>
            </p:cNvPr>
            <p:cNvSpPr/>
            <p:nvPr/>
          </p:nvSpPr>
          <p:spPr>
            <a:xfrm>
              <a:off x="5571072" y="382649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29" name="Rectangle 28">
              <a:extLst>
                <a:ext uri="{FF2B5EF4-FFF2-40B4-BE49-F238E27FC236}">
                  <a16:creationId xmlns:a16="http://schemas.microsoft.com/office/drawing/2014/main" id="{81E9915D-392E-F444-A6E2-D126799628C9}"/>
                </a:ext>
              </a:extLst>
            </p:cNvPr>
            <p:cNvSpPr/>
            <p:nvPr/>
          </p:nvSpPr>
          <p:spPr>
            <a:xfrm>
              <a:off x="6273806" y="382649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sp>
          <p:nvSpPr>
            <p:cNvPr id="33" name="Rectangle 32">
              <a:extLst>
                <a:ext uri="{FF2B5EF4-FFF2-40B4-BE49-F238E27FC236}">
                  <a16:creationId xmlns:a16="http://schemas.microsoft.com/office/drawing/2014/main" id="{4E609F81-5828-784E-A5C7-ADF854BAFC54}"/>
                </a:ext>
              </a:extLst>
            </p:cNvPr>
            <p:cNvSpPr/>
            <p:nvPr/>
          </p:nvSpPr>
          <p:spPr>
            <a:xfrm>
              <a:off x="6993472" y="3817507"/>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5</a:t>
              </a:r>
            </a:p>
          </p:txBody>
        </p:sp>
        <p:sp>
          <p:nvSpPr>
            <p:cNvPr id="71" name="Rectangle 70">
              <a:extLst>
                <a:ext uri="{FF2B5EF4-FFF2-40B4-BE49-F238E27FC236}">
                  <a16:creationId xmlns:a16="http://schemas.microsoft.com/office/drawing/2014/main" id="{391815ED-B779-8B4C-AA30-F39F6B40E6F2}"/>
                </a:ext>
              </a:extLst>
            </p:cNvPr>
            <p:cNvSpPr/>
            <p:nvPr/>
          </p:nvSpPr>
          <p:spPr>
            <a:xfrm>
              <a:off x="7679353" y="3818026"/>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6</a:t>
              </a:r>
            </a:p>
          </p:txBody>
        </p:sp>
        <p:sp>
          <p:nvSpPr>
            <p:cNvPr id="75" name="Rectangle 74">
              <a:extLst>
                <a:ext uri="{FF2B5EF4-FFF2-40B4-BE49-F238E27FC236}">
                  <a16:creationId xmlns:a16="http://schemas.microsoft.com/office/drawing/2014/main" id="{DC2C0538-79BD-AF47-ACDF-4C8EDE072F11}"/>
                </a:ext>
              </a:extLst>
            </p:cNvPr>
            <p:cNvSpPr/>
            <p:nvPr/>
          </p:nvSpPr>
          <p:spPr>
            <a:xfrm>
              <a:off x="8399019" y="3809034"/>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7</a:t>
              </a:r>
            </a:p>
          </p:txBody>
        </p:sp>
        <p:cxnSp>
          <p:nvCxnSpPr>
            <p:cNvPr id="12" name="Straight Arrow Connector 11">
              <a:extLst>
                <a:ext uri="{FF2B5EF4-FFF2-40B4-BE49-F238E27FC236}">
                  <a16:creationId xmlns:a16="http://schemas.microsoft.com/office/drawing/2014/main" id="{CD2ED347-17B4-3C46-B581-67786C9D49F3}"/>
                </a:ext>
              </a:extLst>
            </p:cNvPr>
            <p:cNvCxnSpPr>
              <a:stCxn id="5" idx="0"/>
              <a:endCxn id="6" idx="2"/>
            </p:cNvCxnSpPr>
            <p:nvPr/>
          </p:nvCxnSpPr>
          <p:spPr>
            <a:xfrm flipV="1">
              <a:off x="4309540" y="3470899"/>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C979D5-7596-8146-AE80-4C67E5D66295}"/>
                </a:ext>
              </a:extLst>
            </p:cNvPr>
            <p:cNvCxnSpPr>
              <a:stCxn id="20" idx="0"/>
              <a:endCxn id="21" idx="2"/>
            </p:cNvCxnSpPr>
            <p:nvPr/>
          </p:nvCxnSpPr>
          <p:spPr>
            <a:xfrm flipV="1">
              <a:off x="5029206" y="3461907"/>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EAF33D3-BD7C-1E43-8E61-D02C0C080D13}"/>
                </a:ext>
              </a:extLst>
            </p:cNvPr>
            <p:cNvCxnSpPr>
              <a:stCxn id="24" idx="0"/>
              <a:endCxn id="25" idx="2"/>
            </p:cNvCxnSpPr>
            <p:nvPr/>
          </p:nvCxnSpPr>
          <p:spPr>
            <a:xfrm flipV="1">
              <a:off x="5748872" y="3470899"/>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CA14D28-DADA-CE41-A1A9-38C1FCB2D4BF}"/>
                </a:ext>
              </a:extLst>
            </p:cNvPr>
            <p:cNvCxnSpPr>
              <a:stCxn id="29" idx="0"/>
              <a:endCxn id="30" idx="2"/>
            </p:cNvCxnSpPr>
            <p:nvPr/>
          </p:nvCxnSpPr>
          <p:spPr>
            <a:xfrm flipV="1">
              <a:off x="6451606" y="3470899"/>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0D90F58-C88E-824C-820E-D04ABC2B2735}"/>
                </a:ext>
              </a:extLst>
            </p:cNvPr>
            <p:cNvCxnSpPr>
              <a:stCxn id="33" idx="0"/>
              <a:endCxn id="34" idx="2"/>
            </p:cNvCxnSpPr>
            <p:nvPr/>
          </p:nvCxnSpPr>
          <p:spPr>
            <a:xfrm flipV="1">
              <a:off x="7171272" y="3461907"/>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D3B4F42-273F-F44B-9D4F-B550A8A18132}"/>
                </a:ext>
              </a:extLst>
            </p:cNvPr>
            <p:cNvCxnSpPr/>
            <p:nvPr/>
          </p:nvCxnSpPr>
          <p:spPr>
            <a:xfrm flipV="1">
              <a:off x="4309540" y="2615240"/>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ECBA0C2-EF31-F549-9095-D9323A5EC559}"/>
                </a:ext>
              </a:extLst>
            </p:cNvPr>
            <p:cNvCxnSpPr>
              <a:cxnSpLocks/>
            </p:cNvCxnSpPr>
            <p:nvPr/>
          </p:nvCxnSpPr>
          <p:spPr>
            <a:xfrm flipV="1">
              <a:off x="5020741" y="2615235"/>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D49DD3C-9983-A745-9ADB-B577F29E6A69}"/>
                </a:ext>
              </a:extLst>
            </p:cNvPr>
            <p:cNvCxnSpPr>
              <a:stCxn id="71" idx="0"/>
              <a:endCxn id="72" idx="2"/>
            </p:cNvCxnSpPr>
            <p:nvPr/>
          </p:nvCxnSpPr>
          <p:spPr>
            <a:xfrm flipV="1">
              <a:off x="7857153" y="3462426"/>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4681FAB-9CBC-3E48-8184-17C06B0419F4}"/>
                </a:ext>
              </a:extLst>
            </p:cNvPr>
            <p:cNvCxnSpPr>
              <a:stCxn id="75" idx="0"/>
              <a:endCxn id="76" idx="2"/>
            </p:cNvCxnSpPr>
            <p:nvPr/>
          </p:nvCxnSpPr>
          <p:spPr>
            <a:xfrm flipV="1">
              <a:off x="8576819" y="3453434"/>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91DFDC0-A70D-794E-ABAE-7930493098C8}"/>
                </a:ext>
              </a:extLst>
            </p:cNvPr>
            <p:cNvCxnSpPr/>
            <p:nvPr/>
          </p:nvCxnSpPr>
          <p:spPr>
            <a:xfrm flipV="1">
              <a:off x="7857153" y="2606767"/>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864F99A-3B73-BA40-B5F3-9CBD8CCF4D3B}"/>
                </a:ext>
              </a:extLst>
            </p:cNvPr>
            <p:cNvCxnSpPr>
              <a:cxnSpLocks/>
            </p:cNvCxnSpPr>
            <p:nvPr/>
          </p:nvCxnSpPr>
          <p:spPr>
            <a:xfrm flipV="1">
              <a:off x="8568354" y="2606762"/>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DC26AF73-2574-4D41-BD00-122248D2676F}"/>
                </a:ext>
              </a:extLst>
            </p:cNvPr>
            <p:cNvSpPr/>
            <p:nvPr/>
          </p:nvSpPr>
          <p:spPr>
            <a:xfrm>
              <a:off x="5784750" y="2661797"/>
              <a:ext cx="268022" cy="246221"/>
            </a:xfrm>
            <a:prstGeom prst="rect">
              <a:avLst/>
            </a:prstGeom>
          </p:spPr>
          <p:txBody>
            <a:bodyPr wrap="none">
              <a:spAutoFit/>
            </a:bodyPr>
            <a:lstStyle/>
            <a:p>
              <a:r>
                <a:rPr lang="en-US" sz="1000" dirty="0"/>
                <a:t>f</a:t>
              </a:r>
              <a:r>
                <a:rPr lang="en-US" sz="1000" baseline="-25000" dirty="0"/>
                <a:t>3</a:t>
              </a:r>
            </a:p>
          </p:txBody>
        </p:sp>
        <p:sp>
          <p:nvSpPr>
            <p:cNvPr id="6" name="Rectangle 5">
              <a:extLst>
                <a:ext uri="{FF2B5EF4-FFF2-40B4-BE49-F238E27FC236}">
                  <a16:creationId xmlns:a16="http://schemas.microsoft.com/office/drawing/2014/main" id="{188F2B4A-EE58-8343-95C2-DA22E301EA82}"/>
                </a:ext>
              </a:extLst>
            </p:cNvPr>
            <p:cNvSpPr/>
            <p:nvPr/>
          </p:nvSpPr>
          <p:spPr>
            <a:xfrm>
              <a:off x="4131740" y="2979832"/>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1A25062-34FC-4E40-AD8D-15543553ECCB}"/>
                </a:ext>
              </a:extLst>
            </p:cNvPr>
            <p:cNvCxnSpPr>
              <a:cxnSpLocks/>
            </p:cNvCxnSpPr>
            <p:nvPr/>
          </p:nvCxnSpPr>
          <p:spPr>
            <a:xfrm>
              <a:off x="4495807" y="3258707"/>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9BC9DA6-432D-744E-94F3-10544054904A}"/>
                </a:ext>
              </a:extLst>
            </p:cNvPr>
            <p:cNvSpPr/>
            <p:nvPr/>
          </p:nvSpPr>
          <p:spPr>
            <a:xfrm>
              <a:off x="4851406" y="2970840"/>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36C9398F-C7EF-4E46-B51F-C4C587E53980}"/>
                </a:ext>
              </a:extLst>
            </p:cNvPr>
            <p:cNvCxnSpPr>
              <a:cxnSpLocks/>
            </p:cNvCxnSpPr>
            <p:nvPr/>
          </p:nvCxnSpPr>
          <p:spPr>
            <a:xfrm>
              <a:off x="5215473" y="3284108"/>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7EEB800-EE9D-F049-A033-5411C1F91B6E}"/>
                </a:ext>
              </a:extLst>
            </p:cNvPr>
            <p:cNvSpPr/>
            <p:nvPr/>
          </p:nvSpPr>
          <p:spPr>
            <a:xfrm>
              <a:off x="5571072" y="2979832"/>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EA1A30A7-E5A1-BD4B-A35F-5D563AE51571}"/>
                </a:ext>
              </a:extLst>
            </p:cNvPr>
            <p:cNvCxnSpPr>
              <a:cxnSpLocks/>
            </p:cNvCxnSpPr>
            <p:nvPr/>
          </p:nvCxnSpPr>
          <p:spPr>
            <a:xfrm>
              <a:off x="5935139" y="3258707"/>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CD0C00D-AC29-AC4C-B7C0-1E0E71199E71}"/>
                </a:ext>
              </a:extLst>
            </p:cNvPr>
            <p:cNvSpPr/>
            <p:nvPr/>
          </p:nvSpPr>
          <p:spPr>
            <a:xfrm>
              <a:off x="6273806" y="2979832"/>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61B7E754-08E6-3048-B009-C7B09539E2FF}"/>
                </a:ext>
              </a:extLst>
            </p:cNvPr>
            <p:cNvCxnSpPr>
              <a:cxnSpLocks/>
            </p:cNvCxnSpPr>
            <p:nvPr/>
          </p:nvCxnSpPr>
          <p:spPr>
            <a:xfrm>
              <a:off x="6637873" y="3258707"/>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6CFFAA3-9FAE-5E4A-B31A-42D31DEBD2DF}"/>
                </a:ext>
              </a:extLst>
            </p:cNvPr>
            <p:cNvSpPr/>
            <p:nvPr/>
          </p:nvSpPr>
          <p:spPr>
            <a:xfrm>
              <a:off x="6993472" y="2970840"/>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21C754D2-475C-5141-B9E8-8AA7CBA7AD69}"/>
                </a:ext>
              </a:extLst>
            </p:cNvPr>
            <p:cNvCxnSpPr>
              <a:cxnSpLocks/>
            </p:cNvCxnSpPr>
            <p:nvPr/>
          </p:nvCxnSpPr>
          <p:spPr>
            <a:xfrm>
              <a:off x="7357539" y="3284108"/>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2897D431-16F5-514A-9ACE-C0084C5ABE8E}"/>
                </a:ext>
              </a:extLst>
            </p:cNvPr>
            <p:cNvSpPr/>
            <p:nvPr/>
          </p:nvSpPr>
          <p:spPr>
            <a:xfrm>
              <a:off x="7679353" y="2971359"/>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D0C4D14F-3678-D744-8286-DCE252039C4D}"/>
                </a:ext>
              </a:extLst>
            </p:cNvPr>
            <p:cNvCxnSpPr>
              <a:cxnSpLocks/>
            </p:cNvCxnSpPr>
            <p:nvPr/>
          </p:nvCxnSpPr>
          <p:spPr>
            <a:xfrm>
              <a:off x="8043420" y="3250234"/>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00B1E3E-BDAC-A54E-B4A8-37AF246FDB21}"/>
                </a:ext>
              </a:extLst>
            </p:cNvPr>
            <p:cNvSpPr/>
            <p:nvPr/>
          </p:nvSpPr>
          <p:spPr>
            <a:xfrm>
              <a:off x="8399019" y="2962367"/>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E7122990-70DD-3E41-8425-D981365D26A5}"/>
                </a:ext>
              </a:extLst>
            </p:cNvPr>
            <p:cNvSpPr/>
            <p:nvPr/>
          </p:nvSpPr>
          <p:spPr>
            <a:xfrm>
              <a:off x="4328482" y="2663019"/>
              <a:ext cx="268022" cy="246221"/>
            </a:xfrm>
            <a:prstGeom prst="rect">
              <a:avLst/>
            </a:prstGeom>
          </p:spPr>
          <p:txBody>
            <a:bodyPr wrap="none">
              <a:spAutoFit/>
            </a:bodyPr>
            <a:lstStyle/>
            <a:p>
              <a:r>
                <a:rPr lang="en-US" sz="1000" dirty="0"/>
                <a:t>f</a:t>
              </a:r>
              <a:r>
                <a:rPr lang="en-US" sz="1000" baseline="-25000" dirty="0"/>
                <a:t>1</a:t>
              </a:r>
            </a:p>
          </p:txBody>
        </p:sp>
        <p:sp>
          <p:nvSpPr>
            <p:cNvPr id="174" name="Rectangle 173">
              <a:extLst>
                <a:ext uri="{FF2B5EF4-FFF2-40B4-BE49-F238E27FC236}">
                  <a16:creationId xmlns:a16="http://schemas.microsoft.com/office/drawing/2014/main" id="{F5AC8013-CA8E-E842-B002-FEE2FB8CE6D5}"/>
                </a:ext>
              </a:extLst>
            </p:cNvPr>
            <p:cNvSpPr/>
            <p:nvPr/>
          </p:nvSpPr>
          <p:spPr>
            <a:xfrm>
              <a:off x="5020876" y="2661797"/>
              <a:ext cx="268022" cy="246221"/>
            </a:xfrm>
            <a:prstGeom prst="rect">
              <a:avLst/>
            </a:prstGeom>
          </p:spPr>
          <p:txBody>
            <a:bodyPr wrap="none">
              <a:spAutoFit/>
            </a:bodyPr>
            <a:lstStyle/>
            <a:p>
              <a:r>
                <a:rPr lang="en-US" sz="1000" dirty="0"/>
                <a:t>f</a:t>
              </a:r>
              <a:r>
                <a:rPr lang="en-US" sz="1000" baseline="-25000" dirty="0"/>
                <a:t>2</a:t>
              </a:r>
            </a:p>
          </p:txBody>
        </p:sp>
        <p:sp>
          <p:nvSpPr>
            <p:cNvPr id="176" name="Rectangle 175">
              <a:extLst>
                <a:ext uri="{FF2B5EF4-FFF2-40B4-BE49-F238E27FC236}">
                  <a16:creationId xmlns:a16="http://schemas.microsoft.com/office/drawing/2014/main" id="{30CD3D18-4579-6A4E-AE04-D4EFD06B3CF3}"/>
                </a:ext>
              </a:extLst>
            </p:cNvPr>
            <p:cNvSpPr/>
            <p:nvPr/>
          </p:nvSpPr>
          <p:spPr>
            <a:xfrm>
              <a:off x="6410730" y="2677516"/>
              <a:ext cx="268022" cy="246221"/>
            </a:xfrm>
            <a:prstGeom prst="rect">
              <a:avLst/>
            </a:prstGeom>
          </p:spPr>
          <p:txBody>
            <a:bodyPr wrap="none">
              <a:spAutoFit/>
            </a:bodyPr>
            <a:lstStyle/>
            <a:p>
              <a:r>
                <a:rPr lang="en-US" sz="1000" dirty="0"/>
                <a:t>f</a:t>
              </a:r>
              <a:r>
                <a:rPr lang="en-US" sz="1000" baseline="-25000" dirty="0"/>
                <a:t>4</a:t>
              </a:r>
            </a:p>
          </p:txBody>
        </p:sp>
        <p:sp>
          <p:nvSpPr>
            <p:cNvPr id="177" name="Rectangle 176">
              <a:extLst>
                <a:ext uri="{FF2B5EF4-FFF2-40B4-BE49-F238E27FC236}">
                  <a16:creationId xmlns:a16="http://schemas.microsoft.com/office/drawing/2014/main" id="{4B78AC0B-7963-A441-A967-878F2E209589}"/>
                </a:ext>
              </a:extLst>
            </p:cNvPr>
            <p:cNvSpPr/>
            <p:nvPr/>
          </p:nvSpPr>
          <p:spPr>
            <a:xfrm>
              <a:off x="7178365" y="2660414"/>
              <a:ext cx="268022" cy="246221"/>
            </a:xfrm>
            <a:prstGeom prst="rect">
              <a:avLst/>
            </a:prstGeom>
          </p:spPr>
          <p:txBody>
            <a:bodyPr wrap="none">
              <a:spAutoFit/>
            </a:bodyPr>
            <a:lstStyle/>
            <a:p>
              <a:r>
                <a:rPr lang="en-US" sz="1000" dirty="0"/>
                <a:t>f</a:t>
              </a:r>
              <a:r>
                <a:rPr lang="en-US" sz="1000" baseline="-25000" dirty="0"/>
                <a:t>5</a:t>
              </a:r>
            </a:p>
          </p:txBody>
        </p:sp>
        <p:sp>
          <p:nvSpPr>
            <p:cNvPr id="178" name="Rectangle 177">
              <a:extLst>
                <a:ext uri="{FF2B5EF4-FFF2-40B4-BE49-F238E27FC236}">
                  <a16:creationId xmlns:a16="http://schemas.microsoft.com/office/drawing/2014/main" id="{57B8C3B0-6209-9C40-B420-418975A7CCC2}"/>
                </a:ext>
              </a:extLst>
            </p:cNvPr>
            <p:cNvSpPr/>
            <p:nvPr/>
          </p:nvSpPr>
          <p:spPr>
            <a:xfrm>
              <a:off x="7866998" y="2676294"/>
              <a:ext cx="268022" cy="246221"/>
            </a:xfrm>
            <a:prstGeom prst="rect">
              <a:avLst/>
            </a:prstGeom>
          </p:spPr>
          <p:txBody>
            <a:bodyPr wrap="none">
              <a:spAutoFit/>
            </a:bodyPr>
            <a:lstStyle/>
            <a:p>
              <a:r>
                <a:rPr lang="en-US" sz="1000" dirty="0"/>
                <a:t>f</a:t>
              </a:r>
              <a:r>
                <a:rPr lang="en-US" sz="1000" baseline="-25000" dirty="0"/>
                <a:t>6</a:t>
              </a:r>
            </a:p>
          </p:txBody>
        </p:sp>
        <p:sp>
          <p:nvSpPr>
            <p:cNvPr id="179" name="Rectangle 178">
              <a:extLst>
                <a:ext uri="{FF2B5EF4-FFF2-40B4-BE49-F238E27FC236}">
                  <a16:creationId xmlns:a16="http://schemas.microsoft.com/office/drawing/2014/main" id="{C3F09440-5B66-934A-B8B9-995267C264ED}"/>
                </a:ext>
              </a:extLst>
            </p:cNvPr>
            <p:cNvSpPr/>
            <p:nvPr/>
          </p:nvSpPr>
          <p:spPr>
            <a:xfrm>
              <a:off x="8526097" y="2660413"/>
              <a:ext cx="268022" cy="246221"/>
            </a:xfrm>
            <a:prstGeom prst="rect">
              <a:avLst/>
            </a:prstGeom>
          </p:spPr>
          <p:txBody>
            <a:bodyPr wrap="none">
              <a:spAutoFit/>
            </a:bodyPr>
            <a:lstStyle/>
            <a:p>
              <a:r>
                <a:rPr lang="en-US" sz="1000" dirty="0"/>
                <a:t>f</a:t>
              </a:r>
              <a:r>
                <a:rPr lang="en-US" sz="1000" baseline="-25000" dirty="0"/>
                <a:t>7</a:t>
              </a:r>
            </a:p>
          </p:txBody>
        </p:sp>
      </p:grpSp>
      <p:sp>
        <p:nvSpPr>
          <p:cNvPr id="68" name="TextBox 67">
            <a:extLst>
              <a:ext uri="{FF2B5EF4-FFF2-40B4-BE49-F238E27FC236}">
                <a16:creationId xmlns:a16="http://schemas.microsoft.com/office/drawing/2014/main" id="{BFB88D8F-BBFD-6D47-BBED-AA7185D838E4}"/>
              </a:ext>
            </a:extLst>
          </p:cNvPr>
          <p:cNvSpPr txBox="1"/>
          <p:nvPr/>
        </p:nvSpPr>
        <p:spPr>
          <a:xfrm>
            <a:off x="4956518" y="4664174"/>
            <a:ext cx="1681355" cy="230832"/>
          </a:xfrm>
          <a:prstGeom prst="rect">
            <a:avLst/>
          </a:prstGeom>
          <a:noFill/>
        </p:spPr>
        <p:txBody>
          <a:bodyPr wrap="square" rtlCol="0">
            <a:spAutoFit/>
          </a:bodyPr>
          <a:lstStyle/>
          <a:p>
            <a:r>
              <a:rPr lang="en-US" sz="900" dirty="0"/>
              <a:t>Neural Network (i.e. LSTM)</a:t>
            </a:r>
          </a:p>
        </p:txBody>
      </p:sp>
      <p:cxnSp>
        <p:nvCxnSpPr>
          <p:cNvPr id="70" name="Straight Arrow Connector 69">
            <a:extLst>
              <a:ext uri="{FF2B5EF4-FFF2-40B4-BE49-F238E27FC236}">
                <a16:creationId xmlns:a16="http://schemas.microsoft.com/office/drawing/2014/main" id="{DE96617C-E37B-AD41-B34B-76E8767AB584}"/>
              </a:ext>
            </a:extLst>
          </p:cNvPr>
          <p:cNvCxnSpPr>
            <a:cxnSpLocks/>
          </p:cNvCxnSpPr>
          <p:nvPr/>
        </p:nvCxnSpPr>
        <p:spPr>
          <a:xfrm flipH="1" flipV="1">
            <a:off x="4475361" y="3410849"/>
            <a:ext cx="877835" cy="1287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718224B-B455-9844-A64F-1D6441425CC2}"/>
              </a:ext>
            </a:extLst>
          </p:cNvPr>
          <p:cNvGrpSpPr/>
          <p:nvPr/>
        </p:nvGrpSpPr>
        <p:grpSpPr>
          <a:xfrm>
            <a:off x="3776632" y="913634"/>
            <a:ext cx="5173653" cy="457272"/>
            <a:chOff x="3776633" y="913634"/>
            <a:chExt cx="4080520" cy="457272"/>
          </a:xfrm>
        </p:grpSpPr>
        <p:sp>
          <p:nvSpPr>
            <p:cNvPr id="79" name="TextBox 78">
              <a:extLst>
                <a:ext uri="{FF2B5EF4-FFF2-40B4-BE49-F238E27FC236}">
                  <a16:creationId xmlns:a16="http://schemas.microsoft.com/office/drawing/2014/main" id="{1B3399AD-2A29-5448-BA54-769AB10342BB}"/>
                </a:ext>
              </a:extLst>
            </p:cNvPr>
            <p:cNvSpPr txBox="1"/>
            <p:nvPr/>
          </p:nvSpPr>
          <p:spPr>
            <a:xfrm>
              <a:off x="3776633" y="913634"/>
              <a:ext cx="4080520" cy="230832"/>
            </a:xfrm>
            <a:prstGeom prst="rect">
              <a:avLst/>
            </a:prstGeom>
            <a:noFill/>
          </p:spPr>
          <p:txBody>
            <a:bodyPr wrap="square" rtlCol="0">
              <a:spAutoFit/>
            </a:bodyPr>
            <a:lstStyle/>
            <a:p>
              <a:r>
                <a:rPr lang="en-US" sz="900" dirty="0" err="1"/>
                <a:t>Softmax</a:t>
              </a:r>
              <a:r>
                <a:rPr lang="en-US" sz="900" dirty="0"/>
                <a:t> Layer (Toy example: If we assume there are just three letters in the  language (B, E, C))</a:t>
              </a:r>
            </a:p>
          </p:txBody>
        </p:sp>
        <p:cxnSp>
          <p:nvCxnSpPr>
            <p:cNvPr id="80" name="Straight Arrow Connector 79">
              <a:extLst>
                <a:ext uri="{FF2B5EF4-FFF2-40B4-BE49-F238E27FC236}">
                  <a16:creationId xmlns:a16="http://schemas.microsoft.com/office/drawing/2014/main" id="{321BF22F-1940-7C40-AAA6-D2EB0DDFB822}"/>
                </a:ext>
              </a:extLst>
            </p:cNvPr>
            <p:cNvCxnSpPr>
              <a:cxnSpLocks/>
              <a:endCxn id="141" idx="0"/>
            </p:cNvCxnSpPr>
            <p:nvPr/>
          </p:nvCxnSpPr>
          <p:spPr>
            <a:xfrm>
              <a:off x="4223352" y="1106704"/>
              <a:ext cx="91829" cy="264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9FAF791B-4A7F-2447-B047-10CA597404BC}"/>
              </a:ext>
            </a:extLst>
          </p:cNvPr>
          <p:cNvSpPr/>
          <p:nvPr/>
        </p:nvSpPr>
        <p:spPr>
          <a:xfrm>
            <a:off x="454617" y="4884351"/>
            <a:ext cx="2661306" cy="200055"/>
          </a:xfrm>
          <a:prstGeom prst="rect">
            <a:avLst/>
          </a:prstGeom>
        </p:spPr>
        <p:txBody>
          <a:bodyPr wrap="none">
            <a:spAutoFit/>
          </a:bodyPr>
          <a:lstStyle/>
          <a:p>
            <a:r>
              <a:rPr lang="en-US" sz="700" dirty="0"/>
              <a:t>network* -&gt; </a:t>
            </a:r>
            <a:r>
              <a:rPr lang="en-US" sz="700" dirty="0" err="1"/>
              <a:t>Softmax</a:t>
            </a:r>
            <a:r>
              <a:rPr lang="en-US" sz="700" dirty="0"/>
              <a:t> layer and neural network that produces f</a:t>
            </a:r>
            <a:r>
              <a:rPr lang="en-US" sz="700" baseline="-25000" dirty="0"/>
              <a:t>t </a:t>
            </a:r>
            <a:r>
              <a:rPr lang="en-US" sz="700" dirty="0"/>
              <a:t> </a:t>
            </a:r>
          </a:p>
        </p:txBody>
      </p:sp>
      <p:grpSp>
        <p:nvGrpSpPr>
          <p:cNvPr id="4" name="Group 3">
            <a:extLst>
              <a:ext uri="{FF2B5EF4-FFF2-40B4-BE49-F238E27FC236}">
                <a16:creationId xmlns:a16="http://schemas.microsoft.com/office/drawing/2014/main" id="{1E203AD4-037B-6A41-9497-34503C88E766}"/>
              </a:ext>
            </a:extLst>
          </p:cNvPr>
          <p:cNvGrpSpPr/>
          <p:nvPr/>
        </p:nvGrpSpPr>
        <p:grpSpPr>
          <a:xfrm>
            <a:off x="1061757" y="4148024"/>
            <a:ext cx="3083323" cy="672909"/>
            <a:chOff x="948059" y="3966104"/>
            <a:chExt cx="3083323" cy="672909"/>
          </a:xfrm>
        </p:grpSpPr>
        <p:pic>
          <p:nvPicPr>
            <p:cNvPr id="81" name="Image" descr="Image">
              <a:extLst>
                <a:ext uri="{FF2B5EF4-FFF2-40B4-BE49-F238E27FC236}">
                  <a16:creationId xmlns:a16="http://schemas.microsoft.com/office/drawing/2014/main" id="{EB7E8D4D-695B-4C48-8CFF-5FC437D02187}"/>
                </a:ext>
              </a:extLst>
            </p:cNvPr>
            <p:cNvPicPr>
              <a:picLocks noChangeAspect="1"/>
            </p:cNvPicPr>
            <p:nvPr/>
          </p:nvPicPr>
          <p:blipFill>
            <a:blip r:embed="rId3"/>
            <a:stretch>
              <a:fillRect/>
            </a:stretch>
          </p:blipFill>
          <p:spPr>
            <a:xfrm>
              <a:off x="1021795" y="3966104"/>
              <a:ext cx="2052351" cy="339083"/>
            </a:xfrm>
            <a:prstGeom prst="rect">
              <a:avLst/>
            </a:prstGeom>
            <a:ln w="12700">
              <a:miter lim="400000"/>
            </a:ln>
          </p:spPr>
        </p:pic>
        <p:sp>
          <p:nvSpPr>
            <p:cNvPr id="82" name="TextBox 81">
              <a:extLst>
                <a:ext uri="{FF2B5EF4-FFF2-40B4-BE49-F238E27FC236}">
                  <a16:creationId xmlns:a16="http://schemas.microsoft.com/office/drawing/2014/main" id="{77F14EBA-DA45-F045-9D95-207CAF84F979}"/>
                </a:ext>
              </a:extLst>
            </p:cNvPr>
            <p:cNvSpPr txBox="1"/>
            <p:nvPr/>
          </p:nvSpPr>
          <p:spPr>
            <a:xfrm>
              <a:off x="948059" y="4331236"/>
              <a:ext cx="719667" cy="307777"/>
            </a:xfrm>
            <a:prstGeom prst="rect">
              <a:avLst/>
            </a:prstGeom>
            <a:noFill/>
          </p:spPr>
          <p:txBody>
            <a:bodyPr wrap="square" rtlCol="0">
              <a:spAutoFit/>
            </a:bodyPr>
            <a:lstStyle/>
            <a:p>
              <a:r>
                <a:rPr lang="en-US" dirty="0"/>
                <a:t>Audio</a:t>
              </a:r>
            </a:p>
          </p:txBody>
        </p:sp>
        <p:cxnSp>
          <p:nvCxnSpPr>
            <p:cNvPr id="85" name="Straight Arrow Connector 84">
              <a:extLst>
                <a:ext uri="{FF2B5EF4-FFF2-40B4-BE49-F238E27FC236}">
                  <a16:creationId xmlns:a16="http://schemas.microsoft.com/office/drawing/2014/main" id="{426DE3A0-F3B5-BB4D-986E-2A5C462903C2}"/>
                </a:ext>
              </a:extLst>
            </p:cNvPr>
            <p:cNvCxnSpPr>
              <a:cxnSpLocks/>
            </p:cNvCxnSpPr>
            <p:nvPr/>
          </p:nvCxnSpPr>
          <p:spPr>
            <a:xfrm flipV="1">
              <a:off x="3111067" y="4072033"/>
              <a:ext cx="920315" cy="31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descr="A picture containing text&#10;&#10;Description automatically generated">
            <a:extLst>
              <a:ext uri="{FF2B5EF4-FFF2-40B4-BE49-F238E27FC236}">
                <a16:creationId xmlns:a16="http://schemas.microsoft.com/office/drawing/2014/main" id="{BB8A7642-D921-4642-BBF7-31DDE4F5BA86}"/>
              </a:ext>
            </a:extLst>
          </p:cNvPr>
          <p:cNvPicPr>
            <a:picLocks noChangeAspect="1"/>
          </p:cNvPicPr>
          <p:nvPr/>
        </p:nvPicPr>
        <p:blipFill>
          <a:blip r:embed="rId4"/>
          <a:stretch>
            <a:fillRect/>
          </a:stretch>
        </p:blipFill>
        <p:spPr>
          <a:xfrm>
            <a:off x="870317" y="2589840"/>
            <a:ext cx="2170946" cy="272022"/>
          </a:xfrm>
          <a:prstGeom prst="rect">
            <a:avLst/>
          </a:prstGeom>
        </p:spPr>
      </p:pic>
      <p:cxnSp>
        <p:nvCxnSpPr>
          <p:cNvPr id="86" name="Elbow Connector 85">
            <a:extLst>
              <a:ext uri="{FF2B5EF4-FFF2-40B4-BE49-F238E27FC236}">
                <a16:creationId xmlns:a16="http://schemas.microsoft.com/office/drawing/2014/main" id="{81935FE1-36F8-0B47-B4BF-C639EF19C588}"/>
              </a:ext>
            </a:extLst>
          </p:cNvPr>
          <p:cNvCxnSpPr>
            <a:cxnSpLocks/>
          </p:cNvCxnSpPr>
          <p:nvPr/>
        </p:nvCxnSpPr>
        <p:spPr>
          <a:xfrm>
            <a:off x="4178623" y="1643918"/>
            <a:ext cx="4381017" cy="421241"/>
          </a:xfrm>
          <a:prstGeom prst="bentConnector3">
            <a:avLst>
              <a:gd name="adj1" fmla="val 2983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88A8A46E-6A9B-2C49-BB6F-2B2C339C3829}"/>
              </a:ext>
            </a:extLst>
          </p:cNvPr>
          <p:cNvCxnSpPr>
            <a:cxnSpLocks/>
          </p:cNvCxnSpPr>
          <p:nvPr/>
        </p:nvCxnSpPr>
        <p:spPr>
          <a:xfrm>
            <a:off x="4154703" y="1508081"/>
            <a:ext cx="4371394" cy="412196"/>
          </a:xfrm>
          <a:prstGeom prst="bentConnector3">
            <a:avLst>
              <a:gd name="adj1" fmla="val 45299"/>
            </a:avLst>
          </a:prstGeom>
          <a:ln>
            <a:solidFill>
              <a:srgbClr val="2DE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9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4">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4">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4">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4">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4">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134">
                                            <p:txEl>
                                              <p:pRg st="1" end="1"/>
                                            </p:txEl>
                                          </p:spTgt>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34">
                                            <p:txEl>
                                              <p:pRg st="3" end="3"/>
                                            </p:tx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34">
                                            <p:txEl>
                                              <p:pRg st="5" end="5"/>
                                            </p:txEl>
                                          </p:spTgt>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134">
                                            <p:txEl>
                                              <p:pRg st="7" end="7"/>
                                            </p:txEl>
                                          </p:spTgt>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34">
                                            <p:txEl>
                                              <p:pRg st="11" end="11"/>
                                            </p:tx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34">
                                            <p:txEl>
                                              <p:pRg st="13" end="13"/>
                                            </p:txEl>
                                          </p:spTgt>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34">
                                            <p:txEl>
                                              <p:pRg st="14" end="14"/>
                                            </p:txEl>
                                          </p:spTgt>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34">
                                            <p:txEl>
                                              <p:pRg st="15" end="15"/>
                                            </p:tx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34">
                                            <p:txEl>
                                              <p:pRg st="16" end="16"/>
                                            </p:txEl>
                                          </p:spTgt>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3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uiExpand="1" build="p"/>
      <p:bldP spid="134" grpId="1" uiExpand="1" build="allAtOnce"/>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467F96-1D0A-BB42-B849-D9E2EB45AC53}"/>
              </a:ext>
            </a:extLst>
          </p:cNvPr>
          <p:cNvSpPr/>
          <p:nvPr/>
        </p:nvSpPr>
        <p:spPr>
          <a:xfrm>
            <a:off x="4089406" y="4114263"/>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6" name="Rectangle 5">
            <a:extLst>
              <a:ext uri="{FF2B5EF4-FFF2-40B4-BE49-F238E27FC236}">
                <a16:creationId xmlns:a16="http://schemas.microsoft.com/office/drawing/2014/main" id="{188F2B4A-EE58-8343-95C2-DA22E301EA82}"/>
              </a:ext>
            </a:extLst>
          </p:cNvPr>
          <p:cNvSpPr/>
          <p:nvPr/>
        </p:nvSpPr>
        <p:spPr>
          <a:xfrm>
            <a:off x="4089406" y="3267596"/>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D2ED347-17B4-3C46-B581-67786C9D49F3}"/>
              </a:ext>
            </a:extLst>
          </p:cNvPr>
          <p:cNvCxnSpPr>
            <a:stCxn id="5" idx="0"/>
            <a:endCxn id="6" idx="2"/>
          </p:cNvCxnSpPr>
          <p:nvPr/>
        </p:nvCxnSpPr>
        <p:spPr>
          <a:xfrm flipV="1">
            <a:off x="4267206" y="3758663"/>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A25062-34FC-4E40-AD8D-15543553ECCB}"/>
              </a:ext>
            </a:extLst>
          </p:cNvPr>
          <p:cNvCxnSpPr>
            <a:cxnSpLocks/>
          </p:cNvCxnSpPr>
          <p:nvPr/>
        </p:nvCxnSpPr>
        <p:spPr>
          <a:xfrm>
            <a:off x="4453473" y="3546471"/>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7E39369-4377-5E4A-BE08-064B309A0E3D}"/>
              </a:ext>
            </a:extLst>
          </p:cNvPr>
          <p:cNvSpPr/>
          <p:nvPr/>
        </p:nvSpPr>
        <p:spPr>
          <a:xfrm>
            <a:off x="4809072" y="4105271"/>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21" name="Rectangle 20">
            <a:extLst>
              <a:ext uri="{FF2B5EF4-FFF2-40B4-BE49-F238E27FC236}">
                <a16:creationId xmlns:a16="http://schemas.microsoft.com/office/drawing/2014/main" id="{49BC9DA6-432D-744E-94F3-10544054904A}"/>
              </a:ext>
            </a:extLst>
          </p:cNvPr>
          <p:cNvSpPr/>
          <p:nvPr/>
        </p:nvSpPr>
        <p:spPr>
          <a:xfrm>
            <a:off x="4809072" y="3258604"/>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2C979D5-7596-8146-AE80-4C67E5D66295}"/>
              </a:ext>
            </a:extLst>
          </p:cNvPr>
          <p:cNvCxnSpPr>
            <a:stCxn id="20" idx="0"/>
            <a:endCxn id="21" idx="2"/>
          </p:cNvCxnSpPr>
          <p:nvPr/>
        </p:nvCxnSpPr>
        <p:spPr>
          <a:xfrm flipV="1">
            <a:off x="4986872" y="3749671"/>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C9398F-C7EF-4E46-B51F-C4C587E53980}"/>
              </a:ext>
            </a:extLst>
          </p:cNvPr>
          <p:cNvCxnSpPr>
            <a:cxnSpLocks/>
          </p:cNvCxnSpPr>
          <p:nvPr/>
        </p:nvCxnSpPr>
        <p:spPr>
          <a:xfrm>
            <a:off x="5173139" y="3571872"/>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AE344A1-4ACD-0B45-861E-2ED1BE6346C5}"/>
              </a:ext>
            </a:extLst>
          </p:cNvPr>
          <p:cNvSpPr/>
          <p:nvPr/>
        </p:nvSpPr>
        <p:spPr>
          <a:xfrm>
            <a:off x="5528738" y="4114263"/>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25" name="Rectangle 24">
            <a:extLst>
              <a:ext uri="{FF2B5EF4-FFF2-40B4-BE49-F238E27FC236}">
                <a16:creationId xmlns:a16="http://schemas.microsoft.com/office/drawing/2014/main" id="{27EEB800-EE9D-F049-A033-5411C1F91B6E}"/>
              </a:ext>
            </a:extLst>
          </p:cNvPr>
          <p:cNvSpPr/>
          <p:nvPr/>
        </p:nvSpPr>
        <p:spPr>
          <a:xfrm>
            <a:off x="5528738" y="3267596"/>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BEAF33D3-BD7C-1E43-8E61-D02C0C080D13}"/>
              </a:ext>
            </a:extLst>
          </p:cNvPr>
          <p:cNvCxnSpPr>
            <a:stCxn id="24" idx="0"/>
            <a:endCxn id="25" idx="2"/>
          </p:cNvCxnSpPr>
          <p:nvPr/>
        </p:nvCxnSpPr>
        <p:spPr>
          <a:xfrm flipV="1">
            <a:off x="5706538" y="3758663"/>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A1A30A7-E5A1-BD4B-A35F-5D563AE51571}"/>
              </a:ext>
            </a:extLst>
          </p:cNvPr>
          <p:cNvCxnSpPr>
            <a:cxnSpLocks/>
          </p:cNvCxnSpPr>
          <p:nvPr/>
        </p:nvCxnSpPr>
        <p:spPr>
          <a:xfrm>
            <a:off x="5892805" y="3546471"/>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1E9915D-392E-F444-A6E2-D126799628C9}"/>
              </a:ext>
            </a:extLst>
          </p:cNvPr>
          <p:cNvSpPr/>
          <p:nvPr/>
        </p:nvSpPr>
        <p:spPr>
          <a:xfrm>
            <a:off x="6231472" y="4114263"/>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sp>
        <p:nvSpPr>
          <p:cNvPr id="30" name="Rectangle 29">
            <a:extLst>
              <a:ext uri="{FF2B5EF4-FFF2-40B4-BE49-F238E27FC236}">
                <a16:creationId xmlns:a16="http://schemas.microsoft.com/office/drawing/2014/main" id="{2CD0C00D-AC29-AC4C-B7C0-1E0E71199E71}"/>
              </a:ext>
            </a:extLst>
          </p:cNvPr>
          <p:cNvSpPr/>
          <p:nvPr/>
        </p:nvSpPr>
        <p:spPr>
          <a:xfrm>
            <a:off x="6231472" y="3267596"/>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ACA14D28-DADA-CE41-A1A9-38C1FCB2D4BF}"/>
              </a:ext>
            </a:extLst>
          </p:cNvPr>
          <p:cNvCxnSpPr>
            <a:stCxn id="29" idx="0"/>
            <a:endCxn id="30" idx="2"/>
          </p:cNvCxnSpPr>
          <p:nvPr/>
        </p:nvCxnSpPr>
        <p:spPr>
          <a:xfrm flipV="1">
            <a:off x="6409272" y="3758663"/>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1B7E754-08E6-3048-B009-C7B09539E2FF}"/>
              </a:ext>
            </a:extLst>
          </p:cNvPr>
          <p:cNvCxnSpPr>
            <a:cxnSpLocks/>
          </p:cNvCxnSpPr>
          <p:nvPr/>
        </p:nvCxnSpPr>
        <p:spPr>
          <a:xfrm>
            <a:off x="6595539" y="3546471"/>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E609F81-5828-784E-A5C7-ADF854BAFC54}"/>
              </a:ext>
            </a:extLst>
          </p:cNvPr>
          <p:cNvSpPr/>
          <p:nvPr/>
        </p:nvSpPr>
        <p:spPr>
          <a:xfrm>
            <a:off x="6951138" y="4105271"/>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5</a:t>
            </a:r>
          </a:p>
        </p:txBody>
      </p:sp>
      <p:sp>
        <p:nvSpPr>
          <p:cNvPr id="34" name="Rectangle 33">
            <a:extLst>
              <a:ext uri="{FF2B5EF4-FFF2-40B4-BE49-F238E27FC236}">
                <a16:creationId xmlns:a16="http://schemas.microsoft.com/office/drawing/2014/main" id="{F6CFFAA3-9FAE-5E4A-B31A-42D31DEBD2DF}"/>
              </a:ext>
            </a:extLst>
          </p:cNvPr>
          <p:cNvSpPr/>
          <p:nvPr/>
        </p:nvSpPr>
        <p:spPr>
          <a:xfrm>
            <a:off x="6951138" y="3258604"/>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B0D90F58-C88E-824C-820E-D04ABC2B2735}"/>
              </a:ext>
            </a:extLst>
          </p:cNvPr>
          <p:cNvCxnSpPr>
            <a:stCxn id="33" idx="0"/>
            <a:endCxn id="34" idx="2"/>
          </p:cNvCxnSpPr>
          <p:nvPr/>
        </p:nvCxnSpPr>
        <p:spPr>
          <a:xfrm flipV="1">
            <a:off x="7128938" y="3749671"/>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1C754D2-475C-5141-B9E8-8AA7CBA7AD69}"/>
              </a:ext>
            </a:extLst>
          </p:cNvPr>
          <p:cNvCxnSpPr>
            <a:cxnSpLocks/>
          </p:cNvCxnSpPr>
          <p:nvPr/>
        </p:nvCxnSpPr>
        <p:spPr>
          <a:xfrm>
            <a:off x="7315205" y="3571872"/>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3" name="Table 53">
                <a:extLst>
                  <a:ext uri="{FF2B5EF4-FFF2-40B4-BE49-F238E27FC236}">
                    <a16:creationId xmlns:a16="http://schemas.microsoft.com/office/drawing/2014/main" id="{6A300F7D-25DB-7949-A341-C3DBC23EF259}"/>
                  </a:ext>
                </a:extLst>
              </p:cNvPr>
              <p:cNvGraphicFramePr>
                <a:graphicFrameLocks noGrp="1"/>
              </p:cNvGraphicFramePr>
              <p:nvPr>
                <p:extLst>
                  <p:ext uri="{D42A27DB-BD31-4B8C-83A1-F6EECF244321}">
                    <p14:modId xmlns:p14="http://schemas.microsoft.com/office/powerpoint/2010/main" val="1132095885"/>
                  </p:ext>
                </p:extLst>
              </p:nvPr>
            </p:nvGraphicFramePr>
            <p:xfrm>
              <a:off x="4097873" y="1156336"/>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r>
                            <a:rPr lang="en-US" sz="900" b="0" dirty="0">
                              <a:solidFill>
                                <a:schemeClr val="tx1"/>
                              </a:solidFill>
                            </a:rPr>
                            <a:t>P</a:t>
                          </a:r>
                          <a14:m>
                            <m:oMath xmlns:m="http://schemas.openxmlformats.org/officeDocument/2006/math">
                              <m:r>
                                <a:rPr lang="en-US" sz="900" b="0" i="1" baseline="-25000" smtClean="0">
                                  <a:solidFill>
                                    <a:schemeClr val="tx1"/>
                                  </a:solidFill>
                                  <a:latin typeface="Cambria Math" panose="02040503050406030204" pitchFamily="18" charset="0"/>
                                  <a:ea typeface="Cambria Math" panose="02040503050406030204" pitchFamily="18" charset="0"/>
                                </a:rPr>
                                <m:t>∅</m:t>
                              </m:r>
                              <m:r>
                                <a:rPr lang="en-US" sz="900" b="0" i="0" baseline="30000" smtClean="0">
                                  <a:solidFill>
                                    <a:schemeClr val="tx1"/>
                                  </a:solidFill>
                                  <a:latin typeface="Cambria Math" panose="02040503050406030204" pitchFamily="18" charset="0"/>
                                  <a:ea typeface="Cambria Math" panose="02040503050406030204" pitchFamily="18" charset="0"/>
                                </a:rPr>
                                <m:t>1</m:t>
                              </m:r>
                            </m:oMath>
                          </a14:m>
                          <a:endParaRPr lang="en-US" sz="900" b="0" baseline="30000" dirty="0">
                            <a:solidFill>
                              <a:schemeClr val="tx1"/>
                            </a:solidFill>
                          </a:endParaRPr>
                        </a:p>
                        <a:p>
                          <a:endParaRPr lang="en-US" b="0" dirty="0"/>
                        </a:p>
                      </a:txBody>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1</a:t>
                          </a:r>
                        </a:p>
                      </a:txBody>
                      <a:tcPr/>
                    </a:tc>
                    <a:extLst>
                      <a:ext uri="{0D108BD9-81ED-4DB2-BD59-A6C34878D82A}">
                        <a16:rowId xmlns:a16="http://schemas.microsoft.com/office/drawing/2014/main" val="3733202637"/>
                      </a:ext>
                    </a:extLst>
                  </a:tr>
                  <a:tr h="373322">
                    <a:tc>
                      <a:txBody>
                        <a:bodyPr/>
                        <a:lstStyle/>
                        <a:p>
                          <a:r>
                            <a:rPr lang="en-US" sz="1000" b="0" dirty="0"/>
                            <a:t>P</a:t>
                          </a:r>
                          <a:r>
                            <a:rPr lang="en-US" sz="1000" b="0" baseline="-25000" dirty="0"/>
                            <a:t>E</a:t>
                          </a:r>
                          <a:r>
                            <a:rPr lang="en-US" sz="1000" b="0" baseline="30000" dirty="0"/>
                            <a:t>1</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1</a:t>
                          </a:r>
                        </a:p>
                      </a:txBody>
                      <a:tcPr/>
                    </a:tc>
                    <a:extLst>
                      <a:ext uri="{0D108BD9-81ED-4DB2-BD59-A6C34878D82A}">
                        <a16:rowId xmlns:a16="http://schemas.microsoft.com/office/drawing/2014/main" val="3217704328"/>
                      </a:ext>
                    </a:extLst>
                  </a:tr>
                </a:tbl>
              </a:graphicData>
            </a:graphic>
          </p:graphicFrame>
        </mc:Choice>
        <mc:Fallback xmlns="">
          <p:graphicFrame>
            <p:nvGraphicFramePr>
              <p:cNvPr id="53" name="Table 53">
                <a:extLst>
                  <a:ext uri="{FF2B5EF4-FFF2-40B4-BE49-F238E27FC236}">
                    <a16:creationId xmlns:a16="http://schemas.microsoft.com/office/drawing/2014/main" id="{6A300F7D-25DB-7949-A341-C3DBC23EF259}"/>
                  </a:ext>
                </a:extLst>
              </p:cNvPr>
              <p:cNvGraphicFramePr>
                <a:graphicFrameLocks noGrp="1"/>
              </p:cNvGraphicFramePr>
              <p:nvPr>
                <p:extLst>
                  <p:ext uri="{D42A27DB-BD31-4B8C-83A1-F6EECF244321}">
                    <p14:modId xmlns:p14="http://schemas.microsoft.com/office/powerpoint/2010/main" val="1132095885"/>
                  </p:ext>
                </p:extLst>
              </p:nvPr>
            </p:nvGraphicFramePr>
            <p:xfrm>
              <a:off x="4097873" y="1156336"/>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endParaRPr lang="en-US"/>
                        </a:p>
                      </a:txBody>
                      <a:tcPr>
                        <a:blipFill>
                          <a:blip r:embed="rId3"/>
                          <a:stretch>
                            <a:fillRect t="-2703" r="-6250" b="-256757"/>
                          </a:stretch>
                        </a:blipFill>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1</a:t>
                          </a:r>
                        </a:p>
                      </a:txBody>
                      <a:tcPr/>
                    </a:tc>
                    <a:extLst>
                      <a:ext uri="{0D108BD9-81ED-4DB2-BD59-A6C34878D82A}">
                        <a16:rowId xmlns:a16="http://schemas.microsoft.com/office/drawing/2014/main" val="3733202637"/>
                      </a:ext>
                    </a:extLst>
                  </a:tr>
                  <a:tr h="457200">
                    <a:tc>
                      <a:txBody>
                        <a:bodyPr/>
                        <a:lstStyle/>
                        <a:p>
                          <a:r>
                            <a:rPr lang="en-US" sz="1000" b="0" dirty="0"/>
                            <a:t>P</a:t>
                          </a:r>
                          <a:r>
                            <a:rPr lang="en-US" sz="1000" b="0" baseline="-25000" dirty="0"/>
                            <a:t>E</a:t>
                          </a:r>
                          <a:r>
                            <a:rPr lang="en-US" sz="1000" b="0" baseline="30000" dirty="0"/>
                            <a:t>1</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1</a:t>
                          </a:r>
                        </a:p>
                      </a:txBody>
                      <a:tcPr/>
                    </a:tc>
                    <a:extLst>
                      <a:ext uri="{0D108BD9-81ED-4DB2-BD59-A6C34878D82A}">
                        <a16:rowId xmlns:a16="http://schemas.microsoft.com/office/drawing/2014/main" val="3217704328"/>
                      </a:ext>
                    </a:extLst>
                  </a:tr>
                </a:tbl>
              </a:graphicData>
            </a:graphic>
          </p:graphicFrame>
        </mc:Fallback>
      </mc:AlternateContent>
      <p:cxnSp>
        <p:nvCxnSpPr>
          <p:cNvPr id="54" name="Straight Arrow Connector 53">
            <a:extLst>
              <a:ext uri="{FF2B5EF4-FFF2-40B4-BE49-F238E27FC236}">
                <a16:creationId xmlns:a16="http://schemas.microsoft.com/office/drawing/2014/main" id="{7D3B4F42-273F-F44B-9D4F-B550A8A18132}"/>
              </a:ext>
            </a:extLst>
          </p:cNvPr>
          <p:cNvCxnSpPr/>
          <p:nvPr/>
        </p:nvCxnSpPr>
        <p:spPr>
          <a:xfrm flipV="1">
            <a:off x="4267206" y="2903004"/>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ECBA0C2-EF31-F549-9095-D9323A5EC559}"/>
              </a:ext>
            </a:extLst>
          </p:cNvPr>
          <p:cNvCxnSpPr>
            <a:cxnSpLocks/>
          </p:cNvCxnSpPr>
          <p:nvPr/>
        </p:nvCxnSpPr>
        <p:spPr>
          <a:xfrm flipV="1">
            <a:off x="4978407" y="2902999"/>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FBDEF7C-88FE-6C47-AC01-39A0E33F89D6}"/>
              </a:ext>
            </a:extLst>
          </p:cNvPr>
          <p:cNvCxnSpPr/>
          <p:nvPr/>
        </p:nvCxnSpPr>
        <p:spPr>
          <a:xfrm flipV="1">
            <a:off x="5740407" y="2877604"/>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666B93A-FBAD-0D46-A947-9C172FE9CC6F}"/>
              </a:ext>
            </a:extLst>
          </p:cNvPr>
          <p:cNvCxnSpPr/>
          <p:nvPr/>
        </p:nvCxnSpPr>
        <p:spPr>
          <a:xfrm flipV="1">
            <a:off x="6426209" y="2886067"/>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1ECD670C-32AA-1C4D-9403-00841B59CC92}"/>
              </a:ext>
            </a:extLst>
          </p:cNvPr>
          <p:cNvCxnSpPr/>
          <p:nvPr/>
        </p:nvCxnSpPr>
        <p:spPr>
          <a:xfrm flipV="1">
            <a:off x="7145875" y="2886068"/>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391815ED-B779-8B4C-AA30-F39F6B40E6F2}"/>
              </a:ext>
            </a:extLst>
          </p:cNvPr>
          <p:cNvSpPr/>
          <p:nvPr/>
        </p:nvSpPr>
        <p:spPr>
          <a:xfrm>
            <a:off x="7637019" y="410579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6</a:t>
            </a:r>
          </a:p>
        </p:txBody>
      </p:sp>
      <p:sp>
        <p:nvSpPr>
          <p:cNvPr id="72" name="Rectangle 71">
            <a:extLst>
              <a:ext uri="{FF2B5EF4-FFF2-40B4-BE49-F238E27FC236}">
                <a16:creationId xmlns:a16="http://schemas.microsoft.com/office/drawing/2014/main" id="{2897D431-16F5-514A-9ACE-C0084C5ABE8E}"/>
              </a:ext>
            </a:extLst>
          </p:cNvPr>
          <p:cNvSpPr/>
          <p:nvPr/>
        </p:nvSpPr>
        <p:spPr>
          <a:xfrm>
            <a:off x="7637019" y="3259123"/>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5D49DD3C-9983-A745-9ADB-B577F29E6A69}"/>
              </a:ext>
            </a:extLst>
          </p:cNvPr>
          <p:cNvCxnSpPr>
            <a:stCxn id="71" idx="0"/>
            <a:endCxn id="72" idx="2"/>
          </p:cNvCxnSpPr>
          <p:nvPr/>
        </p:nvCxnSpPr>
        <p:spPr>
          <a:xfrm flipV="1">
            <a:off x="7814819" y="3750190"/>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0C4D14F-3678-D744-8286-DCE252039C4D}"/>
              </a:ext>
            </a:extLst>
          </p:cNvPr>
          <p:cNvCxnSpPr>
            <a:cxnSpLocks/>
          </p:cNvCxnSpPr>
          <p:nvPr/>
        </p:nvCxnSpPr>
        <p:spPr>
          <a:xfrm>
            <a:off x="8001086" y="3537998"/>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DC2C0538-79BD-AF47-ACDF-4C8EDE072F11}"/>
              </a:ext>
            </a:extLst>
          </p:cNvPr>
          <p:cNvSpPr/>
          <p:nvPr/>
        </p:nvSpPr>
        <p:spPr>
          <a:xfrm>
            <a:off x="8356685" y="4096798"/>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7</a:t>
            </a:r>
          </a:p>
        </p:txBody>
      </p:sp>
      <p:sp>
        <p:nvSpPr>
          <p:cNvPr id="76" name="Rectangle 75">
            <a:extLst>
              <a:ext uri="{FF2B5EF4-FFF2-40B4-BE49-F238E27FC236}">
                <a16:creationId xmlns:a16="http://schemas.microsoft.com/office/drawing/2014/main" id="{D00B1E3E-BDAC-A54E-B4A8-37AF246FDB21}"/>
              </a:ext>
            </a:extLst>
          </p:cNvPr>
          <p:cNvSpPr/>
          <p:nvPr/>
        </p:nvSpPr>
        <p:spPr>
          <a:xfrm>
            <a:off x="8356685" y="3250131"/>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54681FAB-9CBC-3E48-8184-17C06B0419F4}"/>
              </a:ext>
            </a:extLst>
          </p:cNvPr>
          <p:cNvCxnSpPr>
            <a:stCxn id="75" idx="0"/>
            <a:endCxn id="76" idx="2"/>
          </p:cNvCxnSpPr>
          <p:nvPr/>
        </p:nvCxnSpPr>
        <p:spPr>
          <a:xfrm flipV="1">
            <a:off x="8534485" y="3741198"/>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91DFDC0-A70D-794E-ABAE-7930493098C8}"/>
              </a:ext>
            </a:extLst>
          </p:cNvPr>
          <p:cNvCxnSpPr/>
          <p:nvPr/>
        </p:nvCxnSpPr>
        <p:spPr>
          <a:xfrm flipV="1">
            <a:off x="7814819" y="2894531"/>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864F99A-3B73-BA40-B5F3-9CBD8CCF4D3B}"/>
              </a:ext>
            </a:extLst>
          </p:cNvPr>
          <p:cNvCxnSpPr>
            <a:cxnSpLocks/>
          </p:cNvCxnSpPr>
          <p:nvPr/>
        </p:nvCxnSpPr>
        <p:spPr>
          <a:xfrm flipV="1">
            <a:off x="8526020" y="2894526"/>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Google Shape;78;p17">
            <a:extLst>
              <a:ext uri="{FF2B5EF4-FFF2-40B4-BE49-F238E27FC236}">
                <a16:creationId xmlns:a16="http://schemas.microsoft.com/office/drawing/2014/main" id="{3938B7D9-C5FB-204D-9A93-11E09EBACF4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Connectionist Temporal Classification (CTC)</a:t>
            </a:r>
            <a:endParaRPr dirty="0">
              <a:solidFill>
                <a:schemeClr val="accent1">
                  <a:lumMod val="50000"/>
                </a:schemeClr>
              </a:solidFill>
            </a:endParaRPr>
          </a:p>
        </p:txBody>
      </p:sp>
      <mc:AlternateContent xmlns:mc="http://schemas.openxmlformats.org/markup-compatibility/2006" xmlns:a14="http://schemas.microsoft.com/office/drawing/2010/main">
        <mc:Choice Requires="a14">
          <p:graphicFrame>
            <p:nvGraphicFramePr>
              <p:cNvPr id="136" name="Table 53">
                <a:extLst>
                  <a:ext uri="{FF2B5EF4-FFF2-40B4-BE49-F238E27FC236}">
                    <a16:creationId xmlns:a16="http://schemas.microsoft.com/office/drawing/2014/main" id="{602AEC75-061E-174F-A657-33FDC6CB2C4B}"/>
                  </a:ext>
                </a:extLst>
              </p:cNvPr>
              <p:cNvGraphicFramePr>
                <a:graphicFrameLocks noGrp="1"/>
              </p:cNvGraphicFramePr>
              <p:nvPr>
                <p:extLst>
                  <p:ext uri="{D42A27DB-BD31-4B8C-83A1-F6EECF244321}">
                    <p14:modId xmlns:p14="http://schemas.microsoft.com/office/powerpoint/2010/main" val="444963023"/>
                  </p:ext>
                </p:extLst>
              </p:nvPr>
            </p:nvGraphicFramePr>
            <p:xfrm>
              <a:off x="4806265" y="1156336"/>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r>
                            <a:rPr lang="en-US" sz="900" b="0" dirty="0"/>
                            <a:t>P</a:t>
                          </a:r>
                          <a14:m>
                            <m:oMath xmlns:m="http://schemas.openxmlformats.org/officeDocument/2006/math">
                              <m:r>
                                <a:rPr lang="en-US" sz="900" b="0" i="1" baseline="-25000" smtClean="0">
                                  <a:latin typeface="Cambria Math" panose="02040503050406030204" pitchFamily="18" charset="0"/>
                                  <a:ea typeface="Cambria Math" panose="02040503050406030204" pitchFamily="18" charset="0"/>
                                </a:rPr>
                                <m:t>∅</m:t>
                              </m:r>
                              <m:r>
                                <a:rPr lang="en-US" sz="900" b="0" i="0" baseline="30000" smtClean="0">
                                  <a:latin typeface="Cambria Math" panose="02040503050406030204" pitchFamily="18" charset="0"/>
                                  <a:ea typeface="Cambria Math" panose="02040503050406030204" pitchFamily="18" charset="0"/>
                                </a:rPr>
                                <m:t>2</m:t>
                              </m:r>
                            </m:oMath>
                          </a14:m>
                          <a:endParaRPr lang="en-US" sz="900" b="0" baseline="30000" dirty="0"/>
                        </a:p>
                        <a:p>
                          <a:endParaRPr lang="en-US" b="0" dirty="0"/>
                        </a:p>
                      </a:txBody>
                      <a:tcPr/>
                    </a:tc>
                    <a:extLst>
                      <a:ext uri="{0D108BD9-81ED-4DB2-BD59-A6C34878D82A}">
                        <a16:rowId xmlns:a16="http://schemas.microsoft.com/office/drawing/2014/main" val="1059926754"/>
                      </a:ext>
                    </a:extLst>
                  </a:tr>
                  <a:tr h="367075">
                    <a:tc>
                      <a:txBody>
                        <a:bodyPr/>
                        <a:lstStyle/>
                        <a:p>
                          <a:r>
                            <a:rPr lang="en-US" sz="900" b="0" dirty="0">
                              <a:solidFill>
                                <a:schemeClr val="tx1"/>
                              </a:solidFill>
                            </a:rPr>
                            <a:t>P</a:t>
                          </a:r>
                          <a:r>
                            <a:rPr lang="en-US" sz="900" b="0" baseline="-25000" dirty="0">
                              <a:solidFill>
                                <a:schemeClr val="tx1"/>
                              </a:solidFill>
                            </a:rPr>
                            <a:t>B</a:t>
                          </a:r>
                          <a:r>
                            <a:rPr lang="en-US" sz="900" b="0" baseline="30000" dirty="0">
                              <a:solidFill>
                                <a:schemeClr val="tx1"/>
                              </a:solidFill>
                            </a:rPr>
                            <a:t>2</a:t>
                          </a:r>
                        </a:p>
                      </a:txBody>
                      <a:tcPr/>
                    </a:tc>
                    <a:extLst>
                      <a:ext uri="{0D108BD9-81ED-4DB2-BD59-A6C34878D82A}">
                        <a16:rowId xmlns:a16="http://schemas.microsoft.com/office/drawing/2014/main" val="3733202637"/>
                      </a:ext>
                    </a:extLst>
                  </a:tr>
                  <a:tr h="373322">
                    <a:tc>
                      <a:txBody>
                        <a:bodyPr/>
                        <a:lstStyle/>
                        <a:p>
                          <a:r>
                            <a:rPr lang="en-US" sz="1000" b="0" dirty="0"/>
                            <a:t>P</a:t>
                          </a:r>
                          <a:r>
                            <a:rPr lang="en-US" sz="1000" b="0" baseline="-25000" dirty="0"/>
                            <a:t>E</a:t>
                          </a:r>
                          <a:r>
                            <a:rPr lang="en-US" sz="1000" b="0" baseline="30000" dirty="0"/>
                            <a:t>2</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2</a:t>
                          </a:r>
                        </a:p>
                      </a:txBody>
                      <a:tcPr/>
                    </a:tc>
                    <a:extLst>
                      <a:ext uri="{0D108BD9-81ED-4DB2-BD59-A6C34878D82A}">
                        <a16:rowId xmlns:a16="http://schemas.microsoft.com/office/drawing/2014/main" val="3217704328"/>
                      </a:ext>
                    </a:extLst>
                  </a:tr>
                </a:tbl>
              </a:graphicData>
            </a:graphic>
          </p:graphicFrame>
        </mc:Choice>
        <mc:Fallback xmlns="">
          <p:graphicFrame>
            <p:nvGraphicFramePr>
              <p:cNvPr id="136" name="Table 53">
                <a:extLst>
                  <a:ext uri="{FF2B5EF4-FFF2-40B4-BE49-F238E27FC236}">
                    <a16:creationId xmlns:a16="http://schemas.microsoft.com/office/drawing/2014/main" id="{602AEC75-061E-174F-A657-33FDC6CB2C4B}"/>
                  </a:ext>
                </a:extLst>
              </p:cNvPr>
              <p:cNvGraphicFramePr>
                <a:graphicFrameLocks noGrp="1"/>
              </p:cNvGraphicFramePr>
              <p:nvPr>
                <p:extLst>
                  <p:ext uri="{D42A27DB-BD31-4B8C-83A1-F6EECF244321}">
                    <p14:modId xmlns:p14="http://schemas.microsoft.com/office/powerpoint/2010/main" val="444963023"/>
                  </p:ext>
                </p:extLst>
              </p:nvPr>
            </p:nvGraphicFramePr>
            <p:xfrm>
              <a:off x="4806265" y="1156336"/>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endParaRPr lang="en-US"/>
                        </a:p>
                      </a:txBody>
                      <a:tcPr>
                        <a:blipFill>
                          <a:blip r:embed="rId4"/>
                          <a:stretch>
                            <a:fillRect l="-3125" t="-2703" r="-3125" b="-256757"/>
                          </a:stretch>
                        </a:blipFill>
                      </a:tcPr>
                    </a:tc>
                    <a:extLst>
                      <a:ext uri="{0D108BD9-81ED-4DB2-BD59-A6C34878D82A}">
                        <a16:rowId xmlns:a16="http://schemas.microsoft.com/office/drawing/2014/main" val="1059926754"/>
                      </a:ext>
                    </a:extLst>
                  </a:tr>
                  <a:tr h="367075">
                    <a:tc>
                      <a:txBody>
                        <a:bodyPr/>
                        <a:lstStyle/>
                        <a:p>
                          <a:r>
                            <a:rPr lang="en-US" sz="900" b="0" dirty="0">
                              <a:solidFill>
                                <a:schemeClr val="tx1"/>
                              </a:solidFill>
                            </a:rPr>
                            <a:t>P</a:t>
                          </a:r>
                          <a:r>
                            <a:rPr lang="en-US" sz="900" b="0" baseline="-25000" dirty="0">
                              <a:solidFill>
                                <a:schemeClr val="tx1"/>
                              </a:solidFill>
                            </a:rPr>
                            <a:t>B</a:t>
                          </a:r>
                          <a:r>
                            <a:rPr lang="en-US" sz="900" b="0" baseline="30000" dirty="0">
                              <a:solidFill>
                                <a:schemeClr val="tx1"/>
                              </a:solidFill>
                            </a:rPr>
                            <a:t>2</a:t>
                          </a:r>
                        </a:p>
                      </a:txBody>
                      <a:tcPr/>
                    </a:tc>
                    <a:extLst>
                      <a:ext uri="{0D108BD9-81ED-4DB2-BD59-A6C34878D82A}">
                        <a16:rowId xmlns:a16="http://schemas.microsoft.com/office/drawing/2014/main" val="3733202637"/>
                      </a:ext>
                    </a:extLst>
                  </a:tr>
                  <a:tr h="457200">
                    <a:tc>
                      <a:txBody>
                        <a:bodyPr/>
                        <a:lstStyle/>
                        <a:p>
                          <a:r>
                            <a:rPr lang="en-US" sz="1000" b="0" dirty="0"/>
                            <a:t>P</a:t>
                          </a:r>
                          <a:r>
                            <a:rPr lang="en-US" sz="1000" b="0" baseline="-25000" dirty="0"/>
                            <a:t>E</a:t>
                          </a:r>
                          <a:r>
                            <a:rPr lang="en-US" sz="1000" b="0" baseline="30000" dirty="0"/>
                            <a:t>2</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2</a:t>
                          </a:r>
                        </a:p>
                      </a:txBody>
                      <a:tcPr/>
                    </a:tc>
                    <a:extLst>
                      <a:ext uri="{0D108BD9-81ED-4DB2-BD59-A6C34878D82A}">
                        <a16:rowId xmlns:a16="http://schemas.microsoft.com/office/drawing/2014/main" val="321770432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7" name="Table 53">
                <a:extLst>
                  <a:ext uri="{FF2B5EF4-FFF2-40B4-BE49-F238E27FC236}">
                    <a16:creationId xmlns:a16="http://schemas.microsoft.com/office/drawing/2014/main" id="{9A550BB5-1C16-B247-9386-2D680AD33680}"/>
                  </a:ext>
                </a:extLst>
              </p:cNvPr>
              <p:cNvGraphicFramePr>
                <a:graphicFrameLocks noGrp="1"/>
              </p:cNvGraphicFramePr>
              <p:nvPr>
                <p:extLst>
                  <p:ext uri="{D42A27DB-BD31-4B8C-83A1-F6EECF244321}">
                    <p14:modId xmlns:p14="http://schemas.microsoft.com/office/powerpoint/2010/main" val="3385934024"/>
                  </p:ext>
                </p:extLst>
              </p:nvPr>
            </p:nvGraphicFramePr>
            <p:xfrm>
              <a:off x="5556926" y="1156336"/>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r>
                            <a:rPr lang="en-US" sz="900" b="0" dirty="0"/>
                            <a:t>P</a:t>
                          </a:r>
                          <a14:m>
                            <m:oMath xmlns:m="http://schemas.openxmlformats.org/officeDocument/2006/math">
                              <m:r>
                                <a:rPr lang="en-US" sz="900" b="0" i="1" baseline="-25000" smtClean="0">
                                  <a:latin typeface="Cambria Math" panose="02040503050406030204" pitchFamily="18" charset="0"/>
                                  <a:ea typeface="Cambria Math" panose="02040503050406030204" pitchFamily="18" charset="0"/>
                                </a:rPr>
                                <m:t>∅</m:t>
                              </m:r>
                              <m:r>
                                <a:rPr lang="en-US" sz="900" b="0" i="0" baseline="30000" smtClean="0">
                                  <a:latin typeface="Cambria Math" panose="02040503050406030204" pitchFamily="18" charset="0"/>
                                  <a:ea typeface="Cambria Math" panose="02040503050406030204" pitchFamily="18" charset="0"/>
                                </a:rPr>
                                <m:t>3</m:t>
                              </m:r>
                            </m:oMath>
                          </a14:m>
                          <a:endParaRPr lang="en-US" sz="900" b="0" baseline="30000" dirty="0"/>
                        </a:p>
                      </a:txBody>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3</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3</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3</a:t>
                          </a:r>
                        </a:p>
                      </a:txBody>
                      <a:tcPr/>
                    </a:tc>
                    <a:extLst>
                      <a:ext uri="{0D108BD9-81ED-4DB2-BD59-A6C34878D82A}">
                        <a16:rowId xmlns:a16="http://schemas.microsoft.com/office/drawing/2014/main" val="3217704328"/>
                      </a:ext>
                    </a:extLst>
                  </a:tr>
                </a:tbl>
              </a:graphicData>
            </a:graphic>
          </p:graphicFrame>
        </mc:Choice>
        <mc:Fallback xmlns="">
          <p:graphicFrame>
            <p:nvGraphicFramePr>
              <p:cNvPr id="137" name="Table 53">
                <a:extLst>
                  <a:ext uri="{FF2B5EF4-FFF2-40B4-BE49-F238E27FC236}">
                    <a16:creationId xmlns:a16="http://schemas.microsoft.com/office/drawing/2014/main" id="{9A550BB5-1C16-B247-9386-2D680AD33680}"/>
                  </a:ext>
                </a:extLst>
              </p:cNvPr>
              <p:cNvGraphicFramePr>
                <a:graphicFrameLocks noGrp="1"/>
              </p:cNvGraphicFramePr>
              <p:nvPr>
                <p:extLst>
                  <p:ext uri="{D42A27DB-BD31-4B8C-83A1-F6EECF244321}">
                    <p14:modId xmlns:p14="http://schemas.microsoft.com/office/powerpoint/2010/main" val="3385934024"/>
                  </p:ext>
                </p:extLst>
              </p:nvPr>
            </p:nvGraphicFramePr>
            <p:xfrm>
              <a:off x="5556926" y="1156336"/>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endParaRPr lang="en-US"/>
                        </a:p>
                      </a:txBody>
                      <a:tcPr>
                        <a:blipFill>
                          <a:blip r:embed="rId5"/>
                          <a:stretch>
                            <a:fillRect l="-3125" t="-2703" r="-3125" b="-256757"/>
                          </a:stretch>
                        </a:blipFill>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3</a:t>
                          </a:r>
                        </a:p>
                      </a:txBody>
                      <a:tcPr/>
                    </a:tc>
                    <a:extLst>
                      <a:ext uri="{0D108BD9-81ED-4DB2-BD59-A6C34878D82A}">
                        <a16:rowId xmlns:a16="http://schemas.microsoft.com/office/drawing/2014/main" val="3733202637"/>
                      </a:ext>
                    </a:extLst>
                  </a:tr>
                  <a:tr h="457200">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3</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3</a:t>
                          </a:r>
                        </a:p>
                      </a:txBody>
                      <a:tcPr/>
                    </a:tc>
                    <a:extLst>
                      <a:ext uri="{0D108BD9-81ED-4DB2-BD59-A6C34878D82A}">
                        <a16:rowId xmlns:a16="http://schemas.microsoft.com/office/drawing/2014/main" val="321770432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8" name="Table 53">
                <a:extLst>
                  <a:ext uri="{FF2B5EF4-FFF2-40B4-BE49-F238E27FC236}">
                    <a16:creationId xmlns:a16="http://schemas.microsoft.com/office/drawing/2014/main" id="{D61AE407-81F5-6A43-BB07-A8EBF25934FD}"/>
                  </a:ext>
                </a:extLst>
              </p:cNvPr>
              <p:cNvGraphicFramePr>
                <a:graphicFrameLocks noGrp="1"/>
              </p:cNvGraphicFramePr>
              <p:nvPr>
                <p:extLst>
                  <p:ext uri="{D42A27DB-BD31-4B8C-83A1-F6EECF244321}">
                    <p14:modId xmlns:p14="http://schemas.microsoft.com/office/powerpoint/2010/main" val="2772020601"/>
                  </p:ext>
                </p:extLst>
              </p:nvPr>
            </p:nvGraphicFramePr>
            <p:xfrm>
              <a:off x="6268292" y="11603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r>
                            <a:rPr lang="en-US" sz="900" b="0" dirty="0">
                              <a:solidFill>
                                <a:schemeClr val="tx1"/>
                              </a:solidFill>
                            </a:rPr>
                            <a:t>P</a:t>
                          </a:r>
                          <a14:m>
                            <m:oMath xmlns:m="http://schemas.openxmlformats.org/officeDocument/2006/math">
                              <m:r>
                                <a:rPr lang="en-US" sz="900" b="0" i="1" baseline="-25000" smtClean="0">
                                  <a:solidFill>
                                    <a:schemeClr val="tx1"/>
                                  </a:solidFill>
                                  <a:latin typeface="Cambria Math" panose="02040503050406030204" pitchFamily="18" charset="0"/>
                                  <a:ea typeface="Cambria Math" panose="02040503050406030204" pitchFamily="18" charset="0"/>
                                </a:rPr>
                                <m:t>∅</m:t>
                              </m:r>
                              <m:r>
                                <a:rPr lang="en-US" sz="900" b="0" i="0" baseline="30000" smtClean="0">
                                  <a:solidFill>
                                    <a:schemeClr val="tx1"/>
                                  </a:solidFill>
                                  <a:latin typeface="Cambria Math" panose="02040503050406030204" pitchFamily="18" charset="0"/>
                                  <a:ea typeface="Cambria Math" panose="02040503050406030204" pitchFamily="18" charset="0"/>
                                </a:rPr>
                                <m:t>4</m:t>
                              </m:r>
                            </m:oMath>
                          </a14:m>
                          <a:endParaRPr lang="en-US" sz="900" b="0" baseline="30000" dirty="0">
                            <a:solidFill>
                              <a:schemeClr val="tx1"/>
                            </a:solidFill>
                          </a:endParaRPr>
                        </a:p>
                        <a:p>
                          <a:endParaRPr lang="en-US" b="0" dirty="0"/>
                        </a:p>
                      </a:txBody>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4</a:t>
                          </a:r>
                        </a:p>
                      </a:txBody>
                      <a:tcPr/>
                    </a:tc>
                    <a:extLst>
                      <a:ext uri="{0D108BD9-81ED-4DB2-BD59-A6C34878D82A}">
                        <a16:rowId xmlns:a16="http://schemas.microsoft.com/office/drawing/2014/main" val="3733202637"/>
                      </a:ext>
                    </a:extLst>
                  </a:tr>
                  <a:tr h="373322">
                    <a:tc>
                      <a:txBody>
                        <a:bodyPr/>
                        <a:lstStyle/>
                        <a:p>
                          <a:r>
                            <a:rPr lang="en-US" sz="1000" b="0" dirty="0"/>
                            <a:t>P</a:t>
                          </a:r>
                          <a:r>
                            <a:rPr lang="en-US" sz="1000" b="0" baseline="-25000" dirty="0"/>
                            <a:t>E</a:t>
                          </a:r>
                          <a:r>
                            <a:rPr lang="en-US" sz="1000" b="0" baseline="30000" dirty="0"/>
                            <a:t>4</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4</a:t>
                          </a:r>
                        </a:p>
                      </a:txBody>
                      <a:tcPr/>
                    </a:tc>
                    <a:extLst>
                      <a:ext uri="{0D108BD9-81ED-4DB2-BD59-A6C34878D82A}">
                        <a16:rowId xmlns:a16="http://schemas.microsoft.com/office/drawing/2014/main" val="3217704328"/>
                      </a:ext>
                    </a:extLst>
                  </a:tr>
                </a:tbl>
              </a:graphicData>
            </a:graphic>
          </p:graphicFrame>
        </mc:Choice>
        <mc:Fallback xmlns="">
          <p:graphicFrame>
            <p:nvGraphicFramePr>
              <p:cNvPr id="138" name="Table 53">
                <a:extLst>
                  <a:ext uri="{FF2B5EF4-FFF2-40B4-BE49-F238E27FC236}">
                    <a16:creationId xmlns:a16="http://schemas.microsoft.com/office/drawing/2014/main" id="{D61AE407-81F5-6A43-BB07-A8EBF25934FD}"/>
                  </a:ext>
                </a:extLst>
              </p:cNvPr>
              <p:cNvGraphicFramePr>
                <a:graphicFrameLocks noGrp="1"/>
              </p:cNvGraphicFramePr>
              <p:nvPr>
                <p:extLst>
                  <p:ext uri="{D42A27DB-BD31-4B8C-83A1-F6EECF244321}">
                    <p14:modId xmlns:p14="http://schemas.microsoft.com/office/powerpoint/2010/main" val="2772020601"/>
                  </p:ext>
                </p:extLst>
              </p:nvPr>
            </p:nvGraphicFramePr>
            <p:xfrm>
              <a:off x="6268292" y="11603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endParaRPr lang="en-US"/>
                        </a:p>
                      </a:txBody>
                      <a:tcPr>
                        <a:blipFill>
                          <a:blip r:embed="rId6"/>
                          <a:stretch>
                            <a:fillRect l="-3125" t="-2703" r="-6250" b="-256757"/>
                          </a:stretch>
                        </a:blipFill>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4</a:t>
                          </a:r>
                        </a:p>
                      </a:txBody>
                      <a:tcPr/>
                    </a:tc>
                    <a:extLst>
                      <a:ext uri="{0D108BD9-81ED-4DB2-BD59-A6C34878D82A}">
                        <a16:rowId xmlns:a16="http://schemas.microsoft.com/office/drawing/2014/main" val="3733202637"/>
                      </a:ext>
                    </a:extLst>
                  </a:tr>
                  <a:tr h="457200">
                    <a:tc>
                      <a:txBody>
                        <a:bodyPr/>
                        <a:lstStyle/>
                        <a:p>
                          <a:r>
                            <a:rPr lang="en-US" sz="1000" b="0" dirty="0"/>
                            <a:t>P</a:t>
                          </a:r>
                          <a:r>
                            <a:rPr lang="en-US" sz="1000" b="0" baseline="-25000" dirty="0"/>
                            <a:t>E</a:t>
                          </a:r>
                          <a:r>
                            <a:rPr lang="en-US" sz="1000" b="0" baseline="30000" dirty="0"/>
                            <a:t>4</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4</a:t>
                          </a:r>
                        </a:p>
                      </a:txBody>
                      <a:tcPr/>
                    </a:tc>
                    <a:extLst>
                      <a:ext uri="{0D108BD9-81ED-4DB2-BD59-A6C34878D82A}">
                        <a16:rowId xmlns:a16="http://schemas.microsoft.com/office/drawing/2014/main" val="321770432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9" name="Table 53">
                <a:extLst>
                  <a:ext uri="{FF2B5EF4-FFF2-40B4-BE49-F238E27FC236}">
                    <a16:creationId xmlns:a16="http://schemas.microsoft.com/office/drawing/2014/main" id="{74B57F68-861E-2241-A5C5-A762D1C40D04}"/>
                  </a:ext>
                </a:extLst>
              </p:cNvPr>
              <p:cNvGraphicFramePr>
                <a:graphicFrameLocks noGrp="1"/>
              </p:cNvGraphicFramePr>
              <p:nvPr>
                <p:extLst>
                  <p:ext uri="{D42A27DB-BD31-4B8C-83A1-F6EECF244321}">
                    <p14:modId xmlns:p14="http://schemas.microsoft.com/office/powerpoint/2010/main" val="2852407927"/>
                  </p:ext>
                </p:extLst>
              </p:nvPr>
            </p:nvGraphicFramePr>
            <p:xfrm>
              <a:off x="6939949" y="11603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r>
                            <a:rPr lang="en-US" sz="900" b="0" dirty="0"/>
                            <a:t>P</a:t>
                          </a:r>
                          <a14:m>
                            <m:oMath xmlns:m="http://schemas.openxmlformats.org/officeDocument/2006/math">
                              <m:r>
                                <a:rPr lang="en-US" sz="900" b="0" i="1" baseline="-25000" smtClean="0">
                                  <a:latin typeface="Cambria Math" panose="02040503050406030204" pitchFamily="18" charset="0"/>
                                  <a:ea typeface="Cambria Math" panose="02040503050406030204" pitchFamily="18" charset="0"/>
                                </a:rPr>
                                <m:t>∅</m:t>
                              </m:r>
                              <m:r>
                                <a:rPr lang="en-US" sz="900" b="0" i="0" baseline="30000" smtClean="0">
                                  <a:latin typeface="Cambria Math" panose="02040503050406030204" pitchFamily="18" charset="0"/>
                                  <a:ea typeface="Cambria Math" panose="02040503050406030204" pitchFamily="18" charset="0"/>
                                </a:rPr>
                                <m:t>5</m:t>
                              </m:r>
                            </m:oMath>
                          </a14:m>
                          <a:endParaRPr lang="en-US" sz="900" b="0" baseline="30000" dirty="0"/>
                        </a:p>
                        <a:p>
                          <a:endParaRPr lang="en-US" b="0" dirty="0"/>
                        </a:p>
                      </a:txBody>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5</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5</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5</a:t>
                          </a:r>
                        </a:p>
                      </a:txBody>
                      <a:tcPr/>
                    </a:tc>
                    <a:extLst>
                      <a:ext uri="{0D108BD9-81ED-4DB2-BD59-A6C34878D82A}">
                        <a16:rowId xmlns:a16="http://schemas.microsoft.com/office/drawing/2014/main" val="3217704328"/>
                      </a:ext>
                    </a:extLst>
                  </a:tr>
                </a:tbl>
              </a:graphicData>
            </a:graphic>
          </p:graphicFrame>
        </mc:Choice>
        <mc:Fallback xmlns="">
          <p:graphicFrame>
            <p:nvGraphicFramePr>
              <p:cNvPr id="139" name="Table 53">
                <a:extLst>
                  <a:ext uri="{FF2B5EF4-FFF2-40B4-BE49-F238E27FC236}">
                    <a16:creationId xmlns:a16="http://schemas.microsoft.com/office/drawing/2014/main" id="{74B57F68-861E-2241-A5C5-A762D1C40D04}"/>
                  </a:ext>
                </a:extLst>
              </p:cNvPr>
              <p:cNvGraphicFramePr>
                <a:graphicFrameLocks noGrp="1"/>
              </p:cNvGraphicFramePr>
              <p:nvPr>
                <p:extLst>
                  <p:ext uri="{D42A27DB-BD31-4B8C-83A1-F6EECF244321}">
                    <p14:modId xmlns:p14="http://schemas.microsoft.com/office/powerpoint/2010/main" val="2852407927"/>
                  </p:ext>
                </p:extLst>
              </p:nvPr>
            </p:nvGraphicFramePr>
            <p:xfrm>
              <a:off x="6939949" y="11603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endParaRPr lang="en-US"/>
                        </a:p>
                      </a:txBody>
                      <a:tcPr>
                        <a:blipFill>
                          <a:blip r:embed="rId7"/>
                          <a:stretch>
                            <a:fillRect l="-3125" t="-2703" r="-3125" b="-256757"/>
                          </a:stretch>
                        </a:blipFill>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5</a:t>
                          </a:r>
                        </a:p>
                      </a:txBody>
                      <a:tcPr/>
                    </a:tc>
                    <a:extLst>
                      <a:ext uri="{0D108BD9-81ED-4DB2-BD59-A6C34878D82A}">
                        <a16:rowId xmlns:a16="http://schemas.microsoft.com/office/drawing/2014/main" val="3733202637"/>
                      </a:ext>
                    </a:extLst>
                  </a:tr>
                  <a:tr h="457200">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5</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t>P</a:t>
                          </a:r>
                          <a:r>
                            <a:rPr lang="en-US" sz="800" b="0" baseline="-25000" dirty="0"/>
                            <a:t>C</a:t>
                          </a:r>
                          <a:r>
                            <a:rPr lang="en-US" sz="800" b="0" baseline="30000" dirty="0"/>
                            <a:t>5</a:t>
                          </a:r>
                        </a:p>
                      </a:txBody>
                      <a:tcPr/>
                    </a:tc>
                    <a:extLst>
                      <a:ext uri="{0D108BD9-81ED-4DB2-BD59-A6C34878D82A}">
                        <a16:rowId xmlns:a16="http://schemas.microsoft.com/office/drawing/2014/main" val="321770432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0" name="Table 53">
                <a:extLst>
                  <a:ext uri="{FF2B5EF4-FFF2-40B4-BE49-F238E27FC236}">
                    <a16:creationId xmlns:a16="http://schemas.microsoft.com/office/drawing/2014/main" id="{0680F7E7-BF68-8C4E-A152-A063E92C2091}"/>
                  </a:ext>
                </a:extLst>
              </p:cNvPr>
              <p:cNvGraphicFramePr>
                <a:graphicFrameLocks noGrp="1"/>
              </p:cNvGraphicFramePr>
              <p:nvPr>
                <p:extLst>
                  <p:ext uri="{D42A27DB-BD31-4B8C-83A1-F6EECF244321}">
                    <p14:modId xmlns:p14="http://schemas.microsoft.com/office/powerpoint/2010/main" val="2071618608"/>
                  </p:ext>
                </p:extLst>
              </p:nvPr>
            </p:nvGraphicFramePr>
            <p:xfrm>
              <a:off x="7620149" y="11603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r>
                            <a:rPr lang="en-US" sz="900" b="0" dirty="0"/>
                            <a:t>P</a:t>
                          </a:r>
                          <a14:m>
                            <m:oMath xmlns:m="http://schemas.openxmlformats.org/officeDocument/2006/math">
                              <m:r>
                                <a:rPr lang="en-US" sz="900" b="0" i="1" baseline="-25000" smtClean="0">
                                  <a:latin typeface="Cambria Math" panose="02040503050406030204" pitchFamily="18" charset="0"/>
                                  <a:ea typeface="Cambria Math" panose="02040503050406030204" pitchFamily="18" charset="0"/>
                                </a:rPr>
                                <m:t>∅</m:t>
                              </m:r>
                              <m:r>
                                <a:rPr lang="en-US" sz="900" b="0" i="0" baseline="30000" smtClean="0">
                                  <a:latin typeface="Cambria Math" panose="02040503050406030204" pitchFamily="18" charset="0"/>
                                  <a:ea typeface="Cambria Math" panose="02040503050406030204" pitchFamily="18" charset="0"/>
                                </a:rPr>
                                <m:t>6</m:t>
                              </m:r>
                            </m:oMath>
                          </a14:m>
                          <a:endParaRPr lang="en-US" sz="900" b="0" baseline="30000" dirty="0"/>
                        </a:p>
                        <a:p>
                          <a:endParaRPr lang="en-US" b="0" dirty="0"/>
                        </a:p>
                      </a:txBody>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6</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6</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6</a:t>
                          </a:r>
                        </a:p>
                      </a:txBody>
                      <a:tcPr/>
                    </a:tc>
                    <a:extLst>
                      <a:ext uri="{0D108BD9-81ED-4DB2-BD59-A6C34878D82A}">
                        <a16:rowId xmlns:a16="http://schemas.microsoft.com/office/drawing/2014/main" val="3217704328"/>
                      </a:ext>
                    </a:extLst>
                  </a:tr>
                </a:tbl>
              </a:graphicData>
            </a:graphic>
          </p:graphicFrame>
        </mc:Choice>
        <mc:Fallback xmlns="">
          <p:graphicFrame>
            <p:nvGraphicFramePr>
              <p:cNvPr id="140" name="Table 53">
                <a:extLst>
                  <a:ext uri="{FF2B5EF4-FFF2-40B4-BE49-F238E27FC236}">
                    <a16:creationId xmlns:a16="http://schemas.microsoft.com/office/drawing/2014/main" id="{0680F7E7-BF68-8C4E-A152-A063E92C2091}"/>
                  </a:ext>
                </a:extLst>
              </p:cNvPr>
              <p:cNvGraphicFramePr>
                <a:graphicFrameLocks noGrp="1"/>
              </p:cNvGraphicFramePr>
              <p:nvPr>
                <p:extLst>
                  <p:ext uri="{D42A27DB-BD31-4B8C-83A1-F6EECF244321}">
                    <p14:modId xmlns:p14="http://schemas.microsoft.com/office/powerpoint/2010/main" val="2071618608"/>
                  </p:ext>
                </p:extLst>
              </p:nvPr>
            </p:nvGraphicFramePr>
            <p:xfrm>
              <a:off x="7620149" y="11603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endParaRPr lang="en-US"/>
                        </a:p>
                      </a:txBody>
                      <a:tcPr>
                        <a:blipFill>
                          <a:blip r:embed="rId8"/>
                          <a:stretch>
                            <a:fillRect l="-3125" t="-2703" r="-3125" b="-256757"/>
                          </a:stretch>
                        </a:blipFill>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6</a:t>
                          </a:r>
                        </a:p>
                      </a:txBody>
                      <a:tcPr/>
                    </a:tc>
                    <a:extLst>
                      <a:ext uri="{0D108BD9-81ED-4DB2-BD59-A6C34878D82A}">
                        <a16:rowId xmlns:a16="http://schemas.microsoft.com/office/drawing/2014/main" val="3733202637"/>
                      </a:ext>
                    </a:extLst>
                  </a:tr>
                  <a:tr h="457200">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6</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6</a:t>
                          </a:r>
                        </a:p>
                      </a:txBody>
                      <a:tcPr/>
                    </a:tc>
                    <a:extLst>
                      <a:ext uri="{0D108BD9-81ED-4DB2-BD59-A6C34878D82A}">
                        <a16:rowId xmlns:a16="http://schemas.microsoft.com/office/drawing/2014/main" val="3217704328"/>
                      </a:ext>
                    </a:extLst>
                  </a:tr>
                </a:tbl>
              </a:graphicData>
            </a:graphic>
          </p:graphicFrame>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09145847-FFE4-1E49-892C-E01D4DC82297}"/>
                  </a:ext>
                </a:extLst>
              </p:cNvPr>
              <p:cNvSpPr txBox="1">
                <a:spLocks/>
              </p:cNvSpPr>
              <p:nvPr/>
            </p:nvSpPr>
            <p:spPr>
              <a:xfrm>
                <a:off x="171214" y="1098507"/>
                <a:ext cx="3844643" cy="3599968"/>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buFont typeface="Arial" panose="020B0604020202020204" pitchFamily="34" charset="0"/>
                  <a:buChar char="•"/>
                </a:pPr>
                <a:endParaRPr lang="en-US" sz="1400" dirty="0">
                  <a:solidFill>
                    <a:srgbClr val="000000"/>
                  </a:solidFill>
                </a:endParaRPr>
              </a:p>
              <a:p>
                <a:pPr>
                  <a:buClr>
                    <a:schemeClr val="tx1"/>
                  </a:buClr>
                  <a:buFont typeface="Arial" panose="020B0604020202020204" pitchFamily="34" charset="0"/>
                  <a:buChar char="•"/>
                </a:pPr>
                <a:r>
                  <a:rPr lang="en-US" sz="1200" dirty="0">
                    <a:solidFill>
                      <a:srgbClr val="000000"/>
                    </a:solidFill>
                  </a:rPr>
                  <a:t>Input Sequence: Audio frame features</a:t>
                </a:r>
              </a:p>
              <a:p>
                <a:pPr marL="114300" indent="0">
                  <a:buClr>
                    <a:schemeClr val="tx1"/>
                  </a:buClr>
                  <a:buFont typeface="Arial"/>
                  <a:buNone/>
                </a:pPr>
                <a:endParaRPr lang="en-GB" sz="1200" dirty="0">
                  <a:solidFill>
                    <a:srgbClr val="000000"/>
                  </a:solidFill>
                </a:endParaRPr>
              </a:p>
              <a:p>
                <a:pPr>
                  <a:buClr>
                    <a:schemeClr val="tx1"/>
                  </a:buClr>
                  <a:buFont typeface="Arial" panose="020B0604020202020204" pitchFamily="34" charset="0"/>
                  <a:buChar char="•"/>
                </a:pPr>
                <a:r>
                  <a:rPr lang="en-US" sz="1200" dirty="0">
                    <a:solidFill>
                      <a:srgbClr val="000000"/>
                    </a:solidFill>
                  </a:rPr>
                  <a:t>Output Sequence: Letters</a:t>
                </a:r>
              </a:p>
              <a:p>
                <a:pPr>
                  <a:buClr>
                    <a:schemeClr val="tx1"/>
                  </a:buClr>
                  <a:buFont typeface="Arial" panose="020B0604020202020204" pitchFamily="34" charset="0"/>
                  <a:buChar char="•"/>
                </a:pPr>
                <a:endParaRPr lang="en-US" sz="1200" dirty="0">
                  <a:solidFill>
                    <a:srgbClr val="000000"/>
                  </a:solidFill>
                </a:endParaRPr>
              </a:p>
              <a:p>
                <a:pPr algn="ctr">
                  <a:buClr>
                    <a:schemeClr val="tx1"/>
                  </a:buClr>
                  <a:buFont typeface="Arial" panose="020B0604020202020204" pitchFamily="34" charset="0"/>
                  <a:buChar char="•"/>
                </a:pPr>
                <a:r>
                  <a:rPr lang="en-US" sz="1200" dirty="0">
                    <a:solidFill>
                      <a:srgbClr val="000000"/>
                    </a:solidFill>
                  </a:rPr>
                  <a:t>At each audio frame index, network generates probability of producing each output symbol and </a:t>
                </a:r>
                <a:r>
                  <a:rPr lang="en-US" sz="1200" dirty="0">
                    <a:solidFill>
                      <a:srgbClr val="FF0000"/>
                    </a:solidFill>
                  </a:rPr>
                  <a:t>blank symbol (</a:t>
                </a:r>
                <a14:m>
                  <m:oMath xmlns:m="http://schemas.openxmlformats.org/officeDocument/2006/math">
                    <m:r>
                      <a:rPr lang="en-US" sz="1200" i="1">
                        <a:solidFill>
                          <a:srgbClr val="FF0000"/>
                        </a:solidFill>
                        <a:latin typeface="Cambria Math" panose="02040503050406030204" pitchFamily="18" charset="0"/>
                        <a:ea typeface="Cambria Math" panose="02040503050406030204" pitchFamily="18" charset="0"/>
                      </a:rPr>
                      <m:t>∅)</m:t>
                    </m:r>
                  </m:oMath>
                </a14:m>
                <a:endParaRPr lang="en-US" sz="1200" baseline="30000" dirty="0"/>
              </a:p>
              <a:p>
                <a:pPr marL="114300" indent="0">
                  <a:buClr>
                    <a:schemeClr val="tx1"/>
                  </a:buClr>
                  <a:buNone/>
                </a:pPr>
                <a:endParaRPr lang="en-US" sz="1200" dirty="0">
                  <a:solidFill>
                    <a:srgbClr val="000000"/>
                  </a:solidFill>
                </a:endParaRPr>
              </a:p>
              <a:p>
                <a:pPr>
                  <a:buClr>
                    <a:schemeClr val="tx1"/>
                  </a:buClr>
                  <a:buFont typeface="Arial" panose="020B0604020202020204" pitchFamily="34" charset="0"/>
                  <a:buChar char="•"/>
                </a:pPr>
                <a:r>
                  <a:rPr lang="en-US" sz="1200" dirty="0">
                    <a:solidFill>
                      <a:srgbClr val="000000"/>
                    </a:solidFill>
                  </a:rPr>
                  <a:t>How to deal with #audio frame != # letters -&gt; Collapse letters</a:t>
                </a:r>
              </a:p>
              <a:p>
                <a:pPr marL="114300" indent="0">
                  <a:buClr>
                    <a:schemeClr val="tx1"/>
                  </a:buClr>
                  <a:buNone/>
                </a:pPr>
                <a:endParaRPr lang="en-US" sz="1200" dirty="0">
                  <a:solidFill>
                    <a:srgbClr val="000000"/>
                  </a:solidFill>
                </a:endParaRPr>
              </a:p>
              <a:p>
                <a:pPr>
                  <a:buClr>
                    <a:schemeClr val="tx1"/>
                  </a:buClr>
                  <a:buFont typeface="Arial" panose="020B0604020202020204" pitchFamily="34" charset="0"/>
                  <a:buChar char="•"/>
                </a:pPr>
                <a:r>
                  <a:rPr lang="en-US" sz="1200" dirty="0">
                    <a:solidFill>
                      <a:srgbClr val="000000"/>
                    </a:solidFill>
                  </a:rPr>
                  <a:t>How to deal with repeated letters (as in word </a:t>
                </a:r>
                <a:r>
                  <a:rPr lang="en-US" sz="1200" i="1" dirty="0">
                    <a:solidFill>
                      <a:srgbClr val="000000"/>
                    </a:solidFill>
                  </a:rPr>
                  <a:t>BEE</a:t>
                </a:r>
                <a:r>
                  <a:rPr lang="en-US" sz="1200" dirty="0">
                    <a:solidFill>
                      <a:srgbClr val="000000"/>
                    </a:solidFill>
                  </a:rPr>
                  <a:t>)? -&gt; </a:t>
                </a:r>
                <a:r>
                  <a:rPr lang="en-US" sz="1200" dirty="0">
                    <a:solidFill>
                      <a:srgbClr val="FF0000"/>
                    </a:solidFill>
                  </a:rPr>
                  <a:t>blank symbol (</a:t>
                </a:r>
                <a14:m>
                  <m:oMath xmlns:m="http://schemas.openxmlformats.org/officeDocument/2006/math">
                    <m:r>
                      <a:rPr lang="en-US" sz="1200" i="1">
                        <a:solidFill>
                          <a:srgbClr val="FF0000"/>
                        </a:solidFill>
                        <a:latin typeface="Cambria Math" panose="02040503050406030204" pitchFamily="18" charset="0"/>
                        <a:ea typeface="Cambria Math" panose="02040503050406030204" pitchFamily="18" charset="0"/>
                      </a:rPr>
                      <m:t>∅) </m:t>
                    </m:r>
                  </m:oMath>
                </a14:m>
                <a:r>
                  <a:rPr lang="en-US" sz="1200" dirty="0">
                    <a:solidFill>
                      <a:srgbClr val="FF0000"/>
                    </a:solidFill>
                  </a:rPr>
                  <a:t>. </a:t>
                </a:r>
                <a14:m>
                  <m:oMath xmlns:m="http://schemas.openxmlformats.org/officeDocument/2006/math">
                    <m:r>
                      <a:rPr lang="en-US" sz="1200">
                        <a:solidFill>
                          <a:srgbClr val="000000"/>
                        </a:solidFill>
                        <a:latin typeface="Cambria Math" panose="02040503050406030204" pitchFamily="18" charset="0"/>
                      </a:rPr>
                      <m:t>∅</m:t>
                    </m:r>
                  </m:oMath>
                </a14:m>
                <a:r>
                  <a:rPr lang="en-US" sz="1200" dirty="0">
                    <a:solidFill>
                      <a:srgbClr val="000000"/>
                    </a:solidFill>
                  </a:rPr>
                  <a:t> also indicates “emit nothing” (silence). </a:t>
                </a:r>
                <a14:m>
                  <m:oMath xmlns:m="http://schemas.openxmlformats.org/officeDocument/2006/math">
                    <m:r>
                      <a:rPr lang="en-US" sz="1200" i="1">
                        <a:solidFill>
                          <a:srgbClr val="FF0000"/>
                        </a:solidFill>
                        <a:latin typeface="Cambria Math" panose="02040503050406030204" pitchFamily="18" charset="0"/>
                        <a:ea typeface="Cambria Math" panose="02040503050406030204" pitchFamily="18" charset="0"/>
                      </a:rPr>
                      <m:t>∅</m:t>
                    </m:r>
                  </m:oMath>
                </a14:m>
                <a:r>
                  <a:rPr lang="en-US" sz="1200" dirty="0">
                    <a:solidFill>
                      <a:srgbClr val="000000"/>
                    </a:solidFill>
                  </a:rPr>
                  <a:t>BE</a:t>
                </a:r>
                <a14:m>
                  <m:oMath xmlns:m="http://schemas.openxmlformats.org/officeDocument/2006/math">
                    <m:r>
                      <a:rPr lang="en-US" sz="1200" i="1">
                        <a:solidFill>
                          <a:srgbClr val="FF0000"/>
                        </a:solidFill>
                        <a:latin typeface="Cambria Math" panose="02040503050406030204" pitchFamily="18" charset="0"/>
                        <a:ea typeface="Cambria Math" panose="02040503050406030204" pitchFamily="18" charset="0"/>
                      </a:rPr>
                      <m:t>∅</m:t>
                    </m:r>
                  </m:oMath>
                </a14:m>
                <a:r>
                  <a:rPr lang="en-US" sz="1200" dirty="0">
                    <a:solidFill>
                      <a:srgbClr val="000000"/>
                    </a:solidFill>
                  </a:rPr>
                  <a:t>EE</a:t>
                </a:r>
                <a14:m>
                  <m:oMath xmlns:m="http://schemas.openxmlformats.org/officeDocument/2006/math">
                    <m:r>
                      <a:rPr lang="en-US" sz="1200" i="1">
                        <a:solidFill>
                          <a:srgbClr val="FF0000"/>
                        </a:solidFill>
                        <a:latin typeface="Cambria Math" panose="02040503050406030204" pitchFamily="18" charset="0"/>
                        <a:ea typeface="Cambria Math" panose="02040503050406030204" pitchFamily="18" charset="0"/>
                      </a:rPr>
                      <m:t>∅</m:t>
                    </m:r>
                  </m:oMath>
                </a14:m>
                <a:r>
                  <a:rPr lang="en-US" sz="1200" dirty="0">
                    <a:solidFill>
                      <a:srgbClr val="000000"/>
                    </a:solidFill>
                  </a:rPr>
                  <a:t> </a:t>
                </a:r>
              </a:p>
              <a:p>
                <a:pPr>
                  <a:buClr>
                    <a:schemeClr val="tx1"/>
                  </a:buClr>
                  <a:buFont typeface="Arial" panose="020B0604020202020204" pitchFamily="34" charset="0"/>
                  <a:buChar char="•"/>
                </a:pPr>
                <a:endParaRPr lang="en-US" sz="1200" dirty="0">
                  <a:solidFill>
                    <a:srgbClr val="000000"/>
                  </a:solidFill>
                </a:endParaRPr>
              </a:p>
              <a:p>
                <a:pPr>
                  <a:buClr>
                    <a:schemeClr val="tx1"/>
                  </a:buClr>
                  <a:buFont typeface="Arial" panose="020B0604020202020204" pitchFamily="34" charset="0"/>
                  <a:buChar char="•"/>
                </a:pPr>
                <a:endParaRPr lang="en-US" sz="1200" dirty="0">
                  <a:solidFill>
                    <a:srgbClr val="000000"/>
                  </a:solidFill>
                </a:endParaRPr>
              </a:p>
              <a:p>
                <a:pPr>
                  <a:buClr>
                    <a:schemeClr val="tx1"/>
                  </a:buClr>
                  <a:buFont typeface="Arial" panose="020B0604020202020204" pitchFamily="34" charset="0"/>
                  <a:buChar char="•"/>
                </a:pPr>
                <a:r>
                  <a:rPr lang="en-US" sz="1200" dirty="0">
                    <a:solidFill>
                      <a:srgbClr val="FFC000"/>
                    </a:solidFill>
                  </a:rPr>
                  <a:t>Conditional Independence: </a:t>
                </a:r>
                <a:r>
                  <a:rPr lang="en-US" sz="1200" dirty="0">
                    <a:solidFill>
                      <a:schemeClr val="tx1"/>
                    </a:solidFill>
                  </a:rPr>
                  <a:t>Probability output at each frame </a:t>
                </a:r>
                <a:r>
                  <a:rPr lang="en-US" sz="1200" dirty="0">
                    <a:solidFill>
                      <a:srgbClr val="FFC000"/>
                    </a:solidFill>
                  </a:rPr>
                  <a:t>does not depend on history of transcript produced so far</a:t>
                </a:r>
                <a:r>
                  <a:rPr lang="en-US" sz="1200" dirty="0">
                    <a:solidFill>
                      <a:schemeClr val="tx1"/>
                    </a:solidFill>
                  </a:rPr>
                  <a:t>, this non auto-regression on text history makes it less effective on learning LM information and, you may still need language model </a:t>
                </a:r>
                <a:r>
                  <a:rPr lang="en-US" sz="1200" dirty="0">
                    <a:solidFill>
                      <a:srgbClr val="FFC000"/>
                    </a:solidFill>
                  </a:rPr>
                  <a:t>-&gt;</a:t>
                </a:r>
                <a:r>
                  <a:rPr lang="en-US" sz="1200" dirty="0">
                    <a:solidFill>
                      <a:srgbClr val="FF0000"/>
                    </a:solidFill>
                  </a:rPr>
                  <a:t> </a:t>
                </a:r>
                <a:r>
                  <a:rPr lang="en-US" sz="1200" dirty="0">
                    <a:solidFill>
                      <a:srgbClr val="FFC000"/>
                    </a:solidFill>
                  </a:rPr>
                  <a:t>RNN-T.</a:t>
                </a:r>
              </a:p>
              <a:p>
                <a:pPr>
                  <a:buClr>
                    <a:schemeClr val="tx1"/>
                  </a:buClr>
                  <a:buFont typeface="Arial" panose="020B0604020202020204" pitchFamily="34" charset="0"/>
                  <a:buChar char="•"/>
                </a:pPr>
                <a:endParaRPr lang="en-US" sz="1400" dirty="0">
                  <a:solidFill>
                    <a:srgbClr val="000000"/>
                  </a:solidFill>
                </a:endParaRPr>
              </a:p>
              <a:p>
                <a:pPr>
                  <a:buClr>
                    <a:schemeClr val="tx1"/>
                  </a:buClr>
                  <a:buFont typeface="Arial" panose="020B0604020202020204" pitchFamily="34" charset="0"/>
                  <a:buChar char="•"/>
                </a:pPr>
                <a:endParaRPr lang="en-US" sz="1400" dirty="0"/>
              </a:p>
              <a:p>
                <a:pPr>
                  <a:buClr>
                    <a:schemeClr val="tx1"/>
                  </a:buClr>
                  <a:buFont typeface="Arial" panose="020B0604020202020204" pitchFamily="34" charset="0"/>
                  <a:buChar char="•"/>
                </a:pPr>
                <a:endParaRPr lang="en-US" sz="1400" dirty="0">
                  <a:solidFill>
                    <a:srgbClr val="000000"/>
                  </a:solidFill>
                </a:endParaRPr>
              </a:p>
              <a:p>
                <a:pPr marL="114300" indent="0">
                  <a:buClr>
                    <a:schemeClr val="tx1"/>
                  </a:buClr>
                  <a:buNone/>
                </a:pPr>
                <a:endParaRPr lang="en-US" sz="1400" dirty="0">
                  <a:solidFill>
                    <a:srgbClr val="000000"/>
                  </a:solidFill>
                </a:endParaRPr>
              </a:p>
              <a:p>
                <a:pPr>
                  <a:buClr>
                    <a:schemeClr val="tx1"/>
                  </a:buClr>
                  <a:buFont typeface="Arial" panose="020B0604020202020204" pitchFamily="34" charset="0"/>
                  <a:buChar char="•"/>
                </a:pPr>
                <a:endParaRPr lang="en-US" sz="1400" baseline="30000" dirty="0"/>
              </a:p>
              <a:p>
                <a:pPr>
                  <a:buClr>
                    <a:schemeClr val="tx1"/>
                  </a:buClr>
                  <a:buFont typeface="Arial" panose="020B0604020202020204" pitchFamily="34" charset="0"/>
                  <a:buChar char="•"/>
                </a:pPr>
                <a:endParaRPr lang="en-US" sz="1400" baseline="30000" dirty="0">
                  <a:solidFill>
                    <a:schemeClr val="tx1"/>
                  </a:solidFill>
                </a:endParaRPr>
              </a:p>
              <a:p>
                <a:pPr marL="114300" indent="0">
                  <a:buClr>
                    <a:schemeClr val="tx1"/>
                  </a:buClr>
                  <a:buNone/>
                </a:pPr>
                <a:endParaRPr lang="en-US" sz="1400" dirty="0">
                  <a:solidFill>
                    <a:srgbClr val="000000"/>
                  </a:solidFill>
                </a:endParaRPr>
              </a:p>
            </p:txBody>
          </p:sp>
        </mc:Choice>
        <mc:Fallback xmlns="">
          <p:sp>
            <p:nvSpPr>
              <p:cNvPr id="49" name="Content Placeholder 2">
                <a:extLst>
                  <a:ext uri="{FF2B5EF4-FFF2-40B4-BE49-F238E27FC236}">
                    <a16:creationId xmlns:a16="http://schemas.microsoft.com/office/drawing/2014/main" id="{09145847-FFE4-1E49-892C-E01D4DC82297}"/>
                  </a:ext>
                </a:extLst>
              </p:cNvPr>
              <p:cNvSpPr txBox="1">
                <a:spLocks noRot="1" noChangeAspect="1" noMove="1" noResize="1" noEditPoints="1" noAdjustHandles="1" noChangeArrowheads="1" noChangeShapeType="1" noTextEdit="1"/>
              </p:cNvSpPr>
              <p:nvPr/>
            </p:nvSpPr>
            <p:spPr>
              <a:xfrm>
                <a:off x="171214" y="1098507"/>
                <a:ext cx="3844643" cy="3599968"/>
              </a:xfrm>
              <a:prstGeom prst="rect">
                <a:avLst/>
              </a:prstGeom>
              <a:blipFill>
                <a:blip r:embed="rId9"/>
                <a:stretch>
                  <a:fillRect r="-3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1" name="Table 53">
                <a:extLst>
                  <a:ext uri="{FF2B5EF4-FFF2-40B4-BE49-F238E27FC236}">
                    <a16:creationId xmlns:a16="http://schemas.microsoft.com/office/drawing/2014/main" id="{7B47E1B8-633C-D34F-AABA-C0CD4852D650}"/>
                  </a:ext>
                </a:extLst>
              </p:cNvPr>
              <p:cNvGraphicFramePr>
                <a:graphicFrameLocks noGrp="1"/>
              </p:cNvGraphicFramePr>
              <p:nvPr>
                <p:extLst>
                  <p:ext uri="{D42A27DB-BD31-4B8C-83A1-F6EECF244321}">
                    <p14:modId xmlns:p14="http://schemas.microsoft.com/office/powerpoint/2010/main" val="1483342053"/>
                  </p:ext>
                </p:extLst>
              </p:nvPr>
            </p:nvGraphicFramePr>
            <p:xfrm>
              <a:off x="8246839" y="11664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r>
                            <a:rPr lang="en-US" sz="900" b="0" dirty="0"/>
                            <a:t>P</a:t>
                          </a:r>
                          <a14:m>
                            <m:oMath xmlns:m="http://schemas.openxmlformats.org/officeDocument/2006/math">
                              <m:r>
                                <a:rPr lang="en-US" sz="900" b="0" i="1" baseline="-25000" smtClean="0">
                                  <a:latin typeface="Cambria Math" panose="02040503050406030204" pitchFamily="18" charset="0"/>
                                  <a:ea typeface="Cambria Math" panose="02040503050406030204" pitchFamily="18" charset="0"/>
                                </a:rPr>
                                <m:t>∅</m:t>
                              </m:r>
                              <m:r>
                                <a:rPr lang="en-US" sz="900" b="0" i="0" baseline="30000" smtClean="0">
                                  <a:latin typeface="Cambria Math" panose="02040503050406030204" pitchFamily="18" charset="0"/>
                                  <a:ea typeface="Cambria Math" panose="02040503050406030204" pitchFamily="18" charset="0"/>
                                </a:rPr>
                                <m:t>7</m:t>
                              </m:r>
                            </m:oMath>
                          </a14:m>
                          <a:endParaRPr lang="en-US" sz="900" b="0" baseline="30000" dirty="0"/>
                        </a:p>
                        <a:p>
                          <a:endParaRPr lang="en-US" b="0" dirty="0"/>
                        </a:p>
                      </a:txBody>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7</a:t>
                          </a:r>
                        </a:p>
                      </a:txBody>
                      <a:tcPr/>
                    </a:tc>
                    <a:extLst>
                      <a:ext uri="{0D108BD9-81ED-4DB2-BD59-A6C34878D82A}">
                        <a16:rowId xmlns:a16="http://schemas.microsoft.com/office/drawing/2014/main" val="3733202637"/>
                      </a:ext>
                    </a:extLst>
                  </a:tr>
                  <a:tr h="373322">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7</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7</a:t>
                          </a:r>
                        </a:p>
                      </a:txBody>
                      <a:tcPr/>
                    </a:tc>
                    <a:extLst>
                      <a:ext uri="{0D108BD9-81ED-4DB2-BD59-A6C34878D82A}">
                        <a16:rowId xmlns:a16="http://schemas.microsoft.com/office/drawing/2014/main" val="3217704328"/>
                      </a:ext>
                    </a:extLst>
                  </a:tr>
                </a:tbl>
              </a:graphicData>
            </a:graphic>
          </p:graphicFrame>
        </mc:Choice>
        <mc:Fallback xmlns="">
          <p:graphicFrame>
            <p:nvGraphicFramePr>
              <p:cNvPr id="51" name="Table 53">
                <a:extLst>
                  <a:ext uri="{FF2B5EF4-FFF2-40B4-BE49-F238E27FC236}">
                    <a16:creationId xmlns:a16="http://schemas.microsoft.com/office/drawing/2014/main" id="{7B47E1B8-633C-D34F-AABA-C0CD4852D650}"/>
                  </a:ext>
                </a:extLst>
              </p:cNvPr>
              <p:cNvGraphicFramePr>
                <a:graphicFrameLocks noGrp="1"/>
              </p:cNvGraphicFramePr>
              <p:nvPr>
                <p:extLst>
                  <p:ext uri="{D42A27DB-BD31-4B8C-83A1-F6EECF244321}">
                    <p14:modId xmlns:p14="http://schemas.microsoft.com/office/powerpoint/2010/main" val="1483342053"/>
                  </p:ext>
                </p:extLst>
              </p:nvPr>
            </p:nvGraphicFramePr>
            <p:xfrm>
              <a:off x="8246839" y="1166414"/>
              <a:ext cx="395074" cy="1650371"/>
            </p:xfrm>
            <a:graphic>
              <a:graphicData uri="http://schemas.openxmlformats.org/drawingml/2006/table">
                <a:tbl>
                  <a:tblPr firstRow="1" bandRow="1">
                    <a:tableStyleId>{0505E3EF-67EA-436B-97B2-0124C06EBD24}</a:tableStyleId>
                  </a:tblPr>
                  <a:tblGrid>
                    <a:gridCol w="395074">
                      <a:extLst>
                        <a:ext uri="{9D8B030D-6E8A-4147-A177-3AD203B41FA5}">
                          <a16:colId xmlns:a16="http://schemas.microsoft.com/office/drawing/2014/main" val="851000872"/>
                        </a:ext>
                      </a:extLst>
                    </a:gridCol>
                  </a:tblGrid>
                  <a:tr h="465218">
                    <a:tc>
                      <a:txBody>
                        <a:bodyPr/>
                        <a:lstStyle/>
                        <a:p>
                          <a:endParaRPr lang="en-US"/>
                        </a:p>
                      </a:txBody>
                      <a:tcPr>
                        <a:blipFill>
                          <a:blip r:embed="rId10"/>
                          <a:stretch>
                            <a:fillRect l="-3125" r="-3125" b="-259459"/>
                          </a:stretch>
                        </a:blipFill>
                      </a:tcPr>
                    </a:tc>
                    <a:extLst>
                      <a:ext uri="{0D108BD9-81ED-4DB2-BD59-A6C34878D82A}">
                        <a16:rowId xmlns:a16="http://schemas.microsoft.com/office/drawing/2014/main" val="1059926754"/>
                      </a:ext>
                    </a:extLst>
                  </a:tr>
                  <a:tr h="367075">
                    <a:tc>
                      <a:txBody>
                        <a:bodyPr/>
                        <a:lstStyle/>
                        <a:p>
                          <a:r>
                            <a:rPr lang="en-US" sz="900" b="0" dirty="0"/>
                            <a:t>P</a:t>
                          </a:r>
                          <a:r>
                            <a:rPr lang="en-US" sz="900" b="0" baseline="-25000" dirty="0"/>
                            <a:t>B</a:t>
                          </a:r>
                          <a:r>
                            <a:rPr lang="en-US" sz="900" b="0" baseline="30000" dirty="0"/>
                            <a:t>7</a:t>
                          </a:r>
                        </a:p>
                      </a:txBody>
                      <a:tcPr/>
                    </a:tc>
                    <a:extLst>
                      <a:ext uri="{0D108BD9-81ED-4DB2-BD59-A6C34878D82A}">
                        <a16:rowId xmlns:a16="http://schemas.microsoft.com/office/drawing/2014/main" val="3733202637"/>
                      </a:ext>
                    </a:extLst>
                  </a:tr>
                  <a:tr h="457200">
                    <a:tc>
                      <a:txBody>
                        <a:bodyPr/>
                        <a:lstStyle/>
                        <a:p>
                          <a:r>
                            <a:rPr lang="en-US" sz="1000" b="0" dirty="0">
                              <a:solidFill>
                                <a:schemeClr val="tx1"/>
                              </a:solidFill>
                            </a:rPr>
                            <a:t>P</a:t>
                          </a:r>
                          <a:r>
                            <a:rPr lang="en-US" sz="1000" b="0" baseline="-25000" dirty="0">
                              <a:solidFill>
                                <a:schemeClr val="tx1"/>
                              </a:solidFill>
                            </a:rPr>
                            <a:t>E</a:t>
                          </a:r>
                          <a:r>
                            <a:rPr lang="en-US" sz="1000" b="0" baseline="30000" dirty="0">
                              <a:solidFill>
                                <a:schemeClr val="tx1"/>
                              </a:solidFill>
                            </a:rPr>
                            <a:t>7</a:t>
                          </a:r>
                        </a:p>
                        <a:p>
                          <a:endParaRPr lang="en-US" b="0" dirty="0"/>
                        </a:p>
                      </a:txBody>
                      <a:tcPr/>
                    </a:tc>
                    <a:extLst>
                      <a:ext uri="{0D108BD9-81ED-4DB2-BD59-A6C34878D82A}">
                        <a16:rowId xmlns:a16="http://schemas.microsoft.com/office/drawing/2014/main" val="1648834894"/>
                      </a:ext>
                    </a:extLst>
                  </a:tr>
                  <a:tr h="360878">
                    <a:tc>
                      <a:txBody>
                        <a:bodyPr/>
                        <a:lstStyle/>
                        <a:p>
                          <a:r>
                            <a:rPr lang="en-US" sz="800" b="0" dirty="0">
                              <a:solidFill>
                                <a:schemeClr val="tx1"/>
                              </a:solidFill>
                            </a:rPr>
                            <a:t>P</a:t>
                          </a:r>
                          <a:r>
                            <a:rPr lang="en-US" sz="800" b="0" baseline="-25000" dirty="0">
                              <a:solidFill>
                                <a:schemeClr val="tx1"/>
                              </a:solidFill>
                            </a:rPr>
                            <a:t>C</a:t>
                          </a:r>
                          <a:r>
                            <a:rPr lang="en-US" sz="800" b="0" baseline="30000" dirty="0">
                              <a:solidFill>
                                <a:schemeClr val="tx1"/>
                              </a:solidFill>
                            </a:rPr>
                            <a:t>7</a:t>
                          </a:r>
                        </a:p>
                      </a:txBody>
                      <a:tcPr/>
                    </a:tc>
                    <a:extLst>
                      <a:ext uri="{0D108BD9-81ED-4DB2-BD59-A6C34878D82A}">
                        <a16:rowId xmlns:a16="http://schemas.microsoft.com/office/drawing/2014/main" val="3217704328"/>
                      </a:ext>
                    </a:extLst>
                  </a:tr>
                </a:tbl>
              </a:graphicData>
            </a:graphic>
          </p:graphicFrame>
        </mc:Fallback>
      </mc:AlternateContent>
      <p:sp>
        <p:nvSpPr>
          <p:cNvPr id="61" name="Rectangle 60">
            <a:extLst>
              <a:ext uri="{FF2B5EF4-FFF2-40B4-BE49-F238E27FC236}">
                <a16:creationId xmlns:a16="http://schemas.microsoft.com/office/drawing/2014/main" id="{EA39333C-2E7E-1947-BB9E-AE740E8E0EDC}"/>
              </a:ext>
            </a:extLst>
          </p:cNvPr>
          <p:cNvSpPr/>
          <p:nvPr/>
        </p:nvSpPr>
        <p:spPr>
          <a:xfrm>
            <a:off x="4267206" y="2951748"/>
            <a:ext cx="268022" cy="246221"/>
          </a:xfrm>
          <a:prstGeom prst="rect">
            <a:avLst/>
          </a:prstGeom>
        </p:spPr>
        <p:txBody>
          <a:bodyPr wrap="none">
            <a:spAutoFit/>
          </a:bodyPr>
          <a:lstStyle/>
          <a:p>
            <a:r>
              <a:rPr lang="en-US" sz="1000" dirty="0"/>
              <a:t>f</a:t>
            </a:r>
            <a:r>
              <a:rPr lang="en-US" sz="1000" baseline="-25000" dirty="0"/>
              <a:t>1</a:t>
            </a:r>
          </a:p>
        </p:txBody>
      </p:sp>
      <p:sp>
        <p:nvSpPr>
          <p:cNvPr id="63" name="Rectangle 62">
            <a:extLst>
              <a:ext uri="{FF2B5EF4-FFF2-40B4-BE49-F238E27FC236}">
                <a16:creationId xmlns:a16="http://schemas.microsoft.com/office/drawing/2014/main" id="{C1A7D449-0A9D-8D4C-B8DC-22CAD12A7857}"/>
              </a:ext>
            </a:extLst>
          </p:cNvPr>
          <p:cNvSpPr/>
          <p:nvPr/>
        </p:nvSpPr>
        <p:spPr>
          <a:xfrm>
            <a:off x="4959600" y="2950526"/>
            <a:ext cx="268022" cy="246221"/>
          </a:xfrm>
          <a:prstGeom prst="rect">
            <a:avLst/>
          </a:prstGeom>
        </p:spPr>
        <p:txBody>
          <a:bodyPr wrap="none">
            <a:spAutoFit/>
          </a:bodyPr>
          <a:lstStyle/>
          <a:p>
            <a:r>
              <a:rPr lang="en-US" sz="1000" dirty="0"/>
              <a:t>f</a:t>
            </a:r>
            <a:r>
              <a:rPr lang="en-US" sz="1000" baseline="-25000" dirty="0"/>
              <a:t>2</a:t>
            </a:r>
          </a:p>
        </p:txBody>
      </p:sp>
      <p:sp>
        <p:nvSpPr>
          <p:cNvPr id="64" name="Rectangle 63">
            <a:extLst>
              <a:ext uri="{FF2B5EF4-FFF2-40B4-BE49-F238E27FC236}">
                <a16:creationId xmlns:a16="http://schemas.microsoft.com/office/drawing/2014/main" id="{BBB21F14-6849-494B-A724-6D20DAA8DD21}"/>
              </a:ext>
            </a:extLst>
          </p:cNvPr>
          <p:cNvSpPr/>
          <p:nvPr/>
        </p:nvSpPr>
        <p:spPr>
          <a:xfrm>
            <a:off x="5723474" y="2950526"/>
            <a:ext cx="268022" cy="246221"/>
          </a:xfrm>
          <a:prstGeom prst="rect">
            <a:avLst/>
          </a:prstGeom>
        </p:spPr>
        <p:txBody>
          <a:bodyPr wrap="none">
            <a:spAutoFit/>
          </a:bodyPr>
          <a:lstStyle/>
          <a:p>
            <a:r>
              <a:rPr lang="en-US" sz="1000" dirty="0"/>
              <a:t>f</a:t>
            </a:r>
            <a:r>
              <a:rPr lang="en-US" sz="1000" baseline="-25000" dirty="0"/>
              <a:t>3</a:t>
            </a:r>
          </a:p>
        </p:txBody>
      </p:sp>
      <p:sp>
        <p:nvSpPr>
          <p:cNvPr id="66" name="Rectangle 65">
            <a:extLst>
              <a:ext uri="{FF2B5EF4-FFF2-40B4-BE49-F238E27FC236}">
                <a16:creationId xmlns:a16="http://schemas.microsoft.com/office/drawing/2014/main" id="{6B0A111C-DEC4-8141-B894-218F93ADD012}"/>
              </a:ext>
            </a:extLst>
          </p:cNvPr>
          <p:cNvSpPr/>
          <p:nvPr/>
        </p:nvSpPr>
        <p:spPr>
          <a:xfrm>
            <a:off x="6349454" y="2966245"/>
            <a:ext cx="268022" cy="246221"/>
          </a:xfrm>
          <a:prstGeom prst="rect">
            <a:avLst/>
          </a:prstGeom>
        </p:spPr>
        <p:txBody>
          <a:bodyPr wrap="none">
            <a:spAutoFit/>
          </a:bodyPr>
          <a:lstStyle/>
          <a:p>
            <a:r>
              <a:rPr lang="en-US" sz="1000" dirty="0"/>
              <a:t>f</a:t>
            </a:r>
            <a:r>
              <a:rPr lang="en-US" sz="1000" baseline="-25000" dirty="0"/>
              <a:t>4</a:t>
            </a:r>
          </a:p>
        </p:txBody>
      </p:sp>
      <p:sp>
        <p:nvSpPr>
          <p:cNvPr id="68" name="Rectangle 67">
            <a:extLst>
              <a:ext uri="{FF2B5EF4-FFF2-40B4-BE49-F238E27FC236}">
                <a16:creationId xmlns:a16="http://schemas.microsoft.com/office/drawing/2014/main" id="{19126530-2E36-604F-A7AF-34B562A533C0}"/>
              </a:ext>
            </a:extLst>
          </p:cNvPr>
          <p:cNvSpPr/>
          <p:nvPr/>
        </p:nvSpPr>
        <p:spPr>
          <a:xfrm>
            <a:off x="7117089" y="2949143"/>
            <a:ext cx="268022" cy="246221"/>
          </a:xfrm>
          <a:prstGeom prst="rect">
            <a:avLst/>
          </a:prstGeom>
        </p:spPr>
        <p:txBody>
          <a:bodyPr wrap="none">
            <a:spAutoFit/>
          </a:bodyPr>
          <a:lstStyle/>
          <a:p>
            <a:r>
              <a:rPr lang="en-US" sz="1000" dirty="0"/>
              <a:t>f</a:t>
            </a:r>
            <a:r>
              <a:rPr lang="en-US" sz="1000" baseline="-25000" dirty="0"/>
              <a:t>5</a:t>
            </a:r>
          </a:p>
        </p:txBody>
      </p:sp>
      <p:sp>
        <p:nvSpPr>
          <p:cNvPr id="70" name="Rectangle 69">
            <a:extLst>
              <a:ext uri="{FF2B5EF4-FFF2-40B4-BE49-F238E27FC236}">
                <a16:creationId xmlns:a16="http://schemas.microsoft.com/office/drawing/2014/main" id="{93274E36-389F-E943-92B2-EC4A747C7DEA}"/>
              </a:ext>
            </a:extLst>
          </p:cNvPr>
          <p:cNvSpPr/>
          <p:nvPr/>
        </p:nvSpPr>
        <p:spPr>
          <a:xfrm>
            <a:off x="7805722" y="2965023"/>
            <a:ext cx="268022" cy="246221"/>
          </a:xfrm>
          <a:prstGeom prst="rect">
            <a:avLst/>
          </a:prstGeom>
        </p:spPr>
        <p:txBody>
          <a:bodyPr wrap="none">
            <a:spAutoFit/>
          </a:bodyPr>
          <a:lstStyle/>
          <a:p>
            <a:r>
              <a:rPr lang="en-US" sz="1000" dirty="0"/>
              <a:t>f</a:t>
            </a:r>
            <a:r>
              <a:rPr lang="en-US" sz="1000" baseline="-25000" dirty="0"/>
              <a:t>6</a:t>
            </a:r>
          </a:p>
        </p:txBody>
      </p:sp>
      <p:sp>
        <p:nvSpPr>
          <p:cNvPr id="78" name="Rectangle 77">
            <a:extLst>
              <a:ext uri="{FF2B5EF4-FFF2-40B4-BE49-F238E27FC236}">
                <a16:creationId xmlns:a16="http://schemas.microsoft.com/office/drawing/2014/main" id="{F1A1D5B8-D5AD-6E43-85C4-1D9BDF73FA7A}"/>
              </a:ext>
            </a:extLst>
          </p:cNvPr>
          <p:cNvSpPr/>
          <p:nvPr/>
        </p:nvSpPr>
        <p:spPr>
          <a:xfrm>
            <a:off x="8464821" y="2949142"/>
            <a:ext cx="268022" cy="246221"/>
          </a:xfrm>
          <a:prstGeom prst="rect">
            <a:avLst/>
          </a:prstGeom>
        </p:spPr>
        <p:txBody>
          <a:bodyPr wrap="none">
            <a:spAutoFit/>
          </a:bodyPr>
          <a:lstStyle/>
          <a:p>
            <a:r>
              <a:rPr lang="en-US" sz="1000" dirty="0"/>
              <a:t>f</a:t>
            </a:r>
            <a:r>
              <a:rPr lang="en-US" sz="1000" baseline="-25000" dirty="0"/>
              <a:t>7</a:t>
            </a:r>
          </a:p>
        </p:txBody>
      </p:sp>
      <p:sp>
        <p:nvSpPr>
          <p:cNvPr id="85" name="TextBox 84">
            <a:extLst>
              <a:ext uri="{FF2B5EF4-FFF2-40B4-BE49-F238E27FC236}">
                <a16:creationId xmlns:a16="http://schemas.microsoft.com/office/drawing/2014/main" id="{591F9435-E40D-E24D-9E98-74665CAE5A8C}"/>
              </a:ext>
            </a:extLst>
          </p:cNvPr>
          <p:cNvSpPr txBox="1"/>
          <p:nvPr/>
        </p:nvSpPr>
        <p:spPr>
          <a:xfrm>
            <a:off x="5308562" y="4798049"/>
            <a:ext cx="2557020" cy="307777"/>
          </a:xfrm>
          <a:prstGeom prst="rect">
            <a:avLst/>
          </a:prstGeom>
          <a:noFill/>
        </p:spPr>
        <p:txBody>
          <a:bodyPr wrap="square" rtlCol="0">
            <a:spAutoFit/>
          </a:bodyPr>
          <a:lstStyle/>
          <a:p>
            <a:r>
              <a:rPr lang="en-US" dirty="0"/>
              <a:t>A path to generate “BEE”</a:t>
            </a:r>
          </a:p>
        </p:txBody>
      </p:sp>
      <p:sp>
        <p:nvSpPr>
          <p:cNvPr id="59" name="TextBox 58">
            <a:extLst>
              <a:ext uri="{FF2B5EF4-FFF2-40B4-BE49-F238E27FC236}">
                <a16:creationId xmlns:a16="http://schemas.microsoft.com/office/drawing/2014/main" id="{DD356194-2373-E74B-A135-11A34CA732DE}"/>
              </a:ext>
            </a:extLst>
          </p:cNvPr>
          <p:cNvSpPr txBox="1"/>
          <p:nvPr/>
        </p:nvSpPr>
        <p:spPr>
          <a:xfrm>
            <a:off x="3391358" y="4912668"/>
            <a:ext cx="1252573" cy="230832"/>
          </a:xfrm>
          <a:prstGeom prst="rect">
            <a:avLst/>
          </a:prstGeom>
          <a:noFill/>
        </p:spPr>
        <p:txBody>
          <a:bodyPr wrap="square" rtlCol="0">
            <a:spAutoFit/>
          </a:bodyPr>
          <a:lstStyle/>
          <a:p>
            <a:r>
              <a:rPr lang="en-US" sz="900" dirty="0"/>
              <a:t>Audio Features</a:t>
            </a:r>
          </a:p>
        </p:txBody>
      </p:sp>
      <p:cxnSp>
        <p:nvCxnSpPr>
          <p:cNvPr id="60" name="Straight Arrow Connector 59">
            <a:extLst>
              <a:ext uri="{FF2B5EF4-FFF2-40B4-BE49-F238E27FC236}">
                <a16:creationId xmlns:a16="http://schemas.microsoft.com/office/drawing/2014/main" id="{C40FB59C-19B4-824A-95A1-7752A5E64919}"/>
              </a:ext>
            </a:extLst>
          </p:cNvPr>
          <p:cNvCxnSpPr>
            <a:stCxn id="59" idx="0"/>
          </p:cNvCxnSpPr>
          <p:nvPr/>
        </p:nvCxnSpPr>
        <p:spPr>
          <a:xfrm flipV="1">
            <a:off x="4017645" y="4585079"/>
            <a:ext cx="177800" cy="327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246495B-F955-8B41-AA6E-27F443E0922F}"/>
              </a:ext>
            </a:extLst>
          </p:cNvPr>
          <p:cNvSpPr txBox="1"/>
          <p:nvPr/>
        </p:nvSpPr>
        <p:spPr>
          <a:xfrm>
            <a:off x="4437033" y="4759255"/>
            <a:ext cx="1252573" cy="230832"/>
          </a:xfrm>
          <a:prstGeom prst="rect">
            <a:avLst/>
          </a:prstGeom>
          <a:noFill/>
        </p:spPr>
        <p:txBody>
          <a:bodyPr wrap="square" rtlCol="0">
            <a:spAutoFit/>
          </a:bodyPr>
          <a:lstStyle/>
          <a:p>
            <a:r>
              <a:rPr lang="en-US" sz="900" dirty="0"/>
              <a:t>Neural Network</a:t>
            </a:r>
          </a:p>
        </p:txBody>
      </p:sp>
      <p:cxnSp>
        <p:nvCxnSpPr>
          <p:cNvPr id="87" name="Straight Arrow Connector 86">
            <a:extLst>
              <a:ext uri="{FF2B5EF4-FFF2-40B4-BE49-F238E27FC236}">
                <a16:creationId xmlns:a16="http://schemas.microsoft.com/office/drawing/2014/main" id="{B154720A-4700-2545-B2C2-9D74B82810C5}"/>
              </a:ext>
            </a:extLst>
          </p:cNvPr>
          <p:cNvCxnSpPr>
            <a:cxnSpLocks/>
            <a:stCxn id="86" idx="0"/>
          </p:cNvCxnSpPr>
          <p:nvPr/>
        </p:nvCxnSpPr>
        <p:spPr>
          <a:xfrm flipH="1" flipV="1">
            <a:off x="4461938" y="3767655"/>
            <a:ext cx="601382" cy="991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E1A5375-F917-4B4F-A478-2E9AA98A7D1E}"/>
              </a:ext>
            </a:extLst>
          </p:cNvPr>
          <p:cNvSpPr txBox="1"/>
          <p:nvPr/>
        </p:nvSpPr>
        <p:spPr>
          <a:xfrm>
            <a:off x="3176286" y="939435"/>
            <a:ext cx="1252573" cy="230832"/>
          </a:xfrm>
          <a:prstGeom prst="rect">
            <a:avLst/>
          </a:prstGeom>
          <a:noFill/>
        </p:spPr>
        <p:txBody>
          <a:bodyPr wrap="square" rtlCol="0">
            <a:spAutoFit/>
          </a:bodyPr>
          <a:lstStyle/>
          <a:p>
            <a:r>
              <a:rPr lang="en-US" sz="900" dirty="0" err="1"/>
              <a:t>Softmax</a:t>
            </a:r>
            <a:r>
              <a:rPr lang="en-US" sz="900" dirty="0"/>
              <a:t> Layer</a:t>
            </a:r>
          </a:p>
        </p:txBody>
      </p:sp>
      <p:cxnSp>
        <p:nvCxnSpPr>
          <p:cNvPr id="89" name="Straight Arrow Connector 88">
            <a:extLst>
              <a:ext uri="{FF2B5EF4-FFF2-40B4-BE49-F238E27FC236}">
                <a16:creationId xmlns:a16="http://schemas.microsoft.com/office/drawing/2014/main" id="{EFAB4A65-CC7A-C840-A1AC-A7408BC331B2}"/>
              </a:ext>
            </a:extLst>
          </p:cNvPr>
          <p:cNvCxnSpPr>
            <a:cxnSpLocks/>
          </p:cNvCxnSpPr>
          <p:nvPr/>
        </p:nvCxnSpPr>
        <p:spPr>
          <a:xfrm>
            <a:off x="3623005" y="1132505"/>
            <a:ext cx="487922" cy="376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92B1738-DF48-A842-A668-76A2FE74C615}"/>
              </a:ext>
            </a:extLst>
          </p:cNvPr>
          <p:cNvGrpSpPr/>
          <p:nvPr/>
        </p:nvGrpSpPr>
        <p:grpSpPr>
          <a:xfrm>
            <a:off x="4267206" y="1354477"/>
            <a:ext cx="4197615" cy="1014618"/>
            <a:chOff x="4267206" y="1364751"/>
            <a:chExt cx="4197615" cy="1014618"/>
          </a:xfrm>
        </p:grpSpPr>
        <p:cxnSp>
          <p:nvCxnSpPr>
            <p:cNvPr id="3" name="Straight Connector 2">
              <a:extLst>
                <a:ext uri="{FF2B5EF4-FFF2-40B4-BE49-F238E27FC236}">
                  <a16:creationId xmlns:a16="http://schemas.microsoft.com/office/drawing/2014/main" id="{ACBD257D-1389-754A-A751-DCEC4BA584FF}"/>
                </a:ext>
              </a:extLst>
            </p:cNvPr>
            <p:cNvCxnSpPr>
              <a:cxnSpLocks/>
            </p:cNvCxnSpPr>
            <p:nvPr/>
          </p:nvCxnSpPr>
          <p:spPr>
            <a:xfrm>
              <a:off x="6791218" y="2229493"/>
              <a:ext cx="16736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1D696476-72AF-FB45-B4D3-CD5C18B19A90}"/>
                </a:ext>
              </a:extLst>
            </p:cNvPr>
            <p:cNvCxnSpPr>
              <a:cxnSpLocks/>
            </p:cNvCxnSpPr>
            <p:nvPr/>
          </p:nvCxnSpPr>
          <p:spPr>
            <a:xfrm>
              <a:off x="4267206" y="1364751"/>
              <a:ext cx="719666" cy="499597"/>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Elbow Connector 94">
              <a:extLst>
                <a:ext uri="{FF2B5EF4-FFF2-40B4-BE49-F238E27FC236}">
                  <a16:creationId xmlns:a16="http://schemas.microsoft.com/office/drawing/2014/main" id="{F1FB6702-DD6C-334E-9726-0253DAFF3D1D}"/>
                </a:ext>
              </a:extLst>
            </p:cNvPr>
            <p:cNvCxnSpPr>
              <a:cxnSpLocks/>
            </p:cNvCxnSpPr>
            <p:nvPr/>
          </p:nvCxnSpPr>
          <p:spPr>
            <a:xfrm>
              <a:off x="5003808" y="1875904"/>
              <a:ext cx="719666" cy="499597"/>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Elbow Connector 95">
              <a:extLst>
                <a:ext uri="{FF2B5EF4-FFF2-40B4-BE49-F238E27FC236}">
                  <a16:creationId xmlns:a16="http://schemas.microsoft.com/office/drawing/2014/main" id="{19E816F0-4853-5346-95CB-14DFA69CE9AA}"/>
                </a:ext>
              </a:extLst>
            </p:cNvPr>
            <p:cNvCxnSpPr>
              <a:cxnSpLocks/>
            </p:cNvCxnSpPr>
            <p:nvPr/>
          </p:nvCxnSpPr>
          <p:spPr>
            <a:xfrm flipV="1">
              <a:off x="5597383" y="1420354"/>
              <a:ext cx="987634" cy="959015"/>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9ED39427-B059-D040-9960-68C7E106F401}"/>
                </a:ext>
              </a:extLst>
            </p:cNvPr>
            <p:cNvCxnSpPr>
              <a:cxnSpLocks/>
            </p:cNvCxnSpPr>
            <p:nvPr/>
          </p:nvCxnSpPr>
          <p:spPr>
            <a:xfrm>
              <a:off x="6483465" y="1415067"/>
              <a:ext cx="881902" cy="828834"/>
            </a:xfrm>
            <a:prstGeom prst="bentConnector3">
              <a:avLst>
                <a:gd name="adj1" fmla="val 36020"/>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31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8;p17">
            <a:extLst>
              <a:ext uri="{FF2B5EF4-FFF2-40B4-BE49-F238E27FC236}">
                <a16:creationId xmlns:a16="http://schemas.microsoft.com/office/drawing/2014/main" id="{73B6101C-0CBE-B24A-BE14-A3784D3E015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Conditional Independence Assumption</a:t>
            </a:r>
            <a:endParaRPr dirty="0">
              <a:solidFill>
                <a:schemeClr val="accent1">
                  <a:lumMod val="50000"/>
                </a:schemeClr>
              </a:solidFill>
            </a:endParaRPr>
          </a:p>
        </p:txBody>
      </p:sp>
      <p:pic>
        <p:nvPicPr>
          <p:cNvPr id="19" name="Picture 18" descr="Diagram, engineering drawing&#10;&#10;Description automatically generated">
            <a:extLst>
              <a:ext uri="{FF2B5EF4-FFF2-40B4-BE49-F238E27FC236}">
                <a16:creationId xmlns:a16="http://schemas.microsoft.com/office/drawing/2014/main" id="{5333F50D-8798-544B-9DCC-2F449067A052}"/>
              </a:ext>
            </a:extLst>
          </p:cNvPr>
          <p:cNvPicPr>
            <a:picLocks noChangeAspect="1"/>
          </p:cNvPicPr>
          <p:nvPr/>
        </p:nvPicPr>
        <p:blipFill>
          <a:blip r:embed="rId3"/>
          <a:stretch>
            <a:fillRect/>
          </a:stretch>
        </p:blipFill>
        <p:spPr>
          <a:xfrm>
            <a:off x="4753630" y="984482"/>
            <a:ext cx="2892306" cy="2848812"/>
          </a:xfrm>
          <a:prstGeom prst="rect">
            <a:avLst/>
          </a:prstGeom>
        </p:spPr>
      </p:pic>
      <p:sp>
        <p:nvSpPr>
          <p:cNvPr id="21" name="TextBox 20">
            <a:extLst>
              <a:ext uri="{FF2B5EF4-FFF2-40B4-BE49-F238E27FC236}">
                <a16:creationId xmlns:a16="http://schemas.microsoft.com/office/drawing/2014/main" id="{A845DA06-58FD-BF49-9D3D-FF1626FFC99B}"/>
              </a:ext>
            </a:extLst>
          </p:cNvPr>
          <p:cNvSpPr txBox="1"/>
          <p:nvPr/>
        </p:nvSpPr>
        <p:spPr>
          <a:xfrm>
            <a:off x="3743373" y="2621913"/>
            <a:ext cx="1312894" cy="830997"/>
          </a:xfrm>
          <a:prstGeom prst="rect">
            <a:avLst/>
          </a:prstGeom>
          <a:noFill/>
        </p:spPr>
        <p:txBody>
          <a:bodyPr wrap="square" rtlCol="0">
            <a:spAutoFit/>
          </a:bodyPr>
          <a:lstStyle/>
          <a:p>
            <a:r>
              <a:rPr lang="en-US" sz="4800" dirty="0"/>
              <a:t>&gt;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F29383C-A138-ED42-9F9F-BB18D8172198}"/>
                  </a:ext>
                </a:extLst>
              </p:cNvPr>
              <p:cNvSpPr txBox="1"/>
              <p:nvPr/>
            </p:nvSpPr>
            <p:spPr>
              <a:xfrm>
                <a:off x="515814" y="3800051"/>
                <a:ext cx="3259722" cy="1231106"/>
              </a:xfrm>
              <a:prstGeom prst="rect">
                <a:avLst/>
              </a:prstGeom>
              <a:noFill/>
            </p:spPr>
            <p:txBody>
              <a:bodyPr wrap="square" rtlCol="0">
                <a:spAutoFit/>
              </a:bodyPr>
              <a:lstStyle/>
              <a:p>
                <a:r>
                  <a:rPr lang="en-US" dirty="0"/>
                  <a:t>CTC:</a:t>
                </a:r>
              </a:p>
              <a:p>
                <a:pPr marL="171450" indent="-171450">
                  <a:buFont typeface="Arial" panose="020B0604020202020204" pitchFamily="34" charset="0"/>
                  <a:buChar char="•"/>
                </a:pPr>
                <a:r>
                  <a:rPr lang="en-US" sz="1000" dirty="0"/>
                  <a:t>Only uses audio embedding at time “t” (</a:t>
                </a:r>
                <a14:m>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𝑥</m:t>
                        </m:r>
                      </m:e>
                      <m:sub>
                        <m:r>
                          <a:rPr lang="en-US" sz="1000" i="1">
                            <a:latin typeface="Cambria Math" panose="02040503050406030204" pitchFamily="18" charset="0"/>
                          </a:rPr>
                          <m:t>𝑡</m:t>
                        </m:r>
                      </m:sub>
                    </m:sSub>
                  </m:oMath>
                </a14:m>
                <a:r>
                  <a:rPr lang="en-US" sz="1000" dirty="0"/>
                  <a:t>) to generate probability distribution over output units. CTC assumes that each output unit is conditionally independent of others.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Streaming</a:t>
                </a:r>
              </a:p>
            </p:txBody>
          </p:sp>
        </mc:Choice>
        <mc:Fallback xmlns="">
          <p:sp>
            <p:nvSpPr>
              <p:cNvPr id="22" name="TextBox 21">
                <a:extLst>
                  <a:ext uri="{FF2B5EF4-FFF2-40B4-BE49-F238E27FC236}">
                    <a16:creationId xmlns:a16="http://schemas.microsoft.com/office/drawing/2014/main" id="{0F29383C-A138-ED42-9F9F-BB18D8172198}"/>
                  </a:ext>
                </a:extLst>
              </p:cNvPr>
              <p:cNvSpPr txBox="1">
                <a:spLocks noRot="1" noChangeAspect="1" noMove="1" noResize="1" noEditPoints="1" noAdjustHandles="1" noChangeArrowheads="1" noChangeShapeType="1" noTextEdit="1"/>
              </p:cNvSpPr>
              <p:nvPr/>
            </p:nvSpPr>
            <p:spPr>
              <a:xfrm>
                <a:off x="515814" y="3800051"/>
                <a:ext cx="3259722" cy="1231106"/>
              </a:xfrm>
              <a:prstGeom prst="rect">
                <a:avLst/>
              </a:prstGeom>
              <a:blipFill>
                <a:blip r:embed="rId4"/>
                <a:stretch>
                  <a:fillRect l="-775" t="-1031" b="-2062"/>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93601760-6131-EC46-8E31-DAC39068C799}"/>
              </a:ext>
            </a:extLst>
          </p:cNvPr>
          <p:cNvSpPr txBox="1"/>
          <p:nvPr/>
        </p:nvSpPr>
        <p:spPr>
          <a:xfrm>
            <a:off x="5056267" y="3946023"/>
            <a:ext cx="3259722" cy="769441"/>
          </a:xfrm>
          <a:prstGeom prst="rect">
            <a:avLst/>
          </a:prstGeom>
          <a:noFill/>
        </p:spPr>
        <p:txBody>
          <a:bodyPr wrap="square" rtlCol="0">
            <a:spAutoFit/>
          </a:bodyPr>
          <a:lstStyle/>
          <a:p>
            <a:r>
              <a:rPr lang="en-US" dirty="0"/>
              <a:t>LAS:</a:t>
            </a:r>
          </a:p>
          <a:p>
            <a:r>
              <a:rPr lang="en-US" sz="1000" dirty="0"/>
              <a:t>Attends to all audio embeddings and uses text history</a:t>
            </a:r>
          </a:p>
          <a:p>
            <a:r>
              <a:rPr lang="en-US" sz="1000" dirty="0"/>
              <a:t>produced so far to generate probability distribution over output units.</a:t>
            </a:r>
          </a:p>
        </p:txBody>
      </p:sp>
      <p:pic>
        <p:nvPicPr>
          <p:cNvPr id="27" name="Picture 26">
            <a:extLst>
              <a:ext uri="{FF2B5EF4-FFF2-40B4-BE49-F238E27FC236}">
                <a16:creationId xmlns:a16="http://schemas.microsoft.com/office/drawing/2014/main" id="{165D5AED-0F77-A74E-AEF1-080DE1248CA9}"/>
              </a:ext>
            </a:extLst>
          </p:cNvPr>
          <p:cNvPicPr>
            <a:picLocks noChangeAspect="1"/>
          </p:cNvPicPr>
          <p:nvPr/>
        </p:nvPicPr>
        <p:blipFill>
          <a:blip r:embed="rId5"/>
          <a:stretch>
            <a:fillRect/>
          </a:stretch>
        </p:blipFill>
        <p:spPr>
          <a:xfrm>
            <a:off x="4399820" y="4753705"/>
            <a:ext cx="4150374" cy="255845"/>
          </a:xfrm>
          <a:prstGeom prst="rect">
            <a:avLst/>
          </a:prstGeom>
        </p:spPr>
      </p:pic>
      <p:grpSp>
        <p:nvGrpSpPr>
          <p:cNvPr id="29" name="Group 28">
            <a:extLst>
              <a:ext uri="{FF2B5EF4-FFF2-40B4-BE49-F238E27FC236}">
                <a16:creationId xmlns:a16="http://schemas.microsoft.com/office/drawing/2014/main" id="{CD3C891B-AA59-C64E-923A-292B3636BD32}"/>
              </a:ext>
            </a:extLst>
          </p:cNvPr>
          <p:cNvGrpSpPr/>
          <p:nvPr/>
        </p:nvGrpSpPr>
        <p:grpSpPr>
          <a:xfrm>
            <a:off x="1259729" y="1057468"/>
            <a:ext cx="1111468" cy="731298"/>
            <a:chOff x="6299666" y="597411"/>
            <a:chExt cx="1111468" cy="731298"/>
          </a:xfrm>
        </p:grpSpPr>
        <p:sp>
          <p:nvSpPr>
            <p:cNvPr id="30" name="Rectangle 29">
              <a:extLst>
                <a:ext uri="{FF2B5EF4-FFF2-40B4-BE49-F238E27FC236}">
                  <a16:creationId xmlns:a16="http://schemas.microsoft.com/office/drawing/2014/main" id="{F72EB485-8284-3E4A-B61D-559AE9AA3C4B}"/>
                </a:ext>
              </a:extLst>
            </p:cNvPr>
            <p:cNvSpPr/>
            <p:nvPr/>
          </p:nvSpPr>
          <p:spPr>
            <a:xfrm>
              <a:off x="6299666" y="1141776"/>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Softmax</a:t>
              </a:r>
              <a:endParaRPr lang="en-US" sz="1050"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6287B7-D6AE-FD45-A416-50D3FADB467A}"/>
                    </a:ext>
                  </a:extLst>
                </p:cNvPr>
                <p:cNvSpPr txBox="1"/>
                <p:nvPr/>
              </p:nvSpPr>
              <p:spPr>
                <a:xfrm>
                  <a:off x="6404180" y="597411"/>
                  <a:ext cx="781432" cy="323165"/>
                </a:xfrm>
                <a:prstGeom prst="rect">
                  <a:avLst/>
                </a:prstGeom>
                <a:noFill/>
              </p:spPr>
              <p:txBody>
                <a:bodyPr wrap="none" lIns="0" tIns="0" rIns="0" bIns="0" rtlCol="0">
                  <a:spAutoFit/>
                </a:bodyPr>
                <a:lstStyle/>
                <a:p>
                  <a:r>
                    <a:rPr lang="en-US" sz="1050" dirty="0"/>
                    <a:t>Pr</a:t>
                  </a:r>
                  <a14:m>
                    <m:oMath xmlns:m="http://schemas.openxmlformats.org/officeDocument/2006/math">
                      <m:d>
                        <m:dPr>
                          <m:ctrlPr>
                            <a:rPr lang="en-US" sz="1050" i="1">
                              <a:latin typeface="Cambria Math" panose="02040503050406030204" pitchFamily="18" charset="0"/>
                            </a:rPr>
                          </m:ctrlPr>
                        </m:dPr>
                        <m:e>
                          <m:r>
                            <a:rPr lang="en-US" sz="1050" i="1">
                              <a:latin typeface="Cambria Math" panose="02040503050406030204" pitchFamily="18" charset="0"/>
                            </a:rPr>
                            <m:t>𝑘</m:t>
                          </m:r>
                        </m:e>
                        <m:e>
                          <m:r>
                            <a:rPr lang="en-US" sz="1050" i="1">
                              <a:latin typeface="Cambria Math" panose="02040503050406030204" pitchFamily="18" charset="0"/>
                            </a:rPr>
                            <m:t>𝑡</m:t>
                          </m:r>
                        </m:e>
                      </m:d>
                      <m:r>
                        <a:rPr lang="en-US" sz="1050" b="0" i="1" smtClean="0">
                          <a:latin typeface="Cambria Math" panose="02040503050406030204" pitchFamily="18" charset="0"/>
                        </a:rPr>
                        <m:t>→</m:t>
                      </m:r>
                      <m:r>
                        <m:rPr>
                          <m:nor/>
                        </m:rPr>
                        <a:rPr lang="en-US" sz="1050" dirty="0"/>
                        <m:t>P</m:t>
                      </m:r>
                      <m:r>
                        <m:rPr>
                          <m:nor/>
                        </m:rPr>
                        <a:rPr lang="en-US" sz="1050" b="0" i="0" baseline="30000" dirty="0" smtClean="0"/>
                        <m:t>t</m:t>
                      </m:r>
                      <m:r>
                        <m:rPr>
                          <m:nor/>
                        </m:rPr>
                        <a:rPr lang="en-US" sz="1050" b="0" i="0" baseline="-25000" dirty="0" smtClean="0"/>
                        <m:t>k</m:t>
                      </m:r>
                    </m:oMath>
                  </a14:m>
                  <a:endParaRPr lang="en-US" sz="1050" baseline="-25000" dirty="0"/>
                </a:p>
                <a:p>
                  <a:endParaRPr lang="en-US" sz="1050" dirty="0"/>
                </a:p>
              </p:txBody>
            </p:sp>
          </mc:Choice>
          <mc:Fallback xmlns="">
            <p:sp>
              <p:nvSpPr>
                <p:cNvPr id="31" name="TextBox 30">
                  <a:extLst>
                    <a:ext uri="{FF2B5EF4-FFF2-40B4-BE49-F238E27FC236}">
                      <a16:creationId xmlns:a16="http://schemas.microsoft.com/office/drawing/2014/main" id="{586287B7-D6AE-FD45-A416-50D3FADB467A}"/>
                    </a:ext>
                  </a:extLst>
                </p:cNvPr>
                <p:cNvSpPr txBox="1">
                  <a:spLocks noRot="1" noChangeAspect="1" noMove="1" noResize="1" noEditPoints="1" noAdjustHandles="1" noChangeArrowheads="1" noChangeShapeType="1" noTextEdit="1"/>
                </p:cNvSpPr>
                <p:nvPr/>
              </p:nvSpPr>
              <p:spPr>
                <a:xfrm>
                  <a:off x="6404180" y="597411"/>
                  <a:ext cx="781432" cy="323165"/>
                </a:xfrm>
                <a:prstGeom prst="rect">
                  <a:avLst/>
                </a:prstGeom>
                <a:blipFill>
                  <a:blip r:embed="rId6"/>
                  <a:stretch>
                    <a:fillRect l="-11290" t="-15385" r="-3226"/>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9F71F05E-3995-9D46-B24F-79EF1F721C35}"/>
                </a:ext>
              </a:extLst>
            </p:cNvPr>
            <p:cNvCxnSpPr>
              <a:cxnSpLocks/>
            </p:cNvCxnSpPr>
            <p:nvPr/>
          </p:nvCxnSpPr>
          <p:spPr>
            <a:xfrm flipH="1" flipV="1">
              <a:off x="6881920" y="804654"/>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57F37C3-5245-A845-9519-EC346831FC31}"/>
              </a:ext>
            </a:extLst>
          </p:cNvPr>
          <p:cNvGrpSpPr/>
          <p:nvPr/>
        </p:nvGrpSpPr>
        <p:grpSpPr>
          <a:xfrm>
            <a:off x="1222248" y="2503210"/>
            <a:ext cx="1182403" cy="1061494"/>
            <a:chOff x="7164275" y="3381189"/>
            <a:chExt cx="1182403" cy="1061494"/>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287D8CE-BA67-C94F-8A30-62B0369D75C1}"/>
                    </a:ext>
                  </a:extLst>
                </p:cNvPr>
                <p:cNvSpPr txBox="1"/>
                <p:nvPr/>
              </p:nvSpPr>
              <p:spPr>
                <a:xfrm>
                  <a:off x="7164275" y="4188767"/>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dirty="0"/>
                </a:p>
              </p:txBody>
            </p:sp>
          </mc:Choice>
          <mc:Fallback xmlns="">
            <p:sp>
              <p:nvSpPr>
                <p:cNvPr id="12" name="TextBox 11">
                  <a:extLst>
                    <a:ext uri="{FF2B5EF4-FFF2-40B4-BE49-F238E27FC236}">
                      <a16:creationId xmlns:a16="http://schemas.microsoft.com/office/drawing/2014/main" id="{584C2B53-44AB-2047-83E2-8757A43BF7B4}"/>
                    </a:ext>
                  </a:extLst>
                </p:cNvPr>
                <p:cNvSpPr txBox="1">
                  <a:spLocks noRot="1" noChangeAspect="1" noMove="1" noResize="1" noEditPoints="1" noAdjustHandles="1" noChangeArrowheads="1" noChangeShapeType="1" noTextEdit="1"/>
                </p:cNvSpPr>
                <p:nvPr/>
              </p:nvSpPr>
              <p:spPr>
                <a:xfrm>
                  <a:off x="7164275" y="4188767"/>
                  <a:ext cx="1111468" cy="253916"/>
                </a:xfrm>
                <a:prstGeom prst="rect">
                  <a:avLst/>
                </a:prstGeom>
                <a:blipFill>
                  <a:blip r:embed="rId7"/>
                  <a:stretch>
                    <a:fillRect/>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BCF24118-3864-5F4C-B463-B1647CAF28C0}"/>
                </a:ext>
              </a:extLst>
            </p:cNvPr>
            <p:cNvGrpSpPr/>
            <p:nvPr/>
          </p:nvGrpSpPr>
          <p:grpSpPr>
            <a:xfrm>
              <a:off x="7178056" y="3381189"/>
              <a:ext cx="1168622" cy="867758"/>
              <a:chOff x="7178056" y="3381189"/>
              <a:chExt cx="1168622" cy="867758"/>
            </a:xfrm>
          </p:grpSpPr>
          <p:grpSp>
            <p:nvGrpSpPr>
              <p:cNvPr id="36" name="Group 35">
                <a:extLst>
                  <a:ext uri="{FF2B5EF4-FFF2-40B4-BE49-F238E27FC236}">
                    <a16:creationId xmlns:a16="http://schemas.microsoft.com/office/drawing/2014/main" id="{47763DA3-1635-A047-BD61-B0CB5C4BEFD9}"/>
                  </a:ext>
                </a:extLst>
              </p:cNvPr>
              <p:cNvGrpSpPr/>
              <p:nvPr/>
            </p:nvGrpSpPr>
            <p:grpSpPr>
              <a:xfrm>
                <a:off x="7178056" y="3639017"/>
                <a:ext cx="1168622" cy="609930"/>
                <a:chOff x="7178056" y="3639017"/>
                <a:chExt cx="1168622" cy="609930"/>
              </a:xfrm>
            </p:grpSpPr>
            <p:sp>
              <p:nvSpPr>
                <p:cNvPr id="38" name="Rectangle 37">
                  <a:extLst>
                    <a:ext uri="{FF2B5EF4-FFF2-40B4-BE49-F238E27FC236}">
                      <a16:creationId xmlns:a16="http://schemas.microsoft.com/office/drawing/2014/main" id="{081870B6-35C3-174A-B7E2-DAA98740CC62}"/>
                    </a:ext>
                  </a:extLst>
                </p:cNvPr>
                <p:cNvSpPr/>
                <p:nvPr/>
              </p:nvSpPr>
              <p:spPr>
                <a:xfrm>
                  <a:off x="7178056" y="3639017"/>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p:cxnSp>
              <p:nvCxnSpPr>
                <p:cNvPr id="39" name="Straight Arrow Connector 38">
                  <a:extLst>
                    <a:ext uri="{FF2B5EF4-FFF2-40B4-BE49-F238E27FC236}">
                      <a16:creationId xmlns:a16="http://schemas.microsoft.com/office/drawing/2014/main" id="{E31EDD9A-01EB-E64D-98DE-E18026B37830}"/>
                    </a:ext>
                  </a:extLst>
                </p:cNvPr>
                <p:cNvCxnSpPr>
                  <a:cxnSpLocks/>
                </p:cNvCxnSpPr>
                <p:nvPr/>
              </p:nvCxnSpPr>
              <p:spPr>
                <a:xfrm flipH="1" flipV="1">
                  <a:off x="7716066" y="4001624"/>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B58C8D-2FA8-C347-B9D5-4E7E950EC1DE}"/>
                      </a:ext>
                    </a:extLst>
                  </p:cNvPr>
                  <p:cNvSpPr txBox="1"/>
                  <p:nvPr/>
                </p:nvSpPr>
                <p:spPr>
                  <a:xfrm>
                    <a:off x="7440091" y="3381189"/>
                    <a:ext cx="26019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dirty="0"/>
                  </a:p>
                  <a:p>
                    <a:endParaRPr lang="en-US" sz="1050" dirty="0"/>
                  </a:p>
                </p:txBody>
              </p:sp>
            </mc:Choice>
            <mc:Fallback xmlns="">
              <p:sp>
                <p:nvSpPr>
                  <p:cNvPr id="14" name="TextBox 13">
                    <a:extLst>
                      <a:ext uri="{FF2B5EF4-FFF2-40B4-BE49-F238E27FC236}">
                        <a16:creationId xmlns:a16="http://schemas.microsoft.com/office/drawing/2014/main" id="{854B9051-97DE-BA4E-AE37-4A1B9C6043DF}"/>
                      </a:ext>
                    </a:extLst>
                  </p:cNvPr>
                  <p:cNvSpPr txBox="1">
                    <a:spLocks noRot="1" noChangeAspect="1" noMove="1" noResize="1" noEditPoints="1" noAdjustHandles="1" noChangeArrowheads="1" noChangeShapeType="1" noTextEdit="1"/>
                  </p:cNvSpPr>
                  <p:nvPr/>
                </p:nvSpPr>
                <p:spPr>
                  <a:xfrm>
                    <a:off x="7440091" y="3381189"/>
                    <a:ext cx="260199" cy="338554"/>
                  </a:xfrm>
                  <a:prstGeom prst="rect">
                    <a:avLst/>
                  </a:prstGeom>
                  <a:blipFill>
                    <a:blip r:embed="rId8"/>
                    <a:stretch>
                      <a:fillRect l="-4762"/>
                    </a:stretch>
                  </a:blipFill>
                </p:spPr>
                <p:txBody>
                  <a:bodyPr/>
                  <a:lstStyle/>
                  <a:p>
                    <a:r>
                      <a:rPr lang="en-US">
                        <a:noFill/>
                      </a:rPr>
                      <a:t> </a:t>
                    </a:r>
                  </a:p>
                </p:txBody>
              </p:sp>
            </mc:Fallback>
          </mc:AlternateContent>
        </p:grpSp>
      </p:grpSp>
      <p:cxnSp>
        <p:nvCxnSpPr>
          <p:cNvPr id="40" name="Straight Arrow Connector 39">
            <a:extLst>
              <a:ext uri="{FF2B5EF4-FFF2-40B4-BE49-F238E27FC236}">
                <a16:creationId xmlns:a16="http://schemas.microsoft.com/office/drawing/2014/main" id="{E3F2255D-3483-6D47-BF5A-8FBC354AB269}"/>
              </a:ext>
            </a:extLst>
          </p:cNvPr>
          <p:cNvCxnSpPr>
            <a:cxnSpLocks/>
          </p:cNvCxnSpPr>
          <p:nvPr/>
        </p:nvCxnSpPr>
        <p:spPr>
          <a:xfrm flipV="1">
            <a:off x="1792291" y="2336218"/>
            <a:ext cx="0" cy="415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0732951-798E-5A43-9CE6-DFAAF2E35DAC}"/>
              </a:ext>
            </a:extLst>
          </p:cNvPr>
          <p:cNvSpPr/>
          <p:nvPr/>
        </p:nvSpPr>
        <p:spPr>
          <a:xfrm>
            <a:off x="1259729" y="2122541"/>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cxnSp>
        <p:nvCxnSpPr>
          <p:cNvPr id="42" name="Straight Arrow Connector 41">
            <a:extLst>
              <a:ext uri="{FF2B5EF4-FFF2-40B4-BE49-F238E27FC236}">
                <a16:creationId xmlns:a16="http://schemas.microsoft.com/office/drawing/2014/main" id="{7E51EB5D-E106-AC48-8B51-73D2E9D07958}"/>
              </a:ext>
            </a:extLst>
          </p:cNvPr>
          <p:cNvCxnSpPr>
            <a:cxnSpLocks/>
            <a:stCxn id="41" idx="0"/>
            <a:endCxn id="30" idx="2"/>
          </p:cNvCxnSpPr>
          <p:nvPr/>
        </p:nvCxnSpPr>
        <p:spPr>
          <a:xfrm flipV="1">
            <a:off x="1815463" y="1788766"/>
            <a:ext cx="0" cy="33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BEF4B83-74BC-284D-8E39-730C2F987917}"/>
                  </a:ext>
                </a:extLst>
              </p:cNvPr>
              <p:cNvSpPr txBox="1"/>
              <p:nvPr/>
            </p:nvSpPr>
            <p:spPr>
              <a:xfrm>
                <a:off x="1850730" y="1897473"/>
                <a:ext cx="321149"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sup>
                      </m:sSup>
                    </m:oMath>
                  </m:oMathPara>
                </a14:m>
                <a:endParaRPr lang="en-US" sz="1050" dirty="0"/>
              </a:p>
            </p:txBody>
          </p:sp>
        </mc:Choice>
        <mc:Fallback xmlns="">
          <p:sp>
            <p:nvSpPr>
              <p:cNvPr id="43" name="TextBox 42">
                <a:extLst>
                  <a:ext uri="{FF2B5EF4-FFF2-40B4-BE49-F238E27FC236}">
                    <a16:creationId xmlns:a16="http://schemas.microsoft.com/office/drawing/2014/main" id="{BBEF4B83-74BC-284D-8E39-730C2F987917}"/>
                  </a:ext>
                </a:extLst>
              </p:cNvPr>
              <p:cNvSpPr txBox="1">
                <a:spLocks noRot="1" noChangeAspect="1" noMove="1" noResize="1" noEditPoints="1" noAdjustHandles="1" noChangeArrowheads="1" noChangeShapeType="1" noTextEdit="1"/>
              </p:cNvSpPr>
              <p:nvPr/>
            </p:nvSpPr>
            <p:spPr>
              <a:xfrm>
                <a:off x="1850730" y="1897473"/>
                <a:ext cx="321149" cy="161583"/>
              </a:xfrm>
              <a:prstGeom prst="rect">
                <a:avLst/>
              </a:prstGeom>
              <a:blipFill>
                <a:blip r:embed="rId9"/>
                <a:stretch>
                  <a:fillRect b="-7143"/>
                </a:stretch>
              </a:blipFill>
            </p:spPr>
            <p:txBody>
              <a:bodyPr/>
              <a:lstStyle/>
              <a:p>
                <a:r>
                  <a:rPr lang="en-US">
                    <a:noFill/>
                  </a:rPr>
                  <a:t> </a:t>
                </a:r>
              </a:p>
            </p:txBody>
          </p:sp>
        </mc:Fallback>
      </mc:AlternateContent>
    </p:spTree>
    <p:extLst>
      <p:ext uri="{BB962C8B-B14F-4D97-AF65-F5344CB8AC3E}">
        <p14:creationId xmlns:p14="http://schemas.microsoft.com/office/powerpoint/2010/main" val="8301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8;p17">
            <a:extLst>
              <a:ext uri="{FF2B5EF4-FFF2-40B4-BE49-F238E27FC236}">
                <a16:creationId xmlns:a16="http://schemas.microsoft.com/office/drawing/2014/main" id="{5026A1AE-4377-EE4A-AB90-D95BE2171983}"/>
              </a:ext>
            </a:extLst>
          </p:cNvPr>
          <p:cNvSpPr txBox="1">
            <a:spLocks noGrp="1"/>
          </p:cNvSpPr>
          <p:nvPr>
            <p:ph type="title"/>
          </p:nvPr>
        </p:nvSpPr>
        <p:spPr>
          <a:xfrm>
            <a:off x="196176" y="1330"/>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Conditional Independence Assumption</a:t>
            </a:r>
            <a:endParaRPr dirty="0">
              <a:solidFill>
                <a:schemeClr val="accent1">
                  <a:lumMod val="50000"/>
                </a:schemeClr>
              </a:solidFill>
            </a:endParaRPr>
          </a:p>
        </p:txBody>
      </p:sp>
      <p:grpSp>
        <p:nvGrpSpPr>
          <p:cNvPr id="5" name="Group 4">
            <a:extLst>
              <a:ext uri="{FF2B5EF4-FFF2-40B4-BE49-F238E27FC236}">
                <a16:creationId xmlns:a16="http://schemas.microsoft.com/office/drawing/2014/main" id="{6161CE80-E92F-C940-AE79-EFDC634236AE}"/>
              </a:ext>
            </a:extLst>
          </p:cNvPr>
          <p:cNvGrpSpPr/>
          <p:nvPr/>
        </p:nvGrpSpPr>
        <p:grpSpPr>
          <a:xfrm>
            <a:off x="668714" y="888058"/>
            <a:ext cx="1111468" cy="731298"/>
            <a:chOff x="6299666" y="597411"/>
            <a:chExt cx="1111468" cy="731298"/>
          </a:xfrm>
        </p:grpSpPr>
        <p:sp>
          <p:nvSpPr>
            <p:cNvPr id="6" name="Rectangle 5">
              <a:extLst>
                <a:ext uri="{FF2B5EF4-FFF2-40B4-BE49-F238E27FC236}">
                  <a16:creationId xmlns:a16="http://schemas.microsoft.com/office/drawing/2014/main" id="{2F664DAB-B956-5249-B5ED-EFDB5130D3CF}"/>
                </a:ext>
              </a:extLst>
            </p:cNvPr>
            <p:cNvSpPr/>
            <p:nvPr/>
          </p:nvSpPr>
          <p:spPr>
            <a:xfrm>
              <a:off x="6299666" y="1141776"/>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Softmax</a:t>
              </a:r>
              <a:endParaRPr lang="en-US" sz="105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F807E4-031D-DA45-A338-604A07C79A05}"/>
                    </a:ext>
                  </a:extLst>
                </p:cNvPr>
                <p:cNvSpPr txBox="1"/>
                <p:nvPr/>
              </p:nvSpPr>
              <p:spPr>
                <a:xfrm>
                  <a:off x="6404180" y="597411"/>
                  <a:ext cx="781432" cy="323165"/>
                </a:xfrm>
                <a:prstGeom prst="rect">
                  <a:avLst/>
                </a:prstGeom>
                <a:noFill/>
              </p:spPr>
              <p:txBody>
                <a:bodyPr wrap="none" lIns="0" tIns="0" rIns="0" bIns="0" rtlCol="0">
                  <a:spAutoFit/>
                </a:bodyPr>
                <a:lstStyle/>
                <a:p>
                  <a:r>
                    <a:rPr lang="en-US" sz="1050" dirty="0"/>
                    <a:t>Pr</a:t>
                  </a:r>
                  <a14:m>
                    <m:oMath xmlns:m="http://schemas.openxmlformats.org/officeDocument/2006/math">
                      <m:d>
                        <m:dPr>
                          <m:ctrlPr>
                            <a:rPr lang="en-US" sz="1050" i="1">
                              <a:latin typeface="Cambria Math" panose="02040503050406030204" pitchFamily="18" charset="0"/>
                            </a:rPr>
                          </m:ctrlPr>
                        </m:dPr>
                        <m:e>
                          <m:r>
                            <a:rPr lang="en-US" sz="1050" i="1">
                              <a:latin typeface="Cambria Math" panose="02040503050406030204" pitchFamily="18" charset="0"/>
                            </a:rPr>
                            <m:t>𝑘</m:t>
                          </m:r>
                        </m:e>
                        <m:e>
                          <m:r>
                            <a:rPr lang="en-US" sz="1050" i="1">
                              <a:latin typeface="Cambria Math" panose="02040503050406030204" pitchFamily="18" charset="0"/>
                            </a:rPr>
                            <m:t>𝑡</m:t>
                          </m:r>
                        </m:e>
                      </m:d>
                      <m:r>
                        <a:rPr lang="en-US" sz="1050" b="0" i="1" smtClean="0">
                          <a:latin typeface="Cambria Math" panose="02040503050406030204" pitchFamily="18" charset="0"/>
                        </a:rPr>
                        <m:t>→</m:t>
                      </m:r>
                      <m:r>
                        <m:rPr>
                          <m:nor/>
                        </m:rPr>
                        <a:rPr lang="en-US" sz="1050" dirty="0"/>
                        <m:t>P</m:t>
                      </m:r>
                      <m:r>
                        <m:rPr>
                          <m:nor/>
                        </m:rPr>
                        <a:rPr lang="en-US" sz="1050" b="0" i="0" baseline="30000" dirty="0" smtClean="0"/>
                        <m:t>t</m:t>
                      </m:r>
                      <m:r>
                        <m:rPr>
                          <m:nor/>
                        </m:rPr>
                        <a:rPr lang="en-US" sz="1050" b="0" i="0" baseline="-25000" dirty="0" smtClean="0"/>
                        <m:t>k</m:t>
                      </m:r>
                    </m:oMath>
                  </a14:m>
                  <a:endParaRPr lang="en-US" sz="1050" baseline="-25000" dirty="0"/>
                </a:p>
                <a:p>
                  <a:endParaRPr lang="en-US" sz="1050" dirty="0"/>
                </a:p>
              </p:txBody>
            </p:sp>
          </mc:Choice>
          <mc:Fallback xmlns="">
            <p:sp>
              <p:nvSpPr>
                <p:cNvPr id="8" name="TextBox 7">
                  <a:extLst>
                    <a:ext uri="{FF2B5EF4-FFF2-40B4-BE49-F238E27FC236}">
                      <a16:creationId xmlns:a16="http://schemas.microsoft.com/office/drawing/2014/main" id="{A5F807E4-031D-DA45-A338-604A07C79A05}"/>
                    </a:ext>
                  </a:extLst>
                </p:cNvPr>
                <p:cNvSpPr txBox="1">
                  <a:spLocks noRot="1" noChangeAspect="1" noMove="1" noResize="1" noEditPoints="1" noAdjustHandles="1" noChangeArrowheads="1" noChangeShapeType="1" noTextEdit="1"/>
                </p:cNvSpPr>
                <p:nvPr/>
              </p:nvSpPr>
              <p:spPr>
                <a:xfrm>
                  <a:off x="6404180" y="597411"/>
                  <a:ext cx="781432" cy="323165"/>
                </a:xfrm>
                <a:prstGeom prst="rect">
                  <a:avLst/>
                </a:prstGeom>
                <a:blipFill>
                  <a:blip r:embed="rId3"/>
                  <a:stretch>
                    <a:fillRect l="-9524" t="-15385" r="-1587"/>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C0940D68-22C8-9D42-BC54-C4C56090E27D}"/>
                </a:ext>
              </a:extLst>
            </p:cNvPr>
            <p:cNvCxnSpPr>
              <a:cxnSpLocks/>
            </p:cNvCxnSpPr>
            <p:nvPr/>
          </p:nvCxnSpPr>
          <p:spPr>
            <a:xfrm flipH="1" flipV="1">
              <a:off x="6881920" y="804654"/>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801647F-62CC-1D4F-A9C7-EEDBC35DC549}"/>
              </a:ext>
            </a:extLst>
          </p:cNvPr>
          <p:cNvGrpSpPr/>
          <p:nvPr/>
        </p:nvGrpSpPr>
        <p:grpSpPr>
          <a:xfrm>
            <a:off x="631233" y="2333800"/>
            <a:ext cx="1182403" cy="1061494"/>
            <a:chOff x="7164275" y="3381189"/>
            <a:chExt cx="1182403" cy="1061494"/>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0574E7-1DA4-9542-BA46-3C373AD07816}"/>
                    </a:ext>
                  </a:extLst>
                </p:cNvPr>
                <p:cNvSpPr txBox="1"/>
                <p:nvPr/>
              </p:nvSpPr>
              <p:spPr>
                <a:xfrm>
                  <a:off x="7164275" y="4188767"/>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dirty="0"/>
                </a:p>
              </p:txBody>
            </p:sp>
          </mc:Choice>
          <mc:Fallback xmlns="">
            <p:sp>
              <p:nvSpPr>
                <p:cNvPr id="12" name="TextBox 11">
                  <a:extLst>
                    <a:ext uri="{FF2B5EF4-FFF2-40B4-BE49-F238E27FC236}">
                      <a16:creationId xmlns:a16="http://schemas.microsoft.com/office/drawing/2014/main" id="{584C2B53-44AB-2047-83E2-8757A43BF7B4}"/>
                    </a:ext>
                  </a:extLst>
                </p:cNvPr>
                <p:cNvSpPr txBox="1">
                  <a:spLocks noRot="1" noChangeAspect="1" noMove="1" noResize="1" noEditPoints="1" noAdjustHandles="1" noChangeArrowheads="1" noChangeShapeType="1" noTextEdit="1"/>
                </p:cNvSpPr>
                <p:nvPr/>
              </p:nvSpPr>
              <p:spPr>
                <a:xfrm>
                  <a:off x="7164275" y="4188767"/>
                  <a:ext cx="1111468" cy="253916"/>
                </a:xfrm>
                <a:prstGeom prst="rect">
                  <a:avLst/>
                </a:prstGeom>
                <a:blipFill>
                  <a:blip r:embed="rId7"/>
                  <a:stretch>
                    <a:fillRect/>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81718EF8-A144-4F40-BE60-6733EAA537FF}"/>
                </a:ext>
              </a:extLst>
            </p:cNvPr>
            <p:cNvGrpSpPr/>
            <p:nvPr/>
          </p:nvGrpSpPr>
          <p:grpSpPr>
            <a:xfrm>
              <a:off x="7178056" y="3381189"/>
              <a:ext cx="1168622" cy="867758"/>
              <a:chOff x="7178056" y="3381189"/>
              <a:chExt cx="1168622" cy="867758"/>
            </a:xfrm>
          </p:grpSpPr>
          <p:grpSp>
            <p:nvGrpSpPr>
              <p:cNvPr id="13" name="Group 12">
                <a:extLst>
                  <a:ext uri="{FF2B5EF4-FFF2-40B4-BE49-F238E27FC236}">
                    <a16:creationId xmlns:a16="http://schemas.microsoft.com/office/drawing/2014/main" id="{741E2F95-A990-0F47-830D-01C88E3D803D}"/>
                  </a:ext>
                </a:extLst>
              </p:cNvPr>
              <p:cNvGrpSpPr/>
              <p:nvPr/>
            </p:nvGrpSpPr>
            <p:grpSpPr>
              <a:xfrm>
                <a:off x="7178056" y="3639017"/>
                <a:ext cx="1168622" cy="609930"/>
                <a:chOff x="7178056" y="3639017"/>
                <a:chExt cx="1168622" cy="609930"/>
              </a:xfrm>
            </p:grpSpPr>
            <p:sp>
              <p:nvSpPr>
                <p:cNvPr id="15" name="Rectangle 14">
                  <a:extLst>
                    <a:ext uri="{FF2B5EF4-FFF2-40B4-BE49-F238E27FC236}">
                      <a16:creationId xmlns:a16="http://schemas.microsoft.com/office/drawing/2014/main" id="{35235A16-B4EA-FF4A-AFB1-82D838B6FF3C}"/>
                    </a:ext>
                  </a:extLst>
                </p:cNvPr>
                <p:cNvSpPr/>
                <p:nvPr/>
              </p:nvSpPr>
              <p:spPr>
                <a:xfrm>
                  <a:off x="7178056" y="3639017"/>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p:cxnSp>
              <p:nvCxnSpPr>
                <p:cNvPr id="16" name="Straight Arrow Connector 15">
                  <a:extLst>
                    <a:ext uri="{FF2B5EF4-FFF2-40B4-BE49-F238E27FC236}">
                      <a16:creationId xmlns:a16="http://schemas.microsoft.com/office/drawing/2014/main" id="{048BEC76-D3F6-8E4C-A6FD-FF58D222D196}"/>
                    </a:ext>
                  </a:extLst>
                </p:cNvPr>
                <p:cNvCxnSpPr>
                  <a:cxnSpLocks/>
                </p:cNvCxnSpPr>
                <p:nvPr/>
              </p:nvCxnSpPr>
              <p:spPr>
                <a:xfrm flipH="1" flipV="1">
                  <a:off x="7716066" y="4001624"/>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54B9051-97DE-BA4E-AE37-4A1B9C6043DF}"/>
                      </a:ext>
                    </a:extLst>
                  </p:cNvPr>
                  <p:cNvSpPr txBox="1"/>
                  <p:nvPr/>
                </p:nvSpPr>
                <p:spPr>
                  <a:xfrm>
                    <a:off x="7440091" y="3381189"/>
                    <a:ext cx="26019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dirty="0"/>
                  </a:p>
                  <a:p>
                    <a:endParaRPr lang="en-US" sz="1050" dirty="0"/>
                  </a:p>
                </p:txBody>
              </p:sp>
            </mc:Choice>
            <mc:Fallback xmlns="">
              <p:sp>
                <p:nvSpPr>
                  <p:cNvPr id="14" name="TextBox 13">
                    <a:extLst>
                      <a:ext uri="{FF2B5EF4-FFF2-40B4-BE49-F238E27FC236}">
                        <a16:creationId xmlns:a16="http://schemas.microsoft.com/office/drawing/2014/main" id="{854B9051-97DE-BA4E-AE37-4A1B9C6043DF}"/>
                      </a:ext>
                    </a:extLst>
                  </p:cNvPr>
                  <p:cNvSpPr txBox="1">
                    <a:spLocks noRot="1" noChangeAspect="1" noMove="1" noResize="1" noEditPoints="1" noAdjustHandles="1" noChangeArrowheads="1" noChangeShapeType="1" noTextEdit="1"/>
                  </p:cNvSpPr>
                  <p:nvPr/>
                </p:nvSpPr>
                <p:spPr>
                  <a:xfrm>
                    <a:off x="7440091" y="3381189"/>
                    <a:ext cx="260199" cy="338554"/>
                  </a:xfrm>
                  <a:prstGeom prst="rect">
                    <a:avLst/>
                  </a:prstGeom>
                  <a:blipFill>
                    <a:blip r:embed="rId8"/>
                    <a:stretch>
                      <a:fillRect l="-4762"/>
                    </a:stretch>
                  </a:blipFill>
                </p:spPr>
                <p:txBody>
                  <a:bodyPr/>
                  <a:lstStyle/>
                  <a:p>
                    <a:r>
                      <a:rPr lang="en-US">
                        <a:noFill/>
                      </a:rPr>
                      <a:t> </a:t>
                    </a:r>
                  </a:p>
                </p:txBody>
              </p:sp>
            </mc:Fallback>
          </mc:AlternateContent>
        </p:grpSp>
      </p:grpSp>
      <p:cxnSp>
        <p:nvCxnSpPr>
          <p:cNvPr id="17" name="Straight Arrow Connector 16">
            <a:extLst>
              <a:ext uri="{FF2B5EF4-FFF2-40B4-BE49-F238E27FC236}">
                <a16:creationId xmlns:a16="http://schemas.microsoft.com/office/drawing/2014/main" id="{6C5969AB-8619-CF4C-8517-6C101E4FC0DB}"/>
              </a:ext>
            </a:extLst>
          </p:cNvPr>
          <p:cNvCxnSpPr>
            <a:cxnSpLocks/>
          </p:cNvCxnSpPr>
          <p:nvPr/>
        </p:nvCxnSpPr>
        <p:spPr>
          <a:xfrm flipV="1">
            <a:off x="1201276" y="2166808"/>
            <a:ext cx="0" cy="415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1165C51-C407-4741-931E-B9403039138B}"/>
                  </a:ext>
                </a:extLst>
              </p:cNvPr>
              <p:cNvSpPr txBox="1"/>
              <p:nvPr/>
            </p:nvSpPr>
            <p:spPr>
              <a:xfrm>
                <a:off x="192777" y="3881232"/>
                <a:ext cx="2620729" cy="1046440"/>
              </a:xfrm>
              <a:prstGeom prst="rect">
                <a:avLst/>
              </a:prstGeom>
              <a:noFill/>
            </p:spPr>
            <p:txBody>
              <a:bodyPr wrap="square" rtlCol="0">
                <a:spAutoFit/>
              </a:bodyPr>
              <a:lstStyle/>
              <a:p>
                <a:r>
                  <a:rPr lang="en-US" dirty="0"/>
                  <a:t>CTC:</a:t>
                </a:r>
              </a:p>
              <a:p>
                <a:pPr marL="171450" indent="-171450">
                  <a:buFont typeface="Arial" panose="020B0604020202020204" pitchFamily="34" charset="0"/>
                  <a:buChar char="•"/>
                </a:pPr>
                <a:r>
                  <a:rPr lang="en-US" sz="800" dirty="0"/>
                  <a:t>Only uses audio embedding at time “t” (</a:t>
                </a:r>
                <a14:m>
                  <m:oMath xmlns:m="http://schemas.openxmlformats.org/officeDocument/2006/math">
                    <m:sSub>
                      <m:sSubPr>
                        <m:ctrlPr>
                          <a:rPr lang="en-US" sz="800" i="1">
                            <a:latin typeface="Cambria Math" panose="02040503050406030204" pitchFamily="18" charset="0"/>
                          </a:rPr>
                        </m:ctrlPr>
                      </m:sSubPr>
                      <m:e>
                        <m:r>
                          <a:rPr lang="en-US" sz="800" i="1">
                            <a:latin typeface="Cambria Math" panose="02040503050406030204" pitchFamily="18" charset="0"/>
                          </a:rPr>
                          <m:t>𝑥</m:t>
                        </m:r>
                      </m:e>
                      <m:sub>
                        <m:r>
                          <a:rPr lang="en-US" sz="800" i="1">
                            <a:latin typeface="Cambria Math" panose="02040503050406030204" pitchFamily="18" charset="0"/>
                          </a:rPr>
                          <m:t>𝑡</m:t>
                        </m:r>
                      </m:sub>
                    </m:sSub>
                  </m:oMath>
                </a14:m>
                <a:r>
                  <a:rPr lang="en-US" sz="800" dirty="0"/>
                  <a:t>) to generate probability distribution over output units. CTC assumes that each output unit is conditionally independent of others.</a:t>
                </a:r>
              </a:p>
              <a:p>
                <a:endParaRPr lang="en-US" sz="800" dirty="0"/>
              </a:p>
              <a:p>
                <a:pPr marL="171450" indent="-171450">
                  <a:buFont typeface="Arial" panose="020B0604020202020204" pitchFamily="34" charset="0"/>
                  <a:buChar char="•"/>
                </a:pPr>
                <a:r>
                  <a:rPr lang="en-US" sz="800" dirty="0"/>
                  <a:t>Streaming</a:t>
                </a:r>
              </a:p>
            </p:txBody>
          </p:sp>
        </mc:Choice>
        <mc:Fallback xmlns="">
          <p:sp>
            <p:nvSpPr>
              <p:cNvPr id="18" name="TextBox 17">
                <a:extLst>
                  <a:ext uri="{FF2B5EF4-FFF2-40B4-BE49-F238E27FC236}">
                    <a16:creationId xmlns:a16="http://schemas.microsoft.com/office/drawing/2014/main" id="{71165C51-C407-4741-931E-B9403039138B}"/>
                  </a:ext>
                </a:extLst>
              </p:cNvPr>
              <p:cNvSpPr txBox="1">
                <a:spLocks noRot="1" noChangeAspect="1" noMove="1" noResize="1" noEditPoints="1" noAdjustHandles="1" noChangeArrowheads="1" noChangeShapeType="1" noTextEdit="1"/>
              </p:cNvSpPr>
              <p:nvPr/>
            </p:nvSpPr>
            <p:spPr>
              <a:xfrm>
                <a:off x="192777" y="3881232"/>
                <a:ext cx="2620729" cy="1046440"/>
              </a:xfrm>
              <a:prstGeom prst="rect">
                <a:avLst/>
              </a:prstGeom>
              <a:blipFill>
                <a:blip r:embed="rId9"/>
                <a:stretch>
                  <a:fillRect l="-966" t="-1205" b="-241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62AB1793-E899-1240-BF28-122A8DE3DAA8}"/>
              </a:ext>
            </a:extLst>
          </p:cNvPr>
          <p:cNvSpPr txBox="1"/>
          <p:nvPr/>
        </p:nvSpPr>
        <p:spPr>
          <a:xfrm>
            <a:off x="2873351" y="2104708"/>
            <a:ext cx="1312894" cy="830997"/>
          </a:xfrm>
          <a:prstGeom prst="rect">
            <a:avLst/>
          </a:prstGeom>
          <a:noFill/>
        </p:spPr>
        <p:txBody>
          <a:bodyPr wrap="square" rtlCol="0">
            <a:spAutoFit/>
          </a:bodyPr>
          <a:lstStyle/>
          <a:p>
            <a:r>
              <a:rPr lang="en-US" sz="4800" dirty="0"/>
              <a:t>&gt;</a:t>
            </a:r>
          </a:p>
        </p:txBody>
      </p:sp>
      <p:grpSp>
        <p:nvGrpSpPr>
          <p:cNvPr id="45" name="Group 44">
            <a:extLst>
              <a:ext uri="{FF2B5EF4-FFF2-40B4-BE49-F238E27FC236}">
                <a16:creationId xmlns:a16="http://schemas.microsoft.com/office/drawing/2014/main" id="{D1AC86D9-E7EA-B947-92AB-945DCE1E270B}"/>
              </a:ext>
            </a:extLst>
          </p:cNvPr>
          <p:cNvGrpSpPr/>
          <p:nvPr/>
        </p:nvGrpSpPr>
        <p:grpSpPr>
          <a:xfrm>
            <a:off x="4186245" y="803259"/>
            <a:ext cx="1274968" cy="1511181"/>
            <a:chOff x="6299666" y="1121517"/>
            <a:chExt cx="1274968" cy="1511181"/>
          </a:xfrm>
        </p:grpSpPr>
        <p:cxnSp>
          <p:nvCxnSpPr>
            <p:cNvPr id="46" name="Straight Arrow Connector 45">
              <a:extLst>
                <a:ext uri="{FF2B5EF4-FFF2-40B4-BE49-F238E27FC236}">
                  <a16:creationId xmlns:a16="http://schemas.microsoft.com/office/drawing/2014/main" id="{9701BEA1-C609-D941-B843-74687874C62E}"/>
                </a:ext>
              </a:extLst>
            </p:cNvPr>
            <p:cNvCxnSpPr>
              <a:cxnSpLocks/>
            </p:cNvCxnSpPr>
            <p:nvPr/>
          </p:nvCxnSpPr>
          <p:spPr>
            <a:xfrm flipH="1" flipV="1">
              <a:off x="6855398" y="2307345"/>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0CBCD430-8746-5647-8086-EC7B5ACCCFE4}"/>
                </a:ext>
              </a:extLst>
            </p:cNvPr>
            <p:cNvSpPr/>
            <p:nvPr/>
          </p:nvSpPr>
          <p:spPr>
            <a:xfrm>
              <a:off x="6318575" y="2151251"/>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48" name="Rectangle 47">
              <a:extLst>
                <a:ext uri="{FF2B5EF4-FFF2-40B4-BE49-F238E27FC236}">
                  <a16:creationId xmlns:a16="http://schemas.microsoft.com/office/drawing/2014/main" id="{4CD3B2B5-8AB8-DE4A-A1C5-DF92B1922748}"/>
                </a:ext>
              </a:extLst>
            </p:cNvPr>
            <p:cNvSpPr/>
            <p:nvPr/>
          </p:nvSpPr>
          <p:spPr>
            <a:xfrm>
              <a:off x="6299666" y="16547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49" name="Straight Arrow Connector 48">
              <a:extLst>
                <a:ext uri="{FF2B5EF4-FFF2-40B4-BE49-F238E27FC236}">
                  <a16:creationId xmlns:a16="http://schemas.microsoft.com/office/drawing/2014/main" id="{6D37C9E0-42A1-0F43-B312-E99DEF751AC7}"/>
                </a:ext>
              </a:extLst>
            </p:cNvPr>
            <p:cNvCxnSpPr>
              <a:cxnSpLocks/>
            </p:cNvCxnSpPr>
            <p:nvPr/>
          </p:nvCxnSpPr>
          <p:spPr>
            <a:xfrm flipH="1" flipV="1">
              <a:off x="6860775" y="1825697"/>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8092A5B-5A3B-DA45-BFCC-867DF1AF3D50}"/>
                    </a:ext>
                  </a:extLst>
                </p:cNvPr>
                <p:cNvSpPr txBox="1"/>
                <p:nvPr/>
              </p:nvSpPr>
              <p:spPr>
                <a:xfrm>
                  <a:off x="6929496" y="1942618"/>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dirty="0"/>
                </a:p>
              </p:txBody>
            </p:sp>
          </mc:Choice>
          <mc:Fallback xmlns="">
            <p:sp>
              <p:nvSpPr>
                <p:cNvPr id="21" name="TextBox 20">
                  <a:extLst>
                    <a:ext uri="{FF2B5EF4-FFF2-40B4-BE49-F238E27FC236}">
                      <a16:creationId xmlns:a16="http://schemas.microsoft.com/office/drawing/2014/main" id="{C89B30AB-B31E-1A41-BD28-0B076B7B7058}"/>
                    </a:ext>
                  </a:extLst>
                </p:cNvPr>
                <p:cNvSpPr txBox="1">
                  <a:spLocks noRot="1" noChangeAspect="1" noMove="1" noResize="1" noEditPoints="1" noAdjustHandles="1" noChangeArrowheads="1" noChangeShapeType="1" noTextEdit="1"/>
                </p:cNvSpPr>
                <p:nvPr/>
              </p:nvSpPr>
              <p:spPr>
                <a:xfrm>
                  <a:off x="6929496" y="1942618"/>
                  <a:ext cx="304028" cy="161583"/>
                </a:xfrm>
                <a:prstGeom prst="rect">
                  <a:avLst/>
                </a:prstGeom>
                <a:blipFill>
                  <a:blip r:embed="rId10"/>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F0D12BD-A343-F54B-BBEC-E205B06495DC}"/>
                    </a:ext>
                  </a:extLst>
                </p:cNvPr>
                <p:cNvSpPr txBox="1"/>
                <p:nvPr/>
              </p:nvSpPr>
              <p:spPr>
                <a:xfrm>
                  <a:off x="6515690" y="1121517"/>
                  <a:ext cx="1058944" cy="323165"/>
                </a:xfrm>
                <a:prstGeom prst="rect">
                  <a:avLst/>
                </a:prstGeom>
                <a:noFill/>
              </p:spPr>
              <p:txBody>
                <a:bodyPr wrap="none" lIns="0" tIns="0" rIns="0" bIns="0" rtlCol="0">
                  <a:spAutoFit/>
                </a:bodyPr>
                <a:lstStyle/>
                <a:p>
                  <a:r>
                    <a:rPr lang="en-US" sz="1050" dirty="0"/>
                    <a:t>Pr</a:t>
                  </a:r>
                  <a14:m>
                    <m:oMath xmlns:m="http://schemas.openxmlformats.org/officeDocument/2006/math">
                      <m:d>
                        <m:dPr>
                          <m:ctrlPr>
                            <a:rPr lang="en-US" sz="1050" i="1">
                              <a:latin typeface="Cambria Math" panose="02040503050406030204" pitchFamily="18" charset="0"/>
                            </a:rPr>
                          </m:ctrlPr>
                        </m:dPr>
                        <m:e>
                          <m:r>
                            <a:rPr lang="en-US" sz="1050" i="1">
                              <a:latin typeface="Cambria Math" panose="02040503050406030204" pitchFamily="18" charset="0"/>
                            </a:rPr>
                            <m:t>𝑘</m:t>
                          </m:r>
                        </m:e>
                        <m:e>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e>
                      </m:d>
                      <m:r>
                        <a:rPr lang="en-US" sz="1050" b="0" i="1" smtClean="0">
                          <a:latin typeface="Cambria Math" panose="02040503050406030204" pitchFamily="18" charset="0"/>
                        </a:rPr>
                        <m:t>→</m:t>
                      </m:r>
                      <m:r>
                        <m:rPr>
                          <m:nor/>
                        </m:rPr>
                        <a:rPr lang="en-US" sz="1050" dirty="0"/>
                        <m:t>P</m:t>
                      </m:r>
                      <m:r>
                        <m:rPr>
                          <m:nor/>
                        </m:rPr>
                        <a:rPr lang="en-US" sz="1050" b="0" i="0" baseline="30000" dirty="0" smtClean="0"/>
                        <m:t>k</m:t>
                      </m:r>
                      <m:r>
                        <m:rPr>
                          <m:nor/>
                        </m:rPr>
                        <a:rPr lang="en-US" sz="1050" baseline="-25000" dirty="0"/>
                        <m:t>(</m:t>
                      </m:r>
                      <m:r>
                        <m:rPr>
                          <m:nor/>
                        </m:rPr>
                        <a:rPr lang="en-US" sz="1050" b="0" i="0" baseline="-25000" dirty="0" smtClean="0"/>
                        <m:t>t</m:t>
                      </m:r>
                      <m:r>
                        <m:rPr>
                          <m:nor/>
                        </m:rPr>
                        <a:rPr lang="en-US" sz="1050" baseline="-25000" dirty="0"/>
                        <m:t>,</m:t>
                      </m:r>
                      <m:r>
                        <m:rPr>
                          <m:nor/>
                        </m:rPr>
                        <a:rPr lang="en-US" sz="1050" b="0" i="0" baseline="-25000" dirty="0" smtClean="0"/>
                        <m:t>u</m:t>
                      </m:r>
                      <m:r>
                        <m:rPr>
                          <m:nor/>
                        </m:rPr>
                        <a:rPr lang="en-US" sz="1050" baseline="-25000" dirty="0"/>
                        <m:t>)</m:t>
                      </m:r>
                    </m:oMath>
                  </a14:m>
                  <a:endParaRPr lang="en-US" sz="1050" baseline="-25000" dirty="0"/>
                </a:p>
                <a:p>
                  <a:endParaRPr lang="en-US" sz="1050" dirty="0"/>
                </a:p>
              </p:txBody>
            </p:sp>
          </mc:Choice>
          <mc:Fallback xmlns="">
            <p:sp>
              <p:nvSpPr>
                <p:cNvPr id="22" name="TextBox 21">
                  <a:extLst>
                    <a:ext uri="{FF2B5EF4-FFF2-40B4-BE49-F238E27FC236}">
                      <a16:creationId xmlns:a16="http://schemas.microsoft.com/office/drawing/2014/main" id="{929EA79A-05C4-D243-81C5-8700CF39516E}"/>
                    </a:ext>
                  </a:extLst>
                </p:cNvPr>
                <p:cNvSpPr txBox="1">
                  <a:spLocks noRot="1" noChangeAspect="1" noMove="1" noResize="1" noEditPoints="1" noAdjustHandles="1" noChangeArrowheads="1" noChangeShapeType="1" noTextEdit="1"/>
                </p:cNvSpPr>
                <p:nvPr/>
              </p:nvSpPr>
              <p:spPr>
                <a:xfrm>
                  <a:off x="6515690" y="1121517"/>
                  <a:ext cx="1058944" cy="323165"/>
                </a:xfrm>
                <a:prstGeom prst="rect">
                  <a:avLst/>
                </a:prstGeom>
                <a:blipFill>
                  <a:blip r:embed="rId11"/>
                  <a:stretch>
                    <a:fillRect l="-8333" t="-15385" r="-1190"/>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C1047B43-7E30-B743-A3E4-30965CEEB728}"/>
                </a:ext>
              </a:extLst>
            </p:cNvPr>
            <p:cNvCxnSpPr>
              <a:cxnSpLocks/>
            </p:cNvCxnSpPr>
            <p:nvPr/>
          </p:nvCxnSpPr>
          <p:spPr>
            <a:xfrm flipH="1" flipV="1">
              <a:off x="6874309" y="1318962"/>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CB8FB5F2-2A08-C743-AA0F-510AA93B7315}"/>
              </a:ext>
            </a:extLst>
          </p:cNvPr>
          <p:cNvGrpSpPr/>
          <p:nvPr/>
        </p:nvGrpSpPr>
        <p:grpSpPr>
          <a:xfrm>
            <a:off x="3892078" y="2109493"/>
            <a:ext cx="1710560" cy="1211265"/>
            <a:chOff x="6005499" y="2427751"/>
            <a:chExt cx="1710560" cy="1211265"/>
          </a:xfrm>
        </p:grpSpPr>
        <p:sp>
          <p:nvSpPr>
            <p:cNvPr id="54" name="Rectangle 53">
              <a:extLst>
                <a:ext uri="{FF2B5EF4-FFF2-40B4-BE49-F238E27FC236}">
                  <a16:creationId xmlns:a16="http://schemas.microsoft.com/office/drawing/2014/main" id="{A0C3C061-8E09-7648-B199-4F2221769D2A}"/>
                </a:ext>
              </a:extLst>
            </p:cNvPr>
            <p:cNvSpPr/>
            <p:nvPr/>
          </p:nvSpPr>
          <p:spPr>
            <a:xfrm>
              <a:off x="6005499" y="2657700"/>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5" name="Straight Arrow Connector 54">
              <a:extLst>
                <a:ext uri="{FF2B5EF4-FFF2-40B4-BE49-F238E27FC236}">
                  <a16:creationId xmlns:a16="http://schemas.microsoft.com/office/drawing/2014/main" id="{36CB16CA-50DE-814E-8B54-ED7D4127104E}"/>
                </a:ext>
              </a:extLst>
            </p:cNvPr>
            <p:cNvCxnSpPr>
              <a:cxnSpLocks/>
            </p:cNvCxnSpPr>
            <p:nvPr/>
          </p:nvCxnSpPr>
          <p:spPr>
            <a:xfrm flipV="1">
              <a:off x="6100092" y="3020306"/>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1264002-D6C0-5945-9025-95A7E70E5E1D}"/>
                    </a:ext>
                  </a:extLst>
                </p:cNvPr>
                <p:cNvSpPr txBox="1"/>
                <p:nvPr/>
              </p:nvSpPr>
              <p:spPr>
                <a:xfrm>
                  <a:off x="6996499" y="2427751"/>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17" name="TextBox 16">
                  <a:extLst>
                    <a:ext uri="{FF2B5EF4-FFF2-40B4-BE49-F238E27FC236}">
                      <a16:creationId xmlns:a16="http://schemas.microsoft.com/office/drawing/2014/main" id="{68B6677B-D338-2A4C-A3F9-8906D89E81C6}"/>
                    </a:ext>
                  </a:extLst>
                </p:cNvPr>
                <p:cNvSpPr txBox="1">
                  <a:spLocks noRot="1" noChangeAspect="1" noMove="1" noResize="1" noEditPoints="1" noAdjustHandles="1" noChangeArrowheads="1" noChangeShapeType="1" noTextEdit="1"/>
                </p:cNvSpPr>
                <p:nvPr/>
              </p:nvSpPr>
              <p:spPr>
                <a:xfrm>
                  <a:off x="6996499" y="2427751"/>
                  <a:ext cx="304028" cy="161583"/>
                </a:xfrm>
                <a:prstGeom prst="rect">
                  <a:avLst/>
                </a:prstGeom>
                <a:blipFill>
                  <a:blip r:embed="rId5"/>
                  <a:stretch>
                    <a:fillRect/>
                  </a:stretch>
                </a:blipFill>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E06981A0-1E52-F747-9462-43E6B909CC89}"/>
                </a:ext>
              </a:extLst>
            </p:cNvPr>
            <p:cNvCxnSpPr>
              <a:cxnSpLocks/>
            </p:cNvCxnSpPr>
            <p:nvPr/>
          </p:nvCxnSpPr>
          <p:spPr>
            <a:xfrm flipV="1">
              <a:off x="7617523" y="3020305"/>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677AE547-E3DF-DF42-BA45-403F3D8BBC4C}"/>
              </a:ext>
            </a:extLst>
          </p:cNvPr>
          <p:cNvGrpSpPr/>
          <p:nvPr/>
        </p:nvGrpSpPr>
        <p:grpSpPr>
          <a:xfrm>
            <a:off x="5050854" y="2853245"/>
            <a:ext cx="1182403" cy="1211180"/>
            <a:chOff x="7164275" y="3171503"/>
            <a:chExt cx="1182403" cy="1211180"/>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BA4B781-8322-DA4A-9638-C6BA84D8B4A8}"/>
                    </a:ext>
                  </a:extLst>
                </p:cNvPr>
                <p:cNvSpPr txBox="1"/>
                <p:nvPr/>
              </p:nvSpPr>
              <p:spPr>
                <a:xfrm>
                  <a:off x="7164275" y="4128767"/>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dirty="0"/>
                </a:p>
              </p:txBody>
            </p:sp>
          </mc:Choice>
          <mc:Fallback xmlns="">
            <p:sp>
              <p:nvSpPr>
                <p:cNvPr id="59" name="TextBox 58">
                  <a:extLst>
                    <a:ext uri="{FF2B5EF4-FFF2-40B4-BE49-F238E27FC236}">
                      <a16:creationId xmlns:a16="http://schemas.microsoft.com/office/drawing/2014/main" id="{3BA4B781-8322-DA4A-9638-C6BA84D8B4A8}"/>
                    </a:ext>
                  </a:extLst>
                </p:cNvPr>
                <p:cNvSpPr txBox="1">
                  <a:spLocks noRot="1" noChangeAspect="1" noMove="1" noResize="1" noEditPoints="1" noAdjustHandles="1" noChangeArrowheads="1" noChangeShapeType="1" noTextEdit="1"/>
                </p:cNvSpPr>
                <p:nvPr/>
              </p:nvSpPr>
              <p:spPr>
                <a:xfrm>
                  <a:off x="7164275" y="4128767"/>
                  <a:ext cx="1111468" cy="253916"/>
                </a:xfrm>
                <a:prstGeom prst="rect">
                  <a:avLst/>
                </a:prstGeom>
                <a:blipFill>
                  <a:blip r:embed="rId12"/>
                  <a:stretch>
                    <a:fillRect/>
                  </a:stretch>
                </a:blipFill>
              </p:spPr>
              <p:txBody>
                <a:bodyPr/>
                <a:lstStyle/>
                <a:p>
                  <a:r>
                    <a:rPr lang="en-US">
                      <a:noFill/>
                    </a:rPr>
                    <a:t> </a:t>
                  </a:r>
                </a:p>
              </p:txBody>
            </p:sp>
          </mc:Fallback>
        </mc:AlternateContent>
        <p:grpSp>
          <p:nvGrpSpPr>
            <p:cNvPr id="60" name="Group 59">
              <a:extLst>
                <a:ext uri="{FF2B5EF4-FFF2-40B4-BE49-F238E27FC236}">
                  <a16:creationId xmlns:a16="http://schemas.microsoft.com/office/drawing/2014/main" id="{AD6E788C-5AFC-F347-AA9D-21FB632EFB10}"/>
                </a:ext>
              </a:extLst>
            </p:cNvPr>
            <p:cNvGrpSpPr/>
            <p:nvPr/>
          </p:nvGrpSpPr>
          <p:grpSpPr>
            <a:xfrm>
              <a:off x="7178056" y="3171503"/>
              <a:ext cx="1168622" cy="1077444"/>
              <a:chOff x="7178056" y="3171503"/>
              <a:chExt cx="1168622" cy="1077444"/>
            </a:xfrm>
          </p:grpSpPr>
          <p:grpSp>
            <p:nvGrpSpPr>
              <p:cNvPr id="61" name="Group 60">
                <a:extLst>
                  <a:ext uri="{FF2B5EF4-FFF2-40B4-BE49-F238E27FC236}">
                    <a16:creationId xmlns:a16="http://schemas.microsoft.com/office/drawing/2014/main" id="{8122F01B-29CE-D446-82F3-9D2718F91129}"/>
                  </a:ext>
                </a:extLst>
              </p:cNvPr>
              <p:cNvGrpSpPr/>
              <p:nvPr/>
            </p:nvGrpSpPr>
            <p:grpSpPr>
              <a:xfrm>
                <a:off x="7178056" y="3639017"/>
                <a:ext cx="1168622" cy="609930"/>
                <a:chOff x="7178056" y="3639017"/>
                <a:chExt cx="1168622" cy="609930"/>
              </a:xfrm>
            </p:grpSpPr>
            <p:sp>
              <p:nvSpPr>
                <p:cNvPr id="63" name="Rectangle 62">
                  <a:extLst>
                    <a:ext uri="{FF2B5EF4-FFF2-40B4-BE49-F238E27FC236}">
                      <a16:creationId xmlns:a16="http://schemas.microsoft.com/office/drawing/2014/main" id="{F0A08F8C-6BD9-734F-BBAE-C1FE914C461C}"/>
                    </a:ext>
                  </a:extLst>
                </p:cNvPr>
                <p:cNvSpPr/>
                <p:nvPr/>
              </p:nvSpPr>
              <p:spPr>
                <a:xfrm>
                  <a:off x="7178056" y="3639017"/>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p:cxnSp>
              <p:nvCxnSpPr>
                <p:cNvPr id="64" name="Straight Arrow Connector 63">
                  <a:extLst>
                    <a:ext uri="{FF2B5EF4-FFF2-40B4-BE49-F238E27FC236}">
                      <a16:creationId xmlns:a16="http://schemas.microsoft.com/office/drawing/2014/main" id="{7EBF717E-5DD1-C542-9D1C-546571747D5F}"/>
                    </a:ext>
                  </a:extLst>
                </p:cNvPr>
                <p:cNvCxnSpPr>
                  <a:cxnSpLocks/>
                </p:cNvCxnSpPr>
                <p:nvPr/>
              </p:nvCxnSpPr>
              <p:spPr>
                <a:xfrm flipH="1" flipV="1">
                  <a:off x="7716066" y="4001624"/>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D5EB45B-8A72-714D-84A0-8E3197B3ACD4}"/>
                      </a:ext>
                    </a:extLst>
                  </p:cNvPr>
                  <p:cNvSpPr txBox="1"/>
                  <p:nvPr/>
                </p:nvSpPr>
                <p:spPr>
                  <a:xfrm>
                    <a:off x="7392427" y="3171503"/>
                    <a:ext cx="26019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27" name="TextBox 26">
                    <a:extLst>
                      <a:ext uri="{FF2B5EF4-FFF2-40B4-BE49-F238E27FC236}">
                        <a16:creationId xmlns:a16="http://schemas.microsoft.com/office/drawing/2014/main" id="{909533AE-29B0-9546-8C80-486000D85A87}"/>
                      </a:ext>
                    </a:extLst>
                  </p:cNvPr>
                  <p:cNvSpPr txBox="1">
                    <a:spLocks noRot="1" noChangeAspect="1" noMove="1" noResize="1" noEditPoints="1" noAdjustHandles="1" noChangeArrowheads="1" noChangeShapeType="1" noTextEdit="1"/>
                  </p:cNvSpPr>
                  <p:nvPr/>
                </p:nvSpPr>
                <p:spPr>
                  <a:xfrm>
                    <a:off x="7392427" y="3171503"/>
                    <a:ext cx="260199" cy="338554"/>
                  </a:xfrm>
                  <a:prstGeom prst="rect">
                    <a:avLst/>
                  </a:prstGeom>
                  <a:blipFill>
                    <a:blip r:embed="rId13"/>
                    <a:stretch>
                      <a:fillRect l="-9524"/>
                    </a:stretch>
                  </a:blipFill>
                </p:spPr>
                <p:txBody>
                  <a:bodyPr/>
                  <a:lstStyle/>
                  <a:p>
                    <a:r>
                      <a:rPr lang="en-US">
                        <a:noFill/>
                      </a:rPr>
                      <a:t> </a:t>
                    </a:r>
                  </a:p>
                </p:txBody>
              </p:sp>
            </mc:Fallback>
          </mc:AlternateContent>
        </p:grpSp>
      </p:grpSp>
      <p:grpSp>
        <p:nvGrpSpPr>
          <p:cNvPr id="65" name="Group 64">
            <a:extLst>
              <a:ext uri="{FF2B5EF4-FFF2-40B4-BE49-F238E27FC236}">
                <a16:creationId xmlns:a16="http://schemas.microsoft.com/office/drawing/2014/main" id="{7BB58264-07AE-7C4E-B464-6A13B6522356}"/>
              </a:ext>
            </a:extLst>
          </p:cNvPr>
          <p:cNvGrpSpPr/>
          <p:nvPr/>
        </p:nvGrpSpPr>
        <p:grpSpPr>
          <a:xfrm>
            <a:off x="3340287" y="2894177"/>
            <a:ext cx="1193441" cy="1359545"/>
            <a:chOff x="5453708" y="3212435"/>
            <a:chExt cx="1193441" cy="1359545"/>
          </a:xfrm>
        </p:grpSpPr>
        <p:sp>
          <p:nvSpPr>
            <p:cNvPr id="66" name="Rectangle 65">
              <a:extLst>
                <a:ext uri="{FF2B5EF4-FFF2-40B4-BE49-F238E27FC236}">
                  <a16:creationId xmlns:a16="http://schemas.microsoft.com/office/drawing/2014/main" id="{6134B8BD-0CE6-8A40-A588-04F2E02EF791}"/>
                </a:ext>
              </a:extLst>
            </p:cNvPr>
            <p:cNvSpPr/>
            <p:nvPr/>
          </p:nvSpPr>
          <p:spPr>
            <a:xfrm>
              <a:off x="5453708" y="3639017"/>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7A0196B-ED75-0F4B-8408-8E8171CA5CB8}"/>
                    </a:ext>
                  </a:extLst>
                </p:cNvPr>
                <p:cNvSpPr txBox="1"/>
                <p:nvPr/>
              </p:nvSpPr>
              <p:spPr>
                <a:xfrm>
                  <a:off x="5535681" y="4156482"/>
                  <a:ext cx="1111468" cy="415498"/>
                </a:xfrm>
                <a:prstGeom prst="rect">
                  <a:avLst/>
                </a:prstGeom>
                <a:noFill/>
              </p:spPr>
              <p:txBody>
                <a:bodyPr wrap="square" rtlCol="0">
                  <a:spAutoFit/>
                </a:bodyPr>
                <a:lstStyle/>
                <a:p>
                  <a:r>
                    <a:rPr lang="en-US" sz="800" dirty="0"/>
                    <a:t>Text History: </a:t>
                  </a:r>
                  <a14:m>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a14:m>
                  <a:endParaRPr lang="en-US" sz="1050" dirty="0"/>
                </a:p>
                <a:p>
                  <a:endParaRPr lang="en-US" sz="1050" dirty="0"/>
                </a:p>
              </p:txBody>
            </p:sp>
          </mc:Choice>
          <mc:Fallback xmlns="">
            <p:sp>
              <p:nvSpPr>
                <p:cNvPr id="67" name="TextBox 66">
                  <a:extLst>
                    <a:ext uri="{FF2B5EF4-FFF2-40B4-BE49-F238E27FC236}">
                      <a16:creationId xmlns:a16="http://schemas.microsoft.com/office/drawing/2014/main" id="{27A0196B-ED75-0F4B-8408-8E8171CA5CB8}"/>
                    </a:ext>
                  </a:extLst>
                </p:cNvPr>
                <p:cNvSpPr txBox="1">
                  <a:spLocks noRot="1" noChangeAspect="1" noMove="1" noResize="1" noEditPoints="1" noAdjustHandles="1" noChangeArrowheads="1" noChangeShapeType="1" noTextEdit="1"/>
                </p:cNvSpPr>
                <p:nvPr/>
              </p:nvSpPr>
              <p:spPr>
                <a:xfrm>
                  <a:off x="5535681" y="4156482"/>
                  <a:ext cx="1111468" cy="415498"/>
                </a:xfrm>
                <a:prstGeom prst="rect">
                  <a:avLst/>
                </a:prstGeom>
                <a:blipFill>
                  <a:blip r:embed="rId14"/>
                  <a:stretch>
                    <a:fillRect/>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A6089247-6740-E34B-BB20-36602AB0923A}"/>
                </a:ext>
              </a:extLst>
            </p:cNvPr>
            <p:cNvCxnSpPr>
              <a:cxnSpLocks/>
            </p:cNvCxnSpPr>
            <p:nvPr/>
          </p:nvCxnSpPr>
          <p:spPr>
            <a:xfrm flipH="1" flipV="1">
              <a:off x="6005498" y="4001624"/>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6BE3251-E7F5-B142-95DC-A345B5239868}"/>
                    </a:ext>
                  </a:extLst>
                </p:cNvPr>
                <p:cNvSpPr txBox="1"/>
                <p:nvPr/>
              </p:nvSpPr>
              <p:spPr>
                <a:xfrm>
                  <a:off x="6167283" y="3212435"/>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28" name="TextBox 27">
                  <a:extLst>
                    <a:ext uri="{FF2B5EF4-FFF2-40B4-BE49-F238E27FC236}">
                      <a16:creationId xmlns:a16="http://schemas.microsoft.com/office/drawing/2014/main" id="{7C5BCDB6-8138-6D44-9D6C-93BFFF1653FC}"/>
                    </a:ext>
                  </a:extLst>
                </p:cNvPr>
                <p:cNvSpPr txBox="1">
                  <a:spLocks noRot="1" noChangeAspect="1" noMove="1" noResize="1" noEditPoints="1" noAdjustHandles="1" noChangeArrowheads="1" noChangeShapeType="1" noTextEdit="1"/>
                </p:cNvSpPr>
                <p:nvPr/>
              </p:nvSpPr>
              <p:spPr>
                <a:xfrm>
                  <a:off x="6167283" y="3212435"/>
                  <a:ext cx="267637" cy="337015"/>
                </a:xfrm>
                <a:prstGeom prst="rect">
                  <a:avLst/>
                </a:prstGeom>
                <a:blipFill>
                  <a:blip r:embed="rId15"/>
                  <a:stretch>
                    <a:fillRect l="-227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8F0B0DE-AE42-4A43-A3A4-EC8D6CEBF6D9}"/>
                  </a:ext>
                </a:extLst>
              </p:cNvPr>
              <p:cNvSpPr txBox="1"/>
              <p:nvPr/>
            </p:nvSpPr>
            <p:spPr>
              <a:xfrm>
                <a:off x="3340287" y="4071880"/>
                <a:ext cx="2620729" cy="923330"/>
              </a:xfrm>
              <a:prstGeom prst="rect">
                <a:avLst/>
              </a:prstGeom>
              <a:noFill/>
            </p:spPr>
            <p:txBody>
              <a:bodyPr wrap="square" rtlCol="0">
                <a:spAutoFit/>
              </a:bodyPr>
              <a:lstStyle/>
              <a:p>
                <a:r>
                  <a:rPr lang="en-US" dirty="0"/>
                  <a:t>RNN-T:</a:t>
                </a:r>
              </a:p>
              <a:p>
                <a:pPr marL="171450" indent="-171450">
                  <a:buFont typeface="Arial" panose="020B0604020202020204" pitchFamily="34" charset="0"/>
                  <a:buChar char="•"/>
                </a:pPr>
                <a:r>
                  <a:rPr lang="en-US" sz="800" dirty="0"/>
                  <a:t>Uses both audio embedding at time “t” (</a:t>
                </a:r>
                <a14:m>
                  <m:oMath xmlns:m="http://schemas.openxmlformats.org/officeDocument/2006/math">
                    <m:sSub>
                      <m:sSubPr>
                        <m:ctrlPr>
                          <a:rPr lang="en-US" sz="800" i="1">
                            <a:latin typeface="Cambria Math" panose="02040503050406030204" pitchFamily="18" charset="0"/>
                          </a:rPr>
                        </m:ctrlPr>
                      </m:sSubPr>
                      <m:e>
                        <m:r>
                          <a:rPr lang="en-US" sz="800" i="1">
                            <a:latin typeface="Cambria Math" panose="02040503050406030204" pitchFamily="18" charset="0"/>
                          </a:rPr>
                          <m:t>𝑥</m:t>
                        </m:r>
                      </m:e>
                      <m:sub>
                        <m:r>
                          <a:rPr lang="en-US" sz="800" i="1">
                            <a:latin typeface="Cambria Math" panose="02040503050406030204" pitchFamily="18" charset="0"/>
                          </a:rPr>
                          <m:t>𝑡</m:t>
                        </m:r>
                      </m:sub>
                    </m:sSub>
                  </m:oMath>
                </a14:m>
                <a:r>
                  <a:rPr lang="en-US" sz="800" dirty="0"/>
                  <a:t>) and text history produced so far (</a:t>
                </a:r>
                <a14:m>
                  <m:oMath xmlns:m="http://schemas.openxmlformats.org/officeDocument/2006/math">
                    <m:sSub>
                      <m:sSubPr>
                        <m:ctrlPr>
                          <a:rPr lang="en-US" sz="800" i="1">
                            <a:latin typeface="Cambria Math" panose="02040503050406030204" pitchFamily="18" charset="0"/>
                          </a:rPr>
                        </m:ctrlPr>
                      </m:sSubPr>
                      <m:e>
                        <m:r>
                          <a:rPr lang="en-US" sz="800" i="1">
                            <a:latin typeface="Cambria Math" panose="02040503050406030204" pitchFamily="18" charset="0"/>
                          </a:rPr>
                          <m:t>𝑦</m:t>
                        </m:r>
                      </m:e>
                      <m:sub>
                        <m:r>
                          <a:rPr lang="en-US" sz="800" i="1">
                            <a:latin typeface="Cambria Math" panose="02040503050406030204" pitchFamily="18" charset="0"/>
                          </a:rPr>
                          <m:t>𝑢</m:t>
                        </m:r>
                        <m:r>
                          <a:rPr lang="en-US" sz="800" i="1">
                            <a:latin typeface="Cambria Math" panose="02040503050406030204" pitchFamily="18" charset="0"/>
                          </a:rPr>
                          <m:t>−1</m:t>
                        </m:r>
                      </m:sub>
                    </m:sSub>
                  </m:oMath>
                </a14:m>
                <a:r>
                  <a:rPr lang="en-US" sz="800" dirty="0"/>
                  <a:t>)  to generate probability distribution over output units.</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Streaming</a:t>
                </a:r>
              </a:p>
            </p:txBody>
          </p:sp>
        </mc:Choice>
        <mc:Fallback xmlns="">
          <p:sp>
            <p:nvSpPr>
              <p:cNvPr id="70" name="TextBox 69">
                <a:extLst>
                  <a:ext uri="{FF2B5EF4-FFF2-40B4-BE49-F238E27FC236}">
                    <a16:creationId xmlns:a16="http://schemas.microsoft.com/office/drawing/2014/main" id="{08F0B0DE-AE42-4A43-A3A4-EC8D6CEBF6D9}"/>
                  </a:ext>
                </a:extLst>
              </p:cNvPr>
              <p:cNvSpPr txBox="1">
                <a:spLocks noRot="1" noChangeAspect="1" noMove="1" noResize="1" noEditPoints="1" noAdjustHandles="1" noChangeArrowheads="1" noChangeShapeType="1" noTextEdit="1"/>
              </p:cNvSpPr>
              <p:nvPr/>
            </p:nvSpPr>
            <p:spPr>
              <a:xfrm>
                <a:off x="3340287" y="4071880"/>
                <a:ext cx="2620729" cy="923330"/>
              </a:xfrm>
              <a:prstGeom prst="rect">
                <a:avLst/>
              </a:prstGeom>
              <a:blipFill>
                <a:blip r:embed="rId16"/>
                <a:stretch>
                  <a:fillRect l="-966" t="-1351" b="-1351"/>
                </a:stretch>
              </a:blipFill>
            </p:spPr>
            <p:txBody>
              <a:bodyPr/>
              <a:lstStyle/>
              <a:p>
                <a:r>
                  <a:rPr lang="en-US">
                    <a:noFill/>
                  </a:rPr>
                  <a:t> </a:t>
                </a:r>
              </a:p>
            </p:txBody>
          </p:sp>
        </mc:Fallback>
      </mc:AlternateContent>
      <p:pic>
        <p:nvPicPr>
          <p:cNvPr id="71" name="Picture 70" descr="Diagram, engineering drawing&#10;&#10;Description automatically generated">
            <a:extLst>
              <a:ext uri="{FF2B5EF4-FFF2-40B4-BE49-F238E27FC236}">
                <a16:creationId xmlns:a16="http://schemas.microsoft.com/office/drawing/2014/main" id="{A94F6B3F-DF9F-3E4B-AE4B-1AFB169657EC}"/>
              </a:ext>
            </a:extLst>
          </p:cNvPr>
          <p:cNvPicPr>
            <a:picLocks noChangeAspect="1"/>
          </p:cNvPicPr>
          <p:nvPr/>
        </p:nvPicPr>
        <p:blipFill>
          <a:blip r:embed="rId17"/>
          <a:stretch>
            <a:fillRect/>
          </a:stretch>
        </p:blipFill>
        <p:spPr>
          <a:xfrm>
            <a:off x="6351821" y="1206449"/>
            <a:ext cx="2637136" cy="2597479"/>
          </a:xfrm>
          <a:prstGeom prst="rect">
            <a:avLst/>
          </a:prstGeom>
        </p:spPr>
      </p:pic>
      <p:sp>
        <p:nvSpPr>
          <p:cNvPr id="72" name="TextBox 71">
            <a:extLst>
              <a:ext uri="{FF2B5EF4-FFF2-40B4-BE49-F238E27FC236}">
                <a16:creationId xmlns:a16="http://schemas.microsoft.com/office/drawing/2014/main" id="{229B11B1-1504-9B46-A245-13481AC7C72E}"/>
              </a:ext>
            </a:extLst>
          </p:cNvPr>
          <p:cNvSpPr txBox="1"/>
          <p:nvPr/>
        </p:nvSpPr>
        <p:spPr>
          <a:xfrm>
            <a:off x="5891893" y="2166808"/>
            <a:ext cx="1312894" cy="830997"/>
          </a:xfrm>
          <a:prstGeom prst="rect">
            <a:avLst/>
          </a:prstGeom>
          <a:noFill/>
        </p:spPr>
        <p:txBody>
          <a:bodyPr wrap="square" rtlCol="0">
            <a:spAutoFit/>
          </a:bodyPr>
          <a:lstStyle/>
          <a:p>
            <a:r>
              <a:rPr lang="en-US" sz="4800" dirty="0"/>
              <a:t>&gt;</a:t>
            </a:r>
          </a:p>
        </p:txBody>
      </p:sp>
      <p:sp>
        <p:nvSpPr>
          <p:cNvPr id="73" name="TextBox 72">
            <a:extLst>
              <a:ext uri="{FF2B5EF4-FFF2-40B4-BE49-F238E27FC236}">
                <a16:creationId xmlns:a16="http://schemas.microsoft.com/office/drawing/2014/main" id="{EFE2B55D-6DE8-E143-B3C2-D45CB680E36B}"/>
              </a:ext>
            </a:extLst>
          </p:cNvPr>
          <p:cNvSpPr txBox="1"/>
          <p:nvPr/>
        </p:nvSpPr>
        <p:spPr>
          <a:xfrm>
            <a:off x="6056714" y="3912595"/>
            <a:ext cx="3259722" cy="677108"/>
          </a:xfrm>
          <a:prstGeom prst="rect">
            <a:avLst/>
          </a:prstGeom>
          <a:noFill/>
        </p:spPr>
        <p:txBody>
          <a:bodyPr wrap="square" rtlCol="0">
            <a:spAutoFit/>
          </a:bodyPr>
          <a:lstStyle/>
          <a:p>
            <a:r>
              <a:rPr lang="en-US" dirty="0"/>
              <a:t>LAS:</a:t>
            </a:r>
          </a:p>
          <a:p>
            <a:r>
              <a:rPr lang="en-US" sz="800" dirty="0"/>
              <a:t>Attends to all audio embeddings and uses text history</a:t>
            </a:r>
          </a:p>
          <a:p>
            <a:r>
              <a:rPr lang="en-US" sz="800" dirty="0"/>
              <a:t>produced so far to generate probability distribution over output units.</a:t>
            </a:r>
          </a:p>
        </p:txBody>
      </p:sp>
      <p:pic>
        <p:nvPicPr>
          <p:cNvPr id="76" name="Picture 75">
            <a:extLst>
              <a:ext uri="{FF2B5EF4-FFF2-40B4-BE49-F238E27FC236}">
                <a16:creationId xmlns:a16="http://schemas.microsoft.com/office/drawing/2014/main" id="{AE08F336-8A43-1A40-BAED-C0F45648EC07}"/>
              </a:ext>
            </a:extLst>
          </p:cNvPr>
          <p:cNvPicPr>
            <a:picLocks noChangeAspect="1"/>
          </p:cNvPicPr>
          <p:nvPr/>
        </p:nvPicPr>
        <p:blipFill>
          <a:blip r:embed="rId18"/>
          <a:stretch>
            <a:fillRect/>
          </a:stretch>
        </p:blipFill>
        <p:spPr>
          <a:xfrm>
            <a:off x="5961016" y="4674575"/>
            <a:ext cx="3046092" cy="187773"/>
          </a:xfrm>
          <a:prstGeom prst="rect">
            <a:avLst/>
          </a:prstGeom>
        </p:spPr>
      </p:pic>
      <p:sp>
        <p:nvSpPr>
          <p:cNvPr id="77" name="Rectangle 76">
            <a:extLst>
              <a:ext uri="{FF2B5EF4-FFF2-40B4-BE49-F238E27FC236}">
                <a16:creationId xmlns:a16="http://schemas.microsoft.com/office/drawing/2014/main" id="{192CC66F-3723-504F-8647-2E5342DE8C61}"/>
              </a:ext>
            </a:extLst>
          </p:cNvPr>
          <p:cNvSpPr/>
          <p:nvPr/>
        </p:nvSpPr>
        <p:spPr>
          <a:xfrm>
            <a:off x="668714" y="1953131"/>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cxnSp>
        <p:nvCxnSpPr>
          <p:cNvPr id="79" name="Straight Arrow Connector 78">
            <a:extLst>
              <a:ext uri="{FF2B5EF4-FFF2-40B4-BE49-F238E27FC236}">
                <a16:creationId xmlns:a16="http://schemas.microsoft.com/office/drawing/2014/main" id="{DC5BBAA4-C0B5-6047-8651-CA43E446B4E1}"/>
              </a:ext>
            </a:extLst>
          </p:cNvPr>
          <p:cNvCxnSpPr>
            <a:cxnSpLocks/>
            <a:stCxn id="77" idx="0"/>
            <a:endCxn id="6" idx="2"/>
          </p:cNvCxnSpPr>
          <p:nvPr/>
        </p:nvCxnSpPr>
        <p:spPr>
          <a:xfrm flipV="1">
            <a:off x="1224448" y="1619356"/>
            <a:ext cx="0" cy="33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12A5605E-281C-4047-8FF6-84F725F7E264}"/>
                  </a:ext>
                </a:extLst>
              </p:cNvPr>
              <p:cNvSpPr txBox="1"/>
              <p:nvPr/>
            </p:nvSpPr>
            <p:spPr>
              <a:xfrm>
                <a:off x="1259715" y="1728063"/>
                <a:ext cx="321149"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sup>
                      </m:sSup>
                    </m:oMath>
                  </m:oMathPara>
                </a14:m>
                <a:endParaRPr lang="en-US" sz="1050" dirty="0"/>
              </a:p>
            </p:txBody>
          </p:sp>
        </mc:Choice>
        <mc:Fallback xmlns="">
          <p:sp>
            <p:nvSpPr>
              <p:cNvPr id="81" name="TextBox 80">
                <a:extLst>
                  <a:ext uri="{FF2B5EF4-FFF2-40B4-BE49-F238E27FC236}">
                    <a16:creationId xmlns:a16="http://schemas.microsoft.com/office/drawing/2014/main" id="{12A5605E-281C-4047-8FF6-84F725F7E264}"/>
                  </a:ext>
                </a:extLst>
              </p:cNvPr>
              <p:cNvSpPr txBox="1">
                <a:spLocks noRot="1" noChangeAspect="1" noMove="1" noResize="1" noEditPoints="1" noAdjustHandles="1" noChangeArrowheads="1" noChangeShapeType="1" noTextEdit="1"/>
              </p:cNvSpPr>
              <p:nvPr/>
            </p:nvSpPr>
            <p:spPr>
              <a:xfrm>
                <a:off x="1259715" y="1728063"/>
                <a:ext cx="321149" cy="161583"/>
              </a:xfrm>
              <a:prstGeom prst="rect">
                <a:avLst/>
              </a:prstGeom>
              <a:blipFill>
                <a:blip r:embed="rId19"/>
                <a:stretch>
                  <a:fillRect b="-7143"/>
                </a:stretch>
              </a:blipFill>
            </p:spPr>
            <p:txBody>
              <a:bodyPr/>
              <a:lstStyle/>
              <a:p>
                <a:r>
                  <a:rPr lang="en-US">
                    <a:noFill/>
                  </a:rPr>
                  <a:t> </a:t>
                </a:r>
              </a:p>
            </p:txBody>
          </p:sp>
        </mc:Fallback>
      </mc:AlternateContent>
    </p:spTree>
    <p:extLst>
      <p:ext uri="{BB962C8B-B14F-4D97-AF65-F5344CB8AC3E}">
        <p14:creationId xmlns:p14="http://schemas.microsoft.com/office/powerpoint/2010/main" val="102348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114300" lvl="0"/>
            <a:r>
              <a:rPr lang="en-GB" sz="2500" dirty="0">
                <a:solidFill>
                  <a:schemeClr val="accent1">
                    <a:lumMod val="50000"/>
                  </a:schemeClr>
                </a:solidFill>
              </a:rPr>
              <a:t>Why RNN-T ASR From Production Point Of View</a:t>
            </a:r>
          </a:p>
        </p:txBody>
      </p:sp>
      <p:sp>
        <p:nvSpPr>
          <p:cNvPr id="73" name="Google Shape;73;p16"/>
          <p:cNvSpPr txBox="1">
            <a:spLocks noGrp="1"/>
          </p:cNvSpPr>
          <p:nvPr>
            <p:ph type="body" idx="1"/>
          </p:nvPr>
        </p:nvSpPr>
        <p:spPr>
          <a:xfrm>
            <a:off x="68666" y="618218"/>
            <a:ext cx="8520600" cy="3666106"/>
          </a:xfrm>
          <a:prstGeom prst="rect">
            <a:avLst/>
          </a:prstGeom>
        </p:spPr>
        <p:txBody>
          <a:bodyPr spcFirstLastPara="1" wrap="square" lIns="91425" tIns="91425" rIns="91425" bIns="91425" anchor="t" anchorCtr="0">
            <a:normAutofit/>
          </a:bodyPr>
          <a:lstStyle/>
          <a:p>
            <a:pPr lvl="1">
              <a:buClr>
                <a:schemeClr val="tx1"/>
              </a:buClr>
              <a:buFont typeface="Arial" panose="020B0604020202020204" pitchFamily="34" charset="0"/>
              <a:buChar char="•"/>
            </a:pPr>
            <a:endParaRPr lang="en-GB" dirty="0">
              <a:solidFill>
                <a:schemeClr val="tx1"/>
              </a:solidFill>
            </a:endParaRPr>
          </a:p>
          <a:p>
            <a:pPr lvl="1">
              <a:buClr>
                <a:schemeClr val="tx1"/>
              </a:buClr>
              <a:buFont typeface="Arial" panose="020B0604020202020204" pitchFamily="34" charset="0"/>
              <a:buChar char="•"/>
            </a:pPr>
            <a:endParaRPr lang="en-GB" dirty="0">
              <a:solidFill>
                <a:schemeClr val="tx1"/>
              </a:solidFill>
            </a:endParaRPr>
          </a:p>
          <a:p>
            <a:pPr lvl="1">
              <a:buClr>
                <a:schemeClr val="tx1"/>
              </a:buClr>
              <a:buFont typeface="Arial" panose="020B0604020202020204" pitchFamily="34" charset="0"/>
              <a:buChar char="•"/>
            </a:pPr>
            <a:r>
              <a:rPr lang="en-GB" dirty="0">
                <a:solidFill>
                  <a:schemeClr val="tx1"/>
                </a:solidFill>
              </a:rPr>
              <a:t>Single deployable non modularized neural model, all components of ASR in one model.</a:t>
            </a:r>
          </a:p>
          <a:p>
            <a:pPr lvl="1">
              <a:buClr>
                <a:schemeClr val="tx1"/>
              </a:buClr>
              <a:buFont typeface="Arial" panose="020B0604020202020204" pitchFamily="34" charset="0"/>
              <a:buChar char="•"/>
            </a:pPr>
            <a:r>
              <a:rPr lang="en-GB" dirty="0">
                <a:solidFill>
                  <a:schemeClr val="tx1"/>
                </a:solidFill>
              </a:rPr>
              <a:t>Allows compact on-device streaming ASR. Does not need a decoder graph which can be large. </a:t>
            </a:r>
            <a:r>
              <a:rPr lang="en-US" dirty="0">
                <a:solidFill>
                  <a:schemeClr val="tx1"/>
                </a:solidFill>
              </a:rPr>
              <a:t>Unlimited words in vocab. Standard on-device ASR choice across industry.</a:t>
            </a:r>
          </a:p>
          <a:p>
            <a:pPr marL="596900" lvl="1" indent="0">
              <a:buClr>
                <a:schemeClr val="tx1"/>
              </a:buClr>
              <a:buNone/>
            </a:pPr>
            <a:endParaRPr lang="en-US" dirty="0">
              <a:solidFill>
                <a:schemeClr val="tx1"/>
              </a:solidFill>
            </a:endParaRPr>
          </a:p>
          <a:p>
            <a:pPr marL="596900" lvl="1" indent="0">
              <a:buClr>
                <a:schemeClr val="tx1"/>
              </a:buClr>
              <a:buNone/>
            </a:pPr>
            <a:endParaRPr lang="en-US" dirty="0">
              <a:solidFill>
                <a:schemeClr val="tx1"/>
              </a:solidFill>
            </a:endParaRPr>
          </a:p>
          <a:p>
            <a:pPr lvl="1" algn="l" rtl="0">
              <a:spcBef>
                <a:spcPts val="0"/>
              </a:spcBef>
              <a:spcAft>
                <a:spcPts val="0"/>
              </a:spcAft>
              <a:buClr>
                <a:schemeClr val="tx1"/>
              </a:buClr>
              <a:buSzPts val="1400"/>
              <a:buFont typeface="Arial" panose="020B0604020202020204" pitchFamily="34" charset="0"/>
              <a:buChar char="•"/>
            </a:pPr>
            <a:endParaRPr dirty="0">
              <a:solidFill>
                <a:schemeClr val="tx1"/>
              </a:solidFill>
            </a:endParaRPr>
          </a:p>
          <a:p>
            <a:pPr lvl="1" algn="l" rtl="0">
              <a:spcBef>
                <a:spcPts val="0"/>
              </a:spcBef>
              <a:spcAft>
                <a:spcPts val="0"/>
              </a:spcAft>
              <a:buClr>
                <a:schemeClr val="tx1"/>
              </a:buClr>
              <a:buSzPts val="1400"/>
              <a:buFont typeface="Arial" panose="020B0604020202020204" pitchFamily="34" charset="0"/>
              <a:buChar char="•"/>
            </a:pPr>
            <a:endParaRPr lang="en-GB" dirty="0">
              <a:solidFill>
                <a:schemeClr val="tx1"/>
              </a:solidFill>
            </a:endParaRPr>
          </a:p>
          <a:p>
            <a:pPr lvl="1" algn="l" rtl="0">
              <a:spcBef>
                <a:spcPts val="0"/>
              </a:spcBef>
              <a:spcAft>
                <a:spcPts val="0"/>
              </a:spcAft>
              <a:buClr>
                <a:schemeClr val="tx1"/>
              </a:buClr>
              <a:buSzPts val="1400"/>
              <a:buFont typeface="Arial" panose="020B0604020202020204" pitchFamily="34" charset="0"/>
              <a:buChar char="•"/>
            </a:pPr>
            <a:endParaRPr lang="en-GB" dirty="0">
              <a:solidFill>
                <a:schemeClr val="tx1"/>
              </a:solidFill>
            </a:endParaRPr>
          </a:p>
          <a:p>
            <a:pPr lvl="1" algn="l" rtl="0">
              <a:spcBef>
                <a:spcPts val="0"/>
              </a:spcBef>
              <a:spcAft>
                <a:spcPts val="0"/>
              </a:spcAft>
              <a:buClr>
                <a:schemeClr val="tx1"/>
              </a:buClr>
              <a:buSzPts val="1400"/>
              <a:buFont typeface="Arial" panose="020B0604020202020204" pitchFamily="34" charset="0"/>
              <a:buChar char="•"/>
            </a:pPr>
            <a:endParaRPr lang="en-GB" dirty="0">
              <a:solidFill>
                <a:schemeClr val="tx1"/>
              </a:solidFill>
            </a:endParaRPr>
          </a:p>
          <a:p>
            <a:pPr lvl="1" algn="l" rtl="0">
              <a:spcBef>
                <a:spcPts val="0"/>
              </a:spcBef>
              <a:spcAft>
                <a:spcPts val="0"/>
              </a:spcAft>
              <a:buClr>
                <a:schemeClr val="tx1"/>
              </a:buClr>
              <a:buSzPts val="1400"/>
              <a:buFont typeface="Arial" panose="020B0604020202020204" pitchFamily="34" charset="0"/>
              <a:buChar char="•"/>
            </a:pPr>
            <a:r>
              <a:rPr lang="en-GB" dirty="0">
                <a:solidFill>
                  <a:schemeClr val="tx1"/>
                </a:solidFill>
              </a:rPr>
              <a:t>Achieves comparable accuracy and compute with much smaller size model compared to modularized (hybrid) systems for production when training data is the same.</a:t>
            </a:r>
            <a:endParaRPr dirty="0">
              <a:solidFill>
                <a:schemeClr val="tx1"/>
              </a:solidFill>
            </a:endParaRPr>
          </a:p>
          <a:p>
            <a:pPr marL="596900" lvl="1" indent="0" algn="l" rtl="0">
              <a:spcBef>
                <a:spcPts val="0"/>
              </a:spcBef>
              <a:spcAft>
                <a:spcPts val="0"/>
              </a:spcAft>
              <a:buClr>
                <a:schemeClr val="tx1"/>
              </a:buClr>
              <a:buSzPts val="1400"/>
              <a:buNone/>
            </a:pPr>
            <a:endParaRPr lang="en-GB" dirty="0">
              <a:solidFill>
                <a:schemeClr val="tx1"/>
              </a:solidFill>
            </a:endParaRPr>
          </a:p>
        </p:txBody>
      </p:sp>
      <p:grpSp>
        <p:nvGrpSpPr>
          <p:cNvPr id="2" name="Group 1">
            <a:extLst>
              <a:ext uri="{FF2B5EF4-FFF2-40B4-BE49-F238E27FC236}">
                <a16:creationId xmlns:a16="http://schemas.microsoft.com/office/drawing/2014/main" id="{389D6818-C8E0-834A-9B0A-D0EBEDF0B832}"/>
              </a:ext>
            </a:extLst>
          </p:cNvPr>
          <p:cNvGrpSpPr/>
          <p:nvPr/>
        </p:nvGrpSpPr>
        <p:grpSpPr>
          <a:xfrm>
            <a:off x="1688470" y="2044708"/>
            <a:ext cx="7143830" cy="1122904"/>
            <a:chOff x="1688470" y="2044708"/>
            <a:chExt cx="7143830" cy="1122904"/>
          </a:xfrm>
        </p:grpSpPr>
        <p:pic>
          <p:nvPicPr>
            <p:cNvPr id="5" name="Picture 4" descr="Graphical user interface, text, application, email&#10;&#10;Description automatically generated">
              <a:extLst>
                <a:ext uri="{FF2B5EF4-FFF2-40B4-BE49-F238E27FC236}">
                  <a16:creationId xmlns:a16="http://schemas.microsoft.com/office/drawing/2014/main" id="{99D04700-D2CE-1C41-B571-28B8768279EA}"/>
                </a:ext>
              </a:extLst>
            </p:cNvPr>
            <p:cNvPicPr>
              <a:picLocks noChangeAspect="1"/>
            </p:cNvPicPr>
            <p:nvPr/>
          </p:nvPicPr>
          <p:blipFill>
            <a:blip r:embed="rId3"/>
            <a:stretch>
              <a:fillRect/>
            </a:stretch>
          </p:blipFill>
          <p:spPr>
            <a:xfrm>
              <a:off x="1688470" y="2044708"/>
              <a:ext cx="2133517" cy="1122904"/>
            </a:xfrm>
            <a:prstGeom prst="rect">
              <a:avLst/>
            </a:prstGeom>
          </p:spPr>
        </p:pic>
        <p:sp>
          <p:nvSpPr>
            <p:cNvPr id="8" name="TextBox 7">
              <a:extLst>
                <a:ext uri="{FF2B5EF4-FFF2-40B4-BE49-F238E27FC236}">
                  <a16:creationId xmlns:a16="http://schemas.microsoft.com/office/drawing/2014/main" id="{B17C68D4-7AD2-654E-A092-8A3D761D717A}"/>
                </a:ext>
              </a:extLst>
            </p:cNvPr>
            <p:cNvSpPr txBox="1"/>
            <p:nvPr/>
          </p:nvSpPr>
          <p:spPr>
            <a:xfrm>
              <a:off x="5407397" y="2829058"/>
              <a:ext cx="3424903" cy="338554"/>
            </a:xfrm>
            <a:prstGeom prst="rect">
              <a:avLst/>
            </a:prstGeom>
            <a:noFill/>
          </p:spPr>
          <p:txBody>
            <a:bodyPr wrap="square" rtlCol="0">
              <a:spAutoFit/>
            </a:bodyPr>
            <a:lstStyle/>
            <a:p>
              <a:r>
                <a:rPr lang="en-US" sz="800" dirty="0"/>
                <a:t>Image from https://</a:t>
              </a:r>
              <a:r>
                <a:rPr lang="en-US" sz="800" dirty="0" err="1"/>
                <a:t>ai.googleblog.com</a:t>
              </a:r>
              <a:r>
                <a:rPr lang="en-US" sz="800" dirty="0"/>
                <a:t>/2019/03/an-all-neural-on-device-</a:t>
              </a:r>
              <a:r>
                <a:rPr lang="en-US" sz="800" dirty="0" err="1"/>
                <a:t>speech.html</a:t>
              </a:r>
              <a:endParaRPr lang="en-US" sz="800" dirty="0"/>
            </a:p>
          </p:txBody>
        </p:sp>
      </p:grpSp>
      <p:grpSp>
        <p:nvGrpSpPr>
          <p:cNvPr id="3" name="Group 2">
            <a:extLst>
              <a:ext uri="{FF2B5EF4-FFF2-40B4-BE49-F238E27FC236}">
                <a16:creationId xmlns:a16="http://schemas.microsoft.com/office/drawing/2014/main" id="{E59465D9-1F43-144D-837F-1D0662E3216E}"/>
              </a:ext>
            </a:extLst>
          </p:cNvPr>
          <p:cNvGrpSpPr/>
          <p:nvPr/>
        </p:nvGrpSpPr>
        <p:grpSpPr>
          <a:xfrm>
            <a:off x="2626789" y="3884780"/>
            <a:ext cx="2689148" cy="1204218"/>
            <a:chOff x="4267289" y="3649198"/>
            <a:chExt cx="2689148" cy="1204218"/>
          </a:xfrm>
        </p:grpSpPr>
        <p:pic>
          <p:nvPicPr>
            <p:cNvPr id="9" name="Picture 8" descr="Table&#10;&#10;Description automatically generated">
              <a:extLst>
                <a:ext uri="{FF2B5EF4-FFF2-40B4-BE49-F238E27FC236}">
                  <a16:creationId xmlns:a16="http://schemas.microsoft.com/office/drawing/2014/main" id="{F8B1A3EF-989C-494C-BDFE-1439455EA9B6}"/>
                </a:ext>
              </a:extLst>
            </p:cNvPr>
            <p:cNvPicPr>
              <a:picLocks noChangeAspect="1"/>
            </p:cNvPicPr>
            <p:nvPr/>
          </p:nvPicPr>
          <p:blipFill>
            <a:blip r:embed="rId4"/>
            <a:stretch>
              <a:fillRect/>
            </a:stretch>
          </p:blipFill>
          <p:spPr>
            <a:xfrm>
              <a:off x="4267289" y="3649198"/>
              <a:ext cx="2689148" cy="960410"/>
            </a:xfrm>
            <a:prstGeom prst="rect">
              <a:avLst/>
            </a:prstGeom>
          </p:spPr>
        </p:pic>
        <p:sp>
          <p:nvSpPr>
            <p:cNvPr id="13" name="TextBox 12">
              <a:extLst>
                <a:ext uri="{FF2B5EF4-FFF2-40B4-BE49-F238E27FC236}">
                  <a16:creationId xmlns:a16="http://schemas.microsoft.com/office/drawing/2014/main" id="{98DBC0BB-9681-284F-ADEE-1C0D4BC5C678}"/>
                </a:ext>
              </a:extLst>
            </p:cNvPr>
            <p:cNvSpPr txBox="1"/>
            <p:nvPr/>
          </p:nvSpPr>
          <p:spPr>
            <a:xfrm>
              <a:off x="4991630" y="4514862"/>
              <a:ext cx="887156" cy="338554"/>
            </a:xfrm>
            <a:prstGeom prst="rect">
              <a:avLst/>
            </a:prstGeom>
            <a:noFill/>
          </p:spPr>
          <p:txBody>
            <a:bodyPr wrap="square" rtlCol="0">
              <a:spAutoFit/>
            </a:bodyPr>
            <a:lstStyle/>
            <a:p>
              <a:r>
                <a:rPr lang="en-US" sz="800" dirty="0"/>
                <a:t>Example Study</a:t>
              </a:r>
              <a:endParaRPr lang="en-US" sz="600" dirty="0"/>
            </a:p>
            <a:p>
              <a:endParaRPr lang="en-US" sz="800" dirty="0"/>
            </a:p>
          </p:txBody>
        </p:sp>
      </p:grpSp>
      <p:sp>
        <p:nvSpPr>
          <p:cNvPr id="4" name="TextBox 3">
            <a:extLst>
              <a:ext uri="{FF2B5EF4-FFF2-40B4-BE49-F238E27FC236}">
                <a16:creationId xmlns:a16="http://schemas.microsoft.com/office/drawing/2014/main" id="{2ADEFE8E-9073-C947-9DBF-21B39C89C6BF}"/>
              </a:ext>
            </a:extLst>
          </p:cNvPr>
          <p:cNvSpPr txBox="1"/>
          <p:nvPr/>
        </p:nvSpPr>
        <p:spPr>
          <a:xfrm>
            <a:off x="6061753" y="4592548"/>
            <a:ext cx="2527513" cy="338554"/>
          </a:xfrm>
          <a:prstGeom prst="rect">
            <a:avLst/>
          </a:prstGeom>
          <a:noFill/>
        </p:spPr>
        <p:txBody>
          <a:bodyPr wrap="square" rtlCol="0">
            <a:spAutoFit/>
          </a:bodyPr>
          <a:lstStyle/>
          <a:p>
            <a:r>
              <a:rPr lang="en-US" sz="800" dirty="0"/>
              <a:t>Image from Jain et al., “</a:t>
            </a:r>
            <a:r>
              <a:rPr lang="en-US" sz="800" dirty="0">
                <a:hlinkClick r:id="rId5"/>
              </a:rPr>
              <a:t>RNN-T For Latency Controlled ASR With Imoroved Beam Search</a:t>
            </a:r>
            <a:r>
              <a:rPr lang="en-US" sz="800" dirty="0"/>
              <a:t>”</a:t>
            </a:r>
            <a:endParaRPr lang="en-US" dirty="0"/>
          </a:p>
        </p:txBody>
      </p:sp>
    </p:spTree>
    <p:extLst>
      <p:ext uri="{BB962C8B-B14F-4D97-AF65-F5344CB8AC3E}">
        <p14:creationId xmlns:p14="http://schemas.microsoft.com/office/powerpoint/2010/main" val="375668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uiExpand="1" build="p" bldLvl="2"/>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9DD9919-80E5-624E-BCA9-EF96D1BBF1AF}"/>
              </a:ext>
            </a:extLst>
          </p:cNvPr>
          <p:cNvGrpSpPr/>
          <p:nvPr/>
        </p:nvGrpSpPr>
        <p:grpSpPr>
          <a:xfrm>
            <a:off x="6299666" y="1121517"/>
            <a:ext cx="1274968" cy="1536183"/>
            <a:chOff x="6299666" y="1121517"/>
            <a:chExt cx="1274968" cy="1536183"/>
          </a:xfrm>
        </p:grpSpPr>
        <p:cxnSp>
          <p:nvCxnSpPr>
            <p:cNvPr id="6" name="Straight Arrow Connector 5">
              <a:extLst>
                <a:ext uri="{FF2B5EF4-FFF2-40B4-BE49-F238E27FC236}">
                  <a16:creationId xmlns:a16="http://schemas.microsoft.com/office/drawing/2014/main" id="{4A2220C6-38BD-3746-821D-FF1A5573707D}"/>
                </a:ext>
              </a:extLst>
            </p:cNvPr>
            <p:cNvCxnSpPr>
              <a:cxnSpLocks/>
              <a:stCxn id="9" idx="0"/>
            </p:cNvCxnSpPr>
            <p:nvPr/>
          </p:nvCxnSpPr>
          <p:spPr>
            <a:xfrm flipH="1" flipV="1">
              <a:off x="6860777" y="2332347"/>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6095DD2-51F4-674F-96DD-67870A128C87}"/>
                </a:ext>
              </a:extLst>
            </p:cNvPr>
            <p:cNvSpPr/>
            <p:nvPr/>
          </p:nvSpPr>
          <p:spPr>
            <a:xfrm>
              <a:off x="6318575" y="2151251"/>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19" name="Rectangle 18">
              <a:extLst>
                <a:ext uri="{FF2B5EF4-FFF2-40B4-BE49-F238E27FC236}">
                  <a16:creationId xmlns:a16="http://schemas.microsoft.com/office/drawing/2014/main" id="{3EF2625A-A05B-7047-8DDC-9E5F576C22D0}"/>
                </a:ext>
              </a:extLst>
            </p:cNvPr>
            <p:cNvSpPr/>
            <p:nvPr/>
          </p:nvSpPr>
          <p:spPr>
            <a:xfrm>
              <a:off x="6299666" y="16547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20" name="Straight Arrow Connector 19">
              <a:extLst>
                <a:ext uri="{FF2B5EF4-FFF2-40B4-BE49-F238E27FC236}">
                  <a16:creationId xmlns:a16="http://schemas.microsoft.com/office/drawing/2014/main" id="{6192F698-9549-5C4B-AD8C-66B844DD4009}"/>
                </a:ext>
              </a:extLst>
            </p:cNvPr>
            <p:cNvCxnSpPr>
              <a:cxnSpLocks/>
            </p:cNvCxnSpPr>
            <p:nvPr/>
          </p:nvCxnSpPr>
          <p:spPr>
            <a:xfrm flipH="1" flipV="1">
              <a:off x="6860775" y="1825697"/>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9B30AB-B31E-1A41-BD28-0B076B7B7058}"/>
                    </a:ext>
                  </a:extLst>
                </p:cNvPr>
                <p:cNvSpPr txBox="1"/>
                <p:nvPr/>
              </p:nvSpPr>
              <p:spPr>
                <a:xfrm>
                  <a:off x="6929496" y="1942618"/>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21" name="TextBox 20">
                  <a:extLst>
                    <a:ext uri="{FF2B5EF4-FFF2-40B4-BE49-F238E27FC236}">
                      <a16:creationId xmlns:a16="http://schemas.microsoft.com/office/drawing/2014/main" id="{C89B30AB-B31E-1A41-BD28-0B076B7B7058}"/>
                    </a:ext>
                  </a:extLst>
                </p:cNvPr>
                <p:cNvSpPr txBox="1">
                  <a:spLocks noRot="1" noChangeAspect="1" noMove="1" noResize="1" noEditPoints="1" noAdjustHandles="1" noChangeArrowheads="1" noChangeShapeType="1" noTextEdit="1"/>
                </p:cNvSpPr>
                <p:nvPr/>
              </p:nvSpPr>
              <p:spPr>
                <a:xfrm>
                  <a:off x="6929496" y="1942618"/>
                  <a:ext cx="304028" cy="161583"/>
                </a:xfrm>
                <a:prstGeom prst="rect">
                  <a:avLst/>
                </a:prstGeom>
                <a:blipFill>
                  <a:blip r:embed="rId3"/>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29EA79A-05C4-D243-81C5-8700CF39516E}"/>
                    </a:ext>
                  </a:extLst>
                </p:cNvPr>
                <p:cNvSpPr txBox="1"/>
                <p:nvPr/>
              </p:nvSpPr>
              <p:spPr>
                <a:xfrm>
                  <a:off x="6515690" y="1121517"/>
                  <a:ext cx="1058944" cy="323165"/>
                </a:xfrm>
                <a:prstGeom prst="rect">
                  <a:avLst/>
                </a:prstGeom>
                <a:noFill/>
              </p:spPr>
              <p:txBody>
                <a:bodyPr wrap="none" lIns="0" tIns="0" rIns="0" bIns="0" rtlCol="0">
                  <a:spAutoFit/>
                </a:bodyPr>
                <a:lstStyle/>
                <a:p>
                  <a:r>
                    <a:rPr lang="en-US" sz="1050" dirty="0"/>
                    <a:t>Pr</a:t>
                  </a:r>
                  <a14:m>
                    <m:oMath xmlns:m="http://schemas.openxmlformats.org/officeDocument/2006/math">
                      <m:d>
                        <m:dPr>
                          <m:ctrlPr>
                            <a:rPr lang="en-US" sz="1050" i="1">
                              <a:latin typeface="Cambria Math" panose="02040503050406030204" pitchFamily="18" charset="0"/>
                            </a:rPr>
                          </m:ctrlPr>
                        </m:dPr>
                        <m:e>
                          <m:r>
                            <a:rPr lang="en-US" sz="1050" i="1">
                              <a:latin typeface="Cambria Math" panose="02040503050406030204" pitchFamily="18" charset="0"/>
                            </a:rPr>
                            <m:t>𝑘</m:t>
                          </m:r>
                        </m:e>
                        <m:e>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e>
                      </m:d>
                      <m:r>
                        <a:rPr lang="en-US" sz="1050" b="0" i="1" smtClean="0">
                          <a:latin typeface="Cambria Math" panose="02040503050406030204" pitchFamily="18" charset="0"/>
                        </a:rPr>
                        <m:t>→</m:t>
                      </m:r>
                      <m:r>
                        <m:rPr>
                          <m:nor/>
                        </m:rPr>
                        <a:rPr lang="en-US" sz="1050" dirty="0"/>
                        <m:t>P</m:t>
                      </m:r>
                      <m:r>
                        <m:rPr>
                          <m:nor/>
                        </m:rPr>
                        <a:rPr lang="en-US" sz="1050" b="0" i="0" baseline="30000" dirty="0" smtClean="0"/>
                        <m:t>k</m:t>
                      </m:r>
                      <m:r>
                        <m:rPr>
                          <m:nor/>
                        </m:rPr>
                        <a:rPr lang="en-US" sz="1050" baseline="-25000" dirty="0"/>
                        <m:t>(</m:t>
                      </m:r>
                      <m:r>
                        <m:rPr>
                          <m:nor/>
                        </m:rPr>
                        <a:rPr lang="en-US" sz="1050" b="0" i="0" baseline="-25000" dirty="0" smtClean="0"/>
                        <m:t>t</m:t>
                      </m:r>
                      <m:r>
                        <m:rPr>
                          <m:nor/>
                        </m:rPr>
                        <a:rPr lang="en-US" sz="1050" baseline="-25000" dirty="0"/>
                        <m:t>,</m:t>
                      </m:r>
                      <m:r>
                        <m:rPr>
                          <m:nor/>
                        </m:rPr>
                        <a:rPr lang="en-US" sz="1050" b="0" i="0" baseline="-25000" dirty="0" smtClean="0"/>
                        <m:t>u</m:t>
                      </m:r>
                      <m:r>
                        <m:rPr>
                          <m:nor/>
                        </m:rPr>
                        <a:rPr lang="en-US" sz="1050" baseline="-25000" dirty="0"/>
                        <m:t>)</m:t>
                      </m:r>
                    </m:oMath>
                  </a14:m>
                  <a:endParaRPr lang="en-US" sz="1050" baseline="-25000" dirty="0"/>
                </a:p>
                <a:p>
                  <a:endParaRPr lang="en-US" sz="1050" dirty="0"/>
                </a:p>
              </p:txBody>
            </p:sp>
          </mc:Choice>
          <mc:Fallback xmlns="">
            <p:sp>
              <p:nvSpPr>
                <p:cNvPr id="22" name="TextBox 21">
                  <a:extLst>
                    <a:ext uri="{FF2B5EF4-FFF2-40B4-BE49-F238E27FC236}">
                      <a16:creationId xmlns:a16="http://schemas.microsoft.com/office/drawing/2014/main" id="{929EA79A-05C4-D243-81C5-8700CF39516E}"/>
                    </a:ext>
                  </a:extLst>
                </p:cNvPr>
                <p:cNvSpPr txBox="1">
                  <a:spLocks noRot="1" noChangeAspect="1" noMove="1" noResize="1" noEditPoints="1" noAdjustHandles="1" noChangeArrowheads="1" noChangeShapeType="1" noTextEdit="1"/>
                </p:cNvSpPr>
                <p:nvPr/>
              </p:nvSpPr>
              <p:spPr>
                <a:xfrm>
                  <a:off x="6515690" y="1121517"/>
                  <a:ext cx="1058944" cy="323165"/>
                </a:xfrm>
                <a:prstGeom prst="rect">
                  <a:avLst/>
                </a:prstGeom>
                <a:blipFill>
                  <a:blip r:embed="rId4"/>
                  <a:stretch>
                    <a:fillRect l="-8333" t="-15385" r="-1190"/>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3554642-D1B3-6240-816D-0A4BE1CC4C99}"/>
                </a:ext>
              </a:extLst>
            </p:cNvPr>
            <p:cNvCxnSpPr>
              <a:cxnSpLocks/>
            </p:cNvCxnSpPr>
            <p:nvPr/>
          </p:nvCxnSpPr>
          <p:spPr>
            <a:xfrm flipH="1" flipV="1">
              <a:off x="6874309" y="1318962"/>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7CA5798-1D7F-F243-9CBC-924A179B8BA1}"/>
              </a:ext>
            </a:extLst>
          </p:cNvPr>
          <p:cNvGrpSpPr/>
          <p:nvPr/>
        </p:nvGrpSpPr>
        <p:grpSpPr>
          <a:xfrm>
            <a:off x="6005499" y="2427751"/>
            <a:ext cx="1710560" cy="1211265"/>
            <a:chOff x="6005499" y="2427751"/>
            <a:chExt cx="1710560" cy="1211265"/>
          </a:xfrm>
        </p:grpSpPr>
        <p:sp>
          <p:nvSpPr>
            <p:cNvPr id="9" name="Rectangle 8">
              <a:extLst>
                <a:ext uri="{FF2B5EF4-FFF2-40B4-BE49-F238E27FC236}">
                  <a16:creationId xmlns:a16="http://schemas.microsoft.com/office/drawing/2014/main" id="{896C3CD7-518A-F646-ADDA-B99EABAA4CE9}"/>
                </a:ext>
              </a:extLst>
            </p:cNvPr>
            <p:cNvSpPr/>
            <p:nvPr/>
          </p:nvSpPr>
          <p:spPr>
            <a:xfrm>
              <a:off x="6005499" y="2657700"/>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14" name="Straight Arrow Connector 13">
              <a:extLst>
                <a:ext uri="{FF2B5EF4-FFF2-40B4-BE49-F238E27FC236}">
                  <a16:creationId xmlns:a16="http://schemas.microsoft.com/office/drawing/2014/main" id="{E2057DD3-79BB-1C4A-BCE3-C86371B71E3D}"/>
                </a:ext>
              </a:extLst>
            </p:cNvPr>
            <p:cNvCxnSpPr>
              <a:cxnSpLocks/>
            </p:cNvCxnSpPr>
            <p:nvPr/>
          </p:nvCxnSpPr>
          <p:spPr>
            <a:xfrm flipV="1">
              <a:off x="6100092" y="3020306"/>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8B6677B-D338-2A4C-A3F9-8906D89E81C6}"/>
                    </a:ext>
                  </a:extLst>
                </p:cNvPr>
                <p:cNvSpPr txBox="1"/>
                <p:nvPr/>
              </p:nvSpPr>
              <p:spPr>
                <a:xfrm>
                  <a:off x="6996499" y="2427751"/>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17" name="TextBox 16">
                  <a:extLst>
                    <a:ext uri="{FF2B5EF4-FFF2-40B4-BE49-F238E27FC236}">
                      <a16:creationId xmlns:a16="http://schemas.microsoft.com/office/drawing/2014/main" id="{68B6677B-D338-2A4C-A3F9-8906D89E81C6}"/>
                    </a:ext>
                  </a:extLst>
                </p:cNvPr>
                <p:cNvSpPr txBox="1">
                  <a:spLocks noRot="1" noChangeAspect="1" noMove="1" noResize="1" noEditPoints="1" noAdjustHandles="1" noChangeArrowheads="1" noChangeShapeType="1" noTextEdit="1"/>
                </p:cNvSpPr>
                <p:nvPr/>
              </p:nvSpPr>
              <p:spPr>
                <a:xfrm>
                  <a:off x="6996499" y="2427751"/>
                  <a:ext cx="304028" cy="161583"/>
                </a:xfrm>
                <a:prstGeom prst="rect">
                  <a:avLst/>
                </a:prstGeom>
                <a:blipFill>
                  <a:blip r:embed="rId5"/>
                  <a:stretch>
                    <a:fillRect/>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0D45B2A8-7003-1B4B-A7E2-23205E0DC4BB}"/>
                </a:ext>
              </a:extLst>
            </p:cNvPr>
            <p:cNvCxnSpPr>
              <a:cxnSpLocks/>
            </p:cNvCxnSpPr>
            <p:nvPr/>
          </p:nvCxnSpPr>
          <p:spPr>
            <a:xfrm flipV="1">
              <a:off x="7617523" y="3020305"/>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itle 24">
            <a:extLst>
              <a:ext uri="{FF2B5EF4-FFF2-40B4-BE49-F238E27FC236}">
                <a16:creationId xmlns:a16="http://schemas.microsoft.com/office/drawing/2014/main" id="{61D7F065-BF32-9C47-81A5-5C7B0C5E8627}"/>
              </a:ext>
            </a:extLst>
          </p:cNvPr>
          <p:cNvSpPr>
            <a:spLocks noGrp="1"/>
          </p:cNvSpPr>
          <p:nvPr>
            <p:ph type="title"/>
          </p:nvPr>
        </p:nvSpPr>
        <p:spPr/>
        <p:txBody>
          <a:bodyPr>
            <a:normAutofit fontScale="90000"/>
          </a:bodyPr>
          <a:lstStyle/>
          <a:p>
            <a:r>
              <a:rPr lang="en-US" dirty="0">
                <a:solidFill>
                  <a:schemeClr val="accent1">
                    <a:lumMod val="50000"/>
                  </a:schemeClr>
                </a:solidFill>
              </a:rPr>
              <a:t>Components Of RNN-T ASR System</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7AD2C5D-F022-674D-BA75-7B0619607352}"/>
                  </a:ext>
                </a:extLst>
              </p:cNvPr>
              <p:cNvSpPr txBox="1"/>
              <p:nvPr/>
            </p:nvSpPr>
            <p:spPr>
              <a:xfrm>
                <a:off x="203730" y="853844"/>
                <a:ext cx="4577903" cy="4308872"/>
              </a:xfrm>
              <a:prstGeom prst="rect">
                <a:avLst/>
              </a:prstGeom>
              <a:noFill/>
            </p:spPr>
            <p:txBody>
              <a:bodyPr wrap="square" rtlCol="0">
                <a:spAutoFit/>
              </a:bodyPr>
              <a:lstStyle/>
              <a:p>
                <a:pPr marL="914400" lvl="0" indent="-342900">
                  <a:buSzPts val="1800"/>
                  <a:buFont typeface="Arial" panose="020B0604020202020204" pitchFamily="34" charset="0"/>
                  <a:buChar char="•"/>
                </a:pPr>
                <a:r>
                  <a:rPr lang="en-GB" sz="1200" dirty="0"/>
                  <a:t>Audio Encoder: To encode sequence of audio features into audio embeddings. </a:t>
                </a:r>
                <a:r>
                  <a:rPr lang="en-US" sz="1200" dirty="0"/>
                  <a:t>Long short-term memory (LSTM)</a:t>
                </a:r>
                <a:r>
                  <a:rPr lang="en-GB" sz="1200" dirty="0"/>
                  <a:t>, B-LSTM (</a:t>
                </a:r>
                <a:r>
                  <a:rPr lang="en-US" sz="1200" dirty="0"/>
                  <a:t>bi-directional LSTM</a:t>
                </a:r>
                <a:r>
                  <a:rPr lang="en-GB" sz="1200" dirty="0"/>
                  <a:t>), Transformer are commonly used audio encoders. Acts as acoustic model.</a:t>
                </a:r>
              </a:p>
              <a:p>
                <a:pPr marL="857250" lvl="0" indent="-285750">
                  <a:buSzPts val="1800"/>
                  <a:buFont typeface="Arial" panose="020B0604020202020204" pitchFamily="34" charset="0"/>
                  <a:buChar char="•"/>
                </a:pPr>
                <a:endParaRPr lang="en-GB" sz="1200" dirty="0"/>
              </a:p>
              <a:p>
                <a:pPr marL="914400" lvl="0" indent="-342900">
                  <a:buSzPts val="1800"/>
                  <a:buFont typeface="Arial" panose="020B0604020202020204" pitchFamily="34" charset="0"/>
                  <a:buChar char="•"/>
                </a:pPr>
                <a:r>
                  <a:rPr lang="en-GB" sz="1200" dirty="0"/>
                  <a:t>Text Predictor: To encode transcript produced so far into text embedding. Typically a LSTM. Acts as language model.</a:t>
                </a:r>
              </a:p>
              <a:p>
                <a:pPr marL="857250" lvl="0" indent="-285750">
                  <a:buSzPts val="1800"/>
                  <a:buFont typeface="Arial" panose="020B0604020202020204" pitchFamily="34" charset="0"/>
                  <a:buChar char="•"/>
                </a:pPr>
                <a:endParaRPr lang="en-GB" sz="1200" dirty="0"/>
              </a:p>
              <a:p>
                <a:pPr marL="914400" lvl="0" indent="-342900">
                  <a:buSzPts val="1800"/>
                  <a:buFont typeface="Arial" panose="020B0604020202020204" pitchFamily="34" charset="0"/>
                  <a:buChar char="•"/>
                </a:pPr>
                <a:r>
                  <a:rPr lang="en-GB" sz="1200" dirty="0"/>
                  <a:t>Joiner combines output of audio encoder and text predictor.</a:t>
                </a:r>
              </a:p>
              <a:p>
                <a:pPr marL="571500" lvl="0">
                  <a:buSzPts val="1800"/>
                </a:pPr>
                <a:endParaRPr lang="en-GB" sz="1200" dirty="0"/>
              </a:p>
              <a:p>
                <a:pPr marL="914400" lvl="0" indent="-342900">
                  <a:buSzPts val="1800"/>
                  <a:buFont typeface="Arial" panose="020B0604020202020204" pitchFamily="34" charset="0"/>
                  <a:buChar char="•"/>
                </a:pPr>
                <a:r>
                  <a:rPr lang="en-GB" sz="1200" dirty="0"/>
                  <a:t>A Linear Layer followed by </a:t>
                </a:r>
                <a:r>
                  <a:rPr lang="en-GB" sz="1200" dirty="0" err="1"/>
                  <a:t>Softmax</a:t>
                </a:r>
                <a:r>
                  <a:rPr lang="en-GB" sz="1200" dirty="0"/>
                  <a:t> produces probability distribution over output units. </a:t>
                </a:r>
                <a:r>
                  <a:rPr lang="en-US" sz="1200" dirty="0"/>
                  <a:t>Pr</a:t>
                </a:r>
                <a14:m>
                  <m:oMath xmlns:m="http://schemas.openxmlformats.org/officeDocument/2006/math">
                    <m:d>
                      <m:dPr>
                        <m:ctrlPr>
                          <a:rPr lang="en-US" sz="1200" i="1">
                            <a:latin typeface="Cambria Math" panose="02040503050406030204" pitchFamily="18" charset="0"/>
                          </a:rPr>
                        </m:ctrlPr>
                      </m:dPr>
                      <m:e>
                        <m:r>
                          <a:rPr lang="en-US" sz="1200" i="1">
                            <a:latin typeface="Cambria Math" panose="02040503050406030204" pitchFamily="18" charset="0"/>
                          </a:rPr>
                          <m:t>𝑘</m:t>
                        </m:r>
                      </m:e>
                      <m:e>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rPr>
                          <m:t>𝑢</m:t>
                        </m:r>
                      </m:e>
                    </m:d>
                    <m:r>
                      <a:rPr lang="en-US" sz="1200" b="0" i="0" smtClean="0">
                        <a:latin typeface="Cambria Math" panose="02040503050406030204" pitchFamily="18" charset="0"/>
                      </a:rPr>
                      <m:t>(</m:t>
                    </m:r>
                    <m:r>
                      <m:rPr>
                        <m:nor/>
                      </m:rPr>
                      <a:rPr lang="en-US" sz="1200" dirty="0"/>
                      <m:t>P</m:t>
                    </m:r>
                    <m:r>
                      <m:rPr>
                        <m:nor/>
                      </m:rPr>
                      <a:rPr lang="en-US" sz="1200" baseline="30000" dirty="0"/>
                      <m:t>k</m:t>
                    </m:r>
                    <m:r>
                      <m:rPr>
                        <m:nor/>
                      </m:rPr>
                      <a:rPr lang="en-US" sz="1200" baseline="-25000" dirty="0"/>
                      <m:t>(</m:t>
                    </m:r>
                    <m:r>
                      <m:rPr>
                        <m:nor/>
                      </m:rPr>
                      <a:rPr lang="en-US" sz="1200" baseline="-25000" dirty="0"/>
                      <m:t>t</m:t>
                    </m:r>
                    <m:r>
                      <m:rPr>
                        <m:nor/>
                      </m:rPr>
                      <a:rPr lang="en-US" sz="1200" baseline="-25000" dirty="0"/>
                      <m:t>,</m:t>
                    </m:r>
                    <m:r>
                      <m:rPr>
                        <m:nor/>
                      </m:rPr>
                      <a:rPr lang="en-US" sz="1200" baseline="-25000" dirty="0"/>
                      <m:t>u</m:t>
                    </m:r>
                    <m:r>
                      <a:rPr lang="en-US" sz="1200" b="0" i="0" smtClean="0">
                        <a:latin typeface="Cambria Math" panose="02040503050406030204" pitchFamily="18" charset="0"/>
                      </a:rPr>
                      <m:t>)</m:t>
                    </m:r>
                  </m:oMath>
                </a14:m>
                <a:r>
                  <a:rPr lang="en-US" sz="1200" dirty="0"/>
                  <a:t> is probability of emitting “k” from (t, u).</a:t>
                </a:r>
              </a:p>
              <a:p>
                <a:pPr marL="914400" lvl="0" indent="-342900">
                  <a:buSzPts val="1800"/>
                  <a:buFont typeface="Arial" panose="020B0604020202020204" pitchFamily="34" charset="0"/>
                  <a:buChar char="•"/>
                </a:pPr>
                <a:endParaRPr lang="en-US" sz="1200" dirty="0"/>
              </a:p>
              <a:p>
                <a:pPr marL="914400" indent="-342900">
                  <a:buSzPts val="1800"/>
                  <a:buFont typeface="Arial" panose="020B0604020202020204" pitchFamily="34" charset="0"/>
                  <a:buChar char="•"/>
                </a:pPr>
                <a:r>
                  <a:rPr lang="en-US" sz="1200" dirty="0"/>
                  <a:t>How is </a:t>
                </a:r>
                <a14:m>
                  <m:oMath xmlns:m="http://schemas.openxmlformats.org/officeDocument/2006/math">
                    <m:r>
                      <a:rPr lang="en-US" sz="1200" i="1">
                        <a:latin typeface="Cambria Math" panose="02040503050406030204" pitchFamily="18" charset="0"/>
                        <a:ea typeface="Cambria Math" panose="02040503050406030204" pitchFamily="18" charset="0"/>
                      </a:rPr>
                      <m:t>∅ </m:t>
                    </m:r>
                    <m:r>
                      <a:rPr lang="en-US" sz="1200" b="0" i="0" smtClean="0">
                        <a:latin typeface="Cambria Math" panose="02040503050406030204" pitchFamily="18" charset="0"/>
                        <a:ea typeface="Cambria Math" panose="02040503050406030204" pitchFamily="18" charset="0"/>
                      </a:rPr>
                      <m:t> </m:t>
                    </m:r>
                  </m:oMath>
                </a14:m>
                <a:r>
                  <a:rPr lang="en-US" sz="1200" dirty="0"/>
                  <a:t>different from other symbols: If emitted output  symbols is blank (</a:t>
                </a:r>
                <a14:m>
                  <m:oMath xmlns:m="http://schemas.openxmlformats.org/officeDocument/2006/math">
                    <m:r>
                      <a:rPr lang="en-US" sz="1200" i="1">
                        <a:latin typeface="Cambria Math" panose="02040503050406030204" pitchFamily="18" charset="0"/>
                        <a:ea typeface="Cambria Math" panose="02040503050406030204" pitchFamily="18" charset="0"/>
                      </a:rPr>
                      <m:t>∅</m:t>
                    </m:r>
                  </m:oMath>
                </a14:m>
                <a:r>
                  <a:rPr lang="en-US" sz="1200" dirty="0"/>
                  <a:t>) then move to next time frame else stay in the same time frame. </a:t>
                </a:r>
                <a14:m>
                  <m:oMath xmlns:m="http://schemas.openxmlformats.org/officeDocument/2006/math">
                    <m:r>
                      <a:rPr lang="en-US" sz="1200" i="1">
                        <a:latin typeface="Cambria Math" panose="02040503050406030204" pitchFamily="18" charset="0"/>
                        <a:ea typeface="Cambria Math" panose="02040503050406030204" pitchFamily="18" charset="0"/>
                      </a:rPr>
                      <m:t>∅</m:t>
                    </m:r>
                  </m:oMath>
                </a14:m>
                <a:r>
                  <a:rPr lang="en-US" sz="1200" dirty="0"/>
                  <a:t> also indicates “emit nothing”.</a:t>
                </a:r>
              </a:p>
              <a:p>
                <a:pPr marL="914400" lvl="0" indent="-342900">
                  <a:buSzPts val="1800"/>
                  <a:buFont typeface="Arial" panose="020B0604020202020204" pitchFamily="34" charset="0"/>
                  <a:buChar char="•"/>
                </a:pPr>
                <a:endParaRPr lang="en-US" sz="1200" dirty="0"/>
              </a:p>
            </p:txBody>
          </p:sp>
        </mc:Choice>
        <mc:Fallback xmlns="">
          <p:sp>
            <p:nvSpPr>
              <p:cNvPr id="26" name="TextBox 25">
                <a:extLst>
                  <a:ext uri="{FF2B5EF4-FFF2-40B4-BE49-F238E27FC236}">
                    <a16:creationId xmlns:a16="http://schemas.microsoft.com/office/drawing/2014/main" id="{17AD2C5D-F022-674D-BA75-7B0619607352}"/>
                  </a:ext>
                </a:extLst>
              </p:cNvPr>
              <p:cNvSpPr txBox="1">
                <a:spLocks noRot="1" noChangeAspect="1" noMove="1" noResize="1" noEditPoints="1" noAdjustHandles="1" noChangeArrowheads="1" noChangeShapeType="1" noTextEdit="1"/>
              </p:cNvSpPr>
              <p:nvPr/>
            </p:nvSpPr>
            <p:spPr>
              <a:xfrm>
                <a:off x="203730" y="853844"/>
                <a:ext cx="4577903" cy="4308872"/>
              </a:xfrm>
              <a:prstGeom prst="rect">
                <a:avLst/>
              </a:prstGeom>
              <a:blipFill>
                <a:blip r:embed="rId6"/>
                <a:stretch>
                  <a:fillRect t="-1765" r="-276"/>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3563209-4AC9-6149-8D92-F851C4DE4C02}"/>
              </a:ext>
            </a:extLst>
          </p:cNvPr>
          <p:cNvGrpSpPr/>
          <p:nvPr/>
        </p:nvGrpSpPr>
        <p:grpSpPr>
          <a:xfrm>
            <a:off x="7164275" y="3171503"/>
            <a:ext cx="1182403" cy="1271180"/>
            <a:chOff x="7164275" y="3171503"/>
            <a:chExt cx="1182403" cy="127118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4C2B53-44AB-2047-83E2-8757A43BF7B4}"/>
                    </a:ext>
                  </a:extLst>
                </p:cNvPr>
                <p:cNvSpPr txBox="1"/>
                <p:nvPr/>
              </p:nvSpPr>
              <p:spPr>
                <a:xfrm>
                  <a:off x="7164275" y="4188767"/>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a:p>
              </p:txBody>
            </p:sp>
          </mc:Choice>
          <mc:Fallback xmlns="">
            <p:sp>
              <p:nvSpPr>
                <p:cNvPr id="12" name="TextBox 11">
                  <a:extLst>
                    <a:ext uri="{FF2B5EF4-FFF2-40B4-BE49-F238E27FC236}">
                      <a16:creationId xmlns:a16="http://schemas.microsoft.com/office/drawing/2014/main" id="{584C2B53-44AB-2047-83E2-8757A43BF7B4}"/>
                    </a:ext>
                  </a:extLst>
                </p:cNvPr>
                <p:cNvSpPr txBox="1">
                  <a:spLocks noRot="1" noChangeAspect="1" noMove="1" noResize="1" noEditPoints="1" noAdjustHandles="1" noChangeArrowheads="1" noChangeShapeType="1" noTextEdit="1"/>
                </p:cNvSpPr>
                <p:nvPr/>
              </p:nvSpPr>
              <p:spPr>
                <a:xfrm>
                  <a:off x="7164275" y="4188767"/>
                  <a:ext cx="1111468" cy="253916"/>
                </a:xfrm>
                <a:prstGeom prst="rect">
                  <a:avLst/>
                </a:prstGeom>
                <a:blipFill>
                  <a:blip r:embed="rId7"/>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E6AC4DDD-BB60-994A-8FE7-CDA6595DD786}"/>
                </a:ext>
              </a:extLst>
            </p:cNvPr>
            <p:cNvGrpSpPr/>
            <p:nvPr/>
          </p:nvGrpSpPr>
          <p:grpSpPr>
            <a:xfrm>
              <a:off x="7178056" y="3171503"/>
              <a:ext cx="1168622" cy="1077444"/>
              <a:chOff x="7178056" y="3171503"/>
              <a:chExt cx="1168622" cy="1077444"/>
            </a:xfrm>
          </p:grpSpPr>
          <p:grpSp>
            <p:nvGrpSpPr>
              <p:cNvPr id="2" name="Group 1">
                <a:extLst>
                  <a:ext uri="{FF2B5EF4-FFF2-40B4-BE49-F238E27FC236}">
                    <a16:creationId xmlns:a16="http://schemas.microsoft.com/office/drawing/2014/main" id="{8162DB57-84BB-8A49-A353-E207A53DBAF1}"/>
                  </a:ext>
                </a:extLst>
              </p:cNvPr>
              <p:cNvGrpSpPr/>
              <p:nvPr/>
            </p:nvGrpSpPr>
            <p:grpSpPr>
              <a:xfrm>
                <a:off x="7178056" y="3639017"/>
                <a:ext cx="1168622" cy="609930"/>
                <a:chOff x="7178056" y="3639017"/>
                <a:chExt cx="1168622" cy="609930"/>
              </a:xfrm>
            </p:grpSpPr>
            <p:sp>
              <p:nvSpPr>
                <p:cNvPr id="8" name="Rectangle 7">
                  <a:extLst>
                    <a:ext uri="{FF2B5EF4-FFF2-40B4-BE49-F238E27FC236}">
                      <a16:creationId xmlns:a16="http://schemas.microsoft.com/office/drawing/2014/main" id="{3545CE32-811B-5B49-B261-D4B698955D66}"/>
                    </a:ext>
                  </a:extLst>
                </p:cNvPr>
                <p:cNvSpPr/>
                <p:nvPr/>
              </p:nvSpPr>
              <p:spPr>
                <a:xfrm>
                  <a:off x="7178056" y="3639017"/>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p:cxnSp>
              <p:nvCxnSpPr>
                <p:cNvPr id="13" name="Straight Arrow Connector 12">
                  <a:extLst>
                    <a:ext uri="{FF2B5EF4-FFF2-40B4-BE49-F238E27FC236}">
                      <a16:creationId xmlns:a16="http://schemas.microsoft.com/office/drawing/2014/main" id="{19655020-5235-1E43-8D72-E0B9A0123F5F}"/>
                    </a:ext>
                  </a:extLst>
                </p:cNvPr>
                <p:cNvCxnSpPr>
                  <a:cxnSpLocks/>
                </p:cNvCxnSpPr>
                <p:nvPr/>
              </p:nvCxnSpPr>
              <p:spPr>
                <a:xfrm flipH="1" flipV="1">
                  <a:off x="7716066" y="4001624"/>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9533AE-29B0-9546-8C80-486000D85A87}"/>
                      </a:ext>
                    </a:extLst>
                  </p:cNvPr>
                  <p:cNvSpPr txBox="1"/>
                  <p:nvPr/>
                </p:nvSpPr>
                <p:spPr>
                  <a:xfrm>
                    <a:off x="7392427" y="3171503"/>
                    <a:ext cx="260199"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27" name="TextBox 26">
                    <a:extLst>
                      <a:ext uri="{FF2B5EF4-FFF2-40B4-BE49-F238E27FC236}">
                        <a16:creationId xmlns:a16="http://schemas.microsoft.com/office/drawing/2014/main" id="{909533AE-29B0-9546-8C80-486000D85A87}"/>
                      </a:ext>
                    </a:extLst>
                  </p:cNvPr>
                  <p:cNvSpPr txBox="1">
                    <a:spLocks noRot="1" noChangeAspect="1" noMove="1" noResize="1" noEditPoints="1" noAdjustHandles="1" noChangeArrowheads="1" noChangeShapeType="1" noTextEdit="1"/>
                  </p:cNvSpPr>
                  <p:nvPr/>
                </p:nvSpPr>
                <p:spPr>
                  <a:xfrm>
                    <a:off x="7392427" y="3171503"/>
                    <a:ext cx="260199" cy="338554"/>
                  </a:xfrm>
                  <a:prstGeom prst="rect">
                    <a:avLst/>
                  </a:prstGeom>
                  <a:blipFill>
                    <a:blip r:embed="rId8"/>
                    <a:stretch>
                      <a:fillRect l="-9524"/>
                    </a:stretch>
                  </a:blipFill>
                </p:spPr>
                <p:txBody>
                  <a:bodyPr/>
                  <a:lstStyle/>
                  <a:p>
                    <a:r>
                      <a:rPr lang="en-US">
                        <a:noFill/>
                      </a:rPr>
                      <a:t> </a:t>
                    </a:r>
                  </a:p>
                </p:txBody>
              </p:sp>
            </mc:Fallback>
          </mc:AlternateContent>
        </p:grpSp>
      </p:grpSp>
      <p:grpSp>
        <p:nvGrpSpPr>
          <p:cNvPr id="15" name="Group 14">
            <a:extLst>
              <a:ext uri="{FF2B5EF4-FFF2-40B4-BE49-F238E27FC236}">
                <a16:creationId xmlns:a16="http://schemas.microsoft.com/office/drawing/2014/main" id="{6D9580CF-677C-F54F-A739-2252E7AFC9CB}"/>
              </a:ext>
            </a:extLst>
          </p:cNvPr>
          <p:cNvGrpSpPr/>
          <p:nvPr/>
        </p:nvGrpSpPr>
        <p:grpSpPr>
          <a:xfrm>
            <a:off x="5453708" y="3212435"/>
            <a:ext cx="1154833" cy="1374060"/>
            <a:chOff x="5453708" y="3212435"/>
            <a:chExt cx="1154833" cy="1374060"/>
          </a:xfrm>
        </p:grpSpPr>
        <p:sp>
          <p:nvSpPr>
            <p:cNvPr id="4" name="Rectangle 3">
              <a:extLst>
                <a:ext uri="{FF2B5EF4-FFF2-40B4-BE49-F238E27FC236}">
                  <a16:creationId xmlns:a16="http://schemas.microsoft.com/office/drawing/2014/main" id="{DDB70CC3-9C5A-DB48-A99A-6020A37D9085}"/>
                </a:ext>
              </a:extLst>
            </p:cNvPr>
            <p:cNvSpPr/>
            <p:nvPr/>
          </p:nvSpPr>
          <p:spPr>
            <a:xfrm>
              <a:off x="5453708" y="3639017"/>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8CF536-4D68-8B45-8A70-08554250A3C8}"/>
                    </a:ext>
                  </a:extLst>
                </p:cNvPr>
                <p:cNvSpPr txBox="1"/>
                <p:nvPr/>
              </p:nvSpPr>
              <p:spPr>
                <a:xfrm>
                  <a:off x="5497073" y="4170997"/>
                  <a:ext cx="1111468"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m:oMathPara>
                  </a14:m>
                  <a:endParaRPr lang="en-US" sz="1050"/>
                </a:p>
                <a:p>
                  <a:endParaRPr lang="en-US" sz="1050"/>
                </a:p>
              </p:txBody>
            </p:sp>
          </mc:Choice>
          <mc:Fallback xmlns="">
            <p:sp>
              <p:nvSpPr>
                <p:cNvPr id="10" name="TextBox 9">
                  <a:extLst>
                    <a:ext uri="{FF2B5EF4-FFF2-40B4-BE49-F238E27FC236}">
                      <a16:creationId xmlns:a16="http://schemas.microsoft.com/office/drawing/2014/main" id="{758CF536-4D68-8B45-8A70-08554250A3C8}"/>
                    </a:ext>
                  </a:extLst>
                </p:cNvPr>
                <p:cNvSpPr txBox="1">
                  <a:spLocks noRot="1" noChangeAspect="1" noMove="1" noResize="1" noEditPoints="1" noAdjustHandles="1" noChangeArrowheads="1" noChangeShapeType="1" noTextEdit="1"/>
                </p:cNvSpPr>
                <p:nvPr/>
              </p:nvSpPr>
              <p:spPr>
                <a:xfrm>
                  <a:off x="5497073" y="4170997"/>
                  <a:ext cx="1111468" cy="415498"/>
                </a:xfrm>
                <a:prstGeom prst="rect">
                  <a:avLst/>
                </a:prstGeom>
                <a:blipFill>
                  <a:blip r:embed="rId9"/>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C5CD957-51BE-A148-BE73-E0BA9253FBEB}"/>
                </a:ext>
              </a:extLst>
            </p:cNvPr>
            <p:cNvCxnSpPr>
              <a:cxnSpLocks/>
            </p:cNvCxnSpPr>
            <p:nvPr/>
          </p:nvCxnSpPr>
          <p:spPr>
            <a:xfrm flipH="1" flipV="1">
              <a:off x="6005498" y="4001624"/>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C5BCDB6-8138-6D44-9D6C-93BFFF1653FC}"/>
                    </a:ext>
                  </a:extLst>
                </p:cNvPr>
                <p:cNvSpPr txBox="1"/>
                <p:nvPr/>
              </p:nvSpPr>
              <p:spPr>
                <a:xfrm>
                  <a:off x="6167283" y="3212435"/>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28" name="TextBox 27">
                  <a:extLst>
                    <a:ext uri="{FF2B5EF4-FFF2-40B4-BE49-F238E27FC236}">
                      <a16:creationId xmlns:a16="http://schemas.microsoft.com/office/drawing/2014/main" id="{7C5BCDB6-8138-6D44-9D6C-93BFFF1653FC}"/>
                    </a:ext>
                  </a:extLst>
                </p:cNvPr>
                <p:cNvSpPr txBox="1">
                  <a:spLocks noRot="1" noChangeAspect="1" noMove="1" noResize="1" noEditPoints="1" noAdjustHandles="1" noChangeArrowheads="1" noChangeShapeType="1" noTextEdit="1"/>
                </p:cNvSpPr>
                <p:nvPr/>
              </p:nvSpPr>
              <p:spPr>
                <a:xfrm>
                  <a:off x="6167283" y="3212435"/>
                  <a:ext cx="267637" cy="337015"/>
                </a:xfrm>
                <a:prstGeom prst="rect">
                  <a:avLst/>
                </a:prstGeom>
                <a:blipFill>
                  <a:blip r:embed="rId10"/>
                  <a:stretch>
                    <a:fillRect l="-2273"/>
                  </a:stretch>
                </a:blipFill>
              </p:spPr>
              <p:txBody>
                <a:bodyPr/>
                <a:lstStyle/>
                <a:p>
                  <a:r>
                    <a:rPr lang="en-US">
                      <a:noFill/>
                    </a:rPr>
                    <a:t> </a:t>
                  </a:r>
                </a:p>
              </p:txBody>
            </p:sp>
          </mc:Fallback>
        </mc:AlternateContent>
      </p:grpSp>
      <p:sp>
        <p:nvSpPr>
          <p:cNvPr id="7" name="TextBox 6">
            <a:extLst>
              <a:ext uri="{FF2B5EF4-FFF2-40B4-BE49-F238E27FC236}">
                <a16:creationId xmlns:a16="http://schemas.microsoft.com/office/drawing/2014/main" id="{F6504A64-E4E6-1743-9C4C-3DC31DFC2EF3}"/>
              </a:ext>
            </a:extLst>
          </p:cNvPr>
          <p:cNvSpPr txBox="1"/>
          <p:nvPr/>
        </p:nvSpPr>
        <p:spPr>
          <a:xfrm>
            <a:off x="5285112" y="4466445"/>
            <a:ext cx="1440771" cy="307777"/>
          </a:xfrm>
          <a:prstGeom prst="rect">
            <a:avLst/>
          </a:prstGeom>
          <a:noFill/>
        </p:spPr>
        <p:txBody>
          <a:bodyPr wrap="square" rtlCol="0">
            <a:spAutoFit/>
          </a:bodyPr>
          <a:lstStyle/>
          <a:p>
            <a:r>
              <a:rPr lang="en-US" dirty="0"/>
              <a:t>President Bara</a:t>
            </a:r>
          </a:p>
        </p:txBody>
      </p:sp>
      <p:graphicFrame>
        <p:nvGraphicFramePr>
          <p:cNvPr id="34" name="Table 53">
            <a:extLst>
              <a:ext uri="{FF2B5EF4-FFF2-40B4-BE49-F238E27FC236}">
                <a16:creationId xmlns:a16="http://schemas.microsoft.com/office/drawing/2014/main" id="{B8DDCC84-B7E6-9C4E-B93F-53F5414A9EBB}"/>
              </a:ext>
            </a:extLst>
          </p:cNvPr>
          <p:cNvGraphicFramePr>
            <a:graphicFrameLocks noGrp="1"/>
          </p:cNvGraphicFramePr>
          <p:nvPr>
            <p:extLst>
              <p:ext uri="{D42A27DB-BD31-4B8C-83A1-F6EECF244321}">
                <p14:modId xmlns:p14="http://schemas.microsoft.com/office/powerpoint/2010/main" val="1831910970"/>
              </p:ext>
            </p:extLst>
          </p:nvPr>
        </p:nvGraphicFramePr>
        <p:xfrm>
          <a:off x="7972243" y="273449"/>
          <a:ext cx="500380" cy="2733005"/>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a:t>
                      </a:r>
                      <a:r>
                        <a:rPr lang="en-US" sz="900" baseline="30000" dirty="0"/>
                        <a:t>E</a:t>
                      </a:r>
                      <a:r>
                        <a:rPr lang="en-US" sz="900" baseline="-25000" dirty="0"/>
                        <a:t>(</a:t>
                      </a:r>
                      <a:r>
                        <a:rPr lang="en-US" sz="900" baseline="-25000" dirty="0" err="1"/>
                        <a:t>t,u</a:t>
                      </a:r>
                      <a:r>
                        <a:rPr lang="en-US" sz="900" baseline="-25000" dirty="0"/>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P</a:t>
                      </a:r>
                      <a:r>
                        <a:rPr lang="en-US" sz="1000" baseline="30000" dirty="0"/>
                        <a:t>B</a:t>
                      </a:r>
                      <a:r>
                        <a:rPr lang="en-US" sz="1000" baseline="-25000" dirty="0"/>
                        <a:t>(</a:t>
                      </a:r>
                      <a:r>
                        <a:rPr lang="en-US" sz="1000" baseline="-25000" dirty="0" err="1"/>
                        <a:t>t,u</a:t>
                      </a:r>
                      <a:r>
                        <a:rPr lang="en-US" sz="1000" baseline="-25000" dirty="0"/>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a:t>
                      </a:r>
                      <a:r>
                        <a:rPr lang="en-US" sz="800" baseline="-25000" dirty="0"/>
                        <a:t> u)</a:t>
                      </a:r>
                    </a:p>
                  </a:txBody>
                  <a:tcPr/>
                </a:tc>
                <a:extLst>
                  <a:ext uri="{0D108BD9-81ED-4DB2-BD59-A6C34878D82A}">
                    <a16:rowId xmlns:a16="http://schemas.microsoft.com/office/drawing/2014/main" val="3217704328"/>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aseline="-25000" dirty="0"/>
                        <a:t>………..</a:t>
                      </a:r>
                    </a:p>
                  </a:txBody>
                  <a:tcPr/>
                </a:tc>
                <a:extLst>
                  <a:ext uri="{0D108BD9-81ED-4DB2-BD59-A6C34878D82A}">
                    <a16:rowId xmlns:a16="http://schemas.microsoft.com/office/drawing/2014/main" val="1208951892"/>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aseline="-25000" dirty="0"/>
                        <a:t>…………..</a:t>
                      </a:r>
                    </a:p>
                  </a:txBody>
                  <a:tcPr/>
                </a:tc>
                <a:extLst>
                  <a:ext uri="{0D108BD9-81ED-4DB2-BD59-A6C34878D82A}">
                    <a16:rowId xmlns:a16="http://schemas.microsoft.com/office/drawing/2014/main" val="1563129195"/>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aseline="-25000" dirty="0"/>
                        <a:t>…………</a:t>
                      </a:r>
                    </a:p>
                  </a:txBody>
                  <a:tcPr/>
                </a:tc>
                <a:extLst>
                  <a:ext uri="{0D108BD9-81ED-4DB2-BD59-A6C34878D82A}">
                    <a16:rowId xmlns:a16="http://schemas.microsoft.com/office/drawing/2014/main" val="3791252546"/>
                  </a:ext>
                </a:extLst>
              </a:tr>
            </a:tbl>
          </a:graphicData>
        </a:graphic>
      </p:graphicFrame>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E02128-E246-BF41-8790-464E098BD238}"/>
                  </a:ext>
                </a:extLst>
              </p:cNvPr>
              <p:cNvSpPr txBox="1"/>
              <p:nvPr/>
            </p:nvSpPr>
            <p:spPr>
              <a:xfrm>
                <a:off x="7976636" y="445025"/>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a:t>
                </a:r>
                <a:r>
                  <a:rPr lang="en-US" sz="800" baseline="-25000" dirty="0" err="1"/>
                  <a:t>t,u</a:t>
                </a:r>
                <a:r>
                  <a:rPr lang="en-US" sz="800" baseline="-25000" dirty="0"/>
                  <a:t>)</a:t>
                </a:r>
              </a:p>
            </p:txBody>
          </p:sp>
        </mc:Choice>
        <mc:Fallback xmlns="">
          <p:sp>
            <p:nvSpPr>
              <p:cNvPr id="35" name="TextBox 34">
                <a:extLst>
                  <a:ext uri="{FF2B5EF4-FFF2-40B4-BE49-F238E27FC236}">
                    <a16:creationId xmlns:a16="http://schemas.microsoft.com/office/drawing/2014/main" id="{E2E02128-E246-BF41-8790-464E098BD238}"/>
                  </a:ext>
                </a:extLst>
              </p:cNvPr>
              <p:cNvSpPr txBox="1">
                <a:spLocks noRot="1" noChangeAspect="1" noMove="1" noResize="1" noEditPoints="1" noAdjustHandles="1" noChangeArrowheads="1" noChangeShapeType="1" noTextEdit="1"/>
              </p:cNvSpPr>
              <p:nvPr/>
            </p:nvSpPr>
            <p:spPr>
              <a:xfrm>
                <a:off x="7976636" y="445025"/>
                <a:ext cx="491594" cy="215444"/>
              </a:xfrm>
              <a:prstGeom prst="rect">
                <a:avLst/>
              </a:prstGeom>
              <a:blipFill>
                <a:blip r:embed="rId11"/>
                <a:stretch>
                  <a:fillRect b="-11765"/>
                </a:stretch>
              </a:blipFill>
            </p:spPr>
            <p:txBody>
              <a:bodyPr/>
              <a:lstStyle/>
              <a:p>
                <a:r>
                  <a:rPr lang="en-US">
                    <a:noFill/>
                  </a:rPr>
                  <a:t> </a:t>
                </a:r>
              </a:p>
            </p:txBody>
          </p:sp>
        </mc:Fallback>
      </mc:AlternateContent>
    </p:spTree>
    <p:extLst>
      <p:ext uri="{BB962C8B-B14F-4D97-AF65-F5344CB8AC3E}">
        <p14:creationId xmlns:p14="http://schemas.microsoft.com/office/powerpoint/2010/main" val="5546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xEl>
                                              <p:pRg st="8" end="8"/>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bldLvl="2"/>
      <p:bldP spid="7" grpId="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16F0E81-6798-2440-B3AD-33A32057813A}"/>
              </a:ext>
            </a:extLst>
          </p:cNvPr>
          <p:cNvSpPr txBox="1">
            <a:spLocks/>
          </p:cNvSpPr>
          <p:nvPr/>
        </p:nvSpPr>
        <p:spPr>
          <a:xfrm>
            <a:off x="311700" y="863550"/>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endParaRPr lang="en-US" dirty="0"/>
          </a:p>
          <a:p>
            <a:pPr marL="114300" indent="0">
              <a:buFont typeface="Arial"/>
              <a:buNone/>
            </a:pPr>
            <a:endParaRPr lang="en-US" sz="2500" dirty="0">
              <a:solidFill>
                <a:schemeClr val="accent1">
                  <a:lumMod val="50000"/>
                </a:schemeClr>
              </a:solidFill>
            </a:endParaRPr>
          </a:p>
          <a:p>
            <a:pPr marL="114300" indent="0">
              <a:buFont typeface="Arial"/>
              <a:buNone/>
            </a:pPr>
            <a:endParaRPr lang="en-US" sz="2500" dirty="0">
              <a:solidFill>
                <a:schemeClr val="accent1">
                  <a:lumMod val="50000"/>
                </a:schemeClr>
              </a:solidFill>
            </a:endParaRPr>
          </a:p>
          <a:p>
            <a:pPr marL="114300" indent="0">
              <a:buFont typeface="Arial"/>
              <a:buNone/>
            </a:pPr>
            <a:r>
              <a:rPr lang="en-US" sz="2500" dirty="0">
                <a:solidFill>
                  <a:schemeClr val="accent1">
                    <a:lumMod val="50000"/>
                  </a:schemeClr>
                </a:solidFill>
              </a:rPr>
              <a:t>Training</a:t>
            </a:r>
          </a:p>
          <a:p>
            <a:pPr marL="114300" indent="0">
              <a:buFont typeface="Arial"/>
              <a:buNone/>
            </a:pPr>
            <a:endParaRPr lang="en-US" sz="2500" dirty="0">
              <a:solidFill>
                <a:schemeClr val="accent1">
                  <a:lumMod val="50000"/>
                </a:schemeClr>
              </a:solidFill>
            </a:endParaRPr>
          </a:p>
          <a:p>
            <a:pPr marL="114300" indent="0">
              <a:buFont typeface="Arial"/>
              <a:buNone/>
            </a:pPr>
            <a:endParaRPr lang="en-US" sz="1400" dirty="0">
              <a:solidFill>
                <a:schemeClr val="tx1"/>
              </a:solidFill>
            </a:endParaRPr>
          </a:p>
        </p:txBody>
      </p:sp>
      <p:pic>
        <p:nvPicPr>
          <p:cNvPr id="6" name="Picture 5" descr="Diagram&#10;&#10;Description automatically generated with medium confidence">
            <a:extLst>
              <a:ext uri="{FF2B5EF4-FFF2-40B4-BE49-F238E27FC236}">
                <a16:creationId xmlns:a16="http://schemas.microsoft.com/office/drawing/2014/main" id="{8E77C566-5F81-994E-8C40-E1B08C19F682}"/>
              </a:ext>
            </a:extLst>
          </p:cNvPr>
          <p:cNvPicPr>
            <a:picLocks noChangeAspect="1"/>
          </p:cNvPicPr>
          <p:nvPr/>
        </p:nvPicPr>
        <p:blipFill>
          <a:blip r:embed="rId2"/>
          <a:stretch>
            <a:fillRect/>
          </a:stretch>
        </p:blipFill>
        <p:spPr>
          <a:xfrm>
            <a:off x="2377899" y="2719388"/>
            <a:ext cx="4751550" cy="1051228"/>
          </a:xfrm>
          <a:prstGeom prst="rect">
            <a:avLst/>
          </a:prstGeom>
        </p:spPr>
      </p:pic>
    </p:spTree>
    <p:extLst>
      <p:ext uri="{BB962C8B-B14F-4D97-AF65-F5344CB8AC3E}">
        <p14:creationId xmlns:p14="http://schemas.microsoft.com/office/powerpoint/2010/main" val="427293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8B617C-A52C-674C-A03D-9B38C66C3DA9}"/>
              </a:ext>
            </a:extLst>
          </p:cNvPr>
          <p:cNvSpPr>
            <a:spLocks noGrp="1"/>
          </p:cNvSpPr>
          <p:nvPr>
            <p:ph type="title"/>
          </p:nvPr>
        </p:nvSpPr>
        <p:spPr>
          <a:xfrm>
            <a:off x="380627" y="263617"/>
            <a:ext cx="8520600" cy="572700"/>
          </a:xfrm>
        </p:spPr>
        <p:txBody>
          <a:bodyPr>
            <a:normAutofit fontScale="90000"/>
          </a:bodyPr>
          <a:lstStyle/>
          <a:p>
            <a:r>
              <a:rPr lang="en-US" dirty="0">
                <a:solidFill>
                  <a:schemeClr val="accent1">
                    <a:lumMod val="50000"/>
                  </a:schemeClr>
                </a:solidFill>
              </a:rPr>
              <a:t>Training Objective</a:t>
            </a:r>
          </a:p>
        </p:txBody>
      </p:sp>
      <p:sp>
        <p:nvSpPr>
          <p:cNvPr id="5" name="TextBox 4">
            <a:extLst>
              <a:ext uri="{FF2B5EF4-FFF2-40B4-BE49-F238E27FC236}">
                <a16:creationId xmlns:a16="http://schemas.microsoft.com/office/drawing/2014/main" id="{D00F6BA4-402A-7143-9512-29988F941BC3}"/>
              </a:ext>
            </a:extLst>
          </p:cNvPr>
          <p:cNvSpPr txBox="1"/>
          <p:nvPr/>
        </p:nvSpPr>
        <p:spPr>
          <a:xfrm>
            <a:off x="564626" y="964840"/>
            <a:ext cx="6082754" cy="2446824"/>
          </a:xfrm>
          <a:prstGeom prst="rect">
            <a:avLst/>
          </a:prstGeom>
          <a:noFill/>
        </p:spPr>
        <p:txBody>
          <a:bodyPr wrap="square" rtlCol="0">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r>
              <a:rPr lang="en-US" sz="900" dirty="0"/>
              <a:t>We don’t know alignment i.e.  which portion of audio aligns  to what  output unit (A path taken in lattice)</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r>
              <a:rPr lang="en-US" sz="900" dirty="0"/>
              <a:t>Training Objective</a:t>
            </a:r>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lvl="1">
              <a:buSzPct val="129000"/>
            </a:pPr>
            <a:endParaRPr lang="en-US" sz="900" dirty="0"/>
          </a:p>
          <a:p>
            <a:pPr marL="285750" lvl="2" indent="-285750">
              <a:buFont typeface="Arial" panose="020B0604020202020204" pitchFamily="34" charset="0"/>
              <a:buChar char="•"/>
            </a:pPr>
            <a:endParaRPr lang="en-US" sz="900" dirty="0"/>
          </a:p>
        </p:txBody>
      </p:sp>
      <p:sp>
        <p:nvSpPr>
          <p:cNvPr id="6" name="TextBox 5">
            <a:extLst>
              <a:ext uri="{FF2B5EF4-FFF2-40B4-BE49-F238E27FC236}">
                <a16:creationId xmlns:a16="http://schemas.microsoft.com/office/drawing/2014/main" id="{53D8920E-EB1F-0642-8260-72243F6F2224}"/>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3"/>
              </a:rPr>
              <a:t>Sequence transduction with recurrent neural networks</a:t>
            </a:r>
            <a:r>
              <a:rPr lang="en-US" sz="800" dirty="0"/>
              <a:t>”</a:t>
            </a:r>
          </a:p>
        </p:txBody>
      </p:sp>
      <p:pic>
        <p:nvPicPr>
          <p:cNvPr id="83" name="Picture 82" descr="Diagram&#10;&#10;Description automatically generated with medium confidence">
            <a:extLst>
              <a:ext uri="{FF2B5EF4-FFF2-40B4-BE49-F238E27FC236}">
                <a16:creationId xmlns:a16="http://schemas.microsoft.com/office/drawing/2014/main" id="{4439162E-638C-1D4E-8B65-E3C53CBD5BE7}"/>
              </a:ext>
            </a:extLst>
          </p:cNvPr>
          <p:cNvPicPr>
            <a:picLocks noChangeAspect="1"/>
          </p:cNvPicPr>
          <p:nvPr/>
        </p:nvPicPr>
        <p:blipFill>
          <a:blip r:embed="rId4"/>
          <a:stretch>
            <a:fillRect/>
          </a:stretch>
        </p:blipFill>
        <p:spPr>
          <a:xfrm>
            <a:off x="5747821" y="68655"/>
            <a:ext cx="3112336" cy="688570"/>
          </a:xfrm>
          <a:prstGeom prst="rect">
            <a:avLst/>
          </a:prstGeom>
        </p:spPr>
      </p:pic>
      <p:pic>
        <p:nvPicPr>
          <p:cNvPr id="87" name="Picture 86">
            <a:extLst>
              <a:ext uri="{FF2B5EF4-FFF2-40B4-BE49-F238E27FC236}">
                <a16:creationId xmlns:a16="http://schemas.microsoft.com/office/drawing/2014/main" id="{6ED190D5-BD20-1248-8BF4-716741E2E9E1}"/>
              </a:ext>
            </a:extLst>
          </p:cNvPr>
          <p:cNvPicPr>
            <a:picLocks noChangeAspect="1"/>
          </p:cNvPicPr>
          <p:nvPr/>
        </p:nvPicPr>
        <p:blipFill>
          <a:blip r:embed="rId5"/>
          <a:stretch>
            <a:fillRect/>
          </a:stretch>
        </p:blipFill>
        <p:spPr>
          <a:xfrm>
            <a:off x="2017535" y="3065114"/>
            <a:ext cx="2286000" cy="266700"/>
          </a:xfrm>
          <a:prstGeom prst="rect">
            <a:avLst/>
          </a:prstGeom>
        </p:spPr>
      </p:pic>
      <p:pic>
        <p:nvPicPr>
          <p:cNvPr id="88" name="Picture 87">
            <a:extLst>
              <a:ext uri="{FF2B5EF4-FFF2-40B4-BE49-F238E27FC236}">
                <a16:creationId xmlns:a16="http://schemas.microsoft.com/office/drawing/2014/main" id="{F47A3D75-D37C-3A4E-AC86-82853AA52CDD}"/>
              </a:ext>
            </a:extLst>
          </p:cNvPr>
          <p:cNvPicPr>
            <a:picLocks noChangeAspect="1"/>
          </p:cNvPicPr>
          <p:nvPr/>
        </p:nvPicPr>
        <p:blipFill>
          <a:blip r:embed="rId6"/>
          <a:stretch>
            <a:fillRect/>
          </a:stretch>
        </p:blipFill>
        <p:spPr>
          <a:xfrm>
            <a:off x="2711396" y="3364406"/>
            <a:ext cx="2387600" cy="266700"/>
          </a:xfrm>
          <a:prstGeom prst="rect">
            <a:avLst/>
          </a:prstGeom>
        </p:spPr>
      </p:pic>
      <p:grpSp>
        <p:nvGrpSpPr>
          <p:cNvPr id="89" name="Group 88">
            <a:extLst>
              <a:ext uri="{FF2B5EF4-FFF2-40B4-BE49-F238E27FC236}">
                <a16:creationId xmlns:a16="http://schemas.microsoft.com/office/drawing/2014/main" id="{CDAA2792-1A6B-1346-9A90-687316F484C7}"/>
              </a:ext>
            </a:extLst>
          </p:cNvPr>
          <p:cNvGrpSpPr/>
          <p:nvPr/>
        </p:nvGrpSpPr>
        <p:grpSpPr>
          <a:xfrm>
            <a:off x="1148798" y="3571506"/>
            <a:ext cx="2717600" cy="370093"/>
            <a:chOff x="42223" y="4557073"/>
            <a:chExt cx="2717600" cy="370093"/>
          </a:xfrm>
        </p:grpSpPr>
        <p:pic>
          <p:nvPicPr>
            <p:cNvPr id="90" name="Picture 89">
              <a:extLst>
                <a:ext uri="{FF2B5EF4-FFF2-40B4-BE49-F238E27FC236}">
                  <a16:creationId xmlns:a16="http://schemas.microsoft.com/office/drawing/2014/main" id="{E55ACF70-5E6D-CB4D-B094-DD161968C950}"/>
                </a:ext>
              </a:extLst>
            </p:cNvPr>
            <p:cNvPicPr>
              <a:picLocks noChangeAspect="1"/>
            </p:cNvPicPr>
            <p:nvPr/>
          </p:nvPicPr>
          <p:blipFill>
            <a:blip r:embed="rId7"/>
            <a:stretch>
              <a:fillRect/>
            </a:stretch>
          </p:blipFill>
          <p:spPr>
            <a:xfrm>
              <a:off x="42223" y="4557073"/>
              <a:ext cx="1358900" cy="114300"/>
            </a:xfrm>
            <a:prstGeom prst="rect">
              <a:avLst/>
            </a:prstGeom>
          </p:spPr>
        </p:pic>
        <p:pic>
          <p:nvPicPr>
            <p:cNvPr id="91" name="Picture 90">
              <a:extLst>
                <a:ext uri="{FF2B5EF4-FFF2-40B4-BE49-F238E27FC236}">
                  <a16:creationId xmlns:a16="http://schemas.microsoft.com/office/drawing/2014/main" id="{D37CBE5B-4FC3-324B-9634-99C41726CF20}"/>
                </a:ext>
              </a:extLst>
            </p:cNvPr>
            <p:cNvPicPr>
              <a:picLocks noChangeAspect="1"/>
            </p:cNvPicPr>
            <p:nvPr/>
          </p:nvPicPr>
          <p:blipFill>
            <a:blip r:embed="rId8"/>
            <a:stretch>
              <a:fillRect/>
            </a:stretch>
          </p:blipFill>
          <p:spPr>
            <a:xfrm>
              <a:off x="1540623" y="4660466"/>
              <a:ext cx="1219200" cy="266700"/>
            </a:xfrm>
            <a:prstGeom prst="rect">
              <a:avLst/>
            </a:prstGeom>
          </p:spPr>
        </p:pic>
      </p:grpSp>
    </p:spTree>
    <p:extLst>
      <p:ext uri="{BB962C8B-B14F-4D97-AF65-F5344CB8AC3E}">
        <p14:creationId xmlns:p14="http://schemas.microsoft.com/office/powerpoint/2010/main" val="4953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311700" y="233361"/>
            <a:ext cx="8520600" cy="572700"/>
          </a:xfrm>
        </p:spPr>
        <p:txBody>
          <a:bodyPr>
            <a:normAutofit fontScale="90000"/>
          </a:bodyPr>
          <a:lstStyle/>
          <a:p>
            <a:r>
              <a:rPr lang="en-US" dirty="0">
                <a:solidFill>
                  <a:schemeClr val="accent1">
                    <a:lumMod val="50000"/>
                  </a:schemeClr>
                </a:solidFill>
              </a:rPr>
              <a:t>An Alignment During Training</a:t>
            </a:r>
          </a:p>
        </p:txBody>
      </p:sp>
      <p:grpSp>
        <p:nvGrpSpPr>
          <p:cNvPr id="3" name="Group 2">
            <a:extLst>
              <a:ext uri="{FF2B5EF4-FFF2-40B4-BE49-F238E27FC236}">
                <a16:creationId xmlns:a16="http://schemas.microsoft.com/office/drawing/2014/main" id="{314F2B8C-26AB-3F4F-9D52-56B76098A554}"/>
              </a:ext>
            </a:extLst>
          </p:cNvPr>
          <p:cNvGrpSpPr/>
          <p:nvPr/>
        </p:nvGrpSpPr>
        <p:grpSpPr>
          <a:xfrm>
            <a:off x="5099403" y="2969279"/>
            <a:ext cx="648418" cy="693082"/>
            <a:chOff x="5099403" y="2969279"/>
            <a:chExt cx="648418" cy="693082"/>
          </a:xfrm>
        </p:grpSpPr>
        <p:sp>
          <p:nvSpPr>
            <p:cNvPr id="86" name="Oval 85">
              <a:extLst>
                <a:ext uri="{FF2B5EF4-FFF2-40B4-BE49-F238E27FC236}">
                  <a16:creationId xmlns:a16="http://schemas.microsoft.com/office/drawing/2014/main" id="{6E127FEC-5359-CE4B-AAFE-F9900C3175F0}"/>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407CB72-A587-1549-8E9B-20840DD88B63}"/>
                </a:ext>
              </a:extLst>
            </p:cNvPr>
            <p:cNvCxnSpPr>
              <a:cxnSpLocks/>
              <a:stCxn id="86"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1EA4118-8351-754E-ACF2-79345C9097C8}"/>
                </a:ext>
              </a:extLst>
            </p:cNvPr>
            <p:cNvSpPr txBox="1"/>
            <p:nvPr/>
          </p:nvSpPr>
          <p:spPr>
            <a:xfrm>
              <a:off x="5099403" y="3013765"/>
              <a:ext cx="629503" cy="369332"/>
            </a:xfrm>
            <a:prstGeom prst="rect">
              <a:avLst/>
            </a:prstGeom>
            <a:noFill/>
          </p:spPr>
          <p:txBody>
            <a:bodyPr wrap="square" rtlCol="0">
              <a:spAutoFit/>
            </a:bodyPr>
            <a:lstStyle/>
            <a:p>
              <a:r>
                <a:rPr lang="en-US" sz="900" dirty="0"/>
                <a:t>P</a:t>
              </a:r>
              <a:r>
                <a:rPr lang="en-US" sz="900" baseline="30000" dirty="0"/>
                <a:t>B</a:t>
              </a:r>
              <a:r>
                <a:rPr lang="en-US" sz="900" baseline="-25000" dirty="0"/>
                <a:t>(1,0)</a:t>
              </a:r>
            </a:p>
            <a:p>
              <a:endParaRPr lang="en-US" sz="900" dirty="0"/>
            </a:p>
          </p:txBody>
        </p:sp>
      </p:grpSp>
      <p:grpSp>
        <p:nvGrpSpPr>
          <p:cNvPr id="4" name="Group 3">
            <a:extLst>
              <a:ext uri="{FF2B5EF4-FFF2-40B4-BE49-F238E27FC236}">
                <a16:creationId xmlns:a16="http://schemas.microsoft.com/office/drawing/2014/main" id="{9C3E168C-3892-6B48-8871-B9BB4F873D1A}"/>
              </a:ext>
            </a:extLst>
          </p:cNvPr>
          <p:cNvGrpSpPr/>
          <p:nvPr/>
        </p:nvGrpSpPr>
        <p:grpSpPr>
          <a:xfrm>
            <a:off x="4470888" y="1244938"/>
            <a:ext cx="4009174" cy="3180598"/>
            <a:chOff x="4470888" y="1244938"/>
            <a:chExt cx="4009174" cy="3180598"/>
          </a:xfrm>
        </p:grpSpPr>
        <p:sp>
          <p:nvSpPr>
            <p:cNvPr id="120" name="TextBox 119">
              <a:extLst>
                <a:ext uri="{FF2B5EF4-FFF2-40B4-BE49-F238E27FC236}">
                  <a16:creationId xmlns:a16="http://schemas.microsoft.com/office/drawing/2014/main" id="{F09A6740-6D9A-0D41-97AD-1D21BE67A610}"/>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21" name="TextBox 120">
              <a:extLst>
                <a:ext uri="{FF2B5EF4-FFF2-40B4-BE49-F238E27FC236}">
                  <a16:creationId xmlns:a16="http://schemas.microsoft.com/office/drawing/2014/main" id="{7610D4AF-CDFB-224E-874E-C54CA749EAF4}"/>
                </a:ext>
              </a:extLst>
            </p:cNvPr>
            <p:cNvSpPr txBox="1"/>
            <p:nvPr/>
          </p:nvSpPr>
          <p:spPr>
            <a:xfrm>
              <a:off x="4470888" y="2341978"/>
              <a:ext cx="400110" cy="258654"/>
            </a:xfrm>
            <a:prstGeom prst="rect">
              <a:avLst/>
            </a:prstGeom>
            <a:noFill/>
          </p:spPr>
          <p:txBody>
            <a:bodyPr vert="vert270" wrap="square" rtlCol="0">
              <a:spAutoFit/>
            </a:bodyPr>
            <a:lstStyle/>
            <a:p>
              <a:r>
                <a:rPr lang="en-US"/>
                <a:t>u</a:t>
              </a:r>
            </a:p>
          </p:txBody>
        </p:sp>
        <p:sp>
          <p:nvSpPr>
            <p:cNvPr id="122" name="TextBox 121">
              <a:extLst>
                <a:ext uri="{FF2B5EF4-FFF2-40B4-BE49-F238E27FC236}">
                  <a16:creationId xmlns:a16="http://schemas.microsoft.com/office/drawing/2014/main" id="{A9FF5882-DD6D-8C42-BFD5-7ACAEFDEEBE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130" name="TextBox 129">
              <a:extLst>
                <a:ext uri="{FF2B5EF4-FFF2-40B4-BE49-F238E27FC236}">
                  <a16:creationId xmlns:a16="http://schemas.microsoft.com/office/drawing/2014/main" id="{CFF6896E-4BA8-6B49-A0B8-C9816F634DFE}"/>
                </a:ext>
              </a:extLst>
            </p:cNvPr>
            <p:cNvSpPr txBox="1"/>
            <p:nvPr/>
          </p:nvSpPr>
          <p:spPr>
            <a:xfrm>
              <a:off x="6041380" y="4117759"/>
              <a:ext cx="491594" cy="307777"/>
            </a:xfrm>
            <a:prstGeom prst="rect">
              <a:avLst/>
            </a:prstGeom>
            <a:noFill/>
          </p:spPr>
          <p:txBody>
            <a:bodyPr wrap="square" rtlCol="0">
              <a:spAutoFit/>
            </a:bodyPr>
            <a:lstStyle/>
            <a:p>
              <a:r>
                <a:rPr lang="en-US"/>
                <a:t>t</a:t>
              </a:r>
            </a:p>
          </p:txBody>
        </p:sp>
      </p:gr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3"/>
              </a:rPr>
              <a:t>Sequence transduction with recurrent neural networks</a:t>
            </a:r>
            <a:r>
              <a:rPr lang="en-US" sz="800" dirty="0"/>
              <a:t>”</a:t>
            </a:r>
          </a:p>
        </p:txBody>
      </p:sp>
      <p:grpSp>
        <p:nvGrpSpPr>
          <p:cNvPr id="18" name="Group 17">
            <a:extLst>
              <a:ext uri="{FF2B5EF4-FFF2-40B4-BE49-F238E27FC236}">
                <a16:creationId xmlns:a16="http://schemas.microsoft.com/office/drawing/2014/main" id="{2083B4F8-EBA2-CD4A-9CDE-E21791B4346D}"/>
              </a:ext>
            </a:extLst>
          </p:cNvPr>
          <p:cNvGrpSpPr/>
          <p:nvPr/>
        </p:nvGrpSpPr>
        <p:grpSpPr>
          <a:xfrm>
            <a:off x="4334477" y="3165475"/>
            <a:ext cx="1529852" cy="1311119"/>
            <a:chOff x="4334477" y="3165475"/>
            <a:chExt cx="1529852" cy="1311119"/>
          </a:xfrm>
        </p:grpSpPr>
        <p:sp>
          <p:nvSpPr>
            <p:cNvPr id="7" name="TextBox 6">
              <a:extLst>
                <a:ext uri="{FF2B5EF4-FFF2-40B4-BE49-F238E27FC236}">
                  <a16:creationId xmlns:a16="http://schemas.microsoft.com/office/drawing/2014/main" id="{BD2E8705-B1C8-734E-A61C-BF6E6E64EF62}"/>
                </a:ext>
              </a:extLst>
            </p:cNvPr>
            <p:cNvSpPr txBox="1"/>
            <p:nvPr/>
          </p:nvSpPr>
          <p:spPr>
            <a:xfrm>
              <a:off x="4334477" y="4076484"/>
              <a:ext cx="1529852" cy="400110"/>
            </a:xfrm>
            <a:prstGeom prst="rect">
              <a:avLst/>
            </a:prstGeom>
            <a:noFill/>
          </p:spPr>
          <p:txBody>
            <a:bodyPr wrap="square" rtlCol="0">
              <a:spAutoFit/>
            </a:bodyPr>
            <a:lstStyle/>
            <a:p>
              <a:r>
                <a:rPr lang="en-US" sz="1000" dirty="0"/>
                <a:t>Probability of emitting “B” from (t=1, u =0)</a:t>
              </a:r>
            </a:p>
          </p:txBody>
        </p:sp>
        <p:cxnSp>
          <p:nvCxnSpPr>
            <p:cNvPr id="15" name="Straight Arrow Connector 14">
              <a:extLst>
                <a:ext uri="{FF2B5EF4-FFF2-40B4-BE49-F238E27FC236}">
                  <a16:creationId xmlns:a16="http://schemas.microsoft.com/office/drawing/2014/main" id="{5685D139-A6F7-2A4C-BEE4-FE87ADDE91CF}"/>
                </a:ext>
              </a:extLst>
            </p:cNvPr>
            <p:cNvCxnSpPr>
              <a:cxnSpLocks/>
            </p:cNvCxnSpPr>
            <p:nvPr/>
          </p:nvCxnSpPr>
          <p:spPr>
            <a:xfrm flipV="1">
              <a:off x="4807929" y="3165475"/>
              <a:ext cx="530317"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118BE45D-E56C-AA4C-A182-88EF7240A767}"/>
              </a:ext>
            </a:extLst>
          </p:cNvPr>
          <p:cNvGrpSpPr/>
          <p:nvPr/>
        </p:nvGrpSpPr>
        <p:grpSpPr>
          <a:xfrm>
            <a:off x="1029230" y="1760978"/>
            <a:ext cx="2926868" cy="3333233"/>
            <a:chOff x="5734922" y="1149731"/>
            <a:chExt cx="2926868" cy="3333233"/>
          </a:xfrm>
        </p:grpSpPr>
        <p:sp>
          <p:nvSpPr>
            <p:cNvPr id="50" name="Rectangle 49">
              <a:extLst>
                <a:ext uri="{FF2B5EF4-FFF2-40B4-BE49-F238E27FC236}">
                  <a16:creationId xmlns:a16="http://schemas.microsoft.com/office/drawing/2014/main" id="{F0E3C284-DD76-B44A-9CD0-337579C2AB5C}"/>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58FCE5F6-57AD-7744-9D75-F348BFF4C227}"/>
                </a:ext>
              </a:extLst>
            </p:cNvPr>
            <p:cNvCxnSpPr>
              <a:cxnSpLocks/>
              <a:stCxn id="53"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48521EB-9B88-0446-91FF-ABF2F159CF9E}"/>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9B1C544E-4E1F-4646-B9BD-50C543F2AE6D}"/>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4" name="Straight Arrow Connector 53">
              <a:extLst>
                <a:ext uri="{FF2B5EF4-FFF2-40B4-BE49-F238E27FC236}">
                  <a16:creationId xmlns:a16="http://schemas.microsoft.com/office/drawing/2014/main" id="{3B319290-BF3C-8743-8B74-66F6A4C3C9A4}"/>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CE9F1A-B101-AE47-BD94-D04FDA281985}"/>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40BC2-3AAE-B845-9298-BCA5FB9DC6A7}"/>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D119DA-3D71-4440-9E84-C4FD8D22C64E}"/>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57" name="TextBox 56">
                  <a:extLst>
                    <a:ext uri="{FF2B5EF4-FFF2-40B4-BE49-F238E27FC236}">
                      <a16:creationId xmlns:a16="http://schemas.microsoft.com/office/drawing/2014/main" id="{DED119DA-3D71-4440-9E84-C4FD8D22C64E}"/>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4"/>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0FF5BC3-86F3-9A40-8A27-9EDCA6996F2C}"/>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58" name="TextBox 57">
                  <a:extLst>
                    <a:ext uri="{FF2B5EF4-FFF2-40B4-BE49-F238E27FC236}">
                      <a16:creationId xmlns:a16="http://schemas.microsoft.com/office/drawing/2014/main" id="{C0FF5BC3-86F3-9A40-8A27-9EDCA6996F2C}"/>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E57E2C-128A-C940-8CB6-9471E29C3A9B}"/>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9" name="TextBox 58">
                  <a:extLst>
                    <a:ext uri="{FF2B5EF4-FFF2-40B4-BE49-F238E27FC236}">
                      <a16:creationId xmlns:a16="http://schemas.microsoft.com/office/drawing/2014/main" id="{3AE57E2C-128A-C940-8CB6-9471E29C3A9B}"/>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6"/>
                  <a:stretch>
                    <a:fillRect t="-7143"/>
                  </a:stretch>
                </a:blipFill>
              </p:spPr>
              <p:txBody>
                <a:bodyPr/>
                <a:lstStyle/>
                <a:p>
                  <a:r>
                    <a:rPr lang="en-US">
                      <a:noFill/>
                    </a:rPr>
                    <a:t> </a:t>
                  </a:r>
                </a:p>
              </p:txBody>
            </p:sp>
          </mc:Fallback>
        </mc:AlternateContent>
        <p:sp>
          <p:nvSpPr>
            <p:cNvPr id="60" name="Rectangle 59">
              <a:extLst>
                <a:ext uri="{FF2B5EF4-FFF2-40B4-BE49-F238E27FC236}">
                  <a16:creationId xmlns:a16="http://schemas.microsoft.com/office/drawing/2014/main" id="{AD06F6A3-5A07-914A-B9FB-5F19437D7D3A}"/>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61" name="Rectangle 60">
              <a:extLst>
                <a:ext uri="{FF2B5EF4-FFF2-40B4-BE49-F238E27FC236}">
                  <a16:creationId xmlns:a16="http://schemas.microsoft.com/office/drawing/2014/main" id="{4592A0C6-63C6-084D-8A5A-0092DE254302}"/>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2" name="Straight Arrow Connector 61">
              <a:extLst>
                <a:ext uri="{FF2B5EF4-FFF2-40B4-BE49-F238E27FC236}">
                  <a16:creationId xmlns:a16="http://schemas.microsoft.com/office/drawing/2014/main" id="{D874FED5-F7D6-D042-BE41-12B6723893F5}"/>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99E1C3-B4C0-B543-BED4-27854A07C2E0}"/>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3" name="TextBox 62">
                  <a:extLst>
                    <a:ext uri="{FF2B5EF4-FFF2-40B4-BE49-F238E27FC236}">
                      <a16:creationId xmlns:a16="http://schemas.microsoft.com/office/drawing/2014/main" id="{5499E1C3-B4C0-B543-BED4-27854A07C2E0}"/>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7"/>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AB70E37-D9E5-464D-8286-1B76D02323C6}"/>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64" name="TextBox 63">
                  <a:extLst>
                    <a:ext uri="{FF2B5EF4-FFF2-40B4-BE49-F238E27FC236}">
                      <a16:creationId xmlns:a16="http://schemas.microsoft.com/office/drawing/2014/main" id="{8AB70E37-D9E5-464D-8286-1B76D02323C6}"/>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8"/>
                  <a:stretch>
                    <a:fillRect l="-15556" t="-21429" r="-8889" b="-42857"/>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70E11F2-B047-EE45-AA81-3AF0CD511F1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AA28AB-906A-304C-B811-A208DC39D1B7}"/>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9D3329-5452-7E4C-92E3-86CCEE90E887}"/>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a:t>
              </a:r>
            </a:p>
          </p:txBody>
        </p:sp>
        <p:sp>
          <p:nvSpPr>
            <p:cNvPr id="68" name="Rectangle 67">
              <a:extLst>
                <a:ext uri="{FF2B5EF4-FFF2-40B4-BE49-F238E27FC236}">
                  <a16:creationId xmlns:a16="http://schemas.microsoft.com/office/drawing/2014/main" id="{513CCF04-1BB3-FF4C-8561-E974DCC4837F}"/>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DDA7CF-E654-AF47-8759-AE1676C2CEE2}"/>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1</m:t>
                            </m:r>
                          </m:sub>
                        </m:sSub>
                      </m:oMath>
                    </m:oMathPara>
                  </a14:m>
                  <a:endParaRPr lang="en-US" sz="1050" dirty="0">
                    <a:solidFill>
                      <a:srgbClr val="FF0000"/>
                    </a:solidFill>
                  </a:endParaRPr>
                </a:p>
              </p:txBody>
            </p:sp>
          </mc:Choice>
          <mc:Fallback xmlns="">
            <p:sp>
              <p:nvSpPr>
                <p:cNvPr id="69" name="TextBox 68">
                  <a:extLst>
                    <a:ext uri="{FF2B5EF4-FFF2-40B4-BE49-F238E27FC236}">
                      <a16:creationId xmlns:a16="http://schemas.microsoft.com/office/drawing/2014/main" id="{BEDDA7CF-E654-AF47-8759-AE1676C2CEE2}"/>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9"/>
                  <a:stretch>
                    <a:fillRect/>
                  </a:stretch>
                </a:blipFill>
              </p:spPr>
              <p:txBody>
                <a:bodyPr/>
                <a:lstStyle/>
                <a:p>
                  <a:r>
                    <a:rPr lang="en-US">
                      <a:noFill/>
                    </a:rPr>
                    <a:t> </a:t>
                  </a:r>
                </a:p>
              </p:txBody>
            </p:sp>
          </mc:Fallback>
        </mc:AlternateContent>
      </p:grpSp>
      <p:graphicFrame>
        <p:nvGraphicFramePr>
          <p:cNvPr id="73" name="Table 53">
            <a:extLst>
              <a:ext uri="{FF2B5EF4-FFF2-40B4-BE49-F238E27FC236}">
                <a16:creationId xmlns:a16="http://schemas.microsoft.com/office/drawing/2014/main" id="{0B8B8642-4238-9842-BFD1-AE3659CC8467}"/>
              </a:ext>
            </a:extLst>
          </p:cNvPr>
          <p:cNvGraphicFramePr>
            <a:graphicFrameLocks noGrp="1"/>
          </p:cNvGraphicFramePr>
          <p:nvPr>
            <p:extLst>
              <p:ext uri="{D42A27DB-BD31-4B8C-83A1-F6EECF244321}">
                <p14:modId xmlns:p14="http://schemas.microsoft.com/office/powerpoint/2010/main" val="597645118"/>
              </p:ext>
            </p:extLst>
          </p:nvPr>
        </p:nvGraphicFramePr>
        <p:xfrm>
          <a:off x="3069671" y="842413"/>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a:t>
                      </a:r>
                      <a:r>
                        <a:rPr lang="en-US" sz="900" baseline="30000" dirty="0"/>
                        <a:t>E</a:t>
                      </a:r>
                      <a:r>
                        <a:rPr lang="en-US" sz="900" baseline="-25000" dirty="0"/>
                        <a:t>(</a:t>
                      </a:r>
                      <a:r>
                        <a:rPr lang="en-US" sz="900" baseline="-25000" dirty="0" err="1"/>
                        <a:t>t,u</a:t>
                      </a:r>
                      <a:r>
                        <a:rPr lang="en-US" sz="900" baseline="-25000" dirty="0"/>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solidFill>
                            <a:srgbClr val="FF0000"/>
                          </a:solidFill>
                        </a:rPr>
                        <a:t>P</a:t>
                      </a:r>
                      <a:r>
                        <a:rPr lang="en-US" sz="1000" baseline="30000" dirty="0">
                          <a:solidFill>
                            <a:srgbClr val="FF0000"/>
                          </a:solidFill>
                        </a:rPr>
                        <a:t>B</a:t>
                      </a:r>
                      <a:r>
                        <a:rPr lang="en-US" sz="1000" baseline="-25000" dirty="0">
                          <a:solidFill>
                            <a:srgbClr val="FF0000"/>
                          </a:solidFill>
                        </a:rPr>
                        <a:t>(</a:t>
                      </a:r>
                      <a:r>
                        <a:rPr lang="en-US" sz="1000" baseline="-25000" dirty="0" err="1">
                          <a:solidFill>
                            <a:srgbClr val="FF0000"/>
                          </a:solidFill>
                        </a:rPr>
                        <a:t>t,u</a:t>
                      </a:r>
                      <a:r>
                        <a:rPr lang="en-US" sz="1000" baseline="-25000" dirty="0">
                          <a:solidFill>
                            <a:srgbClr val="FF0000"/>
                          </a:solidFill>
                        </a:rPr>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C595853-DB25-B14A-95E0-F5DC15C6E0C2}"/>
                  </a:ext>
                </a:extLst>
              </p:cNvPr>
              <p:cNvSpPr txBox="1"/>
              <p:nvPr/>
            </p:nvSpPr>
            <p:spPr>
              <a:xfrm>
                <a:off x="3078457" y="948550"/>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a:t>
                </a:r>
                <a:r>
                  <a:rPr lang="en-US" sz="800" baseline="-25000" dirty="0" err="1"/>
                  <a:t>t,u</a:t>
                </a:r>
                <a:r>
                  <a:rPr lang="en-US" sz="800" baseline="-25000" dirty="0"/>
                  <a:t>)</a:t>
                </a:r>
              </a:p>
            </p:txBody>
          </p:sp>
        </mc:Choice>
        <mc:Fallback xmlns="">
          <p:sp>
            <p:nvSpPr>
              <p:cNvPr id="74" name="TextBox 73">
                <a:extLst>
                  <a:ext uri="{FF2B5EF4-FFF2-40B4-BE49-F238E27FC236}">
                    <a16:creationId xmlns:a16="http://schemas.microsoft.com/office/drawing/2014/main" id="{CC595853-DB25-B14A-95E0-F5DC15C6E0C2}"/>
                  </a:ext>
                </a:extLst>
              </p:cNvPr>
              <p:cNvSpPr txBox="1">
                <a:spLocks noRot="1" noChangeAspect="1" noMove="1" noResize="1" noEditPoints="1" noAdjustHandles="1" noChangeArrowheads="1" noChangeShapeType="1" noTextEdit="1"/>
              </p:cNvSpPr>
              <p:nvPr/>
            </p:nvSpPr>
            <p:spPr>
              <a:xfrm>
                <a:off x="3078457" y="948550"/>
                <a:ext cx="491594" cy="215444"/>
              </a:xfrm>
              <a:prstGeom prst="rect">
                <a:avLst/>
              </a:prstGeom>
              <a:blipFill>
                <a:blip r:embed="rId10"/>
                <a:stretch>
                  <a:fillRect b="-11111"/>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E0AAF2ED-C881-5B43-8F7A-3269C5852D05}"/>
              </a:ext>
            </a:extLst>
          </p:cNvPr>
          <p:cNvSpPr/>
          <p:nvPr/>
        </p:nvSpPr>
        <p:spPr>
          <a:xfrm>
            <a:off x="393621" y="806061"/>
            <a:ext cx="4572000" cy="1477328"/>
          </a:xfrm>
          <a:prstGeom prst="rect">
            <a:avLst/>
          </a:prstGeom>
        </p:spPr>
        <p:txBody>
          <a:bodyPr>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171450" lvl="1" indent="-171450">
              <a:buSzPct val="129000"/>
              <a:buFont typeface="Arial" panose="020B0604020202020204" pitchFamily="34" charset="0"/>
              <a:buChar char="•"/>
            </a:pPr>
            <a:r>
              <a:rPr lang="en-US" sz="900" i="1" dirty="0"/>
              <a:t>&lt;BOS&gt;: Beginning of sentence</a:t>
            </a:r>
          </a:p>
        </p:txBody>
      </p:sp>
    </p:spTree>
    <p:extLst>
      <p:ext uri="{BB962C8B-B14F-4D97-AF65-F5344CB8AC3E}">
        <p14:creationId xmlns:p14="http://schemas.microsoft.com/office/powerpoint/2010/main" val="331583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2D3EB-1DD9-5F45-93A5-8FF5816AF87D}"/>
              </a:ext>
            </a:extLst>
          </p:cNvPr>
          <p:cNvSpPr>
            <a:spLocks noGrp="1"/>
          </p:cNvSpPr>
          <p:nvPr>
            <p:ph type="title"/>
          </p:nvPr>
        </p:nvSpPr>
        <p:spPr/>
        <p:txBody>
          <a:bodyPr>
            <a:normAutofit fontScale="90000"/>
          </a:bodyPr>
          <a:lstStyle/>
          <a:p>
            <a:r>
              <a:rPr lang="en-US" dirty="0">
                <a:solidFill>
                  <a:schemeClr val="accent1">
                    <a:lumMod val="50000"/>
                  </a:schemeClr>
                </a:solidFill>
              </a:rPr>
              <a:t>Outline</a:t>
            </a:r>
          </a:p>
        </p:txBody>
      </p:sp>
      <p:sp>
        <p:nvSpPr>
          <p:cNvPr id="3" name="Text Placeholder 2">
            <a:extLst>
              <a:ext uri="{FF2B5EF4-FFF2-40B4-BE49-F238E27FC236}">
                <a16:creationId xmlns:a16="http://schemas.microsoft.com/office/drawing/2014/main" id="{D79820B5-4D54-2A4F-A3CC-3C591B79E592}"/>
              </a:ext>
            </a:extLst>
          </p:cNvPr>
          <p:cNvSpPr>
            <a:spLocks noGrp="1"/>
          </p:cNvSpPr>
          <p:nvPr>
            <p:ph type="body" idx="1"/>
          </p:nvPr>
        </p:nvSpPr>
        <p:spPr/>
        <p:txBody>
          <a:bodyPr>
            <a:normAutofit fontScale="92500" lnSpcReduction="10000"/>
          </a:bodyPr>
          <a:lstStyle/>
          <a:p>
            <a:pPr>
              <a:buClr>
                <a:schemeClr val="tx1"/>
              </a:buClr>
              <a:buFont typeface="Arial" panose="020B0604020202020204" pitchFamily="34" charset="0"/>
              <a:buChar char="•"/>
            </a:pPr>
            <a:r>
              <a:rPr lang="en-US" dirty="0">
                <a:solidFill>
                  <a:schemeClr val="tx1"/>
                </a:solidFill>
              </a:rPr>
              <a:t>Automatic Speech Recognition (ASR) Systems</a:t>
            </a:r>
          </a:p>
          <a:p>
            <a:pPr marL="114300" indent="0">
              <a:buClr>
                <a:schemeClr val="tx1"/>
              </a:buClr>
              <a:buNone/>
            </a:pPr>
            <a:endParaRPr lang="en-US" dirty="0">
              <a:solidFill>
                <a:schemeClr val="tx1"/>
              </a:solidFill>
            </a:endParaRPr>
          </a:p>
          <a:p>
            <a:pPr marL="114300" indent="0">
              <a:buClr>
                <a:schemeClr val="tx1"/>
              </a:buClr>
              <a:buNone/>
            </a:pPr>
            <a:endParaRPr lang="en-US" dirty="0">
              <a:solidFill>
                <a:schemeClr val="tx1"/>
              </a:solidFill>
            </a:endParaRPr>
          </a:p>
          <a:p>
            <a:pPr>
              <a:buClr>
                <a:schemeClr val="tx1"/>
              </a:buClr>
              <a:buFont typeface="Arial" panose="020B0604020202020204" pitchFamily="34" charset="0"/>
              <a:buChar char="•"/>
            </a:pPr>
            <a:r>
              <a:rPr lang="en-US" dirty="0">
                <a:solidFill>
                  <a:schemeClr val="tx1"/>
                </a:solidFill>
              </a:rPr>
              <a:t>Different Approaches For Building ASR Systems</a:t>
            </a:r>
          </a:p>
          <a:p>
            <a:pPr>
              <a:buClr>
                <a:schemeClr val="tx1"/>
              </a:buClr>
              <a:buFont typeface="Arial" panose="020B0604020202020204" pitchFamily="34" charset="0"/>
              <a:buChar char="•"/>
            </a:pPr>
            <a:endParaRPr lang="en-US" dirty="0">
              <a:solidFill>
                <a:schemeClr val="tx1"/>
              </a:solidFill>
            </a:endParaRPr>
          </a:p>
          <a:p>
            <a:pPr marL="114300" indent="0">
              <a:buClr>
                <a:schemeClr val="tx1"/>
              </a:buClr>
              <a:buNone/>
            </a:pPr>
            <a:endParaRPr lang="en-US" dirty="0">
              <a:solidFill>
                <a:schemeClr val="tx1"/>
              </a:solidFill>
            </a:endParaRPr>
          </a:p>
          <a:p>
            <a:pPr>
              <a:buClr>
                <a:schemeClr val="tx1"/>
              </a:buClr>
              <a:buFont typeface="Arial" panose="020B0604020202020204" pitchFamily="34" charset="0"/>
              <a:buChar char="•"/>
            </a:pPr>
            <a:r>
              <a:rPr lang="en-US" dirty="0">
                <a:solidFill>
                  <a:schemeClr val="tx1"/>
                </a:solidFill>
              </a:rPr>
              <a:t>RNN-T (Recurrent Neural Network Transducer) Based ASR Training And Decoding</a:t>
            </a:r>
          </a:p>
          <a:p>
            <a:pPr marL="114300" indent="0">
              <a:buClr>
                <a:schemeClr val="tx1"/>
              </a:buClr>
              <a:buNone/>
            </a:pPr>
            <a:endParaRPr lang="en-US" dirty="0">
              <a:solidFill>
                <a:schemeClr val="tx1"/>
              </a:solidFill>
            </a:endParaRPr>
          </a:p>
          <a:p>
            <a:pPr marL="114300" indent="0">
              <a:buClr>
                <a:schemeClr val="tx1"/>
              </a:buClr>
              <a:buNone/>
            </a:pPr>
            <a:endParaRPr lang="en-US" dirty="0">
              <a:solidFill>
                <a:schemeClr val="tx1"/>
              </a:solidFill>
            </a:endParaRPr>
          </a:p>
          <a:p>
            <a:pPr>
              <a:buClr>
                <a:schemeClr val="tx1"/>
              </a:buClr>
              <a:buFont typeface="Arial" panose="020B0604020202020204" pitchFamily="34" charset="0"/>
              <a:buChar char="•"/>
            </a:pPr>
            <a:r>
              <a:rPr lang="en-US" dirty="0">
                <a:solidFill>
                  <a:schemeClr val="tx1"/>
                </a:solidFill>
              </a:rPr>
              <a:t>Practical Considerations For deploying RNN-T ASR Systems in Production</a:t>
            </a:r>
          </a:p>
          <a:p>
            <a:pPr marL="114300" indent="0">
              <a:buNone/>
            </a:pPr>
            <a:endParaRPr lang="en-US" dirty="0"/>
          </a:p>
          <a:p>
            <a:pPr marL="114300" indent="0">
              <a:buNone/>
            </a:pPr>
            <a:endParaRPr lang="en-US" dirty="0"/>
          </a:p>
        </p:txBody>
      </p:sp>
      <p:sp>
        <p:nvSpPr>
          <p:cNvPr id="4" name="TextBox 3">
            <a:extLst>
              <a:ext uri="{FF2B5EF4-FFF2-40B4-BE49-F238E27FC236}">
                <a16:creationId xmlns:a16="http://schemas.microsoft.com/office/drawing/2014/main" id="{194C9997-7AFF-A545-8354-CEB39280FC8B}"/>
              </a:ext>
            </a:extLst>
          </p:cNvPr>
          <p:cNvSpPr txBox="1"/>
          <p:nvPr/>
        </p:nvSpPr>
        <p:spPr>
          <a:xfrm>
            <a:off x="4376791" y="4376791"/>
            <a:ext cx="4455509" cy="738664"/>
          </a:xfrm>
          <a:prstGeom prst="rect">
            <a:avLst/>
          </a:prstGeom>
          <a:noFill/>
        </p:spPr>
        <p:txBody>
          <a:bodyPr wrap="square" rtlCol="0">
            <a:spAutoFit/>
          </a:bodyPr>
          <a:lstStyle/>
          <a:p>
            <a:r>
              <a:rPr lang="en-US" dirty="0">
                <a:solidFill>
                  <a:srgbClr val="FF2AE5"/>
                </a:solidFill>
              </a:rPr>
              <a:t>Use pptx version if possible to see slides in Slide Show (Animation View) for best viewing as there are animations throughout</a:t>
            </a:r>
          </a:p>
        </p:txBody>
      </p:sp>
    </p:spTree>
    <p:extLst>
      <p:ext uri="{BB962C8B-B14F-4D97-AF65-F5344CB8AC3E}">
        <p14:creationId xmlns:p14="http://schemas.microsoft.com/office/powerpoint/2010/main" val="343442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311700" y="233361"/>
            <a:ext cx="8520600" cy="572700"/>
          </a:xfrm>
        </p:spPr>
        <p:txBody>
          <a:bodyPr>
            <a:normAutofit fontScale="90000"/>
          </a:bodyPr>
          <a:lstStyle/>
          <a:p>
            <a:r>
              <a:rPr lang="en-US" dirty="0">
                <a:solidFill>
                  <a:schemeClr val="accent1">
                    <a:lumMod val="50000"/>
                  </a:schemeClr>
                </a:solidFill>
              </a:rPr>
              <a:t>An Alignment During Training</a:t>
            </a:r>
          </a:p>
        </p:txBody>
      </p:sp>
      <p:grpSp>
        <p:nvGrpSpPr>
          <p:cNvPr id="5" name="Group 4">
            <a:extLst>
              <a:ext uri="{FF2B5EF4-FFF2-40B4-BE49-F238E27FC236}">
                <a16:creationId xmlns:a16="http://schemas.microsoft.com/office/drawing/2014/main" id="{CBE2B7FD-889F-0047-8C92-70CC31256F44}"/>
              </a:ext>
            </a:extLst>
          </p:cNvPr>
          <p:cNvGrpSpPr/>
          <p:nvPr/>
        </p:nvGrpSpPr>
        <p:grpSpPr>
          <a:xfrm>
            <a:off x="5009579" y="2300044"/>
            <a:ext cx="752820" cy="669234"/>
            <a:chOff x="5009579" y="2300044"/>
            <a:chExt cx="752820" cy="669234"/>
          </a:xfrm>
        </p:grpSpPr>
        <p:sp>
          <p:nvSpPr>
            <p:cNvPr id="82" name="Oval 81">
              <a:extLst>
                <a:ext uri="{FF2B5EF4-FFF2-40B4-BE49-F238E27FC236}">
                  <a16:creationId xmlns:a16="http://schemas.microsoft.com/office/drawing/2014/main" id="{61A6BE78-EDD6-CF48-B2C2-8DEDF491B65D}"/>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9853DC65-FDEA-6840-B538-337CA8700552}"/>
                </a:ext>
              </a:extLst>
            </p:cNvPr>
            <p:cNvCxnSpPr>
              <a:cxnSpLocks/>
              <a:stCxn id="82" idx="0"/>
              <a:endCxn id="78"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386DA15F-A06B-494B-8921-8A0A53E5E3B6}"/>
                </a:ext>
              </a:extLst>
            </p:cNvPr>
            <p:cNvSpPr txBox="1"/>
            <p:nvPr/>
          </p:nvSpPr>
          <p:spPr>
            <a:xfrm>
              <a:off x="5009579" y="2352555"/>
              <a:ext cx="686490"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3" name="Group 2">
            <a:extLst>
              <a:ext uri="{FF2B5EF4-FFF2-40B4-BE49-F238E27FC236}">
                <a16:creationId xmlns:a16="http://schemas.microsoft.com/office/drawing/2014/main" id="{314F2B8C-26AB-3F4F-9D52-56B76098A554}"/>
              </a:ext>
            </a:extLst>
          </p:cNvPr>
          <p:cNvGrpSpPr/>
          <p:nvPr/>
        </p:nvGrpSpPr>
        <p:grpSpPr>
          <a:xfrm>
            <a:off x="5099403" y="2969279"/>
            <a:ext cx="648418" cy="693082"/>
            <a:chOff x="5099403" y="2969279"/>
            <a:chExt cx="648418" cy="693082"/>
          </a:xfrm>
        </p:grpSpPr>
        <p:sp>
          <p:nvSpPr>
            <p:cNvPr id="86" name="Oval 85">
              <a:extLst>
                <a:ext uri="{FF2B5EF4-FFF2-40B4-BE49-F238E27FC236}">
                  <a16:creationId xmlns:a16="http://schemas.microsoft.com/office/drawing/2014/main" id="{6E127FEC-5359-CE4B-AAFE-F9900C3175F0}"/>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407CB72-A587-1549-8E9B-20840DD88B63}"/>
                </a:ext>
              </a:extLst>
            </p:cNvPr>
            <p:cNvCxnSpPr>
              <a:cxnSpLocks/>
              <a:stCxn id="86"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1EA4118-8351-754E-ACF2-79345C9097C8}"/>
                </a:ext>
              </a:extLst>
            </p:cNvPr>
            <p:cNvSpPr txBox="1"/>
            <p:nvPr/>
          </p:nvSpPr>
          <p:spPr>
            <a:xfrm>
              <a:off x="5099403" y="3013765"/>
              <a:ext cx="629503" cy="369332"/>
            </a:xfrm>
            <a:prstGeom prst="rect">
              <a:avLst/>
            </a:prstGeom>
            <a:noFill/>
          </p:spPr>
          <p:txBody>
            <a:bodyPr wrap="square" rtlCol="0">
              <a:spAutoFit/>
            </a:bodyPr>
            <a:lstStyle/>
            <a:p>
              <a:r>
                <a:rPr lang="en-US" sz="900" dirty="0"/>
                <a:t>P</a:t>
              </a:r>
              <a:r>
                <a:rPr lang="en-US" sz="900" baseline="30000" dirty="0"/>
                <a:t>B</a:t>
              </a:r>
              <a:r>
                <a:rPr lang="en-US" sz="900" baseline="-25000" dirty="0"/>
                <a:t>(1,0)</a:t>
              </a:r>
            </a:p>
            <a:p>
              <a:endParaRPr lang="en-US" sz="900" dirty="0"/>
            </a:p>
          </p:txBody>
        </p:sp>
      </p:grpSp>
      <p:sp>
        <p:nvSpPr>
          <p:cNvPr id="78" name="Oval 77">
            <a:extLst>
              <a:ext uri="{FF2B5EF4-FFF2-40B4-BE49-F238E27FC236}">
                <a16:creationId xmlns:a16="http://schemas.microsoft.com/office/drawing/2014/main" id="{B2824E06-65C5-0E4B-AD5C-7A3E129C5ACE}"/>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C3E168C-3892-6B48-8871-B9BB4F873D1A}"/>
              </a:ext>
            </a:extLst>
          </p:cNvPr>
          <p:cNvGrpSpPr/>
          <p:nvPr/>
        </p:nvGrpSpPr>
        <p:grpSpPr>
          <a:xfrm>
            <a:off x="4470888" y="1244938"/>
            <a:ext cx="4009174" cy="3180598"/>
            <a:chOff x="4470888" y="1244938"/>
            <a:chExt cx="4009174" cy="3180598"/>
          </a:xfrm>
        </p:grpSpPr>
        <p:sp>
          <p:nvSpPr>
            <p:cNvPr id="120" name="TextBox 119">
              <a:extLst>
                <a:ext uri="{FF2B5EF4-FFF2-40B4-BE49-F238E27FC236}">
                  <a16:creationId xmlns:a16="http://schemas.microsoft.com/office/drawing/2014/main" id="{F09A6740-6D9A-0D41-97AD-1D21BE67A610}"/>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21" name="TextBox 120">
              <a:extLst>
                <a:ext uri="{FF2B5EF4-FFF2-40B4-BE49-F238E27FC236}">
                  <a16:creationId xmlns:a16="http://schemas.microsoft.com/office/drawing/2014/main" id="{7610D4AF-CDFB-224E-874E-C54CA749EAF4}"/>
                </a:ext>
              </a:extLst>
            </p:cNvPr>
            <p:cNvSpPr txBox="1"/>
            <p:nvPr/>
          </p:nvSpPr>
          <p:spPr>
            <a:xfrm>
              <a:off x="4470888" y="2341978"/>
              <a:ext cx="400110" cy="258654"/>
            </a:xfrm>
            <a:prstGeom prst="rect">
              <a:avLst/>
            </a:prstGeom>
            <a:noFill/>
          </p:spPr>
          <p:txBody>
            <a:bodyPr vert="vert270" wrap="square" rtlCol="0">
              <a:spAutoFit/>
            </a:bodyPr>
            <a:lstStyle/>
            <a:p>
              <a:r>
                <a:rPr lang="en-US"/>
                <a:t>u</a:t>
              </a:r>
            </a:p>
          </p:txBody>
        </p:sp>
        <p:sp>
          <p:nvSpPr>
            <p:cNvPr id="122" name="TextBox 121">
              <a:extLst>
                <a:ext uri="{FF2B5EF4-FFF2-40B4-BE49-F238E27FC236}">
                  <a16:creationId xmlns:a16="http://schemas.microsoft.com/office/drawing/2014/main" id="{A9FF5882-DD6D-8C42-BFD5-7ACAEFDEEBE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130" name="TextBox 129">
              <a:extLst>
                <a:ext uri="{FF2B5EF4-FFF2-40B4-BE49-F238E27FC236}">
                  <a16:creationId xmlns:a16="http://schemas.microsoft.com/office/drawing/2014/main" id="{CFF6896E-4BA8-6B49-A0B8-C9816F634DFE}"/>
                </a:ext>
              </a:extLst>
            </p:cNvPr>
            <p:cNvSpPr txBox="1"/>
            <p:nvPr/>
          </p:nvSpPr>
          <p:spPr>
            <a:xfrm>
              <a:off x="6041380" y="4117759"/>
              <a:ext cx="491594" cy="307777"/>
            </a:xfrm>
            <a:prstGeom prst="rect">
              <a:avLst/>
            </a:prstGeom>
            <a:noFill/>
          </p:spPr>
          <p:txBody>
            <a:bodyPr wrap="square" rtlCol="0">
              <a:spAutoFit/>
            </a:bodyPr>
            <a:lstStyle/>
            <a:p>
              <a:r>
                <a:rPr lang="en-US"/>
                <a:t>t</a:t>
              </a:r>
            </a:p>
          </p:txBody>
        </p:sp>
      </p:gr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3"/>
              </a:rPr>
              <a:t>Sequence transduction with recurrent neural networks</a:t>
            </a:r>
            <a:r>
              <a:rPr lang="en-US" sz="800" dirty="0"/>
              <a:t>”</a:t>
            </a:r>
          </a:p>
        </p:txBody>
      </p:sp>
      <p:grpSp>
        <p:nvGrpSpPr>
          <p:cNvPr id="18" name="Group 17">
            <a:extLst>
              <a:ext uri="{FF2B5EF4-FFF2-40B4-BE49-F238E27FC236}">
                <a16:creationId xmlns:a16="http://schemas.microsoft.com/office/drawing/2014/main" id="{2083B4F8-EBA2-CD4A-9CDE-E21791B4346D}"/>
              </a:ext>
            </a:extLst>
          </p:cNvPr>
          <p:cNvGrpSpPr/>
          <p:nvPr/>
        </p:nvGrpSpPr>
        <p:grpSpPr>
          <a:xfrm>
            <a:off x="4334477" y="3165475"/>
            <a:ext cx="1529852" cy="1311119"/>
            <a:chOff x="4334477" y="3165475"/>
            <a:chExt cx="1529852" cy="1311119"/>
          </a:xfrm>
        </p:grpSpPr>
        <p:sp>
          <p:nvSpPr>
            <p:cNvPr id="7" name="TextBox 6">
              <a:extLst>
                <a:ext uri="{FF2B5EF4-FFF2-40B4-BE49-F238E27FC236}">
                  <a16:creationId xmlns:a16="http://schemas.microsoft.com/office/drawing/2014/main" id="{BD2E8705-B1C8-734E-A61C-BF6E6E64EF62}"/>
                </a:ext>
              </a:extLst>
            </p:cNvPr>
            <p:cNvSpPr txBox="1"/>
            <p:nvPr/>
          </p:nvSpPr>
          <p:spPr>
            <a:xfrm>
              <a:off x="4334477" y="4076484"/>
              <a:ext cx="1529852" cy="400110"/>
            </a:xfrm>
            <a:prstGeom prst="rect">
              <a:avLst/>
            </a:prstGeom>
            <a:noFill/>
          </p:spPr>
          <p:txBody>
            <a:bodyPr wrap="square" rtlCol="0">
              <a:spAutoFit/>
            </a:bodyPr>
            <a:lstStyle/>
            <a:p>
              <a:r>
                <a:rPr lang="en-US" sz="1000" dirty="0"/>
                <a:t>Probability of emitting “B” from (t=1, u =0)</a:t>
              </a:r>
            </a:p>
          </p:txBody>
        </p:sp>
        <p:cxnSp>
          <p:nvCxnSpPr>
            <p:cNvPr id="15" name="Straight Arrow Connector 14">
              <a:extLst>
                <a:ext uri="{FF2B5EF4-FFF2-40B4-BE49-F238E27FC236}">
                  <a16:creationId xmlns:a16="http://schemas.microsoft.com/office/drawing/2014/main" id="{5685D139-A6F7-2A4C-BEE4-FE87ADDE91CF}"/>
                </a:ext>
              </a:extLst>
            </p:cNvPr>
            <p:cNvCxnSpPr>
              <a:cxnSpLocks/>
            </p:cNvCxnSpPr>
            <p:nvPr/>
          </p:nvCxnSpPr>
          <p:spPr>
            <a:xfrm flipV="1">
              <a:off x="4807929" y="3165475"/>
              <a:ext cx="530317"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118BE45D-E56C-AA4C-A182-88EF7240A767}"/>
              </a:ext>
            </a:extLst>
          </p:cNvPr>
          <p:cNvGrpSpPr/>
          <p:nvPr/>
        </p:nvGrpSpPr>
        <p:grpSpPr>
          <a:xfrm>
            <a:off x="1029230" y="1760978"/>
            <a:ext cx="2926868" cy="3333233"/>
            <a:chOff x="5734922" y="1149731"/>
            <a:chExt cx="2926868" cy="3333233"/>
          </a:xfrm>
        </p:grpSpPr>
        <p:sp>
          <p:nvSpPr>
            <p:cNvPr id="50" name="Rectangle 49">
              <a:extLst>
                <a:ext uri="{FF2B5EF4-FFF2-40B4-BE49-F238E27FC236}">
                  <a16:creationId xmlns:a16="http://schemas.microsoft.com/office/drawing/2014/main" id="{F0E3C284-DD76-B44A-9CD0-337579C2AB5C}"/>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58FCE5F6-57AD-7744-9D75-F348BFF4C227}"/>
                </a:ext>
              </a:extLst>
            </p:cNvPr>
            <p:cNvCxnSpPr>
              <a:cxnSpLocks/>
              <a:stCxn id="53"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48521EB-9B88-0446-91FF-ABF2F159CF9E}"/>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9B1C544E-4E1F-4646-B9BD-50C543F2AE6D}"/>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4" name="Straight Arrow Connector 53">
              <a:extLst>
                <a:ext uri="{FF2B5EF4-FFF2-40B4-BE49-F238E27FC236}">
                  <a16:creationId xmlns:a16="http://schemas.microsoft.com/office/drawing/2014/main" id="{3B319290-BF3C-8743-8B74-66F6A4C3C9A4}"/>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CE9F1A-B101-AE47-BD94-D04FDA281985}"/>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40BC2-3AAE-B845-9298-BCA5FB9DC6A7}"/>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D119DA-3D71-4440-9E84-C4FD8D22C64E}"/>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57" name="TextBox 56">
                  <a:extLst>
                    <a:ext uri="{FF2B5EF4-FFF2-40B4-BE49-F238E27FC236}">
                      <a16:creationId xmlns:a16="http://schemas.microsoft.com/office/drawing/2014/main" id="{DED119DA-3D71-4440-9E84-C4FD8D22C64E}"/>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4"/>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0FF5BC3-86F3-9A40-8A27-9EDCA6996F2C}"/>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58" name="TextBox 57">
                  <a:extLst>
                    <a:ext uri="{FF2B5EF4-FFF2-40B4-BE49-F238E27FC236}">
                      <a16:creationId xmlns:a16="http://schemas.microsoft.com/office/drawing/2014/main" id="{C0FF5BC3-86F3-9A40-8A27-9EDCA6996F2C}"/>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E57E2C-128A-C940-8CB6-9471E29C3A9B}"/>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9" name="TextBox 58">
                  <a:extLst>
                    <a:ext uri="{FF2B5EF4-FFF2-40B4-BE49-F238E27FC236}">
                      <a16:creationId xmlns:a16="http://schemas.microsoft.com/office/drawing/2014/main" id="{3AE57E2C-128A-C940-8CB6-9471E29C3A9B}"/>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6"/>
                  <a:stretch>
                    <a:fillRect t="-7143"/>
                  </a:stretch>
                </a:blipFill>
              </p:spPr>
              <p:txBody>
                <a:bodyPr/>
                <a:lstStyle/>
                <a:p>
                  <a:r>
                    <a:rPr lang="en-US">
                      <a:noFill/>
                    </a:rPr>
                    <a:t> </a:t>
                  </a:r>
                </a:p>
              </p:txBody>
            </p:sp>
          </mc:Fallback>
        </mc:AlternateContent>
        <p:sp>
          <p:nvSpPr>
            <p:cNvPr id="60" name="Rectangle 59">
              <a:extLst>
                <a:ext uri="{FF2B5EF4-FFF2-40B4-BE49-F238E27FC236}">
                  <a16:creationId xmlns:a16="http://schemas.microsoft.com/office/drawing/2014/main" id="{AD06F6A3-5A07-914A-B9FB-5F19437D7D3A}"/>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61" name="Rectangle 60">
              <a:extLst>
                <a:ext uri="{FF2B5EF4-FFF2-40B4-BE49-F238E27FC236}">
                  <a16:creationId xmlns:a16="http://schemas.microsoft.com/office/drawing/2014/main" id="{4592A0C6-63C6-084D-8A5A-0092DE254302}"/>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2" name="Straight Arrow Connector 61">
              <a:extLst>
                <a:ext uri="{FF2B5EF4-FFF2-40B4-BE49-F238E27FC236}">
                  <a16:creationId xmlns:a16="http://schemas.microsoft.com/office/drawing/2014/main" id="{D874FED5-F7D6-D042-BE41-12B6723893F5}"/>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99E1C3-B4C0-B543-BED4-27854A07C2E0}"/>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3" name="TextBox 62">
                  <a:extLst>
                    <a:ext uri="{FF2B5EF4-FFF2-40B4-BE49-F238E27FC236}">
                      <a16:creationId xmlns:a16="http://schemas.microsoft.com/office/drawing/2014/main" id="{5499E1C3-B4C0-B543-BED4-27854A07C2E0}"/>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7"/>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AB70E37-D9E5-464D-8286-1B76D02323C6}"/>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64" name="TextBox 63">
                  <a:extLst>
                    <a:ext uri="{FF2B5EF4-FFF2-40B4-BE49-F238E27FC236}">
                      <a16:creationId xmlns:a16="http://schemas.microsoft.com/office/drawing/2014/main" id="{8AB70E37-D9E5-464D-8286-1B76D02323C6}"/>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8"/>
                  <a:stretch>
                    <a:fillRect l="-15556" t="-21429" r="-8889" b="-42857"/>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70E11F2-B047-EE45-AA81-3AF0CD511F1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AA28AB-906A-304C-B811-A208DC39D1B7}"/>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9D3329-5452-7E4C-92E3-86CCEE90E887}"/>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B ]</a:t>
              </a:r>
            </a:p>
          </p:txBody>
        </p:sp>
        <p:sp>
          <p:nvSpPr>
            <p:cNvPr id="68" name="Rectangle 67">
              <a:extLst>
                <a:ext uri="{FF2B5EF4-FFF2-40B4-BE49-F238E27FC236}">
                  <a16:creationId xmlns:a16="http://schemas.microsoft.com/office/drawing/2014/main" id="{513CCF04-1BB3-FF4C-8561-E974DCC4837F}"/>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DDA7CF-E654-AF47-8759-AE1676C2CEE2}"/>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1</m:t>
                            </m:r>
                          </m:sub>
                        </m:sSub>
                      </m:oMath>
                    </m:oMathPara>
                  </a14:m>
                  <a:endParaRPr lang="en-US" sz="1050" dirty="0">
                    <a:solidFill>
                      <a:srgbClr val="FF0000"/>
                    </a:solidFill>
                  </a:endParaRPr>
                </a:p>
              </p:txBody>
            </p:sp>
          </mc:Choice>
          <mc:Fallback xmlns="">
            <p:sp>
              <p:nvSpPr>
                <p:cNvPr id="69" name="TextBox 68">
                  <a:extLst>
                    <a:ext uri="{FF2B5EF4-FFF2-40B4-BE49-F238E27FC236}">
                      <a16:creationId xmlns:a16="http://schemas.microsoft.com/office/drawing/2014/main" id="{BEDDA7CF-E654-AF47-8759-AE1676C2CEE2}"/>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9"/>
                  <a:stretch>
                    <a:fillRect/>
                  </a:stretch>
                </a:blipFill>
              </p:spPr>
              <p:txBody>
                <a:bodyPr/>
                <a:lstStyle/>
                <a:p>
                  <a:r>
                    <a:rPr lang="en-US">
                      <a:noFill/>
                    </a:rPr>
                    <a:t> </a:t>
                  </a:r>
                </a:p>
              </p:txBody>
            </p:sp>
          </mc:Fallback>
        </mc:AlternateContent>
      </p:grpSp>
      <p:graphicFrame>
        <p:nvGraphicFramePr>
          <p:cNvPr id="73" name="Table 53">
            <a:extLst>
              <a:ext uri="{FF2B5EF4-FFF2-40B4-BE49-F238E27FC236}">
                <a16:creationId xmlns:a16="http://schemas.microsoft.com/office/drawing/2014/main" id="{0B8B8642-4238-9842-BFD1-AE3659CC8467}"/>
              </a:ext>
            </a:extLst>
          </p:cNvPr>
          <p:cNvGraphicFramePr>
            <a:graphicFrameLocks noGrp="1"/>
          </p:cNvGraphicFramePr>
          <p:nvPr>
            <p:extLst>
              <p:ext uri="{D42A27DB-BD31-4B8C-83A1-F6EECF244321}">
                <p14:modId xmlns:p14="http://schemas.microsoft.com/office/powerpoint/2010/main" val="2531439155"/>
              </p:ext>
            </p:extLst>
          </p:nvPr>
        </p:nvGraphicFramePr>
        <p:xfrm>
          <a:off x="3069671" y="842413"/>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rgbClr val="FF0000"/>
                          </a:solidFill>
                        </a:rPr>
                        <a:t>P</a:t>
                      </a:r>
                      <a:r>
                        <a:rPr lang="en-US" sz="900" baseline="30000" dirty="0">
                          <a:solidFill>
                            <a:srgbClr val="FF0000"/>
                          </a:solidFill>
                        </a:rPr>
                        <a:t>E</a:t>
                      </a:r>
                      <a:r>
                        <a:rPr lang="en-US" sz="900" baseline="-25000" dirty="0">
                          <a:solidFill>
                            <a:srgbClr val="FF0000"/>
                          </a:solidFill>
                        </a:rPr>
                        <a:t>(</a:t>
                      </a:r>
                      <a:r>
                        <a:rPr lang="en-US" sz="900" baseline="-25000" dirty="0" err="1">
                          <a:solidFill>
                            <a:srgbClr val="FF0000"/>
                          </a:solidFill>
                        </a:rPr>
                        <a:t>t,u</a:t>
                      </a:r>
                      <a:r>
                        <a:rPr lang="en-US" sz="900" baseline="-25000" dirty="0">
                          <a:solidFill>
                            <a:srgbClr val="FF0000"/>
                          </a:solidFill>
                        </a:rPr>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P</a:t>
                      </a:r>
                      <a:r>
                        <a:rPr lang="en-US" sz="1000" baseline="30000" dirty="0"/>
                        <a:t>B</a:t>
                      </a:r>
                      <a:r>
                        <a:rPr lang="en-US" sz="1000" baseline="-25000" dirty="0"/>
                        <a:t>(</a:t>
                      </a:r>
                      <a:r>
                        <a:rPr lang="en-US" sz="1000" baseline="-25000" dirty="0" err="1"/>
                        <a:t>t,u</a:t>
                      </a:r>
                      <a:r>
                        <a:rPr lang="en-US" sz="1000" baseline="-25000" dirty="0"/>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C595853-DB25-B14A-95E0-F5DC15C6E0C2}"/>
                  </a:ext>
                </a:extLst>
              </p:cNvPr>
              <p:cNvSpPr txBox="1"/>
              <p:nvPr/>
            </p:nvSpPr>
            <p:spPr>
              <a:xfrm>
                <a:off x="3078457" y="948550"/>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a:t>
                </a:r>
                <a:r>
                  <a:rPr lang="en-US" sz="800" baseline="-25000" dirty="0" err="1"/>
                  <a:t>t,u</a:t>
                </a:r>
                <a:r>
                  <a:rPr lang="en-US" sz="800" baseline="-25000" dirty="0"/>
                  <a:t>)</a:t>
                </a:r>
              </a:p>
            </p:txBody>
          </p:sp>
        </mc:Choice>
        <mc:Fallback xmlns="">
          <p:sp>
            <p:nvSpPr>
              <p:cNvPr id="74" name="TextBox 73">
                <a:extLst>
                  <a:ext uri="{FF2B5EF4-FFF2-40B4-BE49-F238E27FC236}">
                    <a16:creationId xmlns:a16="http://schemas.microsoft.com/office/drawing/2014/main" id="{CC595853-DB25-B14A-95E0-F5DC15C6E0C2}"/>
                  </a:ext>
                </a:extLst>
              </p:cNvPr>
              <p:cNvSpPr txBox="1">
                <a:spLocks noRot="1" noChangeAspect="1" noMove="1" noResize="1" noEditPoints="1" noAdjustHandles="1" noChangeArrowheads="1" noChangeShapeType="1" noTextEdit="1"/>
              </p:cNvSpPr>
              <p:nvPr/>
            </p:nvSpPr>
            <p:spPr>
              <a:xfrm>
                <a:off x="3078457" y="948550"/>
                <a:ext cx="491594" cy="215444"/>
              </a:xfrm>
              <a:prstGeom prst="rect">
                <a:avLst/>
              </a:prstGeom>
              <a:blipFill>
                <a:blip r:embed="rId10"/>
                <a:stretch>
                  <a:fillRect b="-11111"/>
                </a:stretch>
              </a:blipFill>
            </p:spPr>
            <p:txBody>
              <a:bodyPr/>
              <a:lstStyle/>
              <a:p>
                <a:r>
                  <a:rPr lang="en-US">
                    <a:noFill/>
                  </a:rPr>
                  <a:t> </a:t>
                </a:r>
              </a:p>
            </p:txBody>
          </p:sp>
        </mc:Fallback>
      </mc:AlternateContent>
      <p:sp>
        <p:nvSpPr>
          <p:cNvPr id="79" name="Rectangle 78">
            <a:extLst>
              <a:ext uri="{FF2B5EF4-FFF2-40B4-BE49-F238E27FC236}">
                <a16:creationId xmlns:a16="http://schemas.microsoft.com/office/drawing/2014/main" id="{AD139144-1F47-0548-B40C-C6E78060C2E5}"/>
              </a:ext>
            </a:extLst>
          </p:cNvPr>
          <p:cNvSpPr/>
          <p:nvPr/>
        </p:nvSpPr>
        <p:spPr>
          <a:xfrm>
            <a:off x="393621" y="806061"/>
            <a:ext cx="4572000" cy="1477328"/>
          </a:xfrm>
          <a:prstGeom prst="rect">
            <a:avLst/>
          </a:prstGeom>
        </p:spPr>
        <p:txBody>
          <a:bodyPr>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171450" lvl="1" indent="-171450">
              <a:buSzPct val="129000"/>
              <a:buFont typeface="Arial" panose="020B0604020202020204" pitchFamily="34" charset="0"/>
              <a:buChar char="•"/>
            </a:pPr>
            <a:r>
              <a:rPr lang="en-US" sz="900" i="1" dirty="0"/>
              <a:t>BOS: Beginning of sentence</a:t>
            </a:r>
          </a:p>
        </p:txBody>
      </p:sp>
    </p:spTree>
    <p:extLst>
      <p:ext uri="{BB962C8B-B14F-4D97-AF65-F5344CB8AC3E}">
        <p14:creationId xmlns:p14="http://schemas.microsoft.com/office/powerpoint/2010/main" val="7606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311700" y="233361"/>
            <a:ext cx="8520600" cy="572700"/>
          </a:xfrm>
        </p:spPr>
        <p:txBody>
          <a:bodyPr>
            <a:normAutofit fontScale="90000"/>
          </a:bodyPr>
          <a:lstStyle/>
          <a:p>
            <a:r>
              <a:rPr lang="en-US" dirty="0">
                <a:solidFill>
                  <a:schemeClr val="accent1">
                    <a:lumMod val="50000"/>
                  </a:schemeClr>
                </a:solidFill>
              </a:rPr>
              <a:t>An Alignment During Training</a:t>
            </a:r>
          </a:p>
        </p:txBody>
      </p:sp>
      <p:grpSp>
        <p:nvGrpSpPr>
          <p:cNvPr id="5" name="Group 4">
            <a:extLst>
              <a:ext uri="{FF2B5EF4-FFF2-40B4-BE49-F238E27FC236}">
                <a16:creationId xmlns:a16="http://schemas.microsoft.com/office/drawing/2014/main" id="{CBE2B7FD-889F-0047-8C92-70CC31256F44}"/>
              </a:ext>
            </a:extLst>
          </p:cNvPr>
          <p:cNvGrpSpPr/>
          <p:nvPr/>
        </p:nvGrpSpPr>
        <p:grpSpPr>
          <a:xfrm>
            <a:off x="5009579" y="2300044"/>
            <a:ext cx="752820" cy="669234"/>
            <a:chOff x="5009579" y="2300044"/>
            <a:chExt cx="752820" cy="669234"/>
          </a:xfrm>
        </p:grpSpPr>
        <p:sp>
          <p:nvSpPr>
            <p:cNvPr id="82" name="Oval 81">
              <a:extLst>
                <a:ext uri="{FF2B5EF4-FFF2-40B4-BE49-F238E27FC236}">
                  <a16:creationId xmlns:a16="http://schemas.microsoft.com/office/drawing/2014/main" id="{61A6BE78-EDD6-CF48-B2C2-8DEDF491B65D}"/>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9853DC65-FDEA-6840-B538-337CA8700552}"/>
                </a:ext>
              </a:extLst>
            </p:cNvPr>
            <p:cNvCxnSpPr>
              <a:cxnSpLocks/>
              <a:stCxn id="82" idx="0"/>
              <a:endCxn id="78"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386DA15F-A06B-494B-8921-8A0A53E5E3B6}"/>
                </a:ext>
              </a:extLst>
            </p:cNvPr>
            <p:cNvSpPr txBox="1"/>
            <p:nvPr/>
          </p:nvSpPr>
          <p:spPr>
            <a:xfrm>
              <a:off x="5009579" y="2352555"/>
              <a:ext cx="686490"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3" name="Group 2">
            <a:extLst>
              <a:ext uri="{FF2B5EF4-FFF2-40B4-BE49-F238E27FC236}">
                <a16:creationId xmlns:a16="http://schemas.microsoft.com/office/drawing/2014/main" id="{314F2B8C-26AB-3F4F-9D52-56B76098A554}"/>
              </a:ext>
            </a:extLst>
          </p:cNvPr>
          <p:cNvGrpSpPr/>
          <p:nvPr/>
        </p:nvGrpSpPr>
        <p:grpSpPr>
          <a:xfrm>
            <a:off x="5099403" y="2969279"/>
            <a:ext cx="648418" cy="693082"/>
            <a:chOff x="5099403" y="2969279"/>
            <a:chExt cx="648418" cy="693082"/>
          </a:xfrm>
        </p:grpSpPr>
        <p:sp>
          <p:nvSpPr>
            <p:cNvPr id="86" name="Oval 85">
              <a:extLst>
                <a:ext uri="{FF2B5EF4-FFF2-40B4-BE49-F238E27FC236}">
                  <a16:creationId xmlns:a16="http://schemas.microsoft.com/office/drawing/2014/main" id="{6E127FEC-5359-CE4B-AAFE-F9900C3175F0}"/>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407CB72-A587-1549-8E9B-20840DD88B63}"/>
                </a:ext>
              </a:extLst>
            </p:cNvPr>
            <p:cNvCxnSpPr>
              <a:cxnSpLocks/>
              <a:stCxn id="86"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1EA4118-8351-754E-ACF2-79345C9097C8}"/>
                </a:ext>
              </a:extLst>
            </p:cNvPr>
            <p:cNvSpPr txBox="1"/>
            <p:nvPr/>
          </p:nvSpPr>
          <p:spPr>
            <a:xfrm>
              <a:off x="5099403" y="3013765"/>
              <a:ext cx="629503" cy="369332"/>
            </a:xfrm>
            <a:prstGeom prst="rect">
              <a:avLst/>
            </a:prstGeom>
            <a:noFill/>
          </p:spPr>
          <p:txBody>
            <a:bodyPr wrap="square" rtlCol="0">
              <a:spAutoFit/>
            </a:bodyPr>
            <a:lstStyle/>
            <a:p>
              <a:r>
                <a:rPr lang="en-US" sz="900" dirty="0"/>
                <a:t>P</a:t>
              </a:r>
              <a:r>
                <a:rPr lang="en-US" sz="900" baseline="30000" dirty="0"/>
                <a:t>B</a:t>
              </a:r>
              <a:r>
                <a:rPr lang="en-US" sz="900" baseline="-25000" dirty="0"/>
                <a:t>(1,0)</a:t>
              </a:r>
            </a:p>
            <a:p>
              <a:endParaRPr lang="en-US" sz="900" dirty="0"/>
            </a:p>
          </p:txBody>
        </p:sp>
      </p:grpSp>
      <p:grpSp>
        <p:nvGrpSpPr>
          <p:cNvPr id="9" name="Group 8">
            <a:extLst>
              <a:ext uri="{FF2B5EF4-FFF2-40B4-BE49-F238E27FC236}">
                <a16:creationId xmlns:a16="http://schemas.microsoft.com/office/drawing/2014/main" id="{D5A37A96-6534-C84E-BE83-8E5B227C57A8}"/>
              </a:ext>
            </a:extLst>
          </p:cNvPr>
          <p:cNvGrpSpPr/>
          <p:nvPr/>
        </p:nvGrpSpPr>
        <p:grpSpPr>
          <a:xfrm>
            <a:off x="5343542" y="1916228"/>
            <a:ext cx="840916" cy="464698"/>
            <a:chOff x="5343542" y="1916228"/>
            <a:chExt cx="840916" cy="464698"/>
          </a:xfrm>
        </p:grpSpPr>
        <p:grpSp>
          <p:nvGrpSpPr>
            <p:cNvPr id="8" name="Group 7">
              <a:extLst>
                <a:ext uri="{FF2B5EF4-FFF2-40B4-BE49-F238E27FC236}">
                  <a16:creationId xmlns:a16="http://schemas.microsoft.com/office/drawing/2014/main" id="{8D7646A1-F7F1-EC4D-A56A-EB1FBE064578}"/>
                </a:ext>
              </a:extLst>
            </p:cNvPr>
            <p:cNvGrpSpPr/>
            <p:nvPr/>
          </p:nvGrpSpPr>
          <p:grpSpPr>
            <a:xfrm>
              <a:off x="5343542" y="1916228"/>
              <a:ext cx="704740" cy="383816"/>
              <a:chOff x="5343542" y="1916228"/>
              <a:chExt cx="704740" cy="383816"/>
            </a:xfrm>
          </p:grpSpPr>
          <p:sp>
            <p:nvSpPr>
              <p:cNvPr id="78" name="Oval 77">
                <a:extLst>
                  <a:ext uri="{FF2B5EF4-FFF2-40B4-BE49-F238E27FC236}">
                    <a16:creationId xmlns:a16="http://schemas.microsoft.com/office/drawing/2014/main" id="{B2824E06-65C5-0E4B-AD5C-7A3E129C5ACE}"/>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Arrow Connector 104">
                <a:extLst>
                  <a:ext uri="{FF2B5EF4-FFF2-40B4-BE49-F238E27FC236}">
                    <a16:creationId xmlns:a16="http://schemas.microsoft.com/office/drawing/2014/main" id="{FEC0A28B-2D73-204E-899D-3A4A90B3AEFA}"/>
                  </a:ext>
                </a:extLst>
              </p:cNvPr>
              <p:cNvCxnSpPr>
                <a:cxnSpLocks/>
              </p:cNvCxnSpPr>
              <p:nvPr/>
            </p:nvCxnSpPr>
            <p:spPr>
              <a:xfrm>
                <a:off x="5769011" y="2108444"/>
                <a:ext cx="279271" cy="2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87310C2-9ADA-9E46-9547-4D70D6FEE0A2}"/>
                    </a:ext>
                  </a:extLst>
                </p:cNvPr>
                <p:cNvSpPr txBox="1"/>
                <p:nvPr/>
              </p:nvSpPr>
              <p:spPr>
                <a:xfrm>
                  <a:off x="5692864" y="216548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(1,2)</a:t>
                  </a:r>
                </a:p>
              </p:txBody>
            </p:sp>
          </mc:Choice>
          <mc:Fallback xmlns="">
            <p:sp>
              <p:nvSpPr>
                <p:cNvPr id="126" name="TextBox 125">
                  <a:extLst>
                    <a:ext uri="{FF2B5EF4-FFF2-40B4-BE49-F238E27FC236}">
                      <a16:creationId xmlns:a16="http://schemas.microsoft.com/office/drawing/2014/main" id="{887310C2-9ADA-9E46-9547-4D70D6FEE0A2}"/>
                    </a:ext>
                  </a:extLst>
                </p:cNvPr>
                <p:cNvSpPr txBox="1">
                  <a:spLocks noRot="1" noChangeAspect="1" noMove="1" noResize="1" noEditPoints="1" noAdjustHandles="1" noChangeArrowheads="1" noChangeShapeType="1" noTextEdit="1"/>
                </p:cNvSpPr>
                <p:nvPr/>
              </p:nvSpPr>
              <p:spPr>
                <a:xfrm>
                  <a:off x="5692864" y="2165482"/>
                  <a:ext cx="491594" cy="215444"/>
                </a:xfrm>
                <a:prstGeom prst="rect">
                  <a:avLst/>
                </a:prstGeom>
                <a:blipFill>
                  <a:blip r:embed="rId3"/>
                  <a:stretch>
                    <a:fillRect b="-11111"/>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9C3E168C-3892-6B48-8871-B9BB4F873D1A}"/>
              </a:ext>
            </a:extLst>
          </p:cNvPr>
          <p:cNvGrpSpPr/>
          <p:nvPr/>
        </p:nvGrpSpPr>
        <p:grpSpPr>
          <a:xfrm>
            <a:off x="4470888" y="1244938"/>
            <a:ext cx="4009174" cy="3180598"/>
            <a:chOff x="4470888" y="1244938"/>
            <a:chExt cx="4009174" cy="3180598"/>
          </a:xfrm>
        </p:grpSpPr>
        <p:sp>
          <p:nvSpPr>
            <p:cNvPr id="120" name="TextBox 119">
              <a:extLst>
                <a:ext uri="{FF2B5EF4-FFF2-40B4-BE49-F238E27FC236}">
                  <a16:creationId xmlns:a16="http://schemas.microsoft.com/office/drawing/2014/main" id="{F09A6740-6D9A-0D41-97AD-1D21BE67A610}"/>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21" name="TextBox 120">
              <a:extLst>
                <a:ext uri="{FF2B5EF4-FFF2-40B4-BE49-F238E27FC236}">
                  <a16:creationId xmlns:a16="http://schemas.microsoft.com/office/drawing/2014/main" id="{7610D4AF-CDFB-224E-874E-C54CA749EAF4}"/>
                </a:ext>
              </a:extLst>
            </p:cNvPr>
            <p:cNvSpPr txBox="1"/>
            <p:nvPr/>
          </p:nvSpPr>
          <p:spPr>
            <a:xfrm>
              <a:off x="4470888" y="2341978"/>
              <a:ext cx="400110" cy="258654"/>
            </a:xfrm>
            <a:prstGeom prst="rect">
              <a:avLst/>
            </a:prstGeom>
            <a:noFill/>
          </p:spPr>
          <p:txBody>
            <a:bodyPr vert="vert270" wrap="square" rtlCol="0">
              <a:spAutoFit/>
            </a:bodyPr>
            <a:lstStyle/>
            <a:p>
              <a:r>
                <a:rPr lang="en-US"/>
                <a:t>u</a:t>
              </a:r>
            </a:p>
          </p:txBody>
        </p:sp>
        <p:sp>
          <p:nvSpPr>
            <p:cNvPr id="122" name="TextBox 121">
              <a:extLst>
                <a:ext uri="{FF2B5EF4-FFF2-40B4-BE49-F238E27FC236}">
                  <a16:creationId xmlns:a16="http://schemas.microsoft.com/office/drawing/2014/main" id="{A9FF5882-DD6D-8C42-BFD5-7ACAEFDEEBE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130" name="TextBox 129">
              <a:extLst>
                <a:ext uri="{FF2B5EF4-FFF2-40B4-BE49-F238E27FC236}">
                  <a16:creationId xmlns:a16="http://schemas.microsoft.com/office/drawing/2014/main" id="{CFF6896E-4BA8-6B49-A0B8-C9816F634DFE}"/>
                </a:ext>
              </a:extLst>
            </p:cNvPr>
            <p:cNvSpPr txBox="1"/>
            <p:nvPr/>
          </p:nvSpPr>
          <p:spPr>
            <a:xfrm>
              <a:off x="6041380" y="4117759"/>
              <a:ext cx="491594" cy="307777"/>
            </a:xfrm>
            <a:prstGeom prst="rect">
              <a:avLst/>
            </a:prstGeom>
            <a:noFill/>
          </p:spPr>
          <p:txBody>
            <a:bodyPr wrap="square" rtlCol="0">
              <a:spAutoFit/>
            </a:bodyPr>
            <a:lstStyle/>
            <a:p>
              <a:r>
                <a:rPr lang="en-US"/>
                <a:t>t</a:t>
              </a:r>
            </a:p>
          </p:txBody>
        </p:sp>
      </p:gr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4"/>
              </a:rPr>
              <a:t>Sequence transduction with recurrent neural networks</a:t>
            </a:r>
            <a:r>
              <a:rPr lang="en-US" sz="800" dirty="0"/>
              <a:t>”</a:t>
            </a:r>
          </a:p>
        </p:txBody>
      </p:sp>
      <p:grpSp>
        <p:nvGrpSpPr>
          <p:cNvPr id="18" name="Group 17">
            <a:extLst>
              <a:ext uri="{FF2B5EF4-FFF2-40B4-BE49-F238E27FC236}">
                <a16:creationId xmlns:a16="http://schemas.microsoft.com/office/drawing/2014/main" id="{2083B4F8-EBA2-CD4A-9CDE-E21791B4346D}"/>
              </a:ext>
            </a:extLst>
          </p:cNvPr>
          <p:cNvGrpSpPr/>
          <p:nvPr/>
        </p:nvGrpSpPr>
        <p:grpSpPr>
          <a:xfrm>
            <a:off x="4334477" y="3165475"/>
            <a:ext cx="1529852" cy="1311119"/>
            <a:chOff x="4334477" y="3165475"/>
            <a:chExt cx="1529852" cy="1311119"/>
          </a:xfrm>
        </p:grpSpPr>
        <p:sp>
          <p:nvSpPr>
            <p:cNvPr id="7" name="TextBox 6">
              <a:extLst>
                <a:ext uri="{FF2B5EF4-FFF2-40B4-BE49-F238E27FC236}">
                  <a16:creationId xmlns:a16="http://schemas.microsoft.com/office/drawing/2014/main" id="{BD2E8705-B1C8-734E-A61C-BF6E6E64EF62}"/>
                </a:ext>
              </a:extLst>
            </p:cNvPr>
            <p:cNvSpPr txBox="1"/>
            <p:nvPr/>
          </p:nvSpPr>
          <p:spPr>
            <a:xfrm>
              <a:off x="4334477" y="4076484"/>
              <a:ext cx="1529852" cy="400110"/>
            </a:xfrm>
            <a:prstGeom prst="rect">
              <a:avLst/>
            </a:prstGeom>
            <a:noFill/>
          </p:spPr>
          <p:txBody>
            <a:bodyPr wrap="square" rtlCol="0">
              <a:spAutoFit/>
            </a:bodyPr>
            <a:lstStyle/>
            <a:p>
              <a:r>
                <a:rPr lang="en-US" sz="1000" dirty="0"/>
                <a:t>Probability of emitting “B” from (t=1, u =0)</a:t>
              </a:r>
            </a:p>
          </p:txBody>
        </p:sp>
        <p:cxnSp>
          <p:nvCxnSpPr>
            <p:cNvPr id="15" name="Straight Arrow Connector 14">
              <a:extLst>
                <a:ext uri="{FF2B5EF4-FFF2-40B4-BE49-F238E27FC236}">
                  <a16:creationId xmlns:a16="http://schemas.microsoft.com/office/drawing/2014/main" id="{5685D139-A6F7-2A4C-BEE4-FE87ADDE91CF}"/>
                </a:ext>
              </a:extLst>
            </p:cNvPr>
            <p:cNvCxnSpPr>
              <a:cxnSpLocks/>
            </p:cNvCxnSpPr>
            <p:nvPr/>
          </p:nvCxnSpPr>
          <p:spPr>
            <a:xfrm flipV="1">
              <a:off x="4807929" y="3165475"/>
              <a:ext cx="530317"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118BE45D-E56C-AA4C-A182-88EF7240A767}"/>
              </a:ext>
            </a:extLst>
          </p:cNvPr>
          <p:cNvGrpSpPr/>
          <p:nvPr/>
        </p:nvGrpSpPr>
        <p:grpSpPr>
          <a:xfrm>
            <a:off x="1029230" y="1760978"/>
            <a:ext cx="2926868" cy="3333233"/>
            <a:chOff x="5734922" y="1149731"/>
            <a:chExt cx="2926868" cy="3333233"/>
          </a:xfrm>
        </p:grpSpPr>
        <p:sp>
          <p:nvSpPr>
            <p:cNvPr id="50" name="Rectangle 49">
              <a:extLst>
                <a:ext uri="{FF2B5EF4-FFF2-40B4-BE49-F238E27FC236}">
                  <a16:creationId xmlns:a16="http://schemas.microsoft.com/office/drawing/2014/main" id="{F0E3C284-DD76-B44A-9CD0-337579C2AB5C}"/>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58FCE5F6-57AD-7744-9D75-F348BFF4C227}"/>
                </a:ext>
              </a:extLst>
            </p:cNvPr>
            <p:cNvCxnSpPr>
              <a:cxnSpLocks/>
              <a:stCxn id="53"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48521EB-9B88-0446-91FF-ABF2F159CF9E}"/>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9B1C544E-4E1F-4646-B9BD-50C543F2AE6D}"/>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4" name="Straight Arrow Connector 53">
              <a:extLst>
                <a:ext uri="{FF2B5EF4-FFF2-40B4-BE49-F238E27FC236}">
                  <a16:creationId xmlns:a16="http://schemas.microsoft.com/office/drawing/2014/main" id="{3B319290-BF3C-8743-8B74-66F6A4C3C9A4}"/>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CE9F1A-B101-AE47-BD94-D04FDA281985}"/>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40BC2-3AAE-B845-9298-BCA5FB9DC6A7}"/>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D119DA-3D71-4440-9E84-C4FD8D22C64E}"/>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57" name="TextBox 56">
                  <a:extLst>
                    <a:ext uri="{FF2B5EF4-FFF2-40B4-BE49-F238E27FC236}">
                      <a16:creationId xmlns:a16="http://schemas.microsoft.com/office/drawing/2014/main" id="{DED119DA-3D71-4440-9E84-C4FD8D22C64E}"/>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5"/>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0FF5BC3-86F3-9A40-8A27-9EDCA6996F2C}"/>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58" name="TextBox 57">
                  <a:extLst>
                    <a:ext uri="{FF2B5EF4-FFF2-40B4-BE49-F238E27FC236}">
                      <a16:creationId xmlns:a16="http://schemas.microsoft.com/office/drawing/2014/main" id="{C0FF5BC3-86F3-9A40-8A27-9EDCA6996F2C}"/>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E57E2C-128A-C940-8CB6-9471E29C3A9B}"/>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9" name="TextBox 58">
                  <a:extLst>
                    <a:ext uri="{FF2B5EF4-FFF2-40B4-BE49-F238E27FC236}">
                      <a16:creationId xmlns:a16="http://schemas.microsoft.com/office/drawing/2014/main" id="{3AE57E2C-128A-C940-8CB6-9471E29C3A9B}"/>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7"/>
                  <a:stretch>
                    <a:fillRect t="-7143"/>
                  </a:stretch>
                </a:blipFill>
              </p:spPr>
              <p:txBody>
                <a:bodyPr/>
                <a:lstStyle/>
                <a:p>
                  <a:r>
                    <a:rPr lang="en-US">
                      <a:noFill/>
                    </a:rPr>
                    <a:t> </a:t>
                  </a:r>
                </a:p>
              </p:txBody>
            </p:sp>
          </mc:Fallback>
        </mc:AlternateContent>
        <p:sp>
          <p:nvSpPr>
            <p:cNvPr id="60" name="Rectangle 59">
              <a:extLst>
                <a:ext uri="{FF2B5EF4-FFF2-40B4-BE49-F238E27FC236}">
                  <a16:creationId xmlns:a16="http://schemas.microsoft.com/office/drawing/2014/main" id="{AD06F6A3-5A07-914A-B9FB-5F19437D7D3A}"/>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61" name="Rectangle 60">
              <a:extLst>
                <a:ext uri="{FF2B5EF4-FFF2-40B4-BE49-F238E27FC236}">
                  <a16:creationId xmlns:a16="http://schemas.microsoft.com/office/drawing/2014/main" id="{4592A0C6-63C6-084D-8A5A-0092DE254302}"/>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2" name="Straight Arrow Connector 61">
              <a:extLst>
                <a:ext uri="{FF2B5EF4-FFF2-40B4-BE49-F238E27FC236}">
                  <a16:creationId xmlns:a16="http://schemas.microsoft.com/office/drawing/2014/main" id="{D874FED5-F7D6-D042-BE41-12B6723893F5}"/>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99E1C3-B4C0-B543-BED4-27854A07C2E0}"/>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3" name="TextBox 62">
                  <a:extLst>
                    <a:ext uri="{FF2B5EF4-FFF2-40B4-BE49-F238E27FC236}">
                      <a16:creationId xmlns:a16="http://schemas.microsoft.com/office/drawing/2014/main" id="{5499E1C3-B4C0-B543-BED4-27854A07C2E0}"/>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8"/>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AB70E37-D9E5-464D-8286-1B76D02323C6}"/>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64" name="TextBox 63">
                  <a:extLst>
                    <a:ext uri="{FF2B5EF4-FFF2-40B4-BE49-F238E27FC236}">
                      <a16:creationId xmlns:a16="http://schemas.microsoft.com/office/drawing/2014/main" id="{8AB70E37-D9E5-464D-8286-1B76D02323C6}"/>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9"/>
                  <a:stretch>
                    <a:fillRect l="-15556" t="-21429" r="-8889" b="-42857"/>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70E11F2-B047-EE45-AA81-3AF0CD511F1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AA28AB-906A-304C-B811-A208DC39D1B7}"/>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9D3329-5452-7E4C-92E3-86CCEE90E887}"/>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 B, E ]</a:t>
              </a:r>
            </a:p>
          </p:txBody>
        </p:sp>
        <p:sp>
          <p:nvSpPr>
            <p:cNvPr id="68" name="Rectangle 67">
              <a:extLst>
                <a:ext uri="{FF2B5EF4-FFF2-40B4-BE49-F238E27FC236}">
                  <a16:creationId xmlns:a16="http://schemas.microsoft.com/office/drawing/2014/main" id="{513CCF04-1BB3-FF4C-8561-E974DCC4837F}"/>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DDA7CF-E654-AF47-8759-AE1676C2CEE2}"/>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1</m:t>
                            </m:r>
                          </m:sub>
                        </m:sSub>
                      </m:oMath>
                    </m:oMathPara>
                  </a14:m>
                  <a:endParaRPr lang="en-US" sz="1050" dirty="0">
                    <a:solidFill>
                      <a:srgbClr val="FF0000"/>
                    </a:solidFill>
                  </a:endParaRPr>
                </a:p>
              </p:txBody>
            </p:sp>
          </mc:Choice>
          <mc:Fallback xmlns="">
            <p:sp>
              <p:nvSpPr>
                <p:cNvPr id="69" name="TextBox 68">
                  <a:extLst>
                    <a:ext uri="{FF2B5EF4-FFF2-40B4-BE49-F238E27FC236}">
                      <a16:creationId xmlns:a16="http://schemas.microsoft.com/office/drawing/2014/main" id="{BEDDA7CF-E654-AF47-8759-AE1676C2CEE2}"/>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10"/>
                  <a:stretch>
                    <a:fillRect/>
                  </a:stretch>
                </a:blipFill>
              </p:spPr>
              <p:txBody>
                <a:bodyPr/>
                <a:lstStyle/>
                <a:p>
                  <a:r>
                    <a:rPr lang="en-US">
                      <a:noFill/>
                    </a:rPr>
                    <a:t> </a:t>
                  </a:r>
                </a:p>
              </p:txBody>
            </p:sp>
          </mc:Fallback>
        </mc:AlternateContent>
      </p:grpSp>
      <p:graphicFrame>
        <p:nvGraphicFramePr>
          <p:cNvPr id="73" name="Table 53">
            <a:extLst>
              <a:ext uri="{FF2B5EF4-FFF2-40B4-BE49-F238E27FC236}">
                <a16:creationId xmlns:a16="http://schemas.microsoft.com/office/drawing/2014/main" id="{0B8B8642-4238-9842-BFD1-AE3659CC8467}"/>
              </a:ext>
            </a:extLst>
          </p:cNvPr>
          <p:cNvGraphicFramePr>
            <a:graphicFrameLocks noGrp="1"/>
          </p:cNvGraphicFramePr>
          <p:nvPr/>
        </p:nvGraphicFramePr>
        <p:xfrm>
          <a:off x="3069671" y="842413"/>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a:t>
                      </a:r>
                      <a:r>
                        <a:rPr lang="en-US" sz="900" baseline="30000" dirty="0"/>
                        <a:t>E</a:t>
                      </a:r>
                      <a:r>
                        <a:rPr lang="en-US" sz="900" baseline="-25000" dirty="0"/>
                        <a:t>(</a:t>
                      </a:r>
                      <a:r>
                        <a:rPr lang="en-US" sz="900" baseline="-25000" dirty="0" err="1"/>
                        <a:t>t,u</a:t>
                      </a:r>
                      <a:r>
                        <a:rPr lang="en-US" sz="900" baseline="-25000" dirty="0"/>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P</a:t>
                      </a:r>
                      <a:r>
                        <a:rPr lang="en-US" sz="1000" baseline="30000" dirty="0"/>
                        <a:t>B</a:t>
                      </a:r>
                      <a:r>
                        <a:rPr lang="en-US" sz="1000" baseline="-25000" dirty="0"/>
                        <a:t>(</a:t>
                      </a:r>
                      <a:r>
                        <a:rPr lang="en-US" sz="1000" baseline="-25000" dirty="0" err="1"/>
                        <a:t>t,u</a:t>
                      </a:r>
                      <a:r>
                        <a:rPr lang="en-US" sz="1000" baseline="-25000" dirty="0"/>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C595853-DB25-B14A-95E0-F5DC15C6E0C2}"/>
                  </a:ext>
                </a:extLst>
              </p:cNvPr>
              <p:cNvSpPr txBox="1"/>
              <p:nvPr/>
            </p:nvSpPr>
            <p:spPr>
              <a:xfrm>
                <a:off x="3078457" y="948550"/>
                <a:ext cx="491594" cy="215444"/>
              </a:xfrm>
              <a:prstGeom prst="rect">
                <a:avLst/>
              </a:prstGeom>
              <a:noFill/>
            </p:spPr>
            <p:txBody>
              <a:bodyPr wrap="square" rtlCol="0">
                <a:spAutoFit/>
              </a:bodyPr>
              <a:lstStyle/>
              <a:p>
                <a:r>
                  <a:rPr lang="en-US" sz="800" dirty="0">
                    <a:solidFill>
                      <a:srgbClr val="FF0000"/>
                    </a:solidFill>
                  </a:rPr>
                  <a:t>P</a:t>
                </a:r>
                <a:r>
                  <a:rPr lang="en-US" sz="800" dirty="0">
                    <a:solidFill>
                      <a:srgbClr val="FF0000"/>
                    </a:solidFill>
                    <a:ea typeface="Cambria Math" panose="02040503050406030204" pitchFamily="18" charset="0"/>
                  </a:rPr>
                  <a:t> </a:t>
                </a:r>
                <a14:m>
                  <m:oMath xmlns:m="http://schemas.openxmlformats.org/officeDocument/2006/math">
                    <m:r>
                      <a:rPr lang="en-US" sz="800" i="1" baseline="30000">
                        <a:solidFill>
                          <a:srgbClr val="FF0000"/>
                        </a:solidFill>
                        <a:latin typeface="Cambria Math" panose="02040503050406030204" pitchFamily="18" charset="0"/>
                        <a:ea typeface="Cambria Math" panose="02040503050406030204" pitchFamily="18" charset="0"/>
                      </a:rPr>
                      <m:t>∅</m:t>
                    </m:r>
                  </m:oMath>
                </a14:m>
                <a:r>
                  <a:rPr lang="en-US" sz="800" baseline="-25000" dirty="0">
                    <a:solidFill>
                      <a:srgbClr val="FF0000"/>
                    </a:solidFill>
                  </a:rPr>
                  <a:t>(</a:t>
                </a:r>
                <a:r>
                  <a:rPr lang="en-US" sz="800" baseline="-25000" dirty="0" err="1">
                    <a:solidFill>
                      <a:srgbClr val="FF0000"/>
                    </a:solidFill>
                  </a:rPr>
                  <a:t>t,u</a:t>
                </a:r>
                <a:r>
                  <a:rPr lang="en-US" sz="800" baseline="-25000" dirty="0">
                    <a:solidFill>
                      <a:srgbClr val="FF0000"/>
                    </a:solidFill>
                  </a:rPr>
                  <a:t>)</a:t>
                </a:r>
              </a:p>
            </p:txBody>
          </p:sp>
        </mc:Choice>
        <mc:Fallback xmlns="">
          <p:sp>
            <p:nvSpPr>
              <p:cNvPr id="74" name="TextBox 73">
                <a:extLst>
                  <a:ext uri="{FF2B5EF4-FFF2-40B4-BE49-F238E27FC236}">
                    <a16:creationId xmlns:a16="http://schemas.microsoft.com/office/drawing/2014/main" id="{CC595853-DB25-B14A-95E0-F5DC15C6E0C2}"/>
                  </a:ext>
                </a:extLst>
              </p:cNvPr>
              <p:cNvSpPr txBox="1">
                <a:spLocks noRot="1" noChangeAspect="1" noMove="1" noResize="1" noEditPoints="1" noAdjustHandles="1" noChangeArrowheads="1" noChangeShapeType="1" noTextEdit="1"/>
              </p:cNvSpPr>
              <p:nvPr/>
            </p:nvSpPr>
            <p:spPr>
              <a:xfrm>
                <a:off x="3078457" y="948550"/>
                <a:ext cx="491594" cy="215444"/>
              </a:xfrm>
              <a:prstGeom prst="rect">
                <a:avLst/>
              </a:prstGeom>
              <a:blipFill>
                <a:blip r:embed="rId11"/>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1DFE4B1-96B0-8440-BB7E-274C83030072}"/>
                  </a:ext>
                </a:extLst>
              </p:cNvPr>
              <p:cNvSpPr txBox="1"/>
              <p:nvPr/>
            </p:nvSpPr>
            <p:spPr>
              <a:xfrm>
                <a:off x="5419532" y="917905"/>
                <a:ext cx="1529852" cy="400110"/>
              </a:xfrm>
              <a:prstGeom prst="rect">
                <a:avLst/>
              </a:prstGeom>
              <a:noFill/>
            </p:spPr>
            <p:txBody>
              <a:bodyPr wrap="square" rtlCol="0">
                <a:spAutoFit/>
              </a:bodyPr>
              <a:lstStyle/>
              <a:p>
                <a:r>
                  <a:rPr lang="en-US" sz="1000" dirty="0"/>
                  <a:t>Probability of emitting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from (t=1, u =2)</a:t>
                </a:r>
              </a:p>
            </p:txBody>
          </p:sp>
        </mc:Choice>
        <mc:Fallback xmlns="">
          <p:sp>
            <p:nvSpPr>
              <p:cNvPr id="79" name="TextBox 78">
                <a:extLst>
                  <a:ext uri="{FF2B5EF4-FFF2-40B4-BE49-F238E27FC236}">
                    <a16:creationId xmlns:a16="http://schemas.microsoft.com/office/drawing/2014/main" id="{71DFE4B1-96B0-8440-BB7E-274C83030072}"/>
                  </a:ext>
                </a:extLst>
              </p:cNvPr>
              <p:cNvSpPr txBox="1">
                <a:spLocks noRot="1" noChangeAspect="1" noMove="1" noResize="1" noEditPoints="1" noAdjustHandles="1" noChangeArrowheads="1" noChangeShapeType="1" noTextEdit="1"/>
              </p:cNvSpPr>
              <p:nvPr/>
            </p:nvSpPr>
            <p:spPr>
              <a:xfrm>
                <a:off x="5419532" y="917905"/>
                <a:ext cx="1529852" cy="400110"/>
              </a:xfrm>
              <a:prstGeom prst="rect">
                <a:avLst/>
              </a:prstGeom>
              <a:blipFill>
                <a:blip r:embed="rId12"/>
                <a:stretch>
                  <a:fillRect b="-9375"/>
                </a:stretch>
              </a:blipFill>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B2C2C333-6378-2341-82FB-B1B46DDFD5C0}"/>
              </a:ext>
            </a:extLst>
          </p:cNvPr>
          <p:cNvCxnSpPr>
            <a:cxnSpLocks/>
          </p:cNvCxnSpPr>
          <p:nvPr/>
        </p:nvCxnSpPr>
        <p:spPr>
          <a:xfrm flipH="1">
            <a:off x="5862422" y="1354142"/>
            <a:ext cx="27120" cy="699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5678587-C18F-B941-802B-8D4D92E0F5B3}"/>
              </a:ext>
            </a:extLst>
          </p:cNvPr>
          <p:cNvSpPr/>
          <p:nvPr/>
        </p:nvSpPr>
        <p:spPr>
          <a:xfrm>
            <a:off x="393621" y="806061"/>
            <a:ext cx="4572000" cy="1477328"/>
          </a:xfrm>
          <a:prstGeom prst="rect">
            <a:avLst/>
          </a:prstGeom>
        </p:spPr>
        <p:txBody>
          <a:bodyPr>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171450" lvl="1" indent="-171450">
              <a:buSzPct val="129000"/>
              <a:buFont typeface="Arial" panose="020B0604020202020204" pitchFamily="34" charset="0"/>
              <a:buChar char="•"/>
            </a:pPr>
            <a:r>
              <a:rPr lang="en-US" sz="900" i="1" dirty="0"/>
              <a:t>BOS: Beginning of sentence</a:t>
            </a:r>
          </a:p>
        </p:txBody>
      </p:sp>
    </p:spTree>
    <p:extLst>
      <p:ext uri="{BB962C8B-B14F-4D97-AF65-F5344CB8AC3E}">
        <p14:creationId xmlns:p14="http://schemas.microsoft.com/office/powerpoint/2010/main" val="348227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311700" y="233361"/>
            <a:ext cx="8520600" cy="572700"/>
          </a:xfrm>
        </p:spPr>
        <p:txBody>
          <a:bodyPr>
            <a:normAutofit fontScale="90000"/>
          </a:bodyPr>
          <a:lstStyle/>
          <a:p>
            <a:r>
              <a:rPr lang="en-US" dirty="0">
                <a:solidFill>
                  <a:schemeClr val="accent1">
                    <a:lumMod val="50000"/>
                  </a:schemeClr>
                </a:solidFill>
              </a:rPr>
              <a:t>An Alignment During Training</a:t>
            </a:r>
          </a:p>
        </p:txBody>
      </p:sp>
      <p:grpSp>
        <p:nvGrpSpPr>
          <p:cNvPr id="5" name="Group 4">
            <a:extLst>
              <a:ext uri="{FF2B5EF4-FFF2-40B4-BE49-F238E27FC236}">
                <a16:creationId xmlns:a16="http://schemas.microsoft.com/office/drawing/2014/main" id="{CBE2B7FD-889F-0047-8C92-70CC31256F44}"/>
              </a:ext>
            </a:extLst>
          </p:cNvPr>
          <p:cNvGrpSpPr/>
          <p:nvPr/>
        </p:nvGrpSpPr>
        <p:grpSpPr>
          <a:xfrm>
            <a:off x="5009579" y="2300044"/>
            <a:ext cx="752820" cy="669234"/>
            <a:chOff x="5009579" y="2300044"/>
            <a:chExt cx="752820" cy="669234"/>
          </a:xfrm>
        </p:grpSpPr>
        <p:sp>
          <p:nvSpPr>
            <p:cNvPr id="82" name="Oval 81">
              <a:extLst>
                <a:ext uri="{FF2B5EF4-FFF2-40B4-BE49-F238E27FC236}">
                  <a16:creationId xmlns:a16="http://schemas.microsoft.com/office/drawing/2014/main" id="{61A6BE78-EDD6-CF48-B2C2-8DEDF491B65D}"/>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9853DC65-FDEA-6840-B538-337CA8700552}"/>
                </a:ext>
              </a:extLst>
            </p:cNvPr>
            <p:cNvCxnSpPr>
              <a:cxnSpLocks/>
              <a:stCxn id="82" idx="0"/>
              <a:endCxn id="78"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386DA15F-A06B-494B-8921-8A0A53E5E3B6}"/>
                </a:ext>
              </a:extLst>
            </p:cNvPr>
            <p:cNvSpPr txBox="1"/>
            <p:nvPr/>
          </p:nvSpPr>
          <p:spPr>
            <a:xfrm>
              <a:off x="5009579" y="2352555"/>
              <a:ext cx="686490"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3" name="Group 2">
            <a:extLst>
              <a:ext uri="{FF2B5EF4-FFF2-40B4-BE49-F238E27FC236}">
                <a16:creationId xmlns:a16="http://schemas.microsoft.com/office/drawing/2014/main" id="{314F2B8C-26AB-3F4F-9D52-56B76098A554}"/>
              </a:ext>
            </a:extLst>
          </p:cNvPr>
          <p:cNvGrpSpPr/>
          <p:nvPr/>
        </p:nvGrpSpPr>
        <p:grpSpPr>
          <a:xfrm>
            <a:off x="5099403" y="2969279"/>
            <a:ext cx="648418" cy="693082"/>
            <a:chOff x="5099403" y="2969279"/>
            <a:chExt cx="648418" cy="693082"/>
          </a:xfrm>
        </p:grpSpPr>
        <p:sp>
          <p:nvSpPr>
            <p:cNvPr id="86" name="Oval 85">
              <a:extLst>
                <a:ext uri="{FF2B5EF4-FFF2-40B4-BE49-F238E27FC236}">
                  <a16:creationId xmlns:a16="http://schemas.microsoft.com/office/drawing/2014/main" id="{6E127FEC-5359-CE4B-AAFE-F9900C3175F0}"/>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407CB72-A587-1549-8E9B-20840DD88B63}"/>
                </a:ext>
              </a:extLst>
            </p:cNvPr>
            <p:cNvCxnSpPr>
              <a:cxnSpLocks/>
              <a:stCxn id="86"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1EA4118-8351-754E-ACF2-79345C9097C8}"/>
                </a:ext>
              </a:extLst>
            </p:cNvPr>
            <p:cNvSpPr txBox="1"/>
            <p:nvPr/>
          </p:nvSpPr>
          <p:spPr>
            <a:xfrm>
              <a:off x="5099403" y="3013765"/>
              <a:ext cx="629503" cy="369332"/>
            </a:xfrm>
            <a:prstGeom prst="rect">
              <a:avLst/>
            </a:prstGeom>
            <a:noFill/>
          </p:spPr>
          <p:txBody>
            <a:bodyPr wrap="square" rtlCol="0">
              <a:spAutoFit/>
            </a:bodyPr>
            <a:lstStyle/>
            <a:p>
              <a:r>
                <a:rPr lang="en-US" sz="900" dirty="0"/>
                <a:t>P</a:t>
              </a:r>
              <a:r>
                <a:rPr lang="en-US" sz="900" baseline="30000" dirty="0"/>
                <a:t>B</a:t>
              </a:r>
              <a:r>
                <a:rPr lang="en-US" sz="900" baseline="-25000" dirty="0"/>
                <a:t>(1,0)</a:t>
              </a:r>
            </a:p>
            <a:p>
              <a:endParaRPr lang="en-US" sz="900" dirty="0"/>
            </a:p>
          </p:txBody>
        </p:sp>
      </p:grpSp>
      <p:grpSp>
        <p:nvGrpSpPr>
          <p:cNvPr id="9" name="Group 8">
            <a:extLst>
              <a:ext uri="{FF2B5EF4-FFF2-40B4-BE49-F238E27FC236}">
                <a16:creationId xmlns:a16="http://schemas.microsoft.com/office/drawing/2014/main" id="{D5A37A96-6534-C84E-BE83-8E5B227C57A8}"/>
              </a:ext>
            </a:extLst>
          </p:cNvPr>
          <p:cNvGrpSpPr/>
          <p:nvPr/>
        </p:nvGrpSpPr>
        <p:grpSpPr>
          <a:xfrm>
            <a:off x="5343542" y="1916228"/>
            <a:ext cx="840916" cy="464698"/>
            <a:chOff x="5343542" y="1916228"/>
            <a:chExt cx="840916" cy="464698"/>
          </a:xfrm>
        </p:grpSpPr>
        <p:grpSp>
          <p:nvGrpSpPr>
            <p:cNvPr id="8" name="Group 7">
              <a:extLst>
                <a:ext uri="{FF2B5EF4-FFF2-40B4-BE49-F238E27FC236}">
                  <a16:creationId xmlns:a16="http://schemas.microsoft.com/office/drawing/2014/main" id="{8D7646A1-F7F1-EC4D-A56A-EB1FBE064578}"/>
                </a:ext>
              </a:extLst>
            </p:cNvPr>
            <p:cNvGrpSpPr/>
            <p:nvPr/>
          </p:nvGrpSpPr>
          <p:grpSpPr>
            <a:xfrm>
              <a:off x="5343542" y="1916228"/>
              <a:ext cx="704740" cy="383816"/>
              <a:chOff x="5343542" y="1916228"/>
              <a:chExt cx="704740" cy="383816"/>
            </a:xfrm>
          </p:grpSpPr>
          <p:sp>
            <p:nvSpPr>
              <p:cNvPr id="78" name="Oval 77">
                <a:extLst>
                  <a:ext uri="{FF2B5EF4-FFF2-40B4-BE49-F238E27FC236}">
                    <a16:creationId xmlns:a16="http://schemas.microsoft.com/office/drawing/2014/main" id="{B2824E06-65C5-0E4B-AD5C-7A3E129C5ACE}"/>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Arrow Connector 104">
                <a:extLst>
                  <a:ext uri="{FF2B5EF4-FFF2-40B4-BE49-F238E27FC236}">
                    <a16:creationId xmlns:a16="http://schemas.microsoft.com/office/drawing/2014/main" id="{FEC0A28B-2D73-204E-899D-3A4A90B3AEFA}"/>
                  </a:ext>
                </a:extLst>
              </p:cNvPr>
              <p:cNvCxnSpPr>
                <a:cxnSpLocks/>
              </p:cNvCxnSpPr>
              <p:nvPr/>
            </p:nvCxnSpPr>
            <p:spPr>
              <a:xfrm>
                <a:off x="5769011" y="2108444"/>
                <a:ext cx="279271" cy="2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87310C2-9ADA-9E46-9547-4D70D6FEE0A2}"/>
                    </a:ext>
                  </a:extLst>
                </p:cNvPr>
                <p:cNvSpPr txBox="1"/>
                <p:nvPr/>
              </p:nvSpPr>
              <p:spPr>
                <a:xfrm>
                  <a:off x="5692864" y="216548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(1,2)</a:t>
                  </a:r>
                </a:p>
              </p:txBody>
            </p:sp>
          </mc:Choice>
          <mc:Fallback xmlns="">
            <p:sp>
              <p:nvSpPr>
                <p:cNvPr id="126" name="TextBox 125">
                  <a:extLst>
                    <a:ext uri="{FF2B5EF4-FFF2-40B4-BE49-F238E27FC236}">
                      <a16:creationId xmlns:a16="http://schemas.microsoft.com/office/drawing/2014/main" id="{887310C2-9ADA-9E46-9547-4D70D6FEE0A2}"/>
                    </a:ext>
                  </a:extLst>
                </p:cNvPr>
                <p:cNvSpPr txBox="1">
                  <a:spLocks noRot="1" noChangeAspect="1" noMove="1" noResize="1" noEditPoints="1" noAdjustHandles="1" noChangeArrowheads="1" noChangeShapeType="1" noTextEdit="1"/>
                </p:cNvSpPr>
                <p:nvPr/>
              </p:nvSpPr>
              <p:spPr>
                <a:xfrm>
                  <a:off x="5692864" y="2165482"/>
                  <a:ext cx="491594" cy="215444"/>
                </a:xfrm>
                <a:prstGeom prst="rect">
                  <a:avLst/>
                </a:prstGeom>
                <a:blipFill>
                  <a:blip r:embed="rId3"/>
                  <a:stretch>
                    <a:fillRect b="-11111"/>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D7898534-EC35-DF45-AA25-80FFA783E970}"/>
              </a:ext>
            </a:extLst>
          </p:cNvPr>
          <p:cNvGrpSpPr/>
          <p:nvPr/>
        </p:nvGrpSpPr>
        <p:grpSpPr>
          <a:xfrm>
            <a:off x="6041380" y="1860622"/>
            <a:ext cx="867245" cy="439422"/>
            <a:chOff x="6041380" y="1860622"/>
            <a:chExt cx="867245" cy="439422"/>
          </a:xfrm>
        </p:grpSpPr>
        <p:sp>
          <p:nvSpPr>
            <p:cNvPr id="77" name="Oval 76">
              <a:extLst>
                <a:ext uri="{FF2B5EF4-FFF2-40B4-BE49-F238E27FC236}">
                  <a16:creationId xmlns:a16="http://schemas.microsoft.com/office/drawing/2014/main" id="{E12D28E9-92F3-6040-B393-32EC6C2B3DB9}"/>
                </a:ext>
              </a:extLst>
            </p:cNvPr>
            <p:cNvSpPr/>
            <p:nvPr/>
          </p:nvSpPr>
          <p:spPr>
            <a:xfrm>
              <a:off x="6041380"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5F075FD9-1172-B64D-A4F9-4D23E39E6E43}"/>
                </a:ext>
              </a:extLst>
            </p:cNvPr>
            <p:cNvCxnSpPr>
              <a:cxnSpLocks/>
              <a:stCxn id="77" idx="6"/>
            </p:cNvCxnSpPr>
            <p:nvPr/>
          </p:nvCxnSpPr>
          <p:spPr>
            <a:xfrm>
              <a:off x="6450955" y="2108136"/>
              <a:ext cx="329805"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310D9202-7BE0-4645-8393-6DEC81F37643}"/>
                    </a:ext>
                  </a:extLst>
                </p:cNvPr>
                <p:cNvSpPr txBox="1"/>
                <p:nvPr/>
              </p:nvSpPr>
              <p:spPr>
                <a:xfrm>
                  <a:off x="6417031" y="186062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(2,2)</a:t>
                  </a:r>
                </a:p>
              </p:txBody>
            </p:sp>
          </mc:Choice>
          <mc:Fallback xmlns="">
            <p:sp>
              <p:nvSpPr>
                <p:cNvPr id="128" name="TextBox 127">
                  <a:extLst>
                    <a:ext uri="{FF2B5EF4-FFF2-40B4-BE49-F238E27FC236}">
                      <a16:creationId xmlns:a16="http://schemas.microsoft.com/office/drawing/2014/main" id="{310D9202-7BE0-4645-8393-6DEC81F37643}"/>
                    </a:ext>
                  </a:extLst>
                </p:cNvPr>
                <p:cNvSpPr txBox="1">
                  <a:spLocks noRot="1" noChangeAspect="1" noMove="1" noResize="1" noEditPoints="1" noAdjustHandles="1" noChangeArrowheads="1" noChangeShapeType="1" noTextEdit="1"/>
                </p:cNvSpPr>
                <p:nvPr/>
              </p:nvSpPr>
              <p:spPr>
                <a:xfrm>
                  <a:off x="6417031" y="1860622"/>
                  <a:ext cx="491594" cy="215444"/>
                </a:xfrm>
                <a:prstGeom prst="rect">
                  <a:avLst/>
                </a:prstGeom>
                <a:blipFill>
                  <a:blip r:embed="rId4"/>
                  <a:stretch>
                    <a:fillRect b="-11111"/>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9C3E168C-3892-6B48-8871-B9BB4F873D1A}"/>
              </a:ext>
            </a:extLst>
          </p:cNvPr>
          <p:cNvGrpSpPr/>
          <p:nvPr/>
        </p:nvGrpSpPr>
        <p:grpSpPr>
          <a:xfrm>
            <a:off x="4470888" y="1244938"/>
            <a:ext cx="4009174" cy="3180598"/>
            <a:chOff x="4470888" y="1244938"/>
            <a:chExt cx="4009174" cy="3180598"/>
          </a:xfrm>
        </p:grpSpPr>
        <p:sp>
          <p:nvSpPr>
            <p:cNvPr id="120" name="TextBox 119">
              <a:extLst>
                <a:ext uri="{FF2B5EF4-FFF2-40B4-BE49-F238E27FC236}">
                  <a16:creationId xmlns:a16="http://schemas.microsoft.com/office/drawing/2014/main" id="{F09A6740-6D9A-0D41-97AD-1D21BE67A610}"/>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21" name="TextBox 120">
              <a:extLst>
                <a:ext uri="{FF2B5EF4-FFF2-40B4-BE49-F238E27FC236}">
                  <a16:creationId xmlns:a16="http://schemas.microsoft.com/office/drawing/2014/main" id="{7610D4AF-CDFB-224E-874E-C54CA749EAF4}"/>
                </a:ext>
              </a:extLst>
            </p:cNvPr>
            <p:cNvSpPr txBox="1"/>
            <p:nvPr/>
          </p:nvSpPr>
          <p:spPr>
            <a:xfrm>
              <a:off x="4470888" y="2341978"/>
              <a:ext cx="400110" cy="258654"/>
            </a:xfrm>
            <a:prstGeom prst="rect">
              <a:avLst/>
            </a:prstGeom>
            <a:noFill/>
          </p:spPr>
          <p:txBody>
            <a:bodyPr vert="vert270" wrap="square" rtlCol="0">
              <a:spAutoFit/>
            </a:bodyPr>
            <a:lstStyle/>
            <a:p>
              <a:r>
                <a:rPr lang="en-US"/>
                <a:t>u</a:t>
              </a:r>
            </a:p>
          </p:txBody>
        </p:sp>
        <p:sp>
          <p:nvSpPr>
            <p:cNvPr id="122" name="TextBox 121">
              <a:extLst>
                <a:ext uri="{FF2B5EF4-FFF2-40B4-BE49-F238E27FC236}">
                  <a16:creationId xmlns:a16="http://schemas.microsoft.com/office/drawing/2014/main" id="{A9FF5882-DD6D-8C42-BFD5-7ACAEFDEEBE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130" name="TextBox 129">
              <a:extLst>
                <a:ext uri="{FF2B5EF4-FFF2-40B4-BE49-F238E27FC236}">
                  <a16:creationId xmlns:a16="http://schemas.microsoft.com/office/drawing/2014/main" id="{CFF6896E-4BA8-6B49-A0B8-C9816F634DFE}"/>
                </a:ext>
              </a:extLst>
            </p:cNvPr>
            <p:cNvSpPr txBox="1"/>
            <p:nvPr/>
          </p:nvSpPr>
          <p:spPr>
            <a:xfrm>
              <a:off x="6041380" y="4117759"/>
              <a:ext cx="491594" cy="307777"/>
            </a:xfrm>
            <a:prstGeom prst="rect">
              <a:avLst/>
            </a:prstGeom>
            <a:noFill/>
          </p:spPr>
          <p:txBody>
            <a:bodyPr wrap="square" rtlCol="0">
              <a:spAutoFit/>
            </a:bodyPr>
            <a:lstStyle/>
            <a:p>
              <a:r>
                <a:rPr lang="en-US"/>
                <a:t>t</a:t>
              </a:r>
            </a:p>
          </p:txBody>
        </p:sp>
      </p:gr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5"/>
              </a:rPr>
              <a:t>Sequence transduction with recurrent neural networks</a:t>
            </a:r>
            <a:r>
              <a:rPr lang="en-US" sz="800" dirty="0"/>
              <a:t>”</a:t>
            </a:r>
          </a:p>
        </p:txBody>
      </p:sp>
      <p:grpSp>
        <p:nvGrpSpPr>
          <p:cNvPr id="18" name="Group 17">
            <a:extLst>
              <a:ext uri="{FF2B5EF4-FFF2-40B4-BE49-F238E27FC236}">
                <a16:creationId xmlns:a16="http://schemas.microsoft.com/office/drawing/2014/main" id="{2083B4F8-EBA2-CD4A-9CDE-E21791B4346D}"/>
              </a:ext>
            </a:extLst>
          </p:cNvPr>
          <p:cNvGrpSpPr/>
          <p:nvPr/>
        </p:nvGrpSpPr>
        <p:grpSpPr>
          <a:xfrm>
            <a:off x="4334477" y="3165475"/>
            <a:ext cx="1529852" cy="1311119"/>
            <a:chOff x="4334477" y="3165475"/>
            <a:chExt cx="1529852" cy="1311119"/>
          </a:xfrm>
        </p:grpSpPr>
        <p:sp>
          <p:nvSpPr>
            <p:cNvPr id="7" name="TextBox 6">
              <a:extLst>
                <a:ext uri="{FF2B5EF4-FFF2-40B4-BE49-F238E27FC236}">
                  <a16:creationId xmlns:a16="http://schemas.microsoft.com/office/drawing/2014/main" id="{BD2E8705-B1C8-734E-A61C-BF6E6E64EF62}"/>
                </a:ext>
              </a:extLst>
            </p:cNvPr>
            <p:cNvSpPr txBox="1"/>
            <p:nvPr/>
          </p:nvSpPr>
          <p:spPr>
            <a:xfrm>
              <a:off x="4334477" y="4076484"/>
              <a:ext cx="1529852" cy="400110"/>
            </a:xfrm>
            <a:prstGeom prst="rect">
              <a:avLst/>
            </a:prstGeom>
            <a:noFill/>
          </p:spPr>
          <p:txBody>
            <a:bodyPr wrap="square" rtlCol="0">
              <a:spAutoFit/>
            </a:bodyPr>
            <a:lstStyle/>
            <a:p>
              <a:r>
                <a:rPr lang="en-US" sz="1000" dirty="0"/>
                <a:t>Probability of emitting “B” from (t=1, u =0)</a:t>
              </a:r>
            </a:p>
          </p:txBody>
        </p:sp>
        <p:cxnSp>
          <p:nvCxnSpPr>
            <p:cNvPr id="15" name="Straight Arrow Connector 14">
              <a:extLst>
                <a:ext uri="{FF2B5EF4-FFF2-40B4-BE49-F238E27FC236}">
                  <a16:creationId xmlns:a16="http://schemas.microsoft.com/office/drawing/2014/main" id="{5685D139-A6F7-2A4C-BEE4-FE87ADDE91CF}"/>
                </a:ext>
              </a:extLst>
            </p:cNvPr>
            <p:cNvCxnSpPr>
              <a:cxnSpLocks/>
            </p:cNvCxnSpPr>
            <p:nvPr/>
          </p:nvCxnSpPr>
          <p:spPr>
            <a:xfrm flipV="1">
              <a:off x="4807929" y="3165475"/>
              <a:ext cx="530317"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DDDDBAC-4C0A-1E42-A796-EFF8372350C8}"/>
              </a:ext>
            </a:extLst>
          </p:cNvPr>
          <p:cNvGrpSpPr/>
          <p:nvPr/>
        </p:nvGrpSpPr>
        <p:grpSpPr>
          <a:xfrm>
            <a:off x="5419532" y="917905"/>
            <a:ext cx="1529852" cy="1136078"/>
            <a:chOff x="5419532" y="917905"/>
            <a:chExt cx="1529852" cy="1136078"/>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3137276-F8A2-6345-B3C7-3A2B067EE760}"/>
                    </a:ext>
                  </a:extLst>
                </p:cNvPr>
                <p:cNvSpPr txBox="1"/>
                <p:nvPr/>
              </p:nvSpPr>
              <p:spPr>
                <a:xfrm>
                  <a:off x="5419532" y="917905"/>
                  <a:ext cx="1529852" cy="400110"/>
                </a:xfrm>
                <a:prstGeom prst="rect">
                  <a:avLst/>
                </a:prstGeom>
                <a:noFill/>
              </p:spPr>
              <p:txBody>
                <a:bodyPr wrap="square" rtlCol="0">
                  <a:spAutoFit/>
                </a:bodyPr>
                <a:lstStyle/>
                <a:p>
                  <a:r>
                    <a:rPr lang="en-US" sz="1000" dirty="0"/>
                    <a:t>Probability of emitting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from (t=1, u =2)</a:t>
                  </a:r>
                </a:p>
              </p:txBody>
            </p:sp>
          </mc:Choice>
          <mc:Fallback xmlns="">
            <p:sp>
              <p:nvSpPr>
                <p:cNvPr id="47" name="TextBox 46">
                  <a:extLst>
                    <a:ext uri="{FF2B5EF4-FFF2-40B4-BE49-F238E27FC236}">
                      <a16:creationId xmlns:a16="http://schemas.microsoft.com/office/drawing/2014/main" id="{53137276-F8A2-6345-B3C7-3A2B067EE760}"/>
                    </a:ext>
                  </a:extLst>
                </p:cNvPr>
                <p:cNvSpPr txBox="1">
                  <a:spLocks noRot="1" noChangeAspect="1" noMove="1" noResize="1" noEditPoints="1" noAdjustHandles="1" noChangeArrowheads="1" noChangeShapeType="1" noTextEdit="1"/>
                </p:cNvSpPr>
                <p:nvPr/>
              </p:nvSpPr>
              <p:spPr>
                <a:xfrm>
                  <a:off x="5419532" y="917905"/>
                  <a:ext cx="1529852" cy="400110"/>
                </a:xfrm>
                <a:prstGeom prst="rect">
                  <a:avLst/>
                </a:prstGeom>
                <a:blipFill>
                  <a:blip r:embed="rId6"/>
                  <a:stretch>
                    <a:fillRect b="-937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22530E84-6807-AE48-AB75-C47D973609B7}"/>
                </a:ext>
              </a:extLst>
            </p:cNvPr>
            <p:cNvCxnSpPr>
              <a:cxnSpLocks/>
            </p:cNvCxnSpPr>
            <p:nvPr/>
          </p:nvCxnSpPr>
          <p:spPr>
            <a:xfrm flipH="1">
              <a:off x="5862422" y="1354142"/>
              <a:ext cx="27120" cy="699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118BE45D-E56C-AA4C-A182-88EF7240A767}"/>
              </a:ext>
            </a:extLst>
          </p:cNvPr>
          <p:cNvGrpSpPr/>
          <p:nvPr/>
        </p:nvGrpSpPr>
        <p:grpSpPr>
          <a:xfrm>
            <a:off x="1029230" y="1760978"/>
            <a:ext cx="2926868" cy="3333233"/>
            <a:chOff x="5734922" y="1149731"/>
            <a:chExt cx="2926868" cy="3333233"/>
          </a:xfrm>
        </p:grpSpPr>
        <p:sp>
          <p:nvSpPr>
            <p:cNvPr id="50" name="Rectangle 49">
              <a:extLst>
                <a:ext uri="{FF2B5EF4-FFF2-40B4-BE49-F238E27FC236}">
                  <a16:creationId xmlns:a16="http://schemas.microsoft.com/office/drawing/2014/main" id="{F0E3C284-DD76-B44A-9CD0-337579C2AB5C}"/>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58FCE5F6-57AD-7744-9D75-F348BFF4C227}"/>
                </a:ext>
              </a:extLst>
            </p:cNvPr>
            <p:cNvCxnSpPr>
              <a:cxnSpLocks/>
              <a:stCxn id="53"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48521EB-9B88-0446-91FF-ABF2F159CF9E}"/>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9B1C544E-4E1F-4646-B9BD-50C543F2AE6D}"/>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4" name="Straight Arrow Connector 53">
              <a:extLst>
                <a:ext uri="{FF2B5EF4-FFF2-40B4-BE49-F238E27FC236}">
                  <a16:creationId xmlns:a16="http://schemas.microsoft.com/office/drawing/2014/main" id="{3B319290-BF3C-8743-8B74-66F6A4C3C9A4}"/>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CE9F1A-B101-AE47-BD94-D04FDA281985}"/>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40BC2-3AAE-B845-9298-BCA5FB9DC6A7}"/>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D119DA-3D71-4440-9E84-C4FD8D22C64E}"/>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57" name="TextBox 56">
                  <a:extLst>
                    <a:ext uri="{FF2B5EF4-FFF2-40B4-BE49-F238E27FC236}">
                      <a16:creationId xmlns:a16="http://schemas.microsoft.com/office/drawing/2014/main" id="{DED119DA-3D71-4440-9E84-C4FD8D22C64E}"/>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7"/>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0FF5BC3-86F3-9A40-8A27-9EDCA6996F2C}"/>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58" name="TextBox 57">
                  <a:extLst>
                    <a:ext uri="{FF2B5EF4-FFF2-40B4-BE49-F238E27FC236}">
                      <a16:creationId xmlns:a16="http://schemas.microsoft.com/office/drawing/2014/main" id="{C0FF5BC3-86F3-9A40-8A27-9EDCA6996F2C}"/>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E57E2C-128A-C940-8CB6-9471E29C3A9B}"/>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9" name="TextBox 58">
                  <a:extLst>
                    <a:ext uri="{FF2B5EF4-FFF2-40B4-BE49-F238E27FC236}">
                      <a16:creationId xmlns:a16="http://schemas.microsoft.com/office/drawing/2014/main" id="{3AE57E2C-128A-C940-8CB6-9471E29C3A9B}"/>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9"/>
                  <a:stretch>
                    <a:fillRect t="-7143"/>
                  </a:stretch>
                </a:blipFill>
              </p:spPr>
              <p:txBody>
                <a:bodyPr/>
                <a:lstStyle/>
                <a:p>
                  <a:r>
                    <a:rPr lang="en-US">
                      <a:noFill/>
                    </a:rPr>
                    <a:t> </a:t>
                  </a:r>
                </a:p>
              </p:txBody>
            </p:sp>
          </mc:Fallback>
        </mc:AlternateContent>
        <p:sp>
          <p:nvSpPr>
            <p:cNvPr id="60" name="Rectangle 59">
              <a:extLst>
                <a:ext uri="{FF2B5EF4-FFF2-40B4-BE49-F238E27FC236}">
                  <a16:creationId xmlns:a16="http://schemas.microsoft.com/office/drawing/2014/main" id="{AD06F6A3-5A07-914A-B9FB-5F19437D7D3A}"/>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61" name="Rectangle 60">
              <a:extLst>
                <a:ext uri="{FF2B5EF4-FFF2-40B4-BE49-F238E27FC236}">
                  <a16:creationId xmlns:a16="http://schemas.microsoft.com/office/drawing/2014/main" id="{4592A0C6-63C6-084D-8A5A-0092DE254302}"/>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2" name="Straight Arrow Connector 61">
              <a:extLst>
                <a:ext uri="{FF2B5EF4-FFF2-40B4-BE49-F238E27FC236}">
                  <a16:creationId xmlns:a16="http://schemas.microsoft.com/office/drawing/2014/main" id="{D874FED5-F7D6-D042-BE41-12B6723893F5}"/>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99E1C3-B4C0-B543-BED4-27854A07C2E0}"/>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3" name="TextBox 62">
                  <a:extLst>
                    <a:ext uri="{FF2B5EF4-FFF2-40B4-BE49-F238E27FC236}">
                      <a16:creationId xmlns:a16="http://schemas.microsoft.com/office/drawing/2014/main" id="{5499E1C3-B4C0-B543-BED4-27854A07C2E0}"/>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10"/>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AB70E37-D9E5-464D-8286-1B76D02323C6}"/>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64" name="TextBox 63">
                  <a:extLst>
                    <a:ext uri="{FF2B5EF4-FFF2-40B4-BE49-F238E27FC236}">
                      <a16:creationId xmlns:a16="http://schemas.microsoft.com/office/drawing/2014/main" id="{8AB70E37-D9E5-464D-8286-1B76D02323C6}"/>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11"/>
                  <a:stretch>
                    <a:fillRect l="-15556" t="-21429" r="-8889" b="-42857"/>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70E11F2-B047-EE45-AA81-3AF0CD511F1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AA28AB-906A-304C-B811-A208DC39D1B7}"/>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9D3329-5452-7E4C-92E3-86CCEE90E887}"/>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B, E ]</a:t>
              </a:r>
            </a:p>
          </p:txBody>
        </p:sp>
        <p:sp>
          <p:nvSpPr>
            <p:cNvPr id="68" name="Rectangle 67">
              <a:extLst>
                <a:ext uri="{FF2B5EF4-FFF2-40B4-BE49-F238E27FC236}">
                  <a16:creationId xmlns:a16="http://schemas.microsoft.com/office/drawing/2014/main" id="{513CCF04-1BB3-FF4C-8561-E974DCC4837F}"/>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DDA7CF-E654-AF47-8759-AE1676C2CEE2}"/>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2</m:t>
                            </m:r>
                          </m:sub>
                        </m:sSub>
                      </m:oMath>
                    </m:oMathPara>
                  </a14:m>
                  <a:endParaRPr lang="en-US" sz="1050" dirty="0">
                    <a:solidFill>
                      <a:srgbClr val="FF0000"/>
                    </a:solidFill>
                  </a:endParaRPr>
                </a:p>
              </p:txBody>
            </p:sp>
          </mc:Choice>
          <mc:Fallback xmlns="">
            <p:sp>
              <p:nvSpPr>
                <p:cNvPr id="69" name="TextBox 68">
                  <a:extLst>
                    <a:ext uri="{FF2B5EF4-FFF2-40B4-BE49-F238E27FC236}">
                      <a16:creationId xmlns:a16="http://schemas.microsoft.com/office/drawing/2014/main" id="{BEDDA7CF-E654-AF47-8759-AE1676C2CEE2}"/>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12"/>
                  <a:stretch>
                    <a:fillRect/>
                  </a:stretch>
                </a:blipFill>
              </p:spPr>
              <p:txBody>
                <a:bodyPr/>
                <a:lstStyle/>
                <a:p>
                  <a:r>
                    <a:rPr lang="en-US">
                      <a:noFill/>
                    </a:rPr>
                    <a:t> </a:t>
                  </a:r>
                </a:p>
              </p:txBody>
            </p:sp>
          </mc:Fallback>
        </mc:AlternateContent>
      </p:grpSp>
      <p:graphicFrame>
        <p:nvGraphicFramePr>
          <p:cNvPr id="73" name="Table 53">
            <a:extLst>
              <a:ext uri="{FF2B5EF4-FFF2-40B4-BE49-F238E27FC236}">
                <a16:creationId xmlns:a16="http://schemas.microsoft.com/office/drawing/2014/main" id="{0B8B8642-4238-9842-BFD1-AE3659CC8467}"/>
              </a:ext>
            </a:extLst>
          </p:cNvPr>
          <p:cNvGraphicFramePr>
            <a:graphicFrameLocks noGrp="1"/>
          </p:cNvGraphicFramePr>
          <p:nvPr/>
        </p:nvGraphicFramePr>
        <p:xfrm>
          <a:off x="3069671" y="842413"/>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a:t>
                      </a:r>
                      <a:r>
                        <a:rPr lang="en-US" sz="900" baseline="30000" dirty="0"/>
                        <a:t>E</a:t>
                      </a:r>
                      <a:r>
                        <a:rPr lang="en-US" sz="900" baseline="-25000" dirty="0"/>
                        <a:t>(</a:t>
                      </a:r>
                      <a:r>
                        <a:rPr lang="en-US" sz="900" baseline="-25000" dirty="0" err="1"/>
                        <a:t>t,u</a:t>
                      </a:r>
                      <a:r>
                        <a:rPr lang="en-US" sz="900" baseline="-25000" dirty="0"/>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P</a:t>
                      </a:r>
                      <a:r>
                        <a:rPr lang="en-US" sz="1000" baseline="30000" dirty="0"/>
                        <a:t>B</a:t>
                      </a:r>
                      <a:r>
                        <a:rPr lang="en-US" sz="1000" baseline="-25000" dirty="0"/>
                        <a:t>(</a:t>
                      </a:r>
                      <a:r>
                        <a:rPr lang="en-US" sz="1000" baseline="-25000" dirty="0" err="1"/>
                        <a:t>t,u</a:t>
                      </a:r>
                      <a:r>
                        <a:rPr lang="en-US" sz="1000" baseline="-25000" dirty="0"/>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C595853-DB25-B14A-95E0-F5DC15C6E0C2}"/>
                  </a:ext>
                </a:extLst>
              </p:cNvPr>
              <p:cNvSpPr txBox="1"/>
              <p:nvPr/>
            </p:nvSpPr>
            <p:spPr>
              <a:xfrm>
                <a:off x="3078457" y="948550"/>
                <a:ext cx="491594" cy="215444"/>
              </a:xfrm>
              <a:prstGeom prst="rect">
                <a:avLst/>
              </a:prstGeom>
              <a:noFill/>
            </p:spPr>
            <p:txBody>
              <a:bodyPr wrap="square" rtlCol="0">
                <a:spAutoFit/>
              </a:bodyPr>
              <a:lstStyle/>
              <a:p>
                <a:r>
                  <a:rPr lang="en-US" sz="800" dirty="0">
                    <a:solidFill>
                      <a:srgbClr val="FF0000"/>
                    </a:solidFill>
                  </a:rPr>
                  <a:t>P</a:t>
                </a:r>
                <a:r>
                  <a:rPr lang="en-US" sz="800" dirty="0">
                    <a:solidFill>
                      <a:srgbClr val="FF0000"/>
                    </a:solidFill>
                    <a:ea typeface="Cambria Math" panose="02040503050406030204" pitchFamily="18" charset="0"/>
                  </a:rPr>
                  <a:t> </a:t>
                </a:r>
                <a14:m>
                  <m:oMath xmlns:m="http://schemas.openxmlformats.org/officeDocument/2006/math">
                    <m:r>
                      <a:rPr lang="en-US" sz="800" i="1" baseline="30000">
                        <a:solidFill>
                          <a:srgbClr val="FF0000"/>
                        </a:solidFill>
                        <a:latin typeface="Cambria Math" panose="02040503050406030204" pitchFamily="18" charset="0"/>
                        <a:ea typeface="Cambria Math" panose="02040503050406030204" pitchFamily="18" charset="0"/>
                      </a:rPr>
                      <m:t>∅</m:t>
                    </m:r>
                  </m:oMath>
                </a14:m>
                <a:r>
                  <a:rPr lang="en-US" sz="800" baseline="-25000" dirty="0">
                    <a:solidFill>
                      <a:srgbClr val="FF0000"/>
                    </a:solidFill>
                  </a:rPr>
                  <a:t>(</a:t>
                </a:r>
                <a:r>
                  <a:rPr lang="en-US" sz="800" baseline="-25000" dirty="0" err="1">
                    <a:solidFill>
                      <a:srgbClr val="FF0000"/>
                    </a:solidFill>
                  </a:rPr>
                  <a:t>t,u</a:t>
                </a:r>
                <a:r>
                  <a:rPr lang="en-US" sz="800" baseline="-25000" dirty="0">
                    <a:solidFill>
                      <a:srgbClr val="FF0000"/>
                    </a:solidFill>
                  </a:rPr>
                  <a:t>)</a:t>
                </a:r>
              </a:p>
            </p:txBody>
          </p:sp>
        </mc:Choice>
        <mc:Fallback xmlns="">
          <p:sp>
            <p:nvSpPr>
              <p:cNvPr id="74" name="TextBox 73">
                <a:extLst>
                  <a:ext uri="{FF2B5EF4-FFF2-40B4-BE49-F238E27FC236}">
                    <a16:creationId xmlns:a16="http://schemas.microsoft.com/office/drawing/2014/main" id="{CC595853-DB25-B14A-95E0-F5DC15C6E0C2}"/>
                  </a:ext>
                </a:extLst>
              </p:cNvPr>
              <p:cNvSpPr txBox="1">
                <a:spLocks noRot="1" noChangeAspect="1" noMove="1" noResize="1" noEditPoints="1" noAdjustHandles="1" noChangeArrowheads="1" noChangeShapeType="1" noTextEdit="1"/>
              </p:cNvSpPr>
              <p:nvPr/>
            </p:nvSpPr>
            <p:spPr>
              <a:xfrm>
                <a:off x="3078457" y="948550"/>
                <a:ext cx="491594" cy="215444"/>
              </a:xfrm>
              <a:prstGeom prst="rect">
                <a:avLst/>
              </a:prstGeom>
              <a:blipFill>
                <a:blip r:embed="rId13"/>
                <a:stretch>
                  <a:fillRect b="-11111"/>
                </a:stretch>
              </a:blipFill>
            </p:spPr>
            <p:txBody>
              <a:bodyPr/>
              <a:lstStyle/>
              <a:p>
                <a:r>
                  <a:rPr lang="en-US">
                    <a:noFill/>
                  </a:rPr>
                  <a:t> </a:t>
                </a:r>
              </a:p>
            </p:txBody>
          </p:sp>
        </mc:Fallback>
      </mc:AlternateContent>
      <p:sp>
        <p:nvSpPr>
          <p:cNvPr id="79" name="Rectangle 78">
            <a:extLst>
              <a:ext uri="{FF2B5EF4-FFF2-40B4-BE49-F238E27FC236}">
                <a16:creationId xmlns:a16="http://schemas.microsoft.com/office/drawing/2014/main" id="{F60B2B0D-53B7-0144-BCE4-487F295FA8B3}"/>
              </a:ext>
            </a:extLst>
          </p:cNvPr>
          <p:cNvSpPr/>
          <p:nvPr/>
        </p:nvSpPr>
        <p:spPr>
          <a:xfrm>
            <a:off x="393621" y="806061"/>
            <a:ext cx="4572000" cy="1477328"/>
          </a:xfrm>
          <a:prstGeom prst="rect">
            <a:avLst/>
          </a:prstGeom>
        </p:spPr>
        <p:txBody>
          <a:bodyPr>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171450" lvl="1" indent="-171450">
              <a:buSzPct val="129000"/>
              <a:buFont typeface="Arial" panose="020B0604020202020204" pitchFamily="34" charset="0"/>
              <a:buChar char="•"/>
            </a:pPr>
            <a:r>
              <a:rPr lang="en-US" sz="900" i="1" dirty="0"/>
              <a:t>BOS: Beginning of sentence</a:t>
            </a:r>
          </a:p>
        </p:txBody>
      </p:sp>
    </p:spTree>
    <p:extLst>
      <p:ext uri="{BB962C8B-B14F-4D97-AF65-F5344CB8AC3E}">
        <p14:creationId xmlns:p14="http://schemas.microsoft.com/office/powerpoint/2010/main" val="329899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311700" y="233361"/>
            <a:ext cx="8520600" cy="572700"/>
          </a:xfrm>
        </p:spPr>
        <p:txBody>
          <a:bodyPr>
            <a:normAutofit fontScale="90000"/>
          </a:bodyPr>
          <a:lstStyle/>
          <a:p>
            <a:r>
              <a:rPr lang="en-US" dirty="0">
                <a:solidFill>
                  <a:schemeClr val="accent1">
                    <a:lumMod val="50000"/>
                  </a:schemeClr>
                </a:solidFill>
              </a:rPr>
              <a:t>An Alignment During Training</a:t>
            </a:r>
          </a:p>
        </p:txBody>
      </p:sp>
      <p:grpSp>
        <p:nvGrpSpPr>
          <p:cNvPr id="11" name="Group 10">
            <a:extLst>
              <a:ext uri="{FF2B5EF4-FFF2-40B4-BE49-F238E27FC236}">
                <a16:creationId xmlns:a16="http://schemas.microsoft.com/office/drawing/2014/main" id="{70BF145B-60BA-504F-869D-4DB9C1E38E86}"/>
              </a:ext>
            </a:extLst>
          </p:cNvPr>
          <p:cNvGrpSpPr/>
          <p:nvPr/>
        </p:nvGrpSpPr>
        <p:grpSpPr>
          <a:xfrm>
            <a:off x="6780760" y="1661884"/>
            <a:ext cx="893342" cy="645379"/>
            <a:chOff x="6780760" y="1661884"/>
            <a:chExt cx="893342" cy="645379"/>
          </a:xfrm>
        </p:grpSpPr>
        <p:sp>
          <p:nvSpPr>
            <p:cNvPr id="76" name="Oval 75">
              <a:extLst>
                <a:ext uri="{FF2B5EF4-FFF2-40B4-BE49-F238E27FC236}">
                  <a16:creationId xmlns:a16="http://schemas.microsoft.com/office/drawing/2014/main" id="{5FF152FC-8FBB-D949-9C5A-4C1EE3C285DD}"/>
                </a:ext>
              </a:extLst>
            </p:cNvPr>
            <p:cNvSpPr/>
            <p:nvPr/>
          </p:nvSpPr>
          <p:spPr>
            <a:xfrm>
              <a:off x="6780760" y="192344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C2407134-23E8-E948-B160-FCE80BE84D26}"/>
                </a:ext>
              </a:extLst>
            </p:cNvPr>
            <p:cNvCxnSpPr/>
            <p:nvPr/>
          </p:nvCxnSpPr>
          <p:spPr>
            <a:xfrm flipH="1" flipV="1">
              <a:off x="6991662" y="1661884"/>
              <a:ext cx="1" cy="259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CD96DFDD-4FDB-DD4D-A220-37BBE06A21EB}"/>
                </a:ext>
              </a:extLst>
            </p:cNvPr>
            <p:cNvSpPr txBox="1"/>
            <p:nvPr/>
          </p:nvSpPr>
          <p:spPr>
            <a:xfrm>
              <a:off x="6991661" y="1690082"/>
              <a:ext cx="682441" cy="230832"/>
            </a:xfrm>
            <a:prstGeom prst="rect">
              <a:avLst/>
            </a:prstGeom>
            <a:noFill/>
          </p:spPr>
          <p:txBody>
            <a:bodyPr wrap="square" rtlCol="0">
              <a:spAutoFit/>
            </a:bodyPr>
            <a:lstStyle/>
            <a:p>
              <a:r>
                <a:rPr lang="en-US" sz="900" dirty="0"/>
                <a:t>P</a:t>
              </a:r>
              <a:r>
                <a:rPr lang="en-US" sz="900" baseline="30000" dirty="0"/>
                <a:t>E</a:t>
              </a:r>
              <a:r>
                <a:rPr lang="en-US" sz="900" baseline="-25000" dirty="0"/>
                <a:t>(3,2)</a:t>
              </a:r>
            </a:p>
          </p:txBody>
        </p:sp>
      </p:grpSp>
      <p:grpSp>
        <p:nvGrpSpPr>
          <p:cNvPr id="5" name="Group 4">
            <a:extLst>
              <a:ext uri="{FF2B5EF4-FFF2-40B4-BE49-F238E27FC236}">
                <a16:creationId xmlns:a16="http://schemas.microsoft.com/office/drawing/2014/main" id="{CBE2B7FD-889F-0047-8C92-70CC31256F44}"/>
              </a:ext>
            </a:extLst>
          </p:cNvPr>
          <p:cNvGrpSpPr/>
          <p:nvPr/>
        </p:nvGrpSpPr>
        <p:grpSpPr>
          <a:xfrm>
            <a:off x="5009579" y="2300044"/>
            <a:ext cx="752820" cy="669234"/>
            <a:chOff x="5009579" y="2300044"/>
            <a:chExt cx="752820" cy="669234"/>
          </a:xfrm>
        </p:grpSpPr>
        <p:sp>
          <p:nvSpPr>
            <p:cNvPr id="82" name="Oval 81">
              <a:extLst>
                <a:ext uri="{FF2B5EF4-FFF2-40B4-BE49-F238E27FC236}">
                  <a16:creationId xmlns:a16="http://schemas.microsoft.com/office/drawing/2014/main" id="{61A6BE78-EDD6-CF48-B2C2-8DEDF491B65D}"/>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9853DC65-FDEA-6840-B538-337CA8700552}"/>
                </a:ext>
              </a:extLst>
            </p:cNvPr>
            <p:cNvCxnSpPr>
              <a:cxnSpLocks/>
              <a:stCxn id="82" idx="0"/>
              <a:endCxn id="78"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386DA15F-A06B-494B-8921-8A0A53E5E3B6}"/>
                </a:ext>
              </a:extLst>
            </p:cNvPr>
            <p:cNvSpPr txBox="1"/>
            <p:nvPr/>
          </p:nvSpPr>
          <p:spPr>
            <a:xfrm>
              <a:off x="5009579" y="2352555"/>
              <a:ext cx="686490"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3" name="Group 2">
            <a:extLst>
              <a:ext uri="{FF2B5EF4-FFF2-40B4-BE49-F238E27FC236}">
                <a16:creationId xmlns:a16="http://schemas.microsoft.com/office/drawing/2014/main" id="{314F2B8C-26AB-3F4F-9D52-56B76098A554}"/>
              </a:ext>
            </a:extLst>
          </p:cNvPr>
          <p:cNvGrpSpPr/>
          <p:nvPr/>
        </p:nvGrpSpPr>
        <p:grpSpPr>
          <a:xfrm>
            <a:off x="5099403" y="2969279"/>
            <a:ext cx="648418" cy="693082"/>
            <a:chOff x="5099403" y="2969279"/>
            <a:chExt cx="648418" cy="693082"/>
          </a:xfrm>
        </p:grpSpPr>
        <p:sp>
          <p:nvSpPr>
            <p:cNvPr id="86" name="Oval 85">
              <a:extLst>
                <a:ext uri="{FF2B5EF4-FFF2-40B4-BE49-F238E27FC236}">
                  <a16:creationId xmlns:a16="http://schemas.microsoft.com/office/drawing/2014/main" id="{6E127FEC-5359-CE4B-AAFE-F9900C3175F0}"/>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407CB72-A587-1549-8E9B-20840DD88B63}"/>
                </a:ext>
              </a:extLst>
            </p:cNvPr>
            <p:cNvCxnSpPr>
              <a:cxnSpLocks/>
              <a:stCxn id="86"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1EA4118-8351-754E-ACF2-79345C9097C8}"/>
                </a:ext>
              </a:extLst>
            </p:cNvPr>
            <p:cNvSpPr txBox="1"/>
            <p:nvPr/>
          </p:nvSpPr>
          <p:spPr>
            <a:xfrm>
              <a:off x="5099403" y="3013765"/>
              <a:ext cx="629503" cy="369332"/>
            </a:xfrm>
            <a:prstGeom prst="rect">
              <a:avLst/>
            </a:prstGeom>
            <a:noFill/>
          </p:spPr>
          <p:txBody>
            <a:bodyPr wrap="square" rtlCol="0">
              <a:spAutoFit/>
            </a:bodyPr>
            <a:lstStyle/>
            <a:p>
              <a:r>
                <a:rPr lang="en-US" sz="900" dirty="0"/>
                <a:t>P</a:t>
              </a:r>
              <a:r>
                <a:rPr lang="en-US" sz="900" baseline="30000" dirty="0"/>
                <a:t>B</a:t>
              </a:r>
              <a:r>
                <a:rPr lang="en-US" sz="900" baseline="-25000" dirty="0"/>
                <a:t>(1,0)</a:t>
              </a:r>
            </a:p>
            <a:p>
              <a:endParaRPr lang="en-US" sz="900" dirty="0"/>
            </a:p>
          </p:txBody>
        </p:sp>
      </p:grpSp>
      <p:grpSp>
        <p:nvGrpSpPr>
          <p:cNvPr id="9" name="Group 8">
            <a:extLst>
              <a:ext uri="{FF2B5EF4-FFF2-40B4-BE49-F238E27FC236}">
                <a16:creationId xmlns:a16="http://schemas.microsoft.com/office/drawing/2014/main" id="{D5A37A96-6534-C84E-BE83-8E5B227C57A8}"/>
              </a:ext>
            </a:extLst>
          </p:cNvPr>
          <p:cNvGrpSpPr/>
          <p:nvPr/>
        </p:nvGrpSpPr>
        <p:grpSpPr>
          <a:xfrm>
            <a:off x="5343542" y="1916228"/>
            <a:ext cx="840916" cy="464698"/>
            <a:chOff x="5343542" y="1916228"/>
            <a:chExt cx="840916" cy="464698"/>
          </a:xfrm>
        </p:grpSpPr>
        <p:grpSp>
          <p:nvGrpSpPr>
            <p:cNvPr id="8" name="Group 7">
              <a:extLst>
                <a:ext uri="{FF2B5EF4-FFF2-40B4-BE49-F238E27FC236}">
                  <a16:creationId xmlns:a16="http://schemas.microsoft.com/office/drawing/2014/main" id="{8D7646A1-F7F1-EC4D-A56A-EB1FBE064578}"/>
                </a:ext>
              </a:extLst>
            </p:cNvPr>
            <p:cNvGrpSpPr/>
            <p:nvPr/>
          </p:nvGrpSpPr>
          <p:grpSpPr>
            <a:xfrm>
              <a:off x="5343542" y="1916228"/>
              <a:ext cx="704740" cy="383816"/>
              <a:chOff x="5343542" y="1916228"/>
              <a:chExt cx="704740" cy="383816"/>
            </a:xfrm>
          </p:grpSpPr>
          <p:sp>
            <p:nvSpPr>
              <p:cNvPr id="78" name="Oval 77">
                <a:extLst>
                  <a:ext uri="{FF2B5EF4-FFF2-40B4-BE49-F238E27FC236}">
                    <a16:creationId xmlns:a16="http://schemas.microsoft.com/office/drawing/2014/main" id="{B2824E06-65C5-0E4B-AD5C-7A3E129C5ACE}"/>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Arrow Connector 104">
                <a:extLst>
                  <a:ext uri="{FF2B5EF4-FFF2-40B4-BE49-F238E27FC236}">
                    <a16:creationId xmlns:a16="http://schemas.microsoft.com/office/drawing/2014/main" id="{FEC0A28B-2D73-204E-899D-3A4A90B3AEFA}"/>
                  </a:ext>
                </a:extLst>
              </p:cNvPr>
              <p:cNvCxnSpPr>
                <a:cxnSpLocks/>
              </p:cNvCxnSpPr>
              <p:nvPr/>
            </p:nvCxnSpPr>
            <p:spPr>
              <a:xfrm>
                <a:off x="5769011" y="2108444"/>
                <a:ext cx="279271" cy="2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87310C2-9ADA-9E46-9547-4D70D6FEE0A2}"/>
                    </a:ext>
                  </a:extLst>
                </p:cNvPr>
                <p:cNvSpPr txBox="1"/>
                <p:nvPr/>
              </p:nvSpPr>
              <p:spPr>
                <a:xfrm>
                  <a:off x="5692864" y="216548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(1,2)</a:t>
                  </a:r>
                </a:p>
              </p:txBody>
            </p:sp>
          </mc:Choice>
          <mc:Fallback xmlns="">
            <p:sp>
              <p:nvSpPr>
                <p:cNvPr id="126" name="TextBox 125">
                  <a:extLst>
                    <a:ext uri="{FF2B5EF4-FFF2-40B4-BE49-F238E27FC236}">
                      <a16:creationId xmlns:a16="http://schemas.microsoft.com/office/drawing/2014/main" id="{887310C2-9ADA-9E46-9547-4D70D6FEE0A2}"/>
                    </a:ext>
                  </a:extLst>
                </p:cNvPr>
                <p:cNvSpPr txBox="1">
                  <a:spLocks noRot="1" noChangeAspect="1" noMove="1" noResize="1" noEditPoints="1" noAdjustHandles="1" noChangeArrowheads="1" noChangeShapeType="1" noTextEdit="1"/>
                </p:cNvSpPr>
                <p:nvPr/>
              </p:nvSpPr>
              <p:spPr>
                <a:xfrm>
                  <a:off x="5692864" y="2165482"/>
                  <a:ext cx="491594" cy="215444"/>
                </a:xfrm>
                <a:prstGeom prst="rect">
                  <a:avLst/>
                </a:prstGeom>
                <a:blipFill>
                  <a:blip r:embed="rId3"/>
                  <a:stretch>
                    <a:fillRect b="-11111"/>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D7898534-EC35-DF45-AA25-80FFA783E970}"/>
              </a:ext>
            </a:extLst>
          </p:cNvPr>
          <p:cNvGrpSpPr/>
          <p:nvPr/>
        </p:nvGrpSpPr>
        <p:grpSpPr>
          <a:xfrm>
            <a:off x="6041380" y="1860622"/>
            <a:ext cx="867245" cy="439422"/>
            <a:chOff x="6041380" y="1860622"/>
            <a:chExt cx="867245" cy="439422"/>
          </a:xfrm>
        </p:grpSpPr>
        <p:sp>
          <p:nvSpPr>
            <p:cNvPr id="77" name="Oval 76">
              <a:extLst>
                <a:ext uri="{FF2B5EF4-FFF2-40B4-BE49-F238E27FC236}">
                  <a16:creationId xmlns:a16="http://schemas.microsoft.com/office/drawing/2014/main" id="{E12D28E9-92F3-6040-B393-32EC6C2B3DB9}"/>
                </a:ext>
              </a:extLst>
            </p:cNvPr>
            <p:cNvSpPr/>
            <p:nvPr/>
          </p:nvSpPr>
          <p:spPr>
            <a:xfrm>
              <a:off x="6041380"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5F075FD9-1172-B64D-A4F9-4D23E39E6E43}"/>
                </a:ext>
              </a:extLst>
            </p:cNvPr>
            <p:cNvCxnSpPr>
              <a:cxnSpLocks/>
              <a:stCxn id="77" idx="6"/>
              <a:endCxn id="76" idx="2"/>
            </p:cNvCxnSpPr>
            <p:nvPr/>
          </p:nvCxnSpPr>
          <p:spPr>
            <a:xfrm>
              <a:off x="6450955" y="2108136"/>
              <a:ext cx="329805"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310D9202-7BE0-4645-8393-6DEC81F37643}"/>
                    </a:ext>
                  </a:extLst>
                </p:cNvPr>
                <p:cNvSpPr txBox="1"/>
                <p:nvPr/>
              </p:nvSpPr>
              <p:spPr>
                <a:xfrm>
                  <a:off x="6417031" y="186062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(2,2)</a:t>
                  </a:r>
                </a:p>
              </p:txBody>
            </p:sp>
          </mc:Choice>
          <mc:Fallback xmlns="">
            <p:sp>
              <p:nvSpPr>
                <p:cNvPr id="128" name="TextBox 127">
                  <a:extLst>
                    <a:ext uri="{FF2B5EF4-FFF2-40B4-BE49-F238E27FC236}">
                      <a16:creationId xmlns:a16="http://schemas.microsoft.com/office/drawing/2014/main" id="{310D9202-7BE0-4645-8393-6DEC81F37643}"/>
                    </a:ext>
                  </a:extLst>
                </p:cNvPr>
                <p:cNvSpPr txBox="1">
                  <a:spLocks noRot="1" noChangeAspect="1" noMove="1" noResize="1" noEditPoints="1" noAdjustHandles="1" noChangeArrowheads="1" noChangeShapeType="1" noTextEdit="1"/>
                </p:cNvSpPr>
                <p:nvPr/>
              </p:nvSpPr>
              <p:spPr>
                <a:xfrm>
                  <a:off x="6417031" y="1860622"/>
                  <a:ext cx="491594" cy="215444"/>
                </a:xfrm>
                <a:prstGeom prst="rect">
                  <a:avLst/>
                </a:prstGeom>
                <a:blipFill>
                  <a:blip r:embed="rId4"/>
                  <a:stretch>
                    <a:fillRect b="-11111"/>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9C3E168C-3892-6B48-8871-B9BB4F873D1A}"/>
              </a:ext>
            </a:extLst>
          </p:cNvPr>
          <p:cNvGrpSpPr/>
          <p:nvPr/>
        </p:nvGrpSpPr>
        <p:grpSpPr>
          <a:xfrm>
            <a:off x="4470888" y="1244938"/>
            <a:ext cx="4009174" cy="3180598"/>
            <a:chOff x="4470888" y="1244938"/>
            <a:chExt cx="4009174" cy="3180598"/>
          </a:xfrm>
        </p:grpSpPr>
        <p:sp>
          <p:nvSpPr>
            <p:cNvPr id="120" name="TextBox 119">
              <a:extLst>
                <a:ext uri="{FF2B5EF4-FFF2-40B4-BE49-F238E27FC236}">
                  <a16:creationId xmlns:a16="http://schemas.microsoft.com/office/drawing/2014/main" id="{F09A6740-6D9A-0D41-97AD-1D21BE67A610}"/>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21" name="TextBox 120">
              <a:extLst>
                <a:ext uri="{FF2B5EF4-FFF2-40B4-BE49-F238E27FC236}">
                  <a16:creationId xmlns:a16="http://schemas.microsoft.com/office/drawing/2014/main" id="{7610D4AF-CDFB-224E-874E-C54CA749EAF4}"/>
                </a:ext>
              </a:extLst>
            </p:cNvPr>
            <p:cNvSpPr txBox="1"/>
            <p:nvPr/>
          </p:nvSpPr>
          <p:spPr>
            <a:xfrm>
              <a:off x="4470888" y="2341978"/>
              <a:ext cx="400110" cy="258654"/>
            </a:xfrm>
            <a:prstGeom prst="rect">
              <a:avLst/>
            </a:prstGeom>
            <a:noFill/>
          </p:spPr>
          <p:txBody>
            <a:bodyPr vert="vert270" wrap="square" rtlCol="0">
              <a:spAutoFit/>
            </a:bodyPr>
            <a:lstStyle/>
            <a:p>
              <a:r>
                <a:rPr lang="en-US"/>
                <a:t>u</a:t>
              </a:r>
            </a:p>
          </p:txBody>
        </p:sp>
        <p:sp>
          <p:nvSpPr>
            <p:cNvPr id="122" name="TextBox 121">
              <a:extLst>
                <a:ext uri="{FF2B5EF4-FFF2-40B4-BE49-F238E27FC236}">
                  <a16:creationId xmlns:a16="http://schemas.microsoft.com/office/drawing/2014/main" id="{A9FF5882-DD6D-8C42-BFD5-7ACAEFDEEBE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130" name="TextBox 129">
              <a:extLst>
                <a:ext uri="{FF2B5EF4-FFF2-40B4-BE49-F238E27FC236}">
                  <a16:creationId xmlns:a16="http://schemas.microsoft.com/office/drawing/2014/main" id="{CFF6896E-4BA8-6B49-A0B8-C9816F634DFE}"/>
                </a:ext>
              </a:extLst>
            </p:cNvPr>
            <p:cNvSpPr txBox="1"/>
            <p:nvPr/>
          </p:nvSpPr>
          <p:spPr>
            <a:xfrm>
              <a:off x="6041380" y="4117759"/>
              <a:ext cx="491594" cy="307777"/>
            </a:xfrm>
            <a:prstGeom prst="rect">
              <a:avLst/>
            </a:prstGeom>
            <a:noFill/>
          </p:spPr>
          <p:txBody>
            <a:bodyPr wrap="square" rtlCol="0">
              <a:spAutoFit/>
            </a:bodyPr>
            <a:lstStyle/>
            <a:p>
              <a:r>
                <a:rPr lang="en-US"/>
                <a:t>t</a:t>
              </a:r>
            </a:p>
          </p:txBody>
        </p:sp>
      </p:gr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5"/>
              </a:rPr>
              <a:t>Sequence transduction with recurrent neural networks</a:t>
            </a:r>
            <a:r>
              <a:rPr lang="en-US" sz="800" dirty="0"/>
              <a:t>”</a:t>
            </a:r>
          </a:p>
        </p:txBody>
      </p:sp>
      <p:grpSp>
        <p:nvGrpSpPr>
          <p:cNvPr id="18" name="Group 17">
            <a:extLst>
              <a:ext uri="{FF2B5EF4-FFF2-40B4-BE49-F238E27FC236}">
                <a16:creationId xmlns:a16="http://schemas.microsoft.com/office/drawing/2014/main" id="{2083B4F8-EBA2-CD4A-9CDE-E21791B4346D}"/>
              </a:ext>
            </a:extLst>
          </p:cNvPr>
          <p:cNvGrpSpPr/>
          <p:nvPr/>
        </p:nvGrpSpPr>
        <p:grpSpPr>
          <a:xfrm>
            <a:off x="4334477" y="3165475"/>
            <a:ext cx="1529852" cy="1311119"/>
            <a:chOff x="4334477" y="3165475"/>
            <a:chExt cx="1529852" cy="1311119"/>
          </a:xfrm>
        </p:grpSpPr>
        <p:sp>
          <p:nvSpPr>
            <p:cNvPr id="7" name="TextBox 6">
              <a:extLst>
                <a:ext uri="{FF2B5EF4-FFF2-40B4-BE49-F238E27FC236}">
                  <a16:creationId xmlns:a16="http://schemas.microsoft.com/office/drawing/2014/main" id="{BD2E8705-B1C8-734E-A61C-BF6E6E64EF62}"/>
                </a:ext>
              </a:extLst>
            </p:cNvPr>
            <p:cNvSpPr txBox="1"/>
            <p:nvPr/>
          </p:nvSpPr>
          <p:spPr>
            <a:xfrm>
              <a:off x="4334477" y="4076484"/>
              <a:ext cx="1529852" cy="400110"/>
            </a:xfrm>
            <a:prstGeom prst="rect">
              <a:avLst/>
            </a:prstGeom>
            <a:noFill/>
          </p:spPr>
          <p:txBody>
            <a:bodyPr wrap="square" rtlCol="0">
              <a:spAutoFit/>
            </a:bodyPr>
            <a:lstStyle/>
            <a:p>
              <a:r>
                <a:rPr lang="en-US" sz="1000" dirty="0"/>
                <a:t>Probability of emitting “B” from (t=1, u =0)</a:t>
              </a:r>
            </a:p>
          </p:txBody>
        </p:sp>
        <p:cxnSp>
          <p:nvCxnSpPr>
            <p:cNvPr id="15" name="Straight Arrow Connector 14">
              <a:extLst>
                <a:ext uri="{FF2B5EF4-FFF2-40B4-BE49-F238E27FC236}">
                  <a16:creationId xmlns:a16="http://schemas.microsoft.com/office/drawing/2014/main" id="{5685D139-A6F7-2A4C-BEE4-FE87ADDE91CF}"/>
                </a:ext>
              </a:extLst>
            </p:cNvPr>
            <p:cNvCxnSpPr>
              <a:cxnSpLocks/>
            </p:cNvCxnSpPr>
            <p:nvPr/>
          </p:nvCxnSpPr>
          <p:spPr>
            <a:xfrm flipV="1">
              <a:off x="4807929" y="3165475"/>
              <a:ext cx="530317"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DDDDBAC-4C0A-1E42-A796-EFF8372350C8}"/>
              </a:ext>
            </a:extLst>
          </p:cNvPr>
          <p:cNvGrpSpPr/>
          <p:nvPr/>
        </p:nvGrpSpPr>
        <p:grpSpPr>
          <a:xfrm>
            <a:off x="5419532" y="917905"/>
            <a:ext cx="1529852" cy="1136078"/>
            <a:chOff x="5419532" y="917905"/>
            <a:chExt cx="1529852" cy="1136078"/>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3137276-F8A2-6345-B3C7-3A2B067EE760}"/>
                    </a:ext>
                  </a:extLst>
                </p:cNvPr>
                <p:cNvSpPr txBox="1"/>
                <p:nvPr/>
              </p:nvSpPr>
              <p:spPr>
                <a:xfrm>
                  <a:off x="5419532" y="917905"/>
                  <a:ext cx="1529852" cy="400110"/>
                </a:xfrm>
                <a:prstGeom prst="rect">
                  <a:avLst/>
                </a:prstGeom>
                <a:noFill/>
              </p:spPr>
              <p:txBody>
                <a:bodyPr wrap="square" rtlCol="0">
                  <a:spAutoFit/>
                </a:bodyPr>
                <a:lstStyle/>
                <a:p>
                  <a:r>
                    <a:rPr lang="en-US" sz="1000" dirty="0"/>
                    <a:t>Probability of emitting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from (t=1, u =2)</a:t>
                  </a:r>
                </a:p>
              </p:txBody>
            </p:sp>
          </mc:Choice>
          <mc:Fallback xmlns="">
            <p:sp>
              <p:nvSpPr>
                <p:cNvPr id="47" name="TextBox 46">
                  <a:extLst>
                    <a:ext uri="{FF2B5EF4-FFF2-40B4-BE49-F238E27FC236}">
                      <a16:creationId xmlns:a16="http://schemas.microsoft.com/office/drawing/2014/main" id="{53137276-F8A2-6345-B3C7-3A2B067EE760}"/>
                    </a:ext>
                  </a:extLst>
                </p:cNvPr>
                <p:cNvSpPr txBox="1">
                  <a:spLocks noRot="1" noChangeAspect="1" noMove="1" noResize="1" noEditPoints="1" noAdjustHandles="1" noChangeArrowheads="1" noChangeShapeType="1" noTextEdit="1"/>
                </p:cNvSpPr>
                <p:nvPr/>
              </p:nvSpPr>
              <p:spPr>
                <a:xfrm>
                  <a:off x="5419532" y="917905"/>
                  <a:ext cx="1529852" cy="400110"/>
                </a:xfrm>
                <a:prstGeom prst="rect">
                  <a:avLst/>
                </a:prstGeom>
                <a:blipFill>
                  <a:blip r:embed="rId6"/>
                  <a:stretch>
                    <a:fillRect b="-937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22530E84-6807-AE48-AB75-C47D973609B7}"/>
                </a:ext>
              </a:extLst>
            </p:cNvPr>
            <p:cNvCxnSpPr>
              <a:cxnSpLocks/>
            </p:cNvCxnSpPr>
            <p:nvPr/>
          </p:nvCxnSpPr>
          <p:spPr>
            <a:xfrm flipH="1">
              <a:off x="5862422" y="1354142"/>
              <a:ext cx="27120" cy="699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118BE45D-E56C-AA4C-A182-88EF7240A767}"/>
              </a:ext>
            </a:extLst>
          </p:cNvPr>
          <p:cNvGrpSpPr/>
          <p:nvPr/>
        </p:nvGrpSpPr>
        <p:grpSpPr>
          <a:xfrm>
            <a:off x="1029230" y="1760978"/>
            <a:ext cx="2926868" cy="3333233"/>
            <a:chOff x="5734922" y="1149731"/>
            <a:chExt cx="2926868" cy="3333233"/>
          </a:xfrm>
        </p:grpSpPr>
        <p:sp>
          <p:nvSpPr>
            <p:cNvPr id="50" name="Rectangle 49">
              <a:extLst>
                <a:ext uri="{FF2B5EF4-FFF2-40B4-BE49-F238E27FC236}">
                  <a16:creationId xmlns:a16="http://schemas.microsoft.com/office/drawing/2014/main" id="{F0E3C284-DD76-B44A-9CD0-337579C2AB5C}"/>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58FCE5F6-57AD-7744-9D75-F348BFF4C227}"/>
                </a:ext>
              </a:extLst>
            </p:cNvPr>
            <p:cNvCxnSpPr>
              <a:cxnSpLocks/>
              <a:stCxn id="53"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48521EB-9B88-0446-91FF-ABF2F159CF9E}"/>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9B1C544E-4E1F-4646-B9BD-50C543F2AE6D}"/>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4" name="Straight Arrow Connector 53">
              <a:extLst>
                <a:ext uri="{FF2B5EF4-FFF2-40B4-BE49-F238E27FC236}">
                  <a16:creationId xmlns:a16="http://schemas.microsoft.com/office/drawing/2014/main" id="{3B319290-BF3C-8743-8B74-66F6A4C3C9A4}"/>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CE9F1A-B101-AE47-BD94-D04FDA281985}"/>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40BC2-3AAE-B845-9298-BCA5FB9DC6A7}"/>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D119DA-3D71-4440-9E84-C4FD8D22C64E}"/>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57" name="TextBox 56">
                  <a:extLst>
                    <a:ext uri="{FF2B5EF4-FFF2-40B4-BE49-F238E27FC236}">
                      <a16:creationId xmlns:a16="http://schemas.microsoft.com/office/drawing/2014/main" id="{DED119DA-3D71-4440-9E84-C4FD8D22C64E}"/>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7"/>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0FF5BC3-86F3-9A40-8A27-9EDCA6996F2C}"/>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58" name="TextBox 57">
                  <a:extLst>
                    <a:ext uri="{FF2B5EF4-FFF2-40B4-BE49-F238E27FC236}">
                      <a16:creationId xmlns:a16="http://schemas.microsoft.com/office/drawing/2014/main" id="{C0FF5BC3-86F3-9A40-8A27-9EDCA6996F2C}"/>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E57E2C-128A-C940-8CB6-9471E29C3A9B}"/>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9" name="TextBox 58">
                  <a:extLst>
                    <a:ext uri="{FF2B5EF4-FFF2-40B4-BE49-F238E27FC236}">
                      <a16:creationId xmlns:a16="http://schemas.microsoft.com/office/drawing/2014/main" id="{3AE57E2C-128A-C940-8CB6-9471E29C3A9B}"/>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9"/>
                  <a:stretch>
                    <a:fillRect t="-7143"/>
                  </a:stretch>
                </a:blipFill>
              </p:spPr>
              <p:txBody>
                <a:bodyPr/>
                <a:lstStyle/>
                <a:p>
                  <a:r>
                    <a:rPr lang="en-US">
                      <a:noFill/>
                    </a:rPr>
                    <a:t> </a:t>
                  </a:r>
                </a:p>
              </p:txBody>
            </p:sp>
          </mc:Fallback>
        </mc:AlternateContent>
        <p:sp>
          <p:nvSpPr>
            <p:cNvPr id="60" name="Rectangle 59">
              <a:extLst>
                <a:ext uri="{FF2B5EF4-FFF2-40B4-BE49-F238E27FC236}">
                  <a16:creationId xmlns:a16="http://schemas.microsoft.com/office/drawing/2014/main" id="{AD06F6A3-5A07-914A-B9FB-5F19437D7D3A}"/>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61" name="Rectangle 60">
              <a:extLst>
                <a:ext uri="{FF2B5EF4-FFF2-40B4-BE49-F238E27FC236}">
                  <a16:creationId xmlns:a16="http://schemas.microsoft.com/office/drawing/2014/main" id="{4592A0C6-63C6-084D-8A5A-0092DE254302}"/>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2" name="Straight Arrow Connector 61">
              <a:extLst>
                <a:ext uri="{FF2B5EF4-FFF2-40B4-BE49-F238E27FC236}">
                  <a16:creationId xmlns:a16="http://schemas.microsoft.com/office/drawing/2014/main" id="{D874FED5-F7D6-D042-BE41-12B6723893F5}"/>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99E1C3-B4C0-B543-BED4-27854A07C2E0}"/>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3" name="TextBox 62">
                  <a:extLst>
                    <a:ext uri="{FF2B5EF4-FFF2-40B4-BE49-F238E27FC236}">
                      <a16:creationId xmlns:a16="http://schemas.microsoft.com/office/drawing/2014/main" id="{5499E1C3-B4C0-B543-BED4-27854A07C2E0}"/>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10"/>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AB70E37-D9E5-464D-8286-1B76D02323C6}"/>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64" name="TextBox 63">
                  <a:extLst>
                    <a:ext uri="{FF2B5EF4-FFF2-40B4-BE49-F238E27FC236}">
                      <a16:creationId xmlns:a16="http://schemas.microsoft.com/office/drawing/2014/main" id="{8AB70E37-D9E5-464D-8286-1B76D02323C6}"/>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11"/>
                  <a:stretch>
                    <a:fillRect l="-15556" t="-21429" r="-8889" b="-42857"/>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70E11F2-B047-EE45-AA81-3AF0CD511F1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AA28AB-906A-304C-B811-A208DC39D1B7}"/>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9D3329-5452-7E4C-92E3-86CCEE90E887}"/>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B, E ]</a:t>
              </a:r>
            </a:p>
          </p:txBody>
        </p:sp>
        <p:sp>
          <p:nvSpPr>
            <p:cNvPr id="68" name="Rectangle 67">
              <a:extLst>
                <a:ext uri="{FF2B5EF4-FFF2-40B4-BE49-F238E27FC236}">
                  <a16:creationId xmlns:a16="http://schemas.microsoft.com/office/drawing/2014/main" id="{513CCF04-1BB3-FF4C-8561-E974DCC4837F}"/>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DDA7CF-E654-AF47-8759-AE1676C2CEE2}"/>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3</m:t>
                            </m:r>
                          </m:sub>
                        </m:sSub>
                      </m:oMath>
                    </m:oMathPara>
                  </a14:m>
                  <a:endParaRPr lang="en-US" sz="1050" dirty="0">
                    <a:solidFill>
                      <a:srgbClr val="FF0000"/>
                    </a:solidFill>
                  </a:endParaRPr>
                </a:p>
              </p:txBody>
            </p:sp>
          </mc:Choice>
          <mc:Fallback xmlns="">
            <p:sp>
              <p:nvSpPr>
                <p:cNvPr id="69" name="TextBox 68">
                  <a:extLst>
                    <a:ext uri="{FF2B5EF4-FFF2-40B4-BE49-F238E27FC236}">
                      <a16:creationId xmlns:a16="http://schemas.microsoft.com/office/drawing/2014/main" id="{BEDDA7CF-E654-AF47-8759-AE1676C2CEE2}"/>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12"/>
                  <a:stretch>
                    <a:fillRect/>
                  </a:stretch>
                </a:blipFill>
              </p:spPr>
              <p:txBody>
                <a:bodyPr/>
                <a:lstStyle/>
                <a:p>
                  <a:r>
                    <a:rPr lang="en-US">
                      <a:noFill/>
                    </a:rPr>
                    <a:t> </a:t>
                  </a:r>
                </a:p>
              </p:txBody>
            </p:sp>
          </mc:Fallback>
        </mc:AlternateContent>
      </p:grpSp>
      <p:graphicFrame>
        <p:nvGraphicFramePr>
          <p:cNvPr id="73" name="Table 53">
            <a:extLst>
              <a:ext uri="{FF2B5EF4-FFF2-40B4-BE49-F238E27FC236}">
                <a16:creationId xmlns:a16="http://schemas.microsoft.com/office/drawing/2014/main" id="{0B8B8642-4238-9842-BFD1-AE3659CC8467}"/>
              </a:ext>
            </a:extLst>
          </p:cNvPr>
          <p:cNvGraphicFramePr>
            <a:graphicFrameLocks noGrp="1"/>
          </p:cNvGraphicFramePr>
          <p:nvPr>
            <p:extLst>
              <p:ext uri="{D42A27DB-BD31-4B8C-83A1-F6EECF244321}">
                <p14:modId xmlns:p14="http://schemas.microsoft.com/office/powerpoint/2010/main" val="593523801"/>
              </p:ext>
            </p:extLst>
          </p:nvPr>
        </p:nvGraphicFramePr>
        <p:xfrm>
          <a:off x="3069671" y="842413"/>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rgbClr val="FF0000"/>
                          </a:solidFill>
                        </a:rPr>
                        <a:t>P</a:t>
                      </a:r>
                      <a:r>
                        <a:rPr lang="en-US" sz="900" baseline="30000" dirty="0">
                          <a:solidFill>
                            <a:srgbClr val="FF0000"/>
                          </a:solidFill>
                        </a:rPr>
                        <a:t>E</a:t>
                      </a:r>
                      <a:r>
                        <a:rPr lang="en-US" sz="900" baseline="-25000" dirty="0">
                          <a:solidFill>
                            <a:srgbClr val="FF0000"/>
                          </a:solidFill>
                        </a:rPr>
                        <a:t>(</a:t>
                      </a:r>
                      <a:r>
                        <a:rPr lang="en-US" sz="900" baseline="-25000" dirty="0" err="1">
                          <a:solidFill>
                            <a:srgbClr val="FF0000"/>
                          </a:solidFill>
                        </a:rPr>
                        <a:t>t,u</a:t>
                      </a:r>
                      <a:r>
                        <a:rPr lang="en-US" sz="900" baseline="-25000" dirty="0">
                          <a:solidFill>
                            <a:srgbClr val="FF0000"/>
                          </a:solidFill>
                        </a:rPr>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solidFill>
                            <a:schemeClr val="tx1"/>
                          </a:solidFill>
                        </a:rPr>
                        <a:t>P</a:t>
                      </a:r>
                      <a:r>
                        <a:rPr lang="en-US" sz="1000" baseline="30000" dirty="0">
                          <a:solidFill>
                            <a:schemeClr val="tx1"/>
                          </a:solidFill>
                        </a:rPr>
                        <a:t>B</a:t>
                      </a:r>
                      <a:r>
                        <a:rPr lang="en-US" sz="1000" baseline="-25000" dirty="0">
                          <a:solidFill>
                            <a:schemeClr val="tx1"/>
                          </a:solidFill>
                        </a:rPr>
                        <a:t>(</a:t>
                      </a:r>
                      <a:r>
                        <a:rPr lang="en-US" sz="1000" baseline="-25000" dirty="0" err="1">
                          <a:solidFill>
                            <a:schemeClr val="tx1"/>
                          </a:solidFill>
                        </a:rPr>
                        <a:t>t,u</a:t>
                      </a:r>
                      <a:r>
                        <a:rPr lang="en-US" sz="1000" baseline="-25000" dirty="0">
                          <a:solidFill>
                            <a:schemeClr val="tx1"/>
                          </a:solidFill>
                        </a:rPr>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C595853-DB25-B14A-95E0-F5DC15C6E0C2}"/>
                  </a:ext>
                </a:extLst>
              </p:cNvPr>
              <p:cNvSpPr txBox="1"/>
              <p:nvPr/>
            </p:nvSpPr>
            <p:spPr>
              <a:xfrm>
                <a:off x="3078457" y="948550"/>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a:t>
                </a:r>
                <a:r>
                  <a:rPr lang="en-US" sz="800" baseline="-25000" dirty="0" err="1"/>
                  <a:t>t,u</a:t>
                </a:r>
                <a:r>
                  <a:rPr lang="en-US" sz="800" baseline="-25000" dirty="0"/>
                  <a:t>)</a:t>
                </a:r>
              </a:p>
            </p:txBody>
          </p:sp>
        </mc:Choice>
        <mc:Fallback xmlns="">
          <p:sp>
            <p:nvSpPr>
              <p:cNvPr id="74" name="TextBox 73">
                <a:extLst>
                  <a:ext uri="{FF2B5EF4-FFF2-40B4-BE49-F238E27FC236}">
                    <a16:creationId xmlns:a16="http://schemas.microsoft.com/office/drawing/2014/main" id="{CC595853-DB25-B14A-95E0-F5DC15C6E0C2}"/>
                  </a:ext>
                </a:extLst>
              </p:cNvPr>
              <p:cNvSpPr txBox="1">
                <a:spLocks noRot="1" noChangeAspect="1" noMove="1" noResize="1" noEditPoints="1" noAdjustHandles="1" noChangeArrowheads="1" noChangeShapeType="1" noTextEdit="1"/>
              </p:cNvSpPr>
              <p:nvPr/>
            </p:nvSpPr>
            <p:spPr>
              <a:xfrm>
                <a:off x="3078457" y="948550"/>
                <a:ext cx="491594" cy="215444"/>
              </a:xfrm>
              <a:prstGeom prst="rect">
                <a:avLst/>
              </a:prstGeom>
              <a:blipFill>
                <a:blip r:embed="rId13"/>
                <a:stretch>
                  <a:fillRect b="-11111"/>
                </a:stretch>
              </a:blipFill>
            </p:spPr>
            <p:txBody>
              <a:bodyPr/>
              <a:lstStyle/>
              <a:p>
                <a:r>
                  <a:rPr lang="en-US">
                    <a:noFill/>
                  </a:rPr>
                  <a:t> </a:t>
                </a:r>
              </a:p>
            </p:txBody>
          </p:sp>
        </mc:Fallback>
      </mc:AlternateContent>
      <p:sp>
        <p:nvSpPr>
          <p:cNvPr id="79" name="Rectangle 78">
            <a:extLst>
              <a:ext uri="{FF2B5EF4-FFF2-40B4-BE49-F238E27FC236}">
                <a16:creationId xmlns:a16="http://schemas.microsoft.com/office/drawing/2014/main" id="{1EFBDD21-3BC2-B648-AB68-0D56025ED3FB}"/>
              </a:ext>
            </a:extLst>
          </p:cNvPr>
          <p:cNvSpPr/>
          <p:nvPr/>
        </p:nvSpPr>
        <p:spPr>
          <a:xfrm>
            <a:off x="393621" y="806061"/>
            <a:ext cx="4572000" cy="1477328"/>
          </a:xfrm>
          <a:prstGeom prst="rect">
            <a:avLst/>
          </a:prstGeom>
        </p:spPr>
        <p:txBody>
          <a:bodyPr>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171450" lvl="1" indent="-171450">
              <a:buSzPct val="129000"/>
              <a:buFont typeface="Arial" panose="020B0604020202020204" pitchFamily="34" charset="0"/>
              <a:buChar char="•"/>
            </a:pPr>
            <a:r>
              <a:rPr lang="en-US" sz="900" i="1" dirty="0"/>
              <a:t>BOS: Beginning of sentence</a:t>
            </a:r>
          </a:p>
        </p:txBody>
      </p:sp>
    </p:spTree>
    <p:extLst>
      <p:ext uri="{BB962C8B-B14F-4D97-AF65-F5344CB8AC3E}">
        <p14:creationId xmlns:p14="http://schemas.microsoft.com/office/powerpoint/2010/main" val="65324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311700" y="233361"/>
            <a:ext cx="8520600" cy="572700"/>
          </a:xfrm>
        </p:spPr>
        <p:txBody>
          <a:bodyPr>
            <a:normAutofit fontScale="90000"/>
          </a:bodyPr>
          <a:lstStyle/>
          <a:p>
            <a:r>
              <a:rPr lang="en-US" dirty="0">
                <a:solidFill>
                  <a:schemeClr val="accent1">
                    <a:lumMod val="50000"/>
                  </a:schemeClr>
                </a:solidFill>
              </a:rPr>
              <a:t>An Alignment During Training</a:t>
            </a:r>
          </a:p>
        </p:txBody>
      </p:sp>
      <p:grpSp>
        <p:nvGrpSpPr>
          <p:cNvPr id="11" name="Group 10">
            <a:extLst>
              <a:ext uri="{FF2B5EF4-FFF2-40B4-BE49-F238E27FC236}">
                <a16:creationId xmlns:a16="http://schemas.microsoft.com/office/drawing/2014/main" id="{70BF145B-60BA-504F-869D-4DB9C1E38E86}"/>
              </a:ext>
            </a:extLst>
          </p:cNvPr>
          <p:cNvGrpSpPr/>
          <p:nvPr/>
        </p:nvGrpSpPr>
        <p:grpSpPr>
          <a:xfrm>
            <a:off x="6780760" y="1661884"/>
            <a:ext cx="893342" cy="645379"/>
            <a:chOff x="6780760" y="1661884"/>
            <a:chExt cx="893342" cy="645379"/>
          </a:xfrm>
        </p:grpSpPr>
        <p:sp>
          <p:nvSpPr>
            <p:cNvPr id="76" name="Oval 75">
              <a:extLst>
                <a:ext uri="{FF2B5EF4-FFF2-40B4-BE49-F238E27FC236}">
                  <a16:creationId xmlns:a16="http://schemas.microsoft.com/office/drawing/2014/main" id="{5FF152FC-8FBB-D949-9C5A-4C1EE3C285DD}"/>
                </a:ext>
              </a:extLst>
            </p:cNvPr>
            <p:cNvSpPr/>
            <p:nvPr/>
          </p:nvSpPr>
          <p:spPr>
            <a:xfrm>
              <a:off x="6780760" y="192344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C2407134-23E8-E948-B160-FCE80BE84D26}"/>
                </a:ext>
              </a:extLst>
            </p:cNvPr>
            <p:cNvCxnSpPr/>
            <p:nvPr/>
          </p:nvCxnSpPr>
          <p:spPr>
            <a:xfrm flipH="1" flipV="1">
              <a:off x="6991662" y="1661884"/>
              <a:ext cx="1" cy="259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CD96DFDD-4FDB-DD4D-A220-37BBE06A21EB}"/>
                </a:ext>
              </a:extLst>
            </p:cNvPr>
            <p:cNvSpPr txBox="1"/>
            <p:nvPr/>
          </p:nvSpPr>
          <p:spPr>
            <a:xfrm>
              <a:off x="6991661" y="1690082"/>
              <a:ext cx="682441" cy="230832"/>
            </a:xfrm>
            <a:prstGeom prst="rect">
              <a:avLst/>
            </a:prstGeom>
            <a:noFill/>
          </p:spPr>
          <p:txBody>
            <a:bodyPr wrap="square" rtlCol="0">
              <a:spAutoFit/>
            </a:bodyPr>
            <a:lstStyle/>
            <a:p>
              <a:r>
                <a:rPr lang="en-US" sz="900" dirty="0"/>
                <a:t>P</a:t>
              </a:r>
              <a:r>
                <a:rPr lang="en-US" sz="900" baseline="30000" dirty="0"/>
                <a:t>E</a:t>
              </a:r>
              <a:r>
                <a:rPr lang="en-US" sz="900" baseline="-25000" dirty="0"/>
                <a:t>(3,2)</a:t>
              </a:r>
            </a:p>
          </p:txBody>
        </p:sp>
      </p:grpSp>
      <p:grpSp>
        <p:nvGrpSpPr>
          <p:cNvPr id="5" name="Group 4">
            <a:extLst>
              <a:ext uri="{FF2B5EF4-FFF2-40B4-BE49-F238E27FC236}">
                <a16:creationId xmlns:a16="http://schemas.microsoft.com/office/drawing/2014/main" id="{CBE2B7FD-889F-0047-8C92-70CC31256F44}"/>
              </a:ext>
            </a:extLst>
          </p:cNvPr>
          <p:cNvGrpSpPr/>
          <p:nvPr/>
        </p:nvGrpSpPr>
        <p:grpSpPr>
          <a:xfrm>
            <a:off x="5009579" y="2300044"/>
            <a:ext cx="752820" cy="669234"/>
            <a:chOff x="5009579" y="2300044"/>
            <a:chExt cx="752820" cy="669234"/>
          </a:xfrm>
        </p:grpSpPr>
        <p:sp>
          <p:nvSpPr>
            <p:cNvPr id="82" name="Oval 81">
              <a:extLst>
                <a:ext uri="{FF2B5EF4-FFF2-40B4-BE49-F238E27FC236}">
                  <a16:creationId xmlns:a16="http://schemas.microsoft.com/office/drawing/2014/main" id="{61A6BE78-EDD6-CF48-B2C2-8DEDF491B65D}"/>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9853DC65-FDEA-6840-B538-337CA8700552}"/>
                </a:ext>
              </a:extLst>
            </p:cNvPr>
            <p:cNvCxnSpPr>
              <a:cxnSpLocks/>
              <a:stCxn id="82" idx="0"/>
              <a:endCxn id="78"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386DA15F-A06B-494B-8921-8A0A53E5E3B6}"/>
                </a:ext>
              </a:extLst>
            </p:cNvPr>
            <p:cNvSpPr txBox="1"/>
            <p:nvPr/>
          </p:nvSpPr>
          <p:spPr>
            <a:xfrm>
              <a:off x="5009579" y="2352555"/>
              <a:ext cx="686490"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3" name="Group 2">
            <a:extLst>
              <a:ext uri="{FF2B5EF4-FFF2-40B4-BE49-F238E27FC236}">
                <a16:creationId xmlns:a16="http://schemas.microsoft.com/office/drawing/2014/main" id="{314F2B8C-26AB-3F4F-9D52-56B76098A554}"/>
              </a:ext>
            </a:extLst>
          </p:cNvPr>
          <p:cNvGrpSpPr/>
          <p:nvPr/>
        </p:nvGrpSpPr>
        <p:grpSpPr>
          <a:xfrm>
            <a:off x="5099403" y="2969279"/>
            <a:ext cx="648418" cy="693082"/>
            <a:chOff x="5099403" y="2969279"/>
            <a:chExt cx="648418" cy="693082"/>
          </a:xfrm>
        </p:grpSpPr>
        <p:sp>
          <p:nvSpPr>
            <p:cNvPr id="86" name="Oval 85">
              <a:extLst>
                <a:ext uri="{FF2B5EF4-FFF2-40B4-BE49-F238E27FC236}">
                  <a16:creationId xmlns:a16="http://schemas.microsoft.com/office/drawing/2014/main" id="{6E127FEC-5359-CE4B-AAFE-F9900C3175F0}"/>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407CB72-A587-1549-8E9B-20840DD88B63}"/>
                </a:ext>
              </a:extLst>
            </p:cNvPr>
            <p:cNvCxnSpPr>
              <a:cxnSpLocks/>
              <a:stCxn id="86"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1EA4118-8351-754E-ACF2-79345C9097C8}"/>
                </a:ext>
              </a:extLst>
            </p:cNvPr>
            <p:cNvSpPr txBox="1"/>
            <p:nvPr/>
          </p:nvSpPr>
          <p:spPr>
            <a:xfrm>
              <a:off x="5099403" y="3013765"/>
              <a:ext cx="629503" cy="369332"/>
            </a:xfrm>
            <a:prstGeom prst="rect">
              <a:avLst/>
            </a:prstGeom>
            <a:noFill/>
          </p:spPr>
          <p:txBody>
            <a:bodyPr wrap="square" rtlCol="0">
              <a:spAutoFit/>
            </a:bodyPr>
            <a:lstStyle/>
            <a:p>
              <a:r>
                <a:rPr lang="en-US" sz="900" dirty="0"/>
                <a:t>P</a:t>
              </a:r>
              <a:r>
                <a:rPr lang="en-US" sz="900" baseline="30000" dirty="0"/>
                <a:t>B</a:t>
              </a:r>
              <a:r>
                <a:rPr lang="en-US" sz="900" baseline="-25000" dirty="0"/>
                <a:t>(1,0)</a:t>
              </a:r>
            </a:p>
            <a:p>
              <a:endParaRPr lang="en-US" sz="900" dirty="0"/>
            </a:p>
          </p:txBody>
        </p:sp>
      </p:grpSp>
      <p:grpSp>
        <p:nvGrpSpPr>
          <p:cNvPr id="9" name="Group 8">
            <a:extLst>
              <a:ext uri="{FF2B5EF4-FFF2-40B4-BE49-F238E27FC236}">
                <a16:creationId xmlns:a16="http://schemas.microsoft.com/office/drawing/2014/main" id="{D5A37A96-6534-C84E-BE83-8E5B227C57A8}"/>
              </a:ext>
            </a:extLst>
          </p:cNvPr>
          <p:cNvGrpSpPr/>
          <p:nvPr/>
        </p:nvGrpSpPr>
        <p:grpSpPr>
          <a:xfrm>
            <a:off x="5343542" y="1916228"/>
            <a:ext cx="840916" cy="464698"/>
            <a:chOff x="5343542" y="1916228"/>
            <a:chExt cx="840916" cy="464698"/>
          </a:xfrm>
        </p:grpSpPr>
        <p:grpSp>
          <p:nvGrpSpPr>
            <p:cNvPr id="8" name="Group 7">
              <a:extLst>
                <a:ext uri="{FF2B5EF4-FFF2-40B4-BE49-F238E27FC236}">
                  <a16:creationId xmlns:a16="http://schemas.microsoft.com/office/drawing/2014/main" id="{8D7646A1-F7F1-EC4D-A56A-EB1FBE064578}"/>
                </a:ext>
              </a:extLst>
            </p:cNvPr>
            <p:cNvGrpSpPr/>
            <p:nvPr/>
          </p:nvGrpSpPr>
          <p:grpSpPr>
            <a:xfrm>
              <a:off x="5343542" y="1916228"/>
              <a:ext cx="704740" cy="383816"/>
              <a:chOff x="5343542" y="1916228"/>
              <a:chExt cx="704740" cy="383816"/>
            </a:xfrm>
          </p:grpSpPr>
          <p:sp>
            <p:nvSpPr>
              <p:cNvPr id="78" name="Oval 77">
                <a:extLst>
                  <a:ext uri="{FF2B5EF4-FFF2-40B4-BE49-F238E27FC236}">
                    <a16:creationId xmlns:a16="http://schemas.microsoft.com/office/drawing/2014/main" id="{B2824E06-65C5-0E4B-AD5C-7A3E129C5ACE}"/>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Arrow Connector 104">
                <a:extLst>
                  <a:ext uri="{FF2B5EF4-FFF2-40B4-BE49-F238E27FC236}">
                    <a16:creationId xmlns:a16="http://schemas.microsoft.com/office/drawing/2014/main" id="{FEC0A28B-2D73-204E-899D-3A4A90B3AEFA}"/>
                  </a:ext>
                </a:extLst>
              </p:cNvPr>
              <p:cNvCxnSpPr>
                <a:cxnSpLocks/>
              </p:cNvCxnSpPr>
              <p:nvPr/>
            </p:nvCxnSpPr>
            <p:spPr>
              <a:xfrm>
                <a:off x="5769011" y="2108444"/>
                <a:ext cx="279271" cy="2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87310C2-9ADA-9E46-9547-4D70D6FEE0A2}"/>
                    </a:ext>
                  </a:extLst>
                </p:cNvPr>
                <p:cNvSpPr txBox="1"/>
                <p:nvPr/>
              </p:nvSpPr>
              <p:spPr>
                <a:xfrm>
                  <a:off x="5692864" y="216548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(1,2)</a:t>
                  </a:r>
                </a:p>
              </p:txBody>
            </p:sp>
          </mc:Choice>
          <mc:Fallback xmlns="">
            <p:sp>
              <p:nvSpPr>
                <p:cNvPr id="126" name="TextBox 125">
                  <a:extLst>
                    <a:ext uri="{FF2B5EF4-FFF2-40B4-BE49-F238E27FC236}">
                      <a16:creationId xmlns:a16="http://schemas.microsoft.com/office/drawing/2014/main" id="{887310C2-9ADA-9E46-9547-4D70D6FEE0A2}"/>
                    </a:ext>
                  </a:extLst>
                </p:cNvPr>
                <p:cNvSpPr txBox="1">
                  <a:spLocks noRot="1" noChangeAspect="1" noMove="1" noResize="1" noEditPoints="1" noAdjustHandles="1" noChangeArrowheads="1" noChangeShapeType="1" noTextEdit="1"/>
                </p:cNvSpPr>
                <p:nvPr/>
              </p:nvSpPr>
              <p:spPr>
                <a:xfrm>
                  <a:off x="5692864" y="2165482"/>
                  <a:ext cx="491594" cy="215444"/>
                </a:xfrm>
                <a:prstGeom prst="rect">
                  <a:avLst/>
                </a:prstGeom>
                <a:blipFill>
                  <a:blip r:embed="rId3"/>
                  <a:stretch>
                    <a:fillRect b="-11111"/>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2CD04DAE-2765-A34F-B5A2-1E8007D90B12}"/>
              </a:ext>
            </a:extLst>
          </p:cNvPr>
          <p:cNvGrpSpPr/>
          <p:nvPr/>
        </p:nvGrpSpPr>
        <p:grpSpPr>
          <a:xfrm>
            <a:off x="6771478" y="1278068"/>
            <a:ext cx="866665" cy="439422"/>
            <a:chOff x="6771478" y="1278068"/>
            <a:chExt cx="866665" cy="439422"/>
          </a:xfrm>
        </p:grpSpPr>
        <p:sp>
          <p:nvSpPr>
            <p:cNvPr id="72" name="Oval 71">
              <a:extLst>
                <a:ext uri="{FF2B5EF4-FFF2-40B4-BE49-F238E27FC236}">
                  <a16:creationId xmlns:a16="http://schemas.microsoft.com/office/drawing/2014/main" id="{ED93041A-88D0-2E45-82F0-6758BE69F1F4}"/>
                </a:ext>
              </a:extLst>
            </p:cNvPr>
            <p:cNvSpPr/>
            <p:nvPr/>
          </p:nvSpPr>
          <p:spPr>
            <a:xfrm>
              <a:off x="6771478" y="127806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Arrow Connector 110">
              <a:extLst>
                <a:ext uri="{FF2B5EF4-FFF2-40B4-BE49-F238E27FC236}">
                  <a16:creationId xmlns:a16="http://schemas.microsoft.com/office/drawing/2014/main" id="{B4C64D86-4A60-534C-B74C-8E3BD73A7E20}"/>
                </a:ext>
              </a:extLst>
            </p:cNvPr>
            <p:cNvCxnSpPr>
              <a:cxnSpLocks/>
              <a:stCxn id="72" idx="6"/>
            </p:cNvCxnSpPr>
            <p:nvPr/>
          </p:nvCxnSpPr>
          <p:spPr>
            <a:xfrm flipV="1">
              <a:off x="7181053" y="1462757"/>
              <a:ext cx="400683"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BF33ED0E-0367-0C42-A359-6EBA2969EB70}"/>
                    </a:ext>
                  </a:extLst>
                </p:cNvPr>
                <p:cNvSpPr txBox="1"/>
                <p:nvPr/>
              </p:nvSpPr>
              <p:spPr>
                <a:xfrm>
                  <a:off x="7146549" y="1502046"/>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(3,3)</a:t>
                  </a:r>
                </a:p>
              </p:txBody>
            </p:sp>
          </mc:Choice>
          <mc:Fallback xmlns="">
            <p:sp>
              <p:nvSpPr>
                <p:cNvPr id="127" name="TextBox 126">
                  <a:extLst>
                    <a:ext uri="{FF2B5EF4-FFF2-40B4-BE49-F238E27FC236}">
                      <a16:creationId xmlns:a16="http://schemas.microsoft.com/office/drawing/2014/main" id="{BF33ED0E-0367-0C42-A359-6EBA2969EB70}"/>
                    </a:ext>
                  </a:extLst>
                </p:cNvPr>
                <p:cNvSpPr txBox="1">
                  <a:spLocks noRot="1" noChangeAspect="1" noMove="1" noResize="1" noEditPoints="1" noAdjustHandles="1" noChangeArrowheads="1" noChangeShapeType="1" noTextEdit="1"/>
                </p:cNvSpPr>
                <p:nvPr/>
              </p:nvSpPr>
              <p:spPr>
                <a:xfrm>
                  <a:off x="7146549" y="1502046"/>
                  <a:ext cx="491594" cy="215444"/>
                </a:xfrm>
                <a:prstGeom prst="rect">
                  <a:avLst/>
                </a:prstGeom>
                <a:blipFill>
                  <a:blip r:embed="rId4"/>
                  <a:stretch>
                    <a:fillRect b="-11111"/>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D7898534-EC35-DF45-AA25-80FFA783E970}"/>
              </a:ext>
            </a:extLst>
          </p:cNvPr>
          <p:cNvGrpSpPr/>
          <p:nvPr/>
        </p:nvGrpSpPr>
        <p:grpSpPr>
          <a:xfrm>
            <a:off x="6041380" y="1860622"/>
            <a:ext cx="867245" cy="439422"/>
            <a:chOff x="6041380" y="1860622"/>
            <a:chExt cx="867245" cy="439422"/>
          </a:xfrm>
        </p:grpSpPr>
        <p:sp>
          <p:nvSpPr>
            <p:cNvPr id="77" name="Oval 76">
              <a:extLst>
                <a:ext uri="{FF2B5EF4-FFF2-40B4-BE49-F238E27FC236}">
                  <a16:creationId xmlns:a16="http://schemas.microsoft.com/office/drawing/2014/main" id="{E12D28E9-92F3-6040-B393-32EC6C2B3DB9}"/>
                </a:ext>
              </a:extLst>
            </p:cNvPr>
            <p:cNvSpPr/>
            <p:nvPr/>
          </p:nvSpPr>
          <p:spPr>
            <a:xfrm>
              <a:off x="6041380"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5F075FD9-1172-B64D-A4F9-4D23E39E6E43}"/>
                </a:ext>
              </a:extLst>
            </p:cNvPr>
            <p:cNvCxnSpPr>
              <a:cxnSpLocks/>
              <a:stCxn id="77" idx="6"/>
              <a:endCxn id="76" idx="2"/>
            </p:cNvCxnSpPr>
            <p:nvPr/>
          </p:nvCxnSpPr>
          <p:spPr>
            <a:xfrm>
              <a:off x="6450955" y="2108136"/>
              <a:ext cx="329805"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310D9202-7BE0-4645-8393-6DEC81F37643}"/>
                    </a:ext>
                  </a:extLst>
                </p:cNvPr>
                <p:cNvSpPr txBox="1"/>
                <p:nvPr/>
              </p:nvSpPr>
              <p:spPr>
                <a:xfrm>
                  <a:off x="6417031" y="186062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(2,2)</a:t>
                  </a:r>
                </a:p>
              </p:txBody>
            </p:sp>
          </mc:Choice>
          <mc:Fallback xmlns="">
            <p:sp>
              <p:nvSpPr>
                <p:cNvPr id="128" name="TextBox 127">
                  <a:extLst>
                    <a:ext uri="{FF2B5EF4-FFF2-40B4-BE49-F238E27FC236}">
                      <a16:creationId xmlns:a16="http://schemas.microsoft.com/office/drawing/2014/main" id="{310D9202-7BE0-4645-8393-6DEC81F37643}"/>
                    </a:ext>
                  </a:extLst>
                </p:cNvPr>
                <p:cNvSpPr txBox="1">
                  <a:spLocks noRot="1" noChangeAspect="1" noMove="1" noResize="1" noEditPoints="1" noAdjustHandles="1" noChangeArrowheads="1" noChangeShapeType="1" noTextEdit="1"/>
                </p:cNvSpPr>
                <p:nvPr/>
              </p:nvSpPr>
              <p:spPr>
                <a:xfrm>
                  <a:off x="6417031" y="1860622"/>
                  <a:ext cx="491594" cy="215444"/>
                </a:xfrm>
                <a:prstGeom prst="rect">
                  <a:avLst/>
                </a:prstGeom>
                <a:blipFill>
                  <a:blip r:embed="rId5"/>
                  <a:stretch>
                    <a:fillRect b="-11111"/>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9C3E168C-3892-6B48-8871-B9BB4F873D1A}"/>
              </a:ext>
            </a:extLst>
          </p:cNvPr>
          <p:cNvGrpSpPr/>
          <p:nvPr/>
        </p:nvGrpSpPr>
        <p:grpSpPr>
          <a:xfrm>
            <a:off x="4470888" y="1244938"/>
            <a:ext cx="4009174" cy="3180598"/>
            <a:chOff x="4470888" y="1244938"/>
            <a:chExt cx="4009174" cy="3180598"/>
          </a:xfrm>
        </p:grpSpPr>
        <p:sp>
          <p:nvSpPr>
            <p:cNvPr id="120" name="TextBox 119">
              <a:extLst>
                <a:ext uri="{FF2B5EF4-FFF2-40B4-BE49-F238E27FC236}">
                  <a16:creationId xmlns:a16="http://schemas.microsoft.com/office/drawing/2014/main" id="{F09A6740-6D9A-0D41-97AD-1D21BE67A610}"/>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21" name="TextBox 120">
              <a:extLst>
                <a:ext uri="{FF2B5EF4-FFF2-40B4-BE49-F238E27FC236}">
                  <a16:creationId xmlns:a16="http://schemas.microsoft.com/office/drawing/2014/main" id="{7610D4AF-CDFB-224E-874E-C54CA749EAF4}"/>
                </a:ext>
              </a:extLst>
            </p:cNvPr>
            <p:cNvSpPr txBox="1"/>
            <p:nvPr/>
          </p:nvSpPr>
          <p:spPr>
            <a:xfrm>
              <a:off x="4470888" y="2341978"/>
              <a:ext cx="400110" cy="258654"/>
            </a:xfrm>
            <a:prstGeom prst="rect">
              <a:avLst/>
            </a:prstGeom>
            <a:noFill/>
          </p:spPr>
          <p:txBody>
            <a:bodyPr vert="vert270" wrap="square" rtlCol="0">
              <a:spAutoFit/>
            </a:bodyPr>
            <a:lstStyle/>
            <a:p>
              <a:r>
                <a:rPr lang="en-US"/>
                <a:t>u</a:t>
              </a:r>
            </a:p>
          </p:txBody>
        </p:sp>
        <p:sp>
          <p:nvSpPr>
            <p:cNvPr id="122" name="TextBox 121">
              <a:extLst>
                <a:ext uri="{FF2B5EF4-FFF2-40B4-BE49-F238E27FC236}">
                  <a16:creationId xmlns:a16="http://schemas.microsoft.com/office/drawing/2014/main" id="{A9FF5882-DD6D-8C42-BFD5-7ACAEFDEEBE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130" name="TextBox 129">
              <a:extLst>
                <a:ext uri="{FF2B5EF4-FFF2-40B4-BE49-F238E27FC236}">
                  <a16:creationId xmlns:a16="http://schemas.microsoft.com/office/drawing/2014/main" id="{CFF6896E-4BA8-6B49-A0B8-C9816F634DFE}"/>
                </a:ext>
              </a:extLst>
            </p:cNvPr>
            <p:cNvSpPr txBox="1"/>
            <p:nvPr/>
          </p:nvSpPr>
          <p:spPr>
            <a:xfrm>
              <a:off x="6041380" y="4117759"/>
              <a:ext cx="491594" cy="307777"/>
            </a:xfrm>
            <a:prstGeom prst="rect">
              <a:avLst/>
            </a:prstGeom>
            <a:noFill/>
          </p:spPr>
          <p:txBody>
            <a:bodyPr wrap="square" rtlCol="0">
              <a:spAutoFit/>
            </a:bodyPr>
            <a:lstStyle/>
            <a:p>
              <a:r>
                <a:rPr lang="en-US"/>
                <a:t>t</a:t>
              </a:r>
            </a:p>
          </p:txBody>
        </p:sp>
      </p:gr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6"/>
              </a:rPr>
              <a:t>Sequence transduction with recurrent neural networks</a:t>
            </a:r>
            <a:r>
              <a:rPr lang="en-US" sz="800" dirty="0"/>
              <a:t>”</a:t>
            </a:r>
          </a:p>
        </p:txBody>
      </p:sp>
      <p:grpSp>
        <p:nvGrpSpPr>
          <p:cNvPr id="18" name="Group 17">
            <a:extLst>
              <a:ext uri="{FF2B5EF4-FFF2-40B4-BE49-F238E27FC236}">
                <a16:creationId xmlns:a16="http://schemas.microsoft.com/office/drawing/2014/main" id="{2083B4F8-EBA2-CD4A-9CDE-E21791B4346D}"/>
              </a:ext>
            </a:extLst>
          </p:cNvPr>
          <p:cNvGrpSpPr/>
          <p:nvPr/>
        </p:nvGrpSpPr>
        <p:grpSpPr>
          <a:xfrm>
            <a:off x="4334477" y="3165475"/>
            <a:ext cx="1529852" cy="1311119"/>
            <a:chOff x="4334477" y="3165475"/>
            <a:chExt cx="1529852" cy="1311119"/>
          </a:xfrm>
        </p:grpSpPr>
        <p:sp>
          <p:nvSpPr>
            <p:cNvPr id="7" name="TextBox 6">
              <a:extLst>
                <a:ext uri="{FF2B5EF4-FFF2-40B4-BE49-F238E27FC236}">
                  <a16:creationId xmlns:a16="http://schemas.microsoft.com/office/drawing/2014/main" id="{BD2E8705-B1C8-734E-A61C-BF6E6E64EF62}"/>
                </a:ext>
              </a:extLst>
            </p:cNvPr>
            <p:cNvSpPr txBox="1"/>
            <p:nvPr/>
          </p:nvSpPr>
          <p:spPr>
            <a:xfrm>
              <a:off x="4334477" y="4076484"/>
              <a:ext cx="1529852" cy="400110"/>
            </a:xfrm>
            <a:prstGeom prst="rect">
              <a:avLst/>
            </a:prstGeom>
            <a:noFill/>
          </p:spPr>
          <p:txBody>
            <a:bodyPr wrap="square" rtlCol="0">
              <a:spAutoFit/>
            </a:bodyPr>
            <a:lstStyle/>
            <a:p>
              <a:r>
                <a:rPr lang="en-US" sz="1000" dirty="0"/>
                <a:t>Probability of emitting “B” from (t=1, u =0)</a:t>
              </a:r>
            </a:p>
          </p:txBody>
        </p:sp>
        <p:cxnSp>
          <p:nvCxnSpPr>
            <p:cNvPr id="15" name="Straight Arrow Connector 14">
              <a:extLst>
                <a:ext uri="{FF2B5EF4-FFF2-40B4-BE49-F238E27FC236}">
                  <a16:creationId xmlns:a16="http://schemas.microsoft.com/office/drawing/2014/main" id="{5685D139-A6F7-2A4C-BEE4-FE87ADDE91CF}"/>
                </a:ext>
              </a:extLst>
            </p:cNvPr>
            <p:cNvCxnSpPr>
              <a:cxnSpLocks/>
            </p:cNvCxnSpPr>
            <p:nvPr/>
          </p:nvCxnSpPr>
          <p:spPr>
            <a:xfrm flipV="1">
              <a:off x="4807929" y="3165475"/>
              <a:ext cx="530317"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DDDDBAC-4C0A-1E42-A796-EFF8372350C8}"/>
              </a:ext>
            </a:extLst>
          </p:cNvPr>
          <p:cNvGrpSpPr/>
          <p:nvPr/>
        </p:nvGrpSpPr>
        <p:grpSpPr>
          <a:xfrm>
            <a:off x="5419532" y="917905"/>
            <a:ext cx="1529852" cy="1136078"/>
            <a:chOff x="5419532" y="917905"/>
            <a:chExt cx="1529852" cy="1136078"/>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3137276-F8A2-6345-B3C7-3A2B067EE760}"/>
                    </a:ext>
                  </a:extLst>
                </p:cNvPr>
                <p:cNvSpPr txBox="1"/>
                <p:nvPr/>
              </p:nvSpPr>
              <p:spPr>
                <a:xfrm>
                  <a:off x="5419532" y="917905"/>
                  <a:ext cx="1529852" cy="400110"/>
                </a:xfrm>
                <a:prstGeom prst="rect">
                  <a:avLst/>
                </a:prstGeom>
                <a:noFill/>
              </p:spPr>
              <p:txBody>
                <a:bodyPr wrap="square" rtlCol="0">
                  <a:spAutoFit/>
                </a:bodyPr>
                <a:lstStyle/>
                <a:p>
                  <a:r>
                    <a:rPr lang="en-US" sz="1000" dirty="0"/>
                    <a:t>Probability of emitting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from (t=1, u =2)</a:t>
                  </a:r>
                </a:p>
              </p:txBody>
            </p:sp>
          </mc:Choice>
          <mc:Fallback xmlns="">
            <p:sp>
              <p:nvSpPr>
                <p:cNvPr id="47" name="TextBox 46">
                  <a:extLst>
                    <a:ext uri="{FF2B5EF4-FFF2-40B4-BE49-F238E27FC236}">
                      <a16:creationId xmlns:a16="http://schemas.microsoft.com/office/drawing/2014/main" id="{53137276-F8A2-6345-B3C7-3A2B067EE760}"/>
                    </a:ext>
                  </a:extLst>
                </p:cNvPr>
                <p:cNvSpPr txBox="1">
                  <a:spLocks noRot="1" noChangeAspect="1" noMove="1" noResize="1" noEditPoints="1" noAdjustHandles="1" noChangeArrowheads="1" noChangeShapeType="1" noTextEdit="1"/>
                </p:cNvSpPr>
                <p:nvPr/>
              </p:nvSpPr>
              <p:spPr>
                <a:xfrm>
                  <a:off x="5419532" y="917905"/>
                  <a:ext cx="1529852" cy="400110"/>
                </a:xfrm>
                <a:prstGeom prst="rect">
                  <a:avLst/>
                </a:prstGeom>
                <a:blipFill>
                  <a:blip r:embed="rId7"/>
                  <a:stretch>
                    <a:fillRect b="-937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22530E84-6807-AE48-AB75-C47D973609B7}"/>
                </a:ext>
              </a:extLst>
            </p:cNvPr>
            <p:cNvCxnSpPr>
              <a:cxnSpLocks/>
            </p:cNvCxnSpPr>
            <p:nvPr/>
          </p:nvCxnSpPr>
          <p:spPr>
            <a:xfrm flipH="1">
              <a:off x="5862422" y="1354142"/>
              <a:ext cx="27120" cy="699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118BE45D-E56C-AA4C-A182-88EF7240A767}"/>
              </a:ext>
            </a:extLst>
          </p:cNvPr>
          <p:cNvGrpSpPr/>
          <p:nvPr/>
        </p:nvGrpSpPr>
        <p:grpSpPr>
          <a:xfrm>
            <a:off x="1029230" y="1760978"/>
            <a:ext cx="2926868" cy="3333233"/>
            <a:chOff x="5734922" y="1149731"/>
            <a:chExt cx="2926868" cy="3333233"/>
          </a:xfrm>
        </p:grpSpPr>
        <p:sp>
          <p:nvSpPr>
            <p:cNvPr id="50" name="Rectangle 49">
              <a:extLst>
                <a:ext uri="{FF2B5EF4-FFF2-40B4-BE49-F238E27FC236}">
                  <a16:creationId xmlns:a16="http://schemas.microsoft.com/office/drawing/2014/main" id="{F0E3C284-DD76-B44A-9CD0-337579C2AB5C}"/>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58FCE5F6-57AD-7744-9D75-F348BFF4C227}"/>
                </a:ext>
              </a:extLst>
            </p:cNvPr>
            <p:cNvCxnSpPr>
              <a:cxnSpLocks/>
              <a:stCxn id="53"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48521EB-9B88-0446-91FF-ABF2F159CF9E}"/>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9B1C544E-4E1F-4646-B9BD-50C543F2AE6D}"/>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4" name="Straight Arrow Connector 53">
              <a:extLst>
                <a:ext uri="{FF2B5EF4-FFF2-40B4-BE49-F238E27FC236}">
                  <a16:creationId xmlns:a16="http://schemas.microsoft.com/office/drawing/2014/main" id="{3B319290-BF3C-8743-8B74-66F6A4C3C9A4}"/>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CE9F1A-B101-AE47-BD94-D04FDA281985}"/>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40BC2-3AAE-B845-9298-BCA5FB9DC6A7}"/>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D119DA-3D71-4440-9E84-C4FD8D22C64E}"/>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57" name="TextBox 56">
                  <a:extLst>
                    <a:ext uri="{FF2B5EF4-FFF2-40B4-BE49-F238E27FC236}">
                      <a16:creationId xmlns:a16="http://schemas.microsoft.com/office/drawing/2014/main" id="{DED119DA-3D71-4440-9E84-C4FD8D22C64E}"/>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8"/>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0FF5BC3-86F3-9A40-8A27-9EDCA6996F2C}"/>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58" name="TextBox 57">
                  <a:extLst>
                    <a:ext uri="{FF2B5EF4-FFF2-40B4-BE49-F238E27FC236}">
                      <a16:creationId xmlns:a16="http://schemas.microsoft.com/office/drawing/2014/main" id="{C0FF5BC3-86F3-9A40-8A27-9EDCA6996F2C}"/>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E57E2C-128A-C940-8CB6-9471E29C3A9B}"/>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9" name="TextBox 58">
                  <a:extLst>
                    <a:ext uri="{FF2B5EF4-FFF2-40B4-BE49-F238E27FC236}">
                      <a16:creationId xmlns:a16="http://schemas.microsoft.com/office/drawing/2014/main" id="{3AE57E2C-128A-C940-8CB6-9471E29C3A9B}"/>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10"/>
                  <a:stretch>
                    <a:fillRect t="-7143"/>
                  </a:stretch>
                </a:blipFill>
              </p:spPr>
              <p:txBody>
                <a:bodyPr/>
                <a:lstStyle/>
                <a:p>
                  <a:r>
                    <a:rPr lang="en-US">
                      <a:noFill/>
                    </a:rPr>
                    <a:t> </a:t>
                  </a:r>
                </a:p>
              </p:txBody>
            </p:sp>
          </mc:Fallback>
        </mc:AlternateContent>
        <p:sp>
          <p:nvSpPr>
            <p:cNvPr id="60" name="Rectangle 59">
              <a:extLst>
                <a:ext uri="{FF2B5EF4-FFF2-40B4-BE49-F238E27FC236}">
                  <a16:creationId xmlns:a16="http://schemas.microsoft.com/office/drawing/2014/main" id="{AD06F6A3-5A07-914A-B9FB-5F19437D7D3A}"/>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61" name="Rectangle 60">
              <a:extLst>
                <a:ext uri="{FF2B5EF4-FFF2-40B4-BE49-F238E27FC236}">
                  <a16:creationId xmlns:a16="http://schemas.microsoft.com/office/drawing/2014/main" id="{4592A0C6-63C6-084D-8A5A-0092DE254302}"/>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2" name="Straight Arrow Connector 61">
              <a:extLst>
                <a:ext uri="{FF2B5EF4-FFF2-40B4-BE49-F238E27FC236}">
                  <a16:creationId xmlns:a16="http://schemas.microsoft.com/office/drawing/2014/main" id="{D874FED5-F7D6-D042-BE41-12B6723893F5}"/>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99E1C3-B4C0-B543-BED4-27854A07C2E0}"/>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3" name="TextBox 62">
                  <a:extLst>
                    <a:ext uri="{FF2B5EF4-FFF2-40B4-BE49-F238E27FC236}">
                      <a16:creationId xmlns:a16="http://schemas.microsoft.com/office/drawing/2014/main" id="{5499E1C3-B4C0-B543-BED4-27854A07C2E0}"/>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11"/>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AB70E37-D9E5-464D-8286-1B76D02323C6}"/>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64" name="TextBox 63">
                  <a:extLst>
                    <a:ext uri="{FF2B5EF4-FFF2-40B4-BE49-F238E27FC236}">
                      <a16:creationId xmlns:a16="http://schemas.microsoft.com/office/drawing/2014/main" id="{8AB70E37-D9E5-464D-8286-1B76D02323C6}"/>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12"/>
                  <a:stretch>
                    <a:fillRect l="-15556" t="-21429" r="-8889" b="-42857"/>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70E11F2-B047-EE45-AA81-3AF0CD511F1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AA28AB-906A-304C-B811-A208DC39D1B7}"/>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9D3329-5452-7E4C-92E3-86CCEE90E887}"/>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B, E, E ]</a:t>
              </a:r>
            </a:p>
          </p:txBody>
        </p:sp>
        <p:sp>
          <p:nvSpPr>
            <p:cNvPr id="68" name="Rectangle 67">
              <a:extLst>
                <a:ext uri="{FF2B5EF4-FFF2-40B4-BE49-F238E27FC236}">
                  <a16:creationId xmlns:a16="http://schemas.microsoft.com/office/drawing/2014/main" id="{513CCF04-1BB3-FF4C-8561-E974DCC4837F}"/>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DDA7CF-E654-AF47-8759-AE1676C2CEE2}"/>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3</m:t>
                            </m:r>
                          </m:sub>
                        </m:sSub>
                      </m:oMath>
                    </m:oMathPara>
                  </a14:m>
                  <a:endParaRPr lang="en-US" sz="1050" dirty="0">
                    <a:solidFill>
                      <a:srgbClr val="FF0000"/>
                    </a:solidFill>
                  </a:endParaRPr>
                </a:p>
              </p:txBody>
            </p:sp>
          </mc:Choice>
          <mc:Fallback xmlns="">
            <p:sp>
              <p:nvSpPr>
                <p:cNvPr id="69" name="TextBox 68">
                  <a:extLst>
                    <a:ext uri="{FF2B5EF4-FFF2-40B4-BE49-F238E27FC236}">
                      <a16:creationId xmlns:a16="http://schemas.microsoft.com/office/drawing/2014/main" id="{BEDDA7CF-E654-AF47-8759-AE1676C2CEE2}"/>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13"/>
                  <a:stretch>
                    <a:fillRect/>
                  </a:stretch>
                </a:blipFill>
              </p:spPr>
              <p:txBody>
                <a:bodyPr/>
                <a:lstStyle/>
                <a:p>
                  <a:r>
                    <a:rPr lang="en-US">
                      <a:noFill/>
                    </a:rPr>
                    <a:t> </a:t>
                  </a:r>
                </a:p>
              </p:txBody>
            </p:sp>
          </mc:Fallback>
        </mc:AlternateContent>
      </p:grpSp>
      <p:graphicFrame>
        <p:nvGraphicFramePr>
          <p:cNvPr id="73" name="Table 53">
            <a:extLst>
              <a:ext uri="{FF2B5EF4-FFF2-40B4-BE49-F238E27FC236}">
                <a16:creationId xmlns:a16="http://schemas.microsoft.com/office/drawing/2014/main" id="{0B8B8642-4238-9842-BFD1-AE3659CC8467}"/>
              </a:ext>
            </a:extLst>
          </p:cNvPr>
          <p:cNvGraphicFramePr>
            <a:graphicFrameLocks noGrp="1"/>
          </p:cNvGraphicFramePr>
          <p:nvPr>
            <p:extLst>
              <p:ext uri="{D42A27DB-BD31-4B8C-83A1-F6EECF244321}">
                <p14:modId xmlns:p14="http://schemas.microsoft.com/office/powerpoint/2010/main" val="759526771"/>
              </p:ext>
            </p:extLst>
          </p:nvPr>
        </p:nvGraphicFramePr>
        <p:xfrm>
          <a:off x="3069671" y="842413"/>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a:t>
                      </a:r>
                      <a:r>
                        <a:rPr lang="en-US" sz="900" baseline="30000" dirty="0"/>
                        <a:t>E</a:t>
                      </a:r>
                      <a:r>
                        <a:rPr lang="en-US" sz="900" baseline="-25000" dirty="0"/>
                        <a:t>(</a:t>
                      </a:r>
                      <a:r>
                        <a:rPr lang="en-US" sz="900" baseline="-25000" dirty="0" err="1"/>
                        <a:t>t,u</a:t>
                      </a:r>
                      <a:r>
                        <a:rPr lang="en-US" sz="900" baseline="-25000" dirty="0"/>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solidFill>
                            <a:schemeClr val="tx1"/>
                          </a:solidFill>
                        </a:rPr>
                        <a:t>P</a:t>
                      </a:r>
                      <a:r>
                        <a:rPr lang="en-US" sz="1000" baseline="30000" dirty="0">
                          <a:solidFill>
                            <a:schemeClr val="tx1"/>
                          </a:solidFill>
                        </a:rPr>
                        <a:t>B</a:t>
                      </a:r>
                      <a:r>
                        <a:rPr lang="en-US" sz="1000" baseline="-25000" dirty="0">
                          <a:solidFill>
                            <a:schemeClr val="tx1"/>
                          </a:solidFill>
                        </a:rPr>
                        <a:t>(</a:t>
                      </a:r>
                      <a:r>
                        <a:rPr lang="en-US" sz="1000" baseline="-25000" dirty="0" err="1">
                          <a:solidFill>
                            <a:schemeClr val="tx1"/>
                          </a:solidFill>
                        </a:rPr>
                        <a:t>t,u</a:t>
                      </a:r>
                      <a:r>
                        <a:rPr lang="en-US" sz="1000" baseline="-25000" dirty="0">
                          <a:solidFill>
                            <a:schemeClr val="tx1"/>
                          </a:solidFill>
                        </a:rPr>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C595853-DB25-B14A-95E0-F5DC15C6E0C2}"/>
                  </a:ext>
                </a:extLst>
              </p:cNvPr>
              <p:cNvSpPr txBox="1"/>
              <p:nvPr/>
            </p:nvSpPr>
            <p:spPr>
              <a:xfrm>
                <a:off x="3078457" y="948550"/>
                <a:ext cx="491594" cy="215444"/>
              </a:xfrm>
              <a:prstGeom prst="rect">
                <a:avLst/>
              </a:prstGeom>
              <a:noFill/>
            </p:spPr>
            <p:txBody>
              <a:bodyPr wrap="square" rtlCol="0">
                <a:spAutoFit/>
              </a:bodyPr>
              <a:lstStyle/>
              <a:p>
                <a:r>
                  <a:rPr lang="en-US" sz="800" dirty="0">
                    <a:solidFill>
                      <a:srgbClr val="FF0000"/>
                    </a:solidFill>
                  </a:rPr>
                  <a:t>P</a:t>
                </a:r>
                <a:r>
                  <a:rPr lang="en-US" sz="800" dirty="0">
                    <a:solidFill>
                      <a:srgbClr val="FF0000"/>
                    </a:solidFill>
                    <a:ea typeface="Cambria Math" panose="02040503050406030204" pitchFamily="18" charset="0"/>
                  </a:rPr>
                  <a:t> </a:t>
                </a:r>
                <a14:m>
                  <m:oMath xmlns:m="http://schemas.openxmlformats.org/officeDocument/2006/math">
                    <m:r>
                      <a:rPr lang="en-US" sz="800" i="1" baseline="30000">
                        <a:solidFill>
                          <a:srgbClr val="FF0000"/>
                        </a:solidFill>
                        <a:latin typeface="Cambria Math" panose="02040503050406030204" pitchFamily="18" charset="0"/>
                        <a:ea typeface="Cambria Math" panose="02040503050406030204" pitchFamily="18" charset="0"/>
                      </a:rPr>
                      <m:t>∅</m:t>
                    </m:r>
                  </m:oMath>
                </a14:m>
                <a:r>
                  <a:rPr lang="en-US" sz="800" baseline="-25000" dirty="0">
                    <a:solidFill>
                      <a:srgbClr val="FF0000"/>
                    </a:solidFill>
                  </a:rPr>
                  <a:t>(</a:t>
                </a:r>
                <a:r>
                  <a:rPr lang="en-US" sz="800" baseline="-25000" dirty="0" err="1">
                    <a:solidFill>
                      <a:srgbClr val="FF0000"/>
                    </a:solidFill>
                  </a:rPr>
                  <a:t>t,u</a:t>
                </a:r>
                <a:r>
                  <a:rPr lang="en-US" sz="800" baseline="-25000" dirty="0">
                    <a:solidFill>
                      <a:srgbClr val="FF0000"/>
                    </a:solidFill>
                  </a:rPr>
                  <a:t>)</a:t>
                </a:r>
              </a:p>
            </p:txBody>
          </p:sp>
        </mc:Choice>
        <mc:Fallback xmlns="">
          <p:sp>
            <p:nvSpPr>
              <p:cNvPr id="74" name="TextBox 73">
                <a:extLst>
                  <a:ext uri="{FF2B5EF4-FFF2-40B4-BE49-F238E27FC236}">
                    <a16:creationId xmlns:a16="http://schemas.microsoft.com/office/drawing/2014/main" id="{CC595853-DB25-B14A-95E0-F5DC15C6E0C2}"/>
                  </a:ext>
                </a:extLst>
              </p:cNvPr>
              <p:cNvSpPr txBox="1">
                <a:spLocks noRot="1" noChangeAspect="1" noMove="1" noResize="1" noEditPoints="1" noAdjustHandles="1" noChangeArrowheads="1" noChangeShapeType="1" noTextEdit="1"/>
              </p:cNvSpPr>
              <p:nvPr/>
            </p:nvSpPr>
            <p:spPr>
              <a:xfrm>
                <a:off x="3078457" y="948550"/>
                <a:ext cx="491594" cy="215444"/>
              </a:xfrm>
              <a:prstGeom prst="rect">
                <a:avLst/>
              </a:prstGeom>
              <a:blipFill>
                <a:blip r:embed="rId14"/>
                <a:stretch>
                  <a:fillRect b="-11111"/>
                </a:stretch>
              </a:blipFill>
            </p:spPr>
            <p:txBody>
              <a:bodyPr/>
              <a:lstStyle/>
              <a:p>
                <a:r>
                  <a:rPr lang="en-US">
                    <a:noFill/>
                  </a:rPr>
                  <a:t> </a:t>
                </a:r>
              </a:p>
            </p:txBody>
          </p:sp>
        </mc:Fallback>
      </mc:AlternateContent>
      <p:sp>
        <p:nvSpPr>
          <p:cNvPr id="75" name="Rectangle 74">
            <a:extLst>
              <a:ext uri="{FF2B5EF4-FFF2-40B4-BE49-F238E27FC236}">
                <a16:creationId xmlns:a16="http://schemas.microsoft.com/office/drawing/2014/main" id="{D64F3B8B-E0E7-424A-AB96-96EE7B2CA3F2}"/>
              </a:ext>
            </a:extLst>
          </p:cNvPr>
          <p:cNvSpPr/>
          <p:nvPr/>
        </p:nvSpPr>
        <p:spPr>
          <a:xfrm>
            <a:off x="393621" y="806061"/>
            <a:ext cx="4572000" cy="1477328"/>
          </a:xfrm>
          <a:prstGeom prst="rect">
            <a:avLst/>
          </a:prstGeom>
        </p:spPr>
        <p:txBody>
          <a:bodyPr>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171450" lvl="1" indent="-171450">
              <a:buSzPct val="129000"/>
              <a:buFont typeface="Arial" panose="020B0604020202020204" pitchFamily="34" charset="0"/>
              <a:buChar char="•"/>
            </a:pPr>
            <a:r>
              <a:rPr lang="en-US" sz="900" i="1" dirty="0"/>
              <a:t>BOS: Beginning of sentence</a:t>
            </a:r>
          </a:p>
        </p:txBody>
      </p:sp>
    </p:spTree>
    <p:extLst>
      <p:ext uri="{BB962C8B-B14F-4D97-AF65-F5344CB8AC3E}">
        <p14:creationId xmlns:p14="http://schemas.microsoft.com/office/powerpoint/2010/main" val="305540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311700" y="233361"/>
            <a:ext cx="8520600" cy="572700"/>
          </a:xfrm>
        </p:spPr>
        <p:txBody>
          <a:bodyPr>
            <a:normAutofit fontScale="90000"/>
          </a:bodyPr>
          <a:lstStyle/>
          <a:p>
            <a:r>
              <a:rPr lang="en-US" dirty="0">
                <a:solidFill>
                  <a:schemeClr val="accent1">
                    <a:lumMod val="50000"/>
                  </a:schemeClr>
                </a:solidFill>
              </a:rPr>
              <a:t>An Alignment During Training</a:t>
            </a:r>
          </a:p>
        </p:txBody>
      </p:sp>
      <p:sp>
        <p:nvSpPr>
          <p:cNvPr id="71" name="Oval 70">
            <a:extLst>
              <a:ext uri="{FF2B5EF4-FFF2-40B4-BE49-F238E27FC236}">
                <a16:creationId xmlns:a16="http://schemas.microsoft.com/office/drawing/2014/main" id="{0329F39F-78A3-BF41-B670-ADA4D48FDF95}"/>
              </a:ext>
            </a:extLst>
          </p:cNvPr>
          <p:cNvSpPr/>
          <p:nvPr/>
        </p:nvSpPr>
        <p:spPr>
          <a:xfrm>
            <a:off x="7581736"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C9B7DCAD-B39D-F942-920E-DA410B39F16A}"/>
              </a:ext>
            </a:extLst>
          </p:cNvPr>
          <p:cNvCxnSpPr>
            <a:cxnSpLocks/>
            <a:stCxn id="71" idx="6"/>
            <a:endCxn id="70" idx="2"/>
          </p:cNvCxnSpPr>
          <p:nvPr/>
        </p:nvCxnSpPr>
        <p:spPr>
          <a:xfrm>
            <a:off x="7991311" y="1462757"/>
            <a:ext cx="28826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B15AC6-CBFC-864D-95D7-384DE11BA654}"/>
              </a:ext>
            </a:extLst>
          </p:cNvPr>
          <p:cNvGrpSpPr/>
          <p:nvPr/>
        </p:nvGrpSpPr>
        <p:grpSpPr>
          <a:xfrm>
            <a:off x="8279574" y="1270849"/>
            <a:ext cx="409575" cy="383816"/>
            <a:chOff x="8279574" y="1270849"/>
            <a:chExt cx="409575" cy="383816"/>
          </a:xfrm>
        </p:grpSpPr>
        <p:sp>
          <p:nvSpPr>
            <p:cNvPr id="70" name="Oval 69">
              <a:extLst>
                <a:ext uri="{FF2B5EF4-FFF2-40B4-BE49-F238E27FC236}">
                  <a16:creationId xmlns:a16="http://schemas.microsoft.com/office/drawing/2014/main" id="{0DB8BE1B-75C9-314F-BF90-8FFD9C2AA2D4}"/>
                </a:ext>
              </a:extLst>
            </p:cNvPr>
            <p:cNvSpPr/>
            <p:nvPr/>
          </p:nvSpPr>
          <p:spPr>
            <a:xfrm>
              <a:off x="8279574"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520C8F31-8C91-6B40-AE4A-DBBEE534155D}"/>
                </a:ext>
              </a:extLst>
            </p:cNvPr>
            <p:cNvSpPr/>
            <p:nvPr/>
          </p:nvSpPr>
          <p:spPr>
            <a:xfrm>
              <a:off x="8321118" y="1314891"/>
              <a:ext cx="317889" cy="2998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0BF145B-60BA-504F-869D-4DB9C1E38E86}"/>
              </a:ext>
            </a:extLst>
          </p:cNvPr>
          <p:cNvGrpSpPr/>
          <p:nvPr/>
        </p:nvGrpSpPr>
        <p:grpSpPr>
          <a:xfrm>
            <a:off x="6780760" y="1661884"/>
            <a:ext cx="893342" cy="645379"/>
            <a:chOff x="6780760" y="1661884"/>
            <a:chExt cx="893342" cy="645379"/>
          </a:xfrm>
        </p:grpSpPr>
        <p:sp>
          <p:nvSpPr>
            <p:cNvPr id="76" name="Oval 75">
              <a:extLst>
                <a:ext uri="{FF2B5EF4-FFF2-40B4-BE49-F238E27FC236}">
                  <a16:creationId xmlns:a16="http://schemas.microsoft.com/office/drawing/2014/main" id="{5FF152FC-8FBB-D949-9C5A-4C1EE3C285DD}"/>
                </a:ext>
              </a:extLst>
            </p:cNvPr>
            <p:cNvSpPr/>
            <p:nvPr/>
          </p:nvSpPr>
          <p:spPr>
            <a:xfrm>
              <a:off x="6780760" y="192344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C2407134-23E8-E948-B160-FCE80BE84D26}"/>
                </a:ext>
              </a:extLst>
            </p:cNvPr>
            <p:cNvCxnSpPr/>
            <p:nvPr/>
          </p:nvCxnSpPr>
          <p:spPr>
            <a:xfrm flipH="1" flipV="1">
              <a:off x="6991662" y="1661884"/>
              <a:ext cx="1" cy="259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CD96DFDD-4FDB-DD4D-A220-37BBE06A21EB}"/>
                </a:ext>
              </a:extLst>
            </p:cNvPr>
            <p:cNvSpPr txBox="1"/>
            <p:nvPr/>
          </p:nvSpPr>
          <p:spPr>
            <a:xfrm>
              <a:off x="6991661" y="1690082"/>
              <a:ext cx="682441" cy="230832"/>
            </a:xfrm>
            <a:prstGeom prst="rect">
              <a:avLst/>
            </a:prstGeom>
            <a:noFill/>
          </p:spPr>
          <p:txBody>
            <a:bodyPr wrap="square" rtlCol="0">
              <a:spAutoFit/>
            </a:bodyPr>
            <a:lstStyle/>
            <a:p>
              <a:r>
                <a:rPr lang="en-US" sz="900" dirty="0"/>
                <a:t>P</a:t>
              </a:r>
              <a:r>
                <a:rPr lang="en-US" sz="900" baseline="30000" dirty="0"/>
                <a:t>E</a:t>
              </a:r>
              <a:r>
                <a:rPr lang="en-US" sz="900" baseline="-25000" dirty="0"/>
                <a:t>(3,2)</a:t>
              </a:r>
            </a:p>
          </p:txBody>
        </p:sp>
      </p:grpSp>
      <p:grpSp>
        <p:nvGrpSpPr>
          <p:cNvPr id="5" name="Group 4">
            <a:extLst>
              <a:ext uri="{FF2B5EF4-FFF2-40B4-BE49-F238E27FC236}">
                <a16:creationId xmlns:a16="http://schemas.microsoft.com/office/drawing/2014/main" id="{CBE2B7FD-889F-0047-8C92-70CC31256F44}"/>
              </a:ext>
            </a:extLst>
          </p:cNvPr>
          <p:cNvGrpSpPr/>
          <p:nvPr/>
        </p:nvGrpSpPr>
        <p:grpSpPr>
          <a:xfrm>
            <a:off x="5009579" y="2300044"/>
            <a:ext cx="752820" cy="669234"/>
            <a:chOff x="5009579" y="2300044"/>
            <a:chExt cx="752820" cy="669234"/>
          </a:xfrm>
        </p:grpSpPr>
        <p:sp>
          <p:nvSpPr>
            <p:cNvPr id="82" name="Oval 81">
              <a:extLst>
                <a:ext uri="{FF2B5EF4-FFF2-40B4-BE49-F238E27FC236}">
                  <a16:creationId xmlns:a16="http://schemas.microsoft.com/office/drawing/2014/main" id="{61A6BE78-EDD6-CF48-B2C2-8DEDF491B65D}"/>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9853DC65-FDEA-6840-B538-337CA8700552}"/>
                </a:ext>
              </a:extLst>
            </p:cNvPr>
            <p:cNvCxnSpPr>
              <a:cxnSpLocks/>
              <a:stCxn id="82" idx="0"/>
              <a:endCxn id="78"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386DA15F-A06B-494B-8921-8A0A53E5E3B6}"/>
                </a:ext>
              </a:extLst>
            </p:cNvPr>
            <p:cNvSpPr txBox="1"/>
            <p:nvPr/>
          </p:nvSpPr>
          <p:spPr>
            <a:xfrm>
              <a:off x="5009579" y="2352555"/>
              <a:ext cx="686490"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3" name="Group 2">
            <a:extLst>
              <a:ext uri="{FF2B5EF4-FFF2-40B4-BE49-F238E27FC236}">
                <a16:creationId xmlns:a16="http://schemas.microsoft.com/office/drawing/2014/main" id="{314F2B8C-26AB-3F4F-9D52-56B76098A554}"/>
              </a:ext>
            </a:extLst>
          </p:cNvPr>
          <p:cNvGrpSpPr/>
          <p:nvPr/>
        </p:nvGrpSpPr>
        <p:grpSpPr>
          <a:xfrm>
            <a:off x="5099403" y="2969279"/>
            <a:ext cx="648418" cy="693082"/>
            <a:chOff x="5099403" y="2969279"/>
            <a:chExt cx="648418" cy="693082"/>
          </a:xfrm>
        </p:grpSpPr>
        <p:sp>
          <p:nvSpPr>
            <p:cNvPr id="86" name="Oval 85">
              <a:extLst>
                <a:ext uri="{FF2B5EF4-FFF2-40B4-BE49-F238E27FC236}">
                  <a16:creationId xmlns:a16="http://schemas.microsoft.com/office/drawing/2014/main" id="{6E127FEC-5359-CE4B-AAFE-F9900C3175F0}"/>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3407CB72-A587-1549-8E9B-20840DD88B63}"/>
                </a:ext>
              </a:extLst>
            </p:cNvPr>
            <p:cNvCxnSpPr>
              <a:cxnSpLocks/>
              <a:stCxn id="86"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1EA4118-8351-754E-ACF2-79345C9097C8}"/>
                </a:ext>
              </a:extLst>
            </p:cNvPr>
            <p:cNvSpPr txBox="1"/>
            <p:nvPr/>
          </p:nvSpPr>
          <p:spPr>
            <a:xfrm>
              <a:off x="5099403" y="3013765"/>
              <a:ext cx="629503" cy="369332"/>
            </a:xfrm>
            <a:prstGeom prst="rect">
              <a:avLst/>
            </a:prstGeom>
            <a:noFill/>
          </p:spPr>
          <p:txBody>
            <a:bodyPr wrap="square" rtlCol="0">
              <a:spAutoFit/>
            </a:bodyPr>
            <a:lstStyle/>
            <a:p>
              <a:r>
                <a:rPr lang="en-US" sz="900" dirty="0"/>
                <a:t>P</a:t>
              </a:r>
              <a:r>
                <a:rPr lang="en-US" sz="900" baseline="30000" dirty="0"/>
                <a:t>B</a:t>
              </a:r>
              <a:r>
                <a:rPr lang="en-US" sz="900" baseline="-25000" dirty="0"/>
                <a:t>(1,0)</a:t>
              </a:r>
            </a:p>
            <a:p>
              <a:endParaRPr lang="en-US" sz="900" dirty="0"/>
            </a:p>
          </p:txBody>
        </p:sp>
      </p:grpSp>
      <p:grpSp>
        <p:nvGrpSpPr>
          <p:cNvPr id="9" name="Group 8">
            <a:extLst>
              <a:ext uri="{FF2B5EF4-FFF2-40B4-BE49-F238E27FC236}">
                <a16:creationId xmlns:a16="http://schemas.microsoft.com/office/drawing/2014/main" id="{D5A37A96-6534-C84E-BE83-8E5B227C57A8}"/>
              </a:ext>
            </a:extLst>
          </p:cNvPr>
          <p:cNvGrpSpPr/>
          <p:nvPr/>
        </p:nvGrpSpPr>
        <p:grpSpPr>
          <a:xfrm>
            <a:off x="5343542" y="1916228"/>
            <a:ext cx="840916" cy="464698"/>
            <a:chOff x="5343542" y="1916228"/>
            <a:chExt cx="840916" cy="464698"/>
          </a:xfrm>
        </p:grpSpPr>
        <p:grpSp>
          <p:nvGrpSpPr>
            <p:cNvPr id="8" name="Group 7">
              <a:extLst>
                <a:ext uri="{FF2B5EF4-FFF2-40B4-BE49-F238E27FC236}">
                  <a16:creationId xmlns:a16="http://schemas.microsoft.com/office/drawing/2014/main" id="{8D7646A1-F7F1-EC4D-A56A-EB1FBE064578}"/>
                </a:ext>
              </a:extLst>
            </p:cNvPr>
            <p:cNvGrpSpPr/>
            <p:nvPr/>
          </p:nvGrpSpPr>
          <p:grpSpPr>
            <a:xfrm>
              <a:off x="5343542" y="1916228"/>
              <a:ext cx="704740" cy="383816"/>
              <a:chOff x="5343542" y="1916228"/>
              <a:chExt cx="704740" cy="383816"/>
            </a:xfrm>
          </p:grpSpPr>
          <p:sp>
            <p:nvSpPr>
              <p:cNvPr id="78" name="Oval 77">
                <a:extLst>
                  <a:ext uri="{FF2B5EF4-FFF2-40B4-BE49-F238E27FC236}">
                    <a16:creationId xmlns:a16="http://schemas.microsoft.com/office/drawing/2014/main" id="{B2824E06-65C5-0E4B-AD5C-7A3E129C5ACE}"/>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Arrow Connector 104">
                <a:extLst>
                  <a:ext uri="{FF2B5EF4-FFF2-40B4-BE49-F238E27FC236}">
                    <a16:creationId xmlns:a16="http://schemas.microsoft.com/office/drawing/2014/main" id="{FEC0A28B-2D73-204E-899D-3A4A90B3AEFA}"/>
                  </a:ext>
                </a:extLst>
              </p:cNvPr>
              <p:cNvCxnSpPr>
                <a:cxnSpLocks/>
              </p:cNvCxnSpPr>
              <p:nvPr/>
            </p:nvCxnSpPr>
            <p:spPr>
              <a:xfrm>
                <a:off x="5769011" y="2108444"/>
                <a:ext cx="279271" cy="2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87310C2-9ADA-9E46-9547-4D70D6FEE0A2}"/>
                    </a:ext>
                  </a:extLst>
                </p:cNvPr>
                <p:cNvSpPr txBox="1"/>
                <p:nvPr/>
              </p:nvSpPr>
              <p:spPr>
                <a:xfrm>
                  <a:off x="5692864" y="216548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(1,2)</a:t>
                  </a:r>
                </a:p>
              </p:txBody>
            </p:sp>
          </mc:Choice>
          <mc:Fallback xmlns="">
            <p:sp>
              <p:nvSpPr>
                <p:cNvPr id="126" name="TextBox 125">
                  <a:extLst>
                    <a:ext uri="{FF2B5EF4-FFF2-40B4-BE49-F238E27FC236}">
                      <a16:creationId xmlns:a16="http://schemas.microsoft.com/office/drawing/2014/main" id="{887310C2-9ADA-9E46-9547-4D70D6FEE0A2}"/>
                    </a:ext>
                  </a:extLst>
                </p:cNvPr>
                <p:cNvSpPr txBox="1">
                  <a:spLocks noRot="1" noChangeAspect="1" noMove="1" noResize="1" noEditPoints="1" noAdjustHandles="1" noChangeArrowheads="1" noChangeShapeType="1" noTextEdit="1"/>
                </p:cNvSpPr>
                <p:nvPr/>
              </p:nvSpPr>
              <p:spPr>
                <a:xfrm>
                  <a:off x="5692864" y="2165482"/>
                  <a:ext cx="491594" cy="215444"/>
                </a:xfrm>
                <a:prstGeom prst="rect">
                  <a:avLst/>
                </a:prstGeom>
                <a:blipFill>
                  <a:blip r:embed="rId3"/>
                  <a:stretch>
                    <a:fillRect b="-11111"/>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2CD04DAE-2765-A34F-B5A2-1E8007D90B12}"/>
              </a:ext>
            </a:extLst>
          </p:cNvPr>
          <p:cNvGrpSpPr/>
          <p:nvPr/>
        </p:nvGrpSpPr>
        <p:grpSpPr>
          <a:xfrm>
            <a:off x="6771478" y="1278068"/>
            <a:ext cx="866665" cy="439422"/>
            <a:chOff x="6771478" y="1278068"/>
            <a:chExt cx="866665" cy="439422"/>
          </a:xfrm>
        </p:grpSpPr>
        <p:sp>
          <p:nvSpPr>
            <p:cNvPr id="72" name="Oval 71">
              <a:extLst>
                <a:ext uri="{FF2B5EF4-FFF2-40B4-BE49-F238E27FC236}">
                  <a16:creationId xmlns:a16="http://schemas.microsoft.com/office/drawing/2014/main" id="{ED93041A-88D0-2E45-82F0-6758BE69F1F4}"/>
                </a:ext>
              </a:extLst>
            </p:cNvPr>
            <p:cNvSpPr/>
            <p:nvPr/>
          </p:nvSpPr>
          <p:spPr>
            <a:xfrm>
              <a:off x="6771478" y="127806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Arrow Connector 110">
              <a:extLst>
                <a:ext uri="{FF2B5EF4-FFF2-40B4-BE49-F238E27FC236}">
                  <a16:creationId xmlns:a16="http://schemas.microsoft.com/office/drawing/2014/main" id="{B4C64D86-4A60-534C-B74C-8E3BD73A7E20}"/>
                </a:ext>
              </a:extLst>
            </p:cNvPr>
            <p:cNvCxnSpPr>
              <a:cxnSpLocks/>
              <a:stCxn id="72" idx="6"/>
              <a:endCxn id="71" idx="2"/>
            </p:cNvCxnSpPr>
            <p:nvPr/>
          </p:nvCxnSpPr>
          <p:spPr>
            <a:xfrm flipV="1">
              <a:off x="7181053" y="1462757"/>
              <a:ext cx="400683"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BF33ED0E-0367-0C42-A359-6EBA2969EB70}"/>
                    </a:ext>
                  </a:extLst>
                </p:cNvPr>
                <p:cNvSpPr txBox="1"/>
                <p:nvPr/>
              </p:nvSpPr>
              <p:spPr>
                <a:xfrm>
                  <a:off x="7146549" y="1502046"/>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(3,3)</a:t>
                  </a:r>
                </a:p>
              </p:txBody>
            </p:sp>
          </mc:Choice>
          <mc:Fallback xmlns="">
            <p:sp>
              <p:nvSpPr>
                <p:cNvPr id="127" name="TextBox 126">
                  <a:extLst>
                    <a:ext uri="{FF2B5EF4-FFF2-40B4-BE49-F238E27FC236}">
                      <a16:creationId xmlns:a16="http://schemas.microsoft.com/office/drawing/2014/main" id="{BF33ED0E-0367-0C42-A359-6EBA2969EB70}"/>
                    </a:ext>
                  </a:extLst>
                </p:cNvPr>
                <p:cNvSpPr txBox="1">
                  <a:spLocks noRot="1" noChangeAspect="1" noMove="1" noResize="1" noEditPoints="1" noAdjustHandles="1" noChangeArrowheads="1" noChangeShapeType="1" noTextEdit="1"/>
                </p:cNvSpPr>
                <p:nvPr/>
              </p:nvSpPr>
              <p:spPr>
                <a:xfrm>
                  <a:off x="7146549" y="1502046"/>
                  <a:ext cx="491594" cy="215444"/>
                </a:xfrm>
                <a:prstGeom prst="rect">
                  <a:avLst/>
                </a:prstGeom>
                <a:blipFill>
                  <a:blip r:embed="rId4"/>
                  <a:stretch>
                    <a:fillRect b="-11111"/>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D7898534-EC35-DF45-AA25-80FFA783E970}"/>
              </a:ext>
            </a:extLst>
          </p:cNvPr>
          <p:cNvGrpSpPr/>
          <p:nvPr/>
        </p:nvGrpSpPr>
        <p:grpSpPr>
          <a:xfrm>
            <a:off x="6041380" y="1860622"/>
            <a:ext cx="867245" cy="439422"/>
            <a:chOff x="6041380" y="1860622"/>
            <a:chExt cx="867245" cy="439422"/>
          </a:xfrm>
        </p:grpSpPr>
        <p:sp>
          <p:nvSpPr>
            <p:cNvPr id="77" name="Oval 76">
              <a:extLst>
                <a:ext uri="{FF2B5EF4-FFF2-40B4-BE49-F238E27FC236}">
                  <a16:creationId xmlns:a16="http://schemas.microsoft.com/office/drawing/2014/main" id="{E12D28E9-92F3-6040-B393-32EC6C2B3DB9}"/>
                </a:ext>
              </a:extLst>
            </p:cNvPr>
            <p:cNvSpPr/>
            <p:nvPr/>
          </p:nvSpPr>
          <p:spPr>
            <a:xfrm>
              <a:off x="6041380"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5F075FD9-1172-B64D-A4F9-4D23E39E6E43}"/>
                </a:ext>
              </a:extLst>
            </p:cNvPr>
            <p:cNvCxnSpPr>
              <a:cxnSpLocks/>
              <a:stCxn id="77" idx="6"/>
              <a:endCxn id="76" idx="2"/>
            </p:cNvCxnSpPr>
            <p:nvPr/>
          </p:nvCxnSpPr>
          <p:spPr>
            <a:xfrm>
              <a:off x="6450955" y="2108136"/>
              <a:ext cx="329805"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310D9202-7BE0-4645-8393-6DEC81F37643}"/>
                    </a:ext>
                  </a:extLst>
                </p:cNvPr>
                <p:cNvSpPr txBox="1"/>
                <p:nvPr/>
              </p:nvSpPr>
              <p:spPr>
                <a:xfrm>
                  <a:off x="6417031" y="186062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(2,2)</a:t>
                  </a:r>
                </a:p>
              </p:txBody>
            </p:sp>
          </mc:Choice>
          <mc:Fallback xmlns="">
            <p:sp>
              <p:nvSpPr>
                <p:cNvPr id="128" name="TextBox 127">
                  <a:extLst>
                    <a:ext uri="{FF2B5EF4-FFF2-40B4-BE49-F238E27FC236}">
                      <a16:creationId xmlns:a16="http://schemas.microsoft.com/office/drawing/2014/main" id="{310D9202-7BE0-4645-8393-6DEC81F37643}"/>
                    </a:ext>
                  </a:extLst>
                </p:cNvPr>
                <p:cNvSpPr txBox="1">
                  <a:spLocks noRot="1" noChangeAspect="1" noMove="1" noResize="1" noEditPoints="1" noAdjustHandles="1" noChangeArrowheads="1" noChangeShapeType="1" noTextEdit="1"/>
                </p:cNvSpPr>
                <p:nvPr/>
              </p:nvSpPr>
              <p:spPr>
                <a:xfrm>
                  <a:off x="6417031" y="1860622"/>
                  <a:ext cx="491594" cy="215444"/>
                </a:xfrm>
                <a:prstGeom prst="rect">
                  <a:avLst/>
                </a:prstGeom>
                <a:blipFill>
                  <a:blip r:embed="rId5"/>
                  <a:stretch>
                    <a:fillRect b="-1111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E5B1F6E5-4DB3-4942-ADBA-A9E106D845AB}"/>
                  </a:ext>
                </a:extLst>
              </p:cNvPr>
              <p:cNvSpPr txBox="1"/>
              <p:nvPr/>
            </p:nvSpPr>
            <p:spPr>
              <a:xfrm>
                <a:off x="7926687" y="1483263"/>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(4,3)</a:t>
                </a:r>
              </a:p>
            </p:txBody>
          </p:sp>
        </mc:Choice>
        <mc:Fallback xmlns="">
          <p:sp>
            <p:nvSpPr>
              <p:cNvPr id="129" name="TextBox 128">
                <a:extLst>
                  <a:ext uri="{FF2B5EF4-FFF2-40B4-BE49-F238E27FC236}">
                    <a16:creationId xmlns:a16="http://schemas.microsoft.com/office/drawing/2014/main" id="{E5B1F6E5-4DB3-4942-ADBA-A9E106D845AB}"/>
                  </a:ext>
                </a:extLst>
              </p:cNvPr>
              <p:cNvSpPr txBox="1">
                <a:spLocks noRot="1" noChangeAspect="1" noMove="1" noResize="1" noEditPoints="1" noAdjustHandles="1" noChangeArrowheads="1" noChangeShapeType="1" noTextEdit="1"/>
              </p:cNvSpPr>
              <p:nvPr/>
            </p:nvSpPr>
            <p:spPr>
              <a:xfrm>
                <a:off x="7926687" y="1483263"/>
                <a:ext cx="491594" cy="215444"/>
              </a:xfrm>
              <a:prstGeom prst="rect">
                <a:avLst/>
              </a:prstGeom>
              <a:blipFill>
                <a:blip r:embed="rId6"/>
                <a:stretch>
                  <a:fillRect b="-1111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9C3E168C-3892-6B48-8871-B9BB4F873D1A}"/>
              </a:ext>
            </a:extLst>
          </p:cNvPr>
          <p:cNvGrpSpPr/>
          <p:nvPr/>
        </p:nvGrpSpPr>
        <p:grpSpPr>
          <a:xfrm>
            <a:off x="4470888" y="1244938"/>
            <a:ext cx="4009174" cy="3180598"/>
            <a:chOff x="4470888" y="1244938"/>
            <a:chExt cx="4009174" cy="3180598"/>
          </a:xfrm>
        </p:grpSpPr>
        <p:sp>
          <p:nvSpPr>
            <p:cNvPr id="120" name="TextBox 119">
              <a:extLst>
                <a:ext uri="{FF2B5EF4-FFF2-40B4-BE49-F238E27FC236}">
                  <a16:creationId xmlns:a16="http://schemas.microsoft.com/office/drawing/2014/main" id="{F09A6740-6D9A-0D41-97AD-1D21BE67A610}"/>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21" name="TextBox 120">
              <a:extLst>
                <a:ext uri="{FF2B5EF4-FFF2-40B4-BE49-F238E27FC236}">
                  <a16:creationId xmlns:a16="http://schemas.microsoft.com/office/drawing/2014/main" id="{7610D4AF-CDFB-224E-874E-C54CA749EAF4}"/>
                </a:ext>
              </a:extLst>
            </p:cNvPr>
            <p:cNvSpPr txBox="1"/>
            <p:nvPr/>
          </p:nvSpPr>
          <p:spPr>
            <a:xfrm>
              <a:off x="4470888" y="2341978"/>
              <a:ext cx="400110" cy="258654"/>
            </a:xfrm>
            <a:prstGeom prst="rect">
              <a:avLst/>
            </a:prstGeom>
            <a:noFill/>
          </p:spPr>
          <p:txBody>
            <a:bodyPr vert="vert270" wrap="square" rtlCol="0">
              <a:spAutoFit/>
            </a:bodyPr>
            <a:lstStyle/>
            <a:p>
              <a:r>
                <a:rPr lang="en-US"/>
                <a:t>u</a:t>
              </a:r>
            </a:p>
          </p:txBody>
        </p:sp>
        <p:sp>
          <p:nvSpPr>
            <p:cNvPr id="122" name="TextBox 121">
              <a:extLst>
                <a:ext uri="{FF2B5EF4-FFF2-40B4-BE49-F238E27FC236}">
                  <a16:creationId xmlns:a16="http://schemas.microsoft.com/office/drawing/2014/main" id="{A9FF5882-DD6D-8C42-BFD5-7ACAEFDEEBE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130" name="TextBox 129">
              <a:extLst>
                <a:ext uri="{FF2B5EF4-FFF2-40B4-BE49-F238E27FC236}">
                  <a16:creationId xmlns:a16="http://schemas.microsoft.com/office/drawing/2014/main" id="{CFF6896E-4BA8-6B49-A0B8-C9816F634DFE}"/>
                </a:ext>
              </a:extLst>
            </p:cNvPr>
            <p:cNvSpPr txBox="1"/>
            <p:nvPr/>
          </p:nvSpPr>
          <p:spPr>
            <a:xfrm>
              <a:off x="6041380" y="4117759"/>
              <a:ext cx="491594" cy="307777"/>
            </a:xfrm>
            <a:prstGeom prst="rect">
              <a:avLst/>
            </a:prstGeom>
            <a:noFill/>
          </p:spPr>
          <p:txBody>
            <a:bodyPr wrap="square" rtlCol="0">
              <a:spAutoFit/>
            </a:bodyPr>
            <a:lstStyle/>
            <a:p>
              <a:r>
                <a:rPr lang="en-US"/>
                <a:t>t</a:t>
              </a:r>
            </a:p>
          </p:txBody>
        </p:sp>
      </p:gr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7"/>
              </a:rPr>
              <a:t>Sequence transduction with recurrent neural networks</a:t>
            </a:r>
            <a:r>
              <a:rPr lang="en-US" sz="800" dirty="0"/>
              <a:t>”</a:t>
            </a:r>
          </a:p>
        </p:txBody>
      </p:sp>
      <p:grpSp>
        <p:nvGrpSpPr>
          <p:cNvPr id="18" name="Group 17">
            <a:extLst>
              <a:ext uri="{FF2B5EF4-FFF2-40B4-BE49-F238E27FC236}">
                <a16:creationId xmlns:a16="http://schemas.microsoft.com/office/drawing/2014/main" id="{2083B4F8-EBA2-CD4A-9CDE-E21791B4346D}"/>
              </a:ext>
            </a:extLst>
          </p:cNvPr>
          <p:cNvGrpSpPr/>
          <p:nvPr/>
        </p:nvGrpSpPr>
        <p:grpSpPr>
          <a:xfrm>
            <a:off x="4334477" y="3165475"/>
            <a:ext cx="1529852" cy="1311119"/>
            <a:chOff x="4334477" y="3165475"/>
            <a:chExt cx="1529852" cy="1311119"/>
          </a:xfrm>
        </p:grpSpPr>
        <p:sp>
          <p:nvSpPr>
            <p:cNvPr id="7" name="TextBox 6">
              <a:extLst>
                <a:ext uri="{FF2B5EF4-FFF2-40B4-BE49-F238E27FC236}">
                  <a16:creationId xmlns:a16="http://schemas.microsoft.com/office/drawing/2014/main" id="{BD2E8705-B1C8-734E-A61C-BF6E6E64EF62}"/>
                </a:ext>
              </a:extLst>
            </p:cNvPr>
            <p:cNvSpPr txBox="1"/>
            <p:nvPr/>
          </p:nvSpPr>
          <p:spPr>
            <a:xfrm>
              <a:off x="4334477" y="4076484"/>
              <a:ext cx="1529852" cy="400110"/>
            </a:xfrm>
            <a:prstGeom prst="rect">
              <a:avLst/>
            </a:prstGeom>
            <a:noFill/>
          </p:spPr>
          <p:txBody>
            <a:bodyPr wrap="square" rtlCol="0">
              <a:spAutoFit/>
            </a:bodyPr>
            <a:lstStyle/>
            <a:p>
              <a:r>
                <a:rPr lang="en-US" sz="1000" dirty="0"/>
                <a:t>Probability of emitting “B” from (t=1, u =0)</a:t>
              </a:r>
            </a:p>
          </p:txBody>
        </p:sp>
        <p:cxnSp>
          <p:nvCxnSpPr>
            <p:cNvPr id="15" name="Straight Arrow Connector 14">
              <a:extLst>
                <a:ext uri="{FF2B5EF4-FFF2-40B4-BE49-F238E27FC236}">
                  <a16:creationId xmlns:a16="http://schemas.microsoft.com/office/drawing/2014/main" id="{5685D139-A6F7-2A4C-BEE4-FE87ADDE91CF}"/>
                </a:ext>
              </a:extLst>
            </p:cNvPr>
            <p:cNvCxnSpPr>
              <a:cxnSpLocks/>
            </p:cNvCxnSpPr>
            <p:nvPr/>
          </p:nvCxnSpPr>
          <p:spPr>
            <a:xfrm flipV="1">
              <a:off x="4807929" y="3165475"/>
              <a:ext cx="530317"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DDDDBAC-4C0A-1E42-A796-EFF8372350C8}"/>
              </a:ext>
            </a:extLst>
          </p:cNvPr>
          <p:cNvGrpSpPr/>
          <p:nvPr/>
        </p:nvGrpSpPr>
        <p:grpSpPr>
          <a:xfrm>
            <a:off x="5419532" y="917905"/>
            <a:ext cx="1529852" cy="1136078"/>
            <a:chOff x="5419532" y="917905"/>
            <a:chExt cx="1529852" cy="1136078"/>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3137276-F8A2-6345-B3C7-3A2B067EE760}"/>
                    </a:ext>
                  </a:extLst>
                </p:cNvPr>
                <p:cNvSpPr txBox="1"/>
                <p:nvPr/>
              </p:nvSpPr>
              <p:spPr>
                <a:xfrm>
                  <a:off x="5419532" y="917905"/>
                  <a:ext cx="1529852" cy="400110"/>
                </a:xfrm>
                <a:prstGeom prst="rect">
                  <a:avLst/>
                </a:prstGeom>
                <a:noFill/>
              </p:spPr>
              <p:txBody>
                <a:bodyPr wrap="square" rtlCol="0">
                  <a:spAutoFit/>
                </a:bodyPr>
                <a:lstStyle/>
                <a:p>
                  <a:r>
                    <a:rPr lang="en-US" sz="1000" dirty="0"/>
                    <a:t>Probability of emitting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from (t=1, u =2)</a:t>
                  </a:r>
                </a:p>
              </p:txBody>
            </p:sp>
          </mc:Choice>
          <mc:Fallback xmlns="">
            <p:sp>
              <p:nvSpPr>
                <p:cNvPr id="47" name="TextBox 46">
                  <a:extLst>
                    <a:ext uri="{FF2B5EF4-FFF2-40B4-BE49-F238E27FC236}">
                      <a16:creationId xmlns:a16="http://schemas.microsoft.com/office/drawing/2014/main" id="{53137276-F8A2-6345-B3C7-3A2B067EE760}"/>
                    </a:ext>
                  </a:extLst>
                </p:cNvPr>
                <p:cNvSpPr txBox="1">
                  <a:spLocks noRot="1" noChangeAspect="1" noMove="1" noResize="1" noEditPoints="1" noAdjustHandles="1" noChangeArrowheads="1" noChangeShapeType="1" noTextEdit="1"/>
                </p:cNvSpPr>
                <p:nvPr/>
              </p:nvSpPr>
              <p:spPr>
                <a:xfrm>
                  <a:off x="5419532" y="917905"/>
                  <a:ext cx="1529852" cy="400110"/>
                </a:xfrm>
                <a:prstGeom prst="rect">
                  <a:avLst/>
                </a:prstGeom>
                <a:blipFill>
                  <a:blip r:embed="rId8"/>
                  <a:stretch>
                    <a:fillRect b="-937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22530E84-6807-AE48-AB75-C47D973609B7}"/>
                </a:ext>
              </a:extLst>
            </p:cNvPr>
            <p:cNvCxnSpPr>
              <a:cxnSpLocks/>
            </p:cNvCxnSpPr>
            <p:nvPr/>
          </p:nvCxnSpPr>
          <p:spPr>
            <a:xfrm flipH="1">
              <a:off x="5862422" y="1354142"/>
              <a:ext cx="27120" cy="699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118BE45D-E56C-AA4C-A182-88EF7240A767}"/>
              </a:ext>
            </a:extLst>
          </p:cNvPr>
          <p:cNvGrpSpPr/>
          <p:nvPr/>
        </p:nvGrpSpPr>
        <p:grpSpPr>
          <a:xfrm>
            <a:off x="1029230" y="1760978"/>
            <a:ext cx="2926868" cy="3333233"/>
            <a:chOff x="5734922" y="1149731"/>
            <a:chExt cx="2926868" cy="3333233"/>
          </a:xfrm>
        </p:grpSpPr>
        <p:sp>
          <p:nvSpPr>
            <p:cNvPr id="50" name="Rectangle 49">
              <a:extLst>
                <a:ext uri="{FF2B5EF4-FFF2-40B4-BE49-F238E27FC236}">
                  <a16:creationId xmlns:a16="http://schemas.microsoft.com/office/drawing/2014/main" id="{F0E3C284-DD76-B44A-9CD0-337579C2AB5C}"/>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58FCE5F6-57AD-7744-9D75-F348BFF4C227}"/>
                </a:ext>
              </a:extLst>
            </p:cNvPr>
            <p:cNvCxnSpPr>
              <a:cxnSpLocks/>
              <a:stCxn id="53"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48521EB-9B88-0446-91FF-ABF2F159CF9E}"/>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9B1C544E-4E1F-4646-B9BD-50C543F2AE6D}"/>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54" name="Straight Arrow Connector 53">
              <a:extLst>
                <a:ext uri="{FF2B5EF4-FFF2-40B4-BE49-F238E27FC236}">
                  <a16:creationId xmlns:a16="http://schemas.microsoft.com/office/drawing/2014/main" id="{3B319290-BF3C-8743-8B74-66F6A4C3C9A4}"/>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CE9F1A-B101-AE47-BD94-D04FDA281985}"/>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140BC2-3AAE-B845-9298-BCA5FB9DC6A7}"/>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ED119DA-3D71-4440-9E84-C4FD8D22C64E}"/>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57" name="TextBox 56">
                  <a:extLst>
                    <a:ext uri="{FF2B5EF4-FFF2-40B4-BE49-F238E27FC236}">
                      <a16:creationId xmlns:a16="http://schemas.microsoft.com/office/drawing/2014/main" id="{DED119DA-3D71-4440-9E84-C4FD8D22C64E}"/>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9"/>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0FF5BC3-86F3-9A40-8A27-9EDCA6996F2C}"/>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58" name="TextBox 57">
                  <a:extLst>
                    <a:ext uri="{FF2B5EF4-FFF2-40B4-BE49-F238E27FC236}">
                      <a16:creationId xmlns:a16="http://schemas.microsoft.com/office/drawing/2014/main" id="{C0FF5BC3-86F3-9A40-8A27-9EDCA6996F2C}"/>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AE57E2C-128A-C940-8CB6-9471E29C3A9B}"/>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9" name="TextBox 58">
                  <a:extLst>
                    <a:ext uri="{FF2B5EF4-FFF2-40B4-BE49-F238E27FC236}">
                      <a16:creationId xmlns:a16="http://schemas.microsoft.com/office/drawing/2014/main" id="{3AE57E2C-128A-C940-8CB6-9471E29C3A9B}"/>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11"/>
                  <a:stretch>
                    <a:fillRect t="-7143"/>
                  </a:stretch>
                </a:blipFill>
              </p:spPr>
              <p:txBody>
                <a:bodyPr/>
                <a:lstStyle/>
                <a:p>
                  <a:r>
                    <a:rPr lang="en-US">
                      <a:noFill/>
                    </a:rPr>
                    <a:t> </a:t>
                  </a:r>
                </a:p>
              </p:txBody>
            </p:sp>
          </mc:Fallback>
        </mc:AlternateContent>
        <p:sp>
          <p:nvSpPr>
            <p:cNvPr id="60" name="Rectangle 59">
              <a:extLst>
                <a:ext uri="{FF2B5EF4-FFF2-40B4-BE49-F238E27FC236}">
                  <a16:creationId xmlns:a16="http://schemas.microsoft.com/office/drawing/2014/main" id="{AD06F6A3-5A07-914A-B9FB-5F19437D7D3A}"/>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61" name="Rectangle 60">
              <a:extLst>
                <a:ext uri="{FF2B5EF4-FFF2-40B4-BE49-F238E27FC236}">
                  <a16:creationId xmlns:a16="http://schemas.microsoft.com/office/drawing/2014/main" id="{4592A0C6-63C6-084D-8A5A-0092DE254302}"/>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2" name="Straight Arrow Connector 61">
              <a:extLst>
                <a:ext uri="{FF2B5EF4-FFF2-40B4-BE49-F238E27FC236}">
                  <a16:creationId xmlns:a16="http://schemas.microsoft.com/office/drawing/2014/main" id="{D874FED5-F7D6-D042-BE41-12B6723893F5}"/>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499E1C3-B4C0-B543-BED4-27854A07C2E0}"/>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3" name="TextBox 62">
                  <a:extLst>
                    <a:ext uri="{FF2B5EF4-FFF2-40B4-BE49-F238E27FC236}">
                      <a16:creationId xmlns:a16="http://schemas.microsoft.com/office/drawing/2014/main" id="{5499E1C3-B4C0-B543-BED4-27854A07C2E0}"/>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12"/>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AB70E37-D9E5-464D-8286-1B76D02323C6}"/>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64" name="TextBox 63">
                  <a:extLst>
                    <a:ext uri="{FF2B5EF4-FFF2-40B4-BE49-F238E27FC236}">
                      <a16:creationId xmlns:a16="http://schemas.microsoft.com/office/drawing/2014/main" id="{8AB70E37-D9E5-464D-8286-1B76D02323C6}"/>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13"/>
                  <a:stretch>
                    <a:fillRect l="-15556" t="-21429" r="-8889" b="-42857"/>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70E11F2-B047-EE45-AA81-3AF0CD511F1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AA28AB-906A-304C-B811-A208DC39D1B7}"/>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9D3329-5452-7E4C-92E3-86CCEE90E887}"/>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B, E ]</a:t>
              </a:r>
            </a:p>
          </p:txBody>
        </p:sp>
        <p:sp>
          <p:nvSpPr>
            <p:cNvPr id="68" name="Rectangle 67">
              <a:extLst>
                <a:ext uri="{FF2B5EF4-FFF2-40B4-BE49-F238E27FC236}">
                  <a16:creationId xmlns:a16="http://schemas.microsoft.com/office/drawing/2014/main" id="{513CCF04-1BB3-FF4C-8561-E974DCC4837F}"/>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DDA7CF-E654-AF47-8759-AE1676C2CEE2}"/>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4</m:t>
                            </m:r>
                          </m:sub>
                        </m:sSub>
                      </m:oMath>
                    </m:oMathPara>
                  </a14:m>
                  <a:endParaRPr lang="en-US" sz="1050" dirty="0">
                    <a:solidFill>
                      <a:srgbClr val="FF0000"/>
                    </a:solidFill>
                  </a:endParaRPr>
                </a:p>
              </p:txBody>
            </p:sp>
          </mc:Choice>
          <mc:Fallback xmlns="">
            <p:sp>
              <p:nvSpPr>
                <p:cNvPr id="69" name="TextBox 68">
                  <a:extLst>
                    <a:ext uri="{FF2B5EF4-FFF2-40B4-BE49-F238E27FC236}">
                      <a16:creationId xmlns:a16="http://schemas.microsoft.com/office/drawing/2014/main" id="{BEDDA7CF-E654-AF47-8759-AE1676C2CEE2}"/>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14"/>
                  <a:stretch>
                    <a:fillRect/>
                  </a:stretch>
                </a:blipFill>
              </p:spPr>
              <p:txBody>
                <a:bodyPr/>
                <a:lstStyle/>
                <a:p>
                  <a:r>
                    <a:rPr lang="en-US">
                      <a:noFill/>
                    </a:rPr>
                    <a:t> </a:t>
                  </a:r>
                </a:p>
              </p:txBody>
            </p:sp>
          </mc:Fallback>
        </mc:AlternateContent>
      </p:grpSp>
      <p:graphicFrame>
        <p:nvGraphicFramePr>
          <p:cNvPr id="73" name="Table 53">
            <a:extLst>
              <a:ext uri="{FF2B5EF4-FFF2-40B4-BE49-F238E27FC236}">
                <a16:creationId xmlns:a16="http://schemas.microsoft.com/office/drawing/2014/main" id="{0B8B8642-4238-9842-BFD1-AE3659CC8467}"/>
              </a:ext>
            </a:extLst>
          </p:cNvPr>
          <p:cNvGraphicFramePr>
            <a:graphicFrameLocks noGrp="1"/>
          </p:cNvGraphicFramePr>
          <p:nvPr>
            <p:extLst>
              <p:ext uri="{D42A27DB-BD31-4B8C-83A1-F6EECF244321}">
                <p14:modId xmlns:p14="http://schemas.microsoft.com/office/powerpoint/2010/main" val="3316279204"/>
              </p:ext>
            </p:extLst>
          </p:nvPr>
        </p:nvGraphicFramePr>
        <p:xfrm>
          <a:off x="3069671" y="842413"/>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a:t>
                      </a:r>
                      <a:r>
                        <a:rPr lang="en-US" sz="900" baseline="30000" dirty="0"/>
                        <a:t>E</a:t>
                      </a:r>
                      <a:r>
                        <a:rPr lang="en-US" sz="900" baseline="-25000" dirty="0"/>
                        <a:t>(</a:t>
                      </a:r>
                      <a:r>
                        <a:rPr lang="en-US" sz="900" baseline="-25000" dirty="0" err="1"/>
                        <a:t>t,u</a:t>
                      </a:r>
                      <a:r>
                        <a:rPr lang="en-US" sz="900" baseline="-25000" dirty="0"/>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solidFill>
                            <a:schemeClr val="tx1"/>
                          </a:solidFill>
                        </a:rPr>
                        <a:t>P</a:t>
                      </a:r>
                      <a:r>
                        <a:rPr lang="en-US" sz="1000" baseline="30000" dirty="0">
                          <a:solidFill>
                            <a:schemeClr val="tx1"/>
                          </a:solidFill>
                        </a:rPr>
                        <a:t>B</a:t>
                      </a:r>
                      <a:r>
                        <a:rPr lang="en-US" sz="1000" baseline="-25000" dirty="0">
                          <a:solidFill>
                            <a:schemeClr val="tx1"/>
                          </a:solidFill>
                        </a:rPr>
                        <a:t>(</a:t>
                      </a:r>
                      <a:r>
                        <a:rPr lang="en-US" sz="1000" baseline="-25000" dirty="0" err="1">
                          <a:solidFill>
                            <a:schemeClr val="tx1"/>
                          </a:solidFill>
                        </a:rPr>
                        <a:t>t,u</a:t>
                      </a:r>
                      <a:r>
                        <a:rPr lang="en-US" sz="1000" baseline="-25000" dirty="0">
                          <a:solidFill>
                            <a:schemeClr val="tx1"/>
                          </a:solidFill>
                        </a:rPr>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C595853-DB25-B14A-95E0-F5DC15C6E0C2}"/>
                  </a:ext>
                </a:extLst>
              </p:cNvPr>
              <p:cNvSpPr txBox="1"/>
              <p:nvPr/>
            </p:nvSpPr>
            <p:spPr>
              <a:xfrm>
                <a:off x="3078457" y="948550"/>
                <a:ext cx="491594" cy="215444"/>
              </a:xfrm>
              <a:prstGeom prst="rect">
                <a:avLst/>
              </a:prstGeom>
              <a:noFill/>
            </p:spPr>
            <p:txBody>
              <a:bodyPr wrap="square" rtlCol="0">
                <a:spAutoFit/>
              </a:bodyPr>
              <a:lstStyle/>
              <a:p>
                <a:r>
                  <a:rPr lang="en-US" sz="800" dirty="0">
                    <a:solidFill>
                      <a:srgbClr val="FF0000"/>
                    </a:solidFill>
                  </a:rPr>
                  <a:t>P</a:t>
                </a:r>
                <a:r>
                  <a:rPr lang="en-US" sz="800" dirty="0">
                    <a:solidFill>
                      <a:srgbClr val="FF0000"/>
                    </a:solidFill>
                    <a:ea typeface="Cambria Math" panose="02040503050406030204" pitchFamily="18" charset="0"/>
                  </a:rPr>
                  <a:t> </a:t>
                </a:r>
                <a14:m>
                  <m:oMath xmlns:m="http://schemas.openxmlformats.org/officeDocument/2006/math">
                    <m:r>
                      <a:rPr lang="en-US" sz="800" i="1" baseline="30000">
                        <a:solidFill>
                          <a:srgbClr val="FF0000"/>
                        </a:solidFill>
                        <a:latin typeface="Cambria Math" panose="02040503050406030204" pitchFamily="18" charset="0"/>
                        <a:ea typeface="Cambria Math" panose="02040503050406030204" pitchFamily="18" charset="0"/>
                      </a:rPr>
                      <m:t>∅</m:t>
                    </m:r>
                  </m:oMath>
                </a14:m>
                <a:r>
                  <a:rPr lang="en-US" sz="800" baseline="-25000" dirty="0">
                    <a:solidFill>
                      <a:srgbClr val="FF0000"/>
                    </a:solidFill>
                  </a:rPr>
                  <a:t>(</a:t>
                </a:r>
                <a:r>
                  <a:rPr lang="en-US" sz="800" baseline="-25000" dirty="0" err="1">
                    <a:solidFill>
                      <a:srgbClr val="FF0000"/>
                    </a:solidFill>
                  </a:rPr>
                  <a:t>t,u</a:t>
                </a:r>
                <a:r>
                  <a:rPr lang="en-US" sz="800" baseline="-25000" dirty="0">
                    <a:solidFill>
                      <a:srgbClr val="FF0000"/>
                    </a:solidFill>
                  </a:rPr>
                  <a:t>)</a:t>
                </a:r>
              </a:p>
            </p:txBody>
          </p:sp>
        </mc:Choice>
        <mc:Fallback xmlns="">
          <p:sp>
            <p:nvSpPr>
              <p:cNvPr id="74" name="TextBox 73">
                <a:extLst>
                  <a:ext uri="{FF2B5EF4-FFF2-40B4-BE49-F238E27FC236}">
                    <a16:creationId xmlns:a16="http://schemas.microsoft.com/office/drawing/2014/main" id="{CC595853-DB25-B14A-95E0-F5DC15C6E0C2}"/>
                  </a:ext>
                </a:extLst>
              </p:cNvPr>
              <p:cNvSpPr txBox="1">
                <a:spLocks noRot="1" noChangeAspect="1" noMove="1" noResize="1" noEditPoints="1" noAdjustHandles="1" noChangeArrowheads="1" noChangeShapeType="1" noTextEdit="1"/>
              </p:cNvSpPr>
              <p:nvPr/>
            </p:nvSpPr>
            <p:spPr>
              <a:xfrm>
                <a:off x="3078457" y="948550"/>
                <a:ext cx="491594" cy="215444"/>
              </a:xfrm>
              <a:prstGeom prst="rect">
                <a:avLst/>
              </a:prstGeom>
              <a:blipFill>
                <a:blip r:embed="rId15"/>
                <a:stretch>
                  <a:fillRect b="-11111"/>
                </a:stretch>
              </a:blipFill>
            </p:spPr>
            <p:txBody>
              <a:bodyPr/>
              <a:lstStyle/>
              <a:p>
                <a:r>
                  <a:rPr lang="en-US">
                    <a:noFill/>
                  </a:rPr>
                  <a:t> </a:t>
                </a:r>
              </a:p>
            </p:txBody>
          </p:sp>
        </mc:Fallback>
      </mc:AlternateContent>
      <p:sp>
        <p:nvSpPr>
          <p:cNvPr id="75" name="Rectangle 74">
            <a:extLst>
              <a:ext uri="{FF2B5EF4-FFF2-40B4-BE49-F238E27FC236}">
                <a16:creationId xmlns:a16="http://schemas.microsoft.com/office/drawing/2014/main" id="{5E3FCAD7-D11D-2B4D-B7AF-2463184CD3EE}"/>
              </a:ext>
            </a:extLst>
          </p:cNvPr>
          <p:cNvSpPr/>
          <p:nvPr/>
        </p:nvSpPr>
        <p:spPr>
          <a:xfrm>
            <a:off x="393621" y="806061"/>
            <a:ext cx="4572000" cy="1477328"/>
          </a:xfrm>
          <a:prstGeom prst="rect">
            <a:avLst/>
          </a:prstGeom>
        </p:spPr>
        <p:txBody>
          <a:bodyPr>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endParaRPr lang="en-US" sz="900" i="1" dirty="0"/>
          </a:p>
          <a:p>
            <a:pPr marL="171450" lvl="1" indent="-171450">
              <a:buSzPct val="129000"/>
              <a:buFont typeface="Arial" panose="020B0604020202020204" pitchFamily="34" charset="0"/>
              <a:buChar char="•"/>
            </a:pPr>
            <a:r>
              <a:rPr lang="en-US" sz="900" i="1" dirty="0"/>
              <a:t>BOS: Beginning of sentence</a:t>
            </a:r>
          </a:p>
        </p:txBody>
      </p:sp>
    </p:spTree>
    <p:extLst>
      <p:ext uri="{BB962C8B-B14F-4D97-AF65-F5344CB8AC3E}">
        <p14:creationId xmlns:p14="http://schemas.microsoft.com/office/powerpoint/2010/main" val="601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FF3E-FE0E-8F41-882D-87E5D1AE342E}"/>
              </a:ext>
            </a:extLst>
          </p:cNvPr>
          <p:cNvSpPr>
            <a:spLocks noGrp="1"/>
          </p:cNvSpPr>
          <p:nvPr>
            <p:ph type="title"/>
          </p:nvPr>
        </p:nvSpPr>
        <p:spPr>
          <a:xfrm>
            <a:off x="246090" y="125532"/>
            <a:ext cx="8520600" cy="572700"/>
          </a:xfrm>
        </p:spPr>
        <p:txBody>
          <a:bodyPr>
            <a:normAutofit fontScale="90000"/>
          </a:bodyPr>
          <a:lstStyle/>
          <a:p>
            <a:r>
              <a:rPr lang="en-US" dirty="0">
                <a:solidFill>
                  <a:schemeClr val="accent1">
                    <a:lumMod val="50000"/>
                  </a:schemeClr>
                </a:solidFill>
              </a:rPr>
              <a:t>RNN-T Lattice And Training</a:t>
            </a:r>
          </a:p>
        </p:txBody>
      </p:sp>
      <p:sp>
        <p:nvSpPr>
          <p:cNvPr id="6" name="TextBox 5">
            <a:extLst>
              <a:ext uri="{FF2B5EF4-FFF2-40B4-BE49-F238E27FC236}">
                <a16:creationId xmlns:a16="http://schemas.microsoft.com/office/drawing/2014/main" id="{58374954-E995-064C-9A42-5416E53669C5}"/>
              </a:ext>
            </a:extLst>
          </p:cNvPr>
          <p:cNvSpPr txBox="1"/>
          <p:nvPr/>
        </p:nvSpPr>
        <p:spPr>
          <a:xfrm>
            <a:off x="420454" y="619293"/>
            <a:ext cx="4076301" cy="4524315"/>
          </a:xfrm>
          <a:prstGeom prst="rect">
            <a:avLst/>
          </a:prstGeom>
          <a:noFill/>
        </p:spPr>
        <p:txBody>
          <a:bodyPr wrap="square" rtlCol="0">
            <a:spAutoFit/>
          </a:bodyPr>
          <a:lstStyle/>
          <a:p>
            <a:pPr marL="285750" lvl="1" indent="-285750">
              <a:buSzPct val="129000"/>
              <a:buFont typeface="Arial" panose="020B0604020202020204" pitchFamily="34" charset="0"/>
              <a:buChar char="•"/>
            </a:pPr>
            <a:r>
              <a:rPr lang="en-US" sz="900" dirty="0"/>
              <a:t>Training utterance: </a:t>
            </a:r>
            <a:br>
              <a:rPr lang="en-US" sz="900" dirty="0"/>
            </a:br>
            <a:r>
              <a:rPr lang="en-US" sz="900" dirty="0"/>
              <a:t>“Input Audio” -&gt; “BEE” (transcript)</a:t>
            </a:r>
            <a:br>
              <a:rPr lang="en-US" sz="900" dirty="0"/>
            </a:br>
            <a:endParaRPr lang="en-US" sz="900" dirty="0"/>
          </a:p>
          <a:p>
            <a:pPr marL="285750" lvl="1" indent="-285750">
              <a:buSzPct val="129000"/>
              <a:buFont typeface="Arial" panose="020B0604020202020204" pitchFamily="34" charset="0"/>
              <a:buChar char="•"/>
            </a:pPr>
            <a:r>
              <a:rPr lang="en-US" sz="900" dirty="0"/>
              <a:t>#output units (u): 3</a:t>
            </a:r>
            <a:br>
              <a:rPr lang="en-US" sz="900" dirty="0"/>
            </a:br>
            <a:r>
              <a:rPr lang="en-US" sz="900" dirty="0"/>
              <a:t>BEE -&gt; </a:t>
            </a:r>
            <a:r>
              <a:rPr lang="en-US" sz="900" i="1" dirty="0"/>
              <a:t>[[B],  [E] ,[E]]</a:t>
            </a:r>
          </a:p>
          <a:p>
            <a:pPr marL="285750" lvl="1" indent="-285750">
              <a:buSzPct val="129000"/>
              <a:buFont typeface="Arial" panose="020B0604020202020204" pitchFamily="34" charset="0"/>
              <a:buChar char="•"/>
            </a:pPr>
            <a:r>
              <a:rPr lang="en-US" sz="900" i="1" dirty="0"/>
              <a:t>#audio frames (t) : 4</a:t>
            </a:r>
          </a:p>
          <a:p>
            <a:pPr marL="285750" lvl="1" indent="-285750">
              <a:buSzPct val="129000"/>
              <a:buFont typeface="Arial" panose="020B0604020202020204" pitchFamily="34" charset="0"/>
              <a:buChar char="•"/>
            </a:pPr>
            <a:endParaRPr lang="en-US" sz="900" i="1" dirty="0"/>
          </a:p>
          <a:p>
            <a:pPr marL="285750" lvl="1" indent="-285750">
              <a:buSzPct val="129000"/>
              <a:buFont typeface="Arial" panose="020B0604020202020204" pitchFamily="34" charset="0"/>
              <a:buChar char="•"/>
            </a:pPr>
            <a:r>
              <a:rPr lang="en-US" sz="900" dirty="0"/>
              <a:t>We don’t know alignment i.e. </a:t>
            </a:r>
          </a:p>
          <a:p>
            <a:pPr lvl="1">
              <a:buSzPct val="129000"/>
            </a:pPr>
            <a:r>
              <a:rPr lang="en-US" sz="900" dirty="0"/>
              <a:t>which portion of audio aligns  to what </a:t>
            </a:r>
          </a:p>
          <a:p>
            <a:pPr lvl="1">
              <a:buSzPct val="129000"/>
            </a:pPr>
            <a:r>
              <a:rPr lang="en-US" sz="900" dirty="0"/>
              <a:t>output unit</a:t>
            </a:r>
            <a:endParaRPr lang="en-US" sz="900" baseline="-25000" dirty="0"/>
          </a:p>
          <a:p>
            <a:pPr lvl="1">
              <a:buSzPct val="129000"/>
            </a:pPr>
            <a:endParaRPr lang="en-US" sz="900" dirty="0"/>
          </a:p>
          <a:p>
            <a:pPr marL="285750" lvl="1" indent="-285750">
              <a:buSzPct val="129000"/>
              <a:buFont typeface="Arial" panose="020B0604020202020204" pitchFamily="34" charset="0"/>
              <a:buChar char="•"/>
            </a:pPr>
            <a:r>
              <a:rPr lang="en-US" sz="900" dirty="0"/>
              <a:t>Probability of alignment is multiplication of probabilities assigned along the path of alignment</a:t>
            </a:r>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r>
              <a:rPr lang="en-US" sz="900" dirty="0"/>
              <a:t>Training</a:t>
            </a:r>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lvl="1">
              <a:buSzPct val="129000"/>
            </a:pPr>
            <a:endParaRPr lang="en-US" sz="900"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endParaRPr lang="en-US" sz="900" dirty="0"/>
          </a:p>
          <a:p>
            <a:pPr marL="285750" lvl="1" indent="-285750">
              <a:buSzPct val="129000"/>
              <a:buFont typeface="Arial" panose="020B0604020202020204" pitchFamily="34" charset="0"/>
              <a:buChar char="•"/>
            </a:pPr>
            <a:r>
              <a:rPr lang="en-US" sz="900" dirty="0"/>
              <a:t>Lattice contains all valid alignment paths(traversals). </a:t>
            </a:r>
            <a:r>
              <a:rPr lang="en-US" sz="900" b="1" dirty="0"/>
              <a:t>During training, we change (optimize) neural network parameters to maximize sum of probabilities of all alignment paths</a:t>
            </a:r>
          </a:p>
          <a:p>
            <a:pPr marL="285750" lvl="1" indent="-285750">
              <a:buSzPct val="129000"/>
              <a:buFont typeface="Arial" panose="020B0604020202020204" pitchFamily="34" charset="0"/>
              <a:buChar char="•"/>
            </a:pPr>
            <a:endParaRPr lang="en-US" sz="900" b="1" dirty="0"/>
          </a:p>
          <a:p>
            <a:pPr marL="285750" lvl="1" indent="-285750">
              <a:buSzPct val="129000"/>
              <a:buFont typeface="Arial" panose="020B0604020202020204" pitchFamily="34" charset="0"/>
              <a:buChar char="•"/>
            </a:pPr>
            <a:r>
              <a:rPr lang="en-US" sz="900" b="1" dirty="0"/>
              <a:t>Computation is done efficiently through dynamic programming (slide 54 to 58)</a:t>
            </a:r>
          </a:p>
          <a:p>
            <a:pPr lvl="1">
              <a:buSzPct val="129000"/>
            </a:pPr>
            <a:endParaRPr lang="en-US" sz="900" dirty="0"/>
          </a:p>
          <a:p>
            <a:pPr marL="285750" lvl="2" indent="-285750">
              <a:buFont typeface="Arial" panose="020B0604020202020204" pitchFamily="34" charset="0"/>
              <a:buChar char="•"/>
            </a:pPr>
            <a:endParaRPr lang="en-US" sz="900" dirty="0"/>
          </a:p>
        </p:txBody>
      </p:sp>
      <p:sp>
        <p:nvSpPr>
          <p:cNvPr id="131" name="TextBox 130">
            <a:extLst>
              <a:ext uri="{FF2B5EF4-FFF2-40B4-BE49-F238E27FC236}">
                <a16:creationId xmlns:a16="http://schemas.microsoft.com/office/drawing/2014/main" id="{607C50C8-3DA9-5245-AA12-F4D7B6DAB458}"/>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3"/>
              </a:rPr>
              <a:t>Sequence transduction with recurrent neural networks</a:t>
            </a:r>
            <a:r>
              <a:rPr lang="en-US" sz="800" dirty="0"/>
              <a:t>”</a:t>
            </a:r>
          </a:p>
        </p:txBody>
      </p:sp>
      <p:pic>
        <p:nvPicPr>
          <p:cNvPr id="16" name="Picture 15" descr="Chart&#10;&#10;Description automatically generated">
            <a:extLst>
              <a:ext uri="{FF2B5EF4-FFF2-40B4-BE49-F238E27FC236}">
                <a16:creationId xmlns:a16="http://schemas.microsoft.com/office/drawing/2014/main" id="{37D55A1F-EBC8-E54D-973C-ACFB7353FF82}"/>
              </a:ext>
            </a:extLst>
          </p:cNvPr>
          <p:cNvPicPr>
            <a:picLocks noChangeAspect="1"/>
          </p:cNvPicPr>
          <p:nvPr/>
        </p:nvPicPr>
        <p:blipFill>
          <a:blip r:embed="rId4"/>
          <a:stretch>
            <a:fillRect/>
          </a:stretch>
        </p:blipFill>
        <p:spPr>
          <a:xfrm>
            <a:off x="2950269" y="745185"/>
            <a:ext cx="1213858" cy="1390515"/>
          </a:xfrm>
          <a:prstGeom prst="rect">
            <a:avLst/>
          </a:prstGeom>
        </p:spPr>
      </p:pic>
      <p:sp>
        <p:nvSpPr>
          <p:cNvPr id="49" name="Oval 48">
            <a:extLst>
              <a:ext uri="{FF2B5EF4-FFF2-40B4-BE49-F238E27FC236}">
                <a16:creationId xmlns:a16="http://schemas.microsoft.com/office/drawing/2014/main" id="{BF1AA760-9707-4E41-A43A-D1BC67E1CB4C}"/>
              </a:ext>
            </a:extLst>
          </p:cNvPr>
          <p:cNvSpPr/>
          <p:nvPr/>
        </p:nvSpPr>
        <p:spPr>
          <a:xfrm>
            <a:off x="7581736"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C14C321D-8516-8344-B130-70BFE22D17CB}"/>
              </a:ext>
            </a:extLst>
          </p:cNvPr>
          <p:cNvCxnSpPr>
            <a:cxnSpLocks/>
            <a:stCxn id="49" idx="6"/>
          </p:cNvCxnSpPr>
          <p:nvPr/>
        </p:nvCxnSpPr>
        <p:spPr>
          <a:xfrm>
            <a:off x="7991311" y="1462757"/>
            <a:ext cx="28826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594A5A42-8462-374C-83C5-3BAD5C3BCE08}"/>
              </a:ext>
            </a:extLst>
          </p:cNvPr>
          <p:cNvGrpSpPr/>
          <p:nvPr/>
        </p:nvGrpSpPr>
        <p:grpSpPr>
          <a:xfrm>
            <a:off x="7591018" y="1648282"/>
            <a:ext cx="409575" cy="651762"/>
            <a:chOff x="7591018" y="1648282"/>
            <a:chExt cx="409575" cy="651762"/>
          </a:xfrm>
        </p:grpSpPr>
        <p:sp>
          <p:nvSpPr>
            <p:cNvPr id="52" name="Oval 51">
              <a:extLst>
                <a:ext uri="{FF2B5EF4-FFF2-40B4-BE49-F238E27FC236}">
                  <a16:creationId xmlns:a16="http://schemas.microsoft.com/office/drawing/2014/main" id="{DE5419F5-D141-F54E-AB3E-9132EF4BB535}"/>
                </a:ext>
              </a:extLst>
            </p:cNvPr>
            <p:cNvSpPr/>
            <p:nvPr/>
          </p:nvSpPr>
          <p:spPr>
            <a:xfrm>
              <a:off x="7591018"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69CFAFE5-2363-F54C-8F49-FBD1E4C13D87}"/>
                </a:ext>
              </a:extLst>
            </p:cNvPr>
            <p:cNvCxnSpPr/>
            <p:nvPr/>
          </p:nvCxnSpPr>
          <p:spPr>
            <a:xfrm flipH="1" flipV="1">
              <a:off x="7795804" y="1648282"/>
              <a:ext cx="1" cy="2595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2CB6E4B4-84D3-B44C-A07F-1F23670D1AC8}"/>
              </a:ext>
            </a:extLst>
          </p:cNvPr>
          <p:cNvGrpSpPr/>
          <p:nvPr/>
        </p:nvGrpSpPr>
        <p:grpSpPr>
          <a:xfrm>
            <a:off x="6774140" y="2307263"/>
            <a:ext cx="409575" cy="677185"/>
            <a:chOff x="6774140" y="2307263"/>
            <a:chExt cx="409575" cy="677185"/>
          </a:xfrm>
        </p:grpSpPr>
        <p:sp>
          <p:nvSpPr>
            <p:cNvPr id="55" name="Oval 54">
              <a:extLst>
                <a:ext uri="{FF2B5EF4-FFF2-40B4-BE49-F238E27FC236}">
                  <a16:creationId xmlns:a16="http://schemas.microsoft.com/office/drawing/2014/main" id="{2C3417D5-6BE0-6B4C-92EB-0CC016F4210C}"/>
                </a:ext>
              </a:extLst>
            </p:cNvPr>
            <p:cNvSpPr/>
            <p:nvPr/>
          </p:nvSpPr>
          <p:spPr>
            <a:xfrm>
              <a:off x="6774140" y="260063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273EB5A5-F0D4-5641-91F7-EAA06B51A305}"/>
                </a:ext>
              </a:extLst>
            </p:cNvPr>
            <p:cNvCxnSpPr>
              <a:cxnSpLocks/>
              <a:stCxn id="55" idx="0"/>
              <a:endCxn id="95" idx="4"/>
            </p:cNvCxnSpPr>
            <p:nvPr/>
          </p:nvCxnSpPr>
          <p:spPr>
            <a:xfrm flipV="1">
              <a:off x="6978928" y="2307263"/>
              <a:ext cx="6620" cy="29336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CA59C0D0-4CA5-F248-BCC2-B8AF482C3596}"/>
              </a:ext>
            </a:extLst>
          </p:cNvPr>
          <p:cNvCxnSpPr>
            <a:cxnSpLocks/>
            <a:stCxn id="74" idx="0"/>
          </p:cNvCxnSpPr>
          <p:nvPr/>
        </p:nvCxnSpPr>
        <p:spPr>
          <a:xfrm flipH="1" flipV="1">
            <a:off x="7811055" y="2969279"/>
            <a:ext cx="3308" cy="309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4AD4459-410D-5D41-8A54-01F8B8B1E585}"/>
              </a:ext>
            </a:extLst>
          </p:cNvPr>
          <p:cNvGrpSpPr/>
          <p:nvPr/>
        </p:nvGrpSpPr>
        <p:grpSpPr>
          <a:xfrm>
            <a:off x="6783415" y="3002408"/>
            <a:ext cx="409575" cy="675123"/>
            <a:chOff x="6783415" y="3002408"/>
            <a:chExt cx="409575" cy="675123"/>
          </a:xfrm>
        </p:grpSpPr>
        <p:sp>
          <p:nvSpPr>
            <p:cNvPr id="59" name="Oval 58">
              <a:extLst>
                <a:ext uri="{FF2B5EF4-FFF2-40B4-BE49-F238E27FC236}">
                  <a16:creationId xmlns:a16="http://schemas.microsoft.com/office/drawing/2014/main" id="{50859D54-C3E4-2540-B2D5-21528315177C}"/>
                </a:ext>
              </a:extLst>
            </p:cNvPr>
            <p:cNvSpPr/>
            <p:nvPr/>
          </p:nvSpPr>
          <p:spPr>
            <a:xfrm>
              <a:off x="6783415" y="329371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C3EDC479-D6E5-FE48-BB4C-EFE23D3A3F92}"/>
                </a:ext>
              </a:extLst>
            </p:cNvPr>
            <p:cNvCxnSpPr/>
            <p:nvPr/>
          </p:nvCxnSpPr>
          <p:spPr>
            <a:xfrm flipH="1" flipV="1">
              <a:off x="6994829" y="3002408"/>
              <a:ext cx="1" cy="2595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a:extLst>
              <a:ext uri="{FF2B5EF4-FFF2-40B4-BE49-F238E27FC236}">
                <a16:creationId xmlns:a16="http://schemas.microsoft.com/office/drawing/2014/main" id="{4C21C219-FFC0-0140-8364-6CD809AD64AD}"/>
              </a:ext>
            </a:extLst>
          </p:cNvPr>
          <p:cNvCxnSpPr>
            <a:cxnSpLocks/>
            <a:endCxn id="52" idx="2"/>
          </p:cNvCxnSpPr>
          <p:nvPr/>
        </p:nvCxnSpPr>
        <p:spPr>
          <a:xfrm>
            <a:off x="7209703" y="2105251"/>
            <a:ext cx="381315"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C95F9AD-DF66-3B45-8898-4147560001C0}"/>
              </a:ext>
            </a:extLst>
          </p:cNvPr>
          <p:cNvCxnSpPr>
            <a:cxnSpLocks/>
          </p:cNvCxnSpPr>
          <p:nvPr/>
        </p:nvCxnSpPr>
        <p:spPr>
          <a:xfrm>
            <a:off x="5739857" y="3470765"/>
            <a:ext cx="279271"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5E37D71-0565-C54D-B478-75A0C05F09C7}"/>
              </a:ext>
            </a:extLst>
          </p:cNvPr>
          <p:cNvGrpSpPr/>
          <p:nvPr/>
        </p:nvGrpSpPr>
        <p:grpSpPr>
          <a:xfrm>
            <a:off x="6020182" y="3278545"/>
            <a:ext cx="717670" cy="383816"/>
            <a:chOff x="6020182" y="3278545"/>
            <a:chExt cx="717670" cy="383816"/>
          </a:xfrm>
        </p:grpSpPr>
        <p:sp>
          <p:nvSpPr>
            <p:cNvPr id="64" name="Oval 63">
              <a:extLst>
                <a:ext uri="{FF2B5EF4-FFF2-40B4-BE49-F238E27FC236}">
                  <a16:creationId xmlns:a16="http://schemas.microsoft.com/office/drawing/2014/main" id="{C07FB0B3-8632-A548-9FC3-63647C66F3C5}"/>
                </a:ext>
              </a:extLst>
            </p:cNvPr>
            <p:cNvSpPr/>
            <p:nvPr/>
          </p:nvSpPr>
          <p:spPr>
            <a:xfrm>
              <a:off x="6020182"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B730E97C-2363-1447-85E6-4785CE3B9319}"/>
                </a:ext>
              </a:extLst>
            </p:cNvPr>
            <p:cNvCxnSpPr>
              <a:cxnSpLocks/>
            </p:cNvCxnSpPr>
            <p:nvPr/>
          </p:nvCxnSpPr>
          <p:spPr>
            <a:xfrm>
              <a:off x="6458581" y="3487565"/>
              <a:ext cx="279271"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122474EA-A920-B244-9DCA-855C789E4036}"/>
              </a:ext>
            </a:extLst>
          </p:cNvPr>
          <p:cNvGrpSpPr/>
          <p:nvPr/>
        </p:nvGrpSpPr>
        <p:grpSpPr>
          <a:xfrm>
            <a:off x="5334260" y="1270849"/>
            <a:ext cx="2684890" cy="2391512"/>
            <a:chOff x="5334260" y="1270849"/>
            <a:chExt cx="2684890" cy="2391512"/>
          </a:xfrm>
        </p:grpSpPr>
        <p:sp>
          <p:nvSpPr>
            <p:cNvPr id="67" name="Oval 66">
              <a:extLst>
                <a:ext uri="{FF2B5EF4-FFF2-40B4-BE49-F238E27FC236}">
                  <a16:creationId xmlns:a16="http://schemas.microsoft.com/office/drawing/2014/main" id="{A4DA04A8-5748-0C4C-B8A0-8BE478A03146}"/>
                </a:ext>
              </a:extLst>
            </p:cNvPr>
            <p:cNvSpPr/>
            <p:nvPr/>
          </p:nvSpPr>
          <p:spPr>
            <a:xfrm>
              <a:off x="6032098"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4A2FB80-6E00-1E41-8ED1-A4D3F6C68DFB}"/>
                </a:ext>
              </a:extLst>
            </p:cNvPr>
            <p:cNvSpPr/>
            <p:nvPr/>
          </p:nvSpPr>
          <p:spPr>
            <a:xfrm>
              <a:off x="5334260"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F26E971-5CED-914C-A147-8B608E3F8D17}"/>
                </a:ext>
              </a:extLst>
            </p:cNvPr>
            <p:cNvSpPr/>
            <p:nvPr/>
          </p:nvSpPr>
          <p:spPr>
            <a:xfrm>
              <a:off x="7600300"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3885A46-B79B-0347-9E40-D94181E6EC48}"/>
                </a:ext>
              </a:extLst>
            </p:cNvPr>
            <p:cNvSpPr/>
            <p:nvPr/>
          </p:nvSpPr>
          <p:spPr>
            <a:xfrm>
              <a:off x="6050662"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0DB3CC9-EFE7-E24D-AA11-9B5B5169E891}"/>
                </a:ext>
              </a:extLst>
            </p:cNvPr>
            <p:cNvSpPr/>
            <p:nvPr/>
          </p:nvSpPr>
          <p:spPr>
            <a:xfrm>
              <a:off x="7609575"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A5179A73-5DA9-984F-ABEF-E5CC712DEB6C}"/>
                </a:ext>
              </a:extLst>
            </p:cNvPr>
            <p:cNvCxnSpPr>
              <a:cxnSpLocks/>
              <a:endCxn id="67" idx="2"/>
            </p:cNvCxnSpPr>
            <p:nvPr/>
          </p:nvCxnSpPr>
          <p:spPr>
            <a:xfrm>
              <a:off x="5752827" y="1459872"/>
              <a:ext cx="279271"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CF46739-BA6F-0047-AAC0-CA52D4D7B7B3}"/>
                </a:ext>
              </a:extLst>
            </p:cNvPr>
            <p:cNvCxnSpPr>
              <a:cxnSpLocks/>
              <a:stCxn id="67" idx="6"/>
              <a:endCxn id="132" idx="2"/>
            </p:cNvCxnSpPr>
            <p:nvPr/>
          </p:nvCxnSpPr>
          <p:spPr>
            <a:xfrm>
              <a:off x="6441673" y="1462757"/>
              <a:ext cx="329805"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0D0CBF1-C395-824B-BF45-C400BD051E4A}"/>
                </a:ext>
              </a:extLst>
            </p:cNvPr>
            <p:cNvCxnSpPr/>
            <p:nvPr/>
          </p:nvCxnSpPr>
          <p:spPr>
            <a:xfrm flipH="1" flipV="1">
              <a:off x="5533660" y="1640454"/>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BDC4D55-26C9-6241-A99B-6717226D676F}"/>
                </a:ext>
              </a:extLst>
            </p:cNvPr>
            <p:cNvCxnSpPr/>
            <p:nvPr/>
          </p:nvCxnSpPr>
          <p:spPr>
            <a:xfrm flipH="1" flipV="1">
              <a:off x="6224969" y="1640454"/>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1CB3D83-B318-3849-86EC-8D2BA16C6AC9}"/>
                </a:ext>
              </a:extLst>
            </p:cNvPr>
            <p:cNvCxnSpPr/>
            <p:nvPr/>
          </p:nvCxnSpPr>
          <p:spPr>
            <a:xfrm flipH="1" flipV="1">
              <a:off x="6246167" y="2312999"/>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4919A7F-FC64-2D4A-9AAE-60A2813B2202}"/>
                </a:ext>
              </a:extLst>
            </p:cNvPr>
            <p:cNvCxnSpPr/>
            <p:nvPr/>
          </p:nvCxnSpPr>
          <p:spPr>
            <a:xfrm flipH="1" flipV="1">
              <a:off x="7809335" y="2300044"/>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2867A56-B41D-7547-9640-1B4F3026E751}"/>
                </a:ext>
              </a:extLst>
            </p:cNvPr>
            <p:cNvCxnSpPr>
              <a:cxnSpLocks/>
              <a:stCxn id="64" idx="0"/>
            </p:cNvCxnSpPr>
            <p:nvPr/>
          </p:nvCxnSpPr>
          <p:spPr>
            <a:xfrm flipV="1">
              <a:off x="6224970" y="2969279"/>
              <a:ext cx="11916" cy="309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156B0A5-8868-E848-B101-BD9954F34601}"/>
                </a:ext>
              </a:extLst>
            </p:cNvPr>
            <p:cNvCxnSpPr>
              <a:cxnSpLocks/>
            </p:cNvCxnSpPr>
            <p:nvPr/>
          </p:nvCxnSpPr>
          <p:spPr>
            <a:xfrm>
              <a:off x="5770336" y="2793578"/>
              <a:ext cx="279271"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1F47608-11DE-A341-B3B2-04AC9514F260}"/>
                </a:ext>
              </a:extLst>
            </p:cNvPr>
            <p:cNvCxnSpPr>
              <a:cxnSpLocks/>
            </p:cNvCxnSpPr>
            <p:nvPr/>
          </p:nvCxnSpPr>
          <p:spPr>
            <a:xfrm>
              <a:off x="6489060" y="2810378"/>
              <a:ext cx="279271"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3D4F10C-7BB2-1B4D-9B91-40C005F03867}"/>
                </a:ext>
              </a:extLst>
            </p:cNvPr>
            <p:cNvCxnSpPr>
              <a:cxnSpLocks/>
            </p:cNvCxnSpPr>
            <p:nvPr/>
          </p:nvCxnSpPr>
          <p:spPr>
            <a:xfrm>
              <a:off x="7211028" y="2790385"/>
              <a:ext cx="381315"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70E29C82-3EC3-CF46-A320-44161E339307}"/>
                </a:ext>
              </a:extLst>
            </p:cNvPr>
            <p:cNvCxnSpPr>
              <a:cxnSpLocks/>
            </p:cNvCxnSpPr>
            <p:nvPr/>
          </p:nvCxnSpPr>
          <p:spPr>
            <a:xfrm>
              <a:off x="7180549" y="3467572"/>
              <a:ext cx="381315"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0109E8A-936C-2B4B-85B2-713FD49779F7}"/>
              </a:ext>
            </a:extLst>
          </p:cNvPr>
          <p:cNvGrpSpPr/>
          <p:nvPr/>
        </p:nvGrpSpPr>
        <p:grpSpPr>
          <a:xfrm>
            <a:off x="6780760" y="1661884"/>
            <a:ext cx="702496" cy="645379"/>
            <a:chOff x="6780760" y="1661884"/>
            <a:chExt cx="702496" cy="645379"/>
          </a:xfrm>
        </p:grpSpPr>
        <p:sp>
          <p:nvSpPr>
            <p:cNvPr id="95" name="Oval 94">
              <a:extLst>
                <a:ext uri="{FF2B5EF4-FFF2-40B4-BE49-F238E27FC236}">
                  <a16:creationId xmlns:a16="http://schemas.microsoft.com/office/drawing/2014/main" id="{67FC61E3-7CCF-A24A-AB0F-39666B4C9846}"/>
                </a:ext>
              </a:extLst>
            </p:cNvPr>
            <p:cNvSpPr/>
            <p:nvPr/>
          </p:nvSpPr>
          <p:spPr>
            <a:xfrm>
              <a:off x="6780760" y="192344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AD6AAA93-A68A-1643-A319-9E504FB74485}"/>
                </a:ext>
              </a:extLst>
            </p:cNvPr>
            <p:cNvCxnSpPr/>
            <p:nvPr/>
          </p:nvCxnSpPr>
          <p:spPr>
            <a:xfrm flipH="1" flipV="1">
              <a:off x="6991662" y="1661884"/>
              <a:ext cx="1" cy="259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F7B567C-25A7-E54C-914D-1F4E7D1E3A50}"/>
                </a:ext>
              </a:extLst>
            </p:cNvPr>
            <p:cNvSpPr txBox="1"/>
            <p:nvPr/>
          </p:nvSpPr>
          <p:spPr>
            <a:xfrm>
              <a:off x="6991662" y="1690082"/>
              <a:ext cx="491594" cy="230832"/>
            </a:xfrm>
            <a:prstGeom prst="rect">
              <a:avLst/>
            </a:prstGeom>
            <a:noFill/>
          </p:spPr>
          <p:txBody>
            <a:bodyPr wrap="square" rtlCol="0">
              <a:spAutoFit/>
            </a:bodyPr>
            <a:lstStyle/>
            <a:p>
              <a:r>
                <a:rPr lang="en-US" sz="900" dirty="0"/>
                <a:t>P</a:t>
              </a:r>
              <a:r>
                <a:rPr lang="en-US" sz="900" baseline="30000" dirty="0"/>
                <a:t>E</a:t>
              </a:r>
              <a:r>
                <a:rPr lang="en-US" sz="900" baseline="-25000" dirty="0"/>
                <a:t>(3,2)</a:t>
              </a:r>
            </a:p>
          </p:txBody>
        </p:sp>
      </p:grpSp>
      <p:grpSp>
        <p:nvGrpSpPr>
          <p:cNvPr id="98" name="Group 97">
            <a:extLst>
              <a:ext uri="{FF2B5EF4-FFF2-40B4-BE49-F238E27FC236}">
                <a16:creationId xmlns:a16="http://schemas.microsoft.com/office/drawing/2014/main" id="{D618C524-0F6D-4646-90B2-558B74314E7D}"/>
              </a:ext>
            </a:extLst>
          </p:cNvPr>
          <p:cNvGrpSpPr/>
          <p:nvPr/>
        </p:nvGrpSpPr>
        <p:grpSpPr>
          <a:xfrm>
            <a:off x="5061330" y="2300044"/>
            <a:ext cx="701069" cy="669234"/>
            <a:chOff x="5061330" y="2300044"/>
            <a:chExt cx="701069" cy="669234"/>
          </a:xfrm>
        </p:grpSpPr>
        <p:sp>
          <p:nvSpPr>
            <p:cNvPr id="99" name="Oval 98">
              <a:extLst>
                <a:ext uri="{FF2B5EF4-FFF2-40B4-BE49-F238E27FC236}">
                  <a16:creationId xmlns:a16="http://schemas.microsoft.com/office/drawing/2014/main" id="{FF4F87F4-3F94-C648-8464-349F526C97FE}"/>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a:extLst>
                <a:ext uri="{FF2B5EF4-FFF2-40B4-BE49-F238E27FC236}">
                  <a16:creationId xmlns:a16="http://schemas.microsoft.com/office/drawing/2014/main" id="{25856357-D4BE-8145-8EA0-7FA098F1EA6C}"/>
                </a:ext>
              </a:extLst>
            </p:cNvPr>
            <p:cNvCxnSpPr>
              <a:cxnSpLocks/>
              <a:stCxn id="99" idx="0"/>
              <a:endCxn id="117"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DA22E6B-FDB0-C643-943A-1A51083110C7}"/>
                </a:ext>
              </a:extLst>
            </p:cNvPr>
            <p:cNvSpPr txBox="1"/>
            <p:nvPr/>
          </p:nvSpPr>
          <p:spPr>
            <a:xfrm>
              <a:off x="5061330" y="2341674"/>
              <a:ext cx="491594"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107" name="Group 106">
            <a:extLst>
              <a:ext uri="{FF2B5EF4-FFF2-40B4-BE49-F238E27FC236}">
                <a16:creationId xmlns:a16="http://schemas.microsoft.com/office/drawing/2014/main" id="{878C3ADE-7C5B-264C-A13A-C26F806D6BD9}"/>
              </a:ext>
            </a:extLst>
          </p:cNvPr>
          <p:cNvGrpSpPr/>
          <p:nvPr/>
        </p:nvGrpSpPr>
        <p:grpSpPr>
          <a:xfrm>
            <a:off x="5118318" y="2969279"/>
            <a:ext cx="629503" cy="693082"/>
            <a:chOff x="5118318" y="2969279"/>
            <a:chExt cx="629503" cy="693082"/>
          </a:xfrm>
        </p:grpSpPr>
        <p:sp>
          <p:nvSpPr>
            <p:cNvPr id="108" name="Oval 107">
              <a:extLst>
                <a:ext uri="{FF2B5EF4-FFF2-40B4-BE49-F238E27FC236}">
                  <a16:creationId xmlns:a16="http://schemas.microsoft.com/office/drawing/2014/main" id="{02A13ACB-2941-7C4B-9233-9BAF8255D66F}"/>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Arrow Connector 108">
              <a:extLst>
                <a:ext uri="{FF2B5EF4-FFF2-40B4-BE49-F238E27FC236}">
                  <a16:creationId xmlns:a16="http://schemas.microsoft.com/office/drawing/2014/main" id="{1D980817-868C-EE43-A306-D53185469EEF}"/>
                </a:ext>
              </a:extLst>
            </p:cNvPr>
            <p:cNvCxnSpPr>
              <a:cxnSpLocks/>
              <a:stCxn id="108"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C6711AE-4346-D04B-8B75-5F0E9E52B806}"/>
                </a:ext>
              </a:extLst>
            </p:cNvPr>
            <p:cNvSpPr txBox="1"/>
            <p:nvPr/>
          </p:nvSpPr>
          <p:spPr>
            <a:xfrm>
              <a:off x="5118318" y="3002955"/>
              <a:ext cx="491594" cy="230832"/>
            </a:xfrm>
            <a:prstGeom prst="rect">
              <a:avLst/>
            </a:prstGeom>
            <a:noFill/>
          </p:spPr>
          <p:txBody>
            <a:bodyPr wrap="square" rtlCol="0">
              <a:spAutoFit/>
            </a:bodyPr>
            <a:lstStyle/>
            <a:p>
              <a:r>
                <a:rPr lang="en-US" sz="900" dirty="0"/>
                <a:t>P</a:t>
              </a:r>
              <a:r>
                <a:rPr lang="en-US" sz="900" baseline="30000" dirty="0"/>
                <a:t>B</a:t>
              </a:r>
              <a:r>
                <a:rPr lang="en-US" sz="900" baseline="-25000" dirty="0"/>
                <a:t>(1,0)</a:t>
              </a:r>
            </a:p>
          </p:txBody>
        </p:sp>
      </p:grpSp>
      <p:grpSp>
        <p:nvGrpSpPr>
          <p:cNvPr id="114" name="Group 113">
            <a:extLst>
              <a:ext uri="{FF2B5EF4-FFF2-40B4-BE49-F238E27FC236}">
                <a16:creationId xmlns:a16="http://schemas.microsoft.com/office/drawing/2014/main" id="{5FA88250-85BD-6F4E-81EC-9F1972900056}"/>
              </a:ext>
            </a:extLst>
          </p:cNvPr>
          <p:cNvGrpSpPr/>
          <p:nvPr/>
        </p:nvGrpSpPr>
        <p:grpSpPr>
          <a:xfrm>
            <a:off x="5343542" y="1916228"/>
            <a:ext cx="813469" cy="475880"/>
            <a:chOff x="5343542" y="1916228"/>
            <a:chExt cx="813469" cy="475880"/>
          </a:xfrm>
        </p:grpSpPr>
        <p:grpSp>
          <p:nvGrpSpPr>
            <p:cNvPr id="115" name="Group 114">
              <a:extLst>
                <a:ext uri="{FF2B5EF4-FFF2-40B4-BE49-F238E27FC236}">
                  <a16:creationId xmlns:a16="http://schemas.microsoft.com/office/drawing/2014/main" id="{C921E138-1DB0-7447-AF86-86D7ED0EB374}"/>
                </a:ext>
              </a:extLst>
            </p:cNvPr>
            <p:cNvGrpSpPr/>
            <p:nvPr/>
          </p:nvGrpSpPr>
          <p:grpSpPr>
            <a:xfrm>
              <a:off x="5343542" y="1916228"/>
              <a:ext cx="704740" cy="383816"/>
              <a:chOff x="5343542" y="1916228"/>
              <a:chExt cx="704740" cy="383816"/>
            </a:xfrm>
          </p:grpSpPr>
          <p:sp>
            <p:nvSpPr>
              <p:cNvPr id="117" name="Oval 116">
                <a:extLst>
                  <a:ext uri="{FF2B5EF4-FFF2-40B4-BE49-F238E27FC236}">
                    <a16:creationId xmlns:a16="http://schemas.microsoft.com/office/drawing/2014/main" id="{A302AA01-3BF1-B149-BB32-DE7B6432536F}"/>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a:extLst>
                  <a:ext uri="{FF2B5EF4-FFF2-40B4-BE49-F238E27FC236}">
                    <a16:creationId xmlns:a16="http://schemas.microsoft.com/office/drawing/2014/main" id="{43DD4AEC-94DE-6746-B67D-2D99964D2961}"/>
                  </a:ext>
                </a:extLst>
              </p:cNvPr>
              <p:cNvCxnSpPr>
                <a:cxnSpLocks/>
              </p:cNvCxnSpPr>
              <p:nvPr/>
            </p:nvCxnSpPr>
            <p:spPr>
              <a:xfrm>
                <a:off x="5769011" y="2108444"/>
                <a:ext cx="279271" cy="2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5A30C499-0624-8049-AD7D-A5A6522AF211}"/>
                    </a:ext>
                  </a:extLst>
                </p:cNvPr>
                <p:cNvSpPr txBox="1"/>
                <p:nvPr/>
              </p:nvSpPr>
              <p:spPr>
                <a:xfrm>
                  <a:off x="5665417" y="2176664"/>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(1,2)</a:t>
                  </a:r>
                </a:p>
              </p:txBody>
            </p:sp>
          </mc:Choice>
          <mc:Fallback xmlns="">
            <p:sp>
              <p:nvSpPr>
                <p:cNvPr id="58" name="TextBox 57">
                  <a:extLst>
                    <a:ext uri="{FF2B5EF4-FFF2-40B4-BE49-F238E27FC236}">
                      <a16:creationId xmlns:a16="http://schemas.microsoft.com/office/drawing/2014/main" id="{95E28FA3-1A76-014A-991F-DA928D0A7319}"/>
                    </a:ext>
                  </a:extLst>
                </p:cNvPr>
                <p:cNvSpPr txBox="1">
                  <a:spLocks noRot="1" noChangeAspect="1" noMove="1" noResize="1" noEditPoints="1" noAdjustHandles="1" noChangeArrowheads="1" noChangeShapeType="1" noTextEdit="1"/>
                </p:cNvSpPr>
                <p:nvPr/>
              </p:nvSpPr>
              <p:spPr>
                <a:xfrm>
                  <a:off x="5665417" y="2176664"/>
                  <a:ext cx="491594" cy="215444"/>
                </a:xfrm>
                <a:prstGeom prst="rect">
                  <a:avLst/>
                </a:prstGeom>
                <a:blipFill>
                  <a:blip r:embed="rId6"/>
                  <a:stretch>
                    <a:fillRect b="-11111"/>
                  </a:stretch>
                </a:blipFill>
              </p:spPr>
              <p:txBody>
                <a:bodyPr/>
                <a:lstStyle/>
                <a:p>
                  <a:r>
                    <a:rPr lang="en-US">
                      <a:noFill/>
                    </a:rPr>
                    <a:t> </a:t>
                  </a:r>
                </a:p>
              </p:txBody>
            </p:sp>
          </mc:Fallback>
        </mc:AlternateContent>
      </p:grpSp>
      <p:grpSp>
        <p:nvGrpSpPr>
          <p:cNvPr id="119" name="Group 118">
            <a:extLst>
              <a:ext uri="{FF2B5EF4-FFF2-40B4-BE49-F238E27FC236}">
                <a16:creationId xmlns:a16="http://schemas.microsoft.com/office/drawing/2014/main" id="{942A7A36-5AD0-2D4C-9A9D-38AEE485E592}"/>
              </a:ext>
            </a:extLst>
          </p:cNvPr>
          <p:cNvGrpSpPr/>
          <p:nvPr/>
        </p:nvGrpSpPr>
        <p:grpSpPr>
          <a:xfrm>
            <a:off x="6771478" y="1278068"/>
            <a:ext cx="866216" cy="431823"/>
            <a:chOff x="6771478" y="1278068"/>
            <a:chExt cx="866216" cy="431823"/>
          </a:xfrm>
        </p:grpSpPr>
        <p:sp>
          <p:nvSpPr>
            <p:cNvPr id="132" name="Oval 131">
              <a:extLst>
                <a:ext uri="{FF2B5EF4-FFF2-40B4-BE49-F238E27FC236}">
                  <a16:creationId xmlns:a16="http://schemas.microsoft.com/office/drawing/2014/main" id="{13D1A42E-16A1-EC45-869E-C734307FAF15}"/>
                </a:ext>
              </a:extLst>
            </p:cNvPr>
            <p:cNvSpPr/>
            <p:nvPr/>
          </p:nvSpPr>
          <p:spPr>
            <a:xfrm>
              <a:off x="6771478" y="127806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Arrow Connector 132">
              <a:extLst>
                <a:ext uri="{FF2B5EF4-FFF2-40B4-BE49-F238E27FC236}">
                  <a16:creationId xmlns:a16="http://schemas.microsoft.com/office/drawing/2014/main" id="{2DA19C94-6E13-5147-90A3-833D3CF2ECF4}"/>
                </a:ext>
              </a:extLst>
            </p:cNvPr>
            <p:cNvCxnSpPr>
              <a:cxnSpLocks/>
              <a:stCxn id="132" idx="6"/>
              <a:endCxn id="49" idx="2"/>
            </p:cNvCxnSpPr>
            <p:nvPr/>
          </p:nvCxnSpPr>
          <p:spPr>
            <a:xfrm flipV="1">
              <a:off x="7181053" y="1462757"/>
              <a:ext cx="400683"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F24D6006-82A6-AA4F-9D72-C04A7730A1AF}"/>
                    </a:ext>
                  </a:extLst>
                </p:cNvPr>
                <p:cNvSpPr txBox="1"/>
                <p:nvPr/>
              </p:nvSpPr>
              <p:spPr>
                <a:xfrm>
                  <a:off x="7146100" y="1494447"/>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(3,3)</a:t>
                  </a:r>
                </a:p>
              </p:txBody>
            </p:sp>
          </mc:Choice>
          <mc:Fallback xmlns="">
            <p:sp>
              <p:nvSpPr>
                <p:cNvPr id="64" name="TextBox 63">
                  <a:extLst>
                    <a:ext uri="{FF2B5EF4-FFF2-40B4-BE49-F238E27FC236}">
                      <a16:creationId xmlns:a16="http://schemas.microsoft.com/office/drawing/2014/main" id="{77975DF7-3952-8C48-8C54-BF0D794914D5}"/>
                    </a:ext>
                  </a:extLst>
                </p:cNvPr>
                <p:cNvSpPr txBox="1">
                  <a:spLocks noRot="1" noChangeAspect="1" noMove="1" noResize="1" noEditPoints="1" noAdjustHandles="1" noChangeArrowheads="1" noChangeShapeType="1" noTextEdit="1"/>
                </p:cNvSpPr>
                <p:nvPr/>
              </p:nvSpPr>
              <p:spPr>
                <a:xfrm>
                  <a:off x="7146100" y="1494447"/>
                  <a:ext cx="491594" cy="215444"/>
                </a:xfrm>
                <a:prstGeom prst="rect">
                  <a:avLst/>
                </a:prstGeom>
                <a:blipFill>
                  <a:blip r:embed="rId7"/>
                  <a:stretch>
                    <a:fillRect b="-11111"/>
                  </a:stretch>
                </a:blipFill>
              </p:spPr>
              <p:txBody>
                <a:bodyPr/>
                <a:lstStyle/>
                <a:p>
                  <a:r>
                    <a:rPr lang="en-US">
                      <a:noFill/>
                    </a:rPr>
                    <a:t> </a:t>
                  </a:r>
                </a:p>
              </p:txBody>
            </p:sp>
          </mc:Fallback>
        </mc:AlternateContent>
      </p:grpSp>
      <p:grpSp>
        <p:nvGrpSpPr>
          <p:cNvPr id="135" name="Group 134">
            <a:extLst>
              <a:ext uri="{FF2B5EF4-FFF2-40B4-BE49-F238E27FC236}">
                <a16:creationId xmlns:a16="http://schemas.microsoft.com/office/drawing/2014/main" id="{C43B6A8B-0B98-8D45-BFFC-B66E37D85CE7}"/>
              </a:ext>
            </a:extLst>
          </p:cNvPr>
          <p:cNvGrpSpPr/>
          <p:nvPr/>
        </p:nvGrpSpPr>
        <p:grpSpPr>
          <a:xfrm>
            <a:off x="6041380" y="1860622"/>
            <a:ext cx="867245" cy="439422"/>
            <a:chOff x="6041380" y="1860622"/>
            <a:chExt cx="867245" cy="439422"/>
          </a:xfrm>
        </p:grpSpPr>
        <p:sp>
          <p:nvSpPr>
            <p:cNvPr id="136" name="Oval 135">
              <a:extLst>
                <a:ext uri="{FF2B5EF4-FFF2-40B4-BE49-F238E27FC236}">
                  <a16:creationId xmlns:a16="http://schemas.microsoft.com/office/drawing/2014/main" id="{EB8E94FC-48EA-D343-BA70-7C68431BBFC9}"/>
                </a:ext>
              </a:extLst>
            </p:cNvPr>
            <p:cNvSpPr/>
            <p:nvPr/>
          </p:nvSpPr>
          <p:spPr>
            <a:xfrm>
              <a:off x="6041380"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83B949E5-40C4-6D4D-9677-1D3E4811C483}"/>
                </a:ext>
              </a:extLst>
            </p:cNvPr>
            <p:cNvCxnSpPr>
              <a:cxnSpLocks/>
              <a:stCxn id="136" idx="6"/>
              <a:endCxn id="95" idx="2"/>
            </p:cNvCxnSpPr>
            <p:nvPr/>
          </p:nvCxnSpPr>
          <p:spPr>
            <a:xfrm>
              <a:off x="6450955" y="2108136"/>
              <a:ext cx="329805"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20DE25A6-18E1-364D-879B-A27720C9450E}"/>
                    </a:ext>
                  </a:extLst>
                </p:cNvPr>
                <p:cNvSpPr txBox="1"/>
                <p:nvPr/>
              </p:nvSpPr>
              <p:spPr>
                <a:xfrm>
                  <a:off x="6417031" y="186062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(2,2)</a:t>
                  </a:r>
                </a:p>
              </p:txBody>
            </p:sp>
          </mc:Choice>
          <mc:Fallback xmlns="">
            <p:sp>
              <p:nvSpPr>
                <p:cNvPr id="68" name="TextBox 67">
                  <a:extLst>
                    <a:ext uri="{FF2B5EF4-FFF2-40B4-BE49-F238E27FC236}">
                      <a16:creationId xmlns:a16="http://schemas.microsoft.com/office/drawing/2014/main" id="{05219F2E-85D7-0342-8426-F2175155A944}"/>
                    </a:ext>
                  </a:extLst>
                </p:cNvPr>
                <p:cNvSpPr txBox="1">
                  <a:spLocks noRot="1" noChangeAspect="1" noMove="1" noResize="1" noEditPoints="1" noAdjustHandles="1" noChangeArrowheads="1" noChangeShapeType="1" noTextEdit="1"/>
                </p:cNvSpPr>
                <p:nvPr/>
              </p:nvSpPr>
              <p:spPr>
                <a:xfrm>
                  <a:off x="6417031" y="1860622"/>
                  <a:ext cx="491594" cy="215444"/>
                </a:xfrm>
                <a:prstGeom prst="rect">
                  <a:avLst/>
                </a:prstGeom>
                <a:blipFill>
                  <a:blip r:embed="rId8"/>
                  <a:stretch>
                    <a:fillRect b="-1111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E54AF726-F875-6E48-B1B8-9F7FEFC30D7C}"/>
                  </a:ext>
                </a:extLst>
              </p:cNvPr>
              <p:cNvSpPr txBox="1"/>
              <p:nvPr/>
            </p:nvSpPr>
            <p:spPr>
              <a:xfrm>
                <a:off x="7918964" y="1167205"/>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(4,3)</a:t>
                </a:r>
              </a:p>
            </p:txBody>
          </p:sp>
        </mc:Choice>
        <mc:Fallback xmlns="">
          <p:sp>
            <p:nvSpPr>
              <p:cNvPr id="139" name="TextBox 138">
                <a:extLst>
                  <a:ext uri="{FF2B5EF4-FFF2-40B4-BE49-F238E27FC236}">
                    <a16:creationId xmlns:a16="http://schemas.microsoft.com/office/drawing/2014/main" id="{E54AF726-F875-6E48-B1B8-9F7FEFC30D7C}"/>
                  </a:ext>
                </a:extLst>
              </p:cNvPr>
              <p:cNvSpPr txBox="1">
                <a:spLocks noRot="1" noChangeAspect="1" noMove="1" noResize="1" noEditPoints="1" noAdjustHandles="1" noChangeArrowheads="1" noChangeShapeType="1" noTextEdit="1"/>
              </p:cNvSpPr>
              <p:nvPr/>
            </p:nvSpPr>
            <p:spPr>
              <a:xfrm>
                <a:off x="7918964" y="1167205"/>
                <a:ext cx="491594" cy="215444"/>
              </a:xfrm>
              <a:prstGeom prst="rect">
                <a:avLst/>
              </a:prstGeom>
              <a:blipFill>
                <a:blip r:embed="rId9"/>
                <a:stretch>
                  <a:fillRect b="-11111"/>
                </a:stretch>
              </a:blipFill>
            </p:spPr>
            <p:txBody>
              <a:bodyPr/>
              <a:lstStyle/>
              <a:p>
                <a:r>
                  <a:rPr lang="en-US">
                    <a:noFill/>
                  </a:rPr>
                  <a:t> </a:t>
                </a:r>
              </a:p>
            </p:txBody>
          </p:sp>
        </mc:Fallback>
      </mc:AlternateContent>
      <p:grpSp>
        <p:nvGrpSpPr>
          <p:cNvPr id="140" name="Group 139">
            <a:extLst>
              <a:ext uri="{FF2B5EF4-FFF2-40B4-BE49-F238E27FC236}">
                <a16:creationId xmlns:a16="http://schemas.microsoft.com/office/drawing/2014/main" id="{658DDB79-0205-DD4B-A70F-312803586EBF}"/>
              </a:ext>
            </a:extLst>
          </p:cNvPr>
          <p:cNvGrpSpPr/>
          <p:nvPr/>
        </p:nvGrpSpPr>
        <p:grpSpPr>
          <a:xfrm>
            <a:off x="4470888" y="1244938"/>
            <a:ext cx="4014030" cy="3180598"/>
            <a:chOff x="4470888" y="1244938"/>
            <a:chExt cx="4014030" cy="3180598"/>
          </a:xfrm>
        </p:grpSpPr>
        <p:sp>
          <p:nvSpPr>
            <p:cNvPr id="141" name="TextBox 140">
              <a:extLst>
                <a:ext uri="{FF2B5EF4-FFF2-40B4-BE49-F238E27FC236}">
                  <a16:creationId xmlns:a16="http://schemas.microsoft.com/office/drawing/2014/main" id="{DE07B5B9-185F-9A40-9C01-C89FFB9525C6}"/>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142" name="TextBox 141">
              <a:extLst>
                <a:ext uri="{FF2B5EF4-FFF2-40B4-BE49-F238E27FC236}">
                  <a16:creationId xmlns:a16="http://schemas.microsoft.com/office/drawing/2014/main" id="{D6DA955F-A9FA-D045-A9CB-877AABC51791}"/>
                </a:ext>
              </a:extLst>
            </p:cNvPr>
            <p:cNvSpPr txBox="1"/>
            <p:nvPr/>
          </p:nvSpPr>
          <p:spPr>
            <a:xfrm>
              <a:off x="4470888" y="1923447"/>
              <a:ext cx="400110" cy="677185"/>
            </a:xfrm>
            <a:prstGeom prst="rect">
              <a:avLst/>
            </a:prstGeom>
            <a:noFill/>
          </p:spPr>
          <p:txBody>
            <a:bodyPr vert="vert270" wrap="square" rtlCol="0">
              <a:spAutoFit/>
            </a:bodyPr>
            <a:lstStyle/>
            <a:p>
              <a:r>
                <a:rPr lang="en-US" dirty="0"/>
                <a:t>u (text)</a:t>
              </a:r>
            </a:p>
          </p:txBody>
        </p:sp>
        <p:sp>
          <p:nvSpPr>
            <p:cNvPr id="143" name="TextBox 142">
              <a:extLst>
                <a:ext uri="{FF2B5EF4-FFF2-40B4-BE49-F238E27FC236}">
                  <a16:creationId xmlns:a16="http://schemas.microsoft.com/office/drawing/2014/main" id="{09368ED2-C9C3-CD43-B31E-C3D9F4A77BAE}"/>
                </a:ext>
              </a:extLst>
            </p:cNvPr>
            <p:cNvSpPr txBox="1"/>
            <p:nvPr/>
          </p:nvSpPr>
          <p:spPr>
            <a:xfrm>
              <a:off x="5118318" y="3800141"/>
              <a:ext cx="3366600" cy="307777"/>
            </a:xfrm>
            <a:prstGeom prst="rect">
              <a:avLst/>
            </a:prstGeom>
            <a:noFill/>
          </p:spPr>
          <p:txBody>
            <a:bodyPr wrap="square" rtlCol="0">
              <a:spAutoFit/>
            </a:bodyPr>
            <a:lstStyle/>
            <a:p>
              <a:r>
                <a:rPr lang="en-US" dirty="0"/>
                <a:t>      1           2              3               4</a:t>
              </a:r>
            </a:p>
          </p:txBody>
        </p:sp>
        <p:sp>
          <p:nvSpPr>
            <p:cNvPr id="144" name="TextBox 143">
              <a:extLst>
                <a:ext uri="{FF2B5EF4-FFF2-40B4-BE49-F238E27FC236}">
                  <a16:creationId xmlns:a16="http://schemas.microsoft.com/office/drawing/2014/main" id="{1663EB35-E4A3-AA47-81FC-04C390C19C89}"/>
                </a:ext>
              </a:extLst>
            </p:cNvPr>
            <p:cNvSpPr txBox="1"/>
            <p:nvPr/>
          </p:nvSpPr>
          <p:spPr>
            <a:xfrm>
              <a:off x="6032912" y="4117759"/>
              <a:ext cx="1113187" cy="307777"/>
            </a:xfrm>
            <a:prstGeom prst="rect">
              <a:avLst/>
            </a:prstGeom>
            <a:noFill/>
          </p:spPr>
          <p:txBody>
            <a:bodyPr wrap="square" rtlCol="0">
              <a:spAutoFit/>
            </a:bodyPr>
            <a:lstStyle/>
            <a:p>
              <a:r>
                <a:rPr lang="en-US" dirty="0"/>
                <a:t>t (audio)</a:t>
              </a:r>
            </a:p>
          </p:txBody>
        </p:sp>
      </p:grpSp>
      <p:cxnSp>
        <p:nvCxnSpPr>
          <p:cNvPr id="145" name="Straight Arrow Connector 144">
            <a:extLst>
              <a:ext uri="{FF2B5EF4-FFF2-40B4-BE49-F238E27FC236}">
                <a16:creationId xmlns:a16="http://schemas.microsoft.com/office/drawing/2014/main" id="{5F3554AE-C4AA-A24B-B294-1D18E7FD3BDA}"/>
              </a:ext>
            </a:extLst>
          </p:cNvPr>
          <p:cNvCxnSpPr>
            <a:cxnSpLocks/>
          </p:cNvCxnSpPr>
          <p:nvPr/>
        </p:nvCxnSpPr>
        <p:spPr>
          <a:xfrm>
            <a:off x="7954992" y="1563517"/>
            <a:ext cx="381315"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8B23BA7D-97A1-4648-8165-91C43C3D0DC9}"/>
              </a:ext>
            </a:extLst>
          </p:cNvPr>
          <p:cNvGrpSpPr/>
          <p:nvPr/>
        </p:nvGrpSpPr>
        <p:grpSpPr>
          <a:xfrm>
            <a:off x="4324101" y="3152548"/>
            <a:ext cx="1529852" cy="880050"/>
            <a:chOff x="4324101" y="3152548"/>
            <a:chExt cx="1529852" cy="880050"/>
          </a:xfrm>
        </p:grpSpPr>
        <p:sp>
          <p:nvSpPr>
            <p:cNvPr id="147" name="TextBox 146">
              <a:extLst>
                <a:ext uri="{FF2B5EF4-FFF2-40B4-BE49-F238E27FC236}">
                  <a16:creationId xmlns:a16="http://schemas.microsoft.com/office/drawing/2014/main" id="{4891E6A2-38D8-9646-A148-6713A8D9AF65}"/>
                </a:ext>
              </a:extLst>
            </p:cNvPr>
            <p:cNvSpPr txBox="1"/>
            <p:nvPr/>
          </p:nvSpPr>
          <p:spPr>
            <a:xfrm>
              <a:off x="4324101" y="3694044"/>
              <a:ext cx="1529852" cy="338554"/>
            </a:xfrm>
            <a:prstGeom prst="rect">
              <a:avLst/>
            </a:prstGeom>
            <a:noFill/>
          </p:spPr>
          <p:txBody>
            <a:bodyPr wrap="square" rtlCol="0">
              <a:spAutoFit/>
            </a:bodyPr>
            <a:lstStyle/>
            <a:p>
              <a:r>
                <a:rPr lang="en-US" sz="800" dirty="0"/>
                <a:t>Probability of emitting “B” from (t=1, u =0)</a:t>
              </a:r>
            </a:p>
          </p:txBody>
        </p:sp>
        <p:cxnSp>
          <p:nvCxnSpPr>
            <p:cNvPr id="148" name="Straight Arrow Connector 147">
              <a:extLst>
                <a:ext uri="{FF2B5EF4-FFF2-40B4-BE49-F238E27FC236}">
                  <a16:creationId xmlns:a16="http://schemas.microsoft.com/office/drawing/2014/main" id="{02564031-A876-2F40-ADE9-CFFAA7E462BD}"/>
                </a:ext>
              </a:extLst>
            </p:cNvPr>
            <p:cNvCxnSpPr>
              <a:cxnSpLocks/>
              <a:stCxn id="147" idx="0"/>
            </p:cNvCxnSpPr>
            <p:nvPr/>
          </p:nvCxnSpPr>
          <p:spPr>
            <a:xfrm flipV="1">
              <a:off x="5089027" y="3152548"/>
              <a:ext cx="235241" cy="541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E5F62A4-370A-6742-BC7C-5AAFA08B75C5}"/>
                  </a:ext>
                </a:extLst>
              </p:cNvPr>
              <p:cNvSpPr txBox="1"/>
              <p:nvPr/>
            </p:nvSpPr>
            <p:spPr>
              <a:xfrm>
                <a:off x="5752827" y="3447520"/>
                <a:ext cx="173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2E5F62A4-370A-6742-BC7C-5AAFA08B75C5}"/>
                  </a:ext>
                </a:extLst>
              </p:cNvPr>
              <p:cNvSpPr txBox="1">
                <a:spLocks noRot="1" noChangeAspect="1" noMove="1" noResize="1" noEditPoints="1" noAdjustHandles="1" noChangeArrowheads="1" noChangeShapeType="1" noTextEdit="1"/>
              </p:cNvSpPr>
              <p:nvPr/>
            </p:nvSpPr>
            <p:spPr>
              <a:xfrm>
                <a:off x="5752827" y="3447520"/>
                <a:ext cx="173132" cy="307777"/>
              </a:xfrm>
              <a:prstGeom prst="rect">
                <a:avLst/>
              </a:prstGeom>
              <a:blipFill>
                <a:blip r:embed="rId10"/>
                <a:stretch>
                  <a:fillRect r="-5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2BDC7221-7252-FA45-8677-29D70445492B}"/>
                  </a:ext>
                </a:extLst>
              </p:cNvPr>
              <p:cNvSpPr txBox="1"/>
              <p:nvPr/>
            </p:nvSpPr>
            <p:spPr>
              <a:xfrm>
                <a:off x="6441062" y="3525643"/>
                <a:ext cx="173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49" name="TextBox 148">
                <a:extLst>
                  <a:ext uri="{FF2B5EF4-FFF2-40B4-BE49-F238E27FC236}">
                    <a16:creationId xmlns:a16="http://schemas.microsoft.com/office/drawing/2014/main" id="{2BDC7221-7252-FA45-8677-29D70445492B}"/>
                  </a:ext>
                </a:extLst>
              </p:cNvPr>
              <p:cNvSpPr txBox="1">
                <a:spLocks noRot="1" noChangeAspect="1" noMove="1" noResize="1" noEditPoints="1" noAdjustHandles="1" noChangeArrowheads="1" noChangeShapeType="1" noTextEdit="1"/>
              </p:cNvSpPr>
              <p:nvPr/>
            </p:nvSpPr>
            <p:spPr>
              <a:xfrm>
                <a:off x="6441062" y="3525643"/>
                <a:ext cx="173132" cy="307777"/>
              </a:xfrm>
              <a:prstGeom prst="rect">
                <a:avLst/>
              </a:prstGeom>
              <a:blipFill>
                <a:blip r:embed="rId11"/>
                <a:stretch>
                  <a:fillRect r="-57143"/>
                </a:stretch>
              </a:blipFill>
            </p:spPr>
            <p:txBody>
              <a:bodyPr/>
              <a:lstStyle/>
              <a:p>
                <a:r>
                  <a:rPr lang="en-US">
                    <a:noFill/>
                  </a:rPr>
                  <a:t> </a:t>
                </a:r>
              </a:p>
            </p:txBody>
          </p:sp>
        </mc:Fallback>
      </mc:AlternateContent>
      <p:sp>
        <p:nvSpPr>
          <p:cNvPr id="150" name="TextBox 149">
            <a:extLst>
              <a:ext uri="{FF2B5EF4-FFF2-40B4-BE49-F238E27FC236}">
                <a16:creationId xmlns:a16="http://schemas.microsoft.com/office/drawing/2014/main" id="{8E684423-A28D-3C43-96A3-747CA3C71BE5}"/>
              </a:ext>
            </a:extLst>
          </p:cNvPr>
          <p:cNvSpPr txBox="1"/>
          <p:nvPr/>
        </p:nvSpPr>
        <p:spPr>
          <a:xfrm>
            <a:off x="7064327" y="3019950"/>
            <a:ext cx="173132" cy="307777"/>
          </a:xfrm>
          <a:prstGeom prst="rect">
            <a:avLst/>
          </a:prstGeom>
          <a:noFill/>
        </p:spPr>
        <p:txBody>
          <a:bodyPr wrap="square" rtlCol="0">
            <a:spAutoFit/>
          </a:bodyPr>
          <a:lstStyle/>
          <a:p>
            <a:r>
              <a:rPr lang="en-US" dirty="0"/>
              <a:t>B</a:t>
            </a:r>
          </a:p>
        </p:txBody>
      </p:sp>
      <p:sp>
        <p:nvSpPr>
          <p:cNvPr id="151" name="TextBox 150">
            <a:extLst>
              <a:ext uri="{FF2B5EF4-FFF2-40B4-BE49-F238E27FC236}">
                <a16:creationId xmlns:a16="http://schemas.microsoft.com/office/drawing/2014/main" id="{8CCD74B0-604A-7242-9938-197EC6350206}"/>
              </a:ext>
            </a:extLst>
          </p:cNvPr>
          <p:cNvSpPr txBox="1"/>
          <p:nvPr/>
        </p:nvSpPr>
        <p:spPr>
          <a:xfrm>
            <a:off x="7030733" y="2315692"/>
            <a:ext cx="173132" cy="307777"/>
          </a:xfrm>
          <a:prstGeom prst="rect">
            <a:avLst/>
          </a:prstGeom>
          <a:noFill/>
        </p:spPr>
        <p:txBody>
          <a:bodyPr wrap="square" rtlCol="0">
            <a:spAutoFit/>
          </a:bodyPr>
          <a:lstStyle/>
          <a:p>
            <a:r>
              <a:rPr lang="en-US" dirty="0"/>
              <a:t>E</a:t>
            </a:r>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1A4558A2-F8DA-244D-AB0D-DA50FC753F12}"/>
                  </a:ext>
                </a:extLst>
              </p:cNvPr>
              <p:cNvSpPr txBox="1"/>
              <p:nvPr/>
            </p:nvSpPr>
            <p:spPr>
              <a:xfrm>
                <a:off x="7249050" y="2083083"/>
                <a:ext cx="1731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2" name="TextBox 151">
                <a:extLst>
                  <a:ext uri="{FF2B5EF4-FFF2-40B4-BE49-F238E27FC236}">
                    <a16:creationId xmlns:a16="http://schemas.microsoft.com/office/drawing/2014/main" id="{1A4558A2-F8DA-244D-AB0D-DA50FC753F12}"/>
                  </a:ext>
                </a:extLst>
              </p:cNvPr>
              <p:cNvSpPr txBox="1">
                <a:spLocks noRot="1" noChangeAspect="1" noMove="1" noResize="1" noEditPoints="1" noAdjustHandles="1" noChangeArrowheads="1" noChangeShapeType="1" noTextEdit="1"/>
              </p:cNvSpPr>
              <p:nvPr/>
            </p:nvSpPr>
            <p:spPr>
              <a:xfrm>
                <a:off x="7249050" y="2083083"/>
                <a:ext cx="173132" cy="307777"/>
              </a:xfrm>
              <a:prstGeom prst="rect">
                <a:avLst/>
              </a:prstGeom>
              <a:blipFill>
                <a:blip r:embed="rId12"/>
                <a:stretch>
                  <a:fillRect r="-53333"/>
                </a:stretch>
              </a:blipFill>
            </p:spPr>
            <p:txBody>
              <a:bodyPr/>
              <a:lstStyle/>
              <a:p>
                <a:r>
                  <a:rPr lang="en-US">
                    <a:noFill/>
                  </a:rPr>
                  <a:t> </a:t>
                </a:r>
              </a:p>
            </p:txBody>
          </p:sp>
        </mc:Fallback>
      </mc:AlternateContent>
      <p:sp>
        <p:nvSpPr>
          <p:cNvPr id="153" name="TextBox 152">
            <a:extLst>
              <a:ext uri="{FF2B5EF4-FFF2-40B4-BE49-F238E27FC236}">
                <a16:creationId xmlns:a16="http://schemas.microsoft.com/office/drawing/2014/main" id="{CA54F41B-76FE-204C-BB7D-803142C8A68E}"/>
              </a:ext>
            </a:extLst>
          </p:cNvPr>
          <p:cNvSpPr txBox="1"/>
          <p:nvPr/>
        </p:nvSpPr>
        <p:spPr>
          <a:xfrm>
            <a:off x="7812709" y="1635827"/>
            <a:ext cx="173132" cy="307777"/>
          </a:xfrm>
          <a:prstGeom prst="rect">
            <a:avLst/>
          </a:prstGeom>
          <a:noFill/>
        </p:spPr>
        <p:txBody>
          <a:bodyPr wrap="square" rtlCol="0">
            <a:spAutoFit/>
          </a:bodyPr>
          <a:lstStyle/>
          <a:p>
            <a:r>
              <a:rPr lang="en-US" dirty="0"/>
              <a:t>E</a:t>
            </a:r>
          </a:p>
        </p:txBody>
      </p:sp>
      <p:pic>
        <p:nvPicPr>
          <p:cNvPr id="25" name="Picture 24" descr="Diagram&#10;&#10;Description automatically generated with medium confidence">
            <a:extLst>
              <a:ext uri="{FF2B5EF4-FFF2-40B4-BE49-F238E27FC236}">
                <a16:creationId xmlns:a16="http://schemas.microsoft.com/office/drawing/2014/main" id="{F7EB3D47-18E9-AF48-B213-30FB99982DEE}"/>
              </a:ext>
            </a:extLst>
          </p:cNvPr>
          <p:cNvPicPr>
            <a:picLocks noChangeAspect="1"/>
          </p:cNvPicPr>
          <p:nvPr/>
        </p:nvPicPr>
        <p:blipFill>
          <a:blip r:embed="rId13"/>
          <a:stretch>
            <a:fillRect/>
          </a:stretch>
        </p:blipFill>
        <p:spPr>
          <a:xfrm>
            <a:off x="5747821" y="68655"/>
            <a:ext cx="3112336" cy="688570"/>
          </a:xfrm>
          <a:prstGeom prst="rect">
            <a:avLst/>
          </a:prstGeom>
        </p:spPr>
      </p:pic>
      <p:grpSp>
        <p:nvGrpSpPr>
          <p:cNvPr id="176" name="Group 175">
            <a:extLst>
              <a:ext uri="{FF2B5EF4-FFF2-40B4-BE49-F238E27FC236}">
                <a16:creationId xmlns:a16="http://schemas.microsoft.com/office/drawing/2014/main" id="{4A68AA70-5648-0F4B-B60F-6DF93A19F423}"/>
              </a:ext>
            </a:extLst>
          </p:cNvPr>
          <p:cNvGrpSpPr/>
          <p:nvPr/>
        </p:nvGrpSpPr>
        <p:grpSpPr>
          <a:xfrm>
            <a:off x="8279574" y="1270849"/>
            <a:ext cx="409575" cy="383816"/>
            <a:chOff x="8279574" y="1270849"/>
            <a:chExt cx="409575" cy="383816"/>
          </a:xfrm>
        </p:grpSpPr>
        <p:sp>
          <p:nvSpPr>
            <p:cNvPr id="177" name="Oval 176">
              <a:extLst>
                <a:ext uri="{FF2B5EF4-FFF2-40B4-BE49-F238E27FC236}">
                  <a16:creationId xmlns:a16="http://schemas.microsoft.com/office/drawing/2014/main" id="{9FA0DF87-E3DC-F746-AB5B-3D45BD0AE524}"/>
                </a:ext>
              </a:extLst>
            </p:cNvPr>
            <p:cNvSpPr/>
            <p:nvPr/>
          </p:nvSpPr>
          <p:spPr>
            <a:xfrm>
              <a:off x="8279574"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903C093D-3D31-D04A-AC5A-CD9797961C65}"/>
                </a:ext>
              </a:extLst>
            </p:cNvPr>
            <p:cNvSpPr/>
            <p:nvPr/>
          </p:nvSpPr>
          <p:spPr>
            <a:xfrm>
              <a:off x="8321118" y="1314891"/>
              <a:ext cx="317889" cy="2998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E856C41F-9630-024B-8EF6-C8A57D2A28A8}"/>
              </a:ext>
            </a:extLst>
          </p:cNvPr>
          <p:cNvPicPr>
            <a:picLocks noChangeAspect="1"/>
          </p:cNvPicPr>
          <p:nvPr/>
        </p:nvPicPr>
        <p:blipFill>
          <a:blip r:embed="rId14"/>
          <a:stretch>
            <a:fillRect/>
          </a:stretch>
        </p:blipFill>
        <p:spPr>
          <a:xfrm>
            <a:off x="1398724" y="2778546"/>
            <a:ext cx="2286000" cy="266700"/>
          </a:xfrm>
          <a:prstGeom prst="rect">
            <a:avLst/>
          </a:prstGeom>
        </p:spPr>
      </p:pic>
      <p:pic>
        <p:nvPicPr>
          <p:cNvPr id="43" name="Picture 42">
            <a:extLst>
              <a:ext uri="{FF2B5EF4-FFF2-40B4-BE49-F238E27FC236}">
                <a16:creationId xmlns:a16="http://schemas.microsoft.com/office/drawing/2014/main" id="{B13E54F6-73FA-654E-97BB-45602B26DAA0}"/>
              </a:ext>
            </a:extLst>
          </p:cNvPr>
          <p:cNvPicPr>
            <a:picLocks noChangeAspect="1"/>
          </p:cNvPicPr>
          <p:nvPr/>
        </p:nvPicPr>
        <p:blipFill>
          <a:blip r:embed="rId15"/>
          <a:stretch>
            <a:fillRect/>
          </a:stretch>
        </p:blipFill>
        <p:spPr>
          <a:xfrm>
            <a:off x="2092585" y="3077838"/>
            <a:ext cx="2387600" cy="266700"/>
          </a:xfrm>
          <a:prstGeom prst="rect">
            <a:avLst/>
          </a:prstGeom>
        </p:spPr>
      </p:pic>
      <p:grpSp>
        <p:nvGrpSpPr>
          <p:cNvPr id="46" name="Group 45">
            <a:extLst>
              <a:ext uri="{FF2B5EF4-FFF2-40B4-BE49-F238E27FC236}">
                <a16:creationId xmlns:a16="http://schemas.microsoft.com/office/drawing/2014/main" id="{F007E364-EA96-8B48-AC05-8A9DB844AC16}"/>
              </a:ext>
            </a:extLst>
          </p:cNvPr>
          <p:cNvGrpSpPr/>
          <p:nvPr/>
        </p:nvGrpSpPr>
        <p:grpSpPr>
          <a:xfrm>
            <a:off x="529987" y="3284938"/>
            <a:ext cx="2717600" cy="370093"/>
            <a:chOff x="42223" y="4557073"/>
            <a:chExt cx="2717600" cy="370093"/>
          </a:xfrm>
        </p:grpSpPr>
        <p:pic>
          <p:nvPicPr>
            <p:cNvPr id="39" name="Picture 38">
              <a:extLst>
                <a:ext uri="{FF2B5EF4-FFF2-40B4-BE49-F238E27FC236}">
                  <a16:creationId xmlns:a16="http://schemas.microsoft.com/office/drawing/2014/main" id="{1334CD95-D9BE-634D-97B3-3BB4222F4D5C}"/>
                </a:ext>
              </a:extLst>
            </p:cNvPr>
            <p:cNvPicPr>
              <a:picLocks noChangeAspect="1"/>
            </p:cNvPicPr>
            <p:nvPr/>
          </p:nvPicPr>
          <p:blipFill>
            <a:blip r:embed="rId16"/>
            <a:stretch>
              <a:fillRect/>
            </a:stretch>
          </p:blipFill>
          <p:spPr>
            <a:xfrm>
              <a:off x="42223" y="4557073"/>
              <a:ext cx="1358900" cy="114300"/>
            </a:xfrm>
            <a:prstGeom prst="rect">
              <a:avLst/>
            </a:prstGeom>
          </p:spPr>
        </p:pic>
        <p:pic>
          <p:nvPicPr>
            <p:cNvPr id="45" name="Picture 44">
              <a:extLst>
                <a:ext uri="{FF2B5EF4-FFF2-40B4-BE49-F238E27FC236}">
                  <a16:creationId xmlns:a16="http://schemas.microsoft.com/office/drawing/2014/main" id="{2AFCF582-C66D-B34D-9F75-7482E41924B5}"/>
                </a:ext>
              </a:extLst>
            </p:cNvPr>
            <p:cNvPicPr>
              <a:picLocks noChangeAspect="1"/>
            </p:cNvPicPr>
            <p:nvPr/>
          </p:nvPicPr>
          <p:blipFill>
            <a:blip r:embed="rId17"/>
            <a:stretch>
              <a:fillRect/>
            </a:stretch>
          </p:blipFill>
          <p:spPr>
            <a:xfrm>
              <a:off x="1540623" y="4660466"/>
              <a:ext cx="1219200" cy="266700"/>
            </a:xfrm>
            <a:prstGeom prst="rect">
              <a:avLst/>
            </a:prstGeom>
          </p:spPr>
        </p:pic>
      </p:grpSp>
    </p:spTree>
    <p:extLst>
      <p:ext uri="{BB962C8B-B14F-4D97-AF65-F5344CB8AC3E}">
        <p14:creationId xmlns:p14="http://schemas.microsoft.com/office/powerpoint/2010/main" val="43621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4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4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
                                            <p:txEl>
                                              <p:pRg st="10" end="10"/>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7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4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6">
                                            <p:txEl>
                                              <p:pRg st="20" end="20"/>
                                            </p:txEl>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9" grpId="0" animBg="1"/>
      <p:bldP spid="139" grpId="0"/>
      <p:bldP spid="17" grpId="0"/>
      <p:bldP spid="149" grpId="0"/>
      <p:bldP spid="150" grpId="0"/>
      <p:bldP spid="151" grpId="0"/>
      <p:bldP spid="152" grpId="0"/>
      <p:bldP spid="1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98ED59-989B-DC46-8C34-2DED6FDBF69B}"/>
              </a:ext>
            </a:extLst>
          </p:cNvPr>
          <p:cNvSpPr>
            <a:spLocks noGrp="1"/>
          </p:cNvSpPr>
          <p:nvPr>
            <p:ph type="body" idx="1"/>
          </p:nvPr>
        </p:nvSpPr>
        <p:spPr>
          <a:xfrm>
            <a:off x="311700" y="863550"/>
            <a:ext cx="8520600" cy="3416400"/>
          </a:xfrm>
        </p:spPr>
        <p:txBody>
          <a:bodyPr/>
          <a:lstStyle/>
          <a:p>
            <a:pPr marL="114300" indent="0">
              <a:buNone/>
            </a:pPr>
            <a:endParaRPr lang="en-US" dirty="0"/>
          </a:p>
          <a:p>
            <a:pPr marL="114300" indent="0">
              <a:buNone/>
            </a:pPr>
            <a:r>
              <a:rPr lang="en-US" sz="2500" dirty="0">
                <a:solidFill>
                  <a:schemeClr val="accent1">
                    <a:lumMod val="50000"/>
                  </a:schemeClr>
                </a:solidFill>
              </a:rPr>
              <a:t>Inference: Find a Transcript given an audio and Trained RNN-T model</a:t>
            </a:r>
          </a:p>
          <a:p>
            <a:pPr marL="114300" indent="0">
              <a:buNone/>
            </a:pPr>
            <a:endParaRPr lang="en-US" sz="2500" dirty="0">
              <a:solidFill>
                <a:schemeClr val="accent1">
                  <a:lumMod val="50000"/>
                </a:schemeClr>
              </a:solidFill>
            </a:endParaRPr>
          </a:p>
          <a:p>
            <a:pPr marL="114300" indent="0">
              <a:buNone/>
            </a:pPr>
            <a:r>
              <a:rPr lang="en-US" sz="1400" dirty="0">
                <a:solidFill>
                  <a:schemeClr val="tx1"/>
                </a:solidFill>
              </a:rPr>
              <a:t>Goal: Find candidate transcript of a given audio during test time. </a:t>
            </a:r>
          </a:p>
          <a:p>
            <a:pPr marL="114300" indent="0">
              <a:buNone/>
            </a:pPr>
            <a:r>
              <a:rPr lang="en-US" sz="1400" dirty="0">
                <a:solidFill>
                  <a:schemeClr val="tx1"/>
                </a:solidFill>
              </a:rPr>
              <a:t>Challenge: There are infinitely many alignments that can be assigned to a test audio.</a:t>
            </a:r>
          </a:p>
        </p:txBody>
      </p:sp>
      <p:grpSp>
        <p:nvGrpSpPr>
          <p:cNvPr id="4" name="Group 3">
            <a:extLst>
              <a:ext uri="{FF2B5EF4-FFF2-40B4-BE49-F238E27FC236}">
                <a16:creationId xmlns:a16="http://schemas.microsoft.com/office/drawing/2014/main" id="{10CDAA75-90AD-F64D-B6F7-33E7BD7DE579}"/>
              </a:ext>
            </a:extLst>
          </p:cNvPr>
          <p:cNvGrpSpPr/>
          <p:nvPr/>
        </p:nvGrpSpPr>
        <p:grpSpPr>
          <a:xfrm>
            <a:off x="1784431" y="3747445"/>
            <a:ext cx="1703987" cy="612544"/>
            <a:chOff x="1763883" y="1281647"/>
            <a:chExt cx="1703987" cy="612544"/>
          </a:xfrm>
        </p:grpSpPr>
        <p:sp>
          <p:nvSpPr>
            <p:cNvPr id="5" name="features">
              <a:extLst>
                <a:ext uri="{FF2B5EF4-FFF2-40B4-BE49-F238E27FC236}">
                  <a16:creationId xmlns:a16="http://schemas.microsoft.com/office/drawing/2014/main" id="{8E84023D-8373-E94C-9D38-D86DC1D79A48}"/>
                </a:ext>
              </a:extLst>
            </p:cNvPr>
            <p:cNvSpPr/>
            <p:nvPr/>
          </p:nvSpPr>
          <p:spPr>
            <a:xfrm>
              <a:off x="2146871" y="1281647"/>
              <a:ext cx="1320999" cy="612544"/>
            </a:xfrm>
            <a:prstGeom prst="roundRect">
              <a:avLst>
                <a:gd name="adj" fmla="val 11662"/>
              </a:avLst>
            </a:prstGeom>
            <a:blipFill rotWithShape="1">
              <a:blip r:embed="rId3"/>
              <a:srcRect/>
              <a:tile tx="0" ty="0" sx="100000" sy="100000" flip="none" algn="tl"/>
            </a:blip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sz="1875" dirty="0"/>
                <a:t>features</a:t>
              </a:r>
            </a:p>
          </p:txBody>
        </p:sp>
        <p:sp>
          <p:nvSpPr>
            <p:cNvPr id="6" name="Line">
              <a:extLst>
                <a:ext uri="{FF2B5EF4-FFF2-40B4-BE49-F238E27FC236}">
                  <a16:creationId xmlns:a16="http://schemas.microsoft.com/office/drawing/2014/main" id="{DD865891-FFA3-8447-8EB2-EDB74B49CEAF}"/>
                </a:ext>
              </a:extLst>
            </p:cNvPr>
            <p:cNvSpPr/>
            <p:nvPr/>
          </p:nvSpPr>
          <p:spPr>
            <a:xfrm>
              <a:off x="1763883" y="1587919"/>
              <a:ext cx="382925" cy="0"/>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a:p>
          </p:txBody>
        </p:sp>
      </p:grpSp>
      <p:grpSp>
        <p:nvGrpSpPr>
          <p:cNvPr id="7" name="Group 6">
            <a:extLst>
              <a:ext uri="{FF2B5EF4-FFF2-40B4-BE49-F238E27FC236}">
                <a16:creationId xmlns:a16="http://schemas.microsoft.com/office/drawing/2014/main" id="{A5629C8E-EE40-AC41-B174-9A941F38AC86}"/>
              </a:ext>
            </a:extLst>
          </p:cNvPr>
          <p:cNvGrpSpPr/>
          <p:nvPr/>
        </p:nvGrpSpPr>
        <p:grpSpPr>
          <a:xfrm>
            <a:off x="665577" y="3875208"/>
            <a:ext cx="8358574" cy="892832"/>
            <a:chOff x="645029" y="1409410"/>
            <a:chExt cx="8358574" cy="892832"/>
          </a:xfrm>
        </p:grpSpPr>
        <p:pic>
          <p:nvPicPr>
            <p:cNvPr id="8" name="Image" descr="Image">
              <a:extLst>
                <a:ext uri="{FF2B5EF4-FFF2-40B4-BE49-F238E27FC236}">
                  <a16:creationId xmlns:a16="http://schemas.microsoft.com/office/drawing/2014/main" id="{66D41518-F14E-EE46-BE28-B36AAEB6B726}"/>
                </a:ext>
              </a:extLst>
            </p:cNvPr>
            <p:cNvPicPr>
              <a:picLocks noChangeAspect="1"/>
            </p:cNvPicPr>
            <p:nvPr/>
          </p:nvPicPr>
          <p:blipFill>
            <a:blip r:embed="rId4"/>
            <a:stretch>
              <a:fillRect/>
            </a:stretch>
          </p:blipFill>
          <p:spPr>
            <a:xfrm>
              <a:off x="783660" y="1409410"/>
              <a:ext cx="847708" cy="339083"/>
            </a:xfrm>
            <a:prstGeom prst="rect">
              <a:avLst/>
            </a:prstGeom>
            <a:ln w="12700">
              <a:miter lim="400000"/>
            </a:ln>
          </p:spPr>
        </p:pic>
        <p:sp>
          <p:nvSpPr>
            <p:cNvPr id="9" name="TextBox 8">
              <a:extLst>
                <a:ext uri="{FF2B5EF4-FFF2-40B4-BE49-F238E27FC236}">
                  <a16:creationId xmlns:a16="http://schemas.microsoft.com/office/drawing/2014/main" id="{DE9DC88E-D43B-A64D-9A83-6D5B247CC992}"/>
                </a:ext>
              </a:extLst>
            </p:cNvPr>
            <p:cNvSpPr txBox="1"/>
            <p:nvPr/>
          </p:nvSpPr>
          <p:spPr>
            <a:xfrm>
              <a:off x="645029" y="1994465"/>
              <a:ext cx="719667" cy="307777"/>
            </a:xfrm>
            <a:prstGeom prst="rect">
              <a:avLst/>
            </a:prstGeom>
            <a:noFill/>
          </p:spPr>
          <p:txBody>
            <a:bodyPr wrap="square" rtlCol="0">
              <a:spAutoFit/>
            </a:bodyPr>
            <a:lstStyle/>
            <a:p>
              <a:r>
                <a:rPr lang="en-US"/>
                <a:t>Audio</a:t>
              </a:r>
            </a:p>
          </p:txBody>
        </p:sp>
        <p:grpSp>
          <p:nvGrpSpPr>
            <p:cNvPr id="10" name="Group 9">
              <a:extLst>
                <a:ext uri="{FF2B5EF4-FFF2-40B4-BE49-F238E27FC236}">
                  <a16:creationId xmlns:a16="http://schemas.microsoft.com/office/drawing/2014/main" id="{B74BA044-D2AB-BF45-A983-DE4E86B0AEE9}"/>
                </a:ext>
              </a:extLst>
            </p:cNvPr>
            <p:cNvGrpSpPr/>
            <p:nvPr/>
          </p:nvGrpSpPr>
          <p:grpSpPr>
            <a:xfrm>
              <a:off x="7286871" y="1415631"/>
              <a:ext cx="1716732" cy="832097"/>
              <a:chOff x="7286871" y="1415631"/>
              <a:chExt cx="1716732" cy="832097"/>
            </a:xfrm>
          </p:grpSpPr>
          <p:sp>
            <p:nvSpPr>
              <p:cNvPr id="11" name="the cat sat">
                <a:extLst>
                  <a:ext uri="{FF2B5EF4-FFF2-40B4-BE49-F238E27FC236}">
                    <a16:creationId xmlns:a16="http://schemas.microsoft.com/office/drawing/2014/main" id="{84C7EF8F-9AD9-AC4A-BE3D-311F31408B5A}"/>
                  </a:ext>
                </a:extLst>
              </p:cNvPr>
              <p:cNvSpPr txBox="1"/>
              <p:nvPr/>
            </p:nvSpPr>
            <p:spPr>
              <a:xfrm>
                <a:off x="7988550" y="1415631"/>
                <a:ext cx="1015053" cy="2885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lvl1pPr>
                  <a:defRPr sz="5000"/>
                </a:lvl1pPr>
              </a:lstStyle>
              <a:p>
                <a:r>
                  <a:rPr lang="en-US" sz="1875" dirty="0"/>
                  <a:t>?</a:t>
                </a:r>
                <a:endParaRPr sz="1875" dirty="0"/>
              </a:p>
            </p:txBody>
          </p:sp>
          <p:sp>
            <p:nvSpPr>
              <p:cNvPr id="12" name="Line">
                <a:extLst>
                  <a:ext uri="{FF2B5EF4-FFF2-40B4-BE49-F238E27FC236}">
                    <a16:creationId xmlns:a16="http://schemas.microsoft.com/office/drawing/2014/main" id="{BF21D7F6-3F2D-6140-99FE-63C826D4C298}"/>
                  </a:ext>
                </a:extLst>
              </p:cNvPr>
              <p:cNvSpPr/>
              <p:nvPr/>
            </p:nvSpPr>
            <p:spPr>
              <a:xfrm flipV="1">
                <a:off x="7286871" y="1559899"/>
                <a:ext cx="601670" cy="28019"/>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dirty="0"/>
              </a:p>
            </p:txBody>
          </p:sp>
          <p:sp>
            <p:nvSpPr>
              <p:cNvPr id="13" name="TextBox 12">
                <a:extLst>
                  <a:ext uri="{FF2B5EF4-FFF2-40B4-BE49-F238E27FC236}">
                    <a16:creationId xmlns:a16="http://schemas.microsoft.com/office/drawing/2014/main" id="{C3F27304-52CE-914A-9C33-640D74092A79}"/>
                  </a:ext>
                </a:extLst>
              </p:cNvPr>
              <p:cNvSpPr txBox="1"/>
              <p:nvPr/>
            </p:nvSpPr>
            <p:spPr>
              <a:xfrm>
                <a:off x="7758173" y="1939951"/>
                <a:ext cx="1083590" cy="307777"/>
              </a:xfrm>
              <a:prstGeom prst="rect">
                <a:avLst/>
              </a:prstGeom>
              <a:noFill/>
            </p:spPr>
            <p:txBody>
              <a:bodyPr wrap="square" rtlCol="0">
                <a:spAutoFit/>
              </a:bodyPr>
              <a:lstStyle/>
              <a:p>
                <a:r>
                  <a:rPr lang="en-US"/>
                  <a:t>Transcript</a:t>
                </a:r>
              </a:p>
            </p:txBody>
          </p:sp>
        </p:grpSp>
      </p:grpSp>
      <p:grpSp>
        <p:nvGrpSpPr>
          <p:cNvPr id="14" name="Group 13">
            <a:extLst>
              <a:ext uri="{FF2B5EF4-FFF2-40B4-BE49-F238E27FC236}">
                <a16:creationId xmlns:a16="http://schemas.microsoft.com/office/drawing/2014/main" id="{8509CA6E-7826-FD40-BF81-1A4C777421B9}"/>
              </a:ext>
            </a:extLst>
          </p:cNvPr>
          <p:cNvGrpSpPr/>
          <p:nvPr/>
        </p:nvGrpSpPr>
        <p:grpSpPr>
          <a:xfrm>
            <a:off x="3488418" y="3719402"/>
            <a:ext cx="2131546" cy="612544"/>
            <a:chOff x="1763883" y="1281647"/>
            <a:chExt cx="1703987" cy="612544"/>
          </a:xfrm>
        </p:grpSpPr>
        <p:sp>
          <p:nvSpPr>
            <p:cNvPr id="15" name="features">
              <a:extLst>
                <a:ext uri="{FF2B5EF4-FFF2-40B4-BE49-F238E27FC236}">
                  <a16:creationId xmlns:a16="http://schemas.microsoft.com/office/drawing/2014/main" id="{C3B56418-F5DD-4D4A-ADE1-97F036DF64D9}"/>
                </a:ext>
              </a:extLst>
            </p:cNvPr>
            <p:cNvSpPr/>
            <p:nvPr/>
          </p:nvSpPr>
          <p:spPr>
            <a:xfrm>
              <a:off x="2146871" y="1281647"/>
              <a:ext cx="1320999" cy="612544"/>
            </a:xfrm>
            <a:prstGeom prst="roundRect">
              <a:avLst>
                <a:gd name="adj" fmla="val 11662"/>
              </a:avLst>
            </a:prstGeom>
            <a:blipFill rotWithShape="1">
              <a:blip r:embed="rId3"/>
              <a:srcRect/>
              <a:tile tx="0" ty="0" sx="100000" sy="100000" flip="none" algn="tl"/>
            </a:blip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lang="en-US" sz="1875" dirty="0"/>
                <a:t>RNN-T model</a:t>
              </a:r>
              <a:endParaRPr sz="1875" dirty="0"/>
            </a:p>
          </p:txBody>
        </p:sp>
        <p:sp>
          <p:nvSpPr>
            <p:cNvPr id="16" name="Line">
              <a:extLst>
                <a:ext uri="{FF2B5EF4-FFF2-40B4-BE49-F238E27FC236}">
                  <a16:creationId xmlns:a16="http://schemas.microsoft.com/office/drawing/2014/main" id="{B07BDB1B-4995-3A4E-9BA5-A7805AE51EC0}"/>
                </a:ext>
              </a:extLst>
            </p:cNvPr>
            <p:cNvSpPr/>
            <p:nvPr/>
          </p:nvSpPr>
          <p:spPr>
            <a:xfrm>
              <a:off x="1763883" y="1587919"/>
              <a:ext cx="382925" cy="0"/>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a:p>
          </p:txBody>
        </p:sp>
      </p:grpSp>
      <p:grpSp>
        <p:nvGrpSpPr>
          <p:cNvPr id="17" name="Group 16">
            <a:extLst>
              <a:ext uri="{FF2B5EF4-FFF2-40B4-BE49-F238E27FC236}">
                <a16:creationId xmlns:a16="http://schemas.microsoft.com/office/drawing/2014/main" id="{2E231D9F-A084-1043-8864-3A000487F950}"/>
              </a:ext>
            </a:extLst>
          </p:cNvPr>
          <p:cNvGrpSpPr/>
          <p:nvPr/>
        </p:nvGrpSpPr>
        <p:grpSpPr>
          <a:xfrm>
            <a:off x="5619964" y="3718403"/>
            <a:ext cx="1703987" cy="612544"/>
            <a:chOff x="1763883" y="1281647"/>
            <a:chExt cx="1703987" cy="612544"/>
          </a:xfrm>
        </p:grpSpPr>
        <p:sp>
          <p:nvSpPr>
            <p:cNvPr id="18" name="features">
              <a:extLst>
                <a:ext uri="{FF2B5EF4-FFF2-40B4-BE49-F238E27FC236}">
                  <a16:creationId xmlns:a16="http://schemas.microsoft.com/office/drawing/2014/main" id="{E4A7F707-BA45-DA47-A55F-B7E036466A96}"/>
                </a:ext>
              </a:extLst>
            </p:cNvPr>
            <p:cNvSpPr/>
            <p:nvPr/>
          </p:nvSpPr>
          <p:spPr>
            <a:xfrm>
              <a:off x="2146871" y="1281647"/>
              <a:ext cx="1320999" cy="612544"/>
            </a:xfrm>
            <a:prstGeom prst="roundRect">
              <a:avLst>
                <a:gd name="adj" fmla="val 11662"/>
              </a:avLst>
            </a:prstGeom>
            <a:blipFill rotWithShape="1">
              <a:blip r:embed="rId3"/>
              <a:srcRect/>
              <a:tile tx="0" ty="0" sx="100000" sy="100000" flip="none" algn="tl"/>
            </a:blip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lang="en-US" sz="1875" dirty="0">
                  <a:solidFill>
                    <a:srgbClr val="FF0000"/>
                  </a:solidFill>
                </a:rPr>
                <a:t>decoding</a:t>
              </a:r>
              <a:endParaRPr sz="1875" dirty="0">
                <a:solidFill>
                  <a:srgbClr val="FF0000"/>
                </a:solidFill>
              </a:endParaRPr>
            </a:p>
          </p:txBody>
        </p:sp>
        <p:sp>
          <p:nvSpPr>
            <p:cNvPr id="19" name="Line">
              <a:extLst>
                <a:ext uri="{FF2B5EF4-FFF2-40B4-BE49-F238E27FC236}">
                  <a16:creationId xmlns:a16="http://schemas.microsoft.com/office/drawing/2014/main" id="{EDD2C923-60B9-A049-BF72-54102C23B40E}"/>
                </a:ext>
              </a:extLst>
            </p:cNvPr>
            <p:cNvSpPr/>
            <p:nvPr/>
          </p:nvSpPr>
          <p:spPr>
            <a:xfrm>
              <a:off x="1763883" y="1587919"/>
              <a:ext cx="382925" cy="0"/>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a:p>
          </p:txBody>
        </p:sp>
      </p:grpSp>
    </p:spTree>
    <p:extLst>
      <p:ext uri="{BB962C8B-B14F-4D97-AF65-F5344CB8AC3E}">
        <p14:creationId xmlns:p14="http://schemas.microsoft.com/office/powerpoint/2010/main" val="182188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1EBD-5C9C-D34B-B4E0-1F46C7924D3B}"/>
              </a:ext>
            </a:extLst>
          </p:cNvPr>
          <p:cNvSpPr>
            <a:spLocks noGrp="1"/>
          </p:cNvSpPr>
          <p:nvPr>
            <p:ph type="title"/>
          </p:nvPr>
        </p:nvSpPr>
        <p:spPr/>
        <p:txBody>
          <a:bodyPr>
            <a:normAutofit/>
          </a:bodyPr>
          <a:lstStyle/>
          <a:p>
            <a:r>
              <a:rPr lang="en-US" sz="2500" dirty="0">
                <a:solidFill>
                  <a:schemeClr val="accent1">
                    <a:lumMod val="50000"/>
                  </a:schemeClr>
                </a:solidFill>
              </a:rPr>
              <a:t>Operation: Extend Hypothesis</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590BDB90-DB6A-6B45-AABC-2EEA8673C9B7}"/>
                  </a:ext>
                </a:extLst>
              </p:cNvPr>
              <p:cNvSpPr/>
              <p:nvPr/>
            </p:nvSpPr>
            <p:spPr>
              <a:xfrm>
                <a:off x="360008" y="1126476"/>
                <a:ext cx="5643486" cy="1938992"/>
              </a:xfrm>
              <a:prstGeom prst="rect">
                <a:avLst/>
              </a:prstGeom>
            </p:spPr>
            <p:txBody>
              <a:bodyPr wrap="square">
                <a:spAutoFit/>
              </a:bodyPr>
              <a:lstStyle/>
              <a:p>
                <a:pPr marL="285750" indent="-285750" algn="just">
                  <a:buFont typeface="Arial" panose="020B0604020202020204" pitchFamily="34" charset="0"/>
                  <a:buChar char="•"/>
                </a:pPr>
                <a:r>
                  <a:rPr lang="en-US" sz="1000" dirty="0">
                    <a:latin typeface="Arial" panose="020B0604020202020204" pitchFamily="34" charset="0"/>
                    <a:cs typeface="Arial" panose="020B0604020202020204" pitchFamily="34" charset="0"/>
                  </a:rPr>
                  <a:t>Hypothesis is defined as a candidate output sequence(including </a:t>
                </a:r>
                <a14:m>
                  <m:oMath xmlns:m="http://schemas.openxmlformats.org/officeDocument/2006/math">
                    <m:r>
                      <a:rPr lang="en-US" sz="1000" b="1" i="1">
                        <a:solidFill>
                          <a:schemeClr val="tx1"/>
                        </a:solidFill>
                        <a:latin typeface="Cambria Math" panose="02040503050406030204" pitchFamily="18" charset="0"/>
                        <a:ea typeface="Cambria Math" panose="02040503050406030204" pitchFamily="18" charset="0"/>
                      </a:rPr>
                      <m:t>∅</m:t>
                    </m:r>
                  </m:oMath>
                </a14:m>
                <a:r>
                  <a:rPr lang="en-US" sz="1000" dirty="0">
                    <a:latin typeface="Arial" panose="020B0604020202020204" pitchFamily="34" charset="0"/>
                    <a:cs typeface="Arial" panose="020B0604020202020204" pitchFamily="34" charset="0"/>
                  </a:rPr>
                  <a:t>) during search</a:t>
                </a:r>
              </a:p>
              <a:p>
                <a:pPr marL="285750" indent="-285750" algn="jus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000" dirty="0">
                    <a:latin typeface="Arial" panose="020B0604020202020204" pitchFamily="34" charset="0"/>
                    <a:cs typeface="Arial" panose="020B0604020202020204" pitchFamily="34" charset="0"/>
                  </a:rPr>
                  <a:t>Example Hypothesis: “EB” at time frame “t”</a:t>
                </a:r>
              </a:p>
              <a:p>
                <a:pPr marL="285750" lvl="1" indent="-285750" algn="just">
                  <a:buFont typeface="Arial" panose="020B0604020202020204" pitchFamily="34" charset="0"/>
                  <a:buChar char="•"/>
                </a:pPr>
                <a:r>
                  <a:rPr lang="en-US" sz="1000" dirty="0">
                    <a:latin typeface="Arial" panose="020B0604020202020204" pitchFamily="34" charset="0"/>
                    <a:cs typeface="Arial" panose="020B0604020202020204" pitchFamily="34" charset="0"/>
                  </a:rPr>
                  <a:t>Output symbols: ”E”, “B”, “C”, “</a:t>
                </a:r>
                <a14:m>
                  <m:oMath xmlns:m="http://schemas.openxmlformats.org/officeDocument/2006/math">
                    <m:r>
                      <a:rPr lang="en-US" sz="1000" b="1" i="1">
                        <a:solidFill>
                          <a:schemeClr val="tx1"/>
                        </a:solidFill>
                        <a:latin typeface="Cambria Math" panose="02040503050406030204" pitchFamily="18" charset="0"/>
                        <a:ea typeface="Cambria Math" panose="02040503050406030204" pitchFamily="18" charset="0"/>
                      </a:rPr>
                      <m:t>∅</m:t>
                    </m:r>
                  </m:oMath>
                </a14:m>
                <a:r>
                  <a:rPr lang="en-US" sz="1000" dirty="0">
                    <a:latin typeface="Arial" panose="020B0604020202020204" pitchFamily="34" charset="0"/>
                    <a:cs typeface="Arial" panose="020B0604020202020204" pitchFamily="34" charset="0"/>
                  </a:rPr>
                  <a:t>”</a:t>
                </a:r>
              </a:p>
              <a:p>
                <a:pPr lvl="1" algn="just"/>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000" dirty="0">
                    <a:latin typeface="Arial" panose="020B0604020202020204" pitchFamily="34" charset="0"/>
                    <a:cs typeface="Arial" panose="020B0604020202020204" pitchFamily="34" charset="0"/>
                  </a:rPr>
                  <a:t>Extend Hypothesis: Append hypothesis with each of the output symbols (k) and </a:t>
                </a:r>
                <a14:m>
                  <m:oMath xmlns:m="http://schemas.openxmlformats.org/officeDocument/2006/math">
                    <m:r>
                      <a:rPr lang="en-US" sz="1000" b="1" i="1">
                        <a:solidFill>
                          <a:schemeClr val="tx1"/>
                        </a:solidFill>
                        <a:latin typeface="Cambria Math" panose="02040503050406030204" pitchFamily="18" charset="0"/>
                        <a:ea typeface="Cambria Math" panose="02040503050406030204" pitchFamily="18" charset="0"/>
                      </a:rPr>
                      <m:t>∅</m:t>
                    </m:r>
                  </m:oMath>
                </a14:m>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000" dirty="0">
                    <a:latin typeface="Arial" panose="020B0604020202020204" pitchFamily="34" charset="0"/>
                    <a:cs typeface="Arial" panose="020B0604020202020204" pitchFamily="34" charset="0"/>
                  </a:rPr>
                  <a:t>The </a:t>
                </a:r>
                <a14:m>
                  <m:oMath xmlns:m="http://schemas.openxmlformats.org/officeDocument/2006/math">
                    <m:r>
                      <a:rPr lang="en-US" sz="1000" b="1" i="1">
                        <a:solidFill>
                          <a:schemeClr val="tx1"/>
                        </a:solidFill>
                        <a:latin typeface="Cambria Math" panose="02040503050406030204" pitchFamily="18" charset="0"/>
                        <a:ea typeface="Cambria Math" panose="02040503050406030204" pitchFamily="18" charset="0"/>
                      </a:rPr>
                      <m:t>∅</m:t>
                    </m:r>
                  </m:oMath>
                </a14:m>
                <a:r>
                  <a:rPr lang="en-US" sz="1000" dirty="0">
                    <a:latin typeface="Arial" panose="020B0604020202020204" pitchFamily="34" charset="0"/>
                    <a:cs typeface="Arial" panose="020B0604020202020204" pitchFamily="34" charset="0"/>
                  </a:rPr>
                  <a:t> extension goes to next time frame (t + 1) and non-blank extensions remain in the same time frame (t)</a:t>
                </a:r>
              </a:p>
              <a:p>
                <a:pPr marL="285750" indent="-285750" algn="jus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000" dirty="0">
                    <a:latin typeface="Arial" panose="020B0604020202020204" pitchFamily="34" charset="0"/>
                    <a:cs typeface="Arial" panose="020B0604020202020204" pitchFamily="34" charset="0"/>
                  </a:rPr>
                  <a:t>Every extended hypothesis </a:t>
                </a:r>
                <a:r>
                  <a:rPr lang="en-US" sz="1000" dirty="0">
                    <a:solidFill>
                      <a:srgbClr val="FF0000"/>
                    </a:solidFill>
                    <a:latin typeface="Arial" panose="020B0604020202020204" pitchFamily="34" charset="0"/>
                    <a:cs typeface="Arial" panose="020B0604020202020204" pitchFamily="34" charset="0"/>
                  </a:rPr>
                  <a:t>has lower probability compared </a:t>
                </a:r>
                <a:r>
                  <a:rPr lang="en-US" sz="1000" dirty="0">
                    <a:latin typeface="Arial" panose="020B0604020202020204" pitchFamily="34" charset="0"/>
                    <a:cs typeface="Arial" panose="020B0604020202020204" pitchFamily="34" charset="0"/>
                  </a:rPr>
                  <a:t>to the hypothesis it was </a:t>
                </a:r>
                <a:r>
                  <a:rPr lang="en-US" sz="1000">
                    <a:latin typeface="Arial" panose="020B0604020202020204" pitchFamily="34" charset="0"/>
                    <a:cs typeface="Arial" panose="020B0604020202020204" pitchFamily="34" charset="0"/>
                  </a:rPr>
                  <a:t>extended from</a:t>
                </a:r>
                <a:endParaRPr lang="en-US" sz="1000" dirty="0">
                  <a:latin typeface="Arial" panose="020B0604020202020204" pitchFamily="34" charset="0"/>
                  <a:cs typeface="Arial" panose="020B0604020202020204" pitchFamily="34" charset="0"/>
                </a:endParaRPr>
              </a:p>
            </p:txBody>
          </p:sp>
        </mc:Choice>
        <mc:Fallback xmlns="">
          <p:sp>
            <p:nvSpPr>
              <p:cNvPr id="23" name="Rectangle 22">
                <a:extLst>
                  <a:ext uri="{FF2B5EF4-FFF2-40B4-BE49-F238E27FC236}">
                    <a16:creationId xmlns:a16="http://schemas.microsoft.com/office/drawing/2014/main" id="{590BDB90-DB6A-6B45-AABC-2EEA8673C9B7}"/>
                  </a:ext>
                </a:extLst>
              </p:cNvPr>
              <p:cNvSpPr>
                <a:spLocks noRot="1" noChangeAspect="1" noMove="1" noResize="1" noEditPoints="1" noAdjustHandles="1" noChangeArrowheads="1" noChangeShapeType="1" noTextEdit="1"/>
              </p:cNvSpPr>
              <p:nvPr/>
            </p:nvSpPr>
            <p:spPr>
              <a:xfrm>
                <a:off x="360008" y="1126476"/>
                <a:ext cx="5643486" cy="1938992"/>
              </a:xfrm>
              <a:prstGeom prst="rect">
                <a:avLst/>
              </a:prstGeom>
              <a:blipFill>
                <a:blip r:embed="rId3"/>
                <a:stretch>
                  <a:fillRect b="-649"/>
                </a:stretch>
              </a:blipFill>
            </p:spPr>
            <p:txBody>
              <a:bodyPr/>
              <a:lstStyle/>
              <a:p>
                <a:r>
                  <a:rPr lang="en-US">
                    <a:noFill/>
                  </a:rPr>
                  <a:t> </a:t>
                </a:r>
              </a:p>
            </p:txBody>
          </p:sp>
        </mc:Fallback>
      </mc:AlternateContent>
      <p:grpSp>
        <p:nvGrpSpPr>
          <p:cNvPr id="80" name="Group 79">
            <a:extLst>
              <a:ext uri="{FF2B5EF4-FFF2-40B4-BE49-F238E27FC236}">
                <a16:creationId xmlns:a16="http://schemas.microsoft.com/office/drawing/2014/main" id="{77538091-18CB-5E48-A7FE-BA7423D12019}"/>
              </a:ext>
            </a:extLst>
          </p:cNvPr>
          <p:cNvGrpSpPr/>
          <p:nvPr/>
        </p:nvGrpSpPr>
        <p:grpSpPr>
          <a:xfrm>
            <a:off x="5734922" y="1149731"/>
            <a:ext cx="2926868" cy="3333233"/>
            <a:chOff x="5734922" y="1149731"/>
            <a:chExt cx="2926868" cy="3333233"/>
          </a:xfrm>
        </p:grpSpPr>
        <p:sp>
          <p:nvSpPr>
            <p:cNvPr id="24" name="Rectangle 23">
              <a:extLst>
                <a:ext uri="{FF2B5EF4-FFF2-40B4-BE49-F238E27FC236}">
                  <a16:creationId xmlns:a16="http://schemas.microsoft.com/office/drawing/2014/main" id="{4F3006A8-918E-274C-9227-7383CB60052B}"/>
                </a:ext>
              </a:extLst>
            </p:cNvPr>
            <p:cNvSpPr/>
            <p:nvPr/>
          </p:nvSpPr>
          <p:spPr>
            <a:xfrm>
              <a:off x="5734922" y="366723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5" name="Straight Arrow Connector 24">
              <a:extLst>
                <a:ext uri="{FF2B5EF4-FFF2-40B4-BE49-F238E27FC236}">
                  <a16:creationId xmlns:a16="http://schemas.microsoft.com/office/drawing/2014/main" id="{F02FF670-4707-BC48-A99D-DD7F3C0B4CF0}"/>
                </a:ext>
              </a:extLst>
            </p:cNvPr>
            <p:cNvCxnSpPr>
              <a:cxnSpLocks/>
              <a:stCxn id="27" idx="0"/>
            </p:cNvCxnSpPr>
            <p:nvPr/>
          </p:nvCxnSpPr>
          <p:spPr>
            <a:xfrm flipH="1" flipV="1">
              <a:off x="7141991" y="236056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0CC7026-BFDB-EC4C-8170-B28A0661ECF8}"/>
                </a:ext>
              </a:extLst>
            </p:cNvPr>
            <p:cNvSpPr txBox="1"/>
            <p:nvPr/>
          </p:nvSpPr>
          <p:spPr>
            <a:xfrm>
              <a:off x="7051354" y="2079883"/>
              <a:ext cx="465077" cy="253916"/>
            </a:xfrm>
            <a:prstGeom prst="rect">
              <a:avLst/>
            </a:prstGeom>
            <a:noFill/>
          </p:spPr>
          <p:txBody>
            <a:bodyPr wrap="square" rtlCol="0">
              <a:spAutoFit/>
            </a:bodyPr>
            <a:lstStyle/>
            <a:p>
              <a:r>
                <a:rPr lang="en-US" sz="1050" i="1" baseline="-25000"/>
                <a:t>h</a:t>
              </a:r>
              <a:endParaRPr lang="en-US" sz="1050" i="1"/>
            </a:p>
          </p:txBody>
        </p:sp>
        <p:sp>
          <p:nvSpPr>
            <p:cNvPr id="27" name="Rectangle 26">
              <a:extLst>
                <a:ext uri="{FF2B5EF4-FFF2-40B4-BE49-F238E27FC236}">
                  <a16:creationId xmlns:a16="http://schemas.microsoft.com/office/drawing/2014/main" id="{19237F73-D2A6-EA4E-AB53-830B9DE58FF2}"/>
                </a:ext>
              </a:extLst>
            </p:cNvPr>
            <p:cNvSpPr/>
            <p:nvPr/>
          </p:nvSpPr>
          <p:spPr>
            <a:xfrm>
              <a:off x="6286713" y="268591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28" name="Straight Arrow Connector 27">
              <a:extLst>
                <a:ext uri="{FF2B5EF4-FFF2-40B4-BE49-F238E27FC236}">
                  <a16:creationId xmlns:a16="http://schemas.microsoft.com/office/drawing/2014/main" id="{B200734F-D73C-0940-B344-502B9736A42B}"/>
                </a:ext>
              </a:extLst>
            </p:cNvPr>
            <p:cNvCxnSpPr>
              <a:cxnSpLocks/>
            </p:cNvCxnSpPr>
            <p:nvPr/>
          </p:nvCxnSpPr>
          <p:spPr>
            <a:xfrm flipH="1" flipV="1">
              <a:off x="6286712"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DCC226-CE3D-B043-ACFA-D8B6312F1748}"/>
                </a:ext>
              </a:extLst>
            </p:cNvPr>
            <p:cNvCxnSpPr>
              <a:cxnSpLocks/>
            </p:cNvCxnSpPr>
            <p:nvPr/>
          </p:nvCxnSpPr>
          <p:spPr>
            <a:xfrm flipH="1" flipV="1">
              <a:off x="7997280" y="402983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06A8CB-89E0-B04F-BD90-F69C41666DA1}"/>
                </a:ext>
              </a:extLst>
            </p:cNvPr>
            <p:cNvCxnSpPr>
              <a:cxnSpLocks/>
            </p:cNvCxnSpPr>
            <p:nvPr/>
          </p:nvCxnSpPr>
          <p:spPr>
            <a:xfrm flipV="1">
              <a:off x="6381306" y="304852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833ED85-7950-CF45-B90C-025C344D4E4A}"/>
                    </a:ext>
                  </a:extLst>
                </p:cNvPr>
                <p:cNvSpPr txBox="1"/>
                <p:nvPr/>
              </p:nvSpPr>
              <p:spPr>
                <a:xfrm>
                  <a:off x="7638538" y="320459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E833ED85-7950-CF45-B90C-025C344D4E4A}"/>
                    </a:ext>
                  </a:extLst>
                </p:cNvPr>
                <p:cNvSpPr txBox="1">
                  <a:spLocks noRot="1" noChangeAspect="1" noMove="1" noResize="1" noEditPoints="1" noAdjustHandles="1" noChangeArrowheads="1" noChangeShapeType="1" noTextEdit="1"/>
                </p:cNvSpPr>
                <p:nvPr/>
              </p:nvSpPr>
              <p:spPr>
                <a:xfrm>
                  <a:off x="7638538" y="3204597"/>
                  <a:ext cx="260199" cy="338554"/>
                </a:xfrm>
                <a:prstGeom prst="rect">
                  <a:avLst/>
                </a:prstGeom>
                <a:blipFill>
                  <a:blip r:embed="rId4"/>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3DFCDA5-1769-7F47-8F87-6278E7873019}"/>
                    </a:ext>
                  </a:extLst>
                </p:cNvPr>
                <p:cNvSpPr txBox="1"/>
                <p:nvPr/>
              </p:nvSpPr>
              <p:spPr>
                <a:xfrm>
                  <a:off x="6413394" y="324552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33DFCDA5-1769-7F47-8F87-6278E7873019}"/>
                    </a:ext>
                  </a:extLst>
                </p:cNvPr>
                <p:cNvSpPr txBox="1">
                  <a:spLocks noRot="1" noChangeAspect="1" noMove="1" noResize="1" noEditPoints="1" noAdjustHandles="1" noChangeArrowheads="1" noChangeShapeType="1" noTextEdit="1"/>
                </p:cNvSpPr>
                <p:nvPr/>
              </p:nvSpPr>
              <p:spPr>
                <a:xfrm>
                  <a:off x="6413394" y="3245529"/>
                  <a:ext cx="267637" cy="337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A26DF72-C799-5149-8A4F-A3CB2D692C05}"/>
                    </a:ext>
                  </a:extLst>
                </p:cNvPr>
                <p:cNvSpPr txBox="1"/>
                <p:nvPr/>
              </p:nvSpPr>
              <p:spPr>
                <a:xfrm>
                  <a:off x="7277713" y="245596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2A26DF72-C799-5149-8A4F-A3CB2D692C05}"/>
                    </a:ext>
                  </a:extLst>
                </p:cNvPr>
                <p:cNvSpPr txBox="1">
                  <a:spLocks noRot="1" noChangeAspect="1" noMove="1" noResize="1" noEditPoints="1" noAdjustHandles="1" noChangeArrowheads="1" noChangeShapeType="1" noTextEdit="1"/>
                </p:cNvSpPr>
                <p:nvPr/>
              </p:nvSpPr>
              <p:spPr>
                <a:xfrm>
                  <a:off x="7277713" y="2455965"/>
                  <a:ext cx="304028" cy="161583"/>
                </a:xfrm>
                <a:prstGeom prst="rect">
                  <a:avLst/>
                </a:prstGeom>
                <a:blipFill>
                  <a:blip r:embed="rId6"/>
                  <a:stretch>
                    <a:fillRect t="-7692"/>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FE40C1F9-13A1-C84A-A344-D48C22923833}"/>
                </a:ext>
              </a:extLst>
            </p:cNvPr>
            <p:cNvSpPr/>
            <p:nvPr/>
          </p:nvSpPr>
          <p:spPr>
            <a:xfrm>
              <a:off x="6586257" y="217362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Linear Layer</a:t>
              </a:r>
            </a:p>
          </p:txBody>
        </p:sp>
        <p:sp>
          <p:nvSpPr>
            <p:cNvPr id="36" name="Rectangle 35">
              <a:extLst>
                <a:ext uri="{FF2B5EF4-FFF2-40B4-BE49-F238E27FC236}">
                  <a16:creationId xmlns:a16="http://schemas.microsoft.com/office/drawing/2014/main" id="{A4C1FF57-E07E-C84E-8DA1-ACFAAE92C42C}"/>
                </a:ext>
              </a:extLst>
            </p:cNvPr>
            <p:cNvSpPr/>
            <p:nvPr/>
          </p:nvSpPr>
          <p:spPr>
            <a:xfrm>
              <a:off x="6580880" y="168294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D305E65C-EC82-9544-AED4-D0E068A47969}"/>
                </a:ext>
              </a:extLst>
            </p:cNvPr>
            <p:cNvCxnSpPr>
              <a:cxnSpLocks/>
            </p:cNvCxnSpPr>
            <p:nvPr/>
          </p:nvCxnSpPr>
          <p:spPr>
            <a:xfrm flipH="1" flipV="1">
              <a:off x="7141989" y="185391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A3C61BA-D230-9142-8515-B50E8C1077BB}"/>
                    </a:ext>
                  </a:extLst>
                </p:cNvPr>
                <p:cNvSpPr txBox="1"/>
                <p:nvPr/>
              </p:nvSpPr>
              <p:spPr>
                <a:xfrm>
                  <a:off x="7210710" y="197083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9A3C61BA-D230-9142-8515-B50E8C1077BB}"/>
                    </a:ext>
                  </a:extLst>
                </p:cNvPr>
                <p:cNvSpPr txBox="1">
                  <a:spLocks noRot="1" noChangeAspect="1" noMove="1" noResize="1" noEditPoints="1" noAdjustHandles="1" noChangeArrowheads="1" noChangeShapeType="1" noTextEdit="1"/>
                </p:cNvSpPr>
                <p:nvPr/>
              </p:nvSpPr>
              <p:spPr>
                <a:xfrm>
                  <a:off x="7210710" y="1970832"/>
                  <a:ext cx="304028" cy="161583"/>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8026305-7B4F-5B4A-8AF3-004237E56B0E}"/>
                    </a:ext>
                  </a:extLst>
                </p:cNvPr>
                <p:cNvSpPr txBox="1"/>
                <p:nvPr/>
              </p:nvSpPr>
              <p:spPr>
                <a:xfrm>
                  <a:off x="6796904" y="114973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28026305-7B4F-5B4A-8AF3-004237E56B0E}"/>
                    </a:ext>
                  </a:extLst>
                </p:cNvPr>
                <p:cNvSpPr txBox="1">
                  <a:spLocks noRot="1" noChangeAspect="1" noMove="1" noResize="1" noEditPoints="1" noAdjustHandles="1" noChangeArrowheads="1" noChangeShapeType="1" noTextEdit="1"/>
                </p:cNvSpPr>
                <p:nvPr/>
              </p:nvSpPr>
              <p:spPr>
                <a:xfrm>
                  <a:off x="6796904" y="1149731"/>
                  <a:ext cx="554062" cy="161583"/>
                </a:xfrm>
                <a:prstGeom prst="rect">
                  <a:avLst/>
                </a:prstGeom>
                <a:blipFill>
                  <a:blip r:embed="rId8"/>
                  <a:stretch>
                    <a:fillRect l="-15909" t="-28571" r="-11364" b="-4285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9DA0ED7B-AA2F-1E4A-A991-E07F7AE98546}"/>
                </a:ext>
              </a:extLst>
            </p:cNvPr>
            <p:cNvCxnSpPr>
              <a:cxnSpLocks/>
            </p:cNvCxnSpPr>
            <p:nvPr/>
          </p:nvCxnSpPr>
          <p:spPr>
            <a:xfrm flipH="1" flipV="1">
              <a:off x="7155523" y="134717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E3D3BFD-0C78-7D42-A5A2-CD3E4C9FDE4F}"/>
                </a:ext>
              </a:extLst>
            </p:cNvPr>
            <p:cNvCxnSpPr>
              <a:cxnSpLocks/>
            </p:cNvCxnSpPr>
            <p:nvPr/>
          </p:nvCxnSpPr>
          <p:spPr>
            <a:xfrm flipV="1">
              <a:off x="7898737" y="304851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F39DE36-5ACC-DC43-9004-7179E3134D5E}"/>
                </a:ext>
              </a:extLst>
            </p:cNvPr>
            <p:cNvSpPr txBox="1"/>
            <p:nvPr/>
          </p:nvSpPr>
          <p:spPr>
            <a:xfrm>
              <a:off x="5843593" y="4229048"/>
              <a:ext cx="1527017" cy="253916"/>
            </a:xfrm>
            <a:prstGeom prst="rect">
              <a:avLst/>
            </a:prstGeom>
            <a:noFill/>
          </p:spPr>
          <p:txBody>
            <a:bodyPr wrap="square" rtlCol="0">
              <a:spAutoFit/>
            </a:bodyPr>
            <a:lstStyle/>
            <a:p>
              <a:r>
                <a:rPr lang="en-US" sz="1050" dirty="0">
                  <a:solidFill>
                    <a:srgbClr val="FF0000"/>
                  </a:solidFill>
                </a:rPr>
                <a:t>[&lt;BOS&gt;, E, B]</a:t>
              </a:r>
            </a:p>
          </p:txBody>
        </p:sp>
        <p:sp>
          <p:nvSpPr>
            <p:cNvPr id="43" name="Rectangle 42">
              <a:extLst>
                <a:ext uri="{FF2B5EF4-FFF2-40B4-BE49-F238E27FC236}">
                  <a16:creationId xmlns:a16="http://schemas.microsoft.com/office/drawing/2014/main" id="{3CA6A450-5E33-9446-A60A-AC46CEE78C0A}"/>
                </a:ext>
              </a:extLst>
            </p:cNvPr>
            <p:cNvSpPr/>
            <p:nvPr/>
          </p:nvSpPr>
          <p:spPr>
            <a:xfrm>
              <a:off x="7493168" y="3698762"/>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C3A523A-87D9-6246-BA21-680F9DBEA9B9}"/>
                    </a:ext>
                  </a:extLst>
                </p:cNvPr>
                <p:cNvSpPr txBox="1"/>
                <p:nvPr/>
              </p:nvSpPr>
              <p:spPr>
                <a:xfrm>
                  <a:off x="7513704" y="4220524"/>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𝑡</m:t>
                            </m:r>
                          </m:sub>
                        </m:sSub>
                      </m:oMath>
                    </m:oMathPara>
                  </a14:m>
                  <a:endParaRPr lang="en-US" sz="1050" dirty="0">
                    <a:solidFill>
                      <a:srgbClr val="FF0000"/>
                    </a:solidFill>
                  </a:endParaRPr>
                </a:p>
              </p:txBody>
            </p:sp>
          </mc:Choice>
          <mc:Fallback xmlns="">
            <p:sp>
              <p:nvSpPr>
                <p:cNvPr id="44" name="TextBox 43">
                  <a:extLst>
                    <a:ext uri="{FF2B5EF4-FFF2-40B4-BE49-F238E27FC236}">
                      <a16:creationId xmlns:a16="http://schemas.microsoft.com/office/drawing/2014/main" id="{6C3A523A-87D9-6246-BA21-680F9DBEA9B9}"/>
                    </a:ext>
                  </a:extLst>
                </p:cNvPr>
                <p:cNvSpPr txBox="1">
                  <a:spLocks noRot="1" noChangeAspect="1" noMove="1" noResize="1" noEditPoints="1" noAdjustHandles="1" noChangeArrowheads="1" noChangeShapeType="1" noTextEdit="1"/>
                </p:cNvSpPr>
                <p:nvPr/>
              </p:nvSpPr>
              <p:spPr>
                <a:xfrm>
                  <a:off x="7513704" y="4220524"/>
                  <a:ext cx="1111468" cy="253916"/>
                </a:xfrm>
                <a:prstGeom prst="rect">
                  <a:avLst/>
                </a:prstGeom>
                <a:blipFill>
                  <a:blip r:embed="rId9"/>
                  <a:stretch>
                    <a:fillRect/>
                  </a:stretch>
                </a:blipFill>
              </p:spPr>
              <p:txBody>
                <a:bodyPr/>
                <a:lstStyle/>
                <a:p>
                  <a:r>
                    <a:rPr lang="en-US">
                      <a:noFill/>
                    </a:rPr>
                    <a:t> </a:t>
                  </a:r>
                </a:p>
              </p:txBody>
            </p:sp>
          </mc:Fallback>
        </mc:AlternateContent>
      </p:grpSp>
      <p:grpSp>
        <p:nvGrpSpPr>
          <p:cNvPr id="84" name="Group 83">
            <a:extLst>
              <a:ext uri="{FF2B5EF4-FFF2-40B4-BE49-F238E27FC236}">
                <a16:creationId xmlns:a16="http://schemas.microsoft.com/office/drawing/2014/main" id="{EB459BF3-F0DA-CE4D-B001-88BED7895996}"/>
              </a:ext>
            </a:extLst>
          </p:cNvPr>
          <p:cNvGrpSpPr/>
          <p:nvPr/>
        </p:nvGrpSpPr>
        <p:grpSpPr>
          <a:xfrm>
            <a:off x="959154" y="3037150"/>
            <a:ext cx="4710519" cy="1850170"/>
            <a:chOff x="959154" y="3037150"/>
            <a:chExt cx="4710519" cy="1850170"/>
          </a:xfrm>
        </p:grpSpPr>
        <p:grpSp>
          <p:nvGrpSpPr>
            <p:cNvPr id="4" name="Group 3">
              <a:extLst>
                <a:ext uri="{FF2B5EF4-FFF2-40B4-BE49-F238E27FC236}">
                  <a16:creationId xmlns:a16="http://schemas.microsoft.com/office/drawing/2014/main" id="{EE7C6831-1313-9344-B3D7-6BA7E2C690D6}"/>
                </a:ext>
              </a:extLst>
            </p:cNvPr>
            <p:cNvGrpSpPr/>
            <p:nvPr/>
          </p:nvGrpSpPr>
          <p:grpSpPr>
            <a:xfrm>
              <a:off x="2180168" y="3494681"/>
              <a:ext cx="743035" cy="823520"/>
              <a:chOff x="1870202" y="3184713"/>
              <a:chExt cx="743035" cy="823520"/>
            </a:xfrm>
          </p:grpSpPr>
          <p:sp>
            <p:nvSpPr>
              <p:cNvPr id="5" name="Oval 4">
                <a:extLst>
                  <a:ext uri="{FF2B5EF4-FFF2-40B4-BE49-F238E27FC236}">
                    <a16:creationId xmlns:a16="http://schemas.microsoft.com/office/drawing/2014/main" id="{9420C213-66E4-8240-A2DF-CE52B02DDD9D}"/>
                  </a:ext>
                </a:extLst>
              </p:cNvPr>
              <p:cNvSpPr/>
              <p:nvPr/>
            </p:nvSpPr>
            <p:spPr>
              <a:xfrm>
                <a:off x="1918855" y="3556988"/>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CA6F51-D95F-5F44-9D9E-C75B9B6FB63A}"/>
                      </a:ext>
                    </a:extLst>
                  </p:cNvPr>
                  <p:cNvSpPr txBox="1"/>
                  <p:nvPr/>
                </p:nvSpPr>
                <p:spPr>
                  <a:xfrm>
                    <a:off x="1870202" y="3608123"/>
                    <a:ext cx="489594" cy="400110"/>
                  </a:xfrm>
                  <a:prstGeom prst="rect">
                    <a:avLst/>
                  </a:prstGeom>
                  <a:noFill/>
                </p:spPr>
                <p:txBody>
                  <a:bodyPr wrap="square" rtlCol="0">
                    <a:spAutoFit/>
                  </a:bodyPr>
                  <a:lstStyle/>
                  <a:p>
                    <a:r>
                      <a:rPr lang="en-US" sz="1000" dirty="0">
                        <a:ea typeface="Cambria Math" panose="02040503050406030204" pitchFamily="18" charset="0"/>
                      </a:rPr>
                      <a:t>EB</a:t>
                    </a:r>
                    <a14:m>
                      <m:oMath xmlns:m="http://schemas.openxmlformats.org/officeDocument/2006/math">
                        <m:r>
                          <a:rPr lang="en-US" sz="1000" i="1" smtClean="0">
                            <a:solidFill>
                              <a:srgbClr val="FF2AE5"/>
                            </a:solidFill>
                            <a:latin typeface="Cambria Math" panose="02040503050406030204" pitchFamily="18" charset="0"/>
                            <a:ea typeface="Cambria Math" panose="02040503050406030204" pitchFamily="18" charset="0"/>
                          </a:rPr>
                          <m:t>∅</m:t>
                        </m:r>
                      </m:oMath>
                    </a14:m>
                    <a:endParaRPr lang="en-US" sz="1000" dirty="0">
                      <a:latin typeface="+mj-lt"/>
                    </a:endParaRPr>
                  </a:p>
                  <a:p>
                    <a:endParaRPr lang="en-US" sz="1000" dirty="0"/>
                  </a:p>
                </p:txBody>
              </p:sp>
            </mc:Choice>
            <mc:Fallback xmlns="">
              <p:sp>
                <p:nvSpPr>
                  <p:cNvPr id="6" name="TextBox 5">
                    <a:extLst>
                      <a:ext uri="{FF2B5EF4-FFF2-40B4-BE49-F238E27FC236}">
                        <a16:creationId xmlns:a16="http://schemas.microsoft.com/office/drawing/2014/main" id="{13CA6F51-D95F-5F44-9D9E-C75B9B6FB63A}"/>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10"/>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E635C253-2D14-C64C-8A0A-C82B008BD13F}"/>
                  </a:ext>
                </a:extLst>
              </p:cNvPr>
              <p:cNvCxnSpPr>
                <a:cxnSpLocks/>
                <a:endCxn id="5"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372B2C3-C8DD-394A-AEAC-F26086813263}"/>
                </a:ext>
              </a:extLst>
            </p:cNvPr>
            <p:cNvGrpSpPr/>
            <p:nvPr/>
          </p:nvGrpSpPr>
          <p:grpSpPr>
            <a:xfrm>
              <a:off x="2850862" y="3426589"/>
              <a:ext cx="1908240" cy="824183"/>
              <a:chOff x="2540896" y="3116621"/>
              <a:chExt cx="1908240" cy="824183"/>
            </a:xfrm>
          </p:grpSpPr>
          <p:sp>
            <p:nvSpPr>
              <p:cNvPr id="9" name="Oval 8">
                <a:extLst>
                  <a:ext uri="{FF2B5EF4-FFF2-40B4-BE49-F238E27FC236}">
                    <a16:creationId xmlns:a16="http://schemas.microsoft.com/office/drawing/2014/main" id="{4CFDD53C-C85F-3348-8C31-370C1A1373BD}"/>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8EA5EA1-01F9-7244-BB06-1D04C1DA6BDB}"/>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5FF105A-FCA3-B141-8AD4-F5DF8AE343D0}"/>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D3D114-D019-DE4E-A344-DA417DB55BF4}"/>
                  </a:ext>
                </a:extLst>
              </p:cNvPr>
              <p:cNvSpPr txBox="1"/>
              <p:nvPr/>
            </p:nvSpPr>
            <p:spPr>
              <a:xfrm>
                <a:off x="2540896" y="3608123"/>
                <a:ext cx="487891" cy="246221"/>
              </a:xfrm>
              <a:prstGeom prst="rect">
                <a:avLst/>
              </a:prstGeom>
              <a:noFill/>
            </p:spPr>
            <p:txBody>
              <a:bodyPr wrap="square" rtlCol="0">
                <a:spAutoFit/>
              </a:bodyPr>
              <a:lstStyle/>
              <a:p>
                <a:r>
                  <a:rPr lang="en-US" sz="1000" dirty="0"/>
                  <a:t>EB</a:t>
                </a:r>
                <a:r>
                  <a:rPr lang="en-US" sz="1000" dirty="0">
                    <a:solidFill>
                      <a:srgbClr val="FF2AE5"/>
                    </a:solidFill>
                  </a:rPr>
                  <a:t>E</a:t>
                </a:r>
              </a:p>
            </p:txBody>
          </p:sp>
          <p:sp>
            <p:nvSpPr>
              <p:cNvPr id="13" name="TextBox 12">
                <a:extLst>
                  <a:ext uri="{FF2B5EF4-FFF2-40B4-BE49-F238E27FC236}">
                    <a16:creationId xmlns:a16="http://schemas.microsoft.com/office/drawing/2014/main" id="{D192FDD2-6761-1B4F-9763-67C862EEF7F0}"/>
                  </a:ext>
                </a:extLst>
              </p:cNvPr>
              <p:cNvSpPr txBox="1"/>
              <p:nvPr/>
            </p:nvSpPr>
            <p:spPr>
              <a:xfrm>
                <a:off x="3230675" y="3592467"/>
                <a:ext cx="447879" cy="246221"/>
              </a:xfrm>
              <a:prstGeom prst="rect">
                <a:avLst/>
              </a:prstGeom>
              <a:noFill/>
            </p:spPr>
            <p:txBody>
              <a:bodyPr wrap="square" rtlCol="0">
                <a:spAutoFit/>
              </a:bodyPr>
              <a:lstStyle/>
              <a:p>
                <a:r>
                  <a:rPr lang="en-US" sz="1000" dirty="0"/>
                  <a:t>EB</a:t>
                </a:r>
                <a:r>
                  <a:rPr lang="en-US" sz="1000" dirty="0">
                    <a:solidFill>
                      <a:srgbClr val="FF2AE5"/>
                    </a:solidFill>
                  </a:rPr>
                  <a:t>B</a:t>
                </a:r>
              </a:p>
            </p:txBody>
          </p:sp>
          <p:sp>
            <p:nvSpPr>
              <p:cNvPr id="14" name="TextBox 13">
                <a:extLst>
                  <a:ext uri="{FF2B5EF4-FFF2-40B4-BE49-F238E27FC236}">
                    <a16:creationId xmlns:a16="http://schemas.microsoft.com/office/drawing/2014/main" id="{D3E06440-ACC5-0740-B5F9-0A00A7FF825C}"/>
                  </a:ext>
                </a:extLst>
              </p:cNvPr>
              <p:cNvSpPr txBox="1"/>
              <p:nvPr/>
            </p:nvSpPr>
            <p:spPr>
              <a:xfrm>
                <a:off x="3959542" y="3599065"/>
                <a:ext cx="489594" cy="246221"/>
              </a:xfrm>
              <a:prstGeom prst="rect">
                <a:avLst/>
              </a:prstGeom>
              <a:noFill/>
            </p:spPr>
            <p:txBody>
              <a:bodyPr wrap="square" rtlCol="0">
                <a:spAutoFit/>
              </a:bodyPr>
              <a:lstStyle/>
              <a:p>
                <a:r>
                  <a:rPr lang="en-US" sz="1000" dirty="0"/>
                  <a:t>EB</a:t>
                </a:r>
                <a:r>
                  <a:rPr lang="en-US" sz="1000" dirty="0">
                    <a:solidFill>
                      <a:srgbClr val="FF2AE5"/>
                    </a:solidFill>
                  </a:rPr>
                  <a:t>C</a:t>
                </a:r>
              </a:p>
            </p:txBody>
          </p:sp>
          <p:cxnSp>
            <p:nvCxnSpPr>
              <p:cNvPr id="15" name="Straight Arrow Connector 14">
                <a:extLst>
                  <a:ext uri="{FF2B5EF4-FFF2-40B4-BE49-F238E27FC236}">
                    <a16:creationId xmlns:a16="http://schemas.microsoft.com/office/drawing/2014/main" id="{9C5AE9EC-EB75-DE49-A81B-65BE142CF499}"/>
                  </a:ext>
                </a:extLst>
              </p:cNvPr>
              <p:cNvCxnSpPr>
                <a:cxnSpLocks/>
                <a:endCxn id="9"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E39966C-1D4C-4A4F-B188-7325411B0B31}"/>
                  </a:ext>
                </a:extLst>
              </p:cNvPr>
              <p:cNvCxnSpPr>
                <a:cxnSpLocks/>
                <a:endCxn id="10"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D279785-E450-F64D-9504-CC0530316725}"/>
                  </a:ext>
                </a:extLst>
              </p:cNvPr>
              <p:cNvCxnSpPr>
                <a:cxnSpLocks/>
                <a:endCxn id="11"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761C86C4-226D-C644-BD5F-FA5FA5C57CF5}"/>
                </a:ext>
              </a:extLst>
            </p:cNvPr>
            <p:cNvSpPr/>
            <p:nvPr/>
          </p:nvSpPr>
          <p:spPr>
            <a:xfrm>
              <a:off x="2916838" y="320109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370F903-EC8E-FE42-A5E1-BFBF2A2BED35}"/>
                </a:ext>
              </a:extLst>
            </p:cNvPr>
            <p:cNvSpPr txBox="1"/>
            <p:nvPr/>
          </p:nvSpPr>
          <p:spPr>
            <a:xfrm>
              <a:off x="2987478" y="3229036"/>
              <a:ext cx="386787" cy="246221"/>
            </a:xfrm>
            <a:prstGeom prst="rect">
              <a:avLst/>
            </a:prstGeom>
            <a:noFill/>
          </p:spPr>
          <p:txBody>
            <a:bodyPr wrap="square" rtlCol="0">
              <a:spAutoFit/>
            </a:bodyPr>
            <a:lstStyle/>
            <a:p>
              <a:r>
                <a:rPr lang="en-US" sz="1000" dirty="0"/>
                <a:t>EB</a:t>
              </a:r>
            </a:p>
          </p:txBody>
        </p:sp>
        <p:sp>
          <p:nvSpPr>
            <p:cNvPr id="21" name="TextBox 20">
              <a:extLst>
                <a:ext uri="{FF2B5EF4-FFF2-40B4-BE49-F238E27FC236}">
                  <a16:creationId xmlns:a16="http://schemas.microsoft.com/office/drawing/2014/main" id="{6F52BA76-7C25-414B-BCD7-AC63726CC0DF}"/>
                </a:ext>
              </a:extLst>
            </p:cNvPr>
            <p:cNvSpPr txBox="1"/>
            <p:nvPr/>
          </p:nvSpPr>
          <p:spPr>
            <a:xfrm>
              <a:off x="3657600" y="3053168"/>
              <a:ext cx="973631" cy="307777"/>
            </a:xfrm>
            <a:prstGeom prst="rect">
              <a:avLst/>
            </a:prstGeom>
            <a:noFill/>
          </p:spPr>
          <p:txBody>
            <a:bodyPr wrap="square" rtlCol="0">
              <a:spAutoFit/>
            </a:bodyPr>
            <a:lstStyle/>
            <a:p>
              <a:r>
                <a:rPr lang="en-US" dirty="0"/>
                <a:t>Time = t</a:t>
              </a:r>
            </a:p>
          </p:txBody>
        </p:sp>
        <p:sp>
          <p:nvSpPr>
            <p:cNvPr id="22" name="TextBox 21">
              <a:extLst>
                <a:ext uri="{FF2B5EF4-FFF2-40B4-BE49-F238E27FC236}">
                  <a16:creationId xmlns:a16="http://schemas.microsoft.com/office/drawing/2014/main" id="{C58DDAB7-0282-C644-911C-69CF97602C39}"/>
                </a:ext>
              </a:extLst>
            </p:cNvPr>
            <p:cNvSpPr txBox="1"/>
            <p:nvPr/>
          </p:nvSpPr>
          <p:spPr>
            <a:xfrm>
              <a:off x="959154" y="4025545"/>
              <a:ext cx="1238301" cy="307777"/>
            </a:xfrm>
            <a:prstGeom prst="rect">
              <a:avLst/>
            </a:prstGeom>
            <a:noFill/>
          </p:spPr>
          <p:txBody>
            <a:bodyPr wrap="square" rtlCol="0">
              <a:spAutoFit/>
            </a:bodyPr>
            <a:lstStyle/>
            <a:p>
              <a:r>
                <a:rPr lang="en-US" dirty="0"/>
                <a:t>Time = t + 1</a:t>
              </a:r>
            </a:p>
          </p:txBody>
        </p:sp>
        <p:sp>
          <p:nvSpPr>
            <p:cNvPr id="45" name="TextBox 44">
              <a:extLst>
                <a:ext uri="{FF2B5EF4-FFF2-40B4-BE49-F238E27FC236}">
                  <a16:creationId xmlns:a16="http://schemas.microsoft.com/office/drawing/2014/main" id="{A37296FC-187E-0045-AC1E-C9A8CF414675}"/>
                </a:ext>
              </a:extLst>
            </p:cNvPr>
            <p:cNvSpPr txBox="1"/>
            <p:nvPr/>
          </p:nvSpPr>
          <p:spPr>
            <a:xfrm>
              <a:off x="2100314" y="3037150"/>
              <a:ext cx="973631" cy="307777"/>
            </a:xfrm>
            <a:prstGeom prst="rect">
              <a:avLst/>
            </a:prstGeom>
            <a:noFill/>
          </p:spPr>
          <p:txBody>
            <a:bodyPr wrap="square" rtlCol="0">
              <a:spAutoFit/>
            </a:bodyPr>
            <a:lstStyle/>
            <a:p>
              <a:r>
                <a:rPr lang="en-US" i="1" dirty="0">
                  <a:solidFill>
                    <a:srgbClr val="FF0000"/>
                  </a:solidFill>
                </a:rPr>
                <a:t>p</a:t>
              </a:r>
            </a:p>
          </p:txBody>
        </p:sp>
        <p:cxnSp>
          <p:nvCxnSpPr>
            <p:cNvPr id="18" name="Straight Arrow Connector 17">
              <a:extLst>
                <a:ext uri="{FF2B5EF4-FFF2-40B4-BE49-F238E27FC236}">
                  <a16:creationId xmlns:a16="http://schemas.microsoft.com/office/drawing/2014/main" id="{A55C0A07-FC39-664E-A21D-1A153ED5F28A}"/>
                </a:ext>
              </a:extLst>
            </p:cNvPr>
            <p:cNvCxnSpPr/>
            <p:nvPr/>
          </p:nvCxnSpPr>
          <p:spPr>
            <a:xfrm>
              <a:off x="2301411" y="3245529"/>
              <a:ext cx="599003" cy="99398"/>
            </a:xfrm>
            <a:prstGeom prst="straightConnector1">
              <a:avLst/>
            </a:prstGeom>
            <a:ln>
              <a:solidFill>
                <a:srgbClr val="2DE2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FAB5D16-6D18-8942-AD10-B701CFDD838E}"/>
                    </a:ext>
                  </a:extLst>
                </p:cNvPr>
                <p:cNvSpPr/>
                <p:nvPr/>
              </p:nvSpPr>
              <p:spPr>
                <a:xfrm>
                  <a:off x="1714460" y="4425655"/>
                  <a:ext cx="1120820" cy="307777"/>
                </a:xfrm>
                <a:prstGeom prst="rect">
                  <a:avLst/>
                </a:prstGeom>
              </p:spPr>
              <p:txBody>
                <a:bodyPr wrap="none">
                  <a:spAutoFit/>
                </a:bodyPr>
                <a:lstStyle/>
                <a:p>
                  <a:r>
                    <a:rPr lang="en-US" dirty="0"/>
                    <a:t> </a:t>
                  </a:r>
                  <a:r>
                    <a:rPr lang="en-US" dirty="0">
                      <a:solidFill>
                        <a:srgbClr val="FF0000"/>
                      </a:solidFill>
                    </a:rPr>
                    <a:t>p</a:t>
                  </a:r>
                  <a:r>
                    <a:rPr lang="en-US" dirty="0"/>
                    <a:t> * P</a:t>
                  </a:r>
                  <a14:m>
                    <m:oMath xmlns:m="http://schemas.openxmlformats.org/officeDocument/2006/math">
                      <m:r>
                        <a:rPr lang="en-US" i="1" baseline="30000">
                          <a:latin typeface="Cambria Math" panose="02040503050406030204" pitchFamily="18" charset="0"/>
                          <a:ea typeface="Cambria Math" panose="02040503050406030204" pitchFamily="18" charset="0"/>
                        </a:rPr>
                        <m:t>∅</m:t>
                      </m:r>
                    </m:oMath>
                  </a14:m>
                  <a:r>
                    <a:rPr lang="en-US" baseline="-25000" dirty="0"/>
                    <a:t>(t, “BE”)</a:t>
                  </a:r>
                </a:p>
              </p:txBody>
            </p:sp>
          </mc:Choice>
          <mc:Fallback xmlns="">
            <p:sp>
              <p:nvSpPr>
                <p:cNvPr id="49" name="Rectangle 48">
                  <a:extLst>
                    <a:ext uri="{FF2B5EF4-FFF2-40B4-BE49-F238E27FC236}">
                      <a16:creationId xmlns:a16="http://schemas.microsoft.com/office/drawing/2014/main" id="{4FAB5D16-6D18-8942-AD10-B701CFDD838E}"/>
                    </a:ext>
                  </a:extLst>
                </p:cNvPr>
                <p:cNvSpPr>
                  <a:spLocks noRot="1" noChangeAspect="1" noMove="1" noResize="1" noEditPoints="1" noAdjustHandles="1" noChangeArrowheads="1" noChangeShapeType="1" noTextEdit="1"/>
                </p:cNvSpPr>
                <p:nvPr/>
              </p:nvSpPr>
              <p:spPr>
                <a:xfrm>
                  <a:off x="1714460" y="4425655"/>
                  <a:ext cx="1120820" cy="307777"/>
                </a:xfrm>
                <a:prstGeom prst="rect">
                  <a:avLst/>
                </a:prstGeom>
                <a:blipFill>
                  <a:blip r:embed="rId11"/>
                  <a:stretch>
                    <a:fillRect t="-4000" b="-20000"/>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9EDF49AF-3800-5C4F-A01E-79F83AB39317}"/>
                </a:ext>
              </a:extLst>
            </p:cNvPr>
            <p:cNvCxnSpPr>
              <a:cxnSpLocks/>
            </p:cNvCxnSpPr>
            <p:nvPr/>
          </p:nvCxnSpPr>
          <p:spPr>
            <a:xfrm flipV="1">
              <a:off x="1923315" y="4236859"/>
              <a:ext cx="387891" cy="156239"/>
            </a:xfrm>
            <a:prstGeom prst="straightConnector1">
              <a:avLst/>
            </a:prstGeom>
            <a:ln>
              <a:solidFill>
                <a:srgbClr val="2DE2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B15B947-6374-654F-B445-0FC925C4A920}"/>
                </a:ext>
              </a:extLst>
            </p:cNvPr>
            <p:cNvSpPr/>
            <p:nvPr/>
          </p:nvSpPr>
          <p:spPr>
            <a:xfrm>
              <a:off x="4382032" y="3384296"/>
              <a:ext cx="1125629" cy="307777"/>
            </a:xfrm>
            <a:prstGeom prst="rect">
              <a:avLst/>
            </a:prstGeom>
          </p:spPr>
          <p:txBody>
            <a:bodyPr wrap="none">
              <a:spAutoFit/>
            </a:bodyPr>
            <a:lstStyle/>
            <a:p>
              <a:r>
                <a:rPr lang="en-US" dirty="0"/>
                <a:t> </a:t>
              </a:r>
              <a:r>
                <a:rPr lang="en-US" dirty="0">
                  <a:solidFill>
                    <a:srgbClr val="FF0000"/>
                  </a:solidFill>
                </a:rPr>
                <a:t>p</a:t>
              </a:r>
              <a:r>
                <a:rPr lang="en-US" dirty="0"/>
                <a:t> * P</a:t>
              </a:r>
              <a:r>
                <a:rPr lang="en-US" baseline="30000" dirty="0"/>
                <a:t>E</a:t>
              </a:r>
              <a:r>
                <a:rPr lang="en-US" baseline="-25000" dirty="0"/>
                <a:t>(t, “BE”)</a:t>
              </a:r>
            </a:p>
          </p:txBody>
        </p:sp>
        <p:cxnSp>
          <p:nvCxnSpPr>
            <p:cNvPr id="69" name="Straight Arrow Connector 68">
              <a:extLst>
                <a:ext uri="{FF2B5EF4-FFF2-40B4-BE49-F238E27FC236}">
                  <a16:creationId xmlns:a16="http://schemas.microsoft.com/office/drawing/2014/main" id="{5ABB8CA8-33D8-1D4E-B223-3E1ADBA6D92E}"/>
                </a:ext>
              </a:extLst>
            </p:cNvPr>
            <p:cNvCxnSpPr>
              <a:cxnSpLocks/>
            </p:cNvCxnSpPr>
            <p:nvPr/>
          </p:nvCxnSpPr>
          <p:spPr>
            <a:xfrm flipH="1">
              <a:off x="3275043" y="3559179"/>
              <a:ext cx="1227587" cy="358912"/>
            </a:xfrm>
            <a:prstGeom prst="straightConnector1">
              <a:avLst/>
            </a:prstGeom>
            <a:ln>
              <a:solidFill>
                <a:srgbClr val="2DE200"/>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F27AF54-B747-A442-8F6E-1AB32C7FF531}"/>
                </a:ext>
              </a:extLst>
            </p:cNvPr>
            <p:cNvSpPr/>
            <p:nvPr/>
          </p:nvSpPr>
          <p:spPr>
            <a:xfrm>
              <a:off x="3413734" y="4386405"/>
              <a:ext cx="1125629" cy="307777"/>
            </a:xfrm>
            <a:prstGeom prst="rect">
              <a:avLst/>
            </a:prstGeom>
          </p:spPr>
          <p:txBody>
            <a:bodyPr wrap="none">
              <a:spAutoFit/>
            </a:bodyPr>
            <a:lstStyle/>
            <a:p>
              <a:r>
                <a:rPr lang="en-US" dirty="0"/>
                <a:t> </a:t>
              </a:r>
              <a:r>
                <a:rPr lang="en-US" dirty="0">
                  <a:solidFill>
                    <a:srgbClr val="FF0000"/>
                  </a:solidFill>
                </a:rPr>
                <a:t>p</a:t>
              </a:r>
              <a:r>
                <a:rPr lang="en-US" dirty="0"/>
                <a:t> * P</a:t>
              </a:r>
              <a:r>
                <a:rPr lang="en-US" baseline="30000" dirty="0"/>
                <a:t>B</a:t>
              </a:r>
              <a:r>
                <a:rPr lang="en-US" baseline="-25000" dirty="0"/>
                <a:t>(t, “BE”)</a:t>
              </a:r>
            </a:p>
          </p:txBody>
        </p:sp>
        <p:sp>
          <p:nvSpPr>
            <p:cNvPr id="72" name="Rectangle 71">
              <a:extLst>
                <a:ext uri="{FF2B5EF4-FFF2-40B4-BE49-F238E27FC236}">
                  <a16:creationId xmlns:a16="http://schemas.microsoft.com/office/drawing/2014/main" id="{E9BFBBF4-6382-8549-A031-9C77B31758DE}"/>
                </a:ext>
              </a:extLst>
            </p:cNvPr>
            <p:cNvSpPr/>
            <p:nvPr/>
          </p:nvSpPr>
          <p:spPr>
            <a:xfrm>
              <a:off x="4537632" y="4579543"/>
              <a:ext cx="1132041" cy="307777"/>
            </a:xfrm>
            <a:prstGeom prst="rect">
              <a:avLst/>
            </a:prstGeom>
          </p:spPr>
          <p:txBody>
            <a:bodyPr wrap="none">
              <a:spAutoFit/>
            </a:bodyPr>
            <a:lstStyle/>
            <a:p>
              <a:r>
                <a:rPr lang="en-US" dirty="0"/>
                <a:t> </a:t>
              </a:r>
              <a:r>
                <a:rPr lang="en-US" dirty="0">
                  <a:solidFill>
                    <a:srgbClr val="FF0000"/>
                  </a:solidFill>
                </a:rPr>
                <a:t>p</a:t>
              </a:r>
              <a:r>
                <a:rPr lang="en-US" dirty="0"/>
                <a:t> * P</a:t>
              </a:r>
              <a:r>
                <a:rPr lang="en-US" baseline="30000" dirty="0"/>
                <a:t>C</a:t>
              </a:r>
              <a:r>
                <a:rPr lang="en-US" baseline="-25000" dirty="0"/>
                <a:t>(t, “BE”)</a:t>
              </a:r>
            </a:p>
          </p:txBody>
        </p:sp>
        <p:cxnSp>
          <p:nvCxnSpPr>
            <p:cNvPr id="73" name="Straight Arrow Connector 72">
              <a:extLst>
                <a:ext uri="{FF2B5EF4-FFF2-40B4-BE49-F238E27FC236}">
                  <a16:creationId xmlns:a16="http://schemas.microsoft.com/office/drawing/2014/main" id="{99C03AA6-10FC-1548-BEE4-142D7A259A75}"/>
                </a:ext>
              </a:extLst>
            </p:cNvPr>
            <p:cNvCxnSpPr>
              <a:cxnSpLocks/>
            </p:cNvCxnSpPr>
            <p:nvPr/>
          </p:nvCxnSpPr>
          <p:spPr>
            <a:xfrm flipH="1" flipV="1">
              <a:off x="4518921" y="4234128"/>
              <a:ext cx="315580" cy="393954"/>
            </a:xfrm>
            <a:prstGeom prst="straightConnector1">
              <a:avLst/>
            </a:prstGeom>
            <a:ln>
              <a:solidFill>
                <a:srgbClr val="2DE2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B82D964-139F-204F-BBD8-5D3E6001D115}"/>
                </a:ext>
              </a:extLst>
            </p:cNvPr>
            <p:cNvCxnSpPr>
              <a:cxnSpLocks/>
              <a:stCxn id="71" idx="0"/>
            </p:cNvCxnSpPr>
            <p:nvPr/>
          </p:nvCxnSpPr>
          <p:spPr>
            <a:xfrm flipH="1" flipV="1">
              <a:off x="3779339" y="4253547"/>
              <a:ext cx="197210" cy="132858"/>
            </a:xfrm>
            <a:prstGeom prst="straightConnector1">
              <a:avLst/>
            </a:prstGeom>
            <a:ln>
              <a:solidFill>
                <a:srgbClr val="2DE2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81E8D76-07C1-5543-95C7-2610658229AA}"/>
                </a:ext>
              </a:extLst>
            </p:cNvPr>
            <p:cNvCxnSpPr>
              <a:cxnSpLocks/>
            </p:cNvCxnSpPr>
            <p:nvPr/>
          </p:nvCxnSpPr>
          <p:spPr>
            <a:xfrm>
              <a:off x="1999647" y="3191038"/>
              <a:ext cx="1311858" cy="1542393"/>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82" name="Table 53">
            <a:extLst>
              <a:ext uri="{FF2B5EF4-FFF2-40B4-BE49-F238E27FC236}">
                <a16:creationId xmlns:a16="http://schemas.microsoft.com/office/drawing/2014/main" id="{0E513ADE-EFD0-214F-8328-C608B98EE802}"/>
              </a:ext>
            </a:extLst>
          </p:cNvPr>
          <p:cNvGraphicFramePr>
            <a:graphicFrameLocks noGrp="1"/>
          </p:cNvGraphicFramePr>
          <p:nvPr>
            <p:extLst>
              <p:ext uri="{D42A27DB-BD31-4B8C-83A1-F6EECF244321}">
                <p14:modId xmlns:p14="http://schemas.microsoft.com/office/powerpoint/2010/main" val="1189225878"/>
              </p:ext>
            </p:extLst>
          </p:nvPr>
        </p:nvGraphicFramePr>
        <p:xfrm>
          <a:off x="7775363" y="231166"/>
          <a:ext cx="500380" cy="1650371"/>
        </p:xfrm>
        <a:graphic>
          <a:graphicData uri="http://schemas.openxmlformats.org/drawingml/2006/table">
            <a:tbl>
              <a:tblPr firstRow="1" bandRow="1">
                <a:tableStyleId>{0505E3EF-67EA-436B-97B2-0124C06EBD24}</a:tableStyleId>
              </a:tblPr>
              <a:tblGrid>
                <a:gridCol w="500380">
                  <a:extLst>
                    <a:ext uri="{9D8B030D-6E8A-4147-A177-3AD203B41FA5}">
                      <a16:colId xmlns:a16="http://schemas.microsoft.com/office/drawing/2014/main" val="851000872"/>
                    </a:ext>
                  </a:extLst>
                </a:gridCol>
              </a:tblGrid>
              <a:tr h="465218">
                <a:tc>
                  <a:txBody>
                    <a:bodyPr/>
                    <a:lstStyle/>
                    <a:p>
                      <a:endParaRPr lang="en-US" b="0" dirty="0"/>
                    </a:p>
                  </a:txBody>
                  <a:tcPr/>
                </a:tc>
                <a:extLst>
                  <a:ext uri="{0D108BD9-81ED-4DB2-BD59-A6C34878D82A}">
                    <a16:rowId xmlns:a16="http://schemas.microsoft.com/office/drawing/2014/main" val="1059926754"/>
                  </a:ext>
                </a:extLst>
              </a:tr>
              <a:tr h="367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a:t>
                      </a:r>
                      <a:r>
                        <a:rPr lang="en-US" sz="900" baseline="30000" dirty="0"/>
                        <a:t>E</a:t>
                      </a:r>
                      <a:r>
                        <a:rPr lang="en-US" sz="900" baseline="-25000" dirty="0"/>
                        <a:t>(</a:t>
                      </a:r>
                      <a:r>
                        <a:rPr lang="en-US" sz="900" baseline="-25000" dirty="0" err="1"/>
                        <a:t>t,u</a:t>
                      </a:r>
                      <a:r>
                        <a:rPr lang="en-US" sz="900" baseline="-25000" dirty="0"/>
                        <a:t>)</a:t>
                      </a:r>
                    </a:p>
                    <a:p>
                      <a:endParaRPr lang="en-US" sz="900" b="0" baseline="30000" dirty="0"/>
                    </a:p>
                  </a:txBody>
                  <a:tcPr/>
                </a:tc>
                <a:extLst>
                  <a:ext uri="{0D108BD9-81ED-4DB2-BD59-A6C34878D82A}">
                    <a16:rowId xmlns:a16="http://schemas.microsoft.com/office/drawing/2014/main" val="3733202637"/>
                  </a:ext>
                </a:extLst>
              </a:tr>
              <a:tr h="3733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P</a:t>
                      </a:r>
                      <a:r>
                        <a:rPr lang="en-US" sz="1000" baseline="30000" dirty="0"/>
                        <a:t>B</a:t>
                      </a:r>
                      <a:r>
                        <a:rPr lang="en-US" sz="1000" baseline="-25000" dirty="0"/>
                        <a:t>(</a:t>
                      </a:r>
                      <a:r>
                        <a:rPr lang="en-US" sz="1000" baseline="-25000" dirty="0" err="1"/>
                        <a:t>t,u</a:t>
                      </a:r>
                      <a:r>
                        <a:rPr lang="en-US" sz="1000" baseline="-25000" dirty="0"/>
                        <a:t>)</a:t>
                      </a:r>
                    </a:p>
                    <a:p>
                      <a:endParaRPr lang="en-US" b="0" dirty="0"/>
                    </a:p>
                  </a:txBody>
                  <a:tcPr/>
                </a:tc>
                <a:extLst>
                  <a:ext uri="{0D108BD9-81ED-4DB2-BD59-A6C34878D82A}">
                    <a16:rowId xmlns:a16="http://schemas.microsoft.com/office/drawing/2014/main" val="1648834894"/>
                  </a:ext>
                </a:extLst>
              </a:tr>
              <a:tr h="3608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err="1"/>
                        <a:t>P</a:t>
                      </a:r>
                      <a:r>
                        <a:rPr lang="en-US" sz="800" baseline="30000" dirty="0" err="1"/>
                        <a:t>C</a:t>
                      </a:r>
                      <a:r>
                        <a:rPr lang="en-US" sz="800" baseline="-25000" dirty="0" err="1"/>
                        <a:t>t,u</a:t>
                      </a:r>
                      <a:r>
                        <a:rPr lang="en-US" sz="800" baseline="-25000" dirty="0"/>
                        <a:t>)</a:t>
                      </a:r>
                    </a:p>
                  </a:txBody>
                  <a:tcPr/>
                </a:tc>
                <a:extLst>
                  <a:ext uri="{0D108BD9-81ED-4DB2-BD59-A6C34878D82A}">
                    <a16:rowId xmlns:a16="http://schemas.microsoft.com/office/drawing/2014/main" val="3217704328"/>
                  </a:ext>
                </a:extLst>
              </a:tr>
            </a:tbl>
          </a:graphicData>
        </a:graphic>
      </p:graphicFrame>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AB9A1CD-86C9-3C47-9918-A35A66DBC6CB}"/>
                  </a:ext>
                </a:extLst>
              </p:cNvPr>
              <p:cNvSpPr txBox="1"/>
              <p:nvPr/>
            </p:nvSpPr>
            <p:spPr>
              <a:xfrm>
                <a:off x="7784149" y="337303"/>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a:t>
                </a:r>
                <a:r>
                  <a:rPr lang="en-US" sz="800" baseline="-25000" dirty="0" err="1"/>
                  <a:t>t,u</a:t>
                </a:r>
                <a:r>
                  <a:rPr lang="en-US" sz="800" baseline="-25000" dirty="0"/>
                  <a:t>)</a:t>
                </a:r>
              </a:p>
            </p:txBody>
          </p:sp>
        </mc:Choice>
        <mc:Fallback xmlns="">
          <p:sp>
            <p:nvSpPr>
              <p:cNvPr id="83" name="TextBox 82">
                <a:extLst>
                  <a:ext uri="{FF2B5EF4-FFF2-40B4-BE49-F238E27FC236}">
                    <a16:creationId xmlns:a16="http://schemas.microsoft.com/office/drawing/2014/main" id="{FAB9A1CD-86C9-3C47-9918-A35A66DBC6CB}"/>
                  </a:ext>
                </a:extLst>
              </p:cNvPr>
              <p:cNvSpPr txBox="1">
                <a:spLocks noRot="1" noChangeAspect="1" noMove="1" noResize="1" noEditPoints="1" noAdjustHandles="1" noChangeArrowheads="1" noChangeShapeType="1" noTextEdit="1"/>
              </p:cNvSpPr>
              <p:nvPr/>
            </p:nvSpPr>
            <p:spPr>
              <a:xfrm>
                <a:off x="7784149" y="337303"/>
                <a:ext cx="491594" cy="215444"/>
              </a:xfrm>
              <a:prstGeom prst="rect">
                <a:avLst/>
              </a:prstGeom>
              <a:blipFill>
                <a:blip r:embed="rId12"/>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CD37F592-9504-C240-B603-EDC586245E3B}"/>
                  </a:ext>
                </a:extLst>
              </p:cNvPr>
              <p:cNvSpPr/>
              <p:nvPr/>
            </p:nvSpPr>
            <p:spPr>
              <a:xfrm>
                <a:off x="7864960" y="1926867"/>
                <a:ext cx="1241922"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Output symbols (k): ”E”, “B”, “C”, </a:t>
                </a:r>
                <a14:m>
                  <m:oMath xmlns:m="http://schemas.openxmlformats.org/officeDocument/2006/math">
                    <m:r>
                      <a:rPr lang="en-US" sz="1000" i="1">
                        <a:latin typeface="Cambria Math" panose="02040503050406030204" pitchFamily="18" charset="0"/>
                        <a:ea typeface="Cambria Math" panose="02040503050406030204" pitchFamily="18" charset="0"/>
                      </a:rPr>
                      <m:t>∅ </m:t>
                    </m:r>
                    <m:r>
                      <a:rPr lang="en-US" sz="1000" b="0" i="0" smtClean="0">
                        <a:latin typeface="Cambria Math" panose="02040503050406030204" pitchFamily="18" charset="0"/>
                        <a:ea typeface="Cambria Math" panose="02040503050406030204" pitchFamily="18" charset="0"/>
                      </a:rPr>
                      <m:t>(</m:t>
                    </m:r>
                  </m:oMath>
                </a14:m>
                <a:r>
                  <a:rPr lang="en-US" sz="1000" dirty="0"/>
                  <a:t>blank symbol )</a:t>
                </a:r>
                <a:endParaRPr lang="en-US" sz="1000" dirty="0">
                  <a:latin typeface="Arial" panose="020B0604020202020204" pitchFamily="34" charset="0"/>
                  <a:cs typeface="Arial" panose="020B0604020202020204" pitchFamily="34" charset="0"/>
                </a:endParaRPr>
              </a:p>
            </p:txBody>
          </p:sp>
        </mc:Choice>
        <mc:Fallback xmlns="">
          <p:sp>
            <p:nvSpPr>
              <p:cNvPr id="85" name="Rectangle 84">
                <a:extLst>
                  <a:ext uri="{FF2B5EF4-FFF2-40B4-BE49-F238E27FC236}">
                    <a16:creationId xmlns:a16="http://schemas.microsoft.com/office/drawing/2014/main" id="{CD37F592-9504-C240-B603-EDC586245E3B}"/>
                  </a:ext>
                </a:extLst>
              </p:cNvPr>
              <p:cNvSpPr>
                <a:spLocks noRot="1" noChangeAspect="1" noMove="1" noResize="1" noEditPoints="1" noAdjustHandles="1" noChangeArrowheads="1" noChangeShapeType="1" noTextEdit="1"/>
              </p:cNvSpPr>
              <p:nvPr/>
            </p:nvSpPr>
            <p:spPr>
              <a:xfrm>
                <a:off x="7864960" y="1926867"/>
                <a:ext cx="1241922" cy="553998"/>
              </a:xfrm>
              <a:prstGeom prst="rect">
                <a:avLst/>
              </a:prstGeom>
              <a:blipFill>
                <a:blip r:embed="rId13"/>
                <a:stretch>
                  <a:fillRect b="-4444"/>
                </a:stretch>
              </a:blipFill>
            </p:spPr>
            <p:txBody>
              <a:bodyPr/>
              <a:lstStyle/>
              <a:p>
                <a:r>
                  <a:rPr lang="en-US">
                    <a:noFill/>
                  </a:rPr>
                  <a:t> </a:t>
                </a:r>
              </a:p>
            </p:txBody>
          </p:sp>
        </mc:Fallback>
      </mc:AlternateContent>
    </p:spTree>
    <p:extLst>
      <p:ext uri="{BB962C8B-B14F-4D97-AF65-F5344CB8AC3E}">
        <p14:creationId xmlns:p14="http://schemas.microsoft.com/office/powerpoint/2010/main" val="9457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bldLvl="2"/>
      <p:bldP spid="83" grpId="0"/>
      <p:bldP spid="8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7D63-645A-B649-A256-D84AB194B22A}"/>
              </a:ext>
            </a:extLst>
          </p:cNvPr>
          <p:cNvSpPr>
            <a:spLocks noGrp="1"/>
          </p:cNvSpPr>
          <p:nvPr>
            <p:ph type="title"/>
          </p:nvPr>
        </p:nvSpPr>
        <p:spPr>
          <a:xfrm>
            <a:off x="89942" y="455888"/>
            <a:ext cx="8520600" cy="572700"/>
          </a:xfrm>
        </p:spPr>
        <p:txBody>
          <a:bodyPr/>
          <a:lstStyle/>
          <a:p>
            <a:r>
              <a:rPr lang="en-US" sz="2500" dirty="0">
                <a:solidFill>
                  <a:schemeClr val="accent1">
                    <a:lumMod val="50000"/>
                  </a:schemeClr>
                </a:solidFill>
              </a:rPr>
              <a:t>Subset Of Hypotheses At t = 1 During Decoding</a:t>
            </a:r>
          </a:p>
        </p:txBody>
      </p:sp>
      <p:grpSp>
        <p:nvGrpSpPr>
          <p:cNvPr id="170" name="Group 169">
            <a:extLst>
              <a:ext uri="{FF2B5EF4-FFF2-40B4-BE49-F238E27FC236}">
                <a16:creationId xmlns:a16="http://schemas.microsoft.com/office/drawing/2014/main" id="{7EBE466C-40AF-D247-BCDF-481083CD9179}"/>
              </a:ext>
            </a:extLst>
          </p:cNvPr>
          <p:cNvGrpSpPr/>
          <p:nvPr/>
        </p:nvGrpSpPr>
        <p:grpSpPr>
          <a:xfrm>
            <a:off x="3867984" y="1503249"/>
            <a:ext cx="817390" cy="383816"/>
            <a:chOff x="3867984" y="1503249"/>
            <a:chExt cx="817390" cy="383816"/>
          </a:xfrm>
        </p:grpSpPr>
        <p:sp>
          <p:nvSpPr>
            <p:cNvPr id="5" name="Oval 4">
              <a:extLst>
                <a:ext uri="{FF2B5EF4-FFF2-40B4-BE49-F238E27FC236}">
                  <a16:creationId xmlns:a16="http://schemas.microsoft.com/office/drawing/2014/main" id="{693DC53C-6755-504E-8C6C-C3FBB1E84551}"/>
                </a:ext>
              </a:extLst>
            </p:cNvPr>
            <p:cNvSpPr/>
            <p:nvPr/>
          </p:nvSpPr>
          <p:spPr>
            <a:xfrm>
              <a:off x="3867984" y="15032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8B4C6767-ACA8-DB42-8B40-96762CAC8F65}"/>
                </a:ext>
              </a:extLst>
            </p:cNvPr>
            <p:cNvSpPr txBox="1"/>
            <p:nvPr/>
          </p:nvSpPr>
          <p:spPr>
            <a:xfrm>
              <a:off x="3869743" y="1585093"/>
              <a:ext cx="815631" cy="246221"/>
            </a:xfrm>
            <a:prstGeom prst="rect">
              <a:avLst/>
            </a:prstGeom>
            <a:noFill/>
          </p:spPr>
          <p:txBody>
            <a:bodyPr wrap="square" rtlCol="0">
              <a:spAutoFit/>
            </a:bodyPr>
            <a:lstStyle/>
            <a:p>
              <a:r>
                <a:rPr lang="en-US" sz="1000" dirty="0"/>
                <a:t>BOS</a:t>
              </a:r>
            </a:p>
          </p:txBody>
        </p:sp>
      </p:grpSp>
      <p:grpSp>
        <p:nvGrpSpPr>
          <p:cNvPr id="172" name="Group 171">
            <a:extLst>
              <a:ext uri="{FF2B5EF4-FFF2-40B4-BE49-F238E27FC236}">
                <a16:creationId xmlns:a16="http://schemas.microsoft.com/office/drawing/2014/main" id="{38955012-DC41-BD4B-A015-0396D45D46F0}"/>
              </a:ext>
            </a:extLst>
          </p:cNvPr>
          <p:cNvGrpSpPr/>
          <p:nvPr/>
        </p:nvGrpSpPr>
        <p:grpSpPr>
          <a:xfrm>
            <a:off x="2610794" y="1686809"/>
            <a:ext cx="3065356" cy="929042"/>
            <a:chOff x="2610794" y="1686809"/>
            <a:chExt cx="3065356" cy="929042"/>
          </a:xfrm>
        </p:grpSpPr>
        <p:cxnSp>
          <p:nvCxnSpPr>
            <p:cNvPr id="6" name="Straight Arrow Connector 5">
              <a:extLst>
                <a:ext uri="{FF2B5EF4-FFF2-40B4-BE49-F238E27FC236}">
                  <a16:creationId xmlns:a16="http://schemas.microsoft.com/office/drawing/2014/main" id="{B601FFCA-BFF7-0246-8BC1-89F1BF3183B0}"/>
                </a:ext>
              </a:extLst>
            </p:cNvPr>
            <p:cNvCxnSpPr>
              <a:cxnSpLocks/>
            </p:cNvCxnSpPr>
            <p:nvPr/>
          </p:nvCxnSpPr>
          <p:spPr>
            <a:xfrm flipH="1">
              <a:off x="4072770" y="1887065"/>
              <a:ext cx="1" cy="317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622D658-80AE-DF48-B317-3745DB6C7E77}"/>
                </a:ext>
              </a:extLst>
            </p:cNvPr>
            <p:cNvSpPr/>
            <p:nvPr/>
          </p:nvSpPr>
          <p:spPr>
            <a:xfrm>
              <a:off x="2610794"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E7B1545-C21B-7B49-9C0F-ED4690551E5A}"/>
                </a:ext>
              </a:extLst>
            </p:cNvPr>
            <p:cNvSpPr/>
            <p:nvPr/>
          </p:nvSpPr>
          <p:spPr>
            <a:xfrm>
              <a:off x="3877856" y="2232035"/>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60A4D5-3E52-C34D-9751-769C2562BE93}"/>
                </a:ext>
              </a:extLst>
            </p:cNvPr>
            <p:cNvSpPr/>
            <p:nvPr/>
          </p:nvSpPr>
          <p:spPr>
            <a:xfrm>
              <a:off x="5217990"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93400DB3-2A96-7141-AC07-CB373A37F734}"/>
                </a:ext>
              </a:extLst>
            </p:cNvPr>
            <p:cNvCxnSpPr>
              <a:cxnSpLocks/>
              <a:stCxn id="5" idx="2"/>
            </p:cNvCxnSpPr>
            <p:nvPr/>
          </p:nvCxnSpPr>
          <p:spPr>
            <a:xfrm flipH="1">
              <a:off x="2815580" y="1695157"/>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058A77-E4BB-2B4B-BB1D-D5951490C590}"/>
                </a:ext>
              </a:extLst>
            </p:cNvPr>
            <p:cNvCxnSpPr>
              <a:cxnSpLocks/>
              <a:endCxn id="21" idx="1"/>
            </p:cNvCxnSpPr>
            <p:nvPr/>
          </p:nvCxnSpPr>
          <p:spPr>
            <a:xfrm>
              <a:off x="4278592" y="1686809"/>
              <a:ext cx="999379" cy="5573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CE883B3-4086-D24C-B9A2-1589896E823C}"/>
                </a:ext>
              </a:extLst>
            </p:cNvPr>
            <p:cNvSpPr txBox="1"/>
            <p:nvPr/>
          </p:nvSpPr>
          <p:spPr>
            <a:xfrm>
              <a:off x="2654987" y="2239073"/>
              <a:ext cx="386787" cy="246221"/>
            </a:xfrm>
            <a:prstGeom prst="rect">
              <a:avLst/>
            </a:prstGeom>
            <a:noFill/>
          </p:spPr>
          <p:txBody>
            <a:bodyPr wrap="square" rtlCol="0">
              <a:spAutoFit/>
            </a:bodyPr>
            <a:lstStyle/>
            <a:p>
              <a:r>
                <a:rPr lang="en-US" sz="1000" dirty="0"/>
                <a:t>B</a:t>
              </a:r>
            </a:p>
          </p:txBody>
        </p:sp>
        <p:sp>
          <p:nvSpPr>
            <p:cNvPr id="48" name="TextBox 47">
              <a:extLst>
                <a:ext uri="{FF2B5EF4-FFF2-40B4-BE49-F238E27FC236}">
                  <a16:creationId xmlns:a16="http://schemas.microsoft.com/office/drawing/2014/main" id="{8EB71724-FBEB-D243-A1E3-408499589FF0}"/>
                </a:ext>
              </a:extLst>
            </p:cNvPr>
            <p:cNvSpPr txBox="1"/>
            <p:nvPr/>
          </p:nvSpPr>
          <p:spPr>
            <a:xfrm>
              <a:off x="3963455" y="2279231"/>
              <a:ext cx="386787" cy="246221"/>
            </a:xfrm>
            <a:prstGeom prst="rect">
              <a:avLst/>
            </a:prstGeom>
            <a:noFill/>
          </p:spPr>
          <p:txBody>
            <a:bodyPr wrap="square" rtlCol="0">
              <a:spAutoFit/>
            </a:bodyPr>
            <a:lstStyle/>
            <a:p>
              <a:r>
                <a:rPr lang="en-US" sz="1000" dirty="0"/>
                <a:t>E</a:t>
              </a:r>
            </a:p>
          </p:txBody>
        </p:sp>
        <p:sp>
          <p:nvSpPr>
            <p:cNvPr id="51" name="TextBox 50">
              <a:extLst>
                <a:ext uri="{FF2B5EF4-FFF2-40B4-BE49-F238E27FC236}">
                  <a16:creationId xmlns:a16="http://schemas.microsoft.com/office/drawing/2014/main" id="{7EC755E0-B597-6B4F-A625-FA57CEC11861}"/>
                </a:ext>
              </a:extLst>
            </p:cNvPr>
            <p:cNvSpPr txBox="1"/>
            <p:nvPr/>
          </p:nvSpPr>
          <p:spPr>
            <a:xfrm>
              <a:off x="5289363" y="2230013"/>
              <a:ext cx="386787" cy="246221"/>
            </a:xfrm>
            <a:prstGeom prst="rect">
              <a:avLst/>
            </a:prstGeom>
            <a:noFill/>
          </p:spPr>
          <p:txBody>
            <a:bodyPr wrap="square" rtlCol="0">
              <a:spAutoFit/>
            </a:bodyPr>
            <a:lstStyle/>
            <a:p>
              <a:r>
                <a:rPr lang="en-US" sz="1000" dirty="0"/>
                <a:t>C</a:t>
              </a:r>
            </a:p>
          </p:txBody>
        </p:sp>
      </p:grpSp>
      <p:grpSp>
        <p:nvGrpSpPr>
          <p:cNvPr id="173" name="Group 172">
            <a:extLst>
              <a:ext uri="{FF2B5EF4-FFF2-40B4-BE49-F238E27FC236}">
                <a16:creationId xmlns:a16="http://schemas.microsoft.com/office/drawing/2014/main" id="{3FAC57DB-4158-E34C-AC71-FB4B0DA00E0B}"/>
              </a:ext>
            </a:extLst>
          </p:cNvPr>
          <p:cNvGrpSpPr/>
          <p:nvPr/>
        </p:nvGrpSpPr>
        <p:grpSpPr>
          <a:xfrm>
            <a:off x="1320918" y="2417224"/>
            <a:ext cx="1284921" cy="925146"/>
            <a:chOff x="1320918" y="2417224"/>
            <a:chExt cx="1284921" cy="925146"/>
          </a:xfrm>
        </p:grpSpPr>
        <p:cxnSp>
          <p:nvCxnSpPr>
            <p:cNvPr id="57" name="Straight Arrow Connector 56">
              <a:extLst>
                <a:ext uri="{FF2B5EF4-FFF2-40B4-BE49-F238E27FC236}">
                  <a16:creationId xmlns:a16="http://schemas.microsoft.com/office/drawing/2014/main" id="{6F2476AF-19AD-1D47-82C7-33335C14C143}"/>
                </a:ext>
              </a:extLst>
            </p:cNvPr>
            <p:cNvCxnSpPr>
              <a:cxnSpLocks/>
            </p:cNvCxnSpPr>
            <p:nvPr/>
          </p:nvCxnSpPr>
          <p:spPr>
            <a:xfrm flipH="1">
              <a:off x="1553435" y="2417224"/>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27F5BDC-6944-AB40-A078-D1EA6720D682}"/>
                </a:ext>
              </a:extLst>
            </p:cNvPr>
            <p:cNvSpPr/>
            <p:nvPr/>
          </p:nvSpPr>
          <p:spPr>
            <a:xfrm>
              <a:off x="1320918" y="2891124"/>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5780670-3BA1-9544-9239-C9F1CC585F06}"/>
                    </a:ext>
                  </a:extLst>
                </p:cNvPr>
                <p:cNvSpPr txBox="1"/>
                <p:nvPr/>
              </p:nvSpPr>
              <p:spPr>
                <a:xfrm>
                  <a:off x="1365111" y="2942260"/>
                  <a:ext cx="386787" cy="400110"/>
                </a:xfrm>
                <a:prstGeom prst="rect">
                  <a:avLst/>
                </a:prstGeom>
                <a:noFill/>
              </p:spPr>
              <p:txBody>
                <a:bodyPr wrap="square" rtlCol="0">
                  <a:spAutoFit/>
                </a:bodyPr>
                <a:lstStyle/>
                <a:p>
                  <a:r>
                    <a:rPr lang="en-US" sz="1000" dirty="0">
                      <a:ea typeface="Cambria Math" panose="02040503050406030204" pitchFamily="18" charset="0"/>
                    </a:rPr>
                    <a:t>B</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70" name="TextBox 69">
                  <a:extLst>
                    <a:ext uri="{FF2B5EF4-FFF2-40B4-BE49-F238E27FC236}">
                      <a16:creationId xmlns:a16="http://schemas.microsoft.com/office/drawing/2014/main" id="{75780670-3BA1-9544-9239-C9F1CC585F06}"/>
                    </a:ext>
                  </a:extLst>
                </p:cNvPr>
                <p:cNvSpPr txBox="1">
                  <a:spLocks noRot="1" noChangeAspect="1" noMove="1" noResize="1" noEditPoints="1" noAdjustHandles="1" noChangeArrowheads="1" noChangeShapeType="1" noTextEdit="1"/>
                </p:cNvSpPr>
                <p:nvPr/>
              </p:nvSpPr>
              <p:spPr>
                <a:xfrm>
                  <a:off x="1365111" y="2942260"/>
                  <a:ext cx="386787" cy="400110"/>
                </a:xfrm>
                <a:prstGeom prst="rect">
                  <a:avLst/>
                </a:prstGeom>
                <a:blipFill>
                  <a:blip r:embed="rId3"/>
                  <a:stretch>
                    <a:fillRect/>
                  </a:stretch>
                </a:blipFill>
              </p:spPr>
              <p:txBody>
                <a:bodyPr/>
                <a:lstStyle/>
                <a:p>
                  <a:r>
                    <a:rPr lang="en-US">
                      <a:noFill/>
                    </a:rPr>
                    <a:t> </a:t>
                  </a:r>
                </a:p>
              </p:txBody>
            </p:sp>
          </mc:Fallback>
        </mc:AlternateContent>
      </p:grpSp>
      <p:grpSp>
        <p:nvGrpSpPr>
          <p:cNvPr id="174" name="Group 173">
            <a:extLst>
              <a:ext uri="{FF2B5EF4-FFF2-40B4-BE49-F238E27FC236}">
                <a16:creationId xmlns:a16="http://schemas.microsoft.com/office/drawing/2014/main" id="{27220E0B-7C56-4746-A354-A4FD7FB62020}"/>
              </a:ext>
            </a:extLst>
          </p:cNvPr>
          <p:cNvGrpSpPr/>
          <p:nvPr/>
        </p:nvGrpSpPr>
        <p:grpSpPr>
          <a:xfrm>
            <a:off x="1992511" y="2515544"/>
            <a:ext cx="1755881" cy="759396"/>
            <a:chOff x="1992511" y="2515544"/>
            <a:chExt cx="1755881" cy="759396"/>
          </a:xfrm>
        </p:grpSpPr>
        <p:cxnSp>
          <p:nvCxnSpPr>
            <p:cNvPr id="56" name="Straight Arrow Connector 55">
              <a:extLst>
                <a:ext uri="{FF2B5EF4-FFF2-40B4-BE49-F238E27FC236}">
                  <a16:creationId xmlns:a16="http://schemas.microsoft.com/office/drawing/2014/main" id="{7BE7245C-DCA0-8348-AAF0-2254E7F78AAE}"/>
                </a:ext>
              </a:extLst>
            </p:cNvPr>
            <p:cNvCxnSpPr>
              <a:cxnSpLocks/>
              <a:stCxn id="10" idx="4"/>
            </p:cNvCxnSpPr>
            <p:nvPr/>
          </p:nvCxnSpPr>
          <p:spPr>
            <a:xfrm flipH="1">
              <a:off x="2810626" y="2571753"/>
              <a:ext cx="4956" cy="354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58FAF00-1A04-1F46-90E1-7B4792716660}"/>
                </a:ext>
              </a:extLst>
            </p:cNvPr>
            <p:cNvCxnSpPr>
              <a:cxnSpLocks/>
              <a:stCxn id="10" idx="3"/>
            </p:cNvCxnSpPr>
            <p:nvPr/>
          </p:nvCxnSpPr>
          <p:spPr>
            <a:xfrm flipH="1">
              <a:off x="2225029" y="2515544"/>
              <a:ext cx="445746" cy="394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302DAC1-576E-BE4B-8DAC-BE3673376BEC}"/>
                </a:ext>
              </a:extLst>
            </p:cNvPr>
            <p:cNvCxnSpPr>
              <a:cxnSpLocks/>
              <a:stCxn id="10" idx="5"/>
            </p:cNvCxnSpPr>
            <p:nvPr/>
          </p:nvCxnSpPr>
          <p:spPr>
            <a:xfrm>
              <a:off x="2960388" y="2515544"/>
              <a:ext cx="441077" cy="450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7C19731C-0507-2D4C-8E11-9D6FD58402A1}"/>
                </a:ext>
              </a:extLst>
            </p:cNvPr>
            <p:cNvSpPr/>
            <p:nvPr/>
          </p:nvSpPr>
          <p:spPr>
            <a:xfrm>
              <a:off x="1992511"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F2EADB9A-F9DC-6145-A3FC-79DD4D39AD1E}"/>
                </a:ext>
              </a:extLst>
            </p:cNvPr>
            <p:cNvSpPr/>
            <p:nvPr/>
          </p:nvSpPr>
          <p:spPr>
            <a:xfrm>
              <a:off x="2606872"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51F11665-5A38-9E4B-A141-5BA40A1BB912}"/>
                </a:ext>
              </a:extLst>
            </p:cNvPr>
            <p:cNvSpPr/>
            <p:nvPr/>
          </p:nvSpPr>
          <p:spPr>
            <a:xfrm>
              <a:off x="3313753"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2D4FC880-E713-DB47-8DEC-B95BC49DF082}"/>
                </a:ext>
              </a:extLst>
            </p:cNvPr>
            <p:cNvSpPr txBox="1"/>
            <p:nvPr/>
          </p:nvSpPr>
          <p:spPr>
            <a:xfrm>
              <a:off x="2044063" y="2942259"/>
              <a:ext cx="386787" cy="246221"/>
            </a:xfrm>
            <a:prstGeom prst="rect">
              <a:avLst/>
            </a:prstGeom>
            <a:noFill/>
          </p:spPr>
          <p:txBody>
            <a:bodyPr wrap="square" rtlCol="0">
              <a:spAutoFit/>
            </a:bodyPr>
            <a:lstStyle/>
            <a:p>
              <a:r>
                <a:rPr lang="en-US" sz="1000" dirty="0"/>
                <a:t>BB</a:t>
              </a:r>
            </a:p>
          </p:txBody>
        </p:sp>
        <p:sp>
          <p:nvSpPr>
            <p:cNvPr id="72" name="TextBox 71">
              <a:extLst>
                <a:ext uri="{FF2B5EF4-FFF2-40B4-BE49-F238E27FC236}">
                  <a16:creationId xmlns:a16="http://schemas.microsoft.com/office/drawing/2014/main" id="{A7F47ED8-4553-AC4C-B1A4-C2CEC12ED471}"/>
                </a:ext>
              </a:extLst>
            </p:cNvPr>
            <p:cNvSpPr txBox="1"/>
            <p:nvPr/>
          </p:nvSpPr>
          <p:spPr>
            <a:xfrm>
              <a:off x="2677512" y="2919068"/>
              <a:ext cx="386787" cy="246221"/>
            </a:xfrm>
            <a:prstGeom prst="rect">
              <a:avLst/>
            </a:prstGeom>
            <a:noFill/>
          </p:spPr>
          <p:txBody>
            <a:bodyPr wrap="square" rtlCol="0">
              <a:spAutoFit/>
            </a:bodyPr>
            <a:lstStyle/>
            <a:p>
              <a:r>
                <a:rPr lang="en-US" sz="1000" dirty="0"/>
                <a:t>BE</a:t>
              </a:r>
            </a:p>
          </p:txBody>
        </p:sp>
        <p:sp>
          <p:nvSpPr>
            <p:cNvPr id="73" name="TextBox 72">
              <a:extLst>
                <a:ext uri="{FF2B5EF4-FFF2-40B4-BE49-F238E27FC236}">
                  <a16:creationId xmlns:a16="http://schemas.microsoft.com/office/drawing/2014/main" id="{67BF5163-1447-0242-BF26-910581A03402}"/>
                </a:ext>
              </a:extLst>
            </p:cNvPr>
            <p:cNvSpPr txBox="1"/>
            <p:nvPr/>
          </p:nvSpPr>
          <p:spPr>
            <a:xfrm>
              <a:off x="3361605" y="2933201"/>
              <a:ext cx="386787" cy="246221"/>
            </a:xfrm>
            <a:prstGeom prst="rect">
              <a:avLst/>
            </a:prstGeom>
            <a:noFill/>
          </p:spPr>
          <p:txBody>
            <a:bodyPr wrap="square" rtlCol="0">
              <a:spAutoFit/>
            </a:bodyPr>
            <a:lstStyle/>
            <a:p>
              <a:r>
                <a:rPr lang="en-US" sz="1000" dirty="0"/>
                <a:t>BC</a:t>
              </a:r>
            </a:p>
          </p:txBody>
        </p:sp>
      </p:grpSp>
      <p:grpSp>
        <p:nvGrpSpPr>
          <p:cNvPr id="171" name="Group 170">
            <a:extLst>
              <a:ext uri="{FF2B5EF4-FFF2-40B4-BE49-F238E27FC236}">
                <a16:creationId xmlns:a16="http://schemas.microsoft.com/office/drawing/2014/main" id="{9E99C7F3-91EC-FD4E-96E9-FFD051DEABDA}"/>
              </a:ext>
            </a:extLst>
          </p:cNvPr>
          <p:cNvGrpSpPr/>
          <p:nvPr/>
        </p:nvGrpSpPr>
        <p:grpSpPr>
          <a:xfrm>
            <a:off x="1819377" y="1695157"/>
            <a:ext cx="2048607" cy="918328"/>
            <a:chOff x="1819377" y="1695157"/>
            <a:chExt cx="2048607" cy="918328"/>
          </a:xfrm>
        </p:grpSpPr>
        <p:cxnSp>
          <p:nvCxnSpPr>
            <p:cNvPr id="128" name="Straight Arrow Connector 127">
              <a:extLst>
                <a:ext uri="{FF2B5EF4-FFF2-40B4-BE49-F238E27FC236}">
                  <a16:creationId xmlns:a16="http://schemas.microsoft.com/office/drawing/2014/main" id="{E0FEAC98-FFAB-644F-AD2D-2B63785978A8}"/>
                </a:ext>
              </a:extLst>
            </p:cNvPr>
            <p:cNvCxnSpPr>
              <a:cxnSpLocks/>
              <a:stCxn id="5" idx="2"/>
            </p:cNvCxnSpPr>
            <p:nvPr/>
          </p:nvCxnSpPr>
          <p:spPr>
            <a:xfrm flipH="1">
              <a:off x="2179796" y="1695157"/>
              <a:ext cx="1688188" cy="603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31050922-74F6-A941-884F-35A78B0910BB}"/>
                </a:ext>
              </a:extLst>
            </p:cNvPr>
            <p:cNvSpPr/>
            <p:nvPr/>
          </p:nvSpPr>
          <p:spPr>
            <a:xfrm>
              <a:off x="1819377" y="2229669"/>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9BECED7D-B1DF-7946-B33B-69E3F0BBA5EB}"/>
                    </a:ext>
                  </a:extLst>
                </p:cNvPr>
                <p:cNvSpPr txBox="1"/>
                <p:nvPr/>
              </p:nvSpPr>
              <p:spPr>
                <a:xfrm>
                  <a:off x="1871494" y="2301214"/>
                  <a:ext cx="3548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baseline="3000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3" name="TextBox 132">
                  <a:extLst>
                    <a:ext uri="{FF2B5EF4-FFF2-40B4-BE49-F238E27FC236}">
                      <a16:creationId xmlns:a16="http://schemas.microsoft.com/office/drawing/2014/main" id="{9BECED7D-B1DF-7946-B33B-69E3F0BBA5EB}"/>
                    </a:ext>
                  </a:extLst>
                </p:cNvPr>
                <p:cNvSpPr txBox="1">
                  <a:spLocks noRot="1" noChangeAspect="1" noMove="1" noResize="1" noEditPoints="1" noAdjustHandles="1" noChangeArrowheads="1" noChangeShapeType="1" noTextEdit="1"/>
                </p:cNvSpPr>
                <p:nvPr/>
              </p:nvSpPr>
              <p:spPr>
                <a:xfrm>
                  <a:off x="1871494" y="2301214"/>
                  <a:ext cx="354837" cy="307777"/>
                </a:xfrm>
                <a:prstGeom prst="rect">
                  <a:avLst/>
                </a:prstGeom>
                <a:blipFill>
                  <a:blip r:embed="rId4"/>
                  <a:stretch>
                    <a:fillRect/>
                  </a:stretch>
                </a:blipFill>
              </p:spPr>
              <p:txBody>
                <a:bodyPr/>
                <a:lstStyle/>
                <a:p>
                  <a:r>
                    <a:rPr lang="en-US">
                      <a:noFill/>
                    </a:rPr>
                    <a:t> </a:t>
                  </a:r>
                </a:p>
              </p:txBody>
            </p:sp>
          </mc:Fallback>
        </mc:AlternateContent>
      </p:grpSp>
      <p:grpSp>
        <p:nvGrpSpPr>
          <p:cNvPr id="175" name="Group 174">
            <a:extLst>
              <a:ext uri="{FF2B5EF4-FFF2-40B4-BE49-F238E27FC236}">
                <a16:creationId xmlns:a16="http://schemas.microsoft.com/office/drawing/2014/main" id="{F323D531-F84F-3A49-AB02-6F8B6C4B5796}"/>
              </a:ext>
            </a:extLst>
          </p:cNvPr>
          <p:cNvGrpSpPr/>
          <p:nvPr/>
        </p:nvGrpSpPr>
        <p:grpSpPr>
          <a:xfrm>
            <a:off x="4531309" y="2458871"/>
            <a:ext cx="694382" cy="823520"/>
            <a:chOff x="4531309" y="2458871"/>
            <a:chExt cx="694382" cy="823520"/>
          </a:xfrm>
        </p:grpSpPr>
        <p:sp>
          <p:nvSpPr>
            <p:cNvPr id="75" name="Oval 74">
              <a:extLst>
                <a:ext uri="{FF2B5EF4-FFF2-40B4-BE49-F238E27FC236}">
                  <a16:creationId xmlns:a16="http://schemas.microsoft.com/office/drawing/2014/main" id="{CEAA62A6-904A-A14C-8DD6-0EFAB8347E13}"/>
                </a:ext>
              </a:extLst>
            </p:cNvPr>
            <p:cNvSpPr/>
            <p:nvPr/>
          </p:nvSpPr>
          <p:spPr>
            <a:xfrm>
              <a:off x="4531309" y="2831146"/>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F5E4900-287E-F046-94CC-2A573DFE1468}"/>
                    </a:ext>
                  </a:extLst>
                </p:cNvPr>
                <p:cNvSpPr txBox="1"/>
                <p:nvPr/>
              </p:nvSpPr>
              <p:spPr>
                <a:xfrm>
                  <a:off x="4585462" y="2882281"/>
                  <a:ext cx="386787" cy="400110"/>
                </a:xfrm>
                <a:prstGeom prst="rect">
                  <a:avLst/>
                </a:prstGeom>
                <a:noFill/>
              </p:spPr>
              <p:txBody>
                <a:bodyPr wrap="square" rtlCol="0">
                  <a:spAutoFit/>
                </a:bodyPr>
                <a:lstStyle/>
                <a:p>
                  <a:r>
                    <a:rPr lang="en-US" sz="1000" dirty="0">
                      <a:ea typeface="Cambria Math" panose="02040503050406030204" pitchFamily="18" charset="0"/>
                    </a:rPr>
                    <a:t>C</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80" name="TextBox 79">
                  <a:extLst>
                    <a:ext uri="{FF2B5EF4-FFF2-40B4-BE49-F238E27FC236}">
                      <a16:creationId xmlns:a16="http://schemas.microsoft.com/office/drawing/2014/main" id="{FF5E4900-287E-F046-94CC-2A573DFE1468}"/>
                    </a:ext>
                  </a:extLst>
                </p:cNvPr>
                <p:cNvSpPr txBox="1">
                  <a:spLocks noRot="1" noChangeAspect="1" noMove="1" noResize="1" noEditPoints="1" noAdjustHandles="1" noChangeArrowheads="1" noChangeShapeType="1" noTextEdit="1"/>
                </p:cNvSpPr>
                <p:nvPr/>
              </p:nvSpPr>
              <p:spPr>
                <a:xfrm>
                  <a:off x="4585462" y="2882281"/>
                  <a:ext cx="386787" cy="400110"/>
                </a:xfrm>
                <a:prstGeom prst="rect">
                  <a:avLst/>
                </a:prstGeom>
                <a:blipFill>
                  <a:blip r:embed="rId5"/>
                  <a:stretch>
                    <a:fillRect/>
                  </a:stretch>
                </a:blipFill>
              </p:spPr>
              <p:txBody>
                <a:bodyPr/>
                <a:lstStyle/>
                <a:p>
                  <a:r>
                    <a:rPr lang="en-US">
                      <a:noFill/>
                    </a:rPr>
                    <a:t> </a:t>
                  </a:r>
                </a:p>
              </p:txBody>
            </p:sp>
          </mc:Fallback>
        </mc:AlternateContent>
        <p:cxnSp>
          <p:nvCxnSpPr>
            <p:cNvPr id="139" name="Straight Arrow Connector 138">
              <a:extLst>
                <a:ext uri="{FF2B5EF4-FFF2-40B4-BE49-F238E27FC236}">
                  <a16:creationId xmlns:a16="http://schemas.microsoft.com/office/drawing/2014/main" id="{DBE13A0F-AAB9-774F-B9A4-EBA08C53F20A}"/>
                </a:ext>
              </a:extLst>
            </p:cNvPr>
            <p:cNvCxnSpPr>
              <a:cxnSpLocks/>
              <a:endCxn id="75" idx="0"/>
            </p:cNvCxnSpPr>
            <p:nvPr/>
          </p:nvCxnSpPr>
          <p:spPr>
            <a:xfrm flipH="1">
              <a:off x="4736097" y="2458871"/>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B7307F53-22B6-6048-A5BD-2DC9E77C348A}"/>
              </a:ext>
            </a:extLst>
          </p:cNvPr>
          <p:cNvGrpSpPr/>
          <p:nvPr/>
        </p:nvGrpSpPr>
        <p:grpSpPr>
          <a:xfrm>
            <a:off x="5202902" y="2390779"/>
            <a:ext cx="1755881" cy="824183"/>
            <a:chOff x="5202902" y="2390779"/>
            <a:chExt cx="1755881" cy="824183"/>
          </a:xfrm>
        </p:grpSpPr>
        <p:sp>
          <p:nvSpPr>
            <p:cNvPr id="76" name="Oval 75">
              <a:extLst>
                <a:ext uri="{FF2B5EF4-FFF2-40B4-BE49-F238E27FC236}">
                  <a16:creationId xmlns:a16="http://schemas.microsoft.com/office/drawing/2014/main" id="{27DCA24B-C7D1-714D-B6CD-387EA839EA15}"/>
                </a:ext>
              </a:extLst>
            </p:cNvPr>
            <p:cNvSpPr/>
            <p:nvPr/>
          </p:nvSpPr>
          <p:spPr>
            <a:xfrm>
              <a:off x="5202902"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C91A03C1-5523-2748-9D17-E8B61376EE67}"/>
                </a:ext>
              </a:extLst>
            </p:cNvPr>
            <p:cNvSpPr/>
            <p:nvPr/>
          </p:nvSpPr>
          <p:spPr>
            <a:xfrm>
              <a:off x="5817263"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4F118C5-E463-2F4B-98D4-970C415D5CD7}"/>
                </a:ext>
              </a:extLst>
            </p:cNvPr>
            <p:cNvSpPr/>
            <p:nvPr/>
          </p:nvSpPr>
          <p:spPr>
            <a:xfrm>
              <a:off x="6524144"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ECD663-E978-804B-ACFB-82EBFA6F24DB}"/>
                </a:ext>
              </a:extLst>
            </p:cNvPr>
            <p:cNvSpPr txBox="1"/>
            <p:nvPr/>
          </p:nvSpPr>
          <p:spPr>
            <a:xfrm>
              <a:off x="5254454" y="2882281"/>
              <a:ext cx="386787" cy="246221"/>
            </a:xfrm>
            <a:prstGeom prst="rect">
              <a:avLst/>
            </a:prstGeom>
            <a:noFill/>
          </p:spPr>
          <p:txBody>
            <a:bodyPr wrap="square" rtlCol="0">
              <a:spAutoFit/>
            </a:bodyPr>
            <a:lstStyle/>
            <a:p>
              <a:r>
                <a:rPr lang="en-US" sz="1000" dirty="0"/>
                <a:t>CB</a:t>
              </a:r>
            </a:p>
          </p:txBody>
        </p:sp>
        <p:sp>
          <p:nvSpPr>
            <p:cNvPr id="82" name="TextBox 81">
              <a:extLst>
                <a:ext uri="{FF2B5EF4-FFF2-40B4-BE49-F238E27FC236}">
                  <a16:creationId xmlns:a16="http://schemas.microsoft.com/office/drawing/2014/main" id="{D239252A-BAD6-9949-B4F2-4F74CD489234}"/>
                </a:ext>
              </a:extLst>
            </p:cNvPr>
            <p:cNvSpPr txBox="1"/>
            <p:nvPr/>
          </p:nvSpPr>
          <p:spPr>
            <a:xfrm>
              <a:off x="5887903" y="2859090"/>
              <a:ext cx="386787" cy="246221"/>
            </a:xfrm>
            <a:prstGeom prst="rect">
              <a:avLst/>
            </a:prstGeom>
            <a:noFill/>
          </p:spPr>
          <p:txBody>
            <a:bodyPr wrap="square" rtlCol="0">
              <a:spAutoFit/>
            </a:bodyPr>
            <a:lstStyle/>
            <a:p>
              <a:r>
                <a:rPr lang="en-US" sz="1000" dirty="0"/>
                <a:t>CE</a:t>
              </a:r>
            </a:p>
          </p:txBody>
        </p:sp>
        <p:sp>
          <p:nvSpPr>
            <p:cNvPr id="83" name="TextBox 82">
              <a:extLst>
                <a:ext uri="{FF2B5EF4-FFF2-40B4-BE49-F238E27FC236}">
                  <a16:creationId xmlns:a16="http://schemas.microsoft.com/office/drawing/2014/main" id="{EC49BD8E-AFBD-A443-AB85-04719D5C48CD}"/>
                </a:ext>
              </a:extLst>
            </p:cNvPr>
            <p:cNvSpPr txBox="1"/>
            <p:nvPr/>
          </p:nvSpPr>
          <p:spPr>
            <a:xfrm>
              <a:off x="6571996" y="2873223"/>
              <a:ext cx="386787" cy="246221"/>
            </a:xfrm>
            <a:prstGeom prst="rect">
              <a:avLst/>
            </a:prstGeom>
            <a:noFill/>
          </p:spPr>
          <p:txBody>
            <a:bodyPr wrap="square" rtlCol="0">
              <a:spAutoFit/>
            </a:bodyPr>
            <a:lstStyle/>
            <a:p>
              <a:r>
                <a:rPr lang="en-US" sz="1000" dirty="0"/>
                <a:t>CC</a:t>
              </a:r>
            </a:p>
          </p:txBody>
        </p:sp>
        <p:cxnSp>
          <p:nvCxnSpPr>
            <p:cNvPr id="141" name="Straight Arrow Connector 140">
              <a:extLst>
                <a:ext uri="{FF2B5EF4-FFF2-40B4-BE49-F238E27FC236}">
                  <a16:creationId xmlns:a16="http://schemas.microsoft.com/office/drawing/2014/main" id="{2798ADFC-E0DC-2A48-A0B7-04FEBC70E04F}"/>
                </a:ext>
              </a:extLst>
            </p:cNvPr>
            <p:cNvCxnSpPr>
              <a:cxnSpLocks/>
              <a:stCxn id="21" idx="4"/>
              <a:endCxn id="76" idx="0"/>
            </p:cNvCxnSpPr>
            <p:nvPr/>
          </p:nvCxnSpPr>
          <p:spPr>
            <a:xfrm flipH="1">
              <a:off x="5407690" y="2571753"/>
              <a:ext cx="15088" cy="25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A7BF3CD-DACC-E54D-8CDA-8625C2D9F864}"/>
                </a:ext>
              </a:extLst>
            </p:cNvPr>
            <p:cNvCxnSpPr>
              <a:cxnSpLocks/>
              <a:endCxn id="77" idx="0"/>
            </p:cNvCxnSpPr>
            <p:nvPr/>
          </p:nvCxnSpPr>
          <p:spPr>
            <a:xfrm>
              <a:off x="5534160" y="2525452"/>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472031C-3746-374C-8446-2266D8544117}"/>
                </a:ext>
              </a:extLst>
            </p:cNvPr>
            <p:cNvCxnSpPr>
              <a:cxnSpLocks/>
              <a:endCxn id="78" idx="0"/>
            </p:cNvCxnSpPr>
            <p:nvPr/>
          </p:nvCxnSpPr>
          <p:spPr>
            <a:xfrm>
              <a:off x="5634666" y="2390779"/>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B64A35EF-8B42-8B4C-88E2-6903706A4752}"/>
              </a:ext>
            </a:extLst>
          </p:cNvPr>
          <p:cNvGrpSpPr/>
          <p:nvPr/>
        </p:nvGrpSpPr>
        <p:grpSpPr>
          <a:xfrm>
            <a:off x="1870202" y="3184713"/>
            <a:ext cx="743035" cy="823520"/>
            <a:chOff x="1870202" y="3184713"/>
            <a:chExt cx="743035" cy="823520"/>
          </a:xfrm>
        </p:grpSpPr>
        <p:sp>
          <p:nvSpPr>
            <p:cNvPr id="148" name="Oval 147">
              <a:extLst>
                <a:ext uri="{FF2B5EF4-FFF2-40B4-BE49-F238E27FC236}">
                  <a16:creationId xmlns:a16="http://schemas.microsoft.com/office/drawing/2014/main" id="{D186DE6E-2814-0C46-BC11-D86CE050DF80}"/>
                </a:ext>
              </a:extLst>
            </p:cNvPr>
            <p:cNvSpPr/>
            <p:nvPr/>
          </p:nvSpPr>
          <p:spPr>
            <a:xfrm>
              <a:off x="1918855" y="3556988"/>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87E149F3-9259-EF46-9B71-0E0B93870F8F}"/>
                    </a:ext>
                  </a:extLst>
                </p:cNvPr>
                <p:cNvSpPr txBox="1"/>
                <p:nvPr/>
              </p:nvSpPr>
              <p:spPr>
                <a:xfrm>
                  <a:off x="1870202" y="3608123"/>
                  <a:ext cx="489594" cy="400110"/>
                </a:xfrm>
                <a:prstGeom prst="rect">
                  <a:avLst/>
                </a:prstGeom>
                <a:noFill/>
              </p:spPr>
              <p:txBody>
                <a:bodyPr wrap="square" rtlCol="0">
                  <a:spAutoFit/>
                </a:bodyPr>
                <a:lstStyle/>
                <a:p>
                  <a:r>
                    <a:rPr lang="en-US" sz="1000" dirty="0">
                      <a:ea typeface="Cambria Math" panose="02040503050406030204" pitchFamily="18" charset="0"/>
                    </a:rPr>
                    <a:t>BE</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152" name="TextBox 151">
                  <a:extLst>
                    <a:ext uri="{FF2B5EF4-FFF2-40B4-BE49-F238E27FC236}">
                      <a16:creationId xmlns:a16="http://schemas.microsoft.com/office/drawing/2014/main" id="{87E149F3-9259-EF46-9B71-0E0B93870F8F}"/>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6"/>
                  <a:stretch>
                    <a:fillRect/>
                  </a:stretch>
                </a:blipFill>
              </p:spPr>
              <p:txBody>
                <a:bodyPr/>
                <a:lstStyle/>
                <a:p>
                  <a:r>
                    <a:rPr lang="en-US">
                      <a:noFill/>
                    </a:rPr>
                    <a:t> </a:t>
                  </a:r>
                </a:p>
              </p:txBody>
            </p:sp>
          </mc:Fallback>
        </mc:AlternateContent>
        <p:cxnSp>
          <p:nvCxnSpPr>
            <p:cNvPr id="156" name="Straight Arrow Connector 155">
              <a:extLst>
                <a:ext uri="{FF2B5EF4-FFF2-40B4-BE49-F238E27FC236}">
                  <a16:creationId xmlns:a16="http://schemas.microsoft.com/office/drawing/2014/main" id="{88C567D4-9A99-5B42-B7A0-E374EAA86AE2}"/>
                </a:ext>
              </a:extLst>
            </p:cNvPr>
            <p:cNvCxnSpPr>
              <a:cxnSpLocks/>
              <a:endCxn id="148"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0D424E6E-7509-1E4A-B8B3-C205721C8E75}"/>
              </a:ext>
            </a:extLst>
          </p:cNvPr>
          <p:cNvGrpSpPr/>
          <p:nvPr/>
        </p:nvGrpSpPr>
        <p:grpSpPr>
          <a:xfrm>
            <a:off x="2540896" y="3116621"/>
            <a:ext cx="1908240" cy="824183"/>
            <a:chOff x="2540896" y="3116621"/>
            <a:chExt cx="1908240" cy="824183"/>
          </a:xfrm>
        </p:grpSpPr>
        <p:sp>
          <p:nvSpPr>
            <p:cNvPr id="149" name="Oval 148">
              <a:extLst>
                <a:ext uri="{FF2B5EF4-FFF2-40B4-BE49-F238E27FC236}">
                  <a16:creationId xmlns:a16="http://schemas.microsoft.com/office/drawing/2014/main" id="{7DEF283F-4BBF-404D-8672-C185014C7B45}"/>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5B0BCE44-B1B6-6640-9C88-92F782025499}"/>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30D43C7B-B4A4-3849-9519-F274984699DB}"/>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E2B5C255-03E1-B742-A689-7A5615FB1427}"/>
                </a:ext>
              </a:extLst>
            </p:cNvPr>
            <p:cNvSpPr txBox="1"/>
            <p:nvPr/>
          </p:nvSpPr>
          <p:spPr>
            <a:xfrm>
              <a:off x="2540896" y="3608123"/>
              <a:ext cx="487891" cy="246221"/>
            </a:xfrm>
            <a:prstGeom prst="rect">
              <a:avLst/>
            </a:prstGeom>
            <a:noFill/>
          </p:spPr>
          <p:txBody>
            <a:bodyPr wrap="square" rtlCol="0">
              <a:spAutoFit/>
            </a:bodyPr>
            <a:lstStyle/>
            <a:p>
              <a:r>
                <a:rPr lang="en-US" sz="1000" dirty="0"/>
                <a:t>BEB</a:t>
              </a:r>
            </a:p>
          </p:txBody>
        </p:sp>
        <p:sp>
          <p:nvSpPr>
            <p:cNvPr id="154" name="TextBox 153">
              <a:extLst>
                <a:ext uri="{FF2B5EF4-FFF2-40B4-BE49-F238E27FC236}">
                  <a16:creationId xmlns:a16="http://schemas.microsoft.com/office/drawing/2014/main" id="{E9CD4812-C59A-8A43-855F-F9A604334BC8}"/>
                </a:ext>
              </a:extLst>
            </p:cNvPr>
            <p:cNvSpPr txBox="1"/>
            <p:nvPr/>
          </p:nvSpPr>
          <p:spPr>
            <a:xfrm>
              <a:off x="3230675" y="3592467"/>
              <a:ext cx="447879" cy="246221"/>
            </a:xfrm>
            <a:prstGeom prst="rect">
              <a:avLst/>
            </a:prstGeom>
            <a:noFill/>
          </p:spPr>
          <p:txBody>
            <a:bodyPr wrap="square" rtlCol="0">
              <a:spAutoFit/>
            </a:bodyPr>
            <a:lstStyle/>
            <a:p>
              <a:r>
                <a:rPr lang="en-US" sz="1000" dirty="0"/>
                <a:t>BEE</a:t>
              </a:r>
            </a:p>
          </p:txBody>
        </p:sp>
        <p:sp>
          <p:nvSpPr>
            <p:cNvPr id="155" name="TextBox 154">
              <a:extLst>
                <a:ext uri="{FF2B5EF4-FFF2-40B4-BE49-F238E27FC236}">
                  <a16:creationId xmlns:a16="http://schemas.microsoft.com/office/drawing/2014/main" id="{17BEE172-EDF0-7048-8E73-0D048EFA6D05}"/>
                </a:ext>
              </a:extLst>
            </p:cNvPr>
            <p:cNvSpPr txBox="1"/>
            <p:nvPr/>
          </p:nvSpPr>
          <p:spPr>
            <a:xfrm>
              <a:off x="3959542" y="3599065"/>
              <a:ext cx="489594" cy="246221"/>
            </a:xfrm>
            <a:prstGeom prst="rect">
              <a:avLst/>
            </a:prstGeom>
            <a:noFill/>
          </p:spPr>
          <p:txBody>
            <a:bodyPr wrap="square" rtlCol="0">
              <a:spAutoFit/>
            </a:bodyPr>
            <a:lstStyle/>
            <a:p>
              <a:r>
                <a:rPr lang="en-US" sz="1000" dirty="0"/>
                <a:t>BEC</a:t>
              </a:r>
            </a:p>
          </p:txBody>
        </p:sp>
        <p:cxnSp>
          <p:nvCxnSpPr>
            <p:cNvPr id="157" name="Straight Arrow Connector 156">
              <a:extLst>
                <a:ext uri="{FF2B5EF4-FFF2-40B4-BE49-F238E27FC236}">
                  <a16:creationId xmlns:a16="http://schemas.microsoft.com/office/drawing/2014/main" id="{28BB3E09-4B46-7E47-BC7F-EF776EB4519A}"/>
                </a:ext>
              </a:extLst>
            </p:cNvPr>
            <p:cNvCxnSpPr>
              <a:cxnSpLocks/>
              <a:stCxn id="67" idx="4"/>
              <a:endCxn id="149"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9ADA5048-28C1-764E-A5D0-69B1DBF17A2F}"/>
                </a:ext>
              </a:extLst>
            </p:cNvPr>
            <p:cNvCxnSpPr>
              <a:cxnSpLocks/>
              <a:endCxn id="150"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91686167-B678-3645-874F-3AA3E57F5D46}"/>
                </a:ext>
              </a:extLst>
            </p:cNvPr>
            <p:cNvCxnSpPr>
              <a:cxnSpLocks/>
              <a:endCxn id="151"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DEC9AB-8FBD-7840-A8AF-434AF8443208}"/>
                  </a:ext>
                </a:extLst>
              </p:cNvPr>
              <p:cNvSpPr txBox="1"/>
              <p:nvPr/>
            </p:nvSpPr>
            <p:spPr>
              <a:xfrm>
                <a:off x="215646" y="965232"/>
                <a:ext cx="3003773" cy="1200329"/>
              </a:xfrm>
              <a:prstGeom prst="rect">
                <a:avLst/>
              </a:prstGeom>
              <a:noFill/>
            </p:spPr>
            <p:txBody>
              <a:bodyPr wrap="square" rtlCol="0">
                <a:spAutoFit/>
              </a:bodyPr>
              <a:lstStyle/>
              <a:p>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We can continue generating symbols from every </a:t>
                </a:r>
                <a:r>
                  <a:rPr lang="en-US" sz="1200" dirty="0">
                    <a:latin typeface="Arial" panose="020B0604020202020204" pitchFamily="34" charset="0"/>
                    <a:cs typeface="Arial" panose="020B0604020202020204" pitchFamily="34" charset="0"/>
                  </a:rPr>
                  <a:t>hypothesis that has not yet emitted </a:t>
                </a:r>
                <a14:m>
                  <m:oMath xmlns:m="http://schemas.openxmlformats.org/officeDocument/2006/math">
                    <m:r>
                      <a:rPr lang="en-US" sz="1200" i="1">
                        <a:latin typeface="Cambria Math" panose="02040503050406030204" pitchFamily="18" charset="0"/>
                        <a:ea typeface="Cambria Math" panose="02040503050406030204" pitchFamily="18" charset="0"/>
                      </a:rPr>
                      <m:t>∅</m:t>
                    </m:r>
                  </m:oMath>
                </a14:m>
                <a:endParaRPr lang="en-US" sz="1200" dirty="0"/>
              </a:p>
              <a:p>
                <a:pPr marL="171450" indent="-171450">
                  <a:buFont typeface="Arial" panose="020B0604020202020204" pitchFamily="34" charset="0"/>
                  <a:buChar char="•"/>
                </a:pPr>
                <a:endParaRPr lang="en-US" sz="1200" dirty="0"/>
              </a:p>
            </p:txBody>
          </p:sp>
        </mc:Choice>
        <mc:Fallback xmlns="">
          <p:sp>
            <p:nvSpPr>
              <p:cNvPr id="3" name="TextBox 2">
                <a:extLst>
                  <a:ext uri="{FF2B5EF4-FFF2-40B4-BE49-F238E27FC236}">
                    <a16:creationId xmlns:a16="http://schemas.microsoft.com/office/drawing/2014/main" id="{1FDEC9AB-8FBD-7840-A8AF-434AF8443208}"/>
                  </a:ext>
                </a:extLst>
              </p:cNvPr>
              <p:cNvSpPr txBox="1">
                <a:spLocks noRot="1" noChangeAspect="1" noMove="1" noResize="1" noEditPoints="1" noAdjustHandles="1" noChangeArrowheads="1" noChangeShapeType="1" noTextEdit="1"/>
              </p:cNvSpPr>
              <p:nvPr/>
            </p:nvSpPr>
            <p:spPr>
              <a:xfrm>
                <a:off x="215646" y="965232"/>
                <a:ext cx="3003773" cy="1200329"/>
              </a:xfrm>
              <a:prstGeom prst="rect">
                <a:avLst/>
              </a:prstGeom>
              <a:blipFill>
                <a:blip r:embed="rId7"/>
                <a:stretch>
                  <a:fillRect/>
                </a:stretch>
              </a:blipFill>
            </p:spPr>
            <p:txBody>
              <a:bodyPr/>
              <a:lstStyle/>
              <a:p>
                <a:r>
                  <a:rPr lang="en-US">
                    <a:noFill/>
                  </a:rPr>
                  <a:t> </a:t>
                </a:r>
              </a:p>
            </p:txBody>
          </p:sp>
        </mc:Fallback>
      </mc:AlternateContent>
      <p:pic>
        <p:nvPicPr>
          <p:cNvPr id="115" name="Picture 114" descr="Text, chat or text message&#10;&#10;Description automatically generated">
            <a:extLst>
              <a:ext uri="{FF2B5EF4-FFF2-40B4-BE49-F238E27FC236}">
                <a16:creationId xmlns:a16="http://schemas.microsoft.com/office/drawing/2014/main" id="{F2AD9553-A9A9-314B-8B78-030CDE72DB14}"/>
              </a:ext>
            </a:extLst>
          </p:cNvPr>
          <p:cNvPicPr>
            <a:picLocks noChangeAspect="1"/>
          </p:cNvPicPr>
          <p:nvPr/>
        </p:nvPicPr>
        <p:blipFill>
          <a:blip r:embed="rId8"/>
          <a:stretch>
            <a:fillRect/>
          </a:stretch>
        </p:blipFill>
        <p:spPr>
          <a:xfrm>
            <a:off x="-11667" y="4446494"/>
            <a:ext cx="3050098" cy="699598"/>
          </a:xfrm>
          <a:prstGeom prst="rect">
            <a:avLst/>
          </a:prstGeom>
        </p:spPr>
      </p:pic>
      <p:pic>
        <p:nvPicPr>
          <p:cNvPr id="116" name="Picture 115" descr="Chart&#10;&#10;Description automatically generated">
            <a:extLst>
              <a:ext uri="{FF2B5EF4-FFF2-40B4-BE49-F238E27FC236}">
                <a16:creationId xmlns:a16="http://schemas.microsoft.com/office/drawing/2014/main" id="{2F1A7D8C-465A-6E43-B371-8E7FD1C11A07}"/>
              </a:ext>
            </a:extLst>
          </p:cNvPr>
          <p:cNvPicPr>
            <a:picLocks noChangeAspect="1"/>
          </p:cNvPicPr>
          <p:nvPr/>
        </p:nvPicPr>
        <p:blipFill>
          <a:blip r:embed="rId9"/>
          <a:stretch>
            <a:fillRect/>
          </a:stretch>
        </p:blipFill>
        <p:spPr>
          <a:xfrm>
            <a:off x="6958783" y="422602"/>
            <a:ext cx="1800639" cy="2062692"/>
          </a:xfrm>
          <a:prstGeom prst="rect">
            <a:avLst/>
          </a:prstGeom>
        </p:spPr>
      </p:pic>
      <p:grpSp>
        <p:nvGrpSpPr>
          <p:cNvPr id="7" name="Group 6">
            <a:extLst>
              <a:ext uri="{FF2B5EF4-FFF2-40B4-BE49-F238E27FC236}">
                <a16:creationId xmlns:a16="http://schemas.microsoft.com/office/drawing/2014/main" id="{7A569D00-1CC5-CB40-A132-85303ED87B9E}"/>
              </a:ext>
            </a:extLst>
          </p:cNvPr>
          <p:cNvGrpSpPr/>
          <p:nvPr/>
        </p:nvGrpSpPr>
        <p:grpSpPr>
          <a:xfrm>
            <a:off x="3361387" y="4441110"/>
            <a:ext cx="4940757" cy="718360"/>
            <a:chOff x="3361387" y="4441110"/>
            <a:chExt cx="4940757" cy="718360"/>
          </a:xfrm>
        </p:grpSpPr>
        <p:grpSp>
          <p:nvGrpSpPr>
            <p:cNvPr id="193" name="Group 192">
              <a:extLst>
                <a:ext uri="{FF2B5EF4-FFF2-40B4-BE49-F238E27FC236}">
                  <a16:creationId xmlns:a16="http://schemas.microsoft.com/office/drawing/2014/main" id="{E791E7D3-286D-254F-AB61-1CE8EC68066C}"/>
                </a:ext>
              </a:extLst>
            </p:cNvPr>
            <p:cNvGrpSpPr/>
            <p:nvPr/>
          </p:nvGrpSpPr>
          <p:grpSpPr>
            <a:xfrm>
              <a:off x="3361387" y="4513312"/>
              <a:ext cx="2339723" cy="646158"/>
              <a:chOff x="401957" y="3946632"/>
              <a:chExt cx="2339723" cy="646158"/>
            </a:xfrm>
          </p:grpSpPr>
          <p:pic>
            <p:nvPicPr>
              <p:cNvPr id="194" name="Image" descr="Image">
                <a:extLst>
                  <a:ext uri="{FF2B5EF4-FFF2-40B4-BE49-F238E27FC236}">
                    <a16:creationId xmlns:a16="http://schemas.microsoft.com/office/drawing/2014/main" id="{4A148271-6CDD-F14E-993F-658ABB3368AA}"/>
                  </a:ext>
                </a:extLst>
              </p:cNvPr>
              <p:cNvPicPr>
                <a:picLocks noChangeAspect="1"/>
              </p:cNvPicPr>
              <p:nvPr/>
            </p:nvPicPr>
            <p:blipFill>
              <a:blip r:embed="rId10"/>
              <a:stretch>
                <a:fillRect/>
              </a:stretch>
            </p:blipFill>
            <p:spPr>
              <a:xfrm>
                <a:off x="401957" y="3946632"/>
                <a:ext cx="1686269" cy="278600"/>
              </a:xfrm>
              <a:prstGeom prst="rect">
                <a:avLst/>
              </a:prstGeom>
              <a:ln w="12700">
                <a:miter lim="400000"/>
              </a:ln>
            </p:spPr>
          </p:pic>
          <p:sp>
            <p:nvSpPr>
              <p:cNvPr id="195" name="TextBox 194">
                <a:extLst>
                  <a:ext uri="{FF2B5EF4-FFF2-40B4-BE49-F238E27FC236}">
                    <a16:creationId xmlns:a16="http://schemas.microsoft.com/office/drawing/2014/main" id="{E3F8EC8A-6C6F-794E-975E-33F9C64564D6}"/>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196" name="Straight Arrow Connector 195">
                <a:extLst>
                  <a:ext uri="{FF2B5EF4-FFF2-40B4-BE49-F238E27FC236}">
                    <a16:creationId xmlns:a16="http://schemas.microsoft.com/office/drawing/2014/main" id="{93E56AA0-DF72-EA4C-A04B-8E977B25F476}"/>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7" name="Rectangle 196">
              <a:extLst>
                <a:ext uri="{FF2B5EF4-FFF2-40B4-BE49-F238E27FC236}">
                  <a16:creationId xmlns:a16="http://schemas.microsoft.com/office/drawing/2014/main" id="{D54A7670-6677-4A49-953D-FF79436DAFC2}"/>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1</a:t>
              </a:r>
            </a:p>
          </p:txBody>
        </p:sp>
        <p:sp>
          <p:nvSpPr>
            <p:cNvPr id="198" name="Rectangle 197">
              <a:extLst>
                <a:ext uri="{FF2B5EF4-FFF2-40B4-BE49-F238E27FC236}">
                  <a16:creationId xmlns:a16="http://schemas.microsoft.com/office/drawing/2014/main" id="{7C5D1FF8-2634-8947-B819-8898BA6BA259}"/>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199" name="Rectangle 198">
              <a:extLst>
                <a:ext uri="{FF2B5EF4-FFF2-40B4-BE49-F238E27FC236}">
                  <a16:creationId xmlns:a16="http://schemas.microsoft.com/office/drawing/2014/main" id="{6E0F2C19-B0D3-9243-BC2D-D0F81140E9AF}"/>
                </a:ext>
              </a:extLst>
            </p:cNvPr>
            <p:cNvSpPr/>
            <p:nvPr/>
          </p:nvSpPr>
          <p:spPr>
            <a:xfrm>
              <a:off x="7243810"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200" name="Rectangle 199">
              <a:extLst>
                <a:ext uri="{FF2B5EF4-FFF2-40B4-BE49-F238E27FC236}">
                  <a16:creationId xmlns:a16="http://schemas.microsoft.com/office/drawing/2014/main" id="{1DDF9487-A952-F141-B9DF-1FE86256369F}"/>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
        <p:nvSpPr>
          <p:cNvPr id="111" name="TextBox 110">
            <a:extLst>
              <a:ext uri="{FF2B5EF4-FFF2-40B4-BE49-F238E27FC236}">
                <a16:creationId xmlns:a16="http://schemas.microsoft.com/office/drawing/2014/main" id="{1B2A73DC-50AD-BC49-B66A-C73C37C750CE}"/>
              </a:ext>
            </a:extLst>
          </p:cNvPr>
          <p:cNvSpPr txBox="1"/>
          <p:nvPr/>
        </p:nvSpPr>
        <p:spPr>
          <a:xfrm>
            <a:off x="8397449" y="2270055"/>
            <a:ext cx="434851" cy="246221"/>
          </a:xfrm>
          <a:prstGeom prst="rect">
            <a:avLst/>
          </a:prstGeom>
          <a:noFill/>
        </p:spPr>
        <p:txBody>
          <a:bodyPr wrap="square" rtlCol="0">
            <a:spAutoFit/>
          </a:bodyPr>
          <a:lstStyle/>
          <a:p>
            <a:r>
              <a:rPr lang="en-US" sz="1000" dirty="0"/>
              <a:t>t=1</a:t>
            </a:r>
          </a:p>
        </p:txBody>
      </p:sp>
    </p:spTree>
    <p:extLst>
      <p:ext uri="{BB962C8B-B14F-4D97-AF65-F5344CB8AC3E}">
        <p14:creationId xmlns:p14="http://schemas.microsoft.com/office/powerpoint/2010/main" val="17903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matic speech recognition">
            <a:extLst>
              <a:ext uri="{FF2B5EF4-FFF2-40B4-BE49-F238E27FC236}">
                <a16:creationId xmlns:a16="http://schemas.microsoft.com/office/drawing/2014/main" id="{C868AFFF-83FD-46A6-9A95-C2E566C97F3D}"/>
              </a:ext>
            </a:extLst>
          </p:cNvPr>
          <p:cNvSpPr txBox="1">
            <a:spLocks/>
          </p:cNvSpPr>
          <p:nvPr/>
        </p:nvSpPr>
        <p:spPr>
          <a:xfrm>
            <a:off x="559233" y="286322"/>
            <a:ext cx="8001722" cy="5693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dk1"/>
              </a:buClr>
              <a:buSzPts val="2800"/>
            </a:pPr>
            <a:r>
              <a:rPr lang="en-US" sz="2500" dirty="0">
                <a:solidFill>
                  <a:schemeClr val="accent1">
                    <a:lumMod val="50000"/>
                  </a:schemeClr>
                </a:solidFill>
              </a:rPr>
              <a:t>Automatic Speech Recognition</a:t>
            </a:r>
          </a:p>
        </p:txBody>
      </p:sp>
      <p:grpSp>
        <p:nvGrpSpPr>
          <p:cNvPr id="8" name="Group 7">
            <a:extLst>
              <a:ext uri="{FF2B5EF4-FFF2-40B4-BE49-F238E27FC236}">
                <a16:creationId xmlns:a16="http://schemas.microsoft.com/office/drawing/2014/main" id="{700C3522-E129-7F4F-9DE2-7FB10EC01CD9}"/>
              </a:ext>
            </a:extLst>
          </p:cNvPr>
          <p:cNvGrpSpPr/>
          <p:nvPr/>
        </p:nvGrpSpPr>
        <p:grpSpPr>
          <a:xfrm>
            <a:off x="1763883" y="1106989"/>
            <a:ext cx="1703987" cy="612544"/>
            <a:chOff x="1763883" y="1281647"/>
            <a:chExt cx="1703987" cy="612544"/>
          </a:xfrm>
        </p:grpSpPr>
        <p:sp>
          <p:nvSpPr>
            <p:cNvPr id="51" name="features">
              <a:extLst>
                <a:ext uri="{FF2B5EF4-FFF2-40B4-BE49-F238E27FC236}">
                  <a16:creationId xmlns:a16="http://schemas.microsoft.com/office/drawing/2014/main" id="{2362C626-4FA3-4100-8519-9020E0B6FC73}"/>
                </a:ext>
              </a:extLst>
            </p:cNvPr>
            <p:cNvSpPr/>
            <p:nvPr/>
          </p:nvSpPr>
          <p:spPr>
            <a:xfrm>
              <a:off x="2146871" y="1281647"/>
              <a:ext cx="1320999" cy="612544"/>
            </a:xfrm>
            <a:prstGeom prst="roundRect">
              <a:avLst>
                <a:gd name="adj" fmla="val 11662"/>
              </a:avLst>
            </a:prstGeom>
            <a:blipFill rotWithShape="1">
              <a:blip r:embed="rId3"/>
              <a:srcRect/>
              <a:tile tx="0" ty="0" sx="100000" sy="100000" flip="none" algn="tl"/>
            </a:blip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sz="1875" dirty="0"/>
                <a:t>features</a:t>
              </a:r>
            </a:p>
          </p:txBody>
        </p:sp>
        <p:sp>
          <p:nvSpPr>
            <p:cNvPr id="52" name="Line">
              <a:extLst>
                <a:ext uri="{FF2B5EF4-FFF2-40B4-BE49-F238E27FC236}">
                  <a16:creationId xmlns:a16="http://schemas.microsoft.com/office/drawing/2014/main" id="{DE24572C-E33B-4619-9DD2-8BBE5108CC12}"/>
                </a:ext>
              </a:extLst>
            </p:cNvPr>
            <p:cNvSpPr/>
            <p:nvPr/>
          </p:nvSpPr>
          <p:spPr>
            <a:xfrm>
              <a:off x="1763883" y="1587919"/>
              <a:ext cx="382925" cy="0"/>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dirty="0"/>
            </a:p>
          </p:txBody>
        </p:sp>
      </p:grpSp>
      <p:grpSp>
        <p:nvGrpSpPr>
          <p:cNvPr id="11" name="Group 10">
            <a:extLst>
              <a:ext uri="{FF2B5EF4-FFF2-40B4-BE49-F238E27FC236}">
                <a16:creationId xmlns:a16="http://schemas.microsoft.com/office/drawing/2014/main" id="{C296853F-07C6-AC46-9753-2A893B6C578F}"/>
              </a:ext>
            </a:extLst>
          </p:cNvPr>
          <p:cNvGrpSpPr/>
          <p:nvPr/>
        </p:nvGrpSpPr>
        <p:grpSpPr>
          <a:xfrm>
            <a:off x="315206" y="2411930"/>
            <a:ext cx="3708400" cy="800749"/>
            <a:chOff x="315206" y="3120841"/>
            <a:chExt cx="3708400" cy="800749"/>
          </a:xfrm>
        </p:grpSpPr>
        <p:grpSp>
          <p:nvGrpSpPr>
            <p:cNvPr id="6" name="Group 5">
              <a:extLst>
                <a:ext uri="{FF2B5EF4-FFF2-40B4-BE49-F238E27FC236}">
                  <a16:creationId xmlns:a16="http://schemas.microsoft.com/office/drawing/2014/main" id="{D6621E0C-2452-7C4F-A7BE-8EDFC4C4237F}"/>
                </a:ext>
              </a:extLst>
            </p:cNvPr>
            <p:cNvGrpSpPr/>
            <p:nvPr/>
          </p:nvGrpSpPr>
          <p:grpSpPr>
            <a:xfrm>
              <a:off x="315206" y="3120841"/>
              <a:ext cx="3708400" cy="307777"/>
              <a:chOff x="315206" y="3120841"/>
              <a:chExt cx="3708400" cy="307777"/>
            </a:xfrm>
          </p:grpSpPr>
          <p:sp>
            <p:nvSpPr>
              <p:cNvPr id="57" name="TextBox 56">
                <a:extLst>
                  <a:ext uri="{FF2B5EF4-FFF2-40B4-BE49-F238E27FC236}">
                    <a16:creationId xmlns:a16="http://schemas.microsoft.com/office/drawing/2014/main" id="{13C3F75B-AFC8-448A-A616-AF97ABFE966F}"/>
                  </a:ext>
                </a:extLst>
              </p:cNvPr>
              <p:cNvSpPr txBox="1"/>
              <p:nvPr/>
            </p:nvSpPr>
            <p:spPr>
              <a:xfrm>
                <a:off x="315206" y="3120841"/>
                <a:ext cx="719667" cy="307777"/>
              </a:xfrm>
              <a:prstGeom prst="rect">
                <a:avLst/>
              </a:prstGeom>
              <a:noFill/>
            </p:spPr>
            <p:txBody>
              <a:bodyPr wrap="square" rtlCol="0">
                <a:spAutoFit/>
              </a:bodyPr>
              <a:lstStyle/>
              <a:p>
                <a:r>
                  <a:rPr lang="en-US" dirty="0"/>
                  <a:t>Audio</a:t>
                </a:r>
              </a:p>
            </p:txBody>
          </p:sp>
          <p:sp>
            <p:nvSpPr>
              <p:cNvPr id="58" name="TextBox 57">
                <a:extLst>
                  <a:ext uri="{FF2B5EF4-FFF2-40B4-BE49-F238E27FC236}">
                    <a16:creationId xmlns:a16="http://schemas.microsoft.com/office/drawing/2014/main" id="{0A7B6223-33D8-4FC6-800D-61097C8AB4A0}"/>
                  </a:ext>
                </a:extLst>
              </p:cNvPr>
              <p:cNvSpPr txBox="1"/>
              <p:nvPr/>
            </p:nvSpPr>
            <p:spPr>
              <a:xfrm>
                <a:off x="1661406" y="3120841"/>
                <a:ext cx="2362200" cy="307777"/>
              </a:xfrm>
              <a:prstGeom prst="rect">
                <a:avLst/>
              </a:prstGeom>
              <a:noFill/>
            </p:spPr>
            <p:txBody>
              <a:bodyPr wrap="square" rtlCol="0">
                <a:spAutoFit/>
              </a:bodyPr>
              <a:lstStyle/>
              <a:p>
                <a:r>
                  <a:rPr lang="en-US" dirty="0"/>
                  <a:t>Overlapping Audio Frames</a:t>
                </a:r>
              </a:p>
            </p:txBody>
          </p:sp>
          <p:cxnSp>
            <p:nvCxnSpPr>
              <p:cNvPr id="61" name="Straight Arrow Connector 60">
                <a:extLst>
                  <a:ext uri="{FF2B5EF4-FFF2-40B4-BE49-F238E27FC236}">
                    <a16:creationId xmlns:a16="http://schemas.microsoft.com/office/drawing/2014/main" id="{AF5E030E-7423-461D-8B15-7D539268C85B}"/>
                  </a:ext>
                </a:extLst>
              </p:cNvPr>
              <p:cNvCxnSpPr>
                <a:cxnSpLocks/>
                <a:stCxn id="20" idx="3"/>
                <a:endCxn id="21" idx="1"/>
              </p:cNvCxnSpPr>
              <p:nvPr/>
            </p:nvCxnSpPr>
            <p:spPr>
              <a:xfrm>
                <a:off x="1034873" y="3274730"/>
                <a:ext cx="626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68" name="Image" descr="Image">
              <a:extLst>
                <a:ext uri="{FF2B5EF4-FFF2-40B4-BE49-F238E27FC236}">
                  <a16:creationId xmlns:a16="http://schemas.microsoft.com/office/drawing/2014/main" id="{A12667E9-450D-4F03-81CD-4216C80E77E9}"/>
                </a:ext>
              </a:extLst>
            </p:cNvPr>
            <p:cNvPicPr>
              <a:picLocks noChangeAspect="1"/>
            </p:cNvPicPr>
            <p:nvPr/>
          </p:nvPicPr>
          <p:blipFill>
            <a:blip r:embed="rId4"/>
            <a:stretch>
              <a:fillRect/>
            </a:stretch>
          </p:blipFill>
          <p:spPr>
            <a:xfrm>
              <a:off x="393917" y="3582507"/>
              <a:ext cx="847708" cy="339083"/>
            </a:xfrm>
            <a:prstGeom prst="rect">
              <a:avLst/>
            </a:prstGeom>
            <a:ln w="12700">
              <a:miter lim="400000"/>
            </a:ln>
          </p:spPr>
        </p:pic>
      </p:grpSp>
      <p:grpSp>
        <p:nvGrpSpPr>
          <p:cNvPr id="3" name="Group 2">
            <a:extLst>
              <a:ext uri="{FF2B5EF4-FFF2-40B4-BE49-F238E27FC236}">
                <a16:creationId xmlns:a16="http://schemas.microsoft.com/office/drawing/2014/main" id="{97C88691-B9D8-A945-80A1-63AFAD76DA36}"/>
              </a:ext>
            </a:extLst>
          </p:cNvPr>
          <p:cNvGrpSpPr/>
          <p:nvPr/>
        </p:nvGrpSpPr>
        <p:grpSpPr>
          <a:xfrm>
            <a:off x="1678312" y="2872913"/>
            <a:ext cx="1101702" cy="771106"/>
            <a:chOff x="1678312" y="3592098"/>
            <a:chExt cx="1101702" cy="771106"/>
          </a:xfrm>
        </p:grpSpPr>
        <p:cxnSp>
          <p:nvCxnSpPr>
            <p:cNvPr id="78" name="Straight Connector 77">
              <a:extLst>
                <a:ext uri="{FF2B5EF4-FFF2-40B4-BE49-F238E27FC236}">
                  <a16:creationId xmlns:a16="http://schemas.microsoft.com/office/drawing/2014/main" id="{420831BA-CE57-4A94-89F8-5B372E30FC69}"/>
                </a:ext>
              </a:extLst>
            </p:cNvPr>
            <p:cNvCxnSpPr/>
            <p:nvPr/>
          </p:nvCxnSpPr>
          <p:spPr>
            <a:xfrm>
              <a:off x="1912235" y="3668657"/>
              <a:ext cx="0" cy="694547"/>
            </a:xfrm>
            <a:prstGeom prst="line">
              <a:avLst/>
            </a:prstGeom>
          </p:spPr>
          <p:style>
            <a:lnRef idx="1">
              <a:schemeClr val="accent1"/>
            </a:lnRef>
            <a:fillRef idx="0">
              <a:schemeClr val="accent1"/>
            </a:fillRef>
            <a:effectRef idx="0">
              <a:schemeClr val="accent1"/>
            </a:effectRef>
            <a:fontRef idx="minor">
              <a:schemeClr val="tx1"/>
            </a:fontRef>
          </p:style>
        </p:cxnSp>
        <p:pic>
          <p:nvPicPr>
            <p:cNvPr id="80" name="Image" descr="Image">
              <a:extLst>
                <a:ext uri="{FF2B5EF4-FFF2-40B4-BE49-F238E27FC236}">
                  <a16:creationId xmlns:a16="http://schemas.microsoft.com/office/drawing/2014/main" id="{219857E7-3D6D-4AA1-9FF8-E3EAE3096BBF}"/>
                </a:ext>
              </a:extLst>
            </p:cNvPr>
            <p:cNvPicPr>
              <a:picLocks noChangeAspect="1"/>
            </p:cNvPicPr>
            <p:nvPr/>
          </p:nvPicPr>
          <p:blipFill>
            <a:blip r:embed="rId4"/>
            <a:stretch>
              <a:fillRect/>
            </a:stretch>
          </p:blipFill>
          <p:spPr>
            <a:xfrm>
              <a:off x="1932306" y="3881744"/>
              <a:ext cx="847708" cy="339083"/>
            </a:xfrm>
            <a:prstGeom prst="rect">
              <a:avLst/>
            </a:prstGeom>
            <a:ln w="12700">
              <a:solidFill>
                <a:srgbClr val="FF0000"/>
              </a:solidFill>
              <a:miter lim="400000"/>
            </a:ln>
          </p:spPr>
        </p:pic>
        <p:sp>
          <p:nvSpPr>
            <p:cNvPr id="82" name="TextBox 81">
              <a:extLst>
                <a:ext uri="{FF2B5EF4-FFF2-40B4-BE49-F238E27FC236}">
                  <a16:creationId xmlns:a16="http://schemas.microsoft.com/office/drawing/2014/main" id="{B9A003F8-99A6-48D5-9BA1-8B0A5B7F59FD}"/>
                </a:ext>
              </a:extLst>
            </p:cNvPr>
            <p:cNvSpPr txBox="1"/>
            <p:nvPr/>
          </p:nvSpPr>
          <p:spPr>
            <a:xfrm>
              <a:off x="1678312" y="3592098"/>
              <a:ext cx="373820" cy="184666"/>
            </a:xfrm>
            <a:prstGeom prst="rect">
              <a:avLst/>
            </a:prstGeom>
            <a:noFill/>
          </p:spPr>
          <p:txBody>
            <a:bodyPr wrap="none" rtlCol="0">
              <a:spAutoFit/>
            </a:bodyPr>
            <a:lstStyle/>
            <a:p>
              <a:r>
                <a:rPr lang="en-US" sz="600"/>
                <a:t>10ms</a:t>
              </a:r>
            </a:p>
          </p:txBody>
        </p:sp>
      </p:grpSp>
      <p:grpSp>
        <p:nvGrpSpPr>
          <p:cNvPr id="2" name="Group 1">
            <a:extLst>
              <a:ext uri="{FF2B5EF4-FFF2-40B4-BE49-F238E27FC236}">
                <a16:creationId xmlns:a16="http://schemas.microsoft.com/office/drawing/2014/main" id="{543BDC6F-AFC9-9748-8DAE-26C15C39BE65}"/>
              </a:ext>
            </a:extLst>
          </p:cNvPr>
          <p:cNvGrpSpPr/>
          <p:nvPr/>
        </p:nvGrpSpPr>
        <p:grpSpPr>
          <a:xfrm>
            <a:off x="794863" y="2985265"/>
            <a:ext cx="1816728" cy="1014631"/>
            <a:chOff x="794863" y="3694176"/>
            <a:chExt cx="1816728" cy="1014631"/>
          </a:xfrm>
        </p:grpSpPr>
        <p:pic>
          <p:nvPicPr>
            <p:cNvPr id="70" name="Image" descr="Image">
              <a:extLst>
                <a:ext uri="{FF2B5EF4-FFF2-40B4-BE49-F238E27FC236}">
                  <a16:creationId xmlns:a16="http://schemas.microsoft.com/office/drawing/2014/main" id="{3C859794-800C-41AB-BC21-1C6E263D9822}"/>
                </a:ext>
              </a:extLst>
            </p:cNvPr>
            <p:cNvPicPr>
              <a:picLocks noChangeAspect="1"/>
            </p:cNvPicPr>
            <p:nvPr/>
          </p:nvPicPr>
          <p:blipFill>
            <a:blip r:embed="rId4"/>
            <a:stretch>
              <a:fillRect/>
            </a:stretch>
          </p:blipFill>
          <p:spPr>
            <a:xfrm>
              <a:off x="1763883" y="3770392"/>
              <a:ext cx="847708" cy="339083"/>
            </a:xfrm>
            <a:prstGeom prst="rect">
              <a:avLst/>
            </a:prstGeom>
            <a:ln w="12700">
              <a:solidFill>
                <a:srgbClr val="FF0000"/>
              </a:solidFill>
              <a:miter lim="400000"/>
            </a:ln>
          </p:spPr>
        </p:pic>
        <p:cxnSp>
          <p:nvCxnSpPr>
            <p:cNvPr id="72" name="Straight Connector 71">
              <a:extLst>
                <a:ext uri="{FF2B5EF4-FFF2-40B4-BE49-F238E27FC236}">
                  <a16:creationId xmlns:a16="http://schemas.microsoft.com/office/drawing/2014/main" id="{2899E718-810F-4661-84BD-27F64F4DE171}"/>
                </a:ext>
              </a:extLst>
            </p:cNvPr>
            <p:cNvCxnSpPr/>
            <p:nvPr/>
          </p:nvCxnSpPr>
          <p:spPr>
            <a:xfrm>
              <a:off x="2110793" y="3694176"/>
              <a:ext cx="0" cy="694547"/>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3FDD3BE-83A2-4A14-BE61-44423C2C2740}"/>
                </a:ext>
              </a:extLst>
            </p:cNvPr>
            <p:cNvSpPr txBox="1"/>
            <p:nvPr/>
          </p:nvSpPr>
          <p:spPr>
            <a:xfrm>
              <a:off x="1498928" y="4166882"/>
              <a:ext cx="373820" cy="184666"/>
            </a:xfrm>
            <a:prstGeom prst="rect">
              <a:avLst/>
            </a:prstGeom>
            <a:noFill/>
          </p:spPr>
          <p:txBody>
            <a:bodyPr wrap="none" rtlCol="0">
              <a:spAutoFit/>
            </a:bodyPr>
            <a:lstStyle/>
            <a:p>
              <a:r>
                <a:rPr lang="en-US" sz="600" dirty="0"/>
                <a:t>25ms</a:t>
              </a:r>
            </a:p>
          </p:txBody>
        </p:sp>
        <p:cxnSp>
          <p:nvCxnSpPr>
            <p:cNvPr id="90" name="Straight Arrow Connector 89">
              <a:extLst>
                <a:ext uri="{FF2B5EF4-FFF2-40B4-BE49-F238E27FC236}">
                  <a16:creationId xmlns:a16="http://schemas.microsoft.com/office/drawing/2014/main" id="{27967B92-00B0-45CF-9BAA-507F869C2566}"/>
                </a:ext>
              </a:extLst>
            </p:cNvPr>
            <p:cNvCxnSpPr>
              <a:cxnSpLocks/>
            </p:cNvCxnSpPr>
            <p:nvPr/>
          </p:nvCxnSpPr>
          <p:spPr>
            <a:xfrm flipV="1">
              <a:off x="1180460" y="4028026"/>
              <a:ext cx="568849" cy="332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905E3568-34D8-4C16-9772-9E7F79C60B0E}"/>
                </a:ext>
              </a:extLst>
            </p:cNvPr>
            <p:cNvSpPr txBox="1"/>
            <p:nvPr/>
          </p:nvSpPr>
          <p:spPr>
            <a:xfrm>
              <a:off x="794863" y="4308697"/>
              <a:ext cx="719667" cy="400110"/>
            </a:xfrm>
            <a:prstGeom prst="rect">
              <a:avLst/>
            </a:prstGeom>
            <a:noFill/>
          </p:spPr>
          <p:txBody>
            <a:bodyPr wrap="square" rtlCol="0">
              <a:spAutoFit/>
            </a:bodyPr>
            <a:lstStyle/>
            <a:p>
              <a:r>
                <a:rPr lang="en-US" sz="1000"/>
                <a:t>Frame Window</a:t>
              </a:r>
            </a:p>
          </p:txBody>
        </p:sp>
      </p:grpSp>
      <p:grpSp>
        <p:nvGrpSpPr>
          <p:cNvPr id="12" name="Group 11">
            <a:extLst>
              <a:ext uri="{FF2B5EF4-FFF2-40B4-BE49-F238E27FC236}">
                <a16:creationId xmlns:a16="http://schemas.microsoft.com/office/drawing/2014/main" id="{860DDB98-22E7-194A-8D68-BE296AAD95C8}"/>
              </a:ext>
            </a:extLst>
          </p:cNvPr>
          <p:cNvGrpSpPr/>
          <p:nvPr/>
        </p:nvGrpSpPr>
        <p:grpSpPr>
          <a:xfrm>
            <a:off x="4006674" y="2193956"/>
            <a:ext cx="4902328" cy="551467"/>
            <a:chOff x="4006674" y="2902867"/>
            <a:chExt cx="4902328" cy="551467"/>
          </a:xfrm>
        </p:grpSpPr>
        <p:sp>
          <p:nvSpPr>
            <p:cNvPr id="59" name="TextBox 58">
              <a:extLst>
                <a:ext uri="{FF2B5EF4-FFF2-40B4-BE49-F238E27FC236}">
                  <a16:creationId xmlns:a16="http://schemas.microsoft.com/office/drawing/2014/main" id="{835FE59A-6D9A-4ABE-B932-FC6A461A4267}"/>
                </a:ext>
              </a:extLst>
            </p:cNvPr>
            <p:cNvSpPr txBox="1"/>
            <p:nvPr/>
          </p:nvSpPr>
          <p:spPr>
            <a:xfrm>
              <a:off x="6047269" y="2931114"/>
              <a:ext cx="2861733" cy="523220"/>
            </a:xfrm>
            <a:prstGeom prst="rect">
              <a:avLst/>
            </a:prstGeom>
            <a:noFill/>
          </p:spPr>
          <p:txBody>
            <a:bodyPr wrap="square" rtlCol="0">
              <a:spAutoFit/>
            </a:bodyPr>
            <a:lstStyle/>
            <a:p>
              <a:r>
                <a:rPr lang="en-US"/>
                <a:t>Frequency Domain Representation </a:t>
              </a:r>
            </a:p>
          </p:txBody>
        </p:sp>
        <p:sp>
          <p:nvSpPr>
            <p:cNvPr id="60" name="TextBox 59">
              <a:extLst>
                <a:ext uri="{FF2B5EF4-FFF2-40B4-BE49-F238E27FC236}">
                  <a16:creationId xmlns:a16="http://schemas.microsoft.com/office/drawing/2014/main" id="{E38AB373-1110-4E34-AA4E-32EF3BFB2E3A}"/>
                </a:ext>
              </a:extLst>
            </p:cNvPr>
            <p:cNvSpPr txBox="1"/>
            <p:nvPr/>
          </p:nvSpPr>
          <p:spPr>
            <a:xfrm>
              <a:off x="4131788" y="2902867"/>
              <a:ext cx="1929461" cy="276999"/>
            </a:xfrm>
            <a:prstGeom prst="rect">
              <a:avLst/>
            </a:prstGeom>
            <a:noFill/>
          </p:spPr>
          <p:txBody>
            <a:bodyPr wrap="square" rtlCol="0">
              <a:spAutoFit/>
            </a:bodyPr>
            <a:lstStyle/>
            <a:p>
              <a:r>
                <a:rPr lang="en-US" sz="1200"/>
                <a:t>Fourier Transform</a:t>
              </a:r>
            </a:p>
          </p:txBody>
        </p:sp>
        <p:cxnSp>
          <p:nvCxnSpPr>
            <p:cNvPr id="62" name="Straight Arrow Connector 61">
              <a:extLst>
                <a:ext uri="{FF2B5EF4-FFF2-40B4-BE49-F238E27FC236}">
                  <a16:creationId xmlns:a16="http://schemas.microsoft.com/office/drawing/2014/main" id="{FA2EBBB4-D694-4F12-9AD7-F9190F18DE37}"/>
                </a:ext>
              </a:extLst>
            </p:cNvPr>
            <p:cNvCxnSpPr>
              <a:cxnSpLocks/>
            </p:cNvCxnSpPr>
            <p:nvPr/>
          </p:nvCxnSpPr>
          <p:spPr>
            <a:xfrm>
              <a:off x="4006674" y="3274729"/>
              <a:ext cx="20405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835759A-A50C-C74E-AB36-27CC7B371F67}"/>
              </a:ext>
            </a:extLst>
          </p:cNvPr>
          <p:cNvGrpSpPr/>
          <p:nvPr/>
        </p:nvGrpSpPr>
        <p:grpSpPr>
          <a:xfrm>
            <a:off x="5721504" y="2694096"/>
            <a:ext cx="3909915" cy="1417662"/>
            <a:chOff x="5721504" y="3403007"/>
            <a:chExt cx="3909915" cy="1417662"/>
          </a:xfrm>
        </p:grpSpPr>
        <p:sp>
          <p:nvSpPr>
            <p:cNvPr id="63" name="TextBox 62">
              <a:extLst>
                <a:ext uri="{FF2B5EF4-FFF2-40B4-BE49-F238E27FC236}">
                  <a16:creationId xmlns:a16="http://schemas.microsoft.com/office/drawing/2014/main" id="{4CBD0C31-2010-4AB3-9642-E39237C94271}"/>
                </a:ext>
              </a:extLst>
            </p:cNvPr>
            <p:cNvSpPr txBox="1"/>
            <p:nvPr/>
          </p:nvSpPr>
          <p:spPr>
            <a:xfrm>
              <a:off x="5721504" y="4512892"/>
              <a:ext cx="1578683" cy="307777"/>
            </a:xfrm>
            <a:prstGeom prst="rect">
              <a:avLst/>
            </a:prstGeom>
            <a:noFill/>
          </p:spPr>
          <p:txBody>
            <a:bodyPr wrap="square" rtlCol="0">
              <a:spAutoFit/>
            </a:bodyPr>
            <a:lstStyle/>
            <a:p>
              <a:r>
                <a:rPr lang="en-US"/>
                <a:t>Mel Features</a:t>
              </a:r>
            </a:p>
          </p:txBody>
        </p:sp>
        <p:cxnSp>
          <p:nvCxnSpPr>
            <p:cNvPr id="64" name="Straight Arrow Connector 63">
              <a:extLst>
                <a:ext uri="{FF2B5EF4-FFF2-40B4-BE49-F238E27FC236}">
                  <a16:creationId xmlns:a16="http://schemas.microsoft.com/office/drawing/2014/main" id="{8C97B0CB-444E-4527-B503-E9DA2E8D0143}"/>
                </a:ext>
              </a:extLst>
            </p:cNvPr>
            <p:cNvCxnSpPr>
              <a:cxnSpLocks/>
            </p:cNvCxnSpPr>
            <p:nvPr/>
          </p:nvCxnSpPr>
          <p:spPr>
            <a:xfrm>
              <a:off x="6431018" y="3403007"/>
              <a:ext cx="0" cy="1128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AEBBBC6-9E81-4F4F-A987-7FBD3332377F}"/>
                </a:ext>
              </a:extLst>
            </p:cNvPr>
            <p:cNvSpPr txBox="1"/>
            <p:nvPr/>
          </p:nvSpPr>
          <p:spPr>
            <a:xfrm>
              <a:off x="6431018" y="3588504"/>
              <a:ext cx="3200401" cy="646331"/>
            </a:xfrm>
            <a:prstGeom prst="rect">
              <a:avLst/>
            </a:prstGeom>
            <a:noFill/>
          </p:spPr>
          <p:txBody>
            <a:bodyPr wrap="square" rtlCol="0">
              <a:spAutoFit/>
            </a:bodyPr>
            <a:lstStyle/>
            <a:p>
              <a:r>
                <a:rPr lang="en-US" sz="1200" dirty="0"/>
                <a:t>Mel Filters : Humans are better at </a:t>
              </a:r>
            </a:p>
            <a:p>
              <a:r>
                <a:rPr lang="en-US" sz="1200" dirty="0"/>
                <a:t>detecting differences in lower </a:t>
              </a:r>
            </a:p>
            <a:p>
              <a:r>
                <a:rPr lang="en-US" sz="1200" dirty="0"/>
                <a:t>frequencies than higher frequencies </a:t>
              </a:r>
            </a:p>
          </p:txBody>
        </p:sp>
      </p:grpSp>
      <p:grpSp>
        <p:nvGrpSpPr>
          <p:cNvPr id="14" name="Group 13">
            <a:extLst>
              <a:ext uri="{FF2B5EF4-FFF2-40B4-BE49-F238E27FC236}">
                <a16:creationId xmlns:a16="http://schemas.microsoft.com/office/drawing/2014/main" id="{EB0C61F9-CD6C-8D49-BF10-7FC681F28BEF}"/>
              </a:ext>
            </a:extLst>
          </p:cNvPr>
          <p:cNvGrpSpPr/>
          <p:nvPr/>
        </p:nvGrpSpPr>
        <p:grpSpPr>
          <a:xfrm>
            <a:off x="6917402" y="3772768"/>
            <a:ext cx="2441880" cy="307777"/>
            <a:chOff x="6917402" y="4481679"/>
            <a:chExt cx="2441880" cy="307777"/>
          </a:xfrm>
        </p:grpSpPr>
        <p:cxnSp>
          <p:nvCxnSpPr>
            <p:cNvPr id="94" name="Straight Arrow Connector 93">
              <a:extLst>
                <a:ext uri="{FF2B5EF4-FFF2-40B4-BE49-F238E27FC236}">
                  <a16:creationId xmlns:a16="http://schemas.microsoft.com/office/drawing/2014/main" id="{6365B0B7-6544-4ED2-894F-5B7B3AB63F23}"/>
                </a:ext>
              </a:extLst>
            </p:cNvPr>
            <p:cNvCxnSpPr>
              <a:cxnSpLocks/>
            </p:cNvCxnSpPr>
            <p:nvPr/>
          </p:nvCxnSpPr>
          <p:spPr>
            <a:xfrm>
              <a:off x="6917402" y="4655268"/>
              <a:ext cx="8399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4DBB6F0-1955-4A50-9D29-4C2D1052238B}"/>
                </a:ext>
              </a:extLst>
            </p:cNvPr>
            <p:cNvSpPr txBox="1"/>
            <p:nvPr/>
          </p:nvSpPr>
          <p:spPr>
            <a:xfrm>
              <a:off x="7780599" y="4481679"/>
              <a:ext cx="1578683" cy="307777"/>
            </a:xfrm>
            <a:prstGeom prst="rect">
              <a:avLst/>
            </a:prstGeom>
            <a:noFill/>
          </p:spPr>
          <p:txBody>
            <a:bodyPr wrap="square" rtlCol="0">
              <a:spAutoFit/>
            </a:bodyPr>
            <a:lstStyle/>
            <a:p>
              <a:r>
                <a:rPr lang="en-US"/>
                <a:t>Log</a:t>
              </a:r>
            </a:p>
          </p:txBody>
        </p:sp>
      </p:grpSp>
      <p:grpSp>
        <p:nvGrpSpPr>
          <p:cNvPr id="10" name="Group 9">
            <a:extLst>
              <a:ext uri="{FF2B5EF4-FFF2-40B4-BE49-F238E27FC236}">
                <a16:creationId xmlns:a16="http://schemas.microsoft.com/office/drawing/2014/main" id="{E1B86BA7-520D-3845-AEC3-518EFC36F334}"/>
              </a:ext>
            </a:extLst>
          </p:cNvPr>
          <p:cNvGrpSpPr/>
          <p:nvPr/>
        </p:nvGrpSpPr>
        <p:grpSpPr>
          <a:xfrm>
            <a:off x="645029" y="1234752"/>
            <a:ext cx="7976157" cy="892832"/>
            <a:chOff x="645029" y="1409410"/>
            <a:chExt cx="7976157" cy="892832"/>
          </a:xfrm>
        </p:grpSpPr>
        <p:pic>
          <p:nvPicPr>
            <p:cNvPr id="47" name="Image" descr="Image">
              <a:extLst>
                <a:ext uri="{FF2B5EF4-FFF2-40B4-BE49-F238E27FC236}">
                  <a16:creationId xmlns:a16="http://schemas.microsoft.com/office/drawing/2014/main" id="{CF066360-DC2F-4EFA-A503-E5CB72862CB6}"/>
                </a:ext>
              </a:extLst>
            </p:cNvPr>
            <p:cNvPicPr>
              <a:picLocks noChangeAspect="1"/>
            </p:cNvPicPr>
            <p:nvPr/>
          </p:nvPicPr>
          <p:blipFill>
            <a:blip r:embed="rId4"/>
            <a:stretch>
              <a:fillRect/>
            </a:stretch>
          </p:blipFill>
          <p:spPr>
            <a:xfrm>
              <a:off x="783660" y="1409410"/>
              <a:ext cx="847708" cy="339083"/>
            </a:xfrm>
            <a:prstGeom prst="rect">
              <a:avLst/>
            </a:prstGeom>
            <a:ln w="12700">
              <a:miter lim="400000"/>
            </a:ln>
          </p:spPr>
        </p:pic>
        <p:sp>
          <p:nvSpPr>
            <p:cNvPr id="34" name="TextBox 33">
              <a:extLst>
                <a:ext uri="{FF2B5EF4-FFF2-40B4-BE49-F238E27FC236}">
                  <a16:creationId xmlns:a16="http://schemas.microsoft.com/office/drawing/2014/main" id="{39D3A103-79B6-E742-98AB-0D6B7FE16F96}"/>
                </a:ext>
              </a:extLst>
            </p:cNvPr>
            <p:cNvSpPr txBox="1"/>
            <p:nvPr/>
          </p:nvSpPr>
          <p:spPr>
            <a:xfrm>
              <a:off x="645029" y="1994465"/>
              <a:ext cx="719667" cy="307777"/>
            </a:xfrm>
            <a:prstGeom prst="rect">
              <a:avLst/>
            </a:prstGeom>
            <a:noFill/>
          </p:spPr>
          <p:txBody>
            <a:bodyPr wrap="square" rtlCol="0">
              <a:spAutoFit/>
            </a:bodyPr>
            <a:lstStyle/>
            <a:p>
              <a:r>
                <a:rPr lang="en-US"/>
                <a:t>Audio</a:t>
              </a:r>
            </a:p>
          </p:txBody>
        </p:sp>
        <p:grpSp>
          <p:nvGrpSpPr>
            <p:cNvPr id="5" name="Group 4">
              <a:extLst>
                <a:ext uri="{FF2B5EF4-FFF2-40B4-BE49-F238E27FC236}">
                  <a16:creationId xmlns:a16="http://schemas.microsoft.com/office/drawing/2014/main" id="{D5E1F4BB-7DBB-D44C-B751-54C56FD6FFBC}"/>
                </a:ext>
              </a:extLst>
            </p:cNvPr>
            <p:cNvGrpSpPr/>
            <p:nvPr/>
          </p:nvGrpSpPr>
          <p:grpSpPr>
            <a:xfrm>
              <a:off x="6598508" y="1415631"/>
              <a:ext cx="2022678" cy="832097"/>
              <a:chOff x="6598508" y="1415631"/>
              <a:chExt cx="2022678" cy="832097"/>
            </a:xfrm>
          </p:grpSpPr>
          <p:sp>
            <p:nvSpPr>
              <p:cNvPr id="49" name="the cat sat">
                <a:extLst>
                  <a:ext uri="{FF2B5EF4-FFF2-40B4-BE49-F238E27FC236}">
                    <a16:creationId xmlns:a16="http://schemas.microsoft.com/office/drawing/2014/main" id="{E18622B6-6DE0-428F-90A5-F1E4AB350445}"/>
                  </a:ext>
                </a:extLst>
              </p:cNvPr>
              <p:cNvSpPr txBox="1"/>
              <p:nvPr/>
            </p:nvSpPr>
            <p:spPr>
              <a:xfrm>
                <a:off x="7300187" y="1415631"/>
                <a:ext cx="1320999" cy="2885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lvl1pPr>
                  <a:defRPr sz="5000"/>
                </a:lvl1pPr>
              </a:lstStyle>
              <a:p>
                <a:r>
                  <a:rPr lang="en-US" sz="1875" dirty="0"/>
                  <a:t>the cat sat</a:t>
                </a:r>
                <a:endParaRPr sz="1875" dirty="0"/>
              </a:p>
            </p:txBody>
          </p:sp>
          <p:sp>
            <p:nvSpPr>
              <p:cNvPr id="55" name="Line">
                <a:extLst>
                  <a:ext uri="{FF2B5EF4-FFF2-40B4-BE49-F238E27FC236}">
                    <a16:creationId xmlns:a16="http://schemas.microsoft.com/office/drawing/2014/main" id="{D6D33C7D-1D76-4AB8-A513-A674048BCF89}"/>
                  </a:ext>
                </a:extLst>
              </p:cNvPr>
              <p:cNvSpPr/>
              <p:nvPr/>
            </p:nvSpPr>
            <p:spPr>
              <a:xfrm flipV="1">
                <a:off x="6598508" y="1559899"/>
                <a:ext cx="601670" cy="28019"/>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dirty="0"/>
              </a:p>
            </p:txBody>
          </p:sp>
          <p:sp>
            <p:nvSpPr>
              <p:cNvPr id="35" name="TextBox 34">
                <a:extLst>
                  <a:ext uri="{FF2B5EF4-FFF2-40B4-BE49-F238E27FC236}">
                    <a16:creationId xmlns:a16="http://schemas.microsoft.com/office/drawing/2014/main" id="{3CDB09D5-3A2D-2D49-892C-A245621F8F01}"/>
                  </a:ext>
                </a:extLst>
              </p:cNvPr>
              <p:cNvSpPr txBox="1"/>
              <p:nvPr/>
            </p:nvSpPr>
            <p:spPr>
              <a:xfrm>
                <a:off x="7069810" y="1939951"/>
                <a:ext cx="1083590" cy="307777"/>
              </a:xfrm>
              <a:prstGeom prst="rect">
                <a:avLst/>
              </a:prstGeom>
              <a:noFill/>
            </p:spPr>
            <p:txBody>
              <a:bodyPr wrap="square" rtlCol="0">
                <a:spAutoFit/>
              </a:bodyPr>
              <a:lstStyle/>
              <a:p>
                <a:r>
                  <a:rPr lang="en-US" dirty="0"/>
                  <a:t>Transcript</a:t>
                </a:r>
              </a:p>
            </p:txBody>
          </p:sp>
        </p:grpSp>
      </p:grpSp>
      <p:pic>
        <p:nvPicPr>
          <p:cNvPr id="9" name="Picture 8" descr="Chart, line chart&#10;&#10;Description automatically generated">
            <a:extLst>
              <a:ext uri="{FF2B5EF4-FFF2-40B4-BE49-F238E27FC236}">
                <a16:creationId xmlns:a16="http://schemas.microsoft.com/office/drawing/2014/main" id="{28FEB230-ADA3-AB49-A604-00C95F76ADD3}"/>
              </a:ext>
            </a:extLst>
          </p:cNvPr>
          <p:cNvPicPr>
            <a:picLocks noChangeAspect="1"/>
          </p:cNvPicPr>
          <p:nvPr/>
        </p:nvPicPr>
        <p:blipFill>
          <a:blip r:embed="rId5"/>
          <a:stretch>
            <a:fillRect/>
          </a:stretch>
        </p:blipFill>
        <p:spPr>
          <a:xfrm>
            <a:off x="3950788" y="2783967"/>
            <a:ext cx="2408971" cy="903364"/>
          </a:xfrm>
          <a:prstGeom prst="rect">
            <a:avLst/>
          </a:prstGeom>
        </p:spPr>
      </p:pic>
      <p:sp>
        <p:nvSpPr>
          <p:cNvPr id="15" name="TextBox 14">
            <a:extLst>
              <a:ext uri="{FF2B5EF4-FFF2-40B4-BE49-F238E27FC236}">
                <a16:creationId xmlns:a16="http://schemas.microsoft.com/office/drawing/2014/main" id="{57079F6B-1F94-334C-B58B-8D6DC0C891A2}"/>
              </a:ext>
            </a:extLst>
          </p:cNvPr>
          <p:cNvSpPr txBox="1"/>
          <p:nvPr/>
        </p:nvSpPr>
        <p:spPr>
          <a:xfrm>
            <a:off x="4086422" y="3651826"/>
            <a:ext cx="2087355" cy="276999"/>
          </a:xfrm>
          <a:prstGeom prst="rect">
            <a:avLst/>
          </a:prstGeom>
          <a:noFill/>
        </p:spPr>
        <p:txBody>
          <a:bodyPr wrap="square" rtlCol="0">
            <a:spAutoFit/>
          </a:bodyPr>
          <a:lstStyle/>
          <a:p>
            <a:r>
              <a:rPr lang="en-US" sz="600" dirty="0"/>
              <a:t>This filter bank image is taken from </a:t>
            </a:r>
            <a:r>
              <a:rPr lang="en-US" sz="600" dirty="0" err="1"/>
              <a:t>pyFilterBank</a:t>
            </a:r>
            <a:r>
              <a:rPr lang="en-US" sz="600" dirty="0"/>
              <a:t> documentation page </a:t>
            </a:r>
            <a:r>
              <a:rPr lang="en-US" sz="600" u="sng" dirty="0">
                <a:hlinkClick r:id="rId6"/>
              </a:rPr>
              <a:t>http://siggigue.github.io/</a:t>
            </a:r>
            <a:endParaRPr lang="en-US" sz="600" dirty="0"/>
          </a:p>
        </p:txBody>
      </p:sp>
      <p:grpSp>
        <p:nvGrpSpPr>
          <p:cNvPr id="19" name="Group 18">
            <a:extLst>
              <a:ext uri="{FF2B5EF4-FFF2-40B4-BE49-F238E27FC236}">
                <a16:creationId xmlns:a16="http://schemas.microsoft.com/office/drawing/2014/main" id="{B1B9F852-9B0C-444A-B605-9D22A39F75FC}"/>
              </a:ext>
            </a:extLst>
          </p:cNvPr>
          <p:cNvGrpSpPr/>
          <p:nvPr/>
        </p:nvGrpSpPr>
        <p:grpSpPr>
          <a:xfrm>
            <a:off x="209659" y="4230827"/>
            <a:ext cx="8656701" cy="934128"/>
            <a:chOff x="209659" y="4230827"/>
            <a:chExt cx="8656701" cy="934128"/>
          </a:xfrm>
        </p:grpSpPr>
        <p:pic>
          <p:nvPicPr>
            <p:cNvPr id="71" name="Image" descr="Image">
              <a:extLst>
                <a:ext uri="{FF2B5EF4-FFF2-40B4-BE49-F238E27FC236}">
                  <a16:creationId xmlns:a16="http://schemas.microsoft.com/office/drawing/2014/main" id="{D6A6980A-6379-464E-8D26-5D2CDC627A85}"/>
                </a:ext>
              </a:extLst>
            </p:cNvPr>
            <p:cNvPicPr>
              <a:picLocks noChangeAspect="1"/>
            </p:cNvPicPr>
            <p:nvPr/>
          </p:nvPicPr>
          <p:blipFill>
            <a:blip r:embed="rId4"/>
            <a:stretch>
              <a:fillRect/>
            </a:stretch>
          </p:blipFill>
          <p:spPr>
            <a:xfrm>
              <a:off x="209659" y="4379396"/>
              <a:ext cx="2052351" cy="339083"/>
            </a:xfrm>
            <a:prstGeom prst="rect">
              <a:avLst/>
            </a:prstGeom>
            <a:ln w="12700">
              <a:miter lim="400000"/>
            </a:ln>
          </p:spPr>
        </p:pic>
        <p:sp>
          <p:nvSpPr>
            <p:cNvPr id="73" name="Rectangle 72">
              <a:extLst>
                <a:ext uri="{FF2B5EF4-FFF2-40B4-BE49-F238E27FC236}">
                  <a16:creationId xmlns:a16="http://schemas.microsoft.com/office/drawing/2014/main" id="{C0D04647-6DB6-C14B-B930-E782AA200926}"/>
                </a:ext>
              </a:extLst>
            </p:cNvPr>
            <p:cNvSpPr/>
            <p:nvPr/>
          </p:nvSpPr>
          <p:spPr>
            <a:xfrm>
              <a:off x="3110385" y="425931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75" name="Rectangle 74">
              <a:extLst>
                <a:ext uri="{FF2B5EF4-FFF2-40B4-BE49-F238E27FC236}">
                  <a16:creationId xmlns:a16="http://schemas.microsoft.com/office/drawing/2014/main" id="{F73F3EAC-8C9F-9649-85CF-E39D32F0198D}"/>
                </a:ext>
              </a:extLst>
            </p:cNvPr>
            <p:cNvSpPr/>
            <p:nvPr/>
          </p:nvSpPr>
          <p:spPr>
            <a:xfrm>
              <a:off x="3830051" y="4250327"/>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76" name="Rectangle 75">
              <a:extLst>
                <a:ext uri="{FF2B5EF4-FFF2-40B4-BE49-F238E27FC236}">
                  <a16:creationId xmlns:a16="http://schemas.microsoft.com/office/drawing/2014/main" id="{83A4FAF3-7195-3F44-97BD-50DE45624EE9}"/>
                </a:ext>
              </a:extLst>
            </p:cNvPr>
            <p:cNvSpPr/>
            <p:nvPr/>
          </p:nvSpPr>
          <p:spPr>
            <a:xfrm>
              <a:off x="4549717" y="425931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77" name="Rectangle 76">
              <a:extLst>
                <a:ext uri="{FF2B5EF4-FFF2-40B4-BE49-F238E27FC236}">
                  <a16:creationId xmlns:a16="http://schemas.microsoft.com/office/drawing/2014/main" id="{CC8FE996-8D78-0149-9045-09C4C79981C6}"/>
                </a:ext>
              </a:extLst>
            </p:cNvPr>
            <p:cNvSpPr/>
            <p:nvPr/>
          </p:nvSpPr>
          <p:spPr>
            <a:xfrm>
              <a:off x="5252451" y="425931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sp>
          <p:nvSpPr>
            <p:cNvPr id="79" name="Rectangle 78">
              <a:extLst>
                <a:ext uri="{FF2B5EF4-FFF2-40B4-BE49-F238E27FC236}">
                  <a16:creationId xmlns:a16="http://schemas.microsoft.com/office/drawing/2014/main" id="{5575C2BD-1E05-F34D-8EA0-46F09E76EAA9}"/>
                </a:ext>
              </a:extLst>
            </p:cNvPr>
            <p:cNvSpPr/>
            <p:nvPr/>
          </p:nvSpPr>
          <p:spPr>
            <a:xfrm>
              <a:off x="5972117" y="4250327"/>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5</a:t>
              </a:r>
            </a:p>
          </p:txBody>
        </p:sp>
        <p:sp>
          <p:nvSpPr>
            <p:cNvPr id="81" name="Rectangle 80">
              <a:extLst>
                <a:ext uri="{FF2B5EF4-FFF2-40B4-BE49-F238E27FC236}">
                  <a16:creationId xmlns:a16="http://schemas.microsoft.com/office/drawing/2014/main" id="{32B5F496-5E08-2E43-ACBE-92451E7EAF5D}"/>
                </a:ext>
              </a:extLst>
            </p:cNvPr>
            <p:cNvSpPr/>
            <p:nvPr/>
          </p:nvSpPr>
          <p:spPr>
            <a:xfrm>
              <a:off x="6657998" y="4250846"/>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6</a:t>
              </a:r>
            </a:p>
          </p:txBody>
        </p:sp>
        <p:sp>
          <p:nvSpPr>
            <p:cNvPr id="83" name="Rectangle 82">
              <a:extLst>
                <a:ext uri="{FF2B5EF4-FFF2-40B4-BE49-F238E27FC236}">
                  <a16:creationId xmlns:a16="http://schemas.microsoft.com/office/drawing/2014/main" id="{9653A0C5-8DF2-8B41-84E5-4BE4D693D9B1}"/>
                </a:ext>
              </a:extLst>
            </p:cNvPr>
            <p:cNvSpPr/>
            <p:nvPr/>
          </p:nvSpPr>
          <p:spPr>
            <a:xfrm>
              <a:off x="7377664" y="4241854"/>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7</a:t>
              </a:r>
            </a:p>
          </p:txBody>
        </p:sp>
        <p:cxnSp>
          <p:nvCxnSpPr>
            <p:cNvPr id="84" name="Straight Arrow Connector 83">
              <a:extLst>
                <a:ext uri="{FF2B5EF4-FFF2-40B4-BE49-F238E27FC236}">
                  <a16:creationId xmlns:a16="http://schemas.microsoft.com/office/drawing/2014/main" id="{5F2356E6-46E2-4A4A-9653-B64FF7021917}"/>
                </a:ext>
              </a:extLst>
            </p:cNvPr>
            <p:cNvCxnSpPr>
              <a:cxnSpLocks/>
            </p:cNvCxnSpPr>
            <p:nvPr/>
          </p:nvCxnSpPr>
          <p:spPr>
            <a:xfrm>
              <a:off x="2356784" y="4546419"/>
              <a:ext cx="5096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299E5EF1-F88F-7342-AA3E-4DD14E86021A}"/>
                </a:ext>
              </a:extLst>
            </p:cNvPr>
            <p:cNvSpPr/>
            <p:nvPr/>
          </p:nvSpPr>
          <p:spPr>
            <a:xfrm>
              <a:off x="8510760" y="4230827"/>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T</a:t>
              </a:r>
            </a:p>
          </p:txBody>
        </p:sp>
        <p:sp>
          <p:nvSpPr>
            <p:cNvPr id="16" name="TextBox 15">
              <a:extLst>
                <a:ext uri="{FF2B5EF4-FFF2-40B4-BE49-F238E27FC236}">
                  <a16:creationId xmlns:a16="http://schemas.microsoft.com/office/drawing/2014/main" id="{B5F2DB73-3EAF-3840-AD7B-430D258898EB}"/>
                </a:ext>
              </a:extLst>
            </p:cNvPr>
            <p:cNvSpPr txBox="1"/>
            <p:nvPr/>
          </p:nvSpPr>
          <p:spPr>
            <a:xfrm>
              <a:off x="7880279" y="4379396"/>
              <a:ext cx="630481" cy="307777"/>
            </a:xfrm>
            <a:prstGeom prst="rect">
              <a:avLst/>
            </a:prstGeom>
            <a:noFill/>
          </p:spPr>
          <p:txBody>
            <a:bodyPr wrap="square" rtlCol="0">
              <a:spAutoFit/>
            </a:bodyPr>
            <a:lstStyle/>
            <a:p>
              <a:r>
                <a:rPr lang="en-US" dirty="0"/>
                <a:t>……</a:t>
              </a:r>
            </a:p>
          </p:txBody>
        </p:sp>
        <p:sp>
          <p:nvSpPr>
            <p:cNvPr id="89" name="TextBox 88">
              <a:extLst>
                <a:ext uri="{FF2B5EF4-FFF2-40B4-BE49-F238E27FC236}">
                  <a16:creationId xmlns:a16="http://schemas.microsoft.com/office/drawing/2014/main" id="{B9478B9E-CDA5-714A-80FB-C15049148A13}"/>
                </a:ext>
              </a:extLst>
            </p:cNvPr>
            <p:cNvSpPr txBox="1"/>
            <p:nvPr/>
          </p:nvSpPr>
          <p:spPr>
            <a:xfrm>
              <a:off x="876000" y="4857178"/>
              <a:ext cx="719667" cy="307777"/>
            </a:xfrm>
            <a:prstGeom prst="rect">
              <a:avLst/>
            </a:prstGeom>
            <a:noFill/>
          </p:spPr>
          <p:txBody>
            <a:bodyPr wrap="square" rtlCol="0">
              <a:spAutoFit/>
            </a:bodyPr>
            <a:lstStyle/>
            <a:p>
              <a:r>
                <a:rPr lang="en-US" dirty="0"/>
                <a:t>Audio</a:t>
              </a:r>
            </a:p>
          </p:txBody>
        </p:sp>
        <p:sp>
          <p:nvSpPr>
            <p:cNvPr id="93" name="TextBox 92">
              <a:extLst>
                <a:ext uri="{FF2B5EF4-FFF2-40B4-BE49-F238E27FC236}">
                  <a16:creationId xmlns:a16="http://schemas.microsoft.com/office/drawing/2014/main" id="{34FD1633-C3C1-C944-B781-4ED2556910E1}"/>
                </a:ext>
              </a:extLst>
            </p:cNvPr>
            <p:cNvSpPr txBox="1"/>
            <p:nvPr/>
          </p:nvSpPr>
          <p:spPr>
            <a:xfrm>
              <a:off x="2933078" y="4895650"/>
              <a:ext cx="1721115" cy="230832"/>
            </a:xfrm>
            <a:prstGeom prst="rect">
              <a:avLst/>
            </a:prstGeom>
            <a:noFill/>
          </p:spPr>
          <p:txBody>
            <a:bodyPr wrap="square" rtlCol="0">
              <a:spAutoFit/>
            </a:bodyPr>
            <a:lstStyle/>
            <a:p>
              <a:r>
                <a:rPr lang="en-US" sz="900" dirty="0"/>
                <a:t>Audio Feature at frame 3</a:t>
              </a:r>
            </a:p>
          </p:txBody>
        </p:sp>
        <p:cxnSp>
          <p:nvCxnSpPr>
            <p:cNvPr id="18" name="Straight Arrow Connector 17">
              <a:extLst>
                <a:ext uri="{FF2B5EF4-FFF2-40B4-BE49-F238E27FC236}">
                  <a16:creationId xmlns:a16="http://schemas.microsoft.com/office/drawing/2014/main" id="{F582FAF4-7AAC-224E-BD12-129465CEA32B}"/>
                </a:ext>
              </a:extLst>
            </p:cNvPr>
            <p:cNvCxnSpPr/>
            <p:nvPr/>
          </p:nvCxnSpPr>
          <p:spPr>
            <a:xfrm flipV="1">
              <a:off x="4006674" y="4750386"/>
              <a:ext cx="565326" cy="232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95" name="Straight Arrow Connector 94">
            <a:extLst>
              <a:ext uri="{FF2B5EF4-FFF2-40B4-BE49-F238E27FC236}">
                <a16:creationId xmlns:a16="http://schemas.microsoft.com/office/drawing/2014/main" id="{EC7B456A-3354-6441-B87A-4ACEAEC46BEE}"/>
              </a:ext>
            </a:extLst>
          </p:cNvPr>
          <p:cNvCxnSpPr>
            <a:cxnSpLocks/>
          </p:cNvCxnSpPr>
          <p:nvPr/>
        </p:nvCxnSpPr>
        <p:spPr>
          <a:xfrm flipV="1">
            <a:off x="1302541" y="3090740"/>
            <a:ext cx="568849" cy="332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94973268-1E2F-8346-9C65-8BBA54AE37BB}"/>
              </a:ext>
            </a:extLst>
          </p:cNvPr>
          <p:cNvSpPr txBox="1"/>
          <p:nvPr/>
        </p:nvSpPr>
        <p:spPr>
          <a:xfrm>
            <a:off x="784603" y="3242739"/>
            <a:ext cx="719667" cy="400110"/>
          </a:xfrm>
          <a:prstGeom prst="rect">
            <a:avLst/>
          </a:prstGeom>
          <a:noFill/>
        </p:spPr>
        <p:txBody>
          <a:bodyPr wrap="square" rtlCol="0">
            <a:spAutoFit/>
          </a:bodyPr>
          <a:lstStyle/>
          <a:p>
            <a:r>
              <a:rPr lang="en-US" sz="1000" dirty="0"/>
              <a:t>Frame Shift</a:t>
            </a:r>
          </a:p>
        </p:txBody>
      </p:sp>
    </p:spTree>
    <p:extLst>
      <p:ext uri="{BB962C8B-B14F-4D97-AF65-F5344CB8AC3E}">
        <p14:creationId xmlns:p14="http://schemas.microsoft.com/office/powerpoint/2010/main" val="272863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B2928-A406-3F49-BBB5-4E307C7C1B58}"/>
              </a:ext>
            </a:extLst>
          </p:cNvPr>
          <p:cNvSpPr>
            <a:spLocks noGrp="1"/>
          </p:cNvSpPr>
          <p:nvPr>
            <p:ph idx="1"/>
          </p:nvPr>
        </p:nvSpPr>
        <p:spPr/>
        <p:txBody>
          <a:bodyPr/>
          <a:lstStyle/>
          <a:p>
            <a:r>
              <a:rPr lang="en-US" dirty="0">
                <a:solidFill>
                  <a:schemeClr val="tx1"/>
                </a:solidFill>
              </a:rPr>
              <a:t>Goal: Get a candidate final transcript by making local optimal choice at each distinct “t” and “u” </a:t>
            </a:r>
          </a:p>
        </p:txBody>
      </p:sp>
      <p:sp>
        <p:nvSpPr>
          <p:cNvPr id="5" name="Title 1">
            <a:extLst>
              <a:ext uri="{FF2B5EF4-FFF2-40B4-BE49-F238E27FC236}">
                <a16:creationId xmlns:a16="http://schemas.microsoft.com/office/drawing/2014/main" id="{BCC1306E-D75A-364C-9FE4-222DB895F729}"/>
              </a:ext>
            </a:extLst>
          </p:cNvPr>
          <p:cNvSpPr>
            <a:spLocks noGrp="1"/>
          </p:cNvSpPr>
          <p:nvPr>
            <p:ph type="title"/>
          </p:nvPr>
        </p:nvSpPr>
        <p:spPr>
          <a:xfrm>
            <a:off x="311700" y="445025"/>
            <a:ext cx="8520600" cy="572700"/>
          </a:xfrm>
        </p:spPr>
        <p:txBody>
          <a:bodyPr>
            <a:normAutofit fontScale="90000"/>
          </a:bodyPr>
          <a:lstStyle/>
          <a:p>
            <a:r>
              <a:rPr lang="en-US" dirty="0">
                <a:solidFill>
                  <a:schemeClr val="accent1">
                    <a:lumMod val="50000"/>
                  </a:schemeClr>
                </a:solidFill>
              </a:rPr>
              <a:t>Greedy Decoding</a:t>
            </a:r>
          </a:p>
        </p:txBody>
      </p:sp>
      <p:pic>
        <p:nvPicPr>
          <p:cNvPr id="7" name="Picture 6" descr="Chart&#10;&#10;Description automatically generated">
            <a:extLst>
              <a:ext uri="{FF2B5EF4-FFF2-40B4-BE49-F238E27FC236}">
                <a16:creationId xmlns:a16="http://schemas.microsoft.com/office/drawing/2014/main" id="{951AF476-91E1-CC4A-98DB-D59C4E7A08A2}"/>
              </a:ext>
            </a:extLst>
          </p:cNvPr>
          <p:cNvPicPr>
            <a:picLocks noChangeAspect="1"/>
          </p:cNvPicPr>
          <p:nvPr/>
        </p:nvPicPr>
        <p:blipFill>
          <a:blip r:embed="rId3"/>
          <a:stretch>
            <a:fillRect/>
          </a:stretch>
        </p:blipFill>
        <p:spPr>
          <a:xfrm>
            <a:off x="4986144" y="1552758"/>
            <a:ext cx="3048247" cy="3491869"/>
          </a:xfrm>
          <a:prstGeom prst="rect">
            <a:avLst/>
          </a:prstGeom>
        </p:spPr>
      </p:pic>
    </p:spTree>
    <p:extLst>
      <p:ext uri="{BB962C8B-B14F-4D97-AF65-F5344CB8AC3E}">
        <p14:creationId xmlns:p14="http://schemas.microsoft.com/office/powerpoint/2010/main" val="136147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E6F-9FDF-FF4E-92A8-6C4C75E70A02}"/>
              </a:ext>
            </a:extLst>
          </p:cNvPr>
          <p:cNvSpPr>
            <a:spLocks noGrp="1"/>
          </p:cNvSpPr>
          <p:nvPr>
            <p:ph type="title"/>
          </p:nvPr>
        </p:nvSpPr>
        <p:spPr/>
        <p:txBody>
          <a:bodyPr>
            <a:normAutofit fontScale="90000"/>
          </a:bodyPr>
          <a:lstStyle/>
          <a:p>
            <a:r>
              <a:rPr lang="en-US" dirty="0">
                <a:solidFill>
                  <a:schemeClr val="accent1">
                    <a:lumMod val="50000"/>
                  </a:schemeClr>
                </a:solidFill>
              </a:rPr>
              <a:t>Greedy Decoding</a:t>
            </a:r>
          </a:p>
        </p:txBody>
      </p:sp>
      <p:sp>
        <p:nvSpPr>
          <p:cNvPr id="22" name="Rectangle 21">
            <a:extLst>
              <a:ext uri="{FF2B5EF4-FFF2-40B4-BE49-F238E27FC236}">
                <a16:creationId xmlns:a16="http://schemas.microsoft.com/office/drawing/2014/main" id="{EBA4A70E-ECE2-B846-9B96-EA0EE79B4CEA}"/>
              </a:ext>
            </a:extLst>
          </p:cNvPr>
          <p:cNvSpPr/>
          <p:nvPr/>
        </p:nvSpPr>
        <p:spPr>
          <a:xfrm>
            <a:off x="2284968" y="366851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3" name="Straight Arrow Connector 22">
            <a:extLst>
              <a:ext uri="{FF2B5EF4-FFF2-40B4-BE49-F238E27FC236}">
                <a16:creationId xmlns:a16="http://schemas.microsoft.com/office/drawing/2014/main" id="{AFBA5982-8806-0F4B-B51C-BC1039C289C5}"/>
              </a:ext>
            </a:extLst>
          </p:cNvPr>
          <p:cNvCxnSpPr>
            <a:cxnSpLocks/>
            <a:stCxn id="26" idx="0"/>
          </p:cNvCxnSpPr>
          <p:nvPr/>
        </p:nvCxnSpPr>
        <p:spPr>
          <a:xfrm flipH="1" flipV="1">
            <a:off x="3692037" y="236184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7AAB90-0E04-CE43-8204-31F305EEC003}"/>
              </a:ext>
            </a:extLst>
          </p:cNvPr>
          <p:cNvSpPr txBox="1"/>
          <p:nvPr/>
        </p:nvSpPr>
        <p:spPr>
          <a:xfrm>
            <a:off x="3601400" y="2081163"/>
            <a:ext cx="465077" cy="253916"/>
          </a:xfrm>
          <a:prstGeom prst="rect">
            <a:avLst/>
          </a:prstGeom>
          <a:noFill/>
        </p:spPr>
        <p:txBody>
          <a:bodyPr wrap="square" rtlCol="0">
            <a:spAutoFit/>
          </a:bodyPr>
          <a:lstStyle/>
          <a:p>
            <a:r>
              <a:rPr lang="en-US" sz="1050" i="1" baseline="-25000"/>
              <a:t>h</a:t>
            </a:r>
            <a:endParaRPr lang="en-US" sz="1050" i="1"/>
          </a:p>
        </p:txBody>
      </p:sp>
      <p:sp>
        <p:nvSpPr>
          <p:cNvPr id="25" name="Rectangle 24">
            <a:extLst>
              <a:ext uri="{FF2B5EF4-FFF2-40B4-BE49-F238E27FC236}">
                <a16:creationId xmlns:a16="http://schemas.microsoft.com/office/drawing/2014/main" id="{0EE63D92-986D-5B4B-BE67-E4489FE039CC}"/>
              </a:ext>
            </a:extLst>
          </p:cNvPr>
          <p:cNvSpPr/>
          <p:nvPr/>
        </p:nvSpPr>
        <p:spPr>
          <a:xfrm>
            <a:off x="4009316" y="366851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Audio Encoder</a:t>
            </a:r>
          </a:p>
        </p:txBody>
      </p:sp>
      <p:sp>
        <p:nvSpPr>
          <p:cNvPr id="26" name="Rectangle 25">
            <a:extLst>
              <a:ext uri="{FF2B5EF4-FFF2-40B4-BE49-F238E27FC236}">
                <a16:creationId xmlns:a16="http://schemas.microsoft.com/office/drawing/2014/main" id="{4DC445CC-64B2-974F-9EFB-DDE0F00FBEF2}"/>
              </a:ext>
            </a:extLst>
          </p:cNvPr>
          <p:cNvSpPr/>
          <p:nvPr/>
        </p:nvSpPr>
        <p:spPr>
          <a:xfrm>
            <a:off x="2836759" y="268719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p:cxnSp>
        <p:nvCxnSpPr>
          <p:cNvPr id="28" name="Straight Arrow Connector 27">
            <a:extLst>
              <a:ext uri="{FF2B5EF4-FFF2-40B4-BE49-F238E27FC236}">
                <a16:creationId xmlns:a16="http://schemas.microsoft.com/office/drawing/2014/main" id="{FE6588BA-A7AE-5145-90DF-3397D2ACBC58}"/>
              </a:ext>
            </a:extLst>
          </p:cNvPr>
          <p:cNvCxnSpPr>
            <a:cxnSpLocks/>
          </p:cNvCxnSpPr>
          <p:nvPr/>
        </p:nvCxnSpPr>
        <p:spPr>
          <a:xfrm flipH="1" flipV="1">
            <a:off x="2836758"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D37346-72BB-B748-B1A1-A285F33CC180}"/>
                  </a:ext>
                </a:extLst>
              </p:cNvPr>
              <p:cNvSpPr txBox="1"/>
              <p:nvPr/>
            </p:nvSpPr>
            <p:spPr>
              <a:xfrm>
                <a:off x="3995535" y="4218261"/>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1</m:t>
                          </m:r>
                        </m:sub>
                      </m:sSub>
                    </m:oMath>
                  </m:oMathPara>
                </a14:m>
                <a:endParaRPr lang="en-US" sz="1050" dirty="0">
                  <a:solidFill>
                    <a:srgbClr val="FF0000"/>
                  </a:solidFill>
                </a:endParaRPr>
              </a:p>
            </p:txBody>
          </p:sp>
        </mc:Choice>
        <mc:Fallback xmlns="">
          <p:sp>
            <p:nvSpPr>
              <p:cNvPr id="29" name="TextBox 28">
                <a:extLst>
                  <a:ext uri="{FF2B5EF4-FFF2-40B4-BE49-F238E27FC236}">
                    <a16:creationId xmlns:a16="http://schemas.microsoft.com/office/drawing/2014/main" id="{8BD37346-72BB-B748-B1A1-A285F33CC180}"/>
                  </a:ext>
                </a:extLst>
              </p:cNvPr>
              <p:cNvSpPr txBox="1">
                <a:spLocks noRot="1" noChangeAspect="1" noMove="1" noResize="1" noEditPoints="1" noAdjustHandles="1" noChangeArrowheads="1" noChangeShapeType="1" noTextEdit="1"/>
              </p:cNvSpPr>
              <p:nvPr/>
            </p:nvSpPr>
            <p:spPr>
              <a:xfrm>
                <a:off x="3995535" y="4218261"/>
                <a:ext cx="1111468" cy="253916"/>
              </a:xfrm>
              <a:prstGeom prst="rect">
                <a:avLst/>
              </a:prstGeom>
              <a:blipFill>
                <a:blip r:embed="rId3"/>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2F08EB90-05E7-2448-81FC-6A583633D664}"/>
              </a:ext>
            </a:extLst>
          </p:cNvPr>
          <p:cNvCxnSpPr>
            <a:cxnSpLocks/>
          </p:cNvCxnSpPr>
          <p:nvPr/>
        </p:nvCxnSpPr>
        <p:spPr>
          <a:xfrm flipH="1" flipV="1">
            <a:off x="4547326"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BC1268-18F9-E241-B615-92B475287275}"/>
              </a:ext>
            </a:extLst>
          </p:cNvPr>
          <p:cNvCxnSpPr>
            <a:cxnSpLocks/>
          </p:cNvCxnSpPr>
          <p:nvPr/>
        </p:nvCxnSpPr>
        <p:spPr>
          <a:xfrm flipV="1">
            <a:off x="2931352" y="304980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C5A037-12B2-6441-AAC8-E7E1E658E8C7}"/>
                  </a:ext>
                </a:extLst>
              </p:cNvPr>
              <p:cNvSpPr txBox="1"/>
              <p:nvPr/>
            </p:nvSpPr>
            <p:spPr>
              <a:xfrm>
                <a:off x="4188584" y="320587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87C5A037-12B2-6441-AAC8-E7E1E658E8C7}"/>
                  </a:ext>
                </a:extLst>
              </p:cNvPr>
              <p:cNvSpPr txBox="1">
                <a:spLocks noRot="1" noChangeAspect="1" noMove="1" noResize="1" noEditPoints="1" noAdjustHandles="1" noChangeArrowheads="1" noChangeShapeType="1" noTextEdit="1"/>
              </p:cNvSpPr>
              <p:nvPr/>
            </p:nvSpPr>
            <p:spPr>
              <a:xfrm>
                <a:off x="4188584" y="3205877"/>
                <a:ext cx="260199" cy="338554"/>
              </a:xfrm>
              <a:prstGeom prst="rect">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5BF78-A23A-CF4E-8B4A-87BB8819AD04}"/>
                  </a:ext>
                </a:extLst>
              </p:cNvPr>
              <p:cNvSpPr txBox="1"/>
              <p:nvPr/>
            </p:nvSpPr>
            <p:spPr>
              <a:xfrm>
                <a:off x="2963440" y="324680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F495BF78-A23A-CF4E-8B4A-87BB8819AD04}"/>
                  </a:ext>
                </a:extLst>
              </p:cNvPr>
              <p:cNvSpPr txBox="1">
                <a:spLocks noRot="1" noChangeAspect="1" noMove="1" noResize="1" noEditPoints="1" noAdjustHandles="1" noChangeArrowheads="1" noChangeShapeType="1" noTextEdit="1"/>
              </p:cNvSpPr>
              <p:nvPr/>
            </p:nvSpPr>
            <p:spPr>
              <a:xfrm>
                <a:off x="2963440" y="3246809"/>
                <a:ext cx="267637" cy="337015"/>
              </a:xfrm>
              <a:prstGeom prst="rect">
                <a:avLst/>
              </a:prstGeom>
              <a:blipFill>
                <a:blip r:embed="rId5"/>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99F19E-3345-774E-AA10-41155CED1E36}"/>
                  </a:ext>
                </a:extLst>
              </p:cNvPr>
              <p:cNvSpPr txBox="1"/>
              <p:nvPr/>
            </p:nvSpPr>
            <p:spPr>
              <a:xfrm>
                <a:off x="3827759" y="245724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AF99F19E-3345-774E-AA10-41155CED1E36}"/>
                  </a:ext>
                </a:extLst>
              </p:cNvPr>
              <p:cNvSpPr txBox="1">
                <a:spLocks noRot="1" noChangeAspect="1" noMove="1" noResize="1" noEditPoints="1" noAdjustHandles="1" noChangeArrowheads="1" noChangeShapeType="1" noTextEdit="1"/>
              </p:cNvSpPr>
              <p:nvPr/>
            </p:nvSpPr>
            <p:spPr>
              <a:xfrm>
                <a:off x="3827759" y="2457245"/>
                <a:ext cx="304028" cy="161583"/>
              </a:xfrm>
              <a:prstGeom prst="rect">
                <a:avLst/>
              </a:prstGeom>
              <a:blipFill>
                <a:blip r:embed="rId6"/>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3C0E8113-C096-734C-9871-5052B306F00A}"/>
              </a:ext>
            </a:extLst>
          </p:cNvPr>
          <p:cNvSpPr/>
          <p:nvPr/>
        </p:nvSpPr>
        <p:spPr>
          <a:xfrm>
            <a:off x="3136303" y="217490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36" name="Rectangle 35">
            <a:extLst>
              <a:ext uri="{FF2B5EF4-FFF2-40B4-BE49-F238E27FC236}">
                <a16:creationId xmlns:a16="http://schemas.microsoft.com/office/drawing/2014/main" id="{972D670E-50BD-CA40-96FE-4AC14FCF16E2}"/>
              </a:ext>
            </a:extLst>
          </p:cNvPr>
          <p:cNvSpPr/>
          <p:nvPr/>
        </p:nvSpPr>
        <p:spPr>
          <a:xfrm>
            <a:off x="3130926" y="168422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78B526DD-B110-6F46-8F09-52FF8226EF09}"/>
              </a:ext>
            </a:extLst>
          </p:cNvPr>
          <p:cNvCxnSpPr>
            <a:cxnSpLocks/>
          </p:cNvCxnSpPr>
          <p:nvPr/>
        </p:nvCxnSpPr>
        <p:spPr>
          <a:xfrm flipH="1" flipV="1">
            <a:off x="3692035" y="185519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3BCD08-D55F-8C42-A0BD-2B95F0132D59}"/>
                  </a:ext>
                </a:extLst>
              </p:cNvPr>
              <p:cNvSpPr txBox="1"/>
              <p:nvPr/>
            </p:nvSpPr>
            <p:spPr>
              <a:xfrm>
                <a:off x="3760756" y="197211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F33BCD08-D55F-8C42-A0BD-2B95F0132D59}"/>
                  </a:ext>
                </a:extLst>
              </p:cNvPr>
              <p:cNvSpPr txBox="1">
                <a:spLocks noRot="1" noChangeAspect="1" noMove="1" noResize="1" noEditPoints="1" noAdjustHandles="1" noChangeArrowheads="1" noChangeShapeType="1" noTextEdit="1"/>
              </p:cNvSpPr>
              <p:nvPr/>
            </p:nvSpPr>
            <p:spPr>
              <a:xfrm>
                <a:off x="3760756" y="1972112"/>
                <a:ext cx="304028" cy="161583"/>
              </a:xfrm>
              <a:prstGeom prst="rect">
                <a:avLst/>
              </a:prstGeom>
              <a:blipFill>
                <a:blip r:embed="rId7"/>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83B847-236D-284E-9FC5-6D4451E11420}"/>
                  </a:ext>
                </a:extLst>
              </p:cNvPr>
              <p:cNvSpPr txBox="1"/>
              <p:nvPr/>
            </p:nvSpPr>
            <p:spPr>
              <a:xfrm>
                <a:off x="3346950" y="115101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7E83B847-236D-284E-9FC5-6D4451E11420}"/>
                  </a:ext>
                </a:extLst>
              </p:cNvPr>
              <p:cNvSpPr txBox="1">
                <a:spLocks noRot="1" noChangeAspect="1" noMove="1" noResize="1" noEditPoints="1" noAdjustHandles="1" noChangeArrowheads="1" noChangeShapeType="1" noTextEdit="1"/>
              </p:cNvSpPr>
              <p:nvPr/>
            </p:nvSpPr>
            <p:spPr>
              <a:xfrm>
                <a:off x="3346950" y="1151011"/>
                <a:ext cx="554062" cy="161583"/>
              </a:xfrm>
              <a:prstGeom prst="rect">
                <a:avLst/>
              </a:prstGeom>
              <a:blipFill>
                <a:blip r:embed="rId8"/>
                <a:stretch>
                  <a:fillRect l="-14286" t="-26923" r="-10989" b="-50000"/>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FDB88F4-71F9-AE40-8A0A-FE6ECD05C028}"/>
              </a:ext>
            </a:extLst>
          </p:cNvPr>
          <p:cNvCxnSpPr>
            <a:cxnSpLocks/>
          </p:cNvCxnSpPr>
          <p:nvPr/>
        </p:nvCxnSpPr>
        <p:spPr>
          <a:xfrm flipH="1" flipV="1">
            <a:off x="3705569" y="134845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B03E7FC-DC5E-BA43-8F68-182DD5F9BA82}"/>
              </a:ext>
            </a:extLst>
          </p:cNvPr>
          <p:cNvCxnSpPr>
            <a:cxnSpLocks/>
          </p:cNvCxnSpPr>
          <p:nvPr/>
        </p:nvCxnSpPr>
        <p:spPr>
          <a:xfrm flipV="1">
            <a:off x="4448783" y="304979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2" name="Table 41">
                <a:extLst>
                  <a:ext uri="{FF2B5EF4-FFF2-40B4-BE49-F238E27FC236}">
                    <a16:creationId xmlns:a16="http://schemas.microsoft.com/office/drawing/2014/main" id="{F75A78D4-675A-5648-BAB9-0510866DAF3C}"/>
                  </a:ext>
                </a:extLst>
              </p:cNvPr>
              <p:cNvGraphicFramePr>
                <a:graphicFrameLocks noGrp="1"/>
              </p:cNvGraphicFramePr>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pPr/>
                          <a14:m>
                            <m:oMathPara xmlns:m="http://schemas.openxmlformats.org/officeDocument/2006/math">
                              <m:oMathParaPr>
                                <m:jc m:val="left"/>
                              </m:oMathParaPr>
                              <m:oMath xmlns:m="http://schemas.openxmlformats.org/officeDocument/2006/math">
                                <m:r>
                                  <a:rPr lang="en-US" sz="1100" b="1" i="1" smtClean="0">
                                    <a:solidFill>
                                      <a:schemeClr val="tx1"/>
                                    </a:solidFill>
                                    <a:latin typeface="Cambria Math" panose="02040503050406030204" pitchFamily="18" charset="0"/>
                                    <a:ea typeface="Cambria Math" panose="02040503050406030204" pitchFamily="18" charset="0"/>
                                  </a:rPr>
                                  <m:t>∅</m:t>
                                </m:r>
                              </m:oMath>
                            </m:oMathPara>
                          </a14:m>
                          <a:endParaRPr lang="en-US" sz="1100" dirty="0">
                            <a:solidFill>
                              <a:schemeClr val="tx1"/>
                            </a:solidFill>
                          </a:endParaRPr>
                        </a:p>
                      </a:txBody>
                      <a:tcPr marL="68580" marR="68580" marT="34290" marB="34290"/>
                    </a:tc>
                    <a:tc>
                      <a:txBody>
                        <a:bodyPr/>
                        <a:lstStyle/>
                        <a:p>
                          <a:r>
                            <a:rPr lang="en-US" sz="1100">
                              <a:solidFill>
                                <a:srgbClr val="FF0000"/>
                              </a:solidFill>
                            </a:rPr>
                            <a:t>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0.2</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0.1</a:t>
                          </a:r>
                        </a:p>
                      </a:txBody>
                      <a:tcPr marL="68580" marR="68580" marT="34290" marB="34290"/>
                    </a:tc>
                    <a:extLst>
                      <a:ext uri="{0D108BD9-81ED-4DB2-BD59-A6C34878D82A}">
                        <a16:rowId xmlns:a16="http://schemas.microsoft.com/office/drawing/2014/main" val="2935957637"/>
                      </a:ext>
                    </a:extLst>
                  </a:tr>
                </a:tbl>
              </a:graphicData>
            </a:graphic>
          </p:graphicFrame>
        </mc:Choice>
        <mc:Fallback xmlns="">
          <p:graphicFrame>
            <p:nvGraphicFramePr>
              <p:cNvPr id="42" name="Table 41">
                <a:extLst>
                  <a:ext uri="{FF2B5EF4-FFF2-40B4-BE49-F238E27FC236}">
                    <a16:creationId xmlns:a16="http://schemas.microsoft.com/office/drawing/2014/main" id="{F75A78D4-675A-5648-BAB9-0510866DAF3C}"/>
                  </a:ext>
                </a:extLst>
              </p:cNvPr>
              <p:cNvGraphicFramePr>
                <a:graphicFrameLocks noGrp="1"/>
              </p:cNvGraphicFramePr>
              <p:nvPr>
                <p:extLst>
                  <p:ext uri="{D42A27DB-BD31-4B8C-83A1-F6EECF244321}">
                    <p14:modId xmlns:p14="http://schemas.microsoft.com/office/powerpoint/2010/main" val="1782910295"/>
                  </p:ext>
                </p:extLst>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endParaRPr lang="en-US"/>
                        </a:p>
                      </a:txBody>
                      <a:tcPr marL="68580" marR="68580" marT="34290" marB="34290">
                        <a:blipFill>
                          <a:blip r:embed="rId9"/>
                          <a:stretch>
                            <a:fillRect l="-1010" t="-104545" r="-82828" b="-309091"/>
                          </a:stretch>
                        </a:blipFill>
                      </a:tcPr>
                    </a:tc>
                    <a:tc>
                      <a:txBody>
                        <a:bodyPr/>
                        <a:lstStyle/>
                        <a:p>
                          <a:r>
                            <a:rPr lang="en-US" sz="1100">
                              <a:solidFill>
                                <a:srgbClr val="FF0000"/>
                              </a:solidFill>
                            </a:rPr>
                            <a:t>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0.2</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0.1</a:t>
                          </a:r>
                        </a:p>
                      </a:txBody>
                      <a:tcPr marL="68580" marR="68580" marT="34290" marB="34290"/>
                    </a:tc>
                    <a:extLst>
                      <a:ext uri="{0D108BD9-81ED-4DB2-BD59-A6C34878D82A}">
                        <a16:rowId xmlns:a16="http://schemas.microsoft.com/office/drawing/2014/main" val="2935957637"/>
                      </a:ext>
                    </a:extLst>
                  </a:tr>
                </a:tbl>
              </a:graphicData>
            </a:graphic>
          </p:graphicFrame>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A51DC3D-5913-614A-A857-CFA8E726EC16}"/>
                  </a:ext>
                </a:extLst>
              </p:cNvPr>
              <p:cNvSpPr txBox="1"/>
              <p:nvPr/>
            </p:nvSpPr>
            <p:spPr>
              <a:xfrm>
                <a:off x="2393639" y="4230328"/>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m:t>
                    </m:r>
                  </m:oMath>
                </a14:m>
                <a:endParaRPr lang="en-US" sz="1050" dirty="0">
                  <a:solidFill>
                    <a:srgbClr val="FF0000"/>
                  </a:solidFill>
                </a:endParaRPr>
              </a:p>
            </p:txBody>
          </p:sp>
        </mc:Choice>
        <mc:Fallback xmlns="">
          <p:sp>
            <p:nvSpPr>
              <p:cNvPr id="46" name="TextBox 45">
                <a:extLst>
                  <a:ext uri="{FF2B5EF4-FFF2-40B4-BE49-F238E27FC236}">
                    <a16:creationId xmlns:a16="http://schemas.microsoft.com/office/drawing/2014/main" id="{8A51DC3D-5913-614A-A857-CFA8E726EC16}"/>
                  </a:ext>
                </a:extLst>
              </p:cNvPr>
              <p:cNvSpPr txBox="1">
                <a:spLocks noRot="1" noChangeAspect="1" noMove="1" noResize="1" noEditPoints="1" noAdjustHandles="1" noChangeArrowheads="1" noChangeShapeType="1" noTextEdit="1"/>
              </p:cNvSpPr>
              <p:nvPr/>
            </p:nvSpPr>
            <p:spPr>
              <a:xfrm>
                <a:off x="2393639" y="4230328"/>
                <a:ext cx="1527017" cy="253916"/>
              </a:xfrm>
              <a:prstGeom prst="rect">
                <a:avLst/>
              </a:prstGeom>
              <a:blipFill>
                <a:blip r:embed="rId10"/>
                <a:stretch>
                  <a:fillRect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9B2824B-8305-3842-8103-E6872E47B2DF}"/>
                  </a:ext>
                </a:extLst>
              </p:cNvPr>
              <p:cNvSpPr txBox="1"/>
              <p:nvPr/>
            </p:nvSpPr>
            <p:spPr>
              <a:xfrm>
                <a:off x="213135" y="1533877"/>
                <a:ext cx="25548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make a local optimal choice: If highest probability is </a:t>
                </a:r>
                <a:r>
                  <a:rPr lang="en-US" dirty="0">
                    <a:solidFill>
                      <a:srgbClr val="FF0000"/>
                    </a:solidFill>
                  </a:rPr>
                  <a:t>given to blank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a:t>
                </a:r>
                <a:r>
                  <a:rPr lang="en-US" dirty="0"/>
                  <a:t> </a:t>
                </a:r>
                <a:r>
                  <a:rPr lang="en-US" dirty="0">
                    <a:solidFill>
                      <a:srgbClr val="FF0000"/>
                    </a:solidFill>
                  </a:rPr>
                  <a:t>move to the next audio frame </a:t>
                </a:r>
                <a:r>
                  <a:rPr lang="en-US" dirty="0"/>
                  <a:t>else stay in the </a:t>
                </a:r>
                <a:r>
                  <a:rPr lang="en-US" dirty="0">
                    <a:solidFill>
                      <a:schemeClr val="tx1"/>
                    </a:solidFill>
                  </a:rPr>
                  <a:t>same audio frame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Do it until all audio frames are processed</a:t>
                </a:r>
              </a:p>
            </p:txBody>
          </p:sp>
        </mc:Choice>
        <mc:Fallback xmlns="">
          <p:sp>
            <p:nvSpPr>
              <p:cNvPr id="47" name="TextBox 46">
                <a:extLst>
                  <a:ext uri="{FF2B5EF4-FFF2-40B4-BE49-F238E27FC236}">
                    <a16:creationId xmlns:a16="http://schemas.microsoft.com/office/drawing/2014/main" id="{09B2824B-8305-3842-8103-E6872E47B2DF}"/>
                  </a:ext>
                </a:extLst>
              </p:cNvPr>
              <p:cNvSpPr txBox="1">
                <a:spLocks noRot="1" noChangeAspect="1" noMove="1" noResize="1" noEditPoints="1" noAdjustHandles="1" noChangeArrowheads="1" noChangeShapeType="1" noTextEdit="1"/>
              </p:cNvSpPr>
              <p:nvPr/>
            </p:nvSpPr>
            <p:spPr>
              <a:xfrm>
                <a:off x="213135" y="1533877"/>
                <a:ext cx="2554896" cy="2031325"/>
              </a:xfrm>
              <a:prstGeom prst="rect">
                <a:avLst/>
              </a:prstGeom>
              <a:blipFill>
                <a:blip r:embed="rId11"/>
                <a:stretch>
                  <a:fillRect l="-495" r="-1980" b="-2484"/>
                </a:stretch>
              </a:blipFill>
            </p:spPr>
            <p:txBody>
              <a:bodyPr/>
              <a:lstStyle/>
              <a:p>
                <a:r>
                  <a:rPr lang="en-US">
                    <a:noFill/>
                  </a:rPr>
                  <a:t> </a:t>
                </a:r>
              </a:p>
            </p:txBody>
          </p:sp>
        </mc:Fallback>
      </mc:AlternateContent>
      <p:pic>
        <p:nvPicPr>
          <p:cNvPr id="44" name="Picture 43" descr="Text, chat or text message&#10;&#10;Description automatically generated">
            <a:extLst>
              <a:ext uri="{FF2B5EF4-FFF2-40B4-BE49-F238E27FC236}">
                <a16:creationId xmlns:a16="http://schemas.microsoft.com/office/drawing/2014/main" id="{0A2A26AB-ADAD-B044-B293-7899132D38BF}"/>
              </a:ext>
            </a:extLst>
          </p:cNvPr>
          <p:cNvPicPr>
            <a:picLocks noChangeAspect="1"/>
          </p:cNvPicPr>
          <p:nvPr/>
        </p:nvPicPr>
        <p:blipFill>
          <a:blip r:embed="rId12"/>
          <a:stretch>
            <a:fillRect/>
          </a:stretch>
        </p:blipFill>
        <p:spPr>
          <a:xfrm>
            <a:off x="-11667" y="4446494"/>
            <a:ext cx="3050098" cy="699598"/>
          </a:xfrm>
          <a:prstGeom prst="rect">
            <a:avLst/>
          </a:prstGeom>
        </p:spPr>
      </p:pic>
      <p:grpSp>
        <p:nvGrpSpPr>
          <p:cNvPr id="68" name="Group 67">
            <a:extLst>
              <a:ext uri="{FF2B5EF4-FFF2-40B4-BE49-F238E27FC236}">
                <a16:creationId xmlns:a16="http://schemas.microsoft.com/office/drawing/2014/main" id="{C9CA599B-3F68-774E-8287-161EE8E93C7C}"/>
              </a:ext>
            </a:extLst>
          </p:cNvPr>
          <p:cNvGrpSpPr/>
          <p:nvPr/>
        </p:nvGrpSpPr>
        <p:grpSpPr>
          <a:xfrm>
            <a:off x="6075492" y="3544431"/>
            <a:ext cx="743035" cy="823520"/>
            <a:chOff x="1870202" y="3184713"/>
            <a:chExt cx="743035" cy="823520"/>
          </a:xfrm>
        </p:grpSpPr>
        <p:sp>
          <p:nvSpPr>
            <p:cNvPr id="69" name="Oval 68">
              <a:extLst>
                <a:ext uri="{FF2B5EF4-FFF2-40B4-BE49-F238E27FC236}">
                  <a16:creationId xmlns:a16="http://schemas.microsoft.com/office/drawing/2014/main" id="{862D38A1-1F50-C34E-8A74-57CC13E41848}"/>
                </a:ext>
              </a:extLst>
            </p:cNvPr>
            <p:cNvSpPr/>
            <p:nvPr/>
          </p:nvSpPr>
          <p:spPr>
            <a:xfrm>
              <a:off x="1918855" y="3556988"/>
              <a:ext cx="409575" cy="38381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0F5F170-E33D-5745-A884-B8905F0FCEC1}"/>
                    </a:ext>
                  </a:extLst>
                </p:cNvPr>
                <p:cNvSpPr txBox="1"/>
                <p:nvPr/>
              </p:nvSpPr>
              <p:spPr>
                <a:xfrm>
                  <a:off x="1870202" y="3608123"/>
                  <a:ext cx="489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ea typeface="Cambria Math" panose="02040503050406030204" pitchFamily="18" charset="0"/>
                          </a:rPr>
                          <m:t>∅</m:t>
                        </m:r>
                      </m:oMath>
                    </m:oMathPara>
                  </a14:m>
                  <a:endParaRPr lang="en-US" sz="1000" dirty="0">
                    <a:latin typeface="+mj-lt"/>
                  </a:endParaRPr>
                </a:p>
                <a:p>
                  <a:endParaRPr lang="en-US" sz="1000" dirty="0"/>
                </a:p>
              </p:txBody>
            </p:sp>
          </mc:Choice>
          <mc:Fallback xmlns="">
            <p:sp>
              <p:nvSpPr>
                <p:cNvPr id="80" name="TextBox 79">
                  <a:extLst>
                    <a:ext uri="{FF2B5EF4-FFF2-40B4-BE49-F238E27FC236}">
                      <a16:creationId xmlns:a16="http://schemas.microsoft.com/office/drawing/2014/main" id="{39CBB72D-89D4-EC40-92A4-F564157ACA96}"/>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13"/>
                  <a:stretch>
                    <a:fillRect/>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C13E564D-CDD3-974E-BA30-C937706FE630}"/>
                </a:ext>
              </a:extLst>
            </p:cNvPr>
            <p:cNvCxnSpPr>
              <a:cxnSpLocks/>
              <a:endCxn id="69"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EA19FA41-7180-BC42-A9C9-A8643192563D}"/>
              </a:ext>
            </a:extLst>
          </p:cNvPr>
          <p:cNvGrpSpPr/>
          <p:nvPr/>
        </p:nvGrpSpPr>
        <p:grpSpPr>
          <a:xfrm>
            <a:off x="6746186" y="3476339"/>
            <a:ext cx="1908240" cy="824183"/>
            <a:chOff x="2540896" y="3116621"/>
            <a:chExt cx="1908240" cy="824183"/>
          </a:xfrm>
        </p:grpSpPr>
        <p:sp>
          <p:nvSpPr>
            <p:cNvPr id="73" name="Oval 72">
              <a:extLst>
                <a:ext uri="{FF2B5EF4-FFF2-40B4-BE49-F238E27FC236}">
                  <a16:creationId xmlns:a16="http://schemas.microsoft.com/office/drawing/2014/main" id="{8C870345-191A-EF46-AB9B-0460432551FC}"/>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22185F8E-FF70-E34E-8BB8-BC54BF21369D}"/>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7111B2AE-8997-E649-B2FA-AC0C9DDB2576}"/>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C6B32C32-C327-514C-80A9-465754E33F53}"/>
                </a:ext>
              </a:extLst>
            </p:cNvPr>
            <p:cNvSpPr txBox="1"/>
            <p:nvPr/>
          </p:nvSpPr>
          <p:spPr>
            <a:xfrm>
              <a:off x="2540896" y="3608123"/>
              <a:ext cx="487891" cy="246221"/>
            </a:xfrm>
            <a:prstGeom prst="rect">
              <a:avLst/>
            </a:prstGeom>
            <a:noFill/>
          </p:spPr>
          <p:txBody>
            <a:bodyPr wrap="square" rtlCol="0">
              <a:spAutoFit/>
            </a:bodyPr>
            <a:lstStyle/>
            <a:p>
              <a:r>
                <a:rPr lang="en-US" sz="1000" dirty="0"/>
                <a:t>E</a:t>
              </a:r>
            </a:p>
          </p:txBody>
        </p:sp>
        <p:sp>
          <p:nvSpPr>
            <p:cNvPr id="77" name="TextBox 76">
              <a:extLst>
                <a:ext uri="{FF2B5EF4-FFF2-40B4-BE49-F238E27FC236}">
                  <a16:creationId xmlns:a16="http://schemas.microsoft.com/office/drawing/2014/main" id="{EDB7C840-2D3F-9C4D-A144-6395046EE540}"/>
                </a:ext>
              </a:extLst>
            </p:cNvPr>
            <p:cNvSpPr txBox="1"/>
            <p:nvPr/>
          </p:nvSpPr>
          <p:spPr>
            <a:xfrm>
              <a:off x="3230675" y="3592467"/>
              <a:ext cx="447879" cy="246221"/>
            </a:xfrm>
            <a:prstGeom prst="rect">
              <a:avLst/>
            </a:prstGeom>
            <a:noFill/>
          </p:spPr>
          <p:txBody>
            <a:bodyPr wrap="square" rtlCol="0">
              <a:spAutoFit/>
            </a:bodyPr>
            <a:lstStyle/>
            <a:p>
              <a:r>
                <a:rPr lang="en-US" sz="1000" dirty="0"/>
                <a:t>B</a:t>
              </a:r>
            </a:p>
          </p:txBody>
        </p:sp>
        <p:sp>
          <p:nvSpPr>
            <p:cNvPr id="78" name="TextBox 77">
              <a:extLst>
                <a:ext uri="{FF2B5EF4-FFF2-40B4-BE49-F238E27FC236}">
                  <a16:creationId xmlns:a16="http://schemas.microsoft.com/office/drawing/2014/main" id="{70012B6F-3E1B-9541-8C98-994A3F97F901}"/>
                </a:ext>
              </a:extLst>
            </p:cNvPr>
            <p:cNvSpPr txBox="1"/>
            <p:nvPr/>
          </p:nvSpPr>
          <p:spPr>
            <a:xfrm>
              <a:off x="3959542" y="3599065"/>
              <a:ext cx="489594" cy="246221"/>
            </a:xfrm>
            <a:prstGeom prst="rect">
              <a:avLst/>
            </a:prstGeom>
            <a:noFill/>
          </p:spPr>
          <p:txBody>
            <a:bodyPr wrap="square" rtlCol="0">
              <a:spAutoFit/>
            </a:bodyPr>
            <a:lstStyle/>
            <a:p>
              <a:r>
                <a:rPr lang="en-US" sz="1000" dirty="0"/>
                <a:t>C</a:t>
              </a:r>
            </a:p>
          </p:txBody>
        </p:sp>
        <p:cxnSp>
          <p:nvCxnSpPr>
            <p:cNvPr id="95" name="Straight Arrow Connector 94">
              <a:extLst>
                <a:ext uri="{FF2B5EF4-FFF2-40B4-BE49-F238E27FC236}">
                  <a16:creationId xmlns:a16="http://schemas.microsoft.com/office/drawing/2014/main" id="{616D8E73-B4E9-894B-A871-8045CF8D26DE}"/>
                </a:ext>
              </a:extLst>
            </p:cNvPr>
            <p:cNvCxnSpPr>
              <a:cxnSpLocks/>
              <a:endCxn id="73"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B521E73-4DCF-794D-BED7-941BAFCC53EB}"/>
                </a:ext>
              </a:extLst>
            </p:cNvPr>
            <p:cNvCxnSpPr>
              <a:cxnSpLocks/>
              <a:endCxn id="74"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A02E4F0-ACE0-B14A-8E03-29127B2BE17E}"/>
                </a:ext>
              </a:extLst>
            </p:cNvPr>
            <p:cNvCxnSpPr>
              <a:cxnSpLocks/>
              <a:endCxn id="75"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Oval 98">
            <a:extLst>
              <a:ext uri="{FF2B5EF4-FFF2-40B4-BE49-F238E27FC236}">
                <a16:creationId xmlns:a16="http://schemas.microsoft.com/office/drawing/2014/main" id="{2A4D2001-FCF3-AF41-A780-873595193C8E}"/>
              </a:ext>
            </a:extLst>
          </p:cNvPr>
          <p:cNvSpPr/>
          <p:nvPr/>
        </p:nvSpPr>
        <p:spPr>
          <a:xfrm>
            <a:off x="6812162" y="325084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ED57D284-DB7F-2341-9DE6-D59A4E07F08F}"/>
                  </a:ext>
                </a:extLst>
              </p:cNvPr>
              <p:cNvSpPr txBox="1"/>
              <p:nvPr/>
            </p:nvSpPr>
            <p:spPr>
              <a:xfrm>
                <a:off x="6292513" y="3287499"/>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m:t>
                    </m:r>
                  </m:oMath>
                </a14:m>
                <a:endParaRPr lang="en-US" sz="1050" dirty="0">
                  <a:solidFill>
                    <a:srgbClr val="FF0000"/>
                  </a:solidFill>
                </a:endParaRPr>
              </a:p>
            </p:txBody>
          </p:sp>
        </mc:Choice>
        <mc:Fallback xmlns="">
          <p:sp>
            <p:nvSpPr>
              <p:cNvPr id="100" name="TextBox 99">
                <a:extLst>
                  <a:ext uri="{FF2B5EF4-FFF2-40B4-BE49-F238E27FC236}">
                    <a16:creationId xmlns:a16="http://schemas.microsoft.com/office/drawing/2014/main" id="{ED57D284-DB7F-2341-9DE6-D59A4E07F08F}"/>
                  </a:ext>
                </a:extLst>
              </p:cNvPr>
              <p:cNvSpPr txBox="1">
                <a:spLocks noRot="1" noChangeAspect="1" noMove="1" noResize="1" noEditPoints="1" noAdjustHandles="1" noChangeArrowheads="1" noChangeShapeType="1" noTextEdit="1"/>
              </p:cNvSpPr>
              <p:nvPr/>
            </p:nvSpPr>
            <p:spPr>
              <a:xfrm>
                <a:off x="6292513" y="3287499"/>
                <a:ext cx="1527017" cy="253916"/>
              </a:xfrm>
              <a:prstGeom prst="rect">
                <a:avLst/>
              </a:prstGeom>
              <a:blipFill>
                <a:blip r:embed="rId14"/>
                <a:stretch>
                  <a:fillRect b="-14286"/>
                </a:stretch>
              </a:blipFill>
            </p:spPr>
            <p:txBody>
              <a:bodyPr/>
              <a:lstStyle/>
              <a:p>
                <a:r>
                  <a:rPr lang="en-US">
                    <a:noFill/>
                  </a:rPr>
                  <a:t> </a:t>
                </a:r>
              </a:p>
            </p:txBody>
          </p:sp>
        </mc:Fallback>
      </mc:AlternateContent>
      <p:sp>
        <p:nvSpPr>
          <p:cNvPr id="101" name="TextBox 100">
            <a:extLst>
              <a:ext uri="{FF2B5EF4-FFF2-40B4-BE49-F238E27FC236}">
                <a16:creationId xmlns:a16="http://schemas.microsoft.com/office/drawing/2014/main" id="{36B931FB-BA25-F84C-8D0D-01DE85F8B67B}"/>
              </a:ext>
            </a:extLst>
          </p:cNvPr>
          <p:cNvSpPr txBox="1"/>
          <p:nvPr/>
        </p:nvSpPr>
        <p:spPr>
          <a:xfrm>
            <a:off x="7774635" y="3075620"/>
            <a:ext cx="1238301" cy="307777"/>
          </a:xfrm>
          <a:prstGeom prst="rect">
            <a:avLst/>
          </a:prstGeom>
          <a:noFill/>
        </p:spPr>
        <p:txBody>
          <a:bodyPr wrap="square" rtlCol="0">
            <a:spAutoFit/>
          </a:bodyPr>
          <a:lstStyle/>
          <a:p>
            <a:r>
              <a:rPr lang="en-US" dirty="0"/>
              <a:t> t = 1</a:t>
            </a:r>
          </a:p>
        </p:txBody>
      </p:sp>
      <p:grpSp>
        <p:nvGrpSpPr>
          <p:cNvPr id="107" name="Group 106">
            <a:extLst>
              <a:ext uri="{FF2B5EF4-FFF2-40B4-BE49-F238E27FC236}">
                <a16:creationId xmlns:a16="http://schemas.microsoft.com/office/drawing/2014/main" id="{06E5D4D5-5419-0748-B6B3-E805C92C21AD}"/>
              </a:ext>
            </a:extLst>
          </p:cNvPr>
          <p:cNvGrpSpPr/>
          <p:nvPr/>
        </p:nvGrpSpPr>
        <p:grpSpPr>
          <a:xfrm>
            <a:off x="3361387" y="4513312"/>
            <a:ext cx="2339723" cy="646158"/>
            <a:chOff x="401957" y="3946632"/>
            <a:chExt cx="2339723" cy="646158"/>
          </a:xfrm>
        </p:grpSpPr>
        <p:pic>
          <p:nvPicPr>
            <p:cNvPr id="108" name="Image" descr="Image">
              <a:extLst>
                <a:ext uri="{FF2B5EF4-FFF2-40B4-BE49-F238E27FC236}">
                  <a16:creationId xmlns:a16="http://schemas.microsoft.com/office/drawing/2014/main" id="{82D1FFA1-FEFE-6347-8223-157A6ECE264E}"/>
                </a:ext>
              </a:extLst>
            </p:cNvPr>
            <p:cNvPicPr>
              <a:picLocks noChangeAspect="1"/>
            </p:cNvPicPr>
            <p:nvPr/>
          </p:nvPicPr>
          <p:blipFill>
            <a:blip r:embed="rId15"/>
            <a:stretch>
              <a:fillRect/>
            </a:stretch>
          </p:blipFill>
          <p:spPr>
            <a:xfrm>
              <a:off x="401957" y="3946632"/>
              <a:ext cx="1686269" cy="278600"/>
            </a:xfrm>
            <a:prstGeom prst="rect">
              <a:avLst/>
            </a:prstGeom>
            <a:ln w="12700">
              <a:miter lim="400000"/>
            </a:ln>
          </p:spPr>
        </p:pic>
        <p:sp>
          <p:nvSpPr>
            <p:cNvPr id="109" name="TextBox 108">
              <a:extLst>
                <a:ext uri="{FF2B5EF4-FFF2-40B4-BE49-F238E27FC236}">
                  <a16:creationId xmlns:a16="http://schemas.microsoft.com/office/drawing/2014/main" id="{A2442463-EC74-B447-AB0F-A7CD1BD498EE}"/>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110" name="Straight Arrow Connector 109">
              <a:extLst>
                <a:ext uri="{FF2B5EF4-FFF2-40B4-BE49-F238E27FC236}">
                  <a16:creationId xmlns:a16="http://schemas.microsoft.com/office/drawing/2014/main" id="{F70365EC-AF77-F540-921D-EEDBF8C17D81}"/>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95AF060A-C98D-1046-878D-B50AF5DCCA7E}"/>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1</a:t>
            </a:r>
          </a:p>
        </p:txBody>
      </p:sp>
      <p:sp>
        <p:nvSpPr>
          <p:cNvPr id="112" name="Rectangle 111">
            <a:extLst>
              <a:ext uri="{FF2B5EF4-FFF2-40B4-BE49-F238E27FC236}">
                <a16:creationId xmlns:a16="http://schemas.microsoft.com/office/drawing/2014/main" id="{F5B92ED4-F115-164B-869D-0F2840E536C8}"/>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113" name="Rectangle 112">
            <a:extLst>
              <a:ext uri="{FF2B5EF4-FFF2-40B4-BE49-F238E27FC236}">
                <a16:creationId xmlns:a16="http://schemas.microsoft.com/office/drawing/2014/main" id="{CD9C147F-2E2D-BA43-B396-3C9A7834AC5A}"/>
              </a:ext>
            </a:extLst>
          </p:cNvPr>
          <p:cNvSpPr/>
          <p:nvPr/>
        </p:nvSpPr>
        <p:spPr>
          <a:xfrm>
            <a:off x="7243810"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114" name="Rectangle 113">
            <a:extLst>
              <a:ext uri="{FF2B5EF4-FFF2-40B4-BE49-F238E27FC236}">
                <a16:creationId xmlns:a16="http://schemas.microsoft.com/office/drawing/2014/main" id="{1D8195D6-2539-BE40-A212-4EF22148312F}"/>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spTree>
    <p:extLst>
      <p:ext uri="{BB962C8B-B14F-4D97-AF65-F5344CB8AC3E}">
        <p14:creationId xmlns:p14="http://schemas.microsoft.com/office/powerpoint/2010/main" val="279134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E6F-9FDF-FF4E-92A8-6C4C75E70A02}"/>
              </a:ext>
            </a:extLst>
          </p:cNvPr>
          <p:cNvSpPr>
            <a:spLocks noGrp="1"/>
          </p:cNvSpPr>
          <p:nvPr>
            <p:ph type="title"/>
          </p:nvPr>
        </p:nvSpPr>
        <p:spPr/>
        <p:txBody>
          <a:bodyPr>
            <a:normAutofit fontScale="90000"/>
          </a:bodyPr>
          <a:lstStyle/>
          <a:p>
            <a:r>
              <a:rPr lang="en-US" dirty="0">
                <a:solidFill>
                  <a:schemeClr val="accent1">
                    <a:lumMod val="50000"/>
                  </a:schemeClr>
                </a:solidFill>
              </a:rPr>
              <a:t>Greedy Decoding</a:t>
            </a:r>
          </a:p>
        </p:txBody>
      </p:sp>
      <p:sp>
        <p:nvSpPr>
          <p:cNvPr id="22" name="Rectangle 21">
            <a:extLst>
              <a:ext uri="{FF2B5EF4-FFF2-40B4-BE49-F238E27FC236}">
                <a16:creationId xmlns:a16="http://schemas.microsoft.com/office/drawing/2014/main" id="{EBA4A70E-ECE2-B846-9B96-EA0EE79B4CEA}"/>
              </a:ext>
            </a:extLst>
          </p:cNvPr>
          <p:cNvSpPr/>
          <p:nvPr/>
        </p:nvSpPr>
        <p:spPr>
          <a:xfrm>
            <a:off x="2284968" y="366851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3" name="Straight Arrow Connector 22">
            <a:extLst>
              <a:ext uri="{FF2B5EF4-FFF2-40B4-BE49-F238E27FC236}">
                <a16:creationId xmlns:a16="http://schemas.microsoft.com/office/drawing/2014/main" id="{AFBA5982-8806-0F4B-B51C-BC1039C289C5}"/>
              </a:ext>
            </a:extLst>
          </p:cNvPr>
          <p:cNvCxnSpPr>
            <a:cxnSpLocks/>
            <a:stCxn id="26" idx="0"/>
          </p:cNvCxnSpPr>
          <p:nvPr/>
        </p:nvCxnSpPr>
        <p:spPr>
          <a:xfrm flipH="1" flipV="1">
            <a:off x="3692037" y="236184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7AAB90-0E04-CE43-8204-31F305EEC003}"/>
              </a:ext>
            </a:extLst>
          </p:cNvPr>
          <p:cNvSpPr txBox="1"/>
          <p:nvPr/>
        </p:nvSpPr>
        <p:spPr>
          <a:xfrm>
            <a:off x="3601400" y="2081163"/>
            <a:ext cx="465077" cy="253916"/>
          </a:xfrm>
          <a:prstGeom prst="rect">
            <a:avLst/>
          </a:prstGeom>
          <a:noFill/>
        </p:spPr>
        <p:txBody>
          <a:bodyPr wrap="square" rtlCol="0">
            <a:spAutoFit/>
          </a:bodyPr>
          <a:lstStyle/>
          <a:p>
            <a:r>
              <a:rPr lang="en-US" sz="1050" i="1" baseline="-25000"/>
              <a:t>h</a:t>
            </a:r>
            <a:endParaRPr lang="en-US" sz="1050" i="1"/>
          </a:p>
        </p:txBody>
      </p:sp>
      <p:sp>
        <p:nvSpPr>
          <p:cNvPr id="25" name="Rectangle 24">
            <a:extLst>
              <a:ext uri="{FF2B5EF4-FFF2-40B4-BE49-F238E27FC236}">
                <a16:creationId xmlns:a16="http://schemas.microsoft.com/office/drawing/2014/main" id="{0EE63D92-986D-5B4B-BE67-E4489FE039CC}"/>
              </a:ext>
            </a:extLst>
          </p:cNvPr>
          <p:cNvSpPr/>
          <p:nvPr/>
        </p:nvSpPr>
        <p:spPr>
          <a:xfrm>
            <a:off x="4009316" y="366851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26" name="Rectangle 25">
            <a:extLst>
              <a:ext uri="{FF2B5EF4-FFF2-40B4-BE49-F238E27FC236}">
                <a16:creationId xmlns:a16="http://schemas.microsoft.com/office/drawing/2014/main" id="{4DC445CC-64B2-974F-9EFB-DDE0F00FBEF2}"/>
              </a:ext>
            </a:extLst>
          </p:cNvPr>
          <p:cNvSpPr/>
          <p:nvPr/>
        </p:nvSpPr>
        <p:spPr>
          <a:xfrm>
            <a:off x="2836759" y="268719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339628-EDDF-714C-AAEA-E3E866DC046B}"/>
                  </a:ext>
                </a:extLst>
              </p:cNvPr>
              <p:cNvSpPr txBox="1"/>
              <p:nvPr/>
            </p:nvSpPr>
            <p:spPr>
              <a:xfrm>
                <a:off x="2393639" y="4230328"/>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m:t>
                    </m:r>
                  </m:oMath>
                </a14:m>
                <a:endParaRPr lang="en-US" sz="1050" dirty="0">
                  <a:solidFill>
                    <a:srgbClr val="FF0000"/>
                  </a:solidFill>
                </a:endParaRPr>
              </a:p>
            </p:txBody>
          </p:sp>
        </mc:Choice>
        <mc:Fallback xmlns="">
          <p:sp>
            <p:nvSpPr>
              <p:cNvPr id="27" name="TextBox 26">
                <a:extLst>
                  <a:ext uri="{FF2B5EF4-FFF2-40B4-BE49-F238E27FC236}">
                    <a16:creationId xmlns:a16="http://schemas.microsoft.com/office/drawing/2014/main" id="{08339628-EDDF-714C-AAEA-E3E866DC046B}"/>
                  </a:ext>
                </a:extLst>
              </p:cNvPr>
              <p:cNvSpPr txBox="1">
                <a:spLocks noRot="1" noChangeAspect="1" noMove="1" noResize="1" noEditPoints="1" noAdjustHandles="1" noChangeArrowheads="1" noChangeShapeType="1" noTextEdit="1"/>
              </p:cNvSpPr>
              <p:nvPr/>
            </p:nvSpPr>
            <p:spPr>
              <a:xfrm>
                <a:off x="2393639" y="4230328"/>
                <a:ext cx="1527017" cy="253916"/>
              </a:xfrm>
              <a:prstGeom prst="rect">
                <a:avLst/>
              </a:prstGeom>
              <a:blipFill>
                <a:blip r:embed="rId2"/>
                <a:stretch>
                  <a:fillRect b="-11905"/>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E6588BA-A7AE-5145-90DF-3397D2ACBC58}"/>
              </a:ext>
            </a:extLst>
          </p:cNvPr>
          <p:cNvCxnSpPr>
            <a:cxnSpLocks/>
          </p:cNvCxnSpPr>
          <p:nvPr/>
        </p:nvCxnSpPr>
        <p:spPr>
          <a:xfrm flipH="1" flipV="1">
            <a:off x="2836758"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D37346-72BB-B748-B1A1-A285F33CC180}"/>
                  </a:ext>
                </a:extLst>
              </p:cNvPr>
              <p:cNvSpPr txBox="1"/>
              <p:nvPr/>
            </p:nvSpPr>
            <p:spPr>
              <a:xfrm>
                <a:off x="3995535" y="4218261"/>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2</m:t>
                          </m:r>
                        </m:sub>
                      </m:sSub>
                    </m:oMath>
                  </m:oMathPara>
                </a14:m>
                <a:endParaRPr lang="en-US" sz="1050" dirty="0">
                  <a:solidFill>
                    <a:srgbClr val="FF0000"/>
                  </a:solidFill>
                </a:endParaRPr>
              </a:p>
            </p:txBody>
          </p:sp>
        </mc:Choice>
        <mc:Fallback xmlns="">
          <p:sp>
            <p:nvSpPr>
              <p:cNvPr id="29" name="TextBox 28">
                <a:extLst>
                  <a:ext uri="{FF2B5EF4-FFF2-40B4-BE49-F238E27FC236}">
                    <a16:creationId xmlns:a16="http://schemas.microsoft.com/office/drawing/2014/main" id="{8BD37346-72BB-B748-B1A1-A285F33CC180}"/>
                  </a:ext>
                </a:extLst>
              </p:cNvPr>
              <p:cNvSpPr txBox="1">
                <a:spLocks noRot="1" noChangeAspect="1" noMove="1" noResize="1" noEditPoints="1" noAdjustHandles="1" noChangeArrowheads="1" noChangeShapeType="1" noTextEdit="1"/>
              </p:cNvSpPr>
              <p:nvPr/>
            </p:nvSpPr>
            <p:spPr>
              <a:xfrm>
                <a:off x="3995535" y="4218261"/>
                <a:ext cx="1111468" cy="253916"/>
              </a:xfrm>
              <a:prstGeom prst="rect">
                <a:avLst/>
              </a:prstGeom>
              <a:blipFill>
                <a:blip r:embed="rId3"/>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2F08EB90-05E7-2448-81FC-6A583633D664}"/>
              </a:ext>
            </a:extLst>
          </p:cNvPr>
          <p:cNvCxnSpPr>
            <a:cxnSpLocks/>
          </p:cNvCxnSpPr>
          <p:nvPr/>
        </p:nvCxnSpPr>
        <p:spPr>
          <a:xfrm flipH="1" flipV="1">
            <a:off x="4547326"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BC1268-18F9-E241-B615-92B475287275}"/>
              </a:ext>
            </a:extLst>
          </p:cNvPr>
          <p:cNvCxnSpPr>
            <a:cxnSpLocks/>
          </p:cNvCxnSpPr>
          <p:nvPr/>
        </p:nvCxnSpPr>
        <p:spPr>
          <a:xfrm flipV="1">
            <a:off x="2931352" y="304980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C5A037-12B2-6441-AAC8-E7E1E658E8C7}"/>
                  </a:ext>
                </a:extLst>
              </p:cNvPr>
              <p:cNvSpPr txBox="1"/>
              <p:nvPr/>
            </p:nvSpPr>
            <p:spPr>
              <a:xfrm>
                <a:off x="4188584" y="320587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87C5A037-12B2-6441-AAC8-E7E1E658E8C7}"/>
                  </a:ext>
                </a:extLst>
              </p:cNvPr>
              <p:cNvSpPr txBox="1">
                <a:spLocks noRot="1" noChangeAspect="1" noMove="1" noResize="1" noEditPoints="1" noAdjustHandles="1" noChangeArrowheads="1" noChangeShapeType="1" noTextEdit="1"/>
              </p:cNvSpPr>
              <p:nvPr/>
            </p:nvSpPr>
            <p:spPr>
              <a:xfrm>
                <a:off x="4188584" y="3205877"/>
                <a:ext cx="260199" cy="338554"/>
              </a:xfrm>
              <a:prstGeom prst="rect">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5BF78-A23A-CF4E-8B4A-87BB8819AD04}"/>
                  </a:ext>
                </a:extLst>
              </p:cNvPr>
              <p:cNvSpPr txBox="1"/>
              <p:nvPr/>
            </p:nvSpPr>
            <p:spPr>
              <a:xfrm>
                <a:off x="2963440" y="324680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F495BF78-A23A-CF4E-8B4A-87BB8819AD04}"/>
                  </a:ext>
                </a:extLst>
              </p:cNvPr>
              <p:cNvSpPr txBox="1">
                <a:spLocks noRot="1" noChangeAspect="1" noMove="1" noResize="1" noEditPoints="1" noAdjustHandles="1" noChangeArrowheads="1" noChangeShapeType="1" noTextEdit="1"/>
              </p:cNvSpPr>
              <p:nvPr/>
            </p:nvSpPr>
            <p:spPr>
              <a:xfrm>
                <a:off x="2963440" y="3246809"/>
                <a:ext cx="267637" cy="337015"/>
              </a:xfrm>
              <a:prstGeom prst="rect">
                <a:avLst/>
              </a:prstGeom>
              <a:blipFill>
                <a:blip r:embed="rId5"/>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99F19E-3345-774E-AA10-41155CED1E36}"/>
                  </a:ext>
                </a:extLst>
              </p:cNvPr>
              <p:cNvSpPr txBox="1"/>
              <p:nvPr/>
            </p:nvSpPr>
            <p:spPr>
              <a:xfrm>
                <a:off x="3827759" y="245724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AF99F19E-3345-774E-AA10-41155CED1E36}"/>
                  </a:ext>
                </a:extLst>
              </p:cNvPr>
              <p:cNvSpPr txBox="1">
                <a:spLocks noRot="1" noChangeAspect="1" noMove="1" noResize="1" noEditPoints="1" noAdjustHandles="1" noChangeArrowheads="1" noChangeShapeType="1" noTextEdit="1"/>
              </p:cNvSpPr>
              <p:nvPr/>
            </p:nvSpPr>
            <p:spPr>
              <a:xfrm>
                <a:off x="3827759" y="2457245"/>
                <a:ext cx="304028" cy="161583"/>
              </a:xfrm>
              <a:prstGeom prst="rect">
                <a:avLst/>
              </a:prstGeom>
              <a:blipFill>
                <a:blip r:embed="rId6"/>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3C0E8113-C096-734C-9871-5052B306F00A}"/>
              </a:ext>
            </a:extLst>
          </p:cNvPr>
          <p:cNvSpPr/>
          <p:nvPr/>
        </p:nvSpPr>
        <p:spPr>
          <a:xfrm>
            <a:off x="3136303" y="217490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36" name="Rectangle 35">
            <a:extLst>
              <a:ext uri="{FF2B5EF4-FFF2-40B4-BE49-F238E27FC236}">
                <a16:creationId xmlns:a16="http://schemas.microsoft.com/office/drawing/2014/main" id="{972D670E-50BD-CA40-96FE-4AC14FCF16E2}"/>
              </a:ext>
            </a:extLst>
          </p:cNvPr>
          <p:cNvSpPr/>
          <p:nvPr/>
        </p:nvSpPr>
        <p:spPr>
          <a:xfrm>
            <a:off x="3130926" y="168422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78B526DD-B110-6F46-8F09-52FF8226EF09}"/>
              </a:ext>
            </a:extLst>
          </p:cNvPr>
          <p:cNvCxnSpPr>
            <a:cxnSpLocks/>
          </p:cNvCxnSpPr>
          <p:nvPr/>
        </p:nvCxnSpPr>
        <p:spPr>
          <a:xfrm flipH="1" flipV="1">
            <a:off x="3692035" y="185519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3BCD08-D55F-8C42-A0BD-2B95F0132D59}"/>
                  </a:ext>
                </a:extLst>
              </p:cNvPr>
              <p:cNvSpPr txBox="1"/>
              <p:nvPr/>
            </p:nvSpPr>
            <p:spPr>
              <a:xfrm>
                <a:off x="3760756" y="197211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F33BCD08-D55F-8C42-A0BD-2B95F0132D59}"/>
                  </a:ext>
                </a:extLst>
              </p:cNvPr>
              <p:cNvSpPr txBox="1">
                <a:spLocks noRot="1" noChangeAspect="1" noMove="1" noResize="1" noEditPoints="1" noAdjustHandles="1" noChangeArrowheads="1" noChangeShapeType="1" noTextEdit="1"/>
              </p:cNvSpPr>
              <p:nvPr/>
            </p:nvSpPr>
            <p:spPr>
              <a:xfrm>
                <a:off x="3760756" y="1972112"/>
                <a:ext cx="304028" cy="161583"/>
              </a:xfrm>
              <a:prstGeom prst="rect">
                <a:avLst/>
              </a:prstGeom>
              <a:blipFill>
                <a:blip r:embed="rId7"/>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83B847-236D-284E-9FC5-6D4451E11420}"/>
                  </a:ext>
                </a:extLst>
              </p:cNvPr>
              <p:cNvSpPr txBox="1"/>
              <p:nvPr/>
            </p:nvSpPr>
            <p:spPr>
              <a:xfrm>
                <a:off x="3346950" y="115101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7E83B847-236D-284E-9FC5-6D4451E11420}"/>
                  </a:ext>
                </a:extLst>
              </p:cNvPr>
              <p:cNvSpPr txBox="1">
                <a:spLocks noRot="1" noChangeAspect="1" noMove="1" noResize="1" noEditPoints="1" noAdjustHandles="1" noChangeArrowheads="1" noChangeShapeType="1" noTextEdit="1"/>
              </p:cNvSpPr>
              <p:nvPr/>
            </p:nvSpPr>
            <p:spPr>
              <a:xfrm>
                <a:off x="3346950" y="1151011"/>
                <a:ext cx="554062" cy="161583"/>
              </a:xfrm>
              <a:prstGeom prst="rect">
                <a:avLst/>
              </a:prstGeom>
              <a:blipFill>
                <a:blip r:embed="rId8"/>
                <a:stretch>
                  <a:fillRect l="-14286" t="-26923" r="-10989" b="-50000"/>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FDB88F4-71F9-AE40-8A0A-FE6ECD05C028}"/>
              </a:ext>
            </a:extLst>
          </p:cNvPr>
          <p:cNvCxnSpPr>
            <a:cxnSpLocks/>
          </p:cNvCxnSpPr>
          <p:nvPr/>
        </p:nvCxnSpPr>
        <p:spPr>
          <a:xfrm flipH="1" flipV="1">
            <a:off x="3705569" y="134845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B03E7FC-DC5E-BA43-8F68-182DD5F9BA82}"/>
              </a:ext>
            </a:extLst>
          </p:cNvPr>
          <p:cNvCxnSpPr>
            <a:cxnSpLocks/>
          </p:cNvCxnSpPr>
          <p:nvPr/>
        </p:nvCxnSpPr>
        <p:spPr>
          <a:xfrm flipV="1">
            <a:off x="4448783" y="304979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1C1409F-2603-1D4D-9594-4D2DB4734B5A}"/>
                  </a:ext>
                </a:extLst>
              </p:cNvPr>
              <p:cNvSpPr txBox="1"/>
              <p:nvPr/>
            </p:nvSpPr>
            <p:spPr>
              <a:xfrm>
                <a:off x="213135" y="1533877"/>
                <a:ext cx="25548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make a local optimal choice: If highest probability is </a:t>
                </a:r>
                <a:r>
                  <a:rPr lang="en-US" dirty="0">
                    <a:solidFill>
                      <a:schemeClr val="tx1"/>
                    </a:solidFill>
                  </a:rPr>
                  <a:t>given to blank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move to the next audio frame </a:t>
                </a:r>
                <a:r>
                  <a:rPr lang="en-US" dirty="0"/>
                  <a:t>else </a:t>
                </a:r>
                <a:r>
                  <a:rPr lang="en-US" dirty="0">
                    <a:solidFill>
                      <a:srgbClr val="FF0000"/>
                    </a:solidFill>
                  </a:rPr>
                  <a:t>stay in the same audio frame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Do it until all audio frames are processed</a:t>
                </a:r>
              </a:p>
            </p:txBody>
          </p:sp>
        </mc:Choice>
        <mc:Fallback xmlns="">
          <p:sp>
            <p:nvSpPr>
              <p:cNvPr id="43" name="TextBox 42">
                <a:extLst>
                  <a:ext uri="{FF2B5EF4-FFF2-40B4-BE49-F238E27FC236}">
                    <a16:creationId xmlns:a16="http://schemas.microsoft.com/office/drawing/2014/main" id="{D1C1409F-2603-1D4D-9594-4D2DB4734B5A}"/>
                  </a:ext>
                </a:extLst>
              </p:cNvPr>
              <p:cNvSpPr txBox="1">
                <a:spLocks noRot="1" noChangeAspect="1" noMove="1" noResize="1" noEditPoints="1" noAdjustHandles="1" noChangeArrowheads="1" noChangeShapeType="1" noTextEdit="1"/>
              </p:cNvSpPr>
              <p:nvPr/>
            </p:nvSpPr>
            <p:spPr>
              <a:xfrm>
                <a:off x="213135" y="1533877"/>
                <a:ext cx="2554896" cy="2031325"/>
              </a:xfrm>
              <a:prstGeom prst="rect">
                <a:avLst/>
              </a:prstGeom>
              <a:blipFill>
                <a:blip r:embed="rId9"/>
                <a:stretch>
                  <a:fillRect l="-495" r="-1980" b="-2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9" name="Table 78">
                <a:extLst>
                  <a:ext uri="{FF2B5EF4-FFF2-40B4-BE49-F238E27FC236}">
                    <a16:creationId xmlns:a16="http://schemas.microsoft.com/office/drawing/2014/main" id="{E9BC610D-A372-2349-9BA4-5DCD1B51DB7F}"/>
                  </a:ext>
                </a:extLst>
              </p:cNvPr>
              <p:cNvGraphicFramePr>
                <a:graphicFrameLocks noGrp="1"/>
              </p:cNvGraphicFramePr>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pPr/>
                          <a14:m>
                            <m:oMathPara xmlns:m="http://schemas.openxmlformats.org/officeDocument/2006/math">
                              <m:oMathParaPr>
                                <m:jc m:val="left"/>
                              </m:oMathParaPr>
                              <m:oMath xmlns:m="http://schemas.openxmlformats.org/officeDocument/2006/math">
                                <m:r>
                                  <a:rPr lang="en-US" sz="1100" b="1" i="1" smtClean="0">
                                    <a:solidFill>
                                      <a:schemeClr val="tx1"/>
                                    </a:solidFill>
                                    <a:latin typeface="Cambria Math" panose="02040503050406030204" pitchFamily="18" charset="0"/>
                                    <a:ea typeface="Cambria Math" panose="02040503050406030204" pitchFamily="18" charset="0"/>
                                  </a:rPr>
                                  <m:t>∅</m:t>
                                </m:r>
                              </m:oMath>
                            </m:oMathPara>
                          </a14:m>
                          <a:endParaRPr lang="en-US" sz="1100" dirty="0">
                            <a:solidFill>
                              <a:schemeClr val="tx1"/>
                            </a:solidFill>
                          </a:endParaRPr>
                        </a:p>
                      </a:txBody>
                      <a:tcPr marL="68580" marR="68580" marT="34290" marB="34290"/>
                    </a:tc>
                    <a:tc>
                      <a:txBody>
                        <a:bodyPr/>
                        <a:lstStyle/>
                        <a:p>
                          <a:r>
                            <a:rPr lang="en-US" sz="1100" dirty="0">
                              <a:solidFill>
                                <a:schemeClr val="tx1"/>
                              </a:solidFill>
                            </a:rPr>
                            <a:t>0.04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0.04</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solidFill>
                                <a:srgbClr val="FF0000"/>
                              </a:solidFill>
                            </a:rPr>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0.01</a:t>
                          </a:r>
                        </a:p>
                      </a:txBody>
                      <a:tcPr marL="68580" marR="68580" marT="34290" marB="34290"/>
                    </a:tc>
                    <a:extLst>
                      <a:ext uri="{0D108BD9-81ED-4DB2-BD59-A6C34878D82A}">
                        <a16:rowId xmlns:a16="http://schemas.microsoft.com/office/drawing/2014/main" val="2935957637"/>
                      </a:ext>
                    </a:extLst>
                  </a:tr>
                </a:tbl>
              </a:graphicData>
            </a:graphic>
          </p:graphicFrame>
        </mc:Choice>
        <mc:Fallback xmlns="">
          <p:graphicFrame>
            <p:nvGraphicFramePr>
              <p:cNvPr id="79" name="Table 78">
                <a:extLst>
                  <a:ext uri="{FF2B5EF4-FFF2-40B4-BE49-F238E27FC236}">
                    <a16:creationId xmlns:a16="http://schemas.microsoft.com/office/drawing/2014/main" id="{E9BC610D-A372-2349-9BA4-5DCD1B51DB7F}"/>
                  </a:ext>
                </a:extLst>
              </p:cNvPr>
              <p:cNvGraphicFramePr>
                <a:graphicFrameLocks noGrp="1"/>
              </p:cNvGraphicFramePr>
              <p:nvPr>
                <p:extLst>
                  <p:ext uri="{D42A27DB-BD31-4B8C-83A1-F6EECF244321}">
                    <p14:modId xmlns:p14="http://schemas.microsoft.com/office/powerpoint/2010/main" val="898442138"/>
                  </p:ext>
                </p:extLst>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endParaRPr lang="en-US"/>
                        </a:p>
                      </a:txBody>
                      <a:tcPr marL="68580" marR="68580" marT="34290" marB="34290">
                        <a:blipFill>
                          <a:blip r:embed="rId13"/>
                          <a:stretch>
                            <a:fillRect l="-1010" t="-104545" r="-82828" b="-309091"/>
                          </a:stretch>
                        </a:blipFill>
                      </a:tcPr>
                    </a:tc>
                    <a:tc>
                      <a:txBody>
                        <a:bodyPr/>
                        <a:lstStyle/>
                        <a:p>
                          <a:r>
                            <a:rPr lang="en-US" sz="1100" dirty="0">
                              <a:solidFill>
                                <a:schemeClr val="tx1"/>
                              </a:solidFill>
                            </a:rPr>
                            <a:t>0.04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0.04</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solidFill>
                                <a:srgbClr val="FF0000"/>
                              </a:solidFill>
                            </a:rPr>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0.01</a:t>
                          </a:r>
                        </a:p>
                      </a:txBody>
                      <a:tcPr marL="68580" marR="68580" marT="34290" marB="34290"/>
                    </a:tc>
                    <a:extLst>
                      <a:ext uri="{0D108BD9-81ED-4DB2-BD59-A6C34878D82A}">
                        <a16:rowId xmlns:a16="http://schemas.microsoft.com/office/drawing/2014/main" val="2935957637"/>
                      </a:ext>
                    </a:extLst>
                  </a:tr>
                </a:tbl>
              </a:graphicData>
            </a:graphic>
          </p:graphicFrame>
        </mc:Fallback>
      </mc:AlternateContent>
      <p:pic>
        <p:nvPicPr>
          <p:cNvPr id="42" name="Picture 41" descr="Text, chat or text message&#10;&#10;Description automatically generated">
            <a:extLst>
              <a:ext uri="{FF2B5EF4-FFF2-40B4-BE49-F238E27FC236}">
                <a16:creationId xmlns:a16="http://schemas.microsoft.com/office/drawing/2014/main" id="{76B4FF8B-AA52-0447-8086-FAA82023DFBC}"/>
              </a:ext>
            </a:extLst>
          </p:cNvPr>
          <p:cNvPicPr>
            <a:picLocks noChangeAspect="1"/>
          </p:cNvPicPr>
          <p:nvPr/>
        </p:nvPicPr>
        <p:blipFill>
          <a:blip r:embed="rId14"/>
          <a:stretch>
            <a:fillRect/>
          </a:stretch>
        </p:blipFill>
        <p:spPr>
          <a:xfrm>
            <a:off x="-11667" y="4446494"/>
            <a:ext cx="3050098" cy="699598"/>
          </a:xfrm>
          <a:prstGeom prst="rect">
            <a:avLst/>
          </a:prstGeom>
        </p:spPr>
      </p:pic>
      <p:grpSp>
        <p:nvGrpSpPr>
          <p:cNvPr id="46" name="Group 45">
            <a:extLst>
              <a:ext uri="{FF2B5EF4-FFF2-40B4-BE49-F238E27FC236}">
                <a16:creationId xmlns:a16="http://schemas.microsoft.com/office/drawing/2014/main" id="{F27210BE-BDFE-0846-B7F5-C08A95B69222}"/>
              </a:ext>
            </a:extLst>
          </p:cNvPr>
          <p:cNvGrpSpPr/>
          <p:nvPr/>
        </p:nvGrpSpPr>
        <p:grpSpPr>
          <a:xfrm>
            <a:off x="6075492" y="3544431"/>
            <a:ext cx="743035" cy="823520"/>
            <a:chOff x="1870202" y="3184713"/>
            <a:chExt cx="743035" cy="823520"/>
          </a:xfrm>
        </p:grpSpPr>
        <p:sp>
          <p:nvSpPr>
            <p:cNvPr id="47" name="Oval 46">
              <a:extLst>
                <a:ext uri="{FF2B5EF4-FFF2-40B4-BE49-F238E27FC236}">
                  <a16:creationId xmlns:a16="http://schemas.microsoft.com/office/drawing/2014/main" id="{0F97DCD0-AB1A-F047-AE5E-9F6CB7D04DEA}"/>
                </a:ext>
              </a:extLst>
            </p:cNvPr>
            <p:cNvSpPr/>
            <p:nvPr/>
          </p:nvSpPr>
          <p:spPr>
            <a:xfrm>
              <a:off x="1918855"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9F64F15-E4CA-7448-9B42-42F6C49E8406}"/>
                    </a:ext>
                  </a:extLst>
                </p:cNvPr>
                <p:cNvSpPr txBox="1"/>
                <p:nvPr/>
              </p:nvSpPr>
              <p:spPr>
                <a:xfrm>
                  <a:off x="1870202" y="3608123"/>
                  <a:ext cx="489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ea typeface="Cambria Math" panose="02040503050406030204" pitchFamily="18" charset="0"/>
                          </a:rPr>
                          <m:t>∅</m:t>
                        </m:r>
                      </m:oMath>
                    </m:oMathPara>
                  </a14:m>
                  <a:endParaRPr lang="en-US" sz="1000" dirty="0">
                    <a:latin typeface="+mj-lt"/>
                  </a:endParaRPr>
                </a:p>
                <a:p>
                  <a:endParaRPr lang="en-US" sz="1000" dirty="0"/>
                </a:p>
              </p:txBody>
            </p:sp>
          </mc:Choice>
          <mc:Fallback xmlns="">
            <p:sp>
              <p:nvSpPr>
                <p:cNvPr id="80" name="TextBox 79">
                  <a:extLst>
                    <a:ext uri="{FF2B5EF4-FFF2-40B4-BE49-F238E27FC236}">
                      <a16:creationId xmlns:a16="http://schemas.microsoft.com/office/drawing/2014/main" id="{39CBB72D-89D4-EC40-92A4-F564157ACA96}"/>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11"/>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77C19EFC-5705-1C4D-99C3-293A2D190BE1}"/>
                </a:ext>
              </a:extLst>
            </p:cNvPr>
            <p:cNvCxnSpPr>
              <a:cxnSpLocks/>
              <a:endCxn id="47"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819E449-3928-9049-9144-B37CF3060EC0}"/>
              </a:ext>
            </a:extLst>
          </p:cNvPr>
          <p:cNvGrpSpPr/>
          <p:nvPr/>
        </p:nvGrpSpPr>
        <p:grpSpPr>
          <a:xfrm>
            <a:off x="6746186" y="3476339"/>
            <a:ext cx="1908240" cy="824183"/>
            <a:chOff x="2540896" y="3116621"/>
            <a:chExt cx="1908240" cy="824183"/>
          </a:xfrm>
        </p:grpSpPr>
        <p:sp>
          <p:nvSpPr>
            <p:cNvPr id="51" name="Oval 50">
              <a:extLst>
                <a:ext uri="{FF2B5EF4-FFF2-40B4-BE49-F238E27FC236}">
                  <a16:creationId xmlns:a16="http://schemas.microsoft.com/office/drawing/2014/main" id="{A8697024-AA48-F84C-B369-7DA908C0C020}"/>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C1A779BD-CB58-B744-83DA-18180B59EB0B}"/>
                </a:ext>
              </a:extLst>
            </p:cNvPr>
            <p:cNvSpPr/>
            <p:nvPr/>
          </p:nvSpPr>
          <p:spPr>
            <a:xfrm>
              <a:off x="3204809" y="3556988"/>
              <a:ext cx="409575" cy="383816"/>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1B6FE2AA-1C32-BA4B-B6FE-648623BEF86B}"/>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12221324-BA26-3F45-B73F-E6022039CABB}"/>
                </a:ext>
              </a:extLst>
            </p:cNvPr>
            <p:cNvSpPr txBox="1"/>
            <p:nvPr/>
          </p:nvSpPr>
          <p:spPr>
            <a:xfrm>
              <a:off x="2540896" y="3608123"/>
              <a:ext cx="487891" cy="246221"/>
            </a:xfrm>
            <a:prstGeom prst="rect">
              <a:avLst/>
            </a:prstGeom>
            <a:noFill/>
          </p:spPr>
          <p:txBody>
            <a:bodyPr wrap="square" rtlCol="0">
              <a:spAutoFit/>
            </a:bodyPr>
            <a:lstStyle/>
            <a:p>
              <a:r>
                <a:rPr lang="en-US" sz="1000" dirty="0"/>
                <a:t>E</a:t>
              </a:r>
            </a:p>
          </p:txBody>
        </p:sp>
        <p:sp>
          <p:nvSpPr>
            <p:cNvPr id="55" name="TextBox 54">
              <a:extLst>
                <a:ext uri="{FF2B5EF4-FFF2-40B4-BE49-F238E27FC236}">
                  <a16:creationId xmlns:a16="http://schemas.microsoft.com/office/drawing/2014/main" id="{7351623A-8D3D-E244-BA74-5B0324FC4123}"/>
                </a:ext>
              </a:extLst>
            </p:cNvPr>
            <p:cNvSpPr txBox="1"/>
            <p:nvPr/>
          </p:nvSpPr>
          <p:spPr>
            <a:xfrm>
              <a:off x="3230675" y="3592467"/>
              <a:ext cx="447879" cy="246221"/>
            </a:xfrm>
            <a:prstGeom prst="rect">
              <a:avLst/>
            </a:prstGeom>
            <a:noFill/>
          </p:spPr>
          <p:txBody>
            <a:bodyPr wrap="square" rtlCol="0">
              <a:spAutoFit/>
            </a:bodyPr>
            <a:lstStyle/>
            <a:p>
              <a:r>
                <a:rPr lang="en-US" sz="1000" dirty="0"/>
                <a:t>B</a:t>
              </a:r>
            </a:p>
          </p:txBody>
        </p:sp>
        <p:sp>
          <p:nvSpPr>
            <p:cNvPr id="56" name="TextBox 55">
              <a:extLst>
                <a:ext uri="{FF2B5EF4-FFF2-40B4-BE49-F238E27FC236}">
                  <a16:creationId xmlns:a16="http://schemas.microsoft.com/office/drawing/2014/main" id="{0373C75D-01AD-4A4F-B8B5-8CF286FD3B57}"/>
                </a:ext>
              </a:extLst>
            </p:cNvPr>
            <p:cNvSpPr txBox="1"/>
            <p:nvPr/>
          </p:nvSpPr>
          <p:spPr>
            <a:xfrm>
              <a:off x="3959542" y="3599065"/>
              <a:ext cx="489594" cy="246221"/>
            </a:xfrm>
            <a:prstGeom prst="rect">
              <a:avLst/>
            </a:prstGeom>
            <a:noFill/>
          </p:spPr>
          <p:txBody>
            <a:bodyPr wrap="square" rtlCol="0">
              <a:spAutoFit/>
            </a:bodyPr>
            <a:lstStyle/>
            <a:p>
              <a:r>
                <a:rPr lang="en-US" sz="1000" dirty="0"/>
                <a:t>C</a:t>
              </a:r>
            </a:p>
          </p:txBody>
        </p:sp>
        <p:cxnSp>
          <p:nvCxnSpPr>
            <p:cNvPr id="57" name="Straight Arrow Connector 56">
              <a:extLst>
                <a:ext uri="{FF2B5EF4-FFF2-40B4-BE49-F238E27FC236}">
                  <a16:creationId xmlns:a16="http://schemas.microsoft.com/office/drawing/2014/main" id="{ABA7648F-50EF-5948-B3E2-F8F028858FE1}"/>
                </a:ext>
              </a:extLst>
            </p:cNvPr>
            <p:cNvCxnSpPr>
              <a:cxnSpLocks/>
              <a:endCxn id="51"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A17CCDA-4A7A-834B-B753-649CB705EDEB}"/>
                </a:ext>
              </a:extLst>
            </p:cNvPr>
            <p:cNvCxnSpPr>
              <a:cxnSpLocks/>
              <a:endCxn id="52"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24286DF-38BE-2C4C-AA78-B07823B5AB5E}"/>
                </a:ext>
              </a:extLst>
            </p:cNvPr>
            <p:cNvCxnSpPr>
              <a:cxnSpLocks/>
              <a:endCxn id="53"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Oval 59">
            <a:extLst>
              <a:ext uri="{FF2B5EF4-FFF2-40B4-BE49-F238E27FC236}">
                <a16:creationId xmlns:a16="http://schemas.microsoft.com/office/drawing/2014/main" id="{4C766ECA-1B1B-464F-936E-7C7044D7B950}"/>
              </a:ext>
            </a:extLst>
          </p:cNvPr>
          <p:cNvSpPr/>
          <p:nvPr/>
        </p:nvSpPr>
        <p:spPr>
          <a:xfrm>
            <a:off x="6812162" y="325084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664A946-A0E7-2643-9E1D-0810ED123899}"/>
                  </a:ext>
                </a:extLst>
              </p:cNvPr>
              <p:cNvSpPr txBox="1"/>
              <p:nvPr/>
            </p:nvSpPr>
            <p:spPr>
              <a:xfrm>
                <a:off x="6292513" y="3287499"/>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m:t>
                    </m:r>
                  </m:oMath>
                </a14:m>
                <a:endParaRPr lang="en-US" sz="1050" dirty="0">
                  <a:solidFill>
                    <a:srgbClr val="FF0000"/>
                  </a:solidFill>
                </a:endParaRPr>
              </a:p>
            </p:txBody>
          </p:sp>
        </mc:Choice>
        <mc:Fallback xmlns="">
          <p:sp>
            <p:nvSpPr>
              <p:cNvPr id="77" name="TextBox 76">
                <a:extLst>
                  <a:ext uri="{FF2B5EF4-FFF2-40B4-BE49-F238E27FC236}">
                    <a16:creationId xmlns:a16="http://schemas.microsoft.com/office/drawing/2014/main" id="{F664A946-A0E7-2643-9E1D-0810ED123899}"/>
                  </a:ext>
                </a:extLst>
              </p:cNvPr>
              <p:cNvSpPr txBox="1">
                <a:spLocks noRot="1" noChangeAspect="1" noMove="1" noResize="1" noEditPoints="1" noAdjustHandles="1" noChangeArrowheads="1" noChangeShapeType="1" noTextEdit="1"/>
              </p:cNvSpPr>
              <p:nvPr/>
            </p:nvSpPr>
            <p:spPr>
              <a:xfrm>
                <a:off x="6292513" y="3287499"/>
                <a:ext cx="1527017" cy="253916"/>
              </a:xfrm>
              <a:prstGeom prst="rect">
                <a:avLst/>
              </a:prstGeom>
              <a:blipFill>
                <a:blip r:embed="rId15"/>
                <a:stretch>
                  <a:fillRect b="-14286"/>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2CEE70EC-B869-F04D-93F7-FEDE0F3B2992}"/>
              </a:ext>
            </a:extLst>
          </p:cNvPr>
          <p:cNvSpPr txBox="1"/>
          <p:nvPr/>
        </p:nvSpPr>
        <p:spPr>
          <a:xfrm>
            <a:off x="7774635" y="3075620"/>
            <a:ext cx="1238301" cy="307777"/>
          </a:xfrm>
          <a:prstGeom prst="rect">
            <a:avLst/>
          </a:prstGeom>
          <a:noFill/>
        </p:spPr>
        <p:txBody>
          <a:bodyPr wrap="square" rtlCol="0">
            <a:spAutoFit/>
          </a:bodyPr>
          <a:lstStyle/>
          <a:p>
            <a:r>
              <a:rPr lang="en-US" dirty="0"/>
              <a:t> t = 2</a:t>
            </a:r>
          </a:p>
        </p:txBody>
      </p:sp>
      <p:grpSp>
        <p:nvGrpSpPr>
          <p:cNvPr id="3" name="Group 2">
            <a:extLst>
              <a:ext uri="{FF2B5EF4-FFF2-40B4-BE49-F238E27FC236}">
                <a16:creationId xmlns:a16="http://schemas.microsoft.com/office/drawing/2014/main" id="{FF8341A8-EBCE-CE46-AAAA-831B1A6D71B2}"/>
              </a:ext>
            </a:extLst>
          </p:cNvPr>
          <p:cNvGrpSpPr/>
          <p:nvPr/>
        </p:nvGrpSpPr>
        <p:grpSpPr>
          <a:xfrm>
            <a:off x="3361387" y="4441110"/>
            <a:ext cx="4940757" cy="718360"/>
            <a:chOff x="3361387" y="4441110"/>
            <a:chExt cx="4940757" cy="718360"/>
          </a:xfrm>
        </p:grpSpPr>
        <p:grpSp>
          <p:nvGrpSpPr>
            <p:cNvPr id="81" name="Group 80">
              <a:extLst>
                <a:ext uri="{FF2B5EF4-FFF2-40B4-BE49-F238E27FC236}">
                  <a16:creationId xmlns:a16="http://schemas.microsoft.com/office/drawing/2014/main" id="{27D8A71F-78B9-3749-869C-E958C9C475A6}"/>
                </a:ext>
              </a:extLst>
            </p:cNvPr>
            <p:cNvGrpSpPr/>
            <p:nvPr/>
          </p:nvGrpSpPr>
          <p:grpSpPr>
            <a:xfrm>
              <a:off x="3361387" y="4513312"/>
              <a:ext cx="2339723" cy="646158"/>
              <a:chOff x="401957" y="3946632"/>
              <a:chExt cx="2339723" cy="646158"/>
            </a:xfrm>
          </p:grpSpPr>
          <p:pic>
            <p:nvPicPr>
              <p:cNvPr id="82" name="Image" descr="Image">
                <a:extLst>
                  <a:ext uri="{FF2B5EF4-FFF2-40B4-BE49-F238E27FC236}">
                    <a16:creationId xmlns:a16="http://schemas.microsoft.com/office/drawing/2014/main" id="{824E4E2A-AE8B-824D-A320-2C6DA908DC77}"/>
                  </a:ext>
                </a:extLst>
              </p:cNvPr>
              <p:cNvPicPr>
                <a:picLocks noChangeAspect="1"/>
              </p:cNvPicPr>
              <p:nvPr/>
            </p:nvPicPr>
            <p:blipFill>
              <a:blip r:embed="rId16"/>
              <a:stretch>
                <a:fillRect/>
              </a:stretch>
            </p:blipFill>
            <p:spPr>
              <a:xfrm>
                <a:off x="401957" y="3946632"/>
                <a:ext cx="1686269" cy="278600"/>
              </a:xfrm>
              <a:prstGeom prst="rect">
                <a:avLst/>
              </a:prstGeom>
              <a:ln w="12700">
                <a:miter lim="400000"/>
              </a:ln>
            </p:spPr>
          </p:pic>
          <p:sp>
            <p:nvSpPr>
              <p:cNvPr id="83" name="TextBox 82">
                <a:extLst>
                  <a:ext uri="{FF2B5EF4-FFF2-40B4-BE49-F238E27FC236}">
                    <a16:creationId xmlns:a16="http://schemas.microsoft.com/office/drawing/2014/main" id="{FB16E4BA-A13C-BE41-9BCC-CAA3596A9E87}"/>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84" name="Straight Arrow Connector 83">
                <a:extLst>
                  <a:ext uri="{FF2B5EF4-FFF2-40B4-BE49-F238E27FC236}">
                    <a16:creationId xmlns:a16="http://schemas.microsoft.com/office/drawing/2014/main" id="{0EB763F1-398D-4B49-AE6C-6CDE8954E6C9}"/>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41399326-02E6-9242-9C7D-3968E2D096AA}"/>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86" name="Rectangle 85">
              <a:extLst>
                <a:ext uri="{FF2B5EF4-FFF2-40B4-BE49-F238E27FC236}">
                  <a16:creationId xmlns:a16="http://schemas.microsoft.com/office/drawing/2014/main" id="{EB448096-FAEF-734B-B55B-8801E290379C}"/>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2</a:t>
              </a:r>
            </a:p>
          </p:txBody>
        </p:sp>
        <p:sp>
          <p:nvSpPr>
            <p:cNvPr id="87" name="Rectangle 86">
              <a:extLst>
                <a:ext uri="{FF2B5EF4-FFF2-40B4-BE49-F238E27FC236}">
                  <a16:creationId xmlns:a16="http://schemas.microsoft.com/office/drawing/2014/main" id="{21ADB6E1-E15B-764E-B128-2D407C04D543}"/>
                </a:ext>
              </a:extLst>
            </p:cNvPr>
            <p:cNvSpPr/>
            <p:nvPr/>
          </p:nvSpPr>
          <p:spPr>
            <a:xfrm>
              <a:off x="7243810"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88" name="Rectangle 87">
              <a:extLst>
                <a:ext uri="{FF2B5EF4-FFF2-40B4-BE49-F238E27FC236}">
                  <a16:creationId xmlns:a16="http://schemas.microsoft.com/office/drawing/2014/main" id="{8FED0B01-65E9-D143-AD6A-DCC7C7E2F212}"/>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Tree>
    <p:extLst>
      <p:ext uri="{BB962C8B-B14F-4D97-AF65-F5344CB8AC3E}">
        <p14:creationId xmlns:p14="http://schemas.microsoft.com/office/powerpoint/2010/main" val="72168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E6F-9FDF-FF4E-92A8-6C4C75E70A02}"/>
              </a:ext>
            </a:extLst>
          </p:cNvPr>
          <p:cNvSpPr>
            <a:spLocks noGrp="1"/>
          </p:cNvSpPr>
          <p:nvPr>
            <p:ph type="title"/>
          </p:nvPr>
        </p:nvSpPr>
        <p:spPr/>
        <p:txBody>
          <a:bodyPr>
            <a:normAutofit fontScale="90000"/>
          </a:bodyPr>
          <a:lstStyle/>
          <a:p>
            <a:r>
              <a:rPr lang="en-US" dirty="0">
                <a:solidFill>
                  <a:schemeClr val="accent1">
                    <a:lumMod val="50000"/>
                  </a:schemeClr>
                </a:solidFill>
              </a:rPr>
              <a:t>Greedy Decoding</a:t>
            </a:r>
          </a:p>
        </p:txBody>
      </p:sp>
      <p:sp>
        <p:nvSpPr>
          <p:cNvPr id="22" name="Rectangle 21">
            <a:extLst>
              <a:ext uri="{FF2B5EF4-FFF2-40B4-BE49-F238E27FC236}">
                <a16:creationId xmlns:a16="http://schemas.microsoft.com/office/drawing/2014/main" id="{EBA4A70E-ECE2-B846-9B96-EA0EE79B4CEA}"/>
              </a:ext>
            </a:extLst>
          </p:cNvPr>
          <p:cNvSpPr/>
          <p:nvPr/>
        </p:nvSpPr>
        <p:spPr>
          <a:xfrm>
            <a:off x="2284968" y="366851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3" name="Straight Arrow Connector 22">
            <a:extLst>
              <a:ext uri="{FF2B5EF4-FFF2-40B4-BE49-F238E27FC236}">
                <a16:creationId xmlns:a16="http://schemas.microsoft.com/office/drawing/2014/main" id="{AFBA5982-8806-0F4B-B51C-BC1039C289C5}"/>
              </a:ext>
            </a:extLst>
          </p:cNvPr>
          <p:cNvCxnSpPr>
            <a:cxnSpLocks/>
            <a:stCxn id="26" idx="0"/>
          </p:cNvCxnSpPr>
          <p:nvPr/>
        </p:nvCxnSpPr>
        <p:spPr>
          <a:xfrm flipH="1" flipV="1">
            <a:off x="3692037" y="236184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7AAB90-0E04-CE43-8204-31F305EEC003}"/>
              </a:ext>
            </a:extLst>
          </p:cNvPr>
          <p:cNvSpPr txBox="1"/>
          <p:nvPr/>
        </p:nvSpPr>
        <p:spPr>
          <a:xfrm>
            <a:off x="3601400" y="2081163"/>
            <a:ext cx="465077" cy="253916"/>
          </a:xfrm>
          <a:prstGeom prst="rect">
            <a:avLst/>
          </a:prstGeom>
          <a:noFill/>
        </p:spPr>
        <p:txBody>
          <a:bodyPr wrap="square" rtlCol="0">
            <a:spAutoFit/>
          </a:bodyPr>
          <a:lstStyle/>
          <a:p>
            <a:r>
              <a:rPr lang="en-US" sz="1050" i="1" baseline="-25000"/>
              <a:t>h</a:t>
            </a:r>
            <a:endParaRPr lang="en-US" sz="1050" i="1"/>
          </a:p>
        </p:txBody>
      </p:sp>
      <p:sp>
        <p:nvSpPr>
          <p:cNvPr id="25" name="Rectangle 24">
            <a:extLst>
              <a:ext uri="{FF2B5EF4-FFF2-40B4-BE49-F238E27FC236}">
                <a16:creationId xmlns:a16="http://schemas.microsoft.com/office/drawing/2014/main" id="{0EE63D92-986D-5B4B-BE67-E4489FE039CC}"/>
              </a:ext>
            </a:extLst>
          </p:cNvPr>
          <p:cNvSpPr/>
          <p:nvPr/>
        </p:nvSpPr>
        <p:spPr>
          <a:xfrm>
            <a:off x="4009316" y="366851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26" name="Rectangle 25">
            <a:extLst>
              <a:ext uri="{FF2B5EF4-FFF2-40B4-BE49-F238E27FC236}">
                <a16:creationId xmlns:a16="http://schemas.microsoft.com/office/drawing/2014/main" id="{4DC445CC-64B2-974F-9EFB-DDE0F00FBEF2}"/>
              </a:ext>
            </a:extLst>
          </p:cNvPr>
          <p:cNvSpPr/>
          <p:nvPr/>
        </p:nvSpPr>
        <p:spPr>
          <a:xfrm>
            <a:off x="2836759" y="268719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339628-EDDF-714C-AAEA-E3E866DC046B}"/>
                  </a:ext>
                </a:extLst>
              </p:cNvPr>
              <p:cNvSpPr txBox="1"/>
              <p:nvPr/>
            </p:nvSpPr>
            <p:spPr>
              <a:xfrm>
                <a:off x="2074382" y="4200491"/>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27" name="TextBox 26">
                <a:extLst>
                  <a:ext uri="{FF2B5EF4-FFF2-40B4-BE49-F238E27FC236}">
                    <a16:creationId xmlns:a16="http://schemas.microsoft.com/office/drawing/2014/main" id="{08339628-EDDF-714C-AAEA-E3E866DC046B}"/>
                  </a:ext>
                </a:extLst>
              </p:cNvPr>
              <p:cNvSpPr txBox="1">
                <a:spLocks noRot="1" noChangeAspect="1" noMove="1" noResize="1" noEditPoints="1" noAdjustHandles="1" noChangeArrowheads="1" noChangeShapeType="1" noTextEdit="1"/>
              </p:cNvSpPr>
              <p:nvPr/>
            </p:nvSpPr>
            <p:spPr>
              <a:xfrm>
                <a:off x="2074382" y="4200491"/>
                <a:ext cx="1527017" cy="253916"/>
              </a:xfrm>
              <a:prstGeom prst="rect">
                <a:avLst/>
              </a:prstGeom>
              <a:blipFill>
                <a:blip r:embed="rId3"/>
                <a:stretch>
                  <a:fillRect b="-14286"/>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E6588BA-A7AE-5145-90DF-3397D2ACBC58}"/>
              </a:ext>
            </a:extLst>
          </p:cNvPr>
          <p:cNvCxnSpPr>
            <a:cxnSpLocks/>
          </p:cNvCxnSpPr>
          <p:nvPr/>
        </p:nvCxnSpPr>
        <p:spPr>
          <a:xfrm flipH="1" flipV="1">
            <a:off x="2836758"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08EB90-05E7-2448-81FC-6A583633D664}"/>
              </a:ext>
            </a:extLst>
          </p:cNvPr>
          <p:cNvCxnSpPr>
            <a:cxnSpLocks/>
          </p:cNvCxnSpPr>
          <p:nvPr/>
        </p:nvCxnSpPr>
        <p:spPr>
          <a:xfrm flipH="1" flipV="1">
            <a:off x="4547326"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BC1268-18F9-E241-B615-92B475287275}"/>
              </a:ext>
            </a:extLst>
          </p:cNvPr>
          <p:cNvCxnSpPr>
            <a:cxnSpLocks/>
          </p:cNvCxnSpPr>
          <p:nvPr/>
        </p:nvCxnSpPr>
        <p:spPr>
          <a:xfrm flipV="1">
            <a:off x="2931352" y="304980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C5A037-12B2-6441-AAC8-E7E1E658E8C7}"/>
                  </a:ext>
                </a:extLst>
              </p:cNvPr>
              <p:cNvSpPr txBox="1"/>
              <p:nvPr/>
            </p:nvSpPr>
            <p:spPr>
              <a:xfrm>
                <a:off x="4188584" y="320587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87C5A037-12B2-6441-AAC8-E7E1E658E8C7}"/>
                  </a:ext>
                </a:extLst>
              </p:cNvPr>
              <p:cNvSpPr txBox="1">
                <a:spLocks noRot="1" noChangeAspect="1" noMove="1" noResize="1" noEditPoints="1" noAdjustHandles="1" noChangeArrowheads="1" noChangeShapeType="1" noTextEdit="1"/>
              </p:cNvSpPr>
              <p:nvPr/>
            </p:nvSpPr>
            <p:spPr>
              <a:xfrm>
                <a:off x="4188584" y="3205877"/>
                <a:ext cx="260199" cy="338554"/>
              </a:xfrm>
              <a:prstGeom prst="rect">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5BF78-A23A-CF4E-8B4A-87BB8819AD04}"/>
                  </a:ext>
                </a:extLst>
              </p:cNvPr>
              <p:cNvSpPr txBox="1"/>
              <p:nvPr/>
            </p:nvSpPr>
            <p:spPr>
              <a:xfrm>
                <a:off x="2963440" y="324680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F495BF78-A23A-CF4E-8B4A-87BB8819AD04}"/>
                  </a:ext>
                </a:extLst>
              </p:cNvPr>
              <p:cNvSpPr txBox="1">
                <a:spLocks noRot="1" noChangeAspect="1" noMove="1" noResize="1" noEditPoints="1" noAdjustHandles="1" noChangeArrowheads="1" noChangeShapeType="1" noTextEdit="1"/>
              </p:cNvSpPr>
              <p:nvPr/>
            </p:nvSpPr>
            <p:spPr>
              <a:xfrm>
                <a:off x="2963440" y="3246809"/>
                <a:ext cx="267637" cy="337015"/>
              </a:xfrm>
              <a:prstGeom prst="rect">
                <a:avLst/>
              </a:prstGeom>
              <a:blipFill>
                <a:blip r:embed="rId5"/>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99F19E-3345-774E-AA10-41155CED1E36}"/>
                  </a:ext>
                </a:extLst>
              </p:cNvPr>
              <p:cNvSpPr txBox="1"/>
              <p:nvPr/>
            </p:nvSpPr>
            <p:spPr>
              <a:xfrm>
                <a:off x="3827759" y="245724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AF99F19E-3345-774E-AA10-41155CED1E36}"/>
                  </a:ext>
                </a:extLst>
              </p:cNvPr>
              <p:cNvSpPr txBox="1">
                <a:spLocks noRot="1" noChangeAspect="1" noMove="1" noResize="1" noEditPoints="1" noAdjustHandles="1" noChangeArrowheads="1" noChangeShapeType="1" noTextEdit="1"/>
              </p:cNvSpPr>
              <p:nvPr/>
            </p:nvSpPr>
            <p:spPr>
              <a:xfrm>
                <a:off x="3827759" y="2457245"/>
                <a:ext cx="304028" cy="161583"/>
              </a:xfrm>
              <a:prstGeom prst="rect">
                <a:avLst/>
              </a:prstGeom>
              <a:blipFill>
                <a:blip r:embed="rId6"/>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3C0E8113-C096-734C-9871-5052B306F00A}"/>
              </a:ext>
            </a:extLst>
          </p:cNvPr>
          <p:cNvSpPr/>
          <p:nvPr/>
        </p:nvSpPr>
        <p:spPr>
          <a:xfrm>
            <a:off x="3136303" y="217490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36" name="Rectangle 35">
            <a:extLst>
              <a:ext uri="{FF2B5EF4-FFF2-40B4-BE49-F238E27FC236}">
                <a16:creationId xmlns:a16="http://schemas.microsoft.com/office/drawing/2014/main" id="{972D670E-50BD-CA40-96FE-4AC14FCF16E2}"/>
              </a:ext>
            </a:extLst>
          </p:cNvPr>
          <p:cNvSpPr/>
          <p:nvPr/>
        </p:nvSpPr>
        <p:spPr>
          <a:xfrm>
            <a:off x="3130926" y="168422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78B526DD-B110-6F46-8F09-52FF8226EF09}"/>
              </a:ext>
            </a:extLst>
          </p:cNvPr>
          <p:cNvCxnSpPr>
            <a:cxnSpLocks/>
          </p:cNvCxnSpPr>
          <p:nvPr/>
        </p:nvCxnSpPr>
        <p:spPr>
          <a:xfrm flipH="1" flipV="1">
            <a:off x="3692035" y="185519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3BCD08-D55F-8C42-A0BD-2B95F0132D59}"/>
                  </a:ext>
                </a:extLst>
              </p:cNvPr>
              <p:cNvSpPr txBox="1"/>
              <p:nvPr/>
            </p:nvSpPr>
            <p:spPr>
              <a:xfrm>
                <a:off x="3760756" y="197211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F33BCD08-D55F-8C42-A0BD-2B95F0132D59}"/>
                  </a:ext>
                </a:extLst>
              </p:cNvPr>
              <p:cNvSpPr txBox="1">
                <a:spLocks noRot="1" noChangeAspect="1" noMove="1" noResize="1" noEditPoints="1" noAdjustHandles="1" noChangeArrowheads="1" noChangeShapeType="1" noTextEdit="1"/>
              </p:cNvSpPr>
              <p:nvPr/>
            </p:nvSpPr>
            <p:spPr>
              <a:xfrm>
                <a:off x="3760756" y="1972112"/>
                <a:ext cx="304028" cy="161583"/>
              </a:xfrm>
              <a:prstGeom prst="rect">
                <a:avLst/>
              </a:prstGeom>
              <a:blipFill>
                <a:blip r:embed="rId7"/>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83B847-236D-284E-9FC5-6D4451E11420}"/>
                  </a:ext>
                </a:extLst>
              </p:cNvPr>
              <p:cNvSpPr txBox="1"/>
              <p:nvPr/>
            </p:nvSpPr>
            <p:spPr>
              <a:xfrm>
                <a:off x="3346950" y="115101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7E83B847-236D-284E-9FC5-6D4451E11420}"/>
                  </a:ext>
                </a:extLst>
              </p:cNvPr>
              <p:cNvSpPr txBox="1">
                <a:spLocks noRot="1" noChangeAspect="1" noMove="1" noResize="1" noEditPoints="1" noAdjustHandles="1" noChangeArrowheads="1" noChangeShapeType="1" noTextEdit="1"/>
              </p:cNvSpPr>
              <p:nvPr/>
            </p:nvSpPr>
            <p:spPr>
              <a:xfrm>
                <a:off x="3346950" y="1151011"/>
                <a:ext cx="554062" cy="161583"/>
              </a:xfrm>
              <a:prstGeom prst="rect">
                <a:avLst/>
              </a:prstGeom>
              <a:blipFill>
                <a:blip r:embed="rId8"/>
                <a:stretch>
                  <a:fillRect l="-14286" t="-26923" r="-10989" b="-50000"/>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FDB88F4-71F9-AE40-8A0A-FE6ECD05C028}"/>
              </a:ext>
            </a:extLst>
          </p:cNvPr>
          <p:cNvCxnSpPr>
            <a:cxnSpLocks/>
          </p:cNvCxnSpPr>
          <p:nvPr/>
        </p:nvCxnSpPr>
        <p:spPr>
          <a:xfrm flipH="1" flipV="1">
            <a:off x="3705569" y="134845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B03E7FC-DC5E-BA43-8F68-182DD5F9BA82}"/>
              </a:ext>
            </a:extLst>
          </p:cNvPr>
          <p:cNvCxnSpPr>
            <a:cxnSpLocks/>
          </p:cNvCxnSpPr>
          <p:nvPr/>
        </p:nvCxnSpPr>
        <p:spPr>
          <a:xfrm flipV="1">
            <a:off x="4448783" y="304979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13BA0CE-2FEC-CD4B-B923-4DA7CA43FA61}"/>
                  </a:ext>
                </a:extLst>
              </p:cNvPr>
              <p:cNvSpPr txBox="1"/>
              <p:nvPr/>
            </p:nvSpPr>
            <p:spPr>
              <a:xfrm>
                <a:off x="213135" y="1533877"/>
                <a:ext cx="25548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make a local optimal choice: If highest probability is </a:t>
                </a:r>
                <a:r>
                  <a:rPr lang="en-US" dirty="0">
                    <a:solidFill>
                      <a:srgbClr val="FF0000"/>
                    </a:solidFill>
                  </a:rPr>
                  <a:t>given to blank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 move to the next audio frame </a:t>
                </a:r>
                <a:r>
                  <a:rPr lang="en-US" dirty="0"/>
                  <a:t>else stay in the </a:t>
                </a:r>
                <a:r>
                  <a:rPr lang="en-US" dirty="0">
                    <a:solidFill>
                      <a:schemeClr val="tx1"/>
                    </a:solidFill>
                  </a:rPr>
                  <a:t>same audio frame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Do it until all audio frames are processed</a:t>
                </a:r>
              </a:p>
            </p:txBody>
          </p:sp>
        </mc:Choice>
        <mc:Fallback xmlns="">
          <p:sp>
            <p:nvSpPr>
              <p:cNvPr id="44" name="TextBox 43">
                <a:extLst>
                  <a:ext uri="{FF2B5EF4-FFF2-40B4-BE49-F238E27FC236}">
                    <a16:creationId xmlns:a16="http://schemas.microsoft.com/office/drawing/2014/main" id="{513BA0CE-2FEC-CD4B-B923-4DA7CA43FA61}"/>
                  </a:ext>
                </a:extLst>
              </p:cNvPr>
              <p:cNvSpPr txBox="1">
                <a:spLocks noRot="1" noChangeAspect="1" noMove="1" noResize="1" noEditPoints="1" noAdjustHandles="1" noChangeArrowheads="1" noChangeShapeType="1" noTextEdit="1"/>
              </p:cNvSpPr>
              <p:nvPr/>
            </p:nvSpPr>
            <p:spPr>
              <a:xfrm>
                <a:off x="213135" y="1533877"/>
                <a:ext cx="2554896" cy="2031325"/>
              </a:xfrm>
              <a:prstGeom prst="rect">
                <a:avLst/>
              </a:prstGeom>
              <a:blipFill>
                <a:blip r:embed="rId9"/>
                <a:stretch>
                  <a:fillRect l="-495" r="-1980" b="-2484"/>
                </a:stretch>
              </a:blipFill>
            </p:spPr>
            <p:txBody>
              <a:bodyPr/>
              <a:lstStyle/>
              <a:p>
                <a:r>
                  <a:rPr lang="en-US">
                    <a:noFill/>
                  </a:rPr>
                  <a:t> </a:t>
                </a:r>
              </a:p>
            </p:txBody>
          </p:sp>
        </mc:Fallback>
      </mc:AlternateContent>
      <p:grpSp>
        <p:nvGrpSpPr>
          <p:cNvPr id="78" name="Group 77">
            <a:extLst>
              <a:ext uri="{FF2B5EF4-FFF2-40B4-BE49-F238E27FC236}">
                <a16:creationId xmlns:a16="http://schemas.microsoft.com/office/drawing/2014/main" id="{82EE879F-23B3-BB42-A0AD-CFF1612165FE}"/>
              </a:ext>
            </a:extLst>
          </p:cNvPr>
          <p:cNvGrpSpPr/>
          <p:nvPr/>
        </p:nvGrpSpPr>
        <p:grpSpPr>
          <a:xfrm>
            <a:off x="6075492" y="3544431"/>
            <a:ext cx="743035" cy="823520"/>
            <a:chOff x="1870202" y="3184713"/>
            <a:chExt cx="743035" cy="823520"/>
          </a:xfrm>
        </p:grpSpPr>
        <p:sp>
          <p:nvSpPr>
            <p:cNvPr id="79" name="Oval 78">
              <a:extLst>
                <a:ext uri="{FF2B5EF4-FFF2-40B4-BE49-F238E27FC236}">
                  <a16:creationId xmlns:a16="http://schemas.microsoft.com/office/drawing/2014/main" id="{61398E3A-BF14-BD43-A4BD-3D9A765A1887}"/>
                </a:ext>
              </a:extLst>
            </p:cNvPr>
            <p:cNvSpPr/>
            <p:nvPr/>
          </p:nvSpPr>
          <p:spPr>
            <a:xfrm>
              <a:off x="1918855" y="3556988"/>
              <a:ext cx="409575" cy="38381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9CBB72D-89D4-EC40-92A4-F564157ACA96}"/>
                    </a:ext>
                  </a:extLst>
                </p:cNvPr>
                <p:cNvSpPr txBox="1"/>
                <p:nvPr/>
              </p:nvSpPr>
              <p:spPr>
                <a:xfrm>
                  <a:off x="1870202" y="3608123"/>
                  <a:ext cx="489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ea typeface="Cambria Math" panose="02040503050406030204" pitchFamily="18" charset="0"/>
                          </a:rPr>
                          <m:t>∅</m:t>
                        </m:r>
                      </m:oMath>
                    </m:oMathPara>
                  </a14:m>
                  <a:endParaRPr lang="en-US" sz="1000" dirty="0">
                    <a:latin typeface="+mj-lt"/>
                  </a:endParaRPr>
                </a:p>
                <a:p>
                  <a:endParaRPr lang="en-US" sz="1000" dirty="0"/>
                </a:p>
              </p:txBody>
            </p:sp>
          </mc:Choice>
          <mc:Fallback xmlns="">
            <p:sp>
              <p:nvSpPr>
                <p:cNvPr id="80" name="TextBox 79">
                  <a:extLst>
                    <a:ext uri="{FF2B5EF4-FFF2-40B4-BE49-F238E27FC236}">
                      <a16:creationId xmlns:a16="http://schemas.microsoft.com/office/drawing/2014/main" id="{39CBB72D-89D4-EC40-92A4-F564157ACA96}"/>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11"/>
                  <a:stretch>
                    <a:fillRect/>
                  </a:stretch>
                </a:blipFill>
              </p:spPr>
              <p:txBody>
                <a:bodyPr/>
                <a:lstStyle/>
                <a:p>
                  <a:r>
                    <a:rPr lang="en-US">
                      <a:noFill/>
                    </a:rPr>
                    <a:t> </a:t>
                  </a:r>
                </a:p>
              </p:txBody>
            </p:sp>
          </mc:Fallback>
        </mc:AlternateContent>
        <p:cxnSp>
          <p:nvCxnSpPr>
            <p:cNvPr id="81" name="Straight Arrow Connector 80">
              <a:extLst>
                <a:ext uri="{FF2B5EF4-FFF2-40B4-BE49-F238E27FC236}">
                  <a16:creationId xmlns:a16="http://schemas.microsoft.com/office/drawing/2014/main" id="{C588007B-90C1-9F46-A797-3966520D9F40}"/>
                </a:ext>
              </a:extLst>
            </p:cNvPr>
            <p:cNvCxnSpPr>
              <a:cxnSpLocks/>
              <a:endCxn id="79"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1A5DFBFC-FF28-FB49-BC85-4BAC47801048}"/>
              </a:ext>
            </a:extLst>
          </p:cNvPr>
          <p:cNvGrpSpPr/>
          <p:nvPr/>
        </p:nvGrpSpPr>
        <p:grpSpPr>
          <a:xfrm>
            <a:off x="6746186" y="3476339"/>
            <a:ext cx="1908240" cy="824183"/>
            <a:chOff x="2540896" y="3116621"/>
            <a:chExt cx="1908240" cy="824183"/>
          </a:xfrm>
        </p:grpSpPr>
        <p:sp>
          <p:nvSpPr>
            <p:cNvPr id="83" name="Oval 82">
              <a:extLst>
                <a:ext uri="{FF2B5EF4-FFF2-40B4-BE49-F238E27FC236}">
                  <a16:creationId xmlns:a16="http://schemas.microsoft.com/office/drawing/2014/main" id="{389AFE16-40FD-3446-BF1B-E8D750F5B86D}"/>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151CF8DB-2FF7-9B4A-8BC4-50467AEFE23E}"/>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2FC7AC07-763F-F148-9173-02E1EAA2988E}"/>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A47B9EB8-5001-5F41-9C67-E3BA369138D4}"/>
                </a:ext>
              </a:extLst>
            </p:cNvPr>
            <p:cNvSpPr txBox="1"/>
            <p:nvPr/>
          </p:nvSpPr>
          <p:spPr>
            <a:xfrm>
              <a:off x="2540896" y="3608123"/>
              <a:ext cx="487891" cy="246221"/>
            </a:xfrm>
            <a:prstGeom prst="rect">
              <a:avLst/>
            </a:prstGeom>
            <a:noFill/>
          </p:spPr>
          <p:txBody>
            <a:bodyPr wrap="square" rtlCol="0">
              <a:spAutoFit/>
            </a:bodyPr>
            <a:lstStyle/>
            <a:p>
              <a:r>
                <a:rPr lang="en-US" sz="1000" dirty="0"/>
                <a:t>E</a:t>
              </a:r>
            </a:p>
          </p:txBody>
        </p:sp>
        <p:sp>
          <p:nvSpPr>
            <p:cNvPr id="87" name="TextBox 86">
              <a:extLst>
                <a:ext uri="{FF2B5EF4-FFF2-40B4-BE49-F238E27FC236}">
                  <a16:creationId xmlns:a16="http://schemas.microsoft.com/office/drawing/2014/main" id="{AA9B9138-5D17-9C4B-8C90-D735FE66D44E}"/>
                </a:ext>
              </a:extLst>
            </p:cNvPr>
            <p:cNvSpPr txBox="1"/>
            <p:nvPr/>
          </p:nvSpPr>
          <p:spPr>
            <a:xfrm>
              <a:off x="3230675" y="3592467"/>
              <a:ext cx="447879" cy="246221"/>
            </a:xfrm>
            <a:prstGeom prst="rect">
              <a:avLst/>
            </a:prstGeom>
            <a:noFill/>
          </p:spPr>
          <p:txBody>
            <a:bodyPr wrap="square" rtlCol="0">
              <a:spAutoFit/>
            </a:bodyPr>
            <a:lstStyle/>
            <a:p>
              <a:r>
                <a:rPr lang="en-US" sz="1000" dirty="0"/>
                <a:t>B</a:t>
              </a:r>
            </a:p>
          </p:txBody>
        </p:sp>
        <p:sp>
          <p:nvSpPr>
            <p:cNvPr id="88" name="TextBox 87">
              <a:extLst>
                <a:ext uri="{FF2B5EF4-FFF2-40B4-BE49-F238E27FC236}">
                  <a16:creationId xmlns:a16="http://schemas.microsoft.com/office/drawing/2014/main" id="{4F5C169A-546C-0542-903A-4391EEC623D7}"/>
                </a:ext>
              </a:extLst>
            </p:cNvPr>
            <p:cNvSpPr txBox="1"/>
            <p:nvPr/>
          </p:nvSpPr>
          <p:spPr>
            <a:xfrm>
              <a:off x="3959542" y="3599065"/>
              <a:ext cx="489594" cy="246221"/>
            </a:xfrm>
            <a:prstGeom prst="rect">
              <a:avLst/>
            </a:prstGeom>
            <a:noFill/>
          </p:spPr>
          <p:txBody>
            <a:bodyPr wrap="square" rtlCol="0">
              <a:spAutoFit/>
            </a:bodyPr>
            <a:lstStyle/>
            <a:p>
              <a:r>
                <a:rPr lang="en-US" sz="1000" dirty="0"/>
                <a:t>C</a:t>
              </a:r>
            </a:p>
          </p:txBody>
        </p:sp>
        <p:cxnSp>
          <p:nvCxnSpPr>
            <p:cNvPr id="89" name="Straight Arrow Connector 88">
              <a:extLst>
                <a:ext uri="{FF2B5EF4-FFF2-40B4-BE49-F238E27FC236}">
                  <a16:creationId xmlns:a16="http://schemas.microsoft.com/office/drawing/2014/main" id="{0CEB32EB-AC93-364D-B202-47CF9CF2B5D7}"/>
                </a:ext>
              </a:extLst>
            </p:cNvPr>
            <p:cNvCxnSpPr>
              <a:cxnSpLocks/>
              <a:endCxn id="83"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45DAA931-B767-3D4E-9366-741E535A68DF}"/>
                </a:ext>
              </a:extLst>
            </p:cNvPr>
            <p:cNvCxnSpPr>
              <a:cxnSpLocks/>
              <a:endCxn id="84"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BF5FAE8-5EE2-9447-90BB-ED099536FC87}"/>
                </a:ext>
              </a:extLst>
            </p:cNvPr>
            <p:cNvCxnSpPr>
              <a:cxnSpLocks/>
              <a:endCxn id="85"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A0E7911D-8B77-A841-9E45-4C8862D5884D}"/>
              </a:ext>
            </a:extLst>
          </p:cNvPr>
          <p:cNvSpPr/>
          <p:nvPr/>
        </p:nvSpPr>
        <p:spPr>
          <a:xfrm>
            <a:off x="6812162" y="325084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1D1AA48F-E649-984F-8E8C-DF8BD62300F9}"/>
              </a:ext>
            </a:extLst>
          </p:cNvPr>
          <p:cNvSpPr txBox="1"/>
          <p:nvPr/>
        </p:nvSpPr>
        <p:spPr>
          <a:xfrm>
            <a:off x="7774635" y="3075620"/>
            <a:ext cx="1238301" cy="307777"/>
          </a:xfrm>
          <a:prstGeom prst="rect">
            <a:avLst/>
          </a:prstGeom>
          <a:noFill/>
        </p:spPr>
        <p:txBody>
          <a:bodyPr wrap="square" rtlCol="0">
            <a:spAutoFit/>
          </a:bodyPr>
          <a:lstStyle/>
          <a:p>
            <a:r>
              <a:rPr lang="en-US" dirty="0"/>
              <a:t> t = 2</a:t>
            </a:r>
          </a:p>
        </p:txBody>
      </p:sp>
      <mc:AlternateContent xmlns:mc="http://schemas.openxmlformats.org/markup-compatibility/2006" xmlns:a14="http://schemas.microsoft.com/office/drawing/2010/main">
        <mc:Choice Requires="a14">
          <p:graphicFrame>
            <p:nvGraphicFramePr>
              <p:cNvPr id="97" name="Table 96">
                <a:extLst>
                  <a:ext uri="{FF2B5EF4-FFF2-40B4-BE49-F238E27FC236}">
                    <a16:creationId xmlns:a16="http://schemas.microsoft.com/office/drawing/2014/main" id="{864A935D-9F3A-E74E-A390-B9A2C73795F9}"/>
                  </a:ext>
                </a:extLst>
              </p:cNvPr>
              <p:cNvGraphicFramePr>
                <a:graphicFrameLocks noGrp="1"/>
              </p:cNvGraphicFramePr>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pPr/>
                          <a14:m>
                            <m:oMathPara xmlns:m="http://schemas.openxmlformats.org/officeDocument/2006/math">
                              <m:oMathParaPr>
                                <m:jc m:val="left"/>
                              </m:oMathParaPr>
                              <m:oMath xmlns:m="http://schemas.openxmlformats.org/officeDocument/2006/math">
                                <m:r>
                                  <a:rPr lang="en-US" sz="1100" b="1" i="1" smtClean="0">
                                    <a:solidFill>
                                      <a:schemeClr val="tx1"/>
                                    </a:solidFill>
                                    <a:latin typeface="Cambria Math" panose="02040503050406030204" pitchFamily="18" charset="0"/>
                                    <a:ea typeface="Cambria Math" panose="02040503050406030204" pitchFamily="18" charset="0"/>
                                  </a:rPr>
                                  <m:t>∅</m:t>
                                </m:r>
                              </m:oMath>
                            </m:oMathPara>
                          </a14:m>
                          <a:endParaRPr lang="en-US" sz="1100" dirty="0">
                            <a:solidFill>
                              <a:schemeClr val="tx1"/>
                            </a:solidFill>
                          </a:endParaRPr>
                        </a:p>
                      </a:txBody>
                      <a:tcPr marL="68580" marR="68580" marT="34290" marB="34290"/>
                    </a:tc>
                    <a:tc>
                      <a:txBody>
                        <a:bodyPr/>
                        <a:lstStyle/>
                        <a:p>
                          <a:r>
                            <a:rPr lang="en-US" sz="1100" dirty="0">
                              <a:solidFill>
                                <a:srgbClr val="FF0000"/>
                              </a:solidFill>
                            </a:rPr>
                            <a:t>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0.1</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0.2</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0.3</a:t>
                          </a:r>
                        </a:p>
                      </a:txBody>
                      <a:tcPr marL="68580" marR="68580" marT="34290" marB="34290"/>
                    </a:tc>
                    <a:extLst>
                      <a:ext uri="{0D108BD9-81ED-4DB2-BD59-A6C34878D82A}">
                        <a16:rowId xmlns:a16="http://schemas.microsoft.com/office/drawing/2014/main" val="2935957637"/>
                      </a:ext>
                    </a:extLst>
                  </a:tr>
                </a:tbl>
              </a:graphicData>
            </a:graphic>
          </p:graphicFrame>
        </mc:Choice>
        <mc:Fallback xmlns="">
          <p:graphicFrame>
            <p:nvGraphicFramePr>
              <p:cNvPr id="97" name="Table 96">
                <a:extLst>
                  <a:ext uri="{FF2B5EF4-FFF2-40B4-BE49-F238E27FC236}">
                    <a16:creationId xmlns:a16="http://schemas.microsoft.com/office/drawing/2014/main" id="{864A935D-9F3A-E74E-A390-B9A2C73795F9}"/>
                  </a:ext>
                </a:extLst>
              </p:cNvPr>
              <p:cNvGraphicFramePr>
                <a:graphicFrameLocks noGrp="1"/>
              </p:cNvGraphicFramePr>
              <p:nvPr>
                <p:extLst>
                  <p:ext uri="{D42A27DB-BD31-4B8C-83A1-F6EECF244321}">
                    <p14:modId xmlns:p14="http://schemas.microsoft.com/office/powerpoint/2010/main" val="2060994005"/>
                  </p:ext>
                </p:extLst>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endParaRPr lang="en-US"/>
                        </a:p>
                      </a:txBody>
                      <a:tcPr marL="68580" marR="68580" marT="34290" marB="34290">
                        <a:blipFill>
                          <a:blip r:embed="rId12"/>
                          <a:stretch>
                            <a:fillRect l="-1010" t="-104545" r="-82828" b="-309091"/>
                          </a:stretch>
                        </a:blipFill>
                      </a:tcPr>
                    </a:tc>
                    <a:tc>
                      <a:txBody>
                        <a:bodyPr/>
                        <a:lstStyle/>
                        <a:p>
                          <a:r>
                            <a:rPr lang="en-US" sz="1100" dirty="0">
                              <a:solidFill>
                                <a:srgbClr val="FF0000"/>
                              </a:solidFill>
                            </a:rPr>
                            <a:t>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0.1</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0.2</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0.3</a:t>
                          </a:r>
                        </a:p>
                      </a:txBody>
                      <a:tcPr marL="68580" marR="68580" marT="34290" marB="34290"/>
                    </a:tc>
                    <a:extLst>
                      <a:ext uri="{0D108BD9-81ED-4DB2-BD59-A6C34878D82A}">
                        <a16:rowId xmlns:a16="http://schemas.microsoft.com/office/drawing/2014/main" val="2935957637"/>
                      </a:ext>
                    </a:extLst>
                  </a:tr>
                </a:tbl>
              </a:graphicData>
            </a:graphic>
          </p:graphicFrame>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4043E284-65B0-304A-9860-50CA11664A4D}"/>
                  </a:ext>
                </a:extLst>
              </p:cNvPr>
              <p:cNvSpPr txBox="1"/>
              <p:nvPr/>
            </p:nvSpPr>
            <p:spPr>
              <a:xfrm>
                <a:off x="3995535" y="4218261"/>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2</m:t>
                          </m:r>
                        </m:sub>
                      </m:sSub>
                    </m:oMath>
                  </m:oMathPara>
                </a14:m>
                <a:endParaRPr lang="en-US" sz="1050" dirty="0">
                  <a:solidFill>
                    <a:srgbClr val="FF0000"/>
                  </a:solidFill>
                </a:endParaRPr>
              </a:p>
            </p:txBody>
          </p:sp>
        </mc:Choice>
        <mc:Fallback xmlns="">
          <p:sp>
            <p:nvSpPr>
              <p:cNvPr id="98" name="TextBox 97">
                <a:extLst>
                  <a:ext uri="{FF2B5EF4-FFF2-40B4-BE49-F238E27FC236}">
                    <a16:creationId xmlns:a16="http://schemas.microsoft.com/office/drawing/2014/main" id="{4043E284-65B0-304A-9860-50CA11664A4D}"/>
                  </a:ext>
                </a:extLst>
              </p:cNvPr>
              <p:cNvSpPr txBox="1">
                <a:spLocks noRot="1" noChangeAspect="1" noMove="1" noResize="1" noEditPoints="1" noAdjustHandles="1" noChangeArrowheads="1" noChangeShapeType="1" noTextEdit="1"/>
              </p:cNvSpPr>
              <p:nvPr/>
            </p:nvSpPr>
            <p:spPr>
              <a:xfrm>
                <a:off x="3995535" y="4218261"/>
                <a:ext cx="1111468" cy="253916"/>
              </a:xfrm>
              <a:prstGeom prst="rect">
                <a:avLst/>
              </a:prstGeom>
              <a:blipFill>
                <a:blip r:embed="rId3"/>
                <a:stretch>
                  <a:fillRect/>
                </a:stretch>
              </a:blipFill>
            </p:spPr>
            <p:txBody>
              <a:bodyPr/>
              <a:lstStyle/>
              <a:p>
                <a:r>
                  <a:rPr lang="en-US">
                    <a:noFill/>
                  </a:rPr>
                  <a:t> </a:t>
                </a:r>
              </a:p>
            </p:txBody>
          </p:sp>
        </mc:Fallback>
      </mc:AlternateContent>
      <p:pic>
        <p:nvPicPr>
          <p:cNvPr id="42" name="Picture 41" descr="Text, chat or text message&#10;&#10;Description automatically generated">
            <a:extLst>
              <a:ext uri="{FF2B5EF4-FFF2-40B4-BE49-F238E27FC236}">
                <a16:creationId xmlns:a16="http://schemas.microsoft.com/office/drawing/2014/main" id="{3CF4EDA8-6EB7-7D4A-B425-BE2E523D4F11}"/>
              </a:ext>
            </a:extLst>
          </p:cNvPr>
          <p:cNvPicPr>
            <a:picLocks noChangeAspect="1"/>
          </p:cNvPicPr>
          <p:nvPr/>
        </p:nvPicPr>
        <p:blipFill>
          <a:blip r:embed="rId13"/>
          <a:stretch>
            <a:fillRect/>
          </a:stretch>
        </p:blipFill>
        <p:spPr>
          <a:xfrm>
            <a:off x="-11667" y="4446494"/>
            <a:ext cx="3050098" cy="699598"/>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BA2EF4D-BE13-F04E-A18A-5752BEBB5611}"/>
                  </a:ext>
                </a:extLst>
              </p:cNvPr>
              <p:cNvSpPr txBox="1"/>
              <p:nvPr/>
            </p:nvSpPr>
            <p:spPr>
              <a:xfrm>
                <a:off x="6292513" y="3287499"/>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43" name="TextBox 42">
                <a:extLst>
                  <a:ext uri="{FF2B5EF4-FFF2-40B4-BE49-F238E27FC236}">
                    <a16:creationId xmlns:a16="http://schemas.microsoft.com/office/drawing/2014/main" id="{5BA2EF4D-BE13-F04E-A18A-5752BEBB5611}"/>
                  </a:ext>
                </a:extLst>
              </p:cNvPr>
              <p:cNvSpPr txBox="1">
                <a:spLocks noRot="1" noChangeAspect="1" noMove="1" noResize="1" noEditPoints="1" noAdjustHandles="1" noChangeArrowheads="1" noChangeShapeType="1" noTextEdit="1"/>
              </p:cNvSpPr>
              <p:nvPr/>
            </p:nvSpPr>
            <p:spPr>
              <a:xfrm>
                <a:off x="6292513" y="3287499"/>
                <a:ext cx="1527017" cy="253916"/>
              </a:xfrm>
              <a:prstGeom prst="rect">
                <a:avLst/>
              </a:prstGeom>
              <a:blipFill>
                <a:blip r:embed="rId14"/>
                <a:stretch>
                  <a:fillRect b="-14286"/>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4F6B77F8-E4C3-EB48-B32B-9D5B4D1FE3D5}"/>
              </a:ext>
            </a:extLst>
          </p:cNvPr>
          <p:cNvGrpSpPr/>
          <p:nvPr/>
        </p:nvGrpSpPr>
        <p:grpSpPr>
          <a:xfrm>
            <a:off x="3361387" y="4441110"/>
            <a:ext cx="4940757" cy="718360"/>
            <a:chOff x="3361387" y="4441110"/>
            <a:chExt cx="4940757" cy="718360"/>
          </a:xfrm>
        </p:grpSpPr>
        <p:grpSp>
          <p:nvGrpSpPr>
            <p:cNvPr id="46" name="Group 45">
              <a:extLst>
                <a:ext uri="{FF2B5EF4-FFF2-40B4-BE49-F238E27FC236}">
                  <a16:creationId xmlns:a16="http://schemas.microsoft.com/office/drawing/2014/main" id="{86732688-1151-DB44-AD39-A3766054AEAF}"/>
                </a:ext>
              </a:extLst>
            </p:cNvPr>
            <p:cNvGrpSpPr/>
            <p:nvPr/>
          </p:nvGrpSpPr>
          <p:grpSpPr>
            <a:xfrm>
              <a:off x="3361387" y="4513312"/>
              <a:ext cx="2339723" cy="646158"/>
              <a:chOff x="401957" y="3946632"/>
              <a:chExt cx="2339723" cy="646158"/>
            </a:xfrm>
          </p:grpSpPr>
          <p:pic>
            <p:nvPicPr>
              <p:cNvPr id="52" name="Image" descr="Image">
                <a:extLst>
                  <a:ext uri="{FF2B5EF4-FFF2-40B4-BE49-F238E27FC236}">
                    <a16:creationId xmlns:a16="http://schemas.microsoft.com/office/drawing/2014/main" id="{4932C20D-E60E-DA45-9457-ADE272DCD177}"/>
                  </a:ext>
                </a:extLst>
              </p:cNvPr>
              <p:cNvPicPr>
                <a:picLocks noChangeAspect="1"/>
              </p:cNvPicPr>
              <p:nvPr/>
            </p:nvPicPr>
            <p:blipFill>
              <a:blip r:embed="rId15"/>
              <a:stretch>
                <a:fillRect/>
              </a:stretch>
            </p:blipFill>
            <p:spPr>
              <a:xfrm>
                <a:off x="401957" y="3946632"/>
                <a:ext cx="1686269" cy="278600"/>
              </a:xfrm>
              <a:prstGeom prst="rect">
                <a:avLst/>
              </a:prstGeom>
              <a:ln w="12700">
                <a:miter lim="400000"/>
              </a:ln>
            </p:spPr>
          </p:pic>
          <p:sp>
            <p:nvSpPr>
              <p:cNvPr id="53" name="TextBox 52">
                <a:extLst>
                  <a:ext uri="{FF2B5EF4-FFF2-40B4-BE49-F238E27FC236}">
                    <a16:creationId xmlns:a16="http://schemas.microsoft.com/office/drawing/2014/main" id="{C83D9DBD-C08D-1240-A93E-3A4A13BE2DE6}"/>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54" name="Straight Arrow Connector 53">
                <a:extLst>
                  <a:ext uri="{FF2B5EF4-FFF2-40B4-BE49-F238E27FC236}">
                    <a16:creationId xmlns:a16="http://schemas.microsoft.com/office/drawing/2014/main" id="{B31E8225-96E9-9B42-B06B-4620107EB042}"/>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507BB0E9-C76F-2E40-91C8-F6451B69D012}"/>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48" name="Rectangle 47">
              <a:extLst>
                <a:ext uri="{FF2B5EF4-FFF2-40B4-BE49-F238E27FC236}">
                  <a16:creationId xmlns:a16="http://schemas.microsoft.com/office/drawing/2014/main" id="{EF71F8C8-425D-E240-8138-707C017D670F}"/>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2</a:t>
              </a:r>
            </a:p>
          </p:txBody>
        </p:sp>
        <p:sp>
          <p:nvSpPr>
            <p:cNvPr id="49" name="Rectangle 48">
              <a:extLst>
                <a:ext uri="{FF2B5EF4-FFF2-40B4-BE49-F238E27FC236}">
                  <a16:creationId xmlns:a16="http://schemas.microsoft.com/office/drawing/2014/main" id="{E736D923-3788-024A-AF59-947AC383EBD8}"/>
                </a:ext>
              </a:extLst>
            </p:cNvPr>
            <p:cNvSpPr/>
            <p:nvPr/>
          </p:nvSpPr>
          <p:spPr>
            <a:xfrm>
              <a:off x="7243810"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50" name="Rectangle 49">
              <a:extLst>
                <a:ext uri="{FF2B5EF4-FFF2-40B4-BE49-F238E27FC236}">
                  <a16:creationId xmlns:a16="http://schemas.microsoft.com/office/drawing/2014/main" id="{A99D7965-E87F-3941-8ECD-E69821D58531}"/>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Tree>
    <p:extLst>
      <p:ext uri="{BB962C8B-B14F-4D97-AF65-F5344CB8AC3E}">
        <p14:creationId xmlns:p14="http://schemas.microsoft.com/office/powerpoint/2010/main" val="133626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E6F-9FDF-FF4E-92A8-6C4C75E70A02}"/>
              </a:ext>
            </a:extLst>
          </p:cNvPr>
          <p:cNvSpPr>
            <a:spLocks noGrp="1"/>
          </p:cNvSpPr>
          <p:nvPr>
            <p:ph type="title"/>
          </p:nvPr>
        </p:nvSpPr>
        <p:spPr/>
        <p:txBody>
          <a:bodyPr>
            <a:normAutofit fontScale="90000"/>
          </a:bodyPr>
          <a:lstStyle/>
          <a:p>
            <a:r>
              <a:rPr lang="en-US" dirty="0">
                <a:solidFill>
                  <a:schemeClr val="accent1">
                    <a:lumMod val="50000"/>
                  </a:schemeClr>
                </a:solidFill>
              </a:rPr>
              <a:t>Greedy Decoding</a:t>
            </a:r>
          </a:p>
        </p:txBody>
      </p:sp>
      <p:sp>
        <p:nvSpPr>
          <p:cNvPr id="22" name="Rectangle 21">
            <a:extLst>
              <a:ext uri="{FF2B5EF4-FFF2-40B4-BE49-F238E27FC236}">
                <a16:creationId xmlns:a16="http://schemas.microsoft.com/office/drawing/2014/main" id="{EBA4A70E-ECE2-B846-9B96-EA0EE79B4CEA}"/>
              </a:ext>
            </a:extLst>
          </p:cNvPr>
          <p:cNvSpPr/>
          <p:nvPr/>
        </p:nvSpPr>
        <p:spPr>
          <a:xfrm>
            <a:off x="2284968" y="366851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3" name="Straight Arrow Connector 22">
            <a:extLst>
              <a:ext uri="{FF2B5EF4-FFF2-40B4-BE49-F238E27FC236}">
                <a16:creationId xmlns:a16="http://schemas.microsoft.com/office/drawing/2014/main" id="{AFBA5982-8806-0F4B-B51C-BC1039C289C5}"/>
              </a:ext>
            </a:extLst>
          </p:cNvPr>
          <p:cNvCxnSpPr>
            <a:cxnSpLocks/>
            <a:stCxn id="26" idx="0"/>
          </p:cNvCxnSpPr>
          <p:nvPr/>
        </p:nvCxnSpPr>
        <p:spPr>
          <a:xfrm flipH="1" flipV="1">
            <a:off x="3692037" y="236184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7AAB90-0E04-CE43-8204-31F305EEC003}"/>
              </a:ext>
            </a:extLst>
          </p:cNvPr>
          <p:cNvSpPr txBox="1"/>
          <p:nvPr/>
        </p:nvSpPr>
        <p:spPr>
          <a:xfrm>
            <a:off x="3601400" y="2081163"/>
            <a:ext cx="465077" cy="253916"/>
          </a:xfrm>
          <a:prstGeom prst="rect">
            <a:avLst/>
          </a:prstGeom>
          <a:noFill/>
        </p:spPr>
        <p:txBody>
          <a:bodyPr wrap="square" rtlCol="0">
            <a:spAutoFit/>
          </a:bodyPr>
          <a:lstStyle/>
          <a:p>
            <a:r>
              <a:rPr lang="en-US" sz="1050" i="1" baseline="-25000"/>
              <a:t>h</a:t>
            </a:r>
            <a:endParaRPr lang="en-US" sz="1050" i="1"/>
          </a:p>
        </p:txBody>
      </p:sp>
      <p:sp>
        <p:nvSpPr>
          <p:cNvPr id="25" name="Rectangle 24">
            <a:extLst>
              <a:ext uri="{FF2B5EF4-FFF2-40B4-BE49-F238E27FC236}">
                <a16:creationId xmlns:a16="http://schemas.microsoft.com/office/drawing/2014/main" id="{0EE63D92-986D-5B4B-BE67-E4489FE039CC}"/>
              </a:ext>
            </a:extLst>
          </p:cNvPr>
          <p:cNvSpPr/>
          <p:nvPr/>
        </p:nvSpPr>
        <p:spPr>
          <a:xfrm>
            <a:off x="4009316" y="366851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26" name="Rectangle 25">
            <a:extLst>
              <a:ext uri="{FF2B5EF4-FFF2-40B4-BE49-F238E27FC236}">
                <a16:creationId xmlns:a16="http://schemas.microsoft.com/office/drawing/2014/main" id="{4DC445CC-64B2-974F-9EFB-DDE0F00FBEF2}"/>
              </a:ext>
            </a:extLst>
          </p:cNvPr>
          <p:cNvSpPr/>
          <p:nvPr/>
        </p:nvSpPr>
        <p:spPr>
          <a:xfrm>
            <a:off x="2836759" y="268719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Joiner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339628-EDDF-714C-AAEA-E3E866DC046B}"/>
                  </a:ext>
                </a:extLst>
              </p:cNvPr>
              <p:cNvSpPr txBox="1"/>
              <p:nvPr/>
            </p:nvSpPr>
            <p:spPr>
              <a:xfrm>
                <a:off x="2074382" y="4200491"/>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27" name="TextBox 26">
                <a:extLst>
                  <a:ext uri="{FF2B5EF4-FFF2-40B4-BE49-F238E27FC236}">
                    <a16:creationId xmlns:a16="http://schemas.microsoft.com/office/drawing/2014/main" id="{08339628-EDDF-714C-AAEA-E3E866DC046B}"/>
                  </a:ext>
                </a:extLst>
              </p:cNvPr>
              <p:cNvSpPr txBox="1">
                <a:spLocks noRot="1" noChangeAspect="1" noMove="1" noResize="1" noEditPoints="1" noAdjustHandles="1" noChangeArrowheads="1" noChangeShapeType="1" noTextEdit="1"/>
              </p:cNvSpPr>
              <p:nvPr/>
            </p:nvSpPr>
            <p:spPr>
              <a:xfrm>
                <a:off x="2074382" y="4200491"/>
                <a:ext cx="1527017" cy="253916"/>
              </a:xfrm>
              <a:prstGeom prst="rect">
                <a:avLst/>
              </a:prstGeom>
              <a:blipFill>
                <a:blip r:embed="rId2"/>
                <a:stretch>
                  <a:fillRect b="-14286"/>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E6588BA-A7AE-5145-90DF-3397D2ACBC58}"/>
              </a:ext>
            </a:extLst>
          </p:cNvPr>
          <p:cNvCxnSpPr>
            <a:cxnSpLocks/>
          </p:cNvCxnSpPr>
          <p:nvPr/>
        </p:nvCxnSpPr>
        <p:spPr>
          <a:xfrm flipH="1" flipV="1">
            <a:off x="2836758"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D37346-72BB-B748-B1A1-A285F33CC180}"/>
                  </a:ext>
                </a:extLst>
              </p:cNvPr>
              <p:cNvSpPr txBox="1"/>
              <p:nvPr/>
            </p:nvSpPr>
            <p:spPr>
              <a:xfrm>
                <a:off x="3995535" y="4218261"/>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3</m:t>
                          </m:r>
                        </m:sub>
                      </m:sSub>
                    </m:oMath>
                  </m:oMathPara>
                </a14:m>
                <a:endParaRPr lang="en-US" sz="1050" dirty="0">
                  <a:solidFill>
                    <a:srgbClr val="FF0000"/>
                  </a:solidFill>
                </a:endParaRPr>
              </a:p>
            </p:txBody>
          </p:sp>
        </mc:Choice>
        <mc:Fallback xmlns="">
          <p:sp>
            <p:nvSpPr>
              <p:cNvPr id="29" name="TextBox 28">
                <a:extLst>
                  <a:ext uri="{FF2B5EF4-FFF2-40B4-BE49-F238E27FC236}">
                    <a16:creationId xmlns:a16="http://schemas.microsoft.com/office/drawing/2014/main" id="{8BD37346-72BB-B748-B1A1-A285F33CC180}"/>
                  </a:ext>
                </a:extLst>
              </p:cNvPr>
              <p:cNvSpPr txBox="1">
                <a:spLocks noRot="1" noChangeAspect="1" noMove="1" noResize="1" noEditPoints="1" noAdjustHandles="1" noChangeArrowheads="1" noChangeShapeType="1" noTextEdit="1"/>
              </p:cNvSpPr>
              <p:nvPr/>
            </p:nvSpPr>
            <p:spPr>
              <a:xfrm>
                <a:off x="3995535" y="4218261"/>
                <a:ext cx="1111468" cy="253916"/>
              </a:xfrm>
              <a:prstGeom prst="rect">
                <a:avLst/>
              </a:prstGeom>
              <a:blipFill>
                <a:blip r:embed="rId3"/>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2F08EB90-05E7-2448-81FC-6A583633D664}"/>
              </a:ext>
            </a:extLst>
          </p:cNvPr>
          <p:cNvCxnSpPr>
            <a:cxnSpLocks/>
          </p:cNvCxnSpPr>
          <p:nvPr/>
        </p:nvCxnSpPr>
        <p:spPr>
          <a:xfrm flipH="1" flipV="1">
            <a:off x="4547326"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BC1268-18F9-E241-B615-92B475287275}"/>
              </a:ext>
            </a:extLst>
          </p:cNvPr>
          <p:cNvCxnSpPr>
            <a:cxnSpLocks/>
          </p:cNvCxnSpPr>
          <p:nvPr/>
        </p:nvCxnSpPr>
        <p:spPr>
          <a:xfrm flipV="1">
            <a:off x="2931352" y="304980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C5A037-12B2-6441-AAC8-E7E1E658E8C7}"/>
                  </a:ext>
                </a:extLst>
              </p:cNvPr>
              <p:cNvSpPr txBox="1"/>
              <p:nvPr/>
            </p:nvSpPr>
            <p:spPr>
              <a:xfrm>
                <a:off x="4188584" y="320587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87C5A037-12B2-6441-AAC8-E7E1E658E8C7}"/>
                  </a:ext>
                </a:extLst>
              </p:cNvPr>
              <p:cNvSpPr txBox="1">
                <a:spLocks noRot="1" noChangeAspect="1" noMove="1" noResize="1" noEditPoints="1" noAdjustHandles="1" noChangeArrowheads="1" noChangeShapeType="1" noTextEdit="1"/>
              </p:cNvSpPr>
              <p:nvPr/>
            </p:nvSpPr>
            <p:spPr>
              <a:xfrm>
                <a:off x="4188584" y="3205877"/>
                <a:ext cx="260199" cy="338554"/>
              </a:xfrm>
              <a:prstGeom prst="rect">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5BF78-A23A-CF4E-8B4A-87BB8819AD04}"/>
                  </a:ext>
                </a:extLst>
              </p:cNvPr>
              <p:cNvSpPr txBox="1"/>
              <p:nvPr/>
            </p:nvSpPr>
            <p:spPr>
              <a:xfrm>
                <a:off x="2963440" y="324680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F495BF78-A23A-CF4E-8B4A-87BB8819AD04}"/>
                  </a:ext>
                </a:extLst>
              </p:cNvPr>
              <p:cNvSpPr txBox="1">
                <a:spLocks noRot="1" noChangeAspect="1" noMove="1" noResize="1" noEditPoints="1" noAdjustHandles="1" noChangeArrowheads="1" noChangeShapeType="1" noTextEdit="1"/>
              </p:cNvSpPr>
              <p:nvPr/>
            </p:nvSpPr>
            <p:spPr>
              <a:xfrm>
                <a:off x="2963440" y="3246809"/>
                <a:ext cx="267637" cy="337015"/>
              </a:xfrm>
              <a:prstGeom prst="rect">
                <a:avLst/>
              </a:prstGeom>
              <a:blipFill>
                <a:blip r:embed="rId5"/>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99F19E-3345-774E-AA10-41155CED1E36}"/>
                  </a:ext>
                </a:extLst>
              </p:cNvPr>
              <p:cNvSpPr txBox="1"/>
              <p:nvPr/>
            </p:nvSpPr>
            <p:spPr>
              <a:xfrm>
                <a:off x="3827759" y="245724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AF99F19E-3345-774E-AA10-41155CED1E36}"/>
                  </a:ext>
                </a:extLst>
              </p:cNvPr>
              <p:cNvSpPr txBox="1">
                <a:spLocks noRot="1" noChangeAspect="1" noMove="1" noResize="1" noEditPoints="1" noAdjustHandles="1" noChangeArrowheads="1" noChangeShapeType="1" noTextEdit="1"/>
              </p:cNvSpPr>
              <p:nvPr/>
            </p:nvSpPr>
            <p:spPr>
              <a:xfrm>
                <a:off x="3827759" y="2457245"/>
                <a:ext cx="304028" cy="161583"/>
              </a:xfrm>
              <a:prstGeom prst="rect">
                <a:avLst/>
              </a:prstGeom>
              <a:blipFill>
                <a:blip r:embed="rId6"/>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3C0E8113-C096-734C-9871-5052B306F00A}"/>
              </a:ext>
            </a:extLst>
          </p:cNvPr>
          <p:cNvSpPr/>
          <p:nvPr/>
        </p:nvSpPr>
        <p:spPr>
          <a:xfrm>
            <a:off x="3136303" y="217490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36" name="Rectangle 35">
            <a:extLst>
              <a:ext uri="{FF2B5EF4-FFF2-40B4-BE49-F238E27FC236}">
                <a16:creationId xmlns:a16="http://schemas.microsoft.com/office/drawing/2014/main" id="{972D670E-50BD-CA40-96FE-4AC14FCF16E2}"/>
              </a:ext>
            </a:extLst>
          </p:cNvPr>
          <p:cNvSpPr/>
          <p:nvPr/>
        </p:nvSpPr>
        <p:spPr>
          <a:xfrm>
            <a:off x="3130926" y="168422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78B526DD-B110-6F46-8F09-52FF8226EF09}"/>
              </a:ext>
            </a:extLst>
          </p:cNvPr>
          <p:cNvCxnSpPr>
            <a:cxnSpLocks/>
          </p:cNvCxnSpPr>
          <p:nvPr/>
        </p:nvCxnSpPr>
        <p:spPr>
          <a:xfrm flipH="1" flipV="1">
            <a:off x="3692035" y="185519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3BCD08-D55F-8C42-A0BD-2B95F0132D59}"/>
                  </a:ext>
                </a:extLst>
              </p:cNvPr>
              <p:cNvSpPr txBox="1"/>
              <p:nvPr/>
            </p:nvSpPr>
            <p:spPr>
              <a:xfrm>
                <a:off x="3760756" y="197211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F33BCD08-D55F-8C42-A0BD-2B95F0132D59}"/>
                  </a:ext>
                </a:extLst>
              </p:cNvPr>
              <p:cNvSpPr txBox="1">
                <a:spLocks noRot="1" noChangeAspect="1" noMove="1" noResize="1" noEditPoints="1" noAdjustHandles="1" noChangeArrowheads="1" noChangeShapeType="1" noTextEdit="1"/>
              </p:cNvSpPr>
              <p:nvPr/>
            </p:nvSpPr>
            <p:spPr>
              <a:xfrm>
                <a:off x="3760756" y="1972112"/>
                <a:ext cx="304028" cy="161583"/>
              </a:xfrm>
              <a:prstGeom prst="rect">
                <a:avLst/>
              </a:prstGeom>
              <a:blipFill>
                <a:blip r:embed="rId7"/>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83B847-236D-284E-9FC5-6D4451E11420}"/>
                  </a:ext>
                </a:extLst>
              </p:cNvPr>
              <p:cNvSpPr txBox="1"/>
              <p:nvPr/>
            </p:nvSpPr>
            <p:spPr>
              <a:xfrm>
                <a:off x="3346950" y="115101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7E83B847-236D-284E-9FC5-6D4451E11420}"/>
                  </a:ext>
                </a:extLst>
              </p:cNvPr>
              <p:cNvSpPr txBox="1">
                <a:spLocks noRot="1" noChangeAspect="1" noMove="1" noResize="1" noEditPoints="1" noAdjustHandles="1" noChangeArrowheads="1" noChangeShapeType="1" noTextEdit="1"/>
              </p:cNvSpPr>
              <p:nvPr/>
            </p:nvSpPr>
            <p:spPr>
              <a:xfrm>
                <a:off x="3346950" y="1151011"/>
                <a:ext cx="554062" cy="161583"/>
              </a:xfrm>
              <a:prstGeom prst="rect">
                <a:avLst/>
              </a:prstGeom>
              <a:blipFill>
                <a:blip r:embed="rId8"/>
                <a:stretch>
                  <a:fillRect l="-14286" t="-26923" r="-10989" b="-50000"/>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FDB88F4-71F9-AE40-8A0A-FE6ECD05C028}"/>
              </a:ext>
            </a:extLst>
          </p:cNvPr>
          <p:cNvCxnSpPr>
            <a:cxnSpLocks/>
          </p:cNvCxnSpPr>
          <p:nvPr/>
        </p:nvCxnSpPr>
        <p:spPr>
          <a:xfrm flipH="1" flipV="1">
            <a:off x="3705569" y="134845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B03E7FC-DC5E-BA43-8F68-182DD5F9BA82}"/>
              </a:ext>
            </a:extLst>
          </p:cNvPr>
          <p:cNvCxnSpPr>
            <a:cxnSpLocks/>
          </p:cNvCxnSpPr>
          <p:nvPr/>
        </p:nvCxnSpPr>
        <p:spPr>
          <a:xfrm flipV="1">
            <a:off x="4448783" y="304979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36933E-094F-6A4E-87A7-BC9794651DA3}"/>
                  </a:ext>
                </a:extLst>
              </p:cNvPr>
              <p:cNvSpPr txBox="1"/>
              <p:nvPr/>
            </p:nvSpPr>
            <p:spPr>
              <a:xfrm>
                <a:off x="213135" y="1533877"/>
                <a:ext cx="25548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make a local optimal choice: If highest probability is given to blank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m:t>
                    </m:r>
                  </m:oMath>
                </a14:m>
                <a:r>
                  <a:rPr lang="en-US" dirty="0"/>
                  <a:t>), </a:t>
                </a:r>
                <a:r>
                  <a:rPr lang="en-US" dirty="0">
                    <a:solidFill>
                      <a:schemeClr val="tx1"/>
                    </a:solidFill>
                  </a:rPr>
                  <a:t>move to the next audio frame </a:t>
                </a:r>
                <a:r>
                  <a:rPr lang="en-US" dirty="0"/>
                  <a:t>else </a:t>
                </a:r>
                <a:r>
                  <a:rPr lang="en-US" dirty="0">
                    <a:solidFill>
                      <a:srgbClr val="FF0000"/>
                    </a:solidFill>
                  </a:rPr>
                  <a:t>stay in the same audio frame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Do it until all audio frames are processed</a:t>
                </a:r>
              </a:p>
            </p:txBody>
          </p:sp>
        </mc:Choice>
        <mc:Fallback xmlns="">
          <p:sp>
            <p:nvSpPr>
              <p:cNvPr id="44" name="TextBox 43">
                <a:extLst>
                  <a:ext uri="{FF2B5EF4-FFF2-40B4-BE49-F238E27FC236}">
                    <a16:creationId xmlns:a16="http://schemas.microsoft.com/office/drawing/2014/main" id="{0E36933E-094F-6A4E-87A7-BC9794651DA3}"/>
                  </a:ext>
                </a:extLst>
              </p:cNvPr>
              <p:cNvSpPr txBox="1">
                <a:spLocks noRot="1" noChangeAspect="1" noMove="1" noResize="1" noEditPoints="1" noAdjustHandles="1" noChangeArrowheads="1" noChangeShapeType="1" noTextEdit="1"/>
              </p:cNvSpPr>
              <p:nvPr/>
            </p:nvSpPr>
            <p:spPr>
              <a:xfrm>
                <a:off x="213135" y="1533877"/>
                <a:ext cx="2554896" cy="2031325"/>
              </a:xfrm>
              <a:prstGeom prst="rect">
                <a:avLst/>
              </a:prstGeom>
              <a:blipFill>
                <a:blip r:embed="rId9"/>
                <a:stretch>
                  <a:fillRect l="-495" r="-1980" b="-2484"/>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6A008FFD-93EB-2A41-B437-4742BAE954BE}"/>
              </a:ext>
            </a:extLst>
          </p:cNvPr>
          <p:cNvGrpSpPr/>
          <p:nvPr/>
        </p:nvGrpSpPr>
        <p:grpSpPr>
          <a:xfrm>
            <a:off x="6075492" y="3544431"/>
            <a:ext cx="743035" cy="823520"/>
            <a:chOff x="1870202" y="3184713"/>
            <a:chExt cx="743035" cy="823520"/>
          </a:xfrm>
        </p:grpSpPr>
        <p:sp>
          <p:nvSpPr>
            <p:cNvPr id="45" name="Oval 44">
              <a:extLst>
                <a:ext uri="{FF2B5EF4-FFF2-40B4-BE49-F238E27FC236}">
                  <a16:creationId xmlns:a16="http://schemas.microsoft.com/office/drawing/2014/main" id="{D07DA914-730A-7D46-9DB7-A374ABA82696}"/>
                </a:ext>
              </a:extLst>
            </p:cNvPr>
            <p:cNvSpPr/>
            <p:nvPr/>
          </p:nvSpPr>
          <p:spPr>
            <a:xfrm>
              <a:off x="1918855"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4232FA3-B801-054F-90C5-B50AABB8571D}"/>
                    </a:ext>
                  </a:extLst>
                </p:cNvPr>
                <p:cNvSpPr txBox="1"/>
                <p:nvPr/>
              </p:nvSpPr>
              <p:spPr>
                <a:xfrm>
                  <a:off x="1870202" y="3608123"/>
                  <a:ext cx="489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ea typeface="Cambria Math" panose="02040503050406030204" pitchFamily="18" charset="0"/>
                          </a:rPr>
                          <m:t>∅</m:t>
                        </m:r>
                      </m:oMath>
                    </m:oMathPara>
                  </a14:m>
                  <a:endParaRPr lang="en-US" sz="1000" dirty="0">
                    <a:latin typeface="+mj-lt"/>
                  </a:endParaRPr>
                </a:p>
                <a:p>
                  <a:endParaRPr lang="en-US" sz="1000" dirty="0"/>
                </a:p>
              </p:txBody>
            </p:sp>
          </mc:Choice>
          <mc:Fallback xmlns="">
            <p:sp>
              <p:nvSpPr>
                <p:cNvPr id="46" name="TextBox 45">
                  <a:extLst>
                    <a:ext uri="{FF2B5EF4-FFF2-40B4-BE49-F238E27FC236}">
                      <a16:creationId xmlns:a16="http://schemas.microsoft.com/office/drawing/2014/main" id="{44232FA3-B801-054F-90C5-B50AABB8571D}"/>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11"/>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B837B00A-CFB2-6C4E-B866-68DD319085CF}"/>
                </a:ext>
              </a:extLst>
            </p:cNvPr>
            <p:cNvCxnSpPr>
              <a:cxnSpLocks/>
              <a:endCxn id="45"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33A4A841-800B-5D4C-8AE0-DC0DDD83E7AB}"/>
              </a:ext>
            </a:extLst>
          </p:cNvPr>
          <p:cNvGrpSpPr/>
          <p:nvPr/>
        </p:nvGrpSpPr>
        <p:grpSpPr>
          <a:xfrm>
            <a:off x="6746186" y="3476339"/>
            <a:ext cx="1908240" cy="824183"/>
            <a:chOff x="2540896" y="3116621"/>
            <a:chExt cx="1908240" cy="824183"/>
          </a:xfrm>
        </p:grpSpPr>
        <p:sp>
          <p:nvSpPr>
            <p:cNvPr id="49" name="Oval 48">
              <a:extLst>
                <a:ext uri="{FF2B5EF4-FFF2-40B4-BE49-F238E27FC236}">
                  <a16:creationId xmlns:a16="http://schemas.microsoft.com/office/drawing/2014/main" id="{4E036A1B-5995-2549-AA84-D4E187E7E00E}"/>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4AAE71D-63A4-EE4B-83A9-DC567330E4F7}"/>
                </a:ext>
              </a:extLst>
            </p:cNvPr>
            <p:cNvSpPr/>
            <p:nvPr/>
          </p:nvSpPr>
          <p:spPr>
            <a:xfrm>
              <a:off x="3204809" y="3556988"/>
              <a:ext cx="409575" cy="38381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FC9CC2C6-932D-F74B-AB8A-12641580B9CA}"/>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97775B45-C5CE-3740-BB51-4D7627918472}"/>
                </a:ext>
              </a:extLst>
            </p:cNvPr>
            <p:cNvSpPr txBox="1"/>
            <p:nvPr/>
          </p:nvSpPr>
          <p:spPr>
            <a:xfrm>
              <a:off x="2540896" y="3608123"/>
              <a:ext cx="487891" cy="246221"/>
            </a:xfrm>
            <a:prstGeom prst="rect">
              <a:avLst/>
            </a:prstGeom>
            <a:noFill/>
          </p:spPr>
          <p:txBody>
            <a:bodyPr wrap="square" rtlCol="0">
              <a:spAutoFit/>
            </a:bodyPr>
            <a:lstStyle/>
            <a:p>
              <a:r>
                <a:rPr lang="en-US" sz="1000" dirty="0"/>
                <a:t>E</a:t>
              </a:r>
            </a:p>
          </p:txBody>
        </p:sp>
        <p:sp>
          <p:nvSpPr>
            <p:cNvPr id="53" name="TextBox 52">
              <a:extLst>
                <a:ext uri="{FF2B5EF4-FFF2-40B4-BE49-F238E27FC236}">
                  <a16:creationId xmlns:a16="http://schemas.microsoft.com/office/drawing/2014/main" id="{1933AEAE-A59F-1746-86C9-9B4ADF1C20BF}"/>
                </a:ext>
              </a:extLst>
            </p:cNvPr>
            <p:cNvSpPr txBox="1"/>
            <p:nvPr/>
          </p:nvSpPr>
          <p:spPr>
            <a:xfrm>
              <a:off x="3230675" y="3592467"/>
              <a:ext cx="447879" cy="246221"/>
            </a:xfrm>
            <a:prstGeom prst="rect">
              <a:avLst/>
            </a:prstGeom>
            <a:noFill/>
          </p:spPr>
          <p:txBody>
            <a:bodyPr wrap="square" rtlCol="0">
              <a:spAutoFit/>
            </a:bodyPr>
            <a:lstStyle/>
            <a:p>
              <a:r>
                <a:rPr lang="en-US" sz="1000" dirty="0"/>
                <a:t>E</a:t>
              </a:r>
            </a:p>
          </p:txBody>
        </p:sp>
        <p:sp>
          <p:nvSpPr>
            <p:cNvPr id="54" name="TextBox 53">
              <a:extLst>
                <a:ext uri="{FF2B5EF4-FFF2-40B4-BE49-F238E27FC236}">
                  <a16:creationId xmlns:a16="http://schemas.microsoft.com/office/drawing/2014/main" id="{F58F35AC-EEE5-F143-BFD6-B75B0975FB45}"/>
                </a:ext>
              </a:extLst>
            </p:cNvPr>
            <p:cNvSpPr txBox="1"/>
            <p:nvPr/>
          </p:nvSpPr>
          <p:spPr>
            <a:xfrm>
              <a:off x="3959542" y="3599065"/>
              <a:ext cx="489594" cy="246221"/>
            </a:xfrm>
            <a:prstGeom prst="rect">
              <a:avLst/>
            </a:prstGeom>
            <a:noFill/>
          </p:spPr>
          <p:txBody>
            <a:bodyPr wrap="square" rtlCol="0">
              <a:spAutoFit/>
            </a:bodyPr>
            <a:lstStyle/>
            <a:p>
              <a:r>
                <a:rPr lang="en-US" sz="1000" dirty="0"/>
                <a:t>C</a:t>
              </a:r>
            </a:p>
          </p:txBody>
        </p:sp>
        <p:cxnSp>
          <p:nvCxnSpPr>
            <p:cNvPr id="55" name="Straight Arrow Connector 54">
              <a:extLst>
                <a:ext uri="{FF2B5EF4-FFF2-40B4-BE49-F238E27FC236}">
                  <a16:creationId xmlns:a16="http://schemas.microsoft.com/office/drawing/2014/main" id="{75010366-CF8A-0C4C-8C36-3E4FC94FF003}"/>
                </a:ext>
              </a:extLst>
            </p:cNvPr>
            <p:cNvCxnSpPr>
              <a:cxnSpLocks/>
              <a:endCxn id="49"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58EAED-1215-3444-A73B-6659C91E7CAD}"/>
                </a:ext>
              </a:extLst>
            </p:cNvPr>
            <p:cNvCxnSpPr>
              <a:cxnSpLocks/>
              <a:endCxn id="50"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631C84B-423C-624B-A86F-71B1D8ECA187}"/>
                </a:ext>
              </a:extLst>
            </p:cNvPr>
            <p:cNvCxnSpPr>
              <a:cxnSpLocks/>
              <a:endCxn id="51"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id="{5706DA08-B415-2B4C-BCBB-EDE5A9622272}"/>
              </a:ext>
            </a:extLst>
          </p:cNvPr>
          <p:cNvSpPr/>
          <p:nvPr/>
        </p:nvSpPr>
        <p:spPr>
          <a:xfrm>
            <a:off x="6812162" y="325084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graphicFrame>
            <p:nvGraphicFramePr>
              <p:cNvPr id="62" name="Table 61">
                <a:extLst>
                  <a:ext uri="{FF2B5EF4-FFF2-40B4-BE49-F238E27FC236}">
                    <a16:creationId xmlns:a16="http://schemas.microsoft.com/office/drawing/2014/main" id="{DB97B738-5638-E149-98F0-21B4E9D8EF90}"/>
                  </a:ext>
                </a:extLst>
              </p:cNvPr>
              <p:cNvGraphicFramePr>
                <a:graphicFrameLocks noGrp="1"/>
              </p:cNvGraphicFramePr>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pPr/>
                          <a14:m>
                            <m:oMathPara xmlns:m="http://schemas.openxmlformats.org/officeDocument/2006/math">
                              <m:oMathParaPr>
                                <m:jc m:val="left"/>
                              </m:oMathParaPr>
                              <m:oMath xmlns:m="http://schemas.openxmlformats.org/officeDocument/2006/math">
                                <m:r>
                                  <a:rPr lang="en-US" sz="1100" b="1" i="1" smtClean="0">
                                    <a:solidFill>
                                      <a:schemeClr val="tx1"/>
                                    </a:solidFill>
                                    <a:latin typeface="Cambria Math" panose="02040503050406030204" pitchFamily="18" charset="0"/>
                                    <a:ea typeface="Cambria Math" panose="02040503050406030204" pitchFamily="18" charset="0"/>
                                  </a:rPr>
                                  <m:t>∅</m:t>
                                </m:r>
                              </m:oMath>
                            </m:oMathPara>
                          </a14:m>
                          <a:endParaRPr lang="en-US" sz="1100" dirty="0">
                            <a:solidFill>
                              <a:schemeClr val="tx1"/>
                            </a:solidFill>
                          </a:endParaRPr>
                        </a:p>
                      </a:txBody>
                      <a:tcPr marL="68580" marR="68580" marT="34290" marB="34290"/>
                    </a:tc>
                    <a:tc>
                      <a:txBody>
                        <a:bodyPr/>
                        <a:lstStyle/>
                        <a:p>
                          <a:r>
                            <a:rPr lang="en-US" sz="1100" dirty="0">
                              <a:solidFill>
                                <a:schemeClr val="tx1"/>
                              </a:solidFill>
                            </a:rPr>
                            <a:t>0.3</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solidFill>
                                <a:srgbClr val="FF0000"/>
                              </a:solidFill>
                            </a:rPr>
                            <a:t>0.35</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0.15</a:t>
                          </a:r>
                        </a:p>
                      </a:txBody>
                      <a:tcPr marL="68580" marR="68580" marT="34290" marB="34290"/>
                    </a:tc>
                    <a:extLst>
                      <a:ext uri="{0D108BD9-81ED-4DB2-BD59-A6C34878D82A}">
                        <a16:rowId xmlns:a16="http://schemas.microsoft.com/office/drawing/2014/main" val="2935957637"/>
                      </a:ext>
                    </a:extLst>
                  </a:tr>
                </a:tbl>
              </a:graphicData>
            </a:graphic>
          </p:graphicFrame>
        </mc:Choice>
        <mc:Fallback xmlns="">
          <p:graphicFrame>
            <p:nvGraphicFramePr>
              <p:cNvPr id="62" name="Table 61">
                <a:extLst>
                  <a:ext uri="{FF2B5EF4-FFF2-40B4-BE49-F238E27FC236}">
                    <a16:creationId xmlns:a16="http://schemas.microsoft.com/office/drawing/2014/main" id="{DB97B738-5638-E149-98F0-21B4E9D8EF90}"/>
                  </a:ext>
                </a:extLst>
              </p:cNvPr>
              <p:cNvGraphicFramePr>
                <a:graphicFrameLocks noGrp="1"/>
              </p:cNvGraphicFramePr>
              <p:nvPr>
                <p:extLst>
                  <p:ext uri="{D42A27DB-BD31-4B8C-83A1-F6EECF244321}">
                    <p14:modId xmlns:p14="http://schemas.microsoft.com/office/powerpoint/2010/main" val="2156280815"/>
                  </p:ext>
                </p:extLst>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endParaRPr lang="en-US"/>
                        </a:p>
                      </a:txBody>
                      <a:tcPr marL="68580" marR="68580" marT="34290" marB="34290">
                        <a:blipFill>
                          <a:blip r:embed="rId12"/>
                          <a:stretch>
                            <a:fillRect l="-1010" t="-104545" r="-82828" b="-309091"/>
                          </a:stretch>
                        </a:blipFill>
                      </a:tcPr>
                    </a:tc>
                    <a:tc>
                      <a:txBody>
                        <a:bodyPr/>
                        <a:lstStyle/>
                        <a:p>
                          <a:r>
                            <a:rPr lang="en-US" sz="1100" dirty="0">
                              <a:solidFill>
                                <a:schemeClr val="tx1"/>
                              </a:solidFill>
                            </a:rPr>
                            <a:t>0.3</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solidFill>
                                <a:srgbClr val="FF0000"/>
                              </a:solidFill>
                            </a:rPr>
                            <a:t>0.35</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0.15</a:t>
                          </a:r>
                        </a:p>
                      </a:txBody>
                      <a:tcPr marL="68580" marR="68580" marT="34290" marB="34290"/>
                    </a:tc>
                    <a:extLst>
                      <a:ext uri="{0D108BD9-81ED-4DB2-BD59-A6C34878D82A}">
                        <a16:rowId xmlns:a16="http://schemas.microsoft.com/office/drawing/2014/main" val="2935957637"/>
                      </a:ext>
                    </a:extLst>
                  </a:tr>
                </a:tbl>
              </a:graphicData>
            </a:graphic>
          </p:graphicFrame>
        </mc:Fallback>
      </mc:AlternateContent>
      <p:pic>
        <p:nvPicPr>
          <p:cNvPr id="42" name="Picture 41" descr="Text, chat or text message&#10;&#10;Description automatically generated">
            <a:extLst>
              <a:ext uri="{FF2B5EF4-FFF2-40B4-BE49-F238E27FC236}">
                <a16:creationId xmlns:a16="http://schemas.microsoft.com/office/drawing/2014/main" id="{28167375-6AAC-A54B-B30A-1AA0997C2EC5}"/>
              </a:ext>
            </a:extLst>
          </p:cNvPr>
          <p:cNvPicPr>
            <a:picLocks noChangeAspect="1"/>
          </p:cNvPicPr>
          <p:nvPr/>
        </p:nvPicPr>
        <p:blipFill>
          <a:blip r:embed="rId13"/>
          <a:stretch>
            <a:fillRect/>
          </a:stretch>
        </p:blipFill>
        <p:spPr>
          <a:xfrm>
            <a:off x="-11667" y="4446494"/>
            <a:ext cx="3050098" cy="699598"/>
          </a:xfrm>
          <a:prstGeom prst="rect">
            <a:avLst/>
          </a:prstGeom>
        </p:spPr>
      </p:pic>
      <p:sp>
        <p:nvSpPr>
          <p:cNvPr id="59" name="TextBox 58">
            <a:extLst>
              <a:ext uri="{FF2B5EF4-FFF2-40B4-BE49-F238E27FC236}">
                <a16:creationId xmlns:a16="http://schemas.microsoft.com/office/drawing/2014/main" id="{8839FA48-2BD8-9C4D-BAFE-4E4367BEE742}"/>
              </a:ext>
            </a:extLst>
          </p:cNvPr>
          <p:cNvSpPr txBox="1"/>
          <p:nvPr/>
        </p:nvSpPr>
        <p:spPr>
          <a:xfrm>
            <a:off x="7774635" y="3075620"/>
            <a:ext cx="1238301" cy="307777"/>
          </a:xfrm>
          <a:prstGeom prst="rect">
            <a:avLst/>
          </a:prstGeom>
          <a:noFill/>
        </p:spPr>
        <p:txBody>
          <a:bodyPr wrap="square" rtlCol="0">
            <a:spAutoFit/>
          </a:bodyPr>
          <a:lstStyle/>
          <a:p>
            <a:r>
              <a:rPr lang="en-US" dirty="0"/>
              <a:t> t = 3</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B7D989F-427E-B34D-9990-EB62C9B8FB24}"/>
                  </a:ext>
                </a:extLst>
              </p:cNvPr>
              <p:cNvSpPr txBox="1"/>
              <p:nvPr/>
            </p:nvSpPr>
            <p:spPr>
              <a:xfrm>
                <a:off x="6292513" y="3287499"/>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63" name="TextBox 62">
                <a:extLst>
                  <a:ext uri="{FF2B5EF4-FFF2-40B4-BE49-F238E27FC236}">
                    <a16:creationId xmlns:a16="http://schemas.microsoft.com/office/drawing/2014/main" id="{9B7D989F-427E-B34D-9990-EB62C9B8FB24}"/>
                  </a:ext>
                </a:extLst>
              </p:cNvPr>
              <p:cNvSpPr txBox="1">
                <a:spLocks noRot="1" noChangeAspect="1" noMove="1" noResize="1" noEditPoints="1" noAdjustHandles="1" noChangeArrowheads="1" noChangeShapeType="1" noTextEdit="1"/>
              </p:cNvSpPr>
              <p:nvPr/>
            </p:nvSpPr>
            <p:spPr>
              <a:xfrm>
                <a:off x="6292513" y="3287499"/>
                <a:ext cx="1527017" cy="253916"/>
              </a:xfrm>
              <a:prstGeom prst="rect">
                <a:avLst/>
              </a:prstGeom>
              <a:blipFill>
                <a:blip r:embed="rId14"/>
                <a:stretch>
                  <a:fillRect b="-14286"/>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83C8C08C-1ECE-1641-9F63-38CCCCAA23C4}"/>
              </a:ext>
            </a:extLst>
          </p:cNvPr>
          <p:cNvGrpSpPr/>
          <p:nvPr/>
        </p:nvGrpSpPr>
        <p:grpSpPr>
          <a:xfrm>
            <a:off x="3361387" y="4441110"/>
            <a:ext cx="4940757" cy="718360"/>
            <a:chOff x="3361387" y="4441110"/>
            <a:chExt cx="4940757" cy="718360"/>
          </a:xfrm>
        </p:grpSpPr>
        <p:grpSp>
          <p:nvGrpSpPr>
            <p:cNvPr id="65" name="Group 64">
              <a:extLst>
                <a:ext uri="{FF2B5EF4-FFF2-40B4-BE49-F238E27FC236}">
                  <a16:creationId xmlns:a16="http://schemas.microsoft.com/office/drawing/2014/main" id="{2257D851-81C4-9644-AA8A-B07D32DAE3A0}"/>
                </a:ext>
              </a:extLst>
            </p:cNvPr>
            <p:cNvGrpSpPr/>
            <p:nvPr/>
          </p:nvGrpSpPr>
          <p:grpSpPr>
            <a:xfrm>
              <a:off x="3361387" y="4513312"/>
              <a:ext cx="2339723" cy="646158"/>
              <a:chOff x="401957" y="3946632"/>
              <a:chExt cx="2339723" cy="646158"/>
            </a:xfrm>
          </p:grpSpPr>
          <p:pic>
            <p:nvPicPr>
              <p:cNvPr id="71" name="Image" descr="Image">
                <a:extLst>
                  <a:ext uri="{FF2B5EF4-FFF2-40B4-BE49-F238E27FC236}">
                    <a16:creationId xmlns:a16="http://schemas.microsoft.com/office/drawing/2014/main" id="{525BE2CD-480C-5D46-9B4A-24D39F70A3E0}"/>
                  </a:ext>
                </a:extLst>
              </p:cNvPr>
              <p:cNvPicPr>
                <a:picLocks noChangeAspect="1"/>
              </p:cNvPicPr>
              <p:nvPr/>
            </p:nvPicPr>
            <p:blipFill>
              <a:blip r:embed="rId15"/>
              <a:stretch>
                <a:fillRect/>
              </a:stretch>
            </p:blipFill>
            <p:spPr>
              <a:xfrm>
                <a:off x="401957" y="3946632"/>
                <a:ext cx="1686269" cy="278600"/>
              </a:xfrm>
              <a:prstGeom prst="rect">
                <a:avLst/>
              </a:prstGeom>
              <a:ln w="12700">
                <a:miter lim="400000"/>
              </a:ln>
            </p:spPr>
          </p:pic>
          <p:sp>
            <p:nvSpPr>
              <p:cNvPr id="72" name="TextBox 71">
                <a:extLst>
                  <a:ext uri="{FF2B5EF4-FFF2-40B4-BE49-F238E27FC236}">
                    <a16:creationId xmlns:a16="http://schemas.microsoft.com/office/drawing/2014/main" id="{EA991E27-7D82-C240-99E0-1D7E8B5D2F0B}"/>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73" name="Straight Arrow Connector 72">
                <a:extLst>
                  <a:ext uri="{FF2B5EF4-FFF2-40B4-BE49-F238E27FC236}">
                    <a16:creationId xmlns:a16="http://schemas.microsoft.com/office/drawing/2014/main" id="{72CA7C6C-D994-7547-AB46-7C3AB5913388}"/>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81AB9889-023F-FB4A-999B-55730A1EBEB2}"/>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67" name="Rectangle 66">
              <a:extLst>
                <a:ext uri="{FF2B5EF4-FFF2-40B4-BE49-F238E27FC236}">
                  <a16:creationId xmlns:a16="http://schemas.microsoft.com/office/drawing/2014/main" id="{7ECBEB7E-AD5A-3C4B-9B11-BD6CE2EAB9DC}"/>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68" name="Rectangle 67">
              <a:extLst>
                <a:ext uri="{FF2B5EF4-FFF2-40B4-BE49-F238E27FC236}">
                  <a16:creationId xmlns:a16="http://schemas.microsoft.com/office/drawing/2014/main" id="{2C8F44F5-7198-B94B-AC56-349F3F40AD6E}"/>
                </a:ext>
              </a:extLst>
            </p:cNvPr>
            <p:cNvSpPr/>
            <p:nvPr/>
          </p:nvSpPr>
          <p:spPr>
            <a:xfrm>
              <a:off x="725408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3</a:t>
              </a:r>
            </a:p>
          </p:txBody>
        </p:sp>
        <p:sp>
          <p:nvSpPr>
            <p:cNvPr id="69" name="Rectangle 68">
              <a:extLst>
                <a:ext uri="{FF2B5EF4-FFF2-40B4-BE49-F238E27FC236}">
                  <a16:creationId xmlns:a16="http://schemas.microsoft.com/office/drawing/2014/main" id="{835EA806-E51A-B349-8FF7-AE3FBAE958A4}"/>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Tree>
    <p:extLst>
      <p:ext uri="{BB962C8B-B14F-4D97-AF65-F5344CB8AC3E}">
        <p14:creationId xmlns:p14="http://schemas.microsoft.com/office/powerpoint/2010/main" val="64928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E6F-9FDF-FF4E-92A8-6C4C75E70A02}"/>
              </a:ext>
            </a:extLst>
          </p:cNvPr>
          <p:cNvSpPr>
            <a:spLocks noGrp="1"/>
          </p:cNvSpPr>
          <p:nvPr>
            <p:ph type="title"/>
          </p:nvPr>
        </p:nvSpPr>
        <p:spPr/>
        <p:txBody>
          <a:bodyPr>
            <a:normAutofit fontScale="90000"/>
          </a:bodyPr>
          <a:lstStyle/>
          <a:p>
            <a:r>
              <a:rPr lang="en-US" dirty="0">
                <a:solidFill>
                  <a:schemeClr val="accent1">
                    <a:lumMod val="50000"/>
                  </a:schemeClr>
                </a:solidFill>
              </a:rPr>
              <a:t>Greedy Decoding</a:t>
            </a:r>
          </a:p>
        </p:txBody>
      </p:sp>
      <p:sp>
        <p:nvSpPr>
          <p:cNvPr id="22" name="Rectangle 21">
            <a:extLst>
              <a:ext uri="{FF2B5EF4-FFF2-40B4-BE49-F238E27FC236}">
                <a16:creationId xmlns:a16="http://schemas.microsoft.com/office/drawing/2014/main" id="{EBA4A70E-ECE2-B846-9B96-EA0EE79B4CEA}"/>
              </a:ext>
            </a:extLst>
          </p:cNvPr>
          <p:cNvSpPr/>
          <p:nvPr/>
        </p:nvSpPr>
        <p:spPr>
          <a:xfrm>
            <a:off x="2284968" y="366851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3" name="Straight Arrow Connector 22">
            <a:extLst>
              <a:ext uri="{FF2B5EF4-FFF2-40B4-BE49-F238E27FC236}">
                <a16:creationId xmlns:a16="http://schemas.microsoft.com/office/drawing/2014/main" id="{AFBA5982-8806-0F4B-B51C-BC1039C289C5}"/>
              </a:ext>
            </a:extLst>
          </p:cNvPr>
          <p:cNvCxnSpPr>
            <a:cxnSpLocks/>
            <a:stCxn id="26" idx="0"/>
          </p:cNvCxnSpPr>
          <p:nvPr/>
        </p:nvCxnSpPr>
        <p:spPr>
          <a:xfrm flipH="1" flipV="1">
            <a:off x="3692037" y="236184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7AAB90-0E04-CE43-8204-31F305EEC003}"/>
              </a:ext>
            </a:extLst>
          </p:cNvPr>
          <p:cNvSpPr txBox="1"/>
          <p:nvPr/>
        </p:nvSpPr>
        <p:spPr>
          <a:xfrm>
            <a:off x="3601400" y="2081163"/>
            <a:ext cx="465077" cy="253916"/>
          </a:xfrm>
          <a:prstGeom prst="rect">
            <a:avLst/>
          </a:prstGeom>
          <a:noFill/>
        </p:spPr>
        <p:txBody>
          <a:bodyPr wrap="square" rtlCol="0">
            <a:spAutoFit/>
          </a:bodyPr>
          <a:lstStyle/>
          <a:p>
            <a:r>
              <a:rPr lang="en-US" sz="1050" i="1" baseline="-25000"/>
              <a:t>h</a:t>
            </a:r>
            <a:endParaRPr lang="en-US" sz="1050" i="1"/>
          </a:p>
        </p:txBody>
      </p:sp>
      <p:sp>
        <p:nvSpPr>
          <p:cNvPr id="25" name="Rectangle 24">
            <a:extLst>
              <a:ext uri="{FF2B5EF4-FFF2-40B4-BE49-F238E27FC236}">
                <a16:creationId xmlns:a16="http://schemas.microsoft.com/office/drawing/2014/main" id="{0EE63D92-986D-5B4B-BE67-E4489FE039CC}"/>
              </a:ext>
            </a:extLst>
          </p:cNvPr>
          <p:cNvSpPr/>
          <p:nvPr/>
        </p:nvSpPr>
        <p:spPr>
          <a:xfrm>
            <a:off x="4009316" y="366851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26" name="Rectangle 25">
            <a:extLst>
              <a:ext uri="{FF2B5EF4-FFF2-40B4-BE49-F238E27FC236}">
                <a16:creationId xmlns:a16="http://schemas.microsoft.com/office/drawing/2014/main" id="{4DC445CC-64B2-974F-9EFB-DDE0F00FBEF2}"/>
              </a:ext>
            </a:extLst>
          </p:cNvPr>
          <p:cNvSpPr/>
          <p:nvPr/>
        </p:nvSpPr>
        <p:spPr>
          <a:xfrm>
            <a:off x="2836759" y="268719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Joiner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339628-EDDF-714C-AAEA-E3E866DC046B}"/>
                  </a:ext>
                </a:extLst>
              </p:cNvPr>
              <p:cNvSpPr txBox="1"/>
              <p:nvPr/>
            </p:nvSpPr>
            <p:spPr>
              <a:xfrm>
                <a:off x="2074382" y="4200491"/>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27" name="TextBox 26">
                <a:extLst>
                  <a:ext uri="{FF2B5EF4-FFF2-40B4-BE49-F238E27FC236}">
                    <a16:creationId xmlns:a16="http://schemas.microsoft.com/office/drawing/2014/main" id="{08339628-EDDF-714C-AAEA-E3E866DC046B}"/>
                  </a:ext>
                </a:extLst>
              </p:cNvPr>
              <p:cNvSpPr txBox="1">
                <a:spLocks noRot="1" noChangeAspect="1" noMove="1" noResize="1" noEditPoints="1" noAdjustHandles="1" noChangeArrowheads="1" noChangeShapeType="1" noTextEdit="1"/>
              </p:cNvSpPr>
              <p:nvPr/>
            </p:nvSpPr>
            <p:spPr>
              <a:xfrm>
                <a:off x="2074382" y="4200491"/>
                <a:ext cx="1527017" cy="253916"/>
              </a:xfrm>
              <a:prstGeom prst="rect">
                <a:avLst/>
              </a:prstGeom>
              <a:blipFill>
                <a:blip r:embed="rId2"/>
                <a:stretch>
                  <a:fillRect b="-14286"/>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E6588BA-A7AE-5145-90DF-3397D2ACBC58}"/>
              </a:ext>
            </a:extLst>
          </p:cNvPr>
          <p:cNvCxnSpPr>
            <a:cxnSpLocks/>
          </p:cNvCxnSpPr>
          <p:nvPr/>
        </p:nvCxnSpPr>
        <p:spPr>
          <a:xfrm flipH="1" flipV="1">
            <a:off x="2836758"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08EB90-05E7-2448-81FC-6A583633D664}"/>
              </a:ext>
            </a:extLst>
          </p:cNvPr>
          <p:cNvCxnSpPr>
            <a:cxnSpLocks/>
          </p:cNvCxnSpPr>
          <p:nvPr/>
        </p:nvCxnSpPr>
        <p:spPr>
          <a:xfrm flipH="1" flipV="1">
            <a:off x="4547326"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BC1268-18F9-E241-B615-92B475287275}"/>
              </a:ext>
            </a:extLst>
          </p:cNvPr>
          <p:cNvCxnSpPr>
            <a:cxnSpLocks/>
          </p:cNvCxnSpPr>
          <p:nvPr/>
        </p:nvCxnSpPr>
        <p:spPr>
          <a:xfrm flipV="1">
            <a:off x="2931352" y="304980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C5A037-12B2-6441-AAC8-E7E1E658E8C7}"/>
                  </a:ext>
                </a:extLst>
              </p:cNvPr>
              <p:cNvSpPr txBox="1"/>
              <p:nvPr/>
            </p:nvSpPr>
            <p:spPr>
              <a:xfrm>
                <a:off x="4188584" y="320587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87C5A037-12B2-6441-AAC8-E7E1E658E8C7}"/>
                  </a:ext>
                </a:extLst>
              </p:cNvPr>
              <p:cNvSpPr txBox="1">
                <a:spLocks noRot="1" noChangeAspect="1" noMove="1" noResize="1" noEditPoints="1" noAdjustHandles="1" noChangeArrowheads="1" noChangeShapeType="1" noTextEdit="1"/>
              </p:cNvSpPr>
              <p:nvPr/>
            </p:nvSpPr>
            <p:spPr>
              <a:xfrm>
                <a:off x="4188584" y="3205877"/>
                <a:ext cx="260199" cy="338554"/>
              </a:xfrm>
              <a:prstGeom prst="rect">
                <a:avLst/>
              </a:prstGeom>
              <a:blipFill>
                <a:blip r:embed="rId4"/>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5BF78-A23A-CF4E-8B4A-87BB8819AD04}"/>
                  </a:ext>
                </a:extLst>
              </p:cNvPr>
              <p:cNvSpPr txBox="1"/>
              <p:nvPr/>
            </p:nvSpPr>
            <p:spPr>
              <a:xfrm>
                <a:off x="2963440" y="324680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F495BF78-A23A-CF4E-8B4A-87BB8819AD04}"/>
                  </a:ext>
                </a:extLst>
              </p:cNvPr>
              <p:cNvSpPr txBox="1">
                <a:spLocks noRot="1" noChangeAspect="1" noMove="1" noResize="1" noEditPoints="1" noAdjustHandles="1" noChangeArrowheads="1" noChangeShapeType="1" noTextEdit="1"/>
              </p:cNvSpPr>
              <p:nvPr/>
            </p:nvSpPr>
            <p:spPr>
              <a:xfrm>
                <a:off x="2963440" y="3246809"/>
                <a:ext cx="267637" cy="337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99F19E-3345-774E-AA10-41155CED1E36}"/>
                  </a:ext>
                </a:extLst>
              </p:cNvPr>
              <p:cNvSpPr txBox="1"/>
              <p:nvPr/>
            </p:nvSpPr>
            <p:spPr>
              <a:xfrm>
                <a:off x="3827759" y="245724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AF99F19E-3345-774E-AA10-41155CED1E36}"/>
                  </a:ext>
                </a:extLst>
              </p:cNvPr>
              <p:cNvSpPr txBox="1">
                <a:spLocks noRot="1" noChangeAspect="1" noMove="1" noResize="1" noEditPoints="1" noAdjustHandles="1" noChangeArrowheads="1" noChangeShapeType="1" noTextEdit="1"/>
              </p:cNvSpPr>
              <p:nvPr/>
            </p:nvSpPr>
            <p:spPr>
              <a:xfrm>
                <a:off x="3827759" y="2457245"/>
                <a:ext cx="304028" cy="161583"/>
              </a:xfrm>
              <a:prstGeom prst="rect">
                <a:avLst/>
              </a:prstGeom>
              <a:blipFill>
                <a:blip r:embed="rId6"/>
                <a:stretch>
                  <a:fillRect t="-7143"/>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3C0E8113-C096-734C-9871-5052B306F00A}"/>
              </a:ext>
            </a:extLst>
          </p:cNvPr>
          <p:cNvSpPr/>
          <p:nvPr/>
        </p:nvSpPr>
        <p:spPr>
          <a:xfrm>
            <a:off x="3136303" y="217490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36" name="Rectangle 35">
            <a:extLst>
              <a:ext uri="{FF2B5EF4-FFF2-40B4-BE49-F238E27FC236}">
                <a16:creationId xmlns:a16="http://schemas.microsoft.com/office/drawing/2014/main" id="{972D670E-50BD-CA40-96FE-4AC14FCF16E2}"/>
              </a:ext>
            </a:extLst>
          </p:cNvPr>
          <p:cNvSpPr/>
          <p:nvPr/>
        </p:nvSpPr>
        <p:spPr>
          <a:xfrm>
            <a:off x="3130926" y="168422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78B526DD-B110-6F46-8F09-52FF8226EF09}"/>
              </a:ext>
            </a:extLst>
          </p:cNvPr>
          <p:cNvCxnSpPr>
            <a:cxnSpLocks/>
          </p:cNvCxnSpPr>
          <p:nvPr/>
        </p:nvCxnSpPr>
        <p:spPr>
          <a:xfrm flipH="1" flipV="1">
            <a:off x="3692035" y="185519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3BCD08-D55F-8C42-A0BD-2B95F0132D59}"/>
                  </a:ext>
                </a:extLst>
              </p:cNvPr>
              <p:cNvSpPr txBox="1"/>
              <p:nvPr/>
            </p:nvSpPr>
            <p:spPr>
              <a:xfrm>
                <a:off x="3760756" y="197211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F33BCD08-D55F-8C42-A0BD-2B95F0132D59}"/>
                  </a:ext>
                </a:extLst>
              </p:cNvPr>
              <p:cNvSpPr txBox="1">
                <a:spLocks noRot="1" noChangeAspect="1" noMove="1" noResize="1" noEditPoints="1" noAdjustHandles="1" noChangeArrowheads="1" noChangeShapeType="1" noTextEdit="1"/>
              </p:cNvSpPr>
              <p:nvPr/>
            </p:nvSpPr>
            <p:spPr>
              <a:xfrm>
                <a:off x="3760756" y="1972112"/>
                <a:ext cx="304028" cy="161583"/>
              </a:xfrm>
              <a:prstGeom prst="rect">
                <a:avLst/>
              </a:prstGeom>
              <a:blipFill>
                <a:blip r:embed="rId7"/>
                <a:stretch>
                  <a:fillRect l="-4000"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83B847-236D-284E-9FC5-6D4451E11420}"/>
                  </a:ext>
                </a:extLst>
              </p:cNvPr>
              <p:cNvSpPr txBox="1"/>
              <p:nvPr/>
            </p:nvSpPr>
            <p:spPr>
              <a:xfrm>
                <a:off x="3346950" y="115101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7E83B847-236D-284E-9FC5-6D4451E11420}"/>
                  </a:ext>
                </a:extLst>
              </p:cNvPr>
              <p:cNvSpPr txBox="1">
                <a:spLocks noRot="1" noChangeAspect="1" noMove="1" noResize="1" noEditPoints="1" noAdjustHandles="1" noChangeArrowheads="1" noChangeShapeType="1" noTextEdit="1"/>
              </p:cNvSpPr>
              <p:nvPr/>
            </p:nvSpPr>
            <p:spPr>
              <a:xfrm>
                <a:off x="3346950" y="1151011"/>
                <a:ext cx="554062" cy="161583"/>
              </a:xfrm>
              <a:prstGeom prst="rect">
                <a:avLst/>
              </a:prstGeom>
              <a:blipFill>
                <a:blip r:embed="rId8"/>
                <a:stretch>
                  <a:fillRect l="-15556" t="-21429" r="-8889" b="-4285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FDB88F4-71F9-AE40-8A0A-FE6ECD05C028}"/>
              </a:ext>
            </a:extLst>
          </p:cNvPr>
          <p:cNvCxnSpPr>
            <a:cxnSpLocks/>
          </p:cNvCxnSpPr>
          <p:nvPr/>
        </p:nvCxnSpPr>
        <p:spPr>
          <a:xfrm flipH="1" flipV="1">
            <a:off x="3705569" y="134845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B03E7FC-DC5E-BA43-8F68-182DD5F9BA82}"/>
              </a:ext>
            </a:extLst>
          </p:cNvPr>
          <p:cNvCxnSpPr>
            <a:cxnSpLocks/>
          </p:cNvCxnSpPr>
          <p:nvPr/>
        </p:nvCxnSpPr>
        <p:spPr>
          <a:xfrm flipV="1">
            <a:off x="4448783" y="304979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36933E-094F-6A4E-87A7-BC9794651DA3}"/>
                  </a:ext>
                </a:extLst>
              </p:cNvPr>
              <p:cNvSpPr txBox="1"/>
              <p:nvPr/>
            </p:nvSpPr>
            <p:spPr>
              <a:xfrm>
                <a:off x="213135" y="1533877"/>
                <a:ext cx="25548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make a local optimal choice: If highest probability is </a:t>
                </a:r>
                <a:r>
                  <a:rPr lang="en-US" dirty="0">
                    <a:solidFill>
                      <a:srgbClr val="FF0000"/>
                    </a:solidFill>
                  </a:rPr>
                  <a:t>given to blank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 move to the next audio frame </a:t>
                </a:r>
                <a:r>
                  <a:rPr lang="en-US" dirty="0"/>
                  <a:t>else stay in the </a:t>
                </a:r>
                <a:r>
                  <a:rPr lang="en-US" dirty="0">
                    <a:solidFill>
                      <a:schemeClr val="tx1"/>
                    </a:solidFill>
                  </a:rPr>
                  <a:t>same audio frame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Do it until all audio frames are processed</a:t>
                </a:r>
              </a:p>
            </p:txBody>
          </p:sp>
        </mc:Choice>
        <mc:Fallback xmlns="">
          <p:sp>
            <p:nvSpPr>
              <p:cNvPr id="44" name="TextBox 43">
                <a:extLst>
                  <a:ext uri="{FF2B5EF4-FFF2-40B4-BE49-F238E27FC236}">
                    <a16:creationId xmlns:a16="http://schemas.microsoft.com/office/drawing/2014/main" id="{0E36933E-094F-6A4E-87A7-BC9794651DA3}"/>
                  </a:ext>
                </a:extLst>
              </p:cNvPr>
              <p:cNvSpPr txBox="1">
                <a:spLocks noRot="1" noChangeAspect="1" noMove="1" noResize="1" noEditPoints="1" noAdjustHandles="1" noChangeArrowheads="1" noChangeShapeType="1" noTextEdit="1"/>
              </p:cNvSpPr>
              <p:nvPr/>
            </p:nvSpPr>
            <p:spPr>
              <a:xfrm>
                <a:off x="213135" y="1533877"/>
                <a:ext cx="2554896" cy="2031325"/>
              </a:xfrm>
              <a:prstGeom prst="rect">
                <a:avLst/>
              </a:prstGeom>
              <a:blipFill>
                <a:blip r:embed="rId9"/>
                <a:stretch>
                  <a:fillRect l="-495" r="-1980" b="-2484"/>
                </a:stretch>
              </a:blipFill>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BEF92BD5-3C5D-5846-A5FC-A0B4E46C584B}"/>
              </a:ext>
            </a:extLst>
          </p:cNvPr>
          <p:cNvGrpSpPr/>
          <p:nvPr/>
        </p:nvGrpSpPr>
        <p:grpSpPr>
          <a:xfrm>
            <a:off x="6075492" y="3544431"/>
            <a:ext cx="743035" cy="823520"/>
            <a:chOff x="1870202" y="3184713"/>
            <a:chExt cx="743035" cy="823520"/>
          </a:xfrm>
        </p:grpSpPr>
        <p:sp>
          <p:nvSpPr>
            <p:cNvPr id="63" name="Oval 62">
              <a:extLst>
                <a:ext uri="{FF2B5EF4-FFF2-40B4-BE49-F238E27FC236}">
                  <a16:creationId xmlns:a16="http://schemas.microsoft.com/office/drawing/2014/main" id="{E2C8B3C0-9068-2F40-968D-227DF42876B1}"/>
                </a:ext>
              </a:extLst>
            </p:cNvPr>
            <p:cNvSpPr/>
            <p:nvPr/>
          </p:nvSpPr>
          <p:spPr>
            <a:xfrm>
              <a:off x="1918855" y="3556988"/>
              <a:ext cx="409575" cy="38381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EAE075D-109B-B041-BE71-FD146FEC267F}"/>
                    </a:ext>
                  </a:extLst>
                </p:cNvPr>
                <p:cNvSpPr txBox="1"/>
                <p:nvPr/>
              </p:nvSpPr>
              <p:spPr>
                <a:xfrm>
                  <a:off x="1870202" y="3608123"/>
                  <a:ext cx="489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ea typeface="Cambria Math" panose="02040503050406030204" pitchFamily="18" charset="0"/>
                          </a:rPr>
                          <m:t>∅</m:t>
                        </m:r>
                      </m:oMath>
                    </m:oMathPara>
                  </a14:m>
                  <a:endParaRPr lang="en-US" sz="1000" dirty="0">
                    <a:latin typeface="+mj-lt"/>
                  </a:endParaRPr>
                </a:p>
                <a:p>
                  <a:endParaRPr lang="en-US" sz="1000" dirty="0"/>
                </a:p>
              </p:txBody>
            </p:sp>
          </mc:Choice>
          <mc:Fallback xmlns="">
            <p:sp>
              <p:nvSpPr>
                <p:cNvPr id="64" name="TextBox 63">
                  <a:extLst>
                    <a:ext uri="{FF2B5EF4-FFF2-40B4-BE49-F238E27FC236}">
                      <a16:creationId xmlns:a16="http://schemas.microsoft.com/office/drawing/2014/main" id="{4EAE075D-109B-B041-BE71-FD146FEC267F}"/>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2"/>
                  <a:stretch>
                    <a:fillRect/>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1DFCF5E9-18AD-6E46-BFED-A4B811DF140B}"/>
                </a:ext>
              </a:extLst>
            </p:cNvPr>
            <p:cNvCxnSpPr>
              <a:cxnSpLocks/>
              <a:endCxn id="63"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1C425D75-82FD-E642-990F-6D50CBAFF25D}"/>
              </a:ext>
            </a:extLst>
          </p:cNvPr>
          <p:cNvGrpSpPr/>
          <p:nvPr/>
        </p:nvGrpSpPr>
        <p:grpSpPr>
          <a:xfrm>
            <a:off x="6746186" y="3476339"/>
            <a:ext cx="1908240" cy="824183"/>
            <a:chOff x="2540896" y="3116621"/>
            <a:chExt cx="1908240" cy="824183"/>
          </a:xfrm>
        </p:grpSpPr>
        <p:sp>
          <p:nvSpPr>
            <p:cNvPr id="67" name="Oval 66">
              <a:extLst>
                <a:ext uri="{FF2B5EF4-FFF2-40B4-BE49-F238E27FC236}">
                  <a16:creationId xmlns:a16="http://schemas.microsoft.com/office/drawing/2014/main" id="{B6B3B47F-75F2-A846-9C79-A19B6FA437CC}"/>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C670C6C6-A26C-FF4E-84ED-914DDD25D8A5}"/>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2B45C728-36FE-294A-BCF1-6A1B593745C8}"/>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013D53FA-DF30-B041-86E0-FC4D36886EAF}"/>
                </a:ext>
              </a:extLst>
            </p:cNvPr>
            <p:cNvSpPr txBox="1"/>
            <p:nvPr/>
          </p:nvSpPr>
          <p:spPr>
            <a:xfrm>
              <a:off x="2540896" y="3608123"/>
              <a:ext cx="487891" cy="246221"/>
            </a:xfrm>
            <a:prstGeom prst="rect">
              <a:avLst/>
            </a:prstGeom>
            <a:noFill/>
          </p:spPr>
          <p:txBody>
            <a:bodyPr wrap="square" rtlCol="0">
              <a:spAutoFit/>
            </a:bodyPr>
            <a:lstStyle/>
            <a:p>
              <a:r>
                <a:rPr lang="en-US" sz="1000" dirty="0"/>
                <a:t>E</a:t>
              </a:r>
            </a:p>
          </p:txBody>
        </p:sp>
        <p:sp>
          <p:nvSpPr>
            <p:cNvPr id="71" name="TextBox 70">
              <a:extLst>
                <a:ext uri="{FF2B5EF4-FFF2-40B4-BE49-F238E27FC236}">
                  <a16:creationId xmlns:a16="http://schemas.microsoft.com/office/drawing/2014/main" id="{16E8010D-40EF-E946-8916-95A1C24062E6}"/>
                </a:ext>
              </a:extLst>
            </p:cNvPr>
            <p:cNvSpPr txBox="1"/>
            <p:nvPr/>
          </p:nvSpPr>
          <p:spPr>
            <a:xfrm>
              <a:off x="3230675" y="3592467"/>
              <a:ext cx="447879" cy="246221"/>
            </a:xfrm>
            <a:prstGeom prst="rect">
              <a:avLst/>
            </a:prstGeom>
            <a:noFill/>
          </p:spPr>
          <p:txBody>
            <a:bodyPr wrap="square" rtlCol="0">
              <a:spAutoFit/>
            </a:bodyPr>
            <a:lstStyle/>
            <a:p>
              <a:r>
                <a:rPr lang="en-US" sz="1000" dirty="0"/>
                <a:t>B</a:t>
              </a:r>
            </a:p>
          </p:txBody>
        </p:sp>
        <p:sp>
          <p:nvSpPr>
            <p:cNvPr id="72" name="TextBox 71">
              <a:extLst>
                <a:ext uri="{FF2B5EF4-FFF2-40B4-BE49-F238E27FC236}">
                  <a16:creationId xmlns:a16="http://schemas.microsoft.com/office/drawing/2014/main" id="{FD2EC335-7F7A-B149-87E3-6408D0FF300B}"/>
                </a:ext>
              </a:extLst>
            </p:cNvPr>
            <p:cNvSpPr txBox="1"/>
            <p:nvPr/>
          </p:nvSpPr>
          <p:spPr>
            <a:xfrm>
              <a:off x="3959542" y="3599065"/>
              <a:ext cx="489594" cy="246221"/>
            </a:xfrm>
            <a:prstGeom prst="rect">
              <a:avLst/>
            </a:prstGeom>
            <a:noFill/>
          </p:spPr>
          <p:txBody>
            <a:bodyPr wrap="square" rtlCol="0">
              <a:spAutoFit/>
            </a:bodyPr>
            <a:lstStyle/>
            <a:p>
              <a:r>
                <a:rPr lang="en-US" sz="1000" dirty="0"/>
                <a:t>C</a:t>
              </a:r>
            </a:p>
          </p:txBody>
        </p:sp>
        <p:cxnSp>
          <p:nvCxnSpPr>
            <p:cNvPr id="73" name="Straight Arrow Connector 72">
              <a:extLst>
                <a:ext uri="{FF2B5EF4-FFF2-40B4-BE49-F238E27FC236}">
                  <a16:creationId xmlns:a16="http://schemas.microsoft.com/office/drawing/2014/main" id="{52E499E9-1826-D640-A49A-1EC63DC220DA}"/>
                </a:ext>
              </a:extLst>
            </p:cNvPr>
            <p:cNvCxnSpPr>
              <a:cxnSpLocks/>
              <a:endCxn id="67"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AE1BA4F-958A-9C43-8078-CF303BAD0E9B}"/>
                </a:ext>
              </a:extLst>
            </p:cNvPr>
            <p:cNvCxnSpPr>
              <a:cxnSpLocks/>
              <a:endCxn id="68"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D43CAF5-0E90-A643-A070-7D966525613F}"/>
                </a:ext>
              </a:extLst>
            </p:cNvPr>
            <p:cNvCxnSpPr>
              <a:cxnSpLocks/>
              <a:endCxn id="69"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4527710A-5820-0F46-900B-1E23323AFA0A}"/>
              </a:ext>
            </a:extLst>
          </p:cNvPr>
          <p:cNvSpPr/>
          <p:nvPr/>
        </p:nvSpPr>
        <p:spPr>
          <a:xfrm>
            <a:off x="6812162" y="325084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graphicFrame>
            <p:nvGraphicFramePr>
              <p:cNvPr id="80" name="Table 79">
                <a:extLst>
                  <a:ext uri="{FF2B5EF4-FFF2-40B4-BE49-F238E27FC236}">
                    <a16:creationId xmlns:a16="http://schemas.microsoft.com/office/drawing/2014/main" id="{43C80F81-7401-AD47-BB7E-769664CBD9F1}"/>
                  </a:ext>
                </a:extLst>
              </p:cNvPr>
              <p:cNvGraphicFramePr>
                <a:graphicFrameLocks noGrp="1"/>
              </p:cNvGraphicFramePr>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pPr/>
                          <a14:m>
                            <m:oMathPara xmlns:m="http://schemas.openxmlformats.org/officeDocument/2006/math">
                              <m:oMathParaPr>
                                <m:jc m:val="left"/>
                              </m:oMathParaPr>
                              <m:oMath xmlns:m="http://schemas.openxmlformats.org/officeDocument/2006/math">
                                <m:r>
                                  <a:rPr lang="en-US" sz="1100" b="1" i="1" smtClean="0">
                                    <a:solidFill>
                                      <a:schemeClr val="tx1"/>
                                    </a:solidFill>
                                    <a:latin typeface="Cambria Math" panose="02040503050406030204" pitchFamily="18" charset="0"/>
                                    <a:ea typeface="Cambria Math" panose="02040503050406030204" pitchFamily="18" charset="0"/>
                                  </a:rPr>
                                  <m:t>∅</m:t>
                                </m:r>
                              </m:oMath>
                            </m:oMathPara>
                          </a14:m>
                          <a:endParaRPr lang="en-US" sz="1100" dirty="0">
                            <a:solidFill>
                              <a:schemeClr val="tx1"/>
                            </a:solidFill>
                          </a:endParaRPr>
                        </a:p>
                      </a:txBody>
                      <a:tcPr marL="68580" marR="68580" marT="34290" marB="34290"/>
                    </a:tc>
                    <a:tc>
                      <a:txBody>
                        <a:bodyPr/>
                        <a:lstStyle/>
                        <a:p>
                          <a:r>
                            <a:rPr lang="en-US" sz="1100" dirty="0">
                              <a:solidFill>
                                <a:srgbClr val="FF0000"/>
                              </a:solidFill>
                            </a:rPr>
                            <a:t>0.34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0.26</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0.25</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0.25</a:t>
                          </a:r>
                        </a:p>
                      </a:txBody>
                      <a:tcPr marL="68580" marR="68580" marT="34290" marB="34290"/>
                    </a:tc>
                    <a:extLst>
                      <a:ext uri="{0D108BD9-81ED-4DB2-BD59-A6C34878D82A}">
                        <a16:rowId xmlns:a16="http://schemas.microsoft.com/office/drawing/2014/main" val="2935957637"/>
                      </a:ext>
                    </a:extLst>
                  </a:tr>
                </a:tbl>
              </a:graphicData>
            </a:graphic>
          </p:graphicFrame>
        </mc:Choice>
        <mc:Fallback xmlns="">
          <p:graphicFrame>
            <p:nvGraphicFramePr>
              <p:cNvPr id="80" name="Table 79">
                <a:extLst>
                  <a:ext uri="{FF2B5EF4-FFF2-40B4-BE49-F238E27FC236}">
                    <a16:creationId xmlns:a16="http://schemas.microsoft.com/office/drawing/2014/main" id="{43C80F81-7401-AD47-BB7E-769664CBD9F1}"/>
                  </a:ext>
                </a:extLst>
              </p:cNvPr>
              <p:cNvGraphicFramePr>
                <a:graphicFrameLocks noGrp="1"/>
              </p:cNvGraphicFramePr>
              <p:nvPr>
                <p:extLst>
                  <p:ext uri="{D42A27DB-BD31-4B8C-83A1-F6EECF244321}">
                    <p14:modId xmlns:p14="http://schemas.microsoft.com/office/powerpoint/2010/main" val="939550551"/>
                  </p:ext>
                </p:extLst>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endParaRPr lang="en-US"/>
                        </a:p>
                      </a:txBody>
                      <a:tcPr marL="68580" marR="68580" marT="34290" marB="34290">
                        <a:blipFill>
                          <a:blip r:embed="rId11"/>
                          <a:stretch>
                            <a:fillRect l="-1010" t="-104545" r="-82828" b="-309091"/>
                          </a:stretch>
                        </a:blipFill>
                      </a:tcPr>
                    </a:tc>
                    <a:tc>
                      <a:txBody>
                        <a:bodyPr/>
                        <a:lstStyle/>
                        <a:p>
                          <a:r>
                            <a:rPr lang="en-US" sz="1100" dirty="0">
                              <a:solidFill>
                                <a:srgbClr val="FF0000"/>
                              </a:solidFill>
                            </a:rPr>
                            <a:t>0.34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0.26</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0.25</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0.25</a:t>
                          </a:r>
                        </a:p>
                      </a:txBody>
                      <a:tcPr marL="68580" marR="68580" marT="34290" marB="34290"/>
                    </a:tc>
                    <a:extLst>
                      <a:ext uri="{0D108BD9-81ED-4DB2-BD59-A6C34878D82A}">
                        <a16:rowId xmlns:a16="http://schemas.microsoft.com/office/drawing/2014/main" val="2935957637"/>
                      </a:ext>
                    </a:extLst>
                  </a:tr>
                </a:tbl>
              </a:graphicData>
            </a:graphic>
          </p:graphicFrame>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7E49742-B85D-4543-9AB8-774376A1CDC3}"/>
                  </a:ext>
                </a:extLst>
              </p:cNvPr>
              <p:cNvSpPr txBox="1"/>
              <p:nvPr/>
            </p:nvSpPr>
            <p:spPr>
              <a:xfrm>
                <a:off x="3995535" y="4218261"/>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3</m:t>
                          </m:r>
                        </m:sub>
                      </m:sSub>
                    </m:oMath>
                  </m:oMathPara>
                </a14:m>
                <a:endParaRPr lang="en-US" sz="1050" dirty="0">
                  <a:solidFill>
                    <a:srgbClr val="FF0000"/>
                  </a:solidFill>
                </a:endParaRPr>
              </a:p>
            </p:txBody>
          </p:sp>
        </mc:Choice>
        <mc:Fallback xmlns="">
          <p:sp>
            <p:nvSpPr>
              <p:cNvPr id="81" name="TextBox 80">
                <a:extLst>
                  <a:ext uri="{FF2B5EF4-FFF2-40B4-BE49-F238E27FC236}">
                    <a16:creationId xmlns:a16="http://schemas.microsoft.com/office/drawing/2014/main" id="{77E49742-B85D-4543-9AB8-774376A1CDC3}"/>
                  </a:ext>
                </a:extLst>
              </p:cNvPr>
              <p:cNvSpPr txBox="1">
                <a:spLocks noRot="1" noChangeAspect="1" noMove="1" noResize="1" noEditPoints="1" noAdjustHandles="1" noChangeArrowheads="1" noChangeShapeType="1" noTextEdit="1"/>
              </p:cNvSpPr>
              <p:nvPr/>
            </p:nvSpPr>
            <p:spPr>
              <a:xfrm>
                <a:off x="3995535" y="4218261"/>
                <a:ext cx="1111468" cy="253916"/>
              </a:xfrm>
              <a:prstGeom prst="rect">
                <a:avLst/>
              </a:prstGeom>
              <a:blipFill>
                <a:blip r:embed="rId5"/>
                <a:stretch>
                  <a:fillRect/>
                </a:stretch>
              </a:blipFill>
            </p:spPr>
            <p:txBody>
              <a:bodyPr/>
              <a:lstStyle/>
              <a:p>
                <a:r>
                  <a:rPr lang="en-US">
                    <a:noFill/>
                  </a:rPr>
                  <a:t> </a:t>
                </a:r>
              </a:p>
            </p:txBody>
          </p:sp>
        </mc:Fallback>
      </mc:AlternateContent>
      <p:pic>
        <p:nvPicPr>
          <p:cNvPr id="42" name="Picture 41" descr="Text, chat or text message&#10;&#10;Description automatically generated">
            <a:extLst>
              <a:ext uri="{FF2B5EF4-FFF2-40B4-BE49-F238E27FC236}">
                <a16:creationId xmlns:a16="http://schemas.microsoft.com/office/drawing/2014/main" id="{87C250CA-74B9-3D44-A988-29D0805E7A98}"/>
              </a:ext>
            </a:extLst>
          </p:cNvPr>
          <p:cNvPicPr>
            <a:picLocks noChangeAspect="1"/>
          </p:cNvPicPr>
          <p:nvPr/>
        </p:nvPicPr>
        <p:blipFill>
          <a:blip r:embed="rId12"/>
          <a:stretch>
            <a:fillRect/>
          </a:stretch>
        </p:blipFill>
        <p:spPr>
          <a:xfrm>
            <a:off x="-11667" y="4446494"/>
            <a:ext cx="3050098" cy="699598"/>
          </a:xfrm>
          <a:prstGeom prst="rect">
            <a:avLst/>
          </a:prstGeom>
        </p:spPr>
      </p:pic>
      <p:sp>
        <p:nvSpPr>
          <p:cNvPr id="43" name="TextBox 42">
            <a:extLst>
              <a:ext uri="{FF2B5EF4-FFF2-40B4-BE49-F238E27FC236}">
                <a16:creationId xmlns:a16="http://schemas.microsoft.com/office/drawing/2014/main" id="{64EBD672-C18D-2C45-8291-D34FFA17C604}"/>
              </a:ext>
            </a:extLst>
          </p:cNvPr>
          <p:cNvSpPr txBox="1"/>
          <p:nvPr/>
        </p:nvSpPr>
        <p:spPr>
          <a:xfrm>
            <a:off x="7774635" y="3075620"/>
            <a:ext cx="1238301" cy="307777"/>
          </a:xfrm>
          <a:prstGeom prst="rect">
            <a:avLst/>
          </a:prstGeom>
          <a:noFill/>
        </p:spPr>
        <p:txBody>
          <a:bodyPr wrap="square" rtlCol="0">
            <a:spAutoFit/>
          </a:bodyPr>
          <a:lstStyle/>
          <a:p>
            <a:r>
              <a:rPr lang="en-US" dirty="0"/>
              <a:t> t = 3</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6889782-7A07-3F48-B694-FCFECDA1981A}"/>
                  </a:ext>
                </a:extLst>
              </p:cNvPr>
              <p:cNvSpPr txBox="1"/>
              <p:nvPr/>
            </p:nvSpPr>
            <p:spPr>
              <a:xfrm>
                <a:off x="6317243" y="3246030"/>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45" name="TextBox 44">
                <a:extLst>
                  <a:ext uri="{FF2B5EF4-FFF2-40B4-BE49-F238E27FC236}">
                    <a16:creationId xmlns:a16="http://schemas.microsoft.com/office/drawing/2014/main" id="{E6889782-7A07-3F48-B694-FCFECDA1981A}"/>
                  </a:ext>
                </a:extLst>
              </p:cNvPr>
              <p:cNvSpPr txBox="1">
                <a:spLocks noRot="1" noChangeAspect="1" noMove="1" noResize="1" noEditPoints="1" noAdjustHandles="1" noChangeArrowheads="1" noChangeShapeType="1" noTextEdit="1"/>
              </p:cNvSpPr>
              <p:nvPr/>
            </p:nvSpPr>
            <p:spPr>
              <a:xfrm>
                <a:off x="6317243" y="3246030"/>
                <a:ext cx="1527017" cy="253916"/>
              </a:xfrm>
              <a:prstGeom prst="rect">
                <a:avLst/>
              </a:prstGeom>
              <a:blipFill>
                <a:blip r:embed="rId13"/>
                <a:stretch>
                  <a:fillRect b="-9524"/>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FF3B1BBA-23FA-664A-B197-6CD7F6343120}"/>
              </a:ext>
            </a:extLst>
          </p:cNvPr>
          <p:cNvGrpSpPr/>
          <p:nvPr/>
        </p:nvGrpSpPr>
        <p:grpSpPr>
          <a:xfrm>
            <a:off x="3361387" y="4441110"/>
            <a:ext cx="4940757" cy="718360"/>
            <a:chOff x="3361387" y="4441110"/>
            <a:chExt cx="4940757" cy="718360"/>
          </a:xfrm>
        </p:grpSpPr>
        <p:grpSp>
          <p:nvGrpSpPr>
            <p:cNvPr id="47" name="Group 46">
              <a:extLst>
                <a:ext uri="{FF2B5EF4-FFF2-40B4-BE49-F238E27FC236}">
                  <a16:creationId xmlns:a16="http://schemas.microsoft.com/office/drawing/2014/main" id="{7BDA72B8-1C0A-494F-B458-E115BF6414B3}"/>
                </a:ext>
              </a:extLst>
            </p:cNvPr>
            <p:cNvGrpSpPr/>
            <p:nvPr/>
          </p:nvGrpSpPr>
          <p:grpSpPr>
            <a:xfrm>
              <a:off x="3361387" y="4513312"/>
              <a:ext cx="2339723" cy="646158"/>
              <a:chOff x="401957" y="3946632"/>
              <a:chExt cx="2339723" cy="646158"/>
            </a:xfrm>
          </p:grpSpPr>
          <p:pic>
            <p:nvPicPr>
              <p:cNvPr id="53" name="Image" descr="Image">
                <a:extLst>
                  <a:ext uri="{FF2B5EF4-FFF2-40B4-BE49-F238E27FC236}">
                    <a16:creationId xmlns:a16="http://schemas.microsoft.com/office/drawing/2014/main" id="{23687DC1-C0DD-934B-9685-212E93CC2906}"/>
                  </a:ext>
                </a:extLst>
              </p:cNvPr>
              <p:cNvPicPr>
                <a:picLocks noChangeAspect="1"/>
              </p:cNvPicPr>
              <p:nvPr/>
            </p:nvPicPr>
            <p:blipFill>
              <a:blip r:embed="rId14"/>
              <a:stretch>
                <a:fillRect/>
              </a:stretch>
            </p:blipFill>
            <p:spPr>
              <a:xfrm>
                <a:off x="401957" y="3946632"/>
                <a:ext cx="1686269" cy="278600"/>
              </a:xfrm>
              <a:prstGeom prst="rect">
                <a:avLst/>
              </a:prstGeom>
              <a:ln w="12700">
                <a:miter lim="400000"/>
              </a:ln>
            </p:spPr>
          </p:pic>
          <p:sp>
            <p:nvSpPr>
              <p:cNvPr id="54" name="TextBox 53">
                <a:extLst>
                  <a:ext uri="{FF2B5EF4-FFF2-40B4-BE49-F238E27FC236}">
                    <a16:creationId xmlns:a16="http://schemas.microsoft.com/office/drawing/2014/main" id="{DD8305A0-5322-204C-BDAD-606DDAF9559D}"/>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55" name="Straight Arrow Connector 54">
                <a:extLst>
                  <a:ext uri="{FF2B5EF4-FFF2-40B4-BE49-F238E27FC236}">
                    <a16:creationId xmlns:a16="http://schemas.microsoft.com/office/drawing/2014/main" id="{4107FB4C-9B23-3A46-8AF7-9AE1F19053E2}"/>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DEF13752-B230-4340-B431-074D7C10ACEE}"/>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49" name="Rectangle 48">
              <a:extLst>
                <a:ext uri="{FF2B5EF4-FFF2-40B4-BE49-F238E27FC236}">
                  <a16:creationId xmlns:a16="http://schemas.microsoft.com/office/drawing/2014/main" id="{81291645-8CCD-B248-83F3-D5FFDC03CAFA}"/>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50" name="Rectangle 49">
              <a:extLst>
                <a:ext uri="{FF2B5EF4-FFF2-40B4-BE49-F238E27FC236}">
                  <a16:creationId xmlns:a16="http://schemas.microsoft.com/office/drawing/2014/main" id="{3427F2E2-69A5-F045-AAC1-0172045A15B9}"/>
                </a:ext>
              </a:extLst>
            </p:cNvPr>
            <p:cNvSpPr/>
            <p:nvPr/>
          </p:nvSpPr>
          <p:spPr>
            <a:xfrm>
              <a:off x="725408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3</a:t>
              </a:r>
            </a:p>
          </p:txBody>
        </p:sp>
        <p:sp>
          <p:nvSpPr>
            <p:cNvPr id="51" name="Rectangle 50">
              <a:extLst>
                <a:ext uri="{FF2B5EF4-FFF2-40B4-BE49-F238E27FC236}">
                  <a16:creationId xmlns:a16="http://schemas.microsoft.com/office/drawing/2014/main" id="{896919BD-637C-ED40-8500-1289E059706B}"/>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Tree>
    <p:extLst>
      <p:ext uri="{BB962C8B-B14F-4D97-AF65-F5344CB8AC3E}">
        <p14:creationId xmlns:p14="http://schemas.microsoft.com/office/powerpoint/2010/main" val="1964830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E6F-9FDF-FF4E-92A8-6C4C75E70A02}"/>
              </a:ext>
            </a:extLst>
          </p:cNvPr>
          <p:cNvSpPr>
            <a:spLocks noGrp="1"/>
          </p:cNvSpPr>
          <p:nvPr>
            <p:ph type="title"/>
          </p:nvPr>
        </p:nvSpPr>
        <p:spPr/>
        <p:txBody>
          <a:bodyPr>
            <a:normAutofit fontScale="90000"/>
          </a:bodyPr>
          <a:lstStyle/>
          <a:p>
            <a:r>
              <a:rPr lang="en-US" dirty="0">
                <a:solidFill>
                  <a:schemeClr val="accent1">
                    <a:lumMod val="50000"/>
                  </a:schemeClr>
                </a:solidFill>
              </a:rPr>
              <a:t>Greedy Decoding</a:t>
            </a:r>
          </a:p>
        </p:txBody>
      </p:sp>
      <p:sp>
        <p:nvSpPr>
          <p:cNvPr id="22" name="Rectangle 21">
            <a:extLst>
              <a:ext uri="{FF2B5EF4-FFF2-40B4-BE49-F238E27FC236}">
                <a16:creationId xmlns:a16="http://schemas.microsoft.com/office/drawing/2014/main" id="{EBA4A70E-ECE2-B846-9B96-EA0EE79B4CEA}"/>
              </a:ext>
            </a:extLst>
          </p:cNvPr>
          <p:cNvSpPr/>
          <p:nvPr/>
        </p:nvSpPr>
        <p:spPr>
          <a:xfrm>
            <a:off x="2284968" y="366851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3" name="Straight Arrow Connector 22">
            <a:extLst>
              <a:ext uri="{FF2B5EF4-FFF2-40B4-BE49-F238E27FC236}">
                <a16:creationId xmlns:a16="http://schemas.microsoft.com/office/drawing/2014/main" id="{AFBA5982-8806-0F4B-B51C-BC1039C289C5}"/>
              </a:ext>
            </a:extLst>
          </p:cNvPr>
          <p:cNvCxnSpPr>
            <a:cxnSpLocks/>
            <a:stCxn id="26" idx="0"/>
          </p:cNvCxnSpPr>
          <p:nvPr/>
        </p:nvCxnSpPr>
        <p:spPr>
          <a:xfrm flipH="1" flipV="1">
            <a:off x="3692037" y="236184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7AAB90-0E04-CE43-8204-31F305EEC003}"/>
              </a:ext>
            </a:extLst>
          </p:cNvPr>
          <p:cNvSpPr txBox="1"/>
          <p:nvPr/>
        </p:nvSpPr>
        <p:spPr>
          <a:xfrm>
            <a:off x="3601400" y="2081163"/>
            <a:ext cx="465077" cy="253916"/>
          </a:xfrm>
          <a:prstGeom prst="rect">
            <a:avLst/>
          </a:prstGeom>
          <a:noFill/>
        </p:spPr>
        <p:txBody>
          <a:bodyPr wrap="square" rtlCol="0">
            <a:spAutoFit/>
          </a:bodyPr>
          <a:lstStyle/>
          <a:p>
            <a:r>
              <a:rPr lang="en-US" sz="1050" i="1" baseline="-25000"/>
              <a:t>h</a:t>
            </a:r>
            <a:endParaRPr lang="en-US" sz="1050" i="1"/>
          </a:p>
        </p:txBody>
      </p:sp>
      <p:sp>
        <p:nvSpPr>
          <p:cNvPr id="25" name="Rectangle 24">
            <a:extLst>
              <a:ext uri="{FF2B5EF4-FFF2-40B4-BE49-F238E27FC236}">
                <a16:creationId xmlns:a16="http://schemas.microsoft.com/office/drawing/2014/main" id="{0EE63D92-986D-5B4B-BE67-E4489FE039CC}"/>
              </a:ext>
            </a:extLst>
          </p:cNvPr>
          <p:cNvSpPr/>
          <p:nvPr/>
        </p:nvSpPr>
        <p:spPr>
          <a:xfrm>
            <a:off x="4009316" y="366851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26" name="Rectangle 25">
            <a:extLst>
              <a:ext uri="{FF2B5EF4-FFF2-40B4-BE49-F238E27FC236}">
                <a16:creationId xmlns:a16="http://schemas.microsoft.com/office/drawing/2014/main" id="{4DC445CC-64B2-974F-9EFB-DDE0F00FBEF2}"/>
              </a:ext>
            </a:extLst>
          </p:cNvPr>
          <p:cNvSpPr/>
          <p:nvPr/>
        </p:nvSpPr>
        <p:spPr>
          <a:xfrm>
            <a:off x="2836759" y="268719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Joiner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339628-EDDF-714C-AAEA-E3E866DC046B}"/>
                  </a:ext>
                </a:extLst>
              </p:cNvPr>
              <p:cNvSpPr txBox="1"/>
              <p:nvPr/>
            </p:nvSpPr>
            <p:spPr>
              <a:xfrm>
                <a:off x="2074382" y="4200491"/>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27" name="TextBox 26">
                <a:extLst>
                  <a:ext uri="{FF2B5EF4-FFF2-40B4-BE49-F238E27FC236}">
                    <a16:creationId xmlns:a16="http://schemas.microsoft.com/office/drawing/2014/main" id="{08339628-EDDF-714C-AAEA-E3E866DC046B}"/>
                  </a:ext>
                </a:extLst>
              </p:cNvPr>
              <p:cNvSpPr txBox="1">
                <a:spLocks noRot="1" noChangeAspect="1" noMove="1" noResize="1" noEditPoints="1" noAdjustHandles="1" noChangeArrowheads="1" noChangeShapeType="1" noTextEdit="1"/>
              </p:cNvSpPr>
              <p:nvPr/>
            </p:nvSpPr>
            <p:spPr>
              <a:xfrm>
                <a:off x="2074382" y="4200491"/>
                <a:ext cx="1527017" cy="253916"/>
              </a:xfrm>
              <a:prstGeom prst="rect">
                <a:avLst/>
              </a:prstGeom>
              <a:blipFill>
                <a:blip r:embed="rId2"/>
                <a:stretch>
                  <a:fillRect b="-14286"/>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E6588BA-A7AE-5145-90DF-3397D2ACBC58}"/>
              </a:ext>
            </a:extLst>
          </p:cNvPr>
          <p:cNvCxnSpPr>
            <a:cxnSpLocks/>
          </p:cNvCxnSpPr>
          <p:nvPr/>
        </p:nvCxnSpPr>
        <p:spPr>
          <a:xfrm flipH="1" flipV="1">
            <a:off x="2836758"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D37346-72BB-B748-B1A1-A285F33CC180}"/>
                  </a:ext>
                </a:extLst>
              </p:cNvPr>
              <p:cNvSpPr txBox="1"/>
              <p:nvPr/>
            </p:nvSpPr>
            <p:spPr>
              <a:xfrm>
                <a:off x="3995535" y="4218261"/>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4</m:t>
                          </m:r>
                        </m:sub>
                      </m:sSub>
                    </m:oMath>
                  </m:oMathPara>
                </a14:m>
                <a:endParaRPr lang="en-US" sz="1050" dirty="0">
                  <a:solidFill>
                    <a:srgbClr val="FF0000"/>
                  </a:solidFill>
                </a:endParaRPr>
              </a:p>
            </p:txBody>
          </p:sp>
        </mc:Choice>
        <mc:Fallback xmlns="">
          <p:sp>
            <p:nvSpPr>
              <p:cNvPr id="29" name="TextBox 28">
                <a:extLst>
                  <a:ext uri="{FF2B5EF4-FFF2-40B4-BE49-F238E27FC236}">
                    <a16:creationId xmlns:a16="http://schemas.microsoft.com/office/drawing/2014/main" id="{8BD37346-72BB-B748-B1A1-A285F33CC180}"/>
                  </a:ext>
                </a:extLst>
              </p:cNvPr>
              <p:cNvSpPr txBox="1">
                <a:spLocks noRot="1" noChangeAspect="1" noMove="1" noResize="1" noEditPoints="1" noAdjustHandles="1" noChangeArrowheads="1" noChangeShapeType="1" noTextEdit="1"/>
              </p:cNvSpPr>
              <p:nvPr/>
            </p:nvSpPr>
            <p:spPr>
              <a:xfrm>
                <a:off x="3995535" y="4218261"/>
                <a:ext cx="1111468" cy="253916"/>
              </a:xfrm>
              <a:prstGeom prst="rect">
                <a:avLst/>
              </a:prstGeom>
              <a:blipFill>
                <a:blip r:embed="rId3"/>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2F08EB90-05E7-2448-81FC-6A583633D664}"/>
              </a:ext>
            </a:extLst>
          </p:cNvPr>
          <p:cNvCxnSpPr>
            <a:cxnSpLocks/>
          </p:cNvCxnSpPr>
          <p:nvPr/>
        </p:nvCxnSpPr>
        <p:spPr>
          <a:xfrm flipH="1" flipV="1">
            <a:off x="4547326"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BC1268-18F9-E241-B615-92B475287275}"/>
              </a:ext>
            </a:extLst>
          </p:cNvPr>
          <p:cNvCxnSpPr>
            <a:cxnSpLocks/>
          </p:cNvCxnSpPr>
          <p:nvPr/>
        </p:nvCxnSpPr>
        <p:spPr>
          <a:xfrm flipV="1">
            <a:off x="2931352" y="304980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C5A037-12B2-6441-AAC8-E7E1E658E8C7}"/>
                  </a:ext>
                </a:extLst>
              </p:cNvPr>
              <p:cNvSpPr txBox="1"/>
              <p:nvPr/>
            </p:nvSpPr>
            <p:spPr>
              <a:xfrm>
                <a:off x="4188584" y="320587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87C5A037-12B2-6441-AAC8-E7E1E658E8C7}"/>
                  </a:ext>
                </a:extLst>
              </p:cNvPr>
              <p:cNvSpPr txBox="1">
                <a:spLocks noRot="1" noChangeAspect="1" noMove="1" noResize="1" noEditPoints="1" noAdjustHandles="1" noChangeArrowheads="1" noChangeShapeType="1" noTextEdit="1"/>
              </p:cNvSpPr>
              <p:nvPr/>
            </p:nvSpPr>
            <p:spPr>
              <a:xfrm>
                <a:off x="4188584" y="3205877"/>
                <a:ext cx="260199" cy="338554"/>
              </a:xfrm>
              <a:prstGeom prst="rect">
                <a:avLst/>
              </a:prstGeom>
              <a:blipFill>
                <a:blip r:embed="rId4"/>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5BF78-A23A-CF4E-8B4A-87BB8819AD04}"/>
                  </a:ext>
                </a:extLst>
              </p:cNvPr>
              <p:cNvSpPr txBox="1"/>
              <p:nvPr/>
            </p:nvSpPr>
            <p:spPr>
              <a:xfrm>
                <a:off x="2963440" y="324680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F495BF78-A23A-CF4E-8B4A-87BB8819AD04}"/>
                  </a:ext>
                </a:extLst>
              </p:cNvPr>
              <p:cNvSpPr txBox="1">
                <a:spLocks noRot="1" noChangeAspect="1" noMove="1" noResize="1" noEditPoints="1" noAdjustHandles="1" noChangeArrowheads="1" noChangeShapeType="1" noTextEdit="1"/>
              </p:cNvSpPr>
              <p:nvPr/>
            </p:nvSpPr>
            <p:spPr>
              <a:xfrm>
                <a:off x="2963440" y="3246809"/>
                <a:ext cx="267637" cy="337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99F19E-3345-774E-AA10-41155CED1E36}"/>
                  </a:ext>
                </a:extLst>
              </p:cNvPr>
              <p:cNvSpPr txBox="1"/>
              <p:nvPr/>
            </p:nvSpPr>
            <p:spPr>
              <a:xfrm>
                <a:off x="3827759" y="245724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AF99F19E-3345-774E-AA10-41155CED1E36}"/>
                  </a:ext>
                </a:extLst>
              </p:cNvPr>
              <p:cNvSpPr txBox="1">
                <a:spLocks noRot="1" noChangeAspect="1" noMove="1" noResize="1" noEditPoints="1" noAdjustHandles="1" noChangeArrowheads="1" noChangeShapeType="1" noTextEdit="1"/>
              </p:cNvSpPr>
              <p:nvPr/>
            </p:nvSpPr>
            <p:spPr>
              <a:xfrm>
                <a:off x="3827759" y="2457245"/>
                <a:ext cx="304028" cy="161583"/>
              </a:xfrm>
              <a:prstGeom prst="rect">
                <a:avLst/>
              </a:prstGeom>
              <a:blipFill>
                <a:blip r:embed="rId6"/>
                <a:stretch>
                  <a:fillRect t="-7143"/>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3C0E8113-C096-734C-9871-5052B306F00A}"/>
              </a:ext>
            </a:extLst>
          </p:cNvPr>
          <p:cNvSpPr/>
          <p:nvPr/>
        </p:nvSpPr>
        <p:spPr>
          <a:xfrm>
            <a:off x="3136303" y="217490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36" name="Rectangle 35">
            <a:extLst>
              <a:ext uri="{FF2B5EF4-FFF2-40B4-BE49-F238E27FC236}">
                <a16:creationId xmlns:a16="http://schemas.microsoft.com/office/drawing/2014/main" id="{972D670E-50BD-CA40-96FE-4AC14FCF16E2}"/>
              </a:ext>
            </a:extLst>
          </p:cNvPr>
          <p:cNvSpPr/>
          <p:nvPr/>
        </p:nvSpPr>
        <p:spPr>
          <a:xfrm>
            <a:off x="3130926" y="168422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78B526DD-B110-6F46-8F09-52FF8226EF09}"/>
              </a:ext>
            </a:extLst>
          </p:cNvPr>
          <p:cNvCxnSpPr>
            <a:cxnSpLocks/>
          </p:cNvCxnSpPr>
          <p:nvPr/>
        </p:nvCxnSpPr>
        <p:spPr>
          <a:xfrm flipH="1" flipV="1">
            <a:off x="3692035" y="185519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3BCD08-D55F-8C42-A0BD-2B95F0132D59}"/>
                  </a:ext>
                </a:extLst>
              </p:cNvPr>
              <p:cNvSpPr txBox="1"/>
              <p:nvPr/>
            </p:nvSpPr>
            <p:spPr>
              <a:xfrm>
                <a:off x="3760756" y="197211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F33BCD08-D55F-8C42-A0BD-2B95F0132D59}"/>
                  </a:ext>
                </a:extLst>
              </p:cNvPr>
              <p:cNvSpPr txBox="1">
                <a:spLocks noRot="1" noChangeAspect="1" noMove="1" noResize="1" noEditPoints="1" noAdjustHandles="1" noChangeArrowheads="1" noChangeShapeType="1" noTextEdit="1"/>
              </p:cNvSpPr>
              <p:nvPr/>
            </p:nvSpPr>
            <p:spPr>
              <a:xfrm>
                <a:off x="3760756" y="1972112"/>
                <a:ext cx="304028" cy="161583"/>
              </a:xfrm>
              <a:prstGeom prst="rect">
                <a:avLst/>
              </a:prstGeom>
              <a:blipFill>
                <a:blip r:embed="rId7"/>
                <a:stretch>
                  <a:fillRect l="-4000"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83B847-236D-284E-9FC5-6D4451E11420}"/>
                  </a:ext>
                </a:extLst>
              </p:cNvPr>
              <p:cNvSpPr txBox="1"/>
              <p:nvPr/>
            </p:nvSpPr>
            <p:spPr>
              <a:xfrm>
                <a:off x="3346950" y="115101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7E83B847-236D-284E-9FC5-6D4451E11420}"/>
                  </a:ext>
                </a:extLst>
              </p:cNvPr>
              <p:cNvSpPr txBox="1">
                <a:spLocks noRot="1" noChangeAspect="1" noMove="1" noResize="1" noEditPoints="1" noAdjustHandles="1" noChangeArrowheads="1" noChangeShapeType="1" noTextEdit="1"/>
              </p:cNvSpPr>
              <p:nvPr/>
            </p:nvSpPr>
            <p:spPr>
              <a:xfrm>
                <a:off x="3346950" y="1151011"/>
                <a:ext cx="554062" cy="161583"/>
              </a:xfrm>
              <a:prstGeom prst="rect">
                <a:avLst/>
              </a:prstGeom>
              <a:blipFill>
                <a:blip r:embed="rId8"/>
                <a:stretch>
                  <a:fillRect l="-15556" t="-21429" r="-8889" b="-4285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FDB88F4-71F9-AE40-8A0A-FE6ECD05C028}"/>
              </a:ext>
            </a:extLst>
          </p:cNvPr>
          <p:cNvCxnSpPr>
            <a:cxnSpLocks/>
          </p:cNvCxnSpPr>
          <p:nvPr/>
        </p:nvCxnSpPr>
        <p:spPr>
          <a:xfrm flipH="1" flipV="1">
            <a:off x="3705569" y="134845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B03E7FC-DC5E-BA43-8F68-182DD5F9BA82}"/>
              </a:ext>
            </a:extLst>
          </p:cNvPr>
          <p:cNvCxnSpPr>
            <a:cxnSpLocks/>
          </p:cNvCxnSpPr>
          <p:nvPr/>
        </p:nvCxnSpPr>
        <p:spPr>
          <a:xfrm flipV="1">
            <a:off x="4448783" y="304979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36933E-094F-6A4E-87A7-BC9794651DA3}"/>
                  </a:ext>
                </a:extLst>
              </p:cNvPr>
              <p:cNvSpPr txBox="1"/>
              <p:nvPr/>
            </p:nvSpPr>
            <p:spPr>
              <a:xfrm>
                <a:off x="213135" y="1533877"/>
                <a:ext cx="25548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make a local optimal choice: If highest probability is given to blank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m:t>
                    </m:r>
                  </m:oMath>
                </a14:m>
                <a:r>
                  <a:rPr lang="en-US" dirty="0"/>
                  <a:t>), </a:t>
                </a:r>
                <a:r>
                  <a:rPr lang="en-US" dirty="0">
                    <a:solidFill>
                      <a:schemeClr val="tx1"/>
                    </a:solidFill>
                  </a:rPr>
                  <a:t>move to the next audio frame </a:t>
                </a:r>
                <a:r>
                  <a:rPr lang="en-US" dirty="0"/>
                  <a:t>else </a:t>
                </a:r>
                <a:r>
                  <a:rPr lang="en-US" dirty="0">
                    <a:solidFill>
                      <a:srgbClr val="FF0000"/>
                    </a:solidFill>
                  </a:rPr>
                  <a:t>stay in the same audio frame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Do it until all audio frames are processed</a:t>
                </a:r>
              </a:p>
            </p:txBody>
          </p:sp>
        </mc:Choice>
        <mc:Fallback xmlns="">
          <p:sp>
            <p:nvSpPr>
              <p:cNvPr id="44" name="TextBox 43">
                <a:extLst>
                  <a:ext uri="{FF2B5EF4-FFF2-40B4-BE49-F238E27FC236}">
                    <a16:creationId xmlns:a16="http://schemas.microsoft.com/office/drawing/2014/main" id="{0E36933E-094F-6A4E-87A7-BC9794651DA3}"/>
                  </a:ext>
                </a:extLst>
              </p:cNvPr>
              <p:cNvSpPr txBox="1">
                <a:spLocks noRot="1" noChangeAspect="1" noMove="1" noResize="1" noEditPoints="1" noAdjustHandles="1" noChangeArrowheads="1" noChangeShapeType="1" noTextEdit="1"/>
              </p:cNvSpPr>
              <p:nvPr/>
            </p:nvSpPr>
            <p:spPr>
              <a:xfrm>
                <a:off x="213135" y="1533877"/>
                <a:ext cx="2554896" cy="2031325"/>
              </a:xfrm>
              <a:prstGeom prst="rect">
                <a:avLst/>
              </a:prstGeom>
              <a:blipFill>
                <a:blip r:embed="rId9"/>
                <a:stretch>
                  <a:fillRect l="-495" r="-1980" b="-2484"/>
                </a:stretch>
              </a:blipFill>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CC8795AC-804C-3442-A7D8-43ABED40FA5F}"/>
              </a:ext>
            </a:extLst>
          </p:cNvPr>
          <p:cNvGrpSpPr/>
          <p:nvPr/>
        </p:nvGrpSpPr>
        <p:grpSpPr>
          <a:xfrm>
            <a:off x="6075492" y="3544431"/>
            <a:ext cx="743035" cy="823520"/>
            <a:chOff x="1870202" y="3184713"/>
            <a:chExt cx="743035" cy="823520"/>
          </a:xfrm>
        </p:grpSpPr>
        <p:sp>
          <p:nvSpPr>
            <p:cNvPr id="63" name="Oval 62">
              <a:extLst>
                <a:ext uri="{FF2B5EF4-FFF2-40B4-BE49-F238E27FC236}">
                  <a16:creationId xmlns:a16="http://schemas.microsoft.com/office/drawing/2014/main" id="{7EA07409-57F3-9048-9140-4F20E3037781}"/>
                </a:ext>
              </a:extLst>
            </p:cNvPr>
            <p:cNvSpPr/>
            <p:nvPr/>
          </p:nvSpPr>
          <p:spPr>
            <a:xfrm>
              <a:off x="1918855"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6315432-749D-8144-AC34-93E80960FF90}"/>
                    </a:ext>
                  </a:extLst>
                </p:cNvPr>
                <p:cNvSpPr txBox="1"/>
                <p:nvPr/>
              </p:nvSpPr>
              <p:spPr>
                <a:xfrm>
                  <a:off x="1870202" y="3608123"/>
                  <a:ext cx="489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ea typeface="Cambria Math" panose="02040503050406030204" pitchFamily="18" charset="0"/>
                          </a:rPr>
                          <m:t>∅</m:t>
                        </m:r>
                      </m:oMath>
                    </m:oMathPara>
                  </a14:m>
                  <a:endParaRPr lang="en-US" sz="1000" dirty="0">
                    <a:latin typeface="+mj-lt"/>
                  </a:endParaRPr>
                </a:p>
                <a:p>
                  <a:endParaRPr lang="en-US" sz="1000" dirty="0"/>
                </a:p>
              </p:txBody>
            </p:sp>
          </mc:Choice>
          <mc:Fallback xmlns="">
            <p:sp>
              <p:nvSpPr>
                <p:cNvPr id="64" name="TextBox 63">
                  <a:extLst>
                    <a:ext uri="{FF2B5EF4-FFF2-40B4-BE49-F238E27FC236}">
                      <a16:creationId xmlns:a16="http://schemas.microsoft.com/office/drawing/2014/main" id="{D6315432-749D-8144-AC34-93E80960FF90}"/>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2"/>
                  <a:stretch>
                    <a:fillRect/>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A246178A-F482-6846-A316-5E32603D58E2}"/>
                </a:ext>
              </a:extLst>
            </p:cNvPr>
            <p:cNvCxnSpPr>
              <a:cxnSpLocks/>
              <a:endCxn id="63"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C6B7E6A5-86C7-2047-AA4A-113A281B2E22}"/>
              </a:ext>
            </a:extLst>
          </p:cNvPr>
          <p:cNvGrpSpPr/>
          <p:nvPr/>
        </p:nvGrpSpPr>
        <p:grpSpPr>
          <a:xfrm>
            <a:off x="6746186" y="3476339"/>
            <a:ext cx="1908240" cy="824183"/>
            <a:chOff x="2540896" y="3116621"/>
            <a:chExt cx="1908240" cy="824183"/>
          </a:xfrm>
        </p:grpSpPr>
        <p:sp>
          <p:nvSpPr>
            <p:cNvPr id="67" name="Oval 66">
              <a:extLst>
                <a:ext uri="{FF2B5EF4-FFF2-40B4-BE49-F238E27FC236}">
                  <a16:creationId xmlns:a16="http://schemas.microsoft.com/office/drawing/2014/main" id="{F4504532-F104-DD4B-93E7-C24F699FB529}"/>
                </a:ext>
              </a:extLst>
            </p:cNvPr>
            <p:cNvSpPr/>
            <p:nvPr/>
          </p:nvSpPr>
          <p:spPr>
            <a:xfrm>
              <a:off x="2590448" y="3556988"/>
              <a:ext cx="409575" cy="38381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7694A65F-5A9E-7047-86B3-E976E32B614D}"/>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F48CFBB6-E33B-F446-BF79-A3CB7497D81D}"/>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7B133477-950A-CB4D-91BA-B3BD0004E96F}"/>
                </a:ext>
              </a:extLst>
            </p:cNvPr>
            <p:cNvSpPr txBox="1"/>
            <p:nvPr/>
          </p:nvSpPr>
          <p:spPr>
            <a:xfrm>
              <a:off x="2540896" y="3608123"/>
              <a:ext cx="487891" cy="246221"/>
            </a:xfrm>
            <a:prstGeom prst="rect">
              <a:avLst/>
            </a:prstGeom>
            <a:noFill/>
          </p:spPr>
          <p:txBody>
            <a:bodyPr wrap="square" rtlCol="0">
              <a:spAutoFit/>
            </a:bodyPr>
            <a:lstStyle/>
            <a:p>
              <a:r>
                <a:rPr lang="en-US" sz="1000" dirty="0"/>
                <a:t>E</a:t>
              </a:r>
            </a:p>
          </p:txBody>
        </p:sp>
        <p:sp>
          <p:nvSpPr>
            <p:cNvPr id="71" name="TextBox 70">
              <a:extLst>
                <a:ext uri="{FF2B5EF4-FFF2-40B4-BE49-F238E27FC236}">
                  <a16:creationId xmlns:a16="http://schemas.microsoft.com/office/drawing/2014/main" id="{9AA83274-E2F2-8847-AA96-8DF7F6C98A15}"/>
                </a:ext>
              </a:extLst>
            </p:cNvPr>
            <p:cNvSpPr txBox="1"/>
            <p:nvPr/>
          </p:nvSpPr>
          <p:spPr>
            <a:xfrm>
              <a:off x="3230675" y="3592467"/>
              <a:ext cx="447879" cy="246221"/>
            </a:xfrm>
            <a:prstGeom prst="rect">
              <a:avLst/>
            </a:prstGeom>
            <a:noFill/>
          </p:spPr>
          <p:txBody>
            <a:bodyPr wrap="square" rtlCol="0">
              <a:spAutoFit/>
            </a:bodyPr>
            <a:lstStyle/>
            <a:p>
              <a:r>
                <a:rPr lang="en-US" sz="1000" dirty="0"/>
                <a:t>B</a:t>
              </a:r>
            </a:p>
          </p:txBody>
        </p:sp>
        <p:sp>
          <p:nvSpPr>
            <p:cNvPr id="72" name="TextBox 71">
              <a:extLst>
                <a:ext uri="{FF2B5EF4-FFF2-40B4-BE49-F238E27FC236}">
                  <a16:creationId xmlns:a16="http://schemas.microsoft.com/office/drawing/2014/main" id="{6F1C5BB1-DBE5-FD40-A18C-4B27F55D1EA2}"/>
                </a:ext>
              </a:extLst>
            </p:cNvPr>
            <p:cNvSpPr txBox="1"/>
            <p:nvPr/>
          </p:nvSpPr>
          <p:spPr>
            <a:xfrm>
              <a:off x="3959542" y="3599065"/>
              <a:ext cx="489594" cy="246221"/>
            </a:xfrm>
            <a:prstGeom prst="rect">
              <a:avLst/>
            </a:prstGeom>
            <a:noFill/>
          </p:spPr>
          <p:txBody>
            <a:bodyPr wrap="square" rtlCol="0">
              <a:spAutoFit/>
            </a:bodyPr>
            <a:lstStyle/>
            <a:p>
              <a:r>
                <a:rPr lang="en-US" sz="1000" dirty="0"/>
                <a:t>C</a:t>
              </a:r>
            </a:p>
          </p:txBody>
        </p:sp>
        <p:cxnSp>
          <p:nvCxnSpPr>
            <p:cNvPr id="73" name="Straight Arrow Connector 72">
              <a:extLst>
                <a:ext uri="{FF2B5EF4-FFF2-40B4-BE49-F238E27FC236}">
                  <a16:creationId xmlns:a16="http://schemas.microsoft.com/office/drawing/2014/main" id="{BE726F1F-686B-9A42-9AB8-C16E86B17723}"/>
                </a:ext>
              </a:extLst>
            </p:cNvPr>
            <p:cNvCxnSpPr>
              <a:cxnSpLocks/>
              <a:endCxn id="67"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6651D97-856C-B446-BEFF-0DE0EB85B6DF}"/>
                </a:ext>
              </a:extLst>
            </p:cNvPr>
            <p:cNvCxnSpPr>
              <a:cxnSpLocks/>
              <a:endCxn id="68"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F043B15-6732-7949-AFC7-BA911496D015}"/>
                </a:ext>
              </a:extLst>
            </p:cNvPr>
            <p:cNvCxnSpPr>
              <a:cxnSpLocks/>
              <a:endCxn id="69"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604E4203-023F-3B42-A5BE-BC885F9E44EB}"/>
              </a:ext>
            </a:extLst>
          </p:cNvPr>
          <p:cNvSpPr/>
          <p:nvPr/>
        </p:nvSpPr>
        <p:spPr>
          <a:xfrm>
            <a:off x="6812162" y="325084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graphicFrame>
            <p:nvGraphicFramePr>
              <p:cNvPr id="80" name="Table 79">
                <a:extLst>
                  <a:ext uri="{FF2B5EF4-FFF2-40B4-BE49-F238E27FC236}">
                    <a16:creationId xmlns:a16="http://schemas.microsoft.com/office/drawing/2014/main" id="{FFC7DBB4-16CD-7D4A-8860-81592B302621}"/>
                  </a:ext>
                </a:extLst>
              </p:cNvPr>
              <p:cNvGraphicFramePr>
                <a:graphicFrameLocks noGrp="1"/>
              </p:cNvGraphicFramePr>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pPr/>
                          <a14:m>
                            <m:oMathPara xmlns:m="http://schemas.openxmlformats.org/officeDocument/2006/math">
                              <m:oMathParaPr>
                                <m:jc m:val="left"/>
                              </m:oMathParaPr>
                              <m:oMath xmlns:m="http://schemas.openxmlformats.org/officeDocument/2006/math">
                                <m:r>
                                  <a:rPr lang="en-US" sz="1100" b="1" i="1" smtClean="0">
                                    <a:solidFill>
                                      <a:schemeClr val="tx1"/>
                                    </a:solidFill>
                                    <a:latin typeface="Cambria Math" panose="02040503050406030204" pitchFamily="18" charset="0"/>
                                    <a:ea typeface="Cambria Math" panose="02040503050406030204" pitchFamily="18" charset="0"/>
                                  </a:rPr>
                                  <m:t>∅</m:t>
                                </m:r>
                              </m:oMath>
                            </m:oMathPara>
                          </a14:m>
                          <a:endParaRPr lang="en-US" sz="1100" dirty="0">
                            <a:solidFill>
                              <a:schemeClr val="tx1"/>
                            </a:solidFill>
                          </a:endParaRPr>
                        </a:p>
                      </a:txBody>
                      <a:tcPr marL="68580" marR="68580" marT="34290" marB="34290"/>
                    </a:tc>
                    <a:tc>
                      <a:txBody>
                        <a:bodyPr/>
                        <a:lstStyle/>
                        <a:p>
                          <a:r>
                            <a:rPr lang="en-US" sz="1100" dirty="0">
                              <a:solidFill>
                                <a:schemeClr val="tx1"/>
                              </a:solidFill>
                            </a:rPr>
                            <a:t>0.3</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solidFill>
                                <a:srgbClr val="FF0000"/>
                              </a:solidFill>
                            </a:rPr>
                            <a:t>0.4</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0.28</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0.02</a:t>
                          </a:r>
                        </a:p>
                      </a:txBody>
                      <a:tcPr marL="68580" marR="68580" marT="34290" marB="34290"/>
                    </a:tc>
                    <a:extLst>
                      <a:ext uri="{0D108BD9-81ED-4DB2-BD59-A6C34878D82A}">
                        <a16:rowId xmlns:a16="http://schemas.microsoft.com/office/drawing/2014/main" val="2935957637"/>
                      </a:ext>
                    </a:extLst>
                  </a:tr>
                </a:tbl>
              </a:graphicData>
            </a:graphic>
          </p:graphicFrame>
        </mc:Choice>
        <mc:Fallback xmlns="">
          <p:graphicFrame>
            <p:nvGraphicFramePr>
              <p:cNvPr id="80" name="Table 79">
                <a:extLst>
                  <a:ext uri="{FF2B5EF4-FFF2-40B4-BE49-F238E27FC236}">
                    <a16:creationId xmlns:a16="http://schemas.microsoft.com/office/drawing/2014/main" id="{FFC7DBB4-16CD-7D4A-8860-81592B302621}"/>
                  </a:ext>
                </a:extLst>
              </p:cNvPr>
              <p:cNvGraphicFramePr>
                <a:graphicFrameLocks noGrp="1"/>
              </p:cNvGraphicFramePr>
              <p:nvPr>
                <p:extLst>
                  <p:ext uri="{D42A27DB-BD31-4B8C-83A1-F6EECF244321}">
                    <p14:modId xmlns:p14="http://schemas.microsoft.com/office/powerpoint/2010/main" val="1558381927"/>
                  </p:ext>
                </p:extLst>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endParaRPr lang="en-US"/>
                        </a:p>
                      </a:txBody>
                      <a:tcPr marL="68580" marR="68580" marT="34290" marB="34290">
                        <a:blipFill>
                          <a:blip r:embed="rId11"/>
                          <a:stretch>
                            <a:fillRect l="-1010" t="-104545" r="-82828" b="-309091"/>
                          </a:stretch>
                        </a:blipFill>
                      </a:tcPr>
                    </a:tc>
                    <a:tc>
                      <a:txBody>
                        <a:bodyPr/>
                        <a:lstStyle/>
                        <a:p>
                          <a:r>
                            <a:rPr lang="en-US" sz="1100" dirty="0">
                              <a:solidFill>
                                <a:schemeClr val="tx1"/>
                              </a:solidFill>
                            </a:rPr>
                            <a:t>0.3</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solidFill>
                                <a:srgbClr val="FF0000"/>
                              </a:solidFill>
                            </a:rPr>
                            <a:t>0.4</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dirty="0"/>
                            <a:t>0.28</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0.02</a:t>
                          </a:r>
                        </a:p>
                      </a:txBody>
                      <a:tcPr marL="68580" marR="68580" marT="34290" marB="34290"/>
                    </a:tc>
                    <a:extLst>
                      <a:ext uri="{0D108BD9-81ED-4DB2-BD59-A6C34878D82A}">
                        <a16:rowId xmlns:a16="http://schemas.microsoft.com/office/drawing/2014/main" val="2935957637"/>
                      </a:ext>
                    </a:extLst>
                  </a:tr>
                </a:tbl>
              </a:graphicData>
            </a:graphic>
          </p:graphicFrame>
        </mc:Fallback>
      </mc:AlternateContent>
      <p:pic>
        <p:nvPicPr>
          <p:cNvPr id="42" name="Picture 41" descr="Text, chat or text message&#10;&#10;Description automatically generated">
            <a:extLst>
              <a:ext uri="{FF2B5EF4-FFF2-40B4-BE49-F238E27FC236}">
                <a16:creationId xmlns:a16="http://schemas.microsoft.com/office/drawing/2014/main" id="{4B761872-56DB-B84A-B0F9-EA261A8D900D}"/>
              </a:ext>
            </a:extLst>
          </p:cNvPr>
          <p:cNvPicPr>
            <a:picLocks noChangeAspect="1"/>
          </p:cNvPicPr>
          <p:nvPr/>
        </p:nvPicPr>
        <p:blipFill>
          <a:blip r:embed="rId12"/>
          <a:stretch>
            <a:fillRect/>
          </a:stretch>
        </p:blipFill>
        <p:spPr>
          <a:xfrm>
            <a:off x="-11667" y="4446494"/>
            <a:ext cx="3050098" cy="699598"/>
          </a:xfrm>
          <a:prstGeom prst="rect">
            <a:avLst/>
          </a:prstGeom>
        </p:spPr>
      </p:pic>
      <p:sp>
        <p:nvSpPr>
          <p:cNvPr id="43" name="TextBox 42">
            <a:extLst>
              <a:ext uri="{FF2B5EF4-FFF2-40B4-BE49-F238E27FC236}">
                <a16:creationId xmlns:a16="http://schemas.microsoft.com/office/drawing/2014/main" id="{91141AAC-D2E0-A946-943E-43123E1BE989}"/>
              </a:ext>
            </a:extLst>
          </p:cNvPr>
          <p:cNvSpPr txBox="1"/>
          <p:nvPr/>
        </p:nvSpPr>
        <p:spPr>
          <a:xfrm>
            <a:off x="7774635" y="3075620"/>
            <a:ext cx="1238301" cy="307777"/>
          </a:xfrm>
          <a:prstGeom prst="rect">
            <a:avLst/>
          </a:prstGeom>
          <a:noFill/>
        </p:spPr>
        <p:txBody>
          <a:bodyPr wrap="square" rtlCol="0">
            <a:spAutoFit/>
          </a:bodyPr>
          <a:lstStyle/>
          <a:p>
            <a:r>
              <a:rPr lang="en-US" dirty="0"/>
              <a:t> t = 4</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2E0684E-2E4B-FE46-95C9-9CDE77888494}"/>
                  </a:ext>
                </a:extLst>
              </p:cNvPr>
              <p:cNvSpPr txBox="1"/>
              <p:nvPr/>
            </p:nvSpPr>
            <p:spPr>
              <a:xfrm>
                <a:off x="6328932" y="3246809"/>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45" name="TextBox 44">
                <a:extLst>
                  <a:ext uri="{FF2B5EF4-FFF2-40B4-BE49-F238E27FC236}">
                    <a16:creationId xmlns:a16="http://schemas.microsoft.com/office/drawing/2014/main" id="{02E0684E-2E4B-FE46-95C9-9CDE77888494}"/>
                  </a:ext>
                </a:extLst>
              </p:cNvPr>
              <p:cNvSpPr txBox="1">
                <a:spLocks noRot="1" noChangeAspect="1" noMove="1" noResize="1" noEditPoints="1" noAdjustHandles="1" noChangeArrowheads="1" noChangeShapeType="1" noTextEdit="1"/>
              </p:cNvSpPr>
              <p:nvPr/>
            </p:nvSpPr>
            <p:spPr>
              <a:xfrm>
                <a:off x="6328932" y="3246809"/>
                <a:ext cx="1527017" cy="253916"/>
              </a:xfrm>
              <a:prstGeom prst="rect">
                <a:avLst/>
              </a:prstGeom>
              <a:blipFill>
                <a:blip r:embed="rId13"/>
                <a:stretch>
                  <a:fillRect b="-9524"/>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1B118674-D0E3-7949-8A25-CE5056011F49}"/>
              </a:ext>
            </a:extLst>
          </p:cNvPr>
          <p:cNvGrpSpPr/>
          <p:nvPr/>
        </p:nvGrpSpPr>
        <p:grpSpPr>
          <a:xfrm>
            <a:off x="3361387" y="4441110"/>
            <a:ext cx="4940757" cy="718360"/>
            <a:chOff x="3361387" y="4441110"/>
            <a:chExt cx="4940757" cy="718360"/>
          </a:xfrm>
        </p:grpSpPr>
        <p:grpSp>
          <p:nvGrpSpPr>
            <p:cNvPr id="47" name="Group 46">
              <a:extLst>
                <a:ext uri="{FF2B5EF4-FFF2-40B4-BE49-F238E27FC236}">
                  <a16:creationId xmlns:a16="http://schemas.microsoft.com/office/drawing/2014/main" id="{0DE6C409-DAC9-0444-9DC6-29C254F9A100}"/>
                </a:ext>
              </a:extLst>
            </p:cNvPr>
            <p:cNvGrpSpPr/>
            <p:nvPr/>
          </p:nvGrpSpPr>
          <p:grpSpPr>
            <a:xfrm>
              <a:off x="3361387" y="4513312"/>
              <a:ext cx="2339723" cy="646158"/>
              <a:chOff x="401957" y="3946632"/>
              <a:chExt cx="2339723" cy="646158"/>
            </a:xfrm>
          </p:grpSpPr>
          <p:pic>
            <p:nvPicPr>
              <p:cNvPr id="53" name="Image" descr="Image">
                <a:extLst>
                  <a:ext uri="{FF2B5EF4-FFF2-40B4-BE49-F238E27FC236}">
                    <a16:creationId xmlns:a16="http://schemas.microsoft.com/office/drawing/2014/main" id="{3804DDF7-BF7C-2541-8AE3-F908FD282A8A}"/>
                  </a:ext>
                </a:extLst>
              </p:cNvPr>
              <p:cNvPicPr>
                <a:picLocks noChangeAspect="1"/>
              </p:cNvPicPr>
              <p:nvPr/>
            </p:nvPicPr>
            <p:blipFill>
              <a:blip r:embed="rId14"/>
              <a:stretch>
                <a:fillRect/>
              </a:stretch>
            </p:blipFill>
            <p:spPr>
              <a:xfrm>
                <a:off x="401957" y="3946632"/>
                <a:ext cx="1686269" cy="278600"/>
              </a:xfrm>
              <a:prstGeom prst="rect">
                <a:avLst/>
              </a:prstGeom>
              <a:ln w="12700">
                <a:miter lim="400000"/>
              </a:ln>
            </p:spPr>
          </p:pic>
          <p:sp>
            <p:nvSpPr>
              <p:cNvPr id="54" name="TextBox 53">
                <a:extLst>
                  <a:ext uri="{FF2B5EF4-FFF2-40B4-BE49-F238E27FC236}">
                    <a16:creationId xmlns:a16="http://schemas.microsoft.com/office/drawing/2014/main" id="{A21E4749-A907-764E-B463-2B5A09398111}"/>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55" name="Straight Arrow Connector 54">
                <a:extLst>
                  <a:ext uri="{FF2B5EF4-FFF2-40B4-BE49-F238E27FC236}">
                    <a16:creationId xmlns:a16="http://schemas.microsoft.com/office/drawing/2014/main" id="{23319AFC-6068-1F46-AE9B-7E87CEE62EFD}"/>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17201F85-155B-5F4F-A641-CBA7EBABACEC}"/>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49" name="Rectangle 48">
              <a:extLst>
                <a:ext uri="{FF2B5EF4-FFF2-40B4-BE49-F238E27FC236}">
                  <a16:creationId xmlns:a16="http://schemas.microsoft.com/office/drawing/2014/main" id="{5F44D8E5-F25E-0741-AEE2-0D1FF462684C}"/>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50" name="Rectangle 49">
              <a:extLst>
                <a:ext uri="{FF2B5EF4-FFF2-40B4-BE49-F238E27FC236}">
                  <a16:creationId xmlns:a16="http://schemas.microsoft.com/office/drawing/2014/main" id="{668F6937-75BA-DB46-9751-FA41E3A9BC37}"/>
                </a:ext>
              </a:extLst>
            </p:cNvPr>
            <p:cNvSpPr/>
            <p:nvPr/>
          </p:nvSpPr>
          <p:spPr>
            <a:xfrm>
              <a:off x="725408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51" name="Rectangle 50">
              <a:extLst>
                <a:ext uri="{FF2B5EF4-FFF2-40B4-BE49-F238E27FC236}">
                  <a16:creationId xmlns:a16="http://schemas.microsoft.com/office/drawing/2014/main" id="{D34E7123-8A5C-8240-9A3F-DF234AA6197E}"/>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4</a:t>
              </a:r>
            </a:p>
          </p:txBody>
        </p:sp>
      </p:grpSp>
    </p:spTree>
    <p:extLst>
      <p:ext uri="{BB962C8B-B14F-4D97-AF65-F5344CB8AC3E}">
        <p14:creationId xmlns:p14="http://schemas.microsoft.com/office/powerpoint/2010/main" val="988512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E6F-9FDF-FF4E-92A8-6C4C75E70A02}"/>
              </a:ext>
            </a:extLst>
          </p:cNvPr>
          <p:cNvSpPr>
            <a:spLocks noGrp="1"/>
          </p:cNvSpPr>
          <p:nvPr>
            <p:ph type="title"/>
          </p:nvPr>
        </p:nvSpPr>
        <p:spPr/>
        <p:txBody>
          <a:bodyPr>
            <a:normAutofit fontScale="90000"/>
          </a:bodyPr>
          <a:lstStyle/>
          <a:p>
            <a:r>
              <a:rPr lang="en-US" dirty="0">
                <a:solidFill>
                  <a:schemeClr val="accent1">
                    <a:lumMod val="50000"/>
                  </a:schemeClr>
                </a:solidFill>
              </a:rPr>
              <a:t>Greedy Decoding</a:t>
            </a:r>
          </a:p>
        </p:txBody>
      </p:sp>
      <p:sp>
        <p:nvSpPr>
          <p:cNvPr id="22" name="Rectangle 21">
            <a:extLst>
              <a:ext uri="{FF2B5EF4-FFF2-40B4-BE49-F238E27FC236}">
                <a16:creationId xmlns:a16="http://schemas.microsoft.com/office/drawing/2014/main" id="{EBA4A70E-ECE2-B846-9B96-EA0EE79B4CEA}"/>
              </a:ext>
            </a:extLst>
          </p:cNvPr>
          <p:cNvSpPr/>
          <p:nvPr/>
        </p:nvSpPr>
        <p:spPr>
          <a:xfrm>
            <a:off x="2284968" y="3668511"/>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23" name="Straight Arrow Connector 22">
            <a:extLst>
              <a:ext uri="{FF2B5EF4-FFF2-40B4-BE49-F238E27FC236}">
                <a16:creationId xmlns:a16="http://schemas.microsoft.com/office/drawing/2014/main" id="{AFBA5982-8806-0F4B-B51C-BC1039C289C5}"/>
              </a:ext>
            </a:extLst>
          </p:cNvPr>
          <p:cNvCxnSpPr>
            <a:cxnSpLocks/>
            <a:stCxn id="26" idx="0"/>
          </p:cNvCxnSpPr>
          <p:nvPr/>
        </p:nvCxnSpPr>
        <p:spPr>
          <a:xfrm flipH="1" flipV="1">
            <a:off x="3692037" y="2361841"/>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7AAB90-0E04-CE43-8204-31F305EEC003}"/>
              </a:ext>
            </a:extLst>
          </p:cNvPr>
          <p:cNvSpPr txBox="1"/>
          <p:nvPr/>
        </p:nvSpPr>
        <p:spPr>
          <a:xfrm>
            <a:off x="3601400" y="2081163"/>
            <a:ext cx="465077" cy="253916"/>
          </a:xfrm>
          <a:prstGeom prst="rect">
            <a:avLst/>
          </a:prstGeom>
          <a:noFill/>
        </p:spPr>
        <p:txBody>
          <a:bodyPr wrap="square" rtlCol="0">
            <a:spAutoFit/>
          </a:bodyPr>
          <a:lstStyle/>
          <a:p>
            <a:r>
              <a:rPr lang="en-US" sz="1050" i="1" baseline="-25000"/>
              <a:t>h</a:t>
            </a:r>
            <a:endParaRPr lang="en-US" sz="1050" i="1"/>
          </a:p>
        </p:txBody>
      </p:sp>
      <p:sp>
        <p:nvSpPr>
          <p:cNvPr id="25" name="Rectangle 24">
            <a:extLst>
              <a:ext uri="{FF2B5EF4-FFF2-40B4-BE49-F238E27FC236}">
                <a16:creationId xmlns:a16="http://schemas.microsoft.com/office/drawing/2014/main" id="{0EE63D92-986D-5B4B-BE67-E4489FE039CC}"/>
              </a:ext>
            </a:extLst>
          </p:cNvPr>
          <p:cNvSpPr/>
          <p:nvPr/>
        </p:nvSpPr>
        <p:spPr>
          <a:xfrm>
            <a:off x="4009316" y="366851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26" name="Rectangle 25">
            <a:extLst>
              <a:ext uri="{FF2B5EF4-FFF2-40B4-BE49-F238E27FC236}">
                <a16:creationId xmlns:a16="http://schemas.microsoft.com/office/drawing/2014/main" id="{4DC445CC-64B2-974F-9EFB-DDE0F00FBEF2}"/>
              </a:ext>
            </a:extLst>
          </p:cNvPr>
          <p:cNvSpPr/>
          <p:nvPr/>
        </p:nvSpPr>
        <p:spPr>
          <a:xfrm>
            <a:off x="2836759" y="2687194"/>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Joiner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339628-EDDF-714C-AAEA-E3E866DC046B}"/>
                  </a:ext>
                </a:extLst>
              </p:cNvPr>
              <p:cNvSpPr txBox="1"/>
              <p:nvPr/>
            </p:nvSpPr>
            <p:spPr>
              <a:xfrm>
                <a:off x="2074382" y="4200491"/>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27" name="TextBox 26">
                <a:extLst>
                  <a:ext uri="{FF2B5EF4-FFF2-40B4-BE49-F238E27FC236}">
                    <a16:creationId xmlns:a16="http://schemas.microsoft.com/office/drawing/2014/main" id="{08339628-EDDF-714C-AAEA-E3E866DC046B}"/>
                  </a:ext>
                </a:extLst>
              </p:cNvPr>
              <p:cNvSpPr txBox="1">
                <a:spLocks noRot="1" noChangeAspect="1" noMove="1" noResize="1" noEditPoints="1" noAdjustHandles="1" noChangeArrowheads="1" noChangeShapeType="1" noTextEdit="1"/>
              </p:cNvSpPr>
              <p:nvPr/>
            </p:nvSpPr>
            <p:spPr>
              <a:xfrm>
                <a:off x="2074382" y="4200491"/>
                <a:ext cx="1527017" cy="253916"/>
              </a:xfrm>
              <a:prstGeom prst="rect">
                <a:avLst/>
              </a:prstGeom>
              <a:blipFill>
                <a:blip r:embed="rId2"/>
                <a:stretch>
                  <a:fillRect b="-14286"/>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E6588BA-A7AE-5145-90DF-3397D2ACBC58}"/>
              </a:ext>
            </a:extLst>
          </p:cNvPr>
          <p:cNvCxnSpPr>
            <a:cxnSpLocks/>
          </p:cNvCxnSpPr>
          <p:nvPr/>
        </p:nvCxnSpPr>
        <p:spPr>
          <a:xfrm flipH="1" flipV="1">
            <a:off x="2836758"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F08EB90-05E7-2448-81FC-6A583633D664}"/>
              </a:ext>
            </a:extLst>
          </p:cNvPr>
          <p:cNvCxnSpPr>
            <a:cxnSpLocks/>
          </p:cNvCxnSpPr>
          <p:nvPr/>
        </p:nvCxnSpPr>
        <p:spPr>
          <a:xfrm flipH="1" flipV="1">
            <a:off x="4547326" y="4031118"/>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BC1268-18F9-E241-B615-92B475287275}"/>
              </a:ext>
            </a:extLst>
          </p:cNvPr>
          <p:cNvCxnSpPr>
            <a:cxnSpLocks/>
          </p:cNvCxnSpPr>
          <p:nvPr/>
        </p:nvCxnSpPr>
        <p:spPr>
          <a:xfrm flipV="1">
            <a:off x="2931352" y="3049800"/>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7C5A037-12B2-6441-AAC8-E7E1E658E8C7}"/>
                  </a:ext>
                </a:extLst>
              </p:cNvPr>
              <p:cNvSpPr txBox="1"/>
              <p:nvPr/>
            </p:nvSpPr>
            <p:spPr>
              <a:xfrm>
                <a:off x="4188584" y="320587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32" name="TextBox 31">
                <a:extLst>
                  <a:ext uri="{FF2B5EF4-FFF2-40B4-BE49-F238E27FC236}">
                    <a16:creationId xmlns:a16="http://schemas.microsoft.com/office/drawing/2014/main" id="{87C5A037-12B2-6441-AAC8-E7E1E658E8C7}"/>
                  </a:ext>
                </a:extLst>
              </p:cNvPr>
              <p:cNvSpPr txBox="1">
                <a:spLocks noRot="1" noChangeAspect="1" noMove="1" noResize="1" noEditPoints="1" noAdjustHandles="1" noChangeArrowheads="1" noChangeShapeType="1" noTextEdit="1"/>
              </p:cNvSpPr>
              <p:nvPr/>
            </p:nvSpPr>
            <p:spPr>
              <a:xfrm>
                <a:off x="4188584" y="3205877"/>
                <a:ext cx="260199" cy="338554"/>
              </a:xfrm>
              <a:prstGeom prst="rect">
                <a:avLst/>
              </a:prstGeom>
              <a:blipFill>
                <a:blip r:embed="rId4"/>
                <a:stretch>
                  <a:fillRect l="-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5BF78-A23A-CF4E-8B4A-87BB8819AD04}"/>
                  </a:ext>
                </a:extLst>
              </p:cNvPr>
              <p:cNvSpPr txBox="1"/>
              <p:nvPr/>
            </p:nvSpPr>
            <p:spPr>
              <a:xfrm>
                <a:off x="2963440" y="324680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33" name="TextBox 32">
                <a:extLst>
                  <a:ext uri="{FF2B5EF4-FFF2-40B4-BE49-F238E27FC236}">
                    <a16:creationId xmlns:a16="http://schemas.microsoft.com/office/drawing/2014/main" id="{F495BF78-A23A-CF4E-8B4A-87BB8819AD04}"/>
                  </a:ext>
                </a:extLst>
              </p:cNvPr>
              <p:cNvSpPr txBox="1">
                <a:spLocks noRot="1" noChangeAspect="1" noMove="1" noResize="1" noEditPoints="1" noAdjustHandles="1" noChangeArrowheads="1" noChangeShapeType="1" noTextEdit="1"/>
              </p:cNvSpPr>
              <p:nvPr/>
            </p:nvSpPr>
            <p:spPr>
              <a:xfrm>
                <a:off x="2963440" y="3246809"/>
                <a:ext cx="267637" cy="337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F99F19E-3345-774E-AA10-41155CED1E36}"/>
                  </a:ext>
                </a:extLst>
              </p:cNvPr>
              <p:cNvSpPr txBox="1"/>
              <p:nvPr/>
            </p:nvSpPr>
            <p:spPr>
              <a:xfrm>
                <a:off x="3827759" y="2457245"/>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4" name="TextBox 33">
                <a:extLst>
                  <a:ext uri="{FF2B5EF4-FFF2-40B4-BE49-F238E27FC236}">
                    <a16:creationId xmlns:a16="http://schemas.microsoft.com/office/drawing/2014/main" id="{AF99F19E-3345-774E-AA10-41155CED1E36}"/>
                  </a:ext>
                </a:extLst>
              </p:cNvPr>
              <p:cNvSpPr txBox="1">
                <a:spLocks noRot="1" noChangeAspect="1" noMove="1" noResize="1" noEditPoints="1" noAdjustHandles="1" noChangeArrowheads="1" noChangeShapeType="1" noTextEdit="1"/>
              </p:cNvSpPr>
              <p:nvPr/>
            </p:nvSpPr>
            <p:spPr>
              <a:xfrm>
                <a:off x="3827759" y="2457245"/>
                <a:ext cx="304028" cy="161583"/>
              </a:xfrm>
              <a:prstGeom prst="rect">
                <a:avLst/>
              </a:prstGeom>
              <a:blipFill>
                <a:blip r:embed="rId6"/>
                <a:stretch>
                  <a:fillRect t="-7143"/>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3C0E8113-C096-734C-9871-5052B306F00A}"/>
              </a:ext>
            </a:extLst>
          </p:cNvPr>
          <p:cNvSpPr/>
          <p:nvPr/>
        </p:nvSpPr>
        <p:spPr>
          <a:xfrm>
            <a:off x="3136303" y="2174908"/>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36" name="Rectangle 35">
            <a:extLst>
              <a:ext uri="{FF2B5EF4-FFF2-40B4-BE49-F238E27FC236}">
                <a16:creationId xmlns:a16="http://schemas.microsoft.com/office/drawing/2014/main" id="{972D670E-50BD-CA40-96FE-4AC14FCF16E2}"/>
              </a:ext>
            </a:extLst>
          </p:cNvPr>
          <p:cNvSpPr/>
          <p:nvPr/>
        </p:nvSpPr>
        <p:spPr>
          <a:xfrm>
            <a:off x="3130926" y="168422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37" name="Straight Arrow Connector 36">
            <a:extLst>
              <a:ext uri="{FF2B5EF4-FFF2-40B4-BE49-F238E27FC236}">
                <a16:creationId xmlns:a16="http://schemas.microsoft.com/office/drawing/2014/main" id="{78B526DD-B110-6F46-8F09-52FF8226EF09}"/>
              </a:ext>
            </a:extLst>
          </p:cNvPr>
          <p:cNvCxnSpPr>
            <a:cxnSpLocks/>
          </p:cNvCxnSpPr>
          <p:nvPr/>
        </p:nvCxnSpPr>
        <p:spPr>
          <a:xfrm flipH="1" flipV="1">
            <a:off x="3692035" y="1855191"/>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3BCD08-D55F-8C42-A0BD-2B95F0132D59}"/>
                  </a:ext>
                </a:extLst>
              </p:cNvPr>
              <p:cNvSpPr txBox="1"/>
              <p:nvPr/>
            </p:nvSpPr>
            <p:spPr>
              <a:xfrm>
                <a:off x="3760756" y="197211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38" name="TextBox 37">
                <a:extLst>
                  <a:ext uri="{FF2B5EF4-FFF2-40B4-BE49-F238E27FC236}">
                    <a16:creationId xmlns:a16="http://schemas.microsoft.com/office/drawing/2014/main" id="{F33BCD08-D55F-8C42-A0BD-2B95F0132D59}"/>
                  </a:ext>
                </a:extLst>
              </p:cNvPr>
              <p:cNvSpPr txBox="1">
                <a:spLocks noRot="1" noChangeAspect="1" noMove="1" noResize="1" noEditPoints="1" noAdjustHandles="1" noChangeArrowheads="1" noChangeShapeType="1" noTextEdit="1"/>
              </p:cNvSpPr>
              <p:nvPr/>
            </p:nvSpPr>
            <p:spPr>
              <a:xfrm>
                <a:off x="3760756" y="1972112"/>
                <a:ext cx="304028" cy="161583"/>
              </a:xfrm>
              <a:prstGeom prst="rect">
                <a:avLst/>
              </a:prstGeom>
              <a:blipFill>
                <a:blip r:embed="rId7"/>
                <a:stretch>
                  <a:fillRect l="-4000"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83B847-236D-284E-9FC5-6D4451E11420}"/>
                  </a:ext>
                </a:extLst>
              </p:cNvPr>
              <p:cNvSpPr txBox="1"/>
              <p:nvPr/>
            </p:nvSpPr>
            <p:spPr>
              <a:xfrm>
                <a:off x="3346950" y="115101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39" name="TextBox 38">
                <a:extLst>
                  <a:ext uri="{FF2B5EF4-FFF2-40B4-BE49-F238E27FC236}">
                    <a16:creationId xmlns:a16="http://schemas.microsoft.com/office/drawing/2014/main" id="{7E83B847-236D-284E-9FC5-6D4451E11420}"/>
                  </a:ext>
                </a:extLst>
              </p:cNvPr>
              <p:cNvSpPr txBox="1">
                <a:spLocks noRot="1" noChangeAspect="1" noMove="1" noResize="1" noEditPoints="1" noAdjustHandles="1" noChangeArrowheads="1" noChangeShapeType="1" noTextEdit="1"/>
              </p:cNvSpPr>
              <p:nvPr/>
            </p:nvSpPr>
            <p:spPr>
              <a:xfrm>
                <a:off x="3346950" y="1151011"/>
                <a:ext cx="554062" cy="161583"/>
              </a:xfrm>
              <a:prstGeom prst="rect">
                <a:avLst/>
              </a:prstGeom>
              <a:blipFill>
                <a:blip r:embed="rId8"/>
                <a:stretch>
                  <a:fillRect l="-15556" t="-21429" r="-8889" b="-4285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FDB88F4-71F9-AE40-8A0A-FE6ECD05C028}"/>
              </a:ext>
            </a:extLst>
          </p:cNvPr>
          <p:cNvCxnSpPr>
            <a:cxnSpLocks/>
          </p:cNvCxnSpPr>
          <p:nvPr/>
        </p:nvCxnSpPr>
        <p:spPr>
          <a:xfrm flipH="1" flipV="1">
            <a:off x="3705569" y="134845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B03E7FC-DC5E-BA43-8F68-182DD5F9BA82}"/>
              </a:ext>
            </a:extLst>
          </p:cNvPr>
          <p:cNvCxnSpPr>
            <a:cxnSpLocks/>
          </p:cNvCxnSpPr>
          <p:nvPr/>
        </p:nvCxnSpPr>
        <p:spPr>
          <a:xfrm flipV="1">
            <a:off x="4448783" y="3049799"/>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36933E-094F-6A4E-87A7-BC9794651DA3}"/>
                  </a:ext>
                </a:extLst>
              </p:cNvPr>
              <p:cNvSpPr txBox="1"/>
              <p:nvPr/>
            </p:nvSpPr>
            <p:spPr>
              <a:xfrm>
                <a:off x="213135" y="1533877"/>
                <a:ext cx="25548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make a local optimal choice: If highest probability is </a:t>
                </a:r>
                <a:r>
                  <a:rPr lang="en-US" dirty="0">
                    <a:solidFill>
                      <a:srgbClr val="FF0000"/>
                    </a:solidFill>
                  </a:rPr>
                  <a:t>given to blank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rPr>
                      <m:t>∅</m:t>
                    </m:r>
                  </m:oMath>
                </a14:m>
                <a:r>
                  <a:rPr lang="en-US" dirty="0">
                    <a:solidFill>
                      <a:srgbClr val="FF0000"/>
                    </a:solidFill>
                  </a:rPr>
                  <a:t>), move to the next audio frame </a:t>
                </a:r>
                <a:r>
                  <a:rPr lang="en-US" dirty="0"/>
                  <a:t>else stay in the </a:t>
                </a:r>
                <a:r>
                  <a:rPr lang="en-US" dirty="0">
                    <a:solidFill>
                      <a:schemeClr val="tx1"/>
                    </a:solidFill>
                  </a:rPr>
                  <a:t>same audio frame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Do it until all audio frames are processed</a:t>
                </a:r>
              </a:p>
            </p:txBody>
          </p:sp>
        </mc:Choice>
        <mc:Fallback xmlns="">
          <p:sp>
            <p:nvSpPr>
              <p:cNvPr id="44" name="TextBox 43">
                <a:extLst>
                  <a:ext uri="{FF2B5EF4-FFF2-40B4-BE49-F238E27FC236}">
                    <a16:creationId xmlns:a16="http://schemas.microsoft.com/office/drawing/2014/main" id="{0E36933E-094F-6A4E-87A7-BC9794651DA3}"/>
                  </a:ext>
                </a:extLst>
              </p:cNvPr>
              <p:cNvSpPr txBox="1">
                <a:spLocks noRot="1" noChangeAspect="1" noMove="1" noResize="1" noEditPoints="1" noAdjustHandles="1" noChangeArrowheads="1" noChangeShapeType="1" noTextEdit="1"/>
              </p:cNvSpPr>
              <p:nvPr/>
            </p:nvSpPr>
            <p:spPr>
              <a:xfrm>
                <a:off x="213135" y="1533877"/>
                <a:ext cx="2554896" cy="2031325"/>
              </a:xfrm>
              <a:prstGeom prst="rect">
                <a:avLst/>
              </a:prstGeom>
              <a:blipFill>
                <a:blip r:embed="rId9"/>
                <a:stretch>
                  <a:fillRect l="-495" r="-1980" b="-2484"/>
                </a:stretch>
              </a:blipFill>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383E394A-1B53-9249-9E26-25E481B5CBE3}"/>
              </a:ext>
            </a:extLst>
          </p:cNvPr>
          <p:cNvGrpSpPr/>
          <p:nvPr/>
        </p:nvGrpSpPr>
        <p:grpSpPr>
          <a:xfrm>
            <a:off x="6075492" y="3544431"/>
            <a:ext cx="743035" cy="823520"/>
            <a:chOff x="1870202" y="3184713"/>
            <a:chExt cx="743035" cy="823520"/>
          </a:xfrm>
        </p:grpSpPr>
        <p:sp>
          <p:nvSpPr>
            <p:cNvPr id="63" name="Oval 62">
              <a:extLst>
                <a:ext uri="{FF2B5EF4-FFF2-40B4-BE49-F238E27FC236}">
                  <a16:creationId xmlns:a16="http://schemas.microsoft.com/office/drawing/2014/main" id="{A41B3F53-94F5-0C44-A202-3B3C509BE609}"/>
                </a:ext>
              </a:extLst>
            </p:cNvPr>
            <p:cNvSpPr/>
            <p:nvPr/>
          </p:nvSpPr>
          <p:spPr>
            <a:xfrm>
              <a:off x="1918855" y="3556988"/>
              <a:ext cx="409575" cy="38381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F3C5DBA-DA9E-F041-BFA1-C05B90AF13E9}"/>
                    </a:ext>
                  </a:extLst>
                </p:cNvPr>
                <p:cNvSpPr txBox="1"/>
                <p:nvPr/>
              </p:nvSpPr>
              <p:spPr>
                <a:xfrm>
                  <a:off x="1870202" y="3608123"/>
                  <a:ext cx="489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ea typeface="Cambria Math" panose="02040503050406030204" pitchFamily="18" charset="0"/>
                          </a:rPr>
                          <m:t>∅</m:t>
                        </m:r>
                      </m:oMath>
                    </m:oMathPara>
                  </a14:m>
                  <a:endParaRPr lang="en-US" sz="1000" dirty="0">
                    <a:latin typeface="+mj-lt"/>
                  </a:endParaRPr>
                </a:p>
                <a:p>
                  <a:endParaRPr lang="en-US" sz="1000" dirty="0"/>
                </a:p>
              </p:txBody>
            </p:sp>
          </mc:Choice>
          <mc:Fallback xmlns="">
            <p:sp>
              <p:nvSpPr>
                <p:cNvPr id="64" name="TextBox 63">
                  <a:extLst>
                    <a:ext uri="{FF2B5EF4-FFF2-40B4-BE49-F238E27FC236}">
                      <a16:creationId xmlns:a16="http://schemas.microsoft.com/office/drawing/2014/main" id="{7F3C5DBA-DA9E-F041-BFA1-C05B90AF13E9}"/>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11"/>
                  <a:stretch>
                    <a:fillRect/>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8EDAD1C0-E75E-D04A-AE8B-ECFB817D62F6}"/>
                </a:ext>
              </a:extLst>
            </p:cNvPr>
            <p:cNvCxnSpPr>
              <a:cxnSpLocks/>
              <a:endCxn id="63"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F6F9C99D-11EB-C74C-9DD0-57F8119D54AB}"/>
              </a:ext>
            </a:extLst>
          </p:cNvPr>
          <p:cNvGrpSpPr/>
          <p:nvPr/>
        </p:nvGrpSpPr>
        <p:grpSpPr>
          <a:xfrm>
            <a:off x="6746186" y="3476339"/>
            <a:ext cx="1908240" cy="824183"/>
            <a:chOff x="2540896" y="3116621"/>
            <a:chExt cx="1908240" cy="824183"/>
          </a:xfrm>
        </p:grpSpPr>
        <p:sp>
          <p:nvSpPr>
            <p:cNvPr id="67" name="Oval 66">
              <a:extLst>
                <a:ext uri="{FF2B5EF4-FFF2-40B4-BE49-F238E27FC236}">
                  <a16:creationId xmlns:a16="http://schemas.microsoft.com/office/drawing/2014/main" id="{6AC78F76-B5E9-3E44-8A08-771A436FC694}"/>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FD635C9A-561E-A348-8FA6-E97FC153050B}"/>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7BEC3E34-1C77-334B-8417-E7F0DE0C7A71}"/>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57BE0E40-893D-D542-B25D-956172214341}"/>
                </a:ext>
              </a:extLst>
            </p:cNvPr>
            <p:cNvSpPr txBox="1"/>
            <p:nvPr/>
          </p:nvSpPr>
          <p:spPr>
            <a:xfrm>
              <a:off x="2540896" y="3608123"/>
              <a:ext cx="487891" cy="246221"/>
            </a:xfrm>
            <a:prstGeom prst="rect">
              <a:avLst/>
            </a:prstGeom>
            <a:noFill/>
          </p:spPr>
          <p:txBody>
            <a:bodyPr wrap="square" rtlCol="0">
              <a:spAutoFit/>
            </a:bodyPr>
            <a:lstStyle/>
            <a:p>
              <a:r>
                <a:rPr lang="en-US" sz="1000" dirty="0"/>
                <a:t>E</a:t>
              </a:r>
            </a:p>
          </p:txBody>
        </p:sp>
        <p:sp>
          <p:nvSpPr>
            <p:cNvPr id="71" name="TextBox 70">
              <a:extLst>
                <a:ext uri="{FF2B5EF4-FFF2-40B4-BE49-F238E27FC236}">
                  <a16:creationId xmlns:a16="http://schemas.microsoft.com/office/drawing/2014/main" id="{FF0CCA5B-8664-0246-AEAB-6E5289CB62E1}"/>
                </a:ext>
              </a:extLst>
            </p:cNvPr>
            <p:cNvSpPr txBox="1"/>
            <p:nvPr/>
          </p:nvSpPr>
          <p:spPr>
            <a:xfrm>
              <a:off x="3230675" y="3592467"/>
              <a:ext cx="447879" cy="246221"/>
            </a:xfrm>
            <a:prstGeom prst="rect">
              <a:avLst/>
            </a:prstGeom>
            <a:noFill/>
          </p:spPr>
          <p:txBody>
            <a:bodyPr wrap="square" rtlCol="0">
              <a:spAutoFit/>
            </a:bodyPr>
            <a:lstStyle/>
            <a:p>
              <a:r>
                <a:rPr lang="en-US" sz="1000" dirty="0"/>
                <a:t>B</a:t>
              </a:r>
            </a:p>
          </p:txBody>
        </p:sp>
        <p:sp>
          <p:nvSpPr>
            <p:cNvPr id="72" name="TextBox 71">
              <a:extLst>
                <a:ext uri="{FF2B5EF4-FFF2-40B4-BE49-F238E27FC236}">
                  <a16:creationId xmlns:a16="http://schemas.microsoft.com/office/drawing/2014/main" id="{186C349B-D294-0D4A-985B-C46F5FBB6795}"/>
                </a:ext>
              </a:extLst>
            </p:cNvPr>
            <p:cNvSpPr txBox="1"/>
            <p:nvPr/>
          </p:nvSpPr>
          <p:spPr>
            <a:xfrm>
              <a:off x="3959542" y="3599065"/>
              <a:ext cx="489594" cy="246221"/>
            </a:xfrm>
            <a:prstGeom prst="rect">
              <a:avLst/>
            </a:prstGeom>
            <a:noFill/>
          </p:spPr>
          <p:txBody>
            <a:bodyPr wrap="square" rtlCol="0">
              <a:spAutoFit/>
            </a:bodyPr>
            <a:lstStyle/>
            <a:p>
              <a:r>
                <a:rPr lang="en-US" sz="1000" dirty="0"/>
                <a:t>C</a:t>
              </a:r>
            </a:p>
          </p:txBody>
        </p:sp>
        <p:cxnSp>
          <p:nvCxnSpPr>
            <p:cNvPr id="73" name="Straight Arrow Connector 72">
              <a:extLst>
                <a:ext uri="{FF2B5EF4-FFF2-40B4-BE49-F238E27FC236}">
                  <a16:creationId xmlns:a16="http://schemas.microsoft.com/office/drawing/2014/main" id="{D1D952B7-A422-5D40-932C-94015D409B16}"/>
                </a:ext>
              </a:extLst>
            </p:cNvPr>
            <p:cNvCxnSpPr>
              <a:cxnSpLocks/>
              <a:endCxn id="67"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FCC71E2-1524-BA4A-B0C7-5681DF0EE481}"/>
                </a:ext>
              </a:extLst>
            </p:cNvPr>
            <p:cNvCxnSpPr>
              <a:cxnSpLocks/>
              <a:endCxn id="68"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AEB8994-CC0A-2046-B446-18C4CC65F76B}"/>
                </a:ext>
              </a:extLst>
            </p:cNvPr>
            <p:cNvCxnSpPr>
              <a:cxnSpLocks/>
              <a:endCxn id="69"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4D0B1BE4-213E-F841-949A-97173A47AA56}"/>
              </a:ext>
            </a:extLst>
          </p:cNvPr>
          <p:cNvSpPr/>
          <p:nvPr/>
        </p:nvSpPr>
        <p:spPr>
          <a:xfrm>
            <a:off x="6812162" y="325084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graphicFrame>
            <p:nvGraphicFramePr>
              <p:cNvPr id="80" name="Table 79">
                <a:extLst>
                  <a:ext uri="{FF2B5EF4-FFF2-40B4-BE49-F238E27FC236}">
                    <a16:creationId xmlns:a16="http://schemas.microsoft.com/office/drawing/2014/main" id="{A17BFCD5-7829-FD42-84CD-55A85BDFA6DE}"/>
                  </a:ext>
                </a:extLst>
              </p:cNvPr>
              <p:cNvGraphicFramePr>
                <a:graphicFrameLocks noGrp="1"/>
              </p:cNvGraphicFramePr>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pPr/>
                          <a14:m>
                            <m:oMathPara xmlns:m="http://schemas.openxmlformats.org/officeDocument/2006/math">
                              <m:oMathParaPr>
                                <m:jc m:val="left"/>
                              </m:oMathParaPr>
                              <m:oMath xmlns:m="http://schemas.openxmlformats.org/officeDocument/2006/math">
                                <m:r>
                                  <a:rPr lang="en-US" sz="1100" b="1" i="1" smtClean="0">
                                    <a:solidFill>
                                      <a:schemeClr val="tx1"/>
                                    </a:solidFill>
                                    <a:latin typeface="Cambria Math" panose="02040503050406030204" pitchFamily="18" charset="0"/>
                                    <a:ea typeface="Cambria Math" panose="02040503050406030204" pitchFamily="18" charset="0"/>
                                  </a:rPr>
                                  <m:t>∅</m:t>
                                </m:r>
                              </m:oMath>
                            </m:oMathPara>
                          </a14:m>
                          <a:endParaRPr lang="en-US" sz="1100" dirty="0">
                            <a:solidFill>
                              <a:schemeClr val="tx1"/>
                            </a:solidFill>
                          </a:endParaRPr>
                        </a:p>
                      </a:txBody>
                      <a:tcPr marL="68580" marR="68580" marT="34290" marB="34290"/>
                    </a:tc>
                    <a:tc>
                      <a:txBody>
                        <a:bodyPr/>
                        <a:lstStyle/>
                        <a:p>
                          <a:r>
                            <a:rPr lang="en-US" sz="1100" dirty="0">
                              <a:solidFill>
                                <a:srgbClr val="FF0000"/>
                              </a:solidFill>
                            </a:rPr>
                            <a:t>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0.25</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0.05</a:t>
                          </a:r>
                        </a:p>
                      </a:txBody>
                      <a:tcPr marL="68580" marR="68580" marT="34290" marB="34290"/>
                    </a:tc>
                    <a:extLst>
                      <a:ext uri="{0D108BD9-81ED-4DB2-BD59-A6C34878D82A}">
                        <a16:rowId xmlns:a16="http://schemas.microsoft.com/office/drawing/2014/main" val="2935957637"/>
                      </a:ext>
                    </a:extLst>
                  </a:tr>
                </a:tbl>
              </a:graphicData>
            </a:graphic>
          </p:graphicFrame>
        </mc:Choice>
        <mc:Fallback xmlns="">
          <p:graphicFrame>
            <p:nvGraphicFramePr>
              <p:cNvPr id="80" name="Table 79">
                <a:extLst>
                  <a:ext uri="{FF2B5EF4-FFF2-40B4-BE49-F238E27FC236}">
                    <a16:creationId xmlns:a16="http://schemas.microsoft.com/office/drawing/2014/main" id="{A17BFCD5-7829-FD42-84CD-55A85BDFA6DE}"/>
                  </a:ext>
                </a:extLst>
              </p:cNvPr>
              <p:cNvGraphicFramePr>
                <a:graphicFrameLocks noGrp="1"/>
              </p:cNvGraphicFramePr>
              <p:nvPr>
                <p:extLst>
                  <p:ext uri="{D42A27DB-BD31-4B8C-83A1-F6EECF244321}">
                    <p14:modId xmlns:p14="http://schemas.microsoft.com/office/powerpoint/2010/main" val="683469267"/>
                  </p:ext>
                </p:extLst>
              </p:nvPr>
            </p:nvGraphicFramePr>
            <p:xfrm>
              <a:off x="5719975" y="763076"/>
              <a:ext cx="2258336" cy="1390650"/>
            </p:xfrm>
            <a:graphic>
              <a:graphicData uri="http://schemas.openxmlformats.org/drawingml/2006/table">
                <a:tbl>
                  <a:tblPr firstRow="1" bandRow="1">
                    <a:tableStyleId>{5C22544A-7EE6-4342-B048-85BDC9FD1C3A}</a:tableStyleId>
                  </a:tblPr>
                  <a:tblGrid>
                    <a:gridCol w="1244095">
                      <a:extLst>
                        <a:ext uri="{9D8B030D-6E8A-4147-A177-3AD203B41FA5}">
                          <a16:colId xmlns:a16="http://schemas.microsoft.com/office/drawing/2014/main" val="2806920842"/>
                        </a:ext>
                      </a:extLst>
                    </a:gridCol>
                    <a:gridCol w="1014241">
                      <a:extLst>
                        <a:ext uri="{9D8B030D-6E8A-4147-A177-3AD203B41FA5}">
                          <a16:colId xmlns:a16="http://schemas.microsoft.com/office/drawing/2014/main" val="3338466707"/>
                        </a:ext>
                      </a:extLst>
                    </a:gridCol>
                  </a:tblGrid>
                  <a:tr h="278130">
                    <a:tc>
                      <a:txBody>
                        <a:bodyPr/>
                        <a:lstStyle/>
                        <a:p>
                          <a:r>
                            <a:rPr lang="en-US" sz="1100" i="1" dirty="0"/>
                            <a:t>k</a:t>
                          </a:r>
                        </a:p>
                      </a:txBody>
                      <a:tcPr marL="68580" marR="68580" marT="34290" marB="34290"/>
                    </a:tc>
                    <a:tc>
                      <a:txBody>
                        <a:bodyPr/>
                        <a:lstStyle/>
                        <a:p>
                          <a:r>
                            <a:rPr lang="en-US" sz="1100" dirty="0"/>
                            <a:t>probability</a:t>
                          </a:r>
                        </a:p>
                      </a:txBody>
                      <a:tcPr marL="68580" marR="68580" marT="34290" marB="34290"/>
                    </a:tc>
                    <a:extLst>
                      <a:ext uri="{0D108BD9-81ED-4DB2-BD59-A6C34878D82A}">
                        <a16:rowId xmlns:a16="http://schemas.microsoft.com/office/drawing/2014/main" val="864528061"/>
                      </a:ext>
                    </a:extLst>
                  </a:tr>
                  <a:tr h="278130">
                    <a:tc>
                      <a:txBody>
                        <a:bodyPr/>
                        <a:lstStyle/>
                        <a:p>
                          <a:endParaRPr lang="en-US"/>
                        </a:p>
                      </a:txBody>
                      <a:tcPr marL="68580" marR="68580" marT="34290" marB="34290">
                        <a:blipFill>
                          <a:blip r:embed="rId12"/>
                          <a:stretch>
                            <a:fillRect l="-1010" t="-104545" r="-82828" b="-309091"/>
                          </a:stretch>
                        </a:blipFill>
                      </a:tcPr>
                    </a:tc>
                    <a:tc>
                      <a:txBody>
                        <a:bodyPr/>
                        <a:lstStyle/>
                        <a:p>
                          <a:r>
                            <a:rPr lang="en-US" sz="1100" dirty="0">
                              <a:solidFill>
                                <a:srgbClr val="FF0000"/>
                              </a:solidFill>
                            </a:rPr>
                            <a:t>0.4</a:t>
                          </a:r>
                        </a:p>
                      </a:txBody>
                      <a:tcPr marL="68580" marR="68580" marT="34290" marB="34290"/>
                    </a:tc>
                    <a:extLst>
                      <a:ext uri="{0D108BD9-81ED-4DB2-BD59-A6C34878D82A}">
                        <a16:rowId xmlns:a16="http://schemas.microsoft.com/office/drawing/2014/main" val="2866987363"/>
                      </a:ext>
                    </a:extLst>
                  </a:tr>
                  <a:tr h="278130">
                    <a:tc>
                      <a:txBody>
                        <a:bodyPr/>
                        <a:lstStyle/>
                        <a:p>
                          <a:pPr algn="l"/>
                          <a:r>
                            <a:rPr lang="en-US" sz="1100" dirty="0"/>
                            <a:t>E</a:t>
                          </a:r>
                        </a:p>
                      </a:txBody>
                      <a:tcPr marL="68580" marR="68580" marT="34290" marB="34290"/>
                    </a:tc>
                    <a:tc>
                      <a:txBody>
                        <a:bodyPr/>
                        <a:lstStyle/>
                        <a:p>
                          <a:r>
                            <a:rPr lang="en-US" sz="1100" dirty="0"/>
                            <a:t>0.25</a:t>
                          </a:r>
                        </a:p>
                      </a:txBody>
                      <a:tcPr marL="68580" marR="68580" marT="34290" marB="34290"/>
                    </a:tc>
                    <a:extLst>
                      <a:ext uri="{0D108BD9-81ED-4DB2-BD59-A6C34878D82A}">
                        <a16:rowId xmlns:a16="http://schemas.microsoft.com/office/drawing/2014/main" val="694183995"/>
                      </a:ext>
                    </a:extLst>
                  </a:tr>
                  <a:tr h="278130">
                    <a:tc>
                      <a:txBody>
                        <a:bodyPr/>
                        <a:lstStyle/>
                        <a:p>
                          <a:pPr algn="l"/>
                          <a:r>
                            <a:rPr lang="en-US" sz="1100" dirty="0"/>
                            <a:t>B</a:t>
                          </a:r>
                        </a:p>
                      </a:txBody>
                      <a:tcPr marL="68580" marR="68580" marT="34290" marB="34290"/>
                    </a:tc>
                    <a:tc>
                      <a:txBody>
                        <a:bodyPr/>
                        <a:lstStyle/>
                        <a:p>
                          <a:r>
                            <a:rPr lang="en-US" sz="1100"/>
                            <a:t>0.3</a:t>
                          </a:r>
                        </a:p>
                      </a:txBody>
                      <a:tcPr marL="68580" marR="68580" marT="34290" marB="34290"/>
                    </a:tc>
                    <a:extLst>
                      <a:ext uri="{0D108BD9-81ED-4DB2-BD59-A6C34878D82A}">
                        <a16:rowId xmlns:a16="http://schemas.microsoft.com/office/drawing/2014/main" val="1409821644"/>
                      </a:ext>
                    </a:extLst>
                  </a:tr>
                  <a:tr h="278130">
                    <a:tc>
                      <a:txBody>
                        <a:bodyPr/>
                        <a:lstStyle/>
                        <a:p>
                          <a:r>
                            <a:rPr lang="en-US" sz="1100" i="1" dirty="0">
                              <a:solidFill>
                                <a:schemeClr val="tx1"/>
                              </a:solidFill>
                            </a:rPr>
                            <a:t>C</a:t>
                          </a:r>
                          <a:endParaRPr lang="en-US" sz="1100" dirty="0">
                            <a:solidFill>
                              <a:schemeClr val="tx1"/>
                            </a:solidFill>
                          </a:endParaRPr>
                        </a:p>
                      </a:txBody>
                      <a:tcPr marL="68580" marR="68580" marT="34290" marB="34290"/>
                    </a:tc>
                    <a:tc>
                      <a:txBody>
                        <a:bodyPr/>
                        <a:lstStyle/>
                        <a:p>
                          <a:r>
                            <a:rPr lang="en-US" sz="1100" dirty="0">
                              <a:solidFill>
                                <a:schemeClr val="tx1"/>
                              </a:solidFill>
                            </a:rPr>
                            <a:t>0.05</a:t>
                          </a:r>
                        </a:p>
                      </a:txBody>
                      <a:tcPr marL="68580" marR="68580" marT="34290" marB="34290"/>
                    </a:tc>
                    <a:extLst>
                      <a:ext uri="{0D108BD9-81ED-4DB2-BD59-A6C34878D82A}">
                        <a16:rowId xmlns:a16="http://schemas.microsoft.com/office/drawing/2014/main" val="2935957637"/>
                      </a:ext>
                    </a:extLst>
                  </a:tr>
                </a:tbl>
              </a:graphicData>
            </a:graphic>
          </p:graphicFrame>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89B00B8-6B17-0341-A90D-3BD62676969A}"/>
                  </a:ext>
                </a:extLst>
              </p:cNvPr>
              <p:cNvSpPr txBox="1"/>
              <p:nvPr/>
            </p:nvSpPr>
            <p:spPr>
              <a:xfrm>
                <a:off x="3995535" y="4218261"/>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FF0000"/>
                              </a:solidFill>
                              <a:latin typeface="Cambria Math" panose="02040503050406030204" pitchFamily="18" charset="0"/>
                            </a:rPr>
                          </m:ctrlPr>
                        </m:sSubPr>
                        <m:e>
                          <m:r>
                            <a:rPr lang="en-US" sz="1050" i="1">
                              <a:solidFill>
                                <a:srgbClr val="FF0000"/>
                              </a:solidFill>
                              <a:latin typeface="Cambria Math" panose="02040503050406030204" pitchFamily="18" charset="0"/>
                            </a:rPr>
                            <m:t>𝑥</m:t>
                          </m:r>
                        </m:e>
                        <m:sub>
                          <m:r>
                            <a:rPr lang="en-US" sz="1050" b="0" i="1" smtClean="0">
                              <a:solidFill>
                                <a:srgbClr val="FF0000"/>
                              </a:solidFill>
                              <a:latin typeface="Cambria Math" panose="02040503050406030204" pitchFamily="18" charset="0"/>
                            </a:rPr>
                            <m:t>4</m:t>
                          </m:r>
                        </m:sub>
                      </m:sSub>
                    </m:oMath>
                  </m:oMathPara>
                </a14:m>
                <a:endParaRPr lang="en-US" sz="1050" dirty="0">
                  <a:solidFill>
                    <a:srgbClr val="FF0000"/>
                  </a:solidFill>
                </a:endParaRPr>
              </a:p>
            </p:txBody>
          </p:sp>
        </mc:Choice>
        <mc:Fallback xmlns="">
          <p:sp>
            <p:nvSpPr>
              <p:cNvPr id="81" name="TextBox 80">
                <a:extLst>
                  <a:ext uri="{FF2B5EF4-FFF2-40B4-BE49-F238E27FC236}">
                    <a16:creationId xmlns:a16="http://schemas.microsoft.com/office/drawing/2014/main" id="{F89B00B8-6B17-0341-A90D-3BD62676969A}"/>
                  </a:ext>
                </a:extLst>
              </p:cNvPr>
              <p:cNvSpPr txBox="1">
                <a:spLocks noRot="1" noChangeAspect="1" noMove="1" noResize="1" noEditPoints="1" noAdjustHandles="1" noChangeArrowheads="1" noChangeShapeType="1" noTextEdit="1"/>
              </p:cNvSpPr>
              <p:nvPr/>
            </p:nvSpPr>
            <p:spPr>
              <a:xfrm>
                <a:off x="3995535" y="4218261"/>
                <a:ext cx="1111468" cy="253916"/>
              </a:xfrm>
              <a:prstGeom prst="rect">
                <a:avLst/>
              </a:prstGeom>
              <a:blipFill>
                <a:blip r:embed="rId13"/>
                <a:stretch>
                  <a:fillRect/>
                </a:stretch>
              </a:blipFill>
            </p:spPr>
            <p:txBody>
              <a:bodyPr/>
              <a:lstStyle/>
              <a:p>
                <a:r>
                  <a:rPr lang="en-US">
                    <a:noFill/>
                  </a:rPr>
                  <a:t> </a:t>
                </a:r>
              </a:p>
            </p:txBody>
          </p:sp>
        </mc:Fallback>
      </mc:AlternateContent>
      <p:pic>
        <p:nvPicPr>
          <p:cNvPr id="42" name="Picture 41" descr="Text, chat or text message&#10;&#10;Description automatically generated">
            <a:extLst>
              <a:ext uri="{FF2B5EF4-FFF2-40B4-BE49-F238E27FC236}">
                <a16:creationId xmlns:a16="http://schemas.microsoft.com/office/drawing/2014/main" id="{30E76668-81CC-7B49-817E-A403112968F7}"/>
              </a:ext>
            </a:extLst>
          </p:cNvPr>
          <p:cNvPicPr>
            <a:picLocks noChangeAspect="1"/>
          </p:cNvPicPr>
          <p:nvPr/>
        </p:nvPicPr>
        <p:blipFill>
          <a:blip r:embed="rId14"/>
          <a:stretch>
            <a:fillRect/>
          </a:stretch>
        </p:blipFill>
        <p:spPr>
          <a:xfrm>
            <a:off x="-11667" y="4446494"/>
            <a:ext cx="3050098" cy="699598"/>
          </a:xfrm>
          <a:prstGeom prst="rect">
            <a:avLst/>
          </a:prstGeom>
        </p:spPr>
      </p:pic>
      <p:sp>
        <p:nvSpPr>
          <p:cNvPr id="43" name="TextBox 42">
            <a:extLst>
              <a:ext uri="{FF2B5EF4-FFF2-40B4-BE49-F238E27FC236}">
                <a16:creationId xmlns:a16="http://schemas.microsoft.com/office/drawing/2014/main" id="{0E4D3956-2C83-4B47-8A4F-0BF44D913453}"/>
              </a:ext>
            </a:extLst>
          </p:cNvPr>
          <p:cNvSpPr txBox="1"/>
          <p:nvPr/>
        </p:nvSpPr>
        <p:spPr>
          <a:xfrm>
            <a:off x="7774635" y="3075620"/>
            <a:ext cx="1238301" cy="307777"/>
          </a:xfrm>
          <a:prstGeom prst="rect">
            <a:avLst/>
          </a:prstGeom>
          <a:noFill/>
        </p:spPr>
        <p:txBody>
          <a:bodyPr wrap="square" rtlCol="0">
            <a:spAutoFit/>
          </a:bodyPr>
          <a:lstStyle/>
          <a:p>
            <a:r>
              <a:rPr lang="en-US" dirty="0"/>
              <a:t> t = 4</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8B55E9-59DB-854E-991F-8C5495A32FF5}"/>
                  </a:ext>
                </a:extLst>
              </p:cNvPr>
              <p:cNvSpPr txBox="1"/>
              <p:nvPr/>
            </p:nvSpPr>
            <p:spPr>
              <a:xfrm>
                <a:off x="6470568" y="3254980"/>
                <a:ext cx="1527017" cy="253916"/>
              </a:xfrm>
              <a:prstGeom prst="rect">
                <a:avLst/>
              </a:prstGeom>
              <a:noFill/>
            </p:spPr>
            <p:txBody>
              <a:bodyPr wrap="square" rtlCol="0">
                <a:spAutoFit/>
              </a:bodyPr>
              <a:lstStyle/>
              <a:p>
                <a:r>
                  <a:rPr lang="en-US" sz="1050" b="0" dirty="0">
                    <a:solidFill>
                      <a:srgbClr val="FF0000"/>
                    </a:solidFill>
                  </a:rPr>
                  <a:t>[</a:t>
                </a:r>
                <a14:m>
                  <m:oMath xmlns:m="http://schemas.openxmlformats.org/officeDocument/2006/math">
                    <m:r>
                      <a:rPr lang="en-US" sz="1050" b="0" i="1" smtClean="0">
                        <a:solidFill>
                          <a:srgbClr val="FF0000"/>
                        </a:solidFill>
                        <a:latin typeface="Cambria Math" panose="02040503050406030204" pitchFamily="18" charset="0"/>
                      </a:rPr>
                      <m:t>&lt;</m:t>
                    </m:r>
                    <m:r>
                      <a:rPr lang="en-US" sz="1050" b="0" i="1" smtClean="0">
                        <a:solidFill>
                          <a:srgbClr val="FF0000"/>
                        </a:solidFill>
                        <a:latin typeface="Cambria Math" panose="02040503050406030204" pitchFamily="18" charset="0"/>
                      </a:rPr>
                      <m:t>𝐵𝑂𝑆</m:t>
                    </m:r>
                    <m:r>
                      <a:rPr lang="en-US" sz="1050" b="0" i="1" smtClean="0">
                        <a:solidFill>
                          <a:srgbClr val="FF0000"/>
                        </a:solidFill>
                        <a:latin typeface="Cambria Math" panose="02040503050406030204" pitchFamily="18" charset="0"/>
                      </a:rPr>
                      <m:t>&gt;,  </m:t>
                    </m:r>
                    <m:r>
                      <a:rPr lang="en-US" sz="1050" b="0" i="1" smtClean="0">
                        <a:solidFill>
                          <a:srgbClr val="FF0000"/>
                        </a:solidFill>
                        <a:latin typeface="Cambria Math" panose="02040503050406030204" pitchFamily="18" charset="0"/>
                      </a:rPr>
                      <m:t>𝐵</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  </m:t>
                    </m:r>
                    <m:r>
                      <a:rPr lang="en-US" sz="1050" b="0" i="1" smtClean="0">
                        <a:solidFill>
                          <a:srgbClr val="FF0000"/>
                        </a:solidFill>
                        <a:latin typeface="Cambria Math" panose="02040503050406030204" pitchFamily="18" charset="0"/>
                      </a:rPr>
                      <m:t>𝐸</m:t>
                    </m:r>
                    <m:r>
                      <a:rPr lang="en-US" sz="1050" b="0" i="1" smtClean="0">
                        <a:solidFill>
                          <a:srgbClr val="FF0000"/>
                        </a:solidFill>
                        <a:latin typeface="Cambria Math" panose="02040503050406030204" pitchFamily="18" charset="0"/>
                      </a:rPr>
                      <m:t>]</m:t>
                    </m:r>
                  </m:oMath>
                </a14:m>
                <a:endParaRPr lang="en-US" sz="1050" dirty="0">
                  <a:solidFill>
                    <a:srgbClr val="FF0000"/>
                  </a:solidFill>
                </a:endParaRPr>
              </a:p>
            </p:txBody>
          </p:sp>
        </mc:Choice>
        <mc:Fallback xmlns="">
          <p:sp>
            <p:nvSpPr>
              <p:cNvPr id="45" name="TextBox 44">
                <a:extLst>
                  <a:ext uri="{FF2B5EF4-FFF2-40B4-BE49-F238E27FC236}">
                    <a16:creationId xmlns:a16="http://schemas.microsoft.com/office/drawing/2014/main" id="{C38B55E9-59DB-854E-991F-8C5495A32FF5}"/>
                  </a:ext>
                </a:extLst>
              </p:cNvPr>
              <p:cNvSpPr txBox="1">
                <a:spLocks noRot="1" noChangeAspect="1" noMove="1" noResize="1" noEditPoints="1" noAdjustHandles="1" noChangeArrowheads="1" noChangeShapeType="1" noTextEdit="1"/>
              </p:cNvSpPr>
              <p:nvPr/>
            </p:nvSpPr>
            <p:spPr>
              <a:xfrm>
                <a:off x="6470568" y="3254980"/>
                <a:ext cx="1527017" cy="253916"/>
              </a:xfrm>
              <a:prstGeom prst="rect">
                <a:avLst/>
              </a:prstGeom>
              <a:blipFill>
                <a:blip r:embed="rId15"/>
                <a:stretch>
                  <a:fillRect b="-9524"/>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B07B834-CCC4-024A-BDD0-6A1149981D8D}"/>
              </a:ext>
            </a:extLst>
          </p:cNvPr>
          <p:cNvGrpSpPr/>
          <p:nvPr/>
        </p:nvGrpSpPr>
        <p:grpSpPr>
          <a:xfrm>
            <a:off x="3361387" y="4441110"/>
            <a:ext cx="4940757" cy="718360"/>
            <a:chOff x="3361387" y="4441110"/>
            <a:chExt cx="4940757" cy="718360"/>
          </a:xfrm>
        </p:grpSpPr>
        <p:grpSp>
          <p:nvGrpSpPr>
            <p:cNvPr id="47" name="Group 46">
              <a:extLst>
                <a:ext uri="{FF2B5EF4-FFF2-40B4-BE49-F238E27FC236}">
                  <a16:creationId xmlns:a16="http://schemas.microsoft.com/office/drawing/2014/main" id="{2C01B4FC-3A4B-FE4C-A32B-60D4CD63F31F}"/>
                </a:ext>
              </a:extLst>
            </p:cNvPr>
            <p:cNvGrpSpPr/>
            <p:nvPr/>
          </p:nvGrpSpPr>
          <p:grpSpPr>
            <a:xfrm>
              <a:off x="3361387" y="4513312"/>
              <a:ext cx="2339723" cy="646158"/>
              <a:chOff x="401957" y="3946632"/>
              <a:chExt cx="2339723" cy="646158"/>
            </a:xfrm>
          </p:grpSpPr>
          <p:pic>
            <p:nvPicPr>
              <p:cNvPr id="53" name="Image" descr="Image">
                <a:extLst>
                  <a:ext uri="{FF2B5EF4-FFF2-40B4-BE49-F238E27FC236}">
                    <a16:creationId xmlns:a16="http://schemas.microsoft.com/office/drawing/2014/main" id="{A16D5394-AB5C-E740-BD35-4B0428BD1FDD}"/>
                  </a:ext>
                </a:extLst>
              </p:cNvPr>
              <p:cNvPicPr>
                <a:picLocks noChangeAspect="1"/>
              </p:cNvPicPr>
              <p:nvPr/>
            </p:nvPicPr>
            <p:blipFill>
              <a:blip r:embed="rId16"/>
              <a:stretch>
                <a:fillRect/>
              </a:stretch>
            </p:blipFill>
            <p:spPr>
              <a:xfrm>
                <a:off x="401957" y="3946632"/>
                <a:ext cx="1686269" cy="278600"/>
              </a:xfrm>
              <a:prstGeom prst="rect">
                <a:avLst/>
              </a:prstGeom>
              <a:ln w="12700">
                <a:miter lim="400000"/>
              </a:ln>
            </p:spPr>
          </p:pic>
          <p:sp>
            <p:nvSpPr>
              <p:cNvPr id="54" name="TextBox 53">
                <a:extLst>
                  <a:ext uri="{FF2B5EF4-FFF2-40B4-BE49-F238E27FC236}">
                    <a16:creationId xmlns:a16="http://schemas.microsoft.com/office/drawing/2014/main" id="{724825E2-F33F-154D-AB3F-AA032F9B44CA}"/>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55" name="Straight Arrow Connector 54">
                <a:extLst>
                  <a:ext uri="{FF2B5EF4-FFF2-40B4-BE49-F238E27FC236}">
                    <a16:creationId xmlns:a16="http://schemas.microsoft.com/office/drawing/2014/main" id="{D0AE2E81-ED20-E543-84BD-9C538EC8F26B}"/>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E3671703-F0D5-8C44-93BC-6AAEB05AE51A}"/>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49" name="Rectangle 48">
              <a:extLst>
                <a:ext uri="{FF2B5EF4-FFF2-40B4-BE49-F238E27FC236}">
                  <a16:creationId xmlns:a16="http://schemas.microsoft.com/office/drawing/2014/main" id="{A1726586-8F8C-3044-AB11-17F901B10675}"/>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50" name="Rectangle 49">
              <a:extLst>
                <a:ext uri="{FF2B5EF4-FFF2-40B4-BE49-F238E27FC236}">
                  <a16:creationId xmlns:a16="http://schemas.microsoft.com/office/drawing/2014/main" id="{69C79D0D-E192-B94C-8956-461DB2783360}"/>
                </a:ext>
              </a:extLst>
            </p:cNvPr>
            <p:cNvSpPr/>
            <p:nvPr/>
          </p:nvSpPr>
          <p:spPr>
            <a:xfrm>
              <a:off x="725408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51" name="Rectangle 50">
              <a:extLst>
                <a:ext uri="{FF2B5EF4-FFF2-40B4-BE49-F238E27FC236}">
                  <a16:creationId xmlns:a16="http://schemas.microsoft.com/office/drawing/2014/main" id="{4FA0456E-23CD-8645-9883-46DFC38F168B}"/>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4</a:t>
              </a:r>
            </a:p>
          </p:txBody>
        </p:sp>
      </p:grpSp>
    </p:spTree>
    <p:extLst>
      <p:ext uri="{BB962C8B-B14F-4D97-AF65-F5344CB8AC3E}">
        <p14:creationId xmlns:p14="http://schemas.microsoft.com/office/powerpoint/2010/main" val="3752558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7D63-645A-B649-A256-D84AB194B22A}"/>
              </a:ext>
            </a:extLst>
          </p:cNvPr>
          <p:cNvSpPr>
            <a:spLocks noGrp="1"/>
          </p:cNvSpPr>
          <p:nvPr>
            <p:ph type="title"/>
          </p:nvPr>
        </p:nvSpPr>
        <p:spPr/>
        <p:txBody>
          <a:bodyPr/>
          <a:lstStyle/>
          <a:p>
            <a:r>
              <a:rPr lang="en-US" sz="2500" dirty="0">
                <a:solidFill>
                  <a:schemeClr val="accent1">
                    <a:lumMod val="50000"/>
                  </a:schemeClr>
                </a:solidFill>
              </a:rPr>
              <a:t>Subset Of Hypotheses At t = 1 During Decoding</a:t>
            </a:r>
          </a:p>
        </p:txBody>
      </p:sp>
      <p:grpSp>
        <p:nvGrpSpPr>
          <p:cNvPr id="170" name="Group 169">
            <a:extLst>
              <a:ext uri="{FF2B5EF4-FFF2-40B4-BE49-F238E27FC236}">
                <a16:creationId xmlns:a16="http://schemas.microsoft.com/office/drawing/2014/main" id="{7EBE466C-40AF-D247-BCDF-481083CD9179}"/>
              </a:ext>
            </a:extLst>
          </p:cNvPr>
          <p:cNvGrpSpPr/>
          <p:nvPr/>
        </p:nvGrpSpPr>
        <p:grpSpPr>
          <a:xfrm>
            <a:off x="3867984" y="1503249"/>
            <a:ext cx="817390" cy="383816"/>
            <a:chOff x="3867984" y="1503249"/>
            <a:chExt cx="817390" cy="383816"/>
          </a:xfrm>
        </p:grpSpPr>
        <p:sp>
          <p:nvSpPr>
            <p:cNvPr id="5" name="Oval 4">
              <a:extLst>
                <a:ext uri="{FF2B5EF4-FFF2-40B4-BE49-F238E27FC236}">
                  <a16:creationId xmlns:a16="http://schemas.microsoft.com/office/drawing/2014/main" id="{693DC53C-6755-504E-8C6C-C3FBB1E84551}"/>
                </a:ext>
              </a:extLst>
            </p:cNvPr>
            <p:cNvSpPr/>
            <p:nvPr/>
          </p:nvSpPr>
          <p:spPr>
            <a:xfrm>
              <a:off x="3867984" y="15032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8B4C6767-ACA8-DB42-8B40-96762CAC8F65}"/>
                </a:ext>
              </a:extLst>
            </p:cNvPr>
            <p:cNvSpPr txBox="1"/>
            <p:nvPr/>
          </p:nvSpPr>
          <p:spPr>
            <a:xfrm>
              <a:off x="3869743" y="1585093"/>
              <a:ext cx="815631" cy="246221"/>
            </a:xfrm>
            <a:prstGeom prst="rect">
              <a:avLst/>
            </a:prstGeom>
            <a:noFill/>
          </p:spPr>
          <p:txBody>
            <a:bodyPr wrap="square" rtlCol="0">
              <a:spAutoFit/>
            </a:bodyPr>
            <a:lstStyle/>
            <a:p>
              <a:r>
                <a:rPr lang="en-US" sz="1000" dirty="0"/>
                <a:t>BOS</a:t>
              </a:r>
            </a:p>
          </p:txBody>
        </p:sp>
      </p:grpSp>
      <p:grpSp>
        <p:nvGrpSpPr>
          <p:cNvPr id="172" name="Group 171">
            <a:extLst>
              <a:ext uri="{FF2B5EF4-FFF2-40B4-BE49-F238E27FC236}">
                <a16:creationId xmlns:a16="http://schemas.microsoft.com/office/drawing/2014/main" id="{38955012-DC41-BD4B-A015-0396D45D46F0}"/>
              </a:ext>
            </a:extLst>
          </p:cNvPr>
          <p:cNvGrpSpPr/>
          <p:nvPr/>
        </p:nvGrpSpPr>
        <p:grpSpPr>
          <a:xfrm>
            <a:off x="2610794" y="1686809"/>
            <a:ext cx="3065356" cy="929042"/>
            <a:chOff x="2610794" y="1686809"/>
            <a:chExt cx="3065356" cy="929042"/>
          </a:xfrm>
        </p:grpSpPr>
        <p:cxnSp>
          <p:nvCxnSpPr>
            <p:cNvPr id="6" name="Straight Arrow Connector 5">
              <a:extLst>
                <a:ext uri="{FF2B5EF4-FFF2-40B4-BE49-F238E27FC236}">
                  <a16:creationId xmlns:a16="http://schemas.microsoft.com/office/drawing/2014/main" id="{B601FFCA-BFF7-0246-8BC1-89F1BF3183B0}"/>
                </a:ext>
              </a:extLst>
            </p:cNvPr>
            <p:cNvCxnSpPr>
              <a:cxnSpLocks/>
            </p:cNvCxnSpPr>
            <p:nvPr/>
          </p:nvCxnSpPr>
          <p:spPr>
            <a:xfrm flipH="1">
              <a:off x="4072770" y="1887065"/>
              <a:ext cx="1" cy="317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622D658-80AE-DF48-B317-3745DB6C7E77}"/>
                </a:ext>
              </a:extLst>
            </p:cNvPr>
            <p:cNvSpPr/>
            <p:nvPr/>
          </p:nvSpPr>
          <p:spPr>
            <a:xfrm>
              <a:off x="2610794"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E7B1545-C21B-7B49-9C0F-ED4690551E5A}"/>
                </a:ext>
              </a:extLst>
            </p:cNvPr>
            <p:cNvSpPr/>
            <p:nvPr/>
          </p:nvSpPr>
          <p:spPr>
            <a:xfrm>
              <a:off x="3877856" y="2232035"/>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60A4D5-3E52-C34D-9751-769C2562BE93}"/>
                </a:ext>
              </a:extLst>
            </p:cNvPr>
            <p:cNvSpPr/>
            <p:nvPr/>
          </p:nvSpPr>
          <p:spPr>
            <a:xfrm>
              <a:off x="5217990"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93400DB3-2A96-7141-AC07-CB373A37F734}"/>
                </a:ext>
              </a:extLst>
            </p:cNvPr>
            <p:cNvCxnSpPr>
              <a:cxnSpLocks/>
              <a:stCxn id="5" idx="2"/>
            </p:cNvCxnSpPr>
            <p:nvPr/>
          </p:nvCxnSpPr>
          <p:spPr>
            <a:xfrm flipH="1">
              <a:off x="2815580" y="1695157"/>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058A77-E4BB-2B4B-BB1D-D5951490C590}"/>
                </a:ext>
              </a:extLst>
            </p:cNvPr>
            <p:cNvCxnSpPr>
              <a:cxnSpLocks/>
              <a:endCxn id="21" idx="1"/>
            </p:cNvCxnSpPr>
            <p:nvPr/>
          </p:nvCxnSpPr>
          <p:spPr>
            <a:xfrm>
              <a:off x="4278592" y="1686809"/>
              <a:ext cx="999379" cy="5573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CE883B3-4086-D24C-B9A2-1589896E823C}"/>
                </a:ext>
              </a:extLst>
            </p:cNvPr>
            <p:cNvSpPr txBox="1"/>
            <p:nvPr/>
          </p:nvSpPr>
          <p:spPr>
            <a:xfrm>
              <a:off x="2654987" y="2239073"/>
              <a:ext cx="386787" cy="246221"/>
            </a:xfrm>
            <a:prstGeom prst="rect">
              <a:avLst/>
            </a:prstGeom>
            <a:noFill/>
          </p:spPr>
          <p:txBody>
            <a:bodyPr wrap="square" rtlCol="0">
              <a:spAutoFit/>
            </a:bodyPr>
            <a:lstStyle/>
            <a:p>
              <a:r>
                <a:rPr lang="en-US" sz="1000" dirty="0"/>
                <a:t>B</a:t>
              </a:r>
            </a:p>
          </p:txBody>
        </p:sp>
        <p:sp>
          <p:nvSpPr>
            <p:cNvPr id="48" name="TextBox 47">
              <a:extLst>
                <a:ext uri="{FF2B5EF4-FFF2-40B4-BE49-F238E27FC236}">
                  <a16:creationId xmlns:a16="http://schemas.microsoft.com/office/drawing/2014/main" id="{8EB71724-FBEB-D243-A1E3-408499589FF0}"/>
                </a:ext>
              </a:extLst>
            </p:cNvPr>
            <p:cNvSpPr txBox="1"/>
            <p:nvPr/>
          </p:nvSpPr>
          <p:spPr>
            <a:xfrm>
              <a:off x="3963455" y="2279231"/>
              <a:ext cx="386787" cy="246221"/>
            </a:xfrm>
            <a:prstGeom prst="rect">
              <a:avLst/>
            </a:prstGeom>
            <a:noFill/>
          </p:spPr>
          <p:txBody>
            <a:bodyPr wrap="square" rtlCol="0">
              <a:spAutoFit/>
            </a:bodyPr>
            <a:lstStyle/>
            <a:p>
              <a:r>
                <a:rPr lang="en-US" sz="1000" dirty="0"/>
                <a:t>E</a:t>
              </a:r>
            </a:p>
          </p:txBody>
        </p:sp>
        <p:sp>
          <p:nvSpPr>
            <p:cNvPr id="51" name="TextBox 50">
              <a:extLst>
                <a:ext uri="{FF2B5EF4-FFF2-40B4-BE49-F238E27FC236}">
                  <a16:creationId xmlns:a16="http://schemas.microsoft.com/office/drawing/2014/main" id="{7EC755E0-B597-6B4F-A625-FA57CEC11861}"/>
                </a:ext>
              </a:extLst>
            </p:cNvPr>
            <p:cNvSpPr txBox="1"/>
            <p:nvPr/>
          </p:nvSpPr>
          <p:spPr>
            <a:xfrm>
              <a:off x="5289363" y="2230013"/>
              <a:ext cx="386787" cy="246221"/>
            </a:xfrm>
            <a:prstGeom prst="rect">
              <a:avLst/>
            </a:prstGeom>
            <a:noFill/>
          </p:spPr>
          <p:txBody>
            <a:bodyPr wrap="square" rtlCol="0">
              <a:spAutoFit/>
            </a:bodyPr>
            <a:lstStyle/>
            <a:p>
              <a:r>
                <a:rPr lang="en-US" sz="1000" dirty="0"/>
                <a:t>C</a:t>
              </a:r>
            </a:p>
          </p:txBody>
        </p:sp>
      </p:grpSp>
      <p:grpSp>
        <p:nvGrpSpPr>
          <p:cNvPr id="173" name="Group 172">
            <a:extLst>
              <a:ext uri="{FF2B5EF4-FFF2-40B4-BE49-F238E27FC236}">
                <a16:creationId xmlns:a16="http://schemas.microsoft.com/office/drawing/2014/main" id="{3FAC57DB-4158-E34C-AC71-FB4B0DA00E0B}"/>
              </a:ext>
            </a:extLst>
          </p:cNvPr>
          <p:cNvGrpSpPr/>
          <p:nvPr/>
        </p:nvGrpSpPr>
        <p:grpSpPr>
          <a:xfrm>
            <a:off x="1320918" y="2417224"/>
            <a:ext cx="1284921" cy="925146"/>
            <a:chOff x="1320918" y="2417224"/>
            <a:chExt cx="1284921" cy="925146"/>
          </a:xfrm>
        </p:grpSpPr>
        <p:cxnSp>
          <p:nvCxnSpPr>
            <p:cNvPr id="57" name="Straight Arrow Connector 56">
              <a:extLst>
                <a:ext uri="{FF2B5EF4-FFF2-40B4-BE49-F238E27FC236}">
                  <a16:creationId xmlns:a16="http://schemas.microsoft.com/office/drawing/2014/main" id="{6F2476AF-19AD-1D47-82C7-33335C14C143}"/>
                </a:ext>
              </a:extLst>
            </p:cNvPr>
            <p:cNvCxnSpPr>
              <a:cxnSpLocks/>
            </p:cNvCxnSpPr>
            <p:nvPr/>
          </p:nvCxnSpPr>
          <p:spPr>
            <a:xfrm flipH="1">
              <a:off x="1553435" y="2417224"/>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27F5BDC-6944-AB40-A078-D1EA6720D682}"/>
                </a:ext>
              </a:extLst>
            </p:cNvPr>
            <p:cNvSpPr/>
            <p:nvPr/>
          </p:nvSpPr>
          <p:spPr>
            <a:xfrm>
              <a:off x="1320918" y="2891124"/>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5780670-3BA1-9544-9239-C9F1CC585F06}"/>
                    </a:ext>
                  </a:extLst>
                </p:cNvPr>
                <p:cNvSpPr txBox="1"/>
                <p:nvPr/>
              </p:nvSpPr>
              <p:spPr>
                <a:xfrm>
                  <a:off x="1365111" y="2942260"/>
                  <a:ext cx="386787" cy="400110"/>
                </a:xfrm>
                <a:prstGeom prst="rect">
                  <a:avLst/>
                </a:prstGeom>
                <a:noFill/>
              </p:spPr>
              <p:txBody>
                <a:bodyPr wrap="square" rtlCol="0">
                  <a:spAutoFit/>
                </a:bodyPr>
                <a:lstStyle/>
                <a:p>
                  <a:r>
                    <a:rPr lang="en-US" sz="1000" dirty="0">
                      <a:ea typeface="Cambria Math" panose="02040503050406030204" pitchFamily="18" charset="0"/>
                    </a:rPr>
                    <a:t>B</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70" name="TextBox 69">
                  <a:extLst>
                    <a:ext uri="{FF2B5EF4-FFF2-40B4-BE49-F238E27FC236}">
                      <a16:creationId xmlns:a16="http://schemas.microsoft.com/office/drawing/2014/main" id="{75780670-3BA1-9544-9239-C9F1CC585F06}"/>
                    </a:ext>
                  </a:extLst>
                </p:cNvPr>
                <p:cNvSpPr txBox="1">
                  <a:spLocks noRot="1" noChangeAspect="1" noMove="1" noResize="1" noEditPoints="1" noAdjustHandles="1" noChangeArrowheads="1" noChangeShapeType="1" noTextEdit="1"/>
                </p:cNvSpPr>
                <p:nvPr/>
              </p:nvSpPr>
              <p:spPr>
                <a:xfrm>
                  <a:off x="1365111" y="2942260"/>
                  <a:ext cx="386787" cy="400110"/>
                </a:xfrm>
                <a:prstGeom prst="rect">
                  <a:avLst/>
                </a:prstGeom>
                <a:blipFill>
                  <a:blip r:embed="rId3"/>
                  <a:stretch>
                    <a:fillRect/>
                  </a:stretch>
                </a:blipFill>
              </p:spPr>
              <p:txBody>
                <a:bodyPr/>
                <a:lstStyle/>
                <a:p>
                  <a:r>
                    <a:rPr lang="en-US">
                      <a:noFill/>
                    </a:rPr>
                    <a:t> </a:t>
                  </a:r>
                </a:p>
              </p:txBody>
            </p:sp>
          </mc:Fallback>
        </mc:AlternateContent>
      </p:grpSp>
      <p:grpSp>
        <p:nvGrpSpPr>
          <p:cNvPr id="174" name="Group 173">
            <a:extLst>
              <a:ext uri="{FF2B5EF4-FFF2-40B4-BE49-F238E27FC236}">
                <a16:creationId xmlns:a16="http://schemas.microsoft.com/office/drawing/2014/main" id="{27220E0B-7C56-4746-A354-A4FD7FB62020}"/>
              </a:ext>
            </a:extLst>
          </p:cNvPr>
          <p:cNvGrpSpPr/>
          <p:nvPr/>
        </p:nvGrpSpPr>
        <p:grpSpPr>
          <a:xfrm>
            <a:off x="1992511" y="2515544"/>
            <a:ext cx="1755881" cy="759396"/>
            <a:chOff x="1992511" y="2515544"/>
            <a:chExt cx="1755881" cy="759396"/>
          </a:xfrm>
        </p:grpSpPr>
        <p:cxnSp>
          <p:nvCxnSpPr>
            <p:cNvPr id="56" name="Straight Arrow Connector 55">
              <a:extLst>
                <a:ext uri="{FF2B5EF4-FFF2-40B4-BE49-F238E27FC236}">
                  <a16:creationId xmlns:a16="http://schemas.microsoft.com/office/drawing/2014/main" id="{7BE7245C-DCA0-8348-AAF0-2254E7F78AAE}"/>
                </a:ext>
              </a:extLst>
            </p:cNvPr>
            <p:cNvCxnSpPr>
              <a:cxnSpLocks/>
              <a:stCxn id="10" idx="4"/>
            </p:cNvCxnSpPr>
            <p:nvPr/>
          </p:nvCxnSpPr>
          <p:spPr>
            <a:xfrm flipH="1">
              <a:off x="2810626" y="2571753"/>
              <a:ext cx="4956" cy="354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58FAF00-1A04-1F46-90E1-7B4792716660}"/>
                </a:ext>
              </a:extLst>
            </p:cNvPr>
            <p:cNvCxnSpPr>
              <a:cxnSpLocks/>
              <a:stCxn id="10" idx="3"/>
            </p:cNvCxnSpPr>
            <p:nvPr/>
          </p:nvCxnSpPr>
          <p:spPr>
            <a:xfrm flipH="1">
              <a:off x="2225029" y="2515544"/>
              <a:ext cx="445746" cy="394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302DAC1-576E-BE4B-8DAC-BE3673376BEC}"/>
                </a:ext>
              </a:extLst>
            </p:cNvPr>
            <p:cNvCxnSpPr>
              <a:cxnSpLocks/>
              <a:stCxn id="10" idx="5"/>
            </p:cNvCxnSpPr>
            <p:nvPr/>
          </p:nvCxnSpPr>
          <p:spPr>
            <a:xfrm>
              <a:off x="2960388" y="2515544"/>
              <a:ext cx="441077" cy="450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7C19731C-0507-2D4C-8E11-9D6FD58402A1}"/>
                </a:ext>
              </a:extLst>
            </p:cNvPr>
            <p:cNvSpPr/>
            <p:nvPr/>
          </p:nvSpPr>
          <p:spPr>
            <a:xfrm>
              <a:off x="1992511"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F2EADB9A-F9DC-6145-A3FC-79DD4D39AD1E}"/>
                </a:ext>
              </a:extLst>
            </p:cNvPr>
            <p:cNvSpPr/>
            <p:nvPr/>
          </p:nvSpPr>
          <p:spPr>
            <a:xfrm>
              <a:off x="2606872"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51F11665-5A38-9E4B-A141-5BA40A1BB912}"/>
                </a:ext>
              </a:extLst>
            </p:cNvPr>
            <p:cNvSpPr/>
            <p:nvPr/>
          </p:nvSpPr>
          <p:spPr>
            <a:xfrm>
              <a:off x="3313753"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2D4FC880-E713-DB47-8DEC-B95BC49DF082}"/>
                </a:ext>
              </a:extLst>
            </p:cNvPr>
            <p:cNvSpPr txBox="1"/>
            <p:nvPr/>
          </p:nvSpPr>
          <p:spPr>
            <a:xfrm>
              <a:off x="2044063" y="2942259"/>
              <a:ext cx="386787" cy="246221"/>
            </a:xfrm>
            <a:prstGeom prst="rect">
              <a:avLst/>
            </a:prstGeom>
            <a:noFill/>
          </p:spPr>
          <p:txBody>
            <a:bodyPr wrap="square" rtlCol="0">
              <a:spAutoFit/>
            </a:bodyPr>
            <a:lstStyle/>
            <a:p>
              <a:r>
                <a:rPr lang="en-US" sz="1000" dirty="0"/>
                <a:t>BB</a:t>
              </a:r>
            </a:p>
          </p:txBody>
        </p:sp>
        <p:sp>
          <p:nvSpPr>
            <p:cNvPr id="72" name="TextBox 71">
              <a:extLst>
                <a:ext uri="{FF2B5EF4-FFF2-40B4-BE49-F238E27FC236}">
                  <a16:creationId xmlns:a16="http://schemas.microsoft.com/office/drawing/2014/main" id="{A7F47ED8-4553-AC4C-B1A4-C2CEC12ED471}"/>
                </a:ext>
              </a:extLst>
            </p:cNvPr>
            <p:cNvSpPr txBox="1"/>
            <p:nvPr/>
          </p:nvSpPr>
          <p:spPr>
            <a:xfrm>
              <a:off x="2677512" y="2919068"/>
              <a:ext cx="386787" cy="246221"/>
            </a:xfrm>
            <a:prstGeom prst="rect">
              <a:avLst/>
            </a:prstGeom>
            <a:noFill/>
          </p:spPr>
          <p:txBody>
            <a:bodyPr wrap="square" rtlCol="0">
              <a:spAutoFit/>
            </a:bodyPr>
            <a:lstStyle/>
            <a:p>
              <a:r>
                <a:rPr lang="en-US" sz="1000" dirty="0"/>
                <a:t>BE</a:t>
              </a:r>
            </a:p>
          </p:txBody>
        </p:sp>
        <p:sp>
          <p:nvSpPr>
            <p:cNvPr id="73" name="TextBox 72">
              <a:extLst>
                <a:ext uri="{FF2B5EF4-FFF2-40B4-BE49-F238E27FC236}">
                  <a16:creationId xmlns:a16="http://schemas.microsoft.com/office/drawing/2014/main" id="{67BF5163-1447-0242-BF26-910581A03402}"/>
                </a:ext>
              </a:extLst>
            </p:cNvPr>
            <p:cNvSpPr txBox="1"/>
            <p:nvPr/>
          </p:nvSpPr>
          <p:spPr>
            <a:xfrm>
              <a:off x="3361605" y="2933201"/>
              <a:ext cx="386787" cy="246221"/>
            </a:xfrm>
            <a:prstGeom prst="rect">
              <a:avLst/>
            </a:prstGeom>
            <a:noFill/>
          </p:spPr>
          <p:txBody>
            <a:bodyPr wrap="square" rtlCol="0">
              <a:spAutoFit/>
            </a:bodyPr>
            <a:lstStyle/>
            <a:p>
              <a:r>
                <a:rPr lang="en-US" sz="1000" dirty="0"/>
                <a:t>BC</a:t>
              </a:r>
            </a:p>
          </p:txBody>
        </p:sp>
      </p:grpSp>
      <p:grpSp>
        <p:nvGrpSpPr>
          <p:cNvPr id="171" name="Group 170">
            <a:extLst>
              <a:ext uri="{FF2B5EF4-FFF2-40B4-BE49-F238E27FC236}">
                <a16:creationId xmlns:a16="http://schemas.microsoft.com/office/drawing/2014/main" id="{9E99C7F3-91EC-FD4E-96E9-FFD051DEABDA}"/>
              </a:ext>
            </a:extLst>
          </p:cNvPr>
          <p:cNvGrpSpPr/>
          <p:nvPr/>
        </p:nvGrpSpPr>
        <p:grpSpPr>
          <a:xfrm>
            <a:off x="1819377" y="1695157"/>
            <a:ext cx="2048607" cy="918328"/>
            <a:chOff x="1819377" y="1695157"/>
            <a:chExt cx="2048607" cy="918328"/>
          </a:xfrm>
        </p:grpSpPr>
        <p:cxnSp>
          <p:nvCxnSpPr>
            <p:cNvPr id="128" name="Straight Arrow Connector 127">
              <a:extLst>
                <a:ext uri="{FF2B5EF4-FFF2-40B4-BE49-F238E27FC236}">
                  <a16:creationId xmlns:a16="http://schemas.microsoft.com/office/drawing/2014/main" id="{E0FEAC98-FFAB-644F-AD2D-2B63785978A8}"/>
                </a:ext>
              </a:extLst>
            </p:cNvPr>
            <p:cNvCxnSpPr>
              <a:cxnSpLocks/>
              <a:stCxn id="5" idx="2"/>
            </p:cNvCxnSpPr>
            <p:nvPr/>
          </p:nvCxnSpPr>
          <p:spPr>
            <a:xfrm flipH="1">
              <a:off x="2179796" y="1695157"/>
              <a:ext cx="1688188" cy="603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31050922-74F6-A941-884F-35A78B0910BB}"/>
                </a:ext>
              </a:extLst>
            </p:cNvPr>
            <p:cNvSpPr/>
            <p:nvPr/>
          </p:nvSpPr>
          <p:spPr>
            <a:xfrm>
              <a:off x="1819377" y="2229669"/>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9BECED7D-B1DF-7946-B33B-69E3F0BBA5EB}"/>
                    </a:ext>
                  </a:extLst>
                </p:cNvPr>
                <p:cNvSpPr txBox="1"/>
                <p:nvPr/>
              </p:nvSpPr>
              <p:spPr>
                <a:xfrm>
                  <a:off x="1871494" y="2301214"/>
                  <a:ext cx="3548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baseline="3000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3" name="TextBox 132">
                  <a:extLst>
                    <a:ext uri="{FF2B5EF4-FFF2-40B4-BE49-F238E27FC236}">
                      <a16:creationId xmlns:a16="http://schemas.microsoft.com/office/drawing/2014/main" id="{9BECED7D-B1DF-7946-B33B-69E3F0BBA5EB}"/>
                    </a:ext>
                  </a:extLst>
                </p:cNvPr>
                <p:cNvSpPr txBox="1">
                  <a:spLocks noRot="1" noChangeAspect="1" noMove="1" noResize="1" noEditPoints="1" noAdjustHandles="1" noChangeArrowheads="1" noChangeShapeType="1" noTextEdit="1"/>
                </p:cNvSpPr>
                <p:nvPr/>
              </p:nvSpPr>
              <p:spPr>
                <a:xfrm>
                  <a:off x="1871494" y="2301214"/>
                  <a:ext cx="354837" cy="307777"/>
                </a:xfrm>
                <a:prstGeom prst="rect">
                  <a:avLst/>
                </a:prstGeom>
                <a:blipFill>
                  <a:blip r:embed="rId4"/>
                  <a:stretch>
                    <a:fillRect/>
                  </a:stretch>
                </a:blipFill>
              </p:spPr>
              <p:txBody>
                <a:bodyPr/>
                <a:lstStyle/>
                <a:p>
                  <a:r>
                    <a:rPr lang="en-US">
                      <a:noFill/>
                    </a:rPr>
                    <a:t> </a:t>
                  </a:r>
                </a:p>
              </p:txBody>
            </p:sp>
          </mc:Fallback>
        </mc:AlternateContent>
      </p:grpSp>
      <p:grpSp>
        <p:nvGrpSpPr>
          <p:cNvPr id="175" name="Group 174">
            <a:extLst>
              <a:ext uri="{FF2B5EF4-FFF2-40B4-BE49-F238E27FC236}">
                <a16:creationId xmlns:a16="http://schemas.microsoft.com/office/drawing/2014/main" id="{F323D531-F84F-3A49-AB02-6F8B6C4B5796}"/>
              </a:ext>
            </a:extLst>
          </p:cNvPr>
          <p:cNvGrpSpPr/>
          <p:nvPr/>
        </p:nvGrpSpPr>
        <p:grpSpPr>
          <a:xfrm>
            <a:off x="4531309" y="2458871"/>
            <a:ext cx="694382" cy="823520"/>
            <a:chOff x="4531309" y="2458871"/>
            <a:chExt cx="694382" cy="823520"/>
          </a:xfrm>
        </p:grpSpPr>
        <p:sp>
          <p:nvSpPr>
            <p:cNvPr id="75" name="Oval 74">
              <a:extLst>
                <a:ext uri="{FF2B5EF4-FFF2-40B4-BE49-F238E27FC236}">
                  <a16:creationId xmlns:a16="http://schemas.microsoft.com/office/drawing/2014/main" id="{CEAA62A6-904A-A14C-8DD6-0EFAB8347E13}"/>
                </a:ext>
              </a:extLst>
            </p:cNvPr>
            <p:cNvSpPr/>
            <p:nvPr/>
          </p:nvSpPr>
          <p:spPr>
            <a:xfrm>
              <a:off x="4531309" y="2831146"/>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F5E4900-287E-F046-94CC-2A573DFE1468}"/>
                    </a:ext>
                  </a:extLst>
                </p:cNvPr>
                <p:cNvSpPr txBox="1"/>
                <p:nvPr/>
              </p:nvSpPr>
              <p:spPr>
                <a:xfrm>
                  <a:off x="4585462" y="2882281"/>
                  <a:ext cx="386787" cy="400110"/>
                </a:xfrm>
                <a:prstGeom prst="rect">
                  <a:avLst/>
                </a:prstGeom>
                <a:noFill/>
              </p:spPr>
              <p:txBody>
                <a:bodyPr wrap="square" rtlCol="0">
                  <a:spAutoFit/>
                </a:bodyPr>
                <a:lstStyle/>
                <a:p>
                  <a:r>
                    <a:rPr lang="en-US" sz="1000" dirty="0">
                      <a:ea typeface="Cambria Math" panose="02040503050406030204" pitchFamily="18" charset="0"/>
                    </a:rPr>
                    <a:t>C</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80" name="TextBox 79">
                  <a:extLst>
                    <a:ext uri="{FF2B5EF4-FFF2-40B4-BE49-F238E27FC236}">
                      <a16:creationId xmlns:a16="http://schemas.microsoft.com/office/drawing/2014/main" id="{FF5E4900-287E-F046-94CC-2A573DFE1468}"/>
                    </a:ext>
                  </a:extLst>
                </p:cNvPr>
                <p:cNvSpPr txBox="1">
                  <a:spLocks noRot="1" noChangeAspect="1" noMove="1" noResize="1" noEditPoints="1" noAdjustHandles="1" noChangeArrowheads="1" noChangeShapeType="1" noTextEdit="1"/>
                </p:cNvSpPr>
                <p:nvPr/>
              </p:nvSpPr>
              <p:spPr>
                <a:xfrm>
                  <a:off x="4585462" y="2882281"/>
                  <a:ext cx="386787" cy="400110"/>
                </a:xfrm>
                <a:prstGeom prst="rect">
                  <a:avLst/>
                </a:prstGeom>
                <a:blipFill>
                  <a:blip r:embed="rId5"/>
                  <a:stretch>
                    <a:fillRect/>
                  </a:stretch>
                </a:blipFill>
              </p:spPr>
              <p:txBody>
                <a:bodyPr/>
                <a:lstStyle/>
                <a:p>
                  <a:r>
                    <a:rPr lang="en-US">
                      <a:noFill/>
                    </a:rPr>
                    <a:t> </a:t>
                  </a:r>
                </a:p>
              </p:txBody>
            </p:sp>
          </mc:Fallback>
        </mc:AlternateContent>
        <p:cxnSp>
          <p:nvCxnSpPr>
            <p:cNvPr id="139" name="Straight Arrow Connector 138">
              <a:extLst>
                <a:ext uri="{FF2B5EF4-FFF2-40B4-BE49-F238E27FC236}">
                  <a16:creationId xmlns:a16="http://schemas.microsoft.com/office/drawing/2014/main" id="{DBE13A0F-AAB9-774F-B9A4-EBA08C53F20A}"/>
                </a:ext>
              </a:extLst>
            </p:cNvPr>
            <p:cNvCxnSpPr>
              <a:cxnSpLocks/>
              <a:endCxn id="75" idx="0"/>
            </p:cNvCxnSpPr>
            <p:nvPr/>
          </p:nvCxnSpPr>
          <p:spPr>
            <a:xfrm flipH="1">
              <a:off x="4736097" y="2458871"/>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B7307F53-22B6-6048-A5BD-2DC9E77C348A}"/>
              </a:ext>
            </a:extLst>
          </p:cNvPr>
          <p:cNvGrpSpPr/>
          <p:nvPr/>
        </p:nvGrpSpPr>
        <p:grpSpPr>
          <a:xfrm>
            <a:off x="5202902" y="2390779"/>
            <a:ext cx="1755881" cy="824183"/>
            <a:chOff x="5202902" y="2390779"/>
            <a:chExt cx="1755881" cy="824183"/>
          </a:xfrm>
        </p:grpSpPr>
        <p:sp>
          <p:nvSpPr>
            <p:cNvPr id="76" name="Oval 75">
              <a:extLst>
                <a:ext uri="{FF2B5EF4-FFF2-40B4-BE49-F238E27FC236}">
                  <a16:creationId xmlns:a16="http://schemas.microsoft.com/office/drawing/2014/main" id="{27DCA24B-C7D1-714D-B6CD-387EA839EA15}"/>
                </a:ext>
              </a:extLst>
            </p:cNvPr>
            <p:cNvSpPr/>
            <p:nvPr/>
          </p:nvSpPr>
          <p:spPr>
            <a:xfrm>
              <a:off x="5202902"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C91A03C1-5523-2748-9D17-E8B61376EE67}"/>
                </a:ext>
              </a:extLst>
            </p:cNvPr>
            <p:cNvSpPr/>
            <p:nvPr/>
          </p:nvSpPr>
          <p:spPr>
            <a:xfrm>
              <a:off x="5817263"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4F118C5-E463-2F4B-98D4-970C415D5CD7}"/>
                </a:ext>
              </a:extLst>
            </p:cNvPr>
            <p:cNvSpPr/>
            <p:nvPr/>
          </p:nvSpPr>
          <p:spPr>
            <a:xfrm>
              <a:off x="6524144"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ECD663-E978-804B-ACFB-82EBFA6F24DB}"/>
                </a:ext>
              </a:extLst>
            </p:cNvPr>
            <p:cNvSpPr txBox="1"/>
            <p:nvPr/>
          </p:nvSpPr>
          <p:spPr>
            <a:xfrm>
              <a:off x="5254454" y="2882281"/>
              <a:ext cx="386787" cy="246221"/>
            </a:xfrm>
            <a:prstGeom prst="rect">
              <a:avLst/>
            </a:prstGeom>
            <a:noFill/>
          </p:spPr>
          <p:txBody>
            <a:bodyPr wrap="square" rtlCol="0">
              <a:spAutoFit/>
            </a:bodyPr>
            <a:lstStyle/>
            <a:p>
              <a:r>
                <a:rPr lang="en-US" sz="1000" dirty="0"/>
                <a:t>CB</a:t>
              </a:r>
            </a:p>
          </p:txBody>
        </p:sp>
        <p:sp>
          <p:nvSpPr>
            <p:cNvPr id="82" name="TextBox 81">
              <a:extLst>
                <a:ext uri="{FF2B5EF4-FFF2-40B4-BE49-F238E27FC236}">
                  <a16:creationId xmlns:a16="http://schemas.microsoft.com/office/drawing/2014/main" id="{D239252A-BAD6-9949-B4F2-4F74CD489234}"/>
                </a:ext>
              </a:extLst>
            </p:cNvPr>
            <p:cNvSpPr txBox="1"/>
            <p:nvPr/>
          </p:nvSpPr>
          <p:spPr>
            <a:xfrm>
              <a:off x="5887903" y="2859090"/>
              <a:ext cx="386787" cy="246221"/>
            </a:xfrm>
            <a:prstGeom prst="rect">
              <a:avLst/>
            </a:prstGeom>
            <a:noFill/>
          </p:spPr>
          <p:txBody>
            <a:bodyPr wrap="square" rtlCol="0">
              <a:spAutoFit/>
            </a:bodyPr>
            <a:lstStyle/>
            <a:p>
              <a:r>
                <a:rPr lang="en-US" sz="1000" dirty="0"/>
                <a:t>CE</a:t>
              </a:r>
            </a:p>
          </p:txBody>
        </p:sp>
        <p:sp>
          <p:nvSpPr>
            <p:cNvPr id="83" name="TextBox 82">
              <a:extLst>
                <a:ext uri="{FF2B5EF4-FFF2-40B4-BE49-F238E27FC236}">
                  <a16:creationId xmlns:a16="http://schemas.microsoft.com/office/drawing/2014/main" id="{EC49BD8E-AFBD-A443-AB85-04719D5C48CD}"/>
                </a:ext>
              </a:extLst>
            </p:cNvPr>
            <p:cNvSpPr txBox="1"/>
            <p:nvPr/>
          </p:nvSpPr>
          <p:spPr>
            <a:xfrm>
              <a:off x="6571996" y="2873223"/>
              <a:ext cx="386787" cy="246221"/>
            </a:xfrm>
            <a:prstGeom prst="rect">
              <a:avLst/>
            </a:prstGeom>
            <a:noFill/>
          </p:spPr>
          <p:txBody>
            <a:bodyPr wrap="square" rtlCol="0">
              <a:spAutoFit/>
            </a:bodyPr>
            <a:lstStyle/>
            <a:p>
              <a:r>
                <a:rPr lang="en-US" sz="1000" dirty="0"/>
                <a:t>CC</a:t>
              </a:r>
            </a:p>
          </p:txBody>
        </p:sp>
        <p:cxnSp>
          <p:nvCxnSpPr>
            <p:cNvPr id="141" name="Straight Arrow Connector 140">
              <a:extLst>
                <a:ext uri="{FF2B5EF4-FFF2-40B4-BE49-F238E27FC236}">
                  <a16:creationId xmlns:a16="http://schemas.microsoft.com/office/drawing/2014/main" id="{2798ADFC-E0DC-2A48-A0B7-04FEBC70E04F}"/>
                </a:ext>
              </a:extLst>
            </p:cNvPr>
            <p:cNvCxnSpPr>
              <a:cxnSpLocks/>
              <a:stCxn id="21" idx="4"/>
              <a:endCxn id="76" idx="0"/>
            </p:cNvCxnSpPr>
            <p:nvPr/>
          </p:nvCxnSpPr>
          <p:spPr>
            <a:xfrm flipH="1">
              <a:off x="5407690" y="2571753"/>
              <a:ext cx="15088" cy="25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A7BF3CD-DACC-E54D-8CDA-8625C2D9F864}"/>
                </a:ext>
              </a:extLst>
            </p:cNvPr>
            <p:cNvCxnSpPr>
              <a:cxnSpLocks/>
              <a:endCxn id="77" idx="0"/>
            </p:cNvCxnSpPr>
            <p:nvPr/>
          </p:nvCxnSpPr>
          <p:spPr>
            <a:xfrm>
              <a:off x="5534160" y="2525452"/>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472031C-3746-374C-8446-2266D8544117}"/>
                </a:ext>
              </a:extLst>
            </p:cNvPr>
            <p:cNvCxnSpPr>
              <a:cxnSpLocks/>
              <a:endCxn id="78" idx="0"/>
            </p:cNvCxnSpPr>
            <p:nvPr/>
          </p:nvCxnSpPr>
          <p:spPr>
            <a:xfrm>
              <a:off x="5634666" y="2390779"/>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B64A35EF-8B42-8B4C-88E2-6903706A4752}"/>
              </a:ext>
            </a:extLst>
          </p:cNvPr>
          <p:cNvGrpSpPr/>
          <p:nvPr/>
        </p:nvGrpSpPr>
        <p:grpSpPr>
          <a:xfrm>
            <a:off x="1870202" y="3184713"/>
            <a:ext cx="743035" cy="823520"/>
            <a:chOff x="1870202" y="3184713"/>
            <a:chExt cx="743035" cy="823520"/>
          </a:xfrm>
        </p:grpSpPr>
        <p:sp>
          <p:nvSpPr>
            <p:cNvPr id="148" name="Oval 147">
              <a:extLst>
                <a:ext uri="{FF2B5EF4-FFF2-40B4-BE49-F238E27FC236}">
                  <a16:creationId xmlns:a16="http://schemas.microsoft.com/office/drawing/2014/main" id="{D186DE6E-2814-0C46-BC11-D86CE050DF80}"/>
                </a:ext>
              </a:extLst>
            </p:cNvPr>
            <p:cNvSpPr/>
            <p:nvPr/>
          </p:nvSpPr>
          <p:spPr>
            <a:xfrm>
              <a:off x="1918855" y="3556988"/>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87E149F3-9259-EF46-9B71-0E0B93870F8F}"/>
                    </a:ext>
                  </a:extLst>
                </p:cNvPr>
                <p:cNvSpPr txBox="1"/>
                <p:nvPr/>
              </p:nvSpPr>
              <p:spPr>
                <a:xfrm>
                  <a:off x="1870202" y="3608123"/>
                  <a:ext cx="489594" cy="400110"/>
                </a:xfrm>
                <a:prstGeom prst="rect">
                  <a:avLst/>
                </a:prstGeom>
                <a:noFill/>
              </p:spPr>
              <p:txBody>
                <a:bodyPr wrap="square" rtlCol="0">
                  <a:spAutoFit/>
                </a:bodyPr>
                <a:lstStyle/>
                <a:p>
                  <a:r>
                    <a:rPr lang="en-US" sz="1000" dirty="0">
                      <a:ea typeface="Cambria Math" panose="02040503050406030204" pitchFamily="18" charset="0"/>
                    </a:rPr>
                    <a:t>BE</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152" name="TextBox 151">
                  <a:extLst>
                    <a:ext uri="{FF2B5EF4-FFF2-40B4-BE49-F238E27FC236}">
                      <a16:creationId xmlns:a16="http://schemas.microsoft.com/office/drawing/2014/main" id="{87E149F3-9259-EF46-9B71-0E0B93870F8F}"/>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6"/>
                  <a:stretch>
                    <a:fillRect/>
                  </a:stretch>
                </a:blipFill>
              </p:spPr>
              <p:txBody>
                <a:bodyPr/>
                <a:lstStyle/>
                <a:p>
                  <a:r>
                    <a:rPr lang="en-US">
                      <a:noFill/>
                    </a:rPr>
                    <a:t> </a:t>
                  </a:r>
                </a:p>
              </p:txBody>
            </p:sp>
          </mc:Fallback>
        </mc:AlternateContent>
        <p:cxnSp>
          <p:nvCxnSpPr>
            <p:cNvPr id="156" name="Straight Arrow Connector 155">
              <a:extLst>
                <a:ext uri="{FF2B5EF4-FFF2-40B4-BE49-F238E27FC236}">
                  <a16:creationId xmlns:a16="http://schemas.microsoft.com/office/drawing/2014/main" id="{88C567D4-9A99-5B42-B7A0-E374EAA86AE2}"/>
                </a:ext>
              </a:extLst>
            </p:cNvPr>
            <p:cNvCxnSpPr>
              <a:cxnSpLocks/>
              <a:endCxn id="148"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0D424E6E-7509-1E4A-B8B3-C205721C8E75}"/>
              </a:ext>
            </a:extLst>
          </p:cNvPr>
          <p:cNvGrpSpPr/>
          <p:nvPr/>
        </p:nvGrpSpPr>
        <p:grpSpPr>
          <a:xfrm>
            <a:off x="2540896" y="3116621"/>
            <a:ext cx="1908240" cy="824183"/>
            <a:chOff x="2540896" y="3116621"/>
            <a:chExt cx="1908240" cy="824183"/>
          </a:xfrm>
        </p:grpSpPr>
        <p:sp>
          <p:nvSpPr>
            <p:cNvPr id="149" name="Oval 148">
              <a:extLst>
                <a:ext uri="{FF2B5EF4-FFF2-40B4-BE49-F238E27FC236}">
                  <a16:creationId xmlns:a16="http://schemas.microsoft.com/office/drawing/2014/main" id="{7DEF283F-4BBF-404D-8672-C185014C7B45}"/>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5B0BCE44-B1B6-6640-9C88-92F782025499}"/>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30D43C7B-B4A4-3849-9519-F274984699DB}"/>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E2B5C255-03E1-B742-A689-7A5615FB1427}"/>
                </a:ext>
              </a:extLst>
            </p:cNvPr>
            <p:cNvSpPr txBox="1"/>
            <p:nvPr/>
          </p:nvSpPr>
          <p:spPr>
            <a:xfrm>
              <a:off x="2540896" y="3608123"/>
              <a:ext cx="487891" cy="246221"/>
            </a:xfrm>
            <a:prstGeom prst="rect">
              <a:avLst/>
            </a:prstGeom>
            <a:noFill/>
          </p:spPr>
          <p:txBody>
            <a:bodyPr wrap="square" rtlCol="0">
              <a:spAutoFit/>
            </a:bodyPr>
            <a:lstStyle/>
            <a:p>
              <a:r>
                <a:rPr lang="en-US" sz="1000" dirty="0"/>
                <a:t>BEB</a:t>
              </a:r>
            </a:p>
          </p:txBody>
        </p:sp>
        <p:sp>
          <p:nvSpPr>
            <p:cNvPr id="154" name="TextBox 153">
              <a:extLst>
                <a:ext uri="{FF2B5EF4-FFF2-40B4-BE49-F238E27FC236}">
                  <a16:creationId xmlns:a16="http://schemas.microsoft.com/office/drawing/2014/main" id="{E9CD4812-C59A-8A43-855F-F9A604334BC8}"/>
                </a:ext>
              </a:extLst>
            </p:cNvPr>
            <p:cNvSpPr txBox="1"/>
            <p:nvPr/>
          </p:nvSpPr>
          <p:spPr>
            <a:xfrm>
              <a:off x="3230675" y="3592467"/>
              <a:ext cx="447879" cy="246221"/>
            </a:xfrm>
            <a:prstGeom prst="rect">
              <a:avLst/>
            </a:prstGeom>
            <a:noFill/>
          </p:spPr>
          <p:txBody>
            <a:bodyPr wrap="square" rtlCol="0">
              <a:spAutoFit/>
            </a:bodyPr>
            <a:lstStyle/>
            <a:p>
              <a:r>
                <a:rPr lang="en-US" sz="1000" dirty="0"/>
                <a:t>BEE</a:t>
              </a:r>
            </a:p>
          </p:txBody>
        </p:sp>
        <p:sp>
          <p:nvSpPr>
            <p:cNvPr id="155" name="TextBox 154">
              <a:extLst>
                <a:ext uri="{FF2B5EF4-FFF2-40B4-BE49-F238E27FC236}">
                  <a16:creationId xmlns:a16="http://schemas.microsoft.com/office/drawing/2014/main" id="{17BEE172-EDF0-7048-8E73-0D048EFA6D05}"/>
                </a:ext>
              </a:extLst>
            </p:cNvPr>
            <p:cNvSpPr txBox="1"/>
            <p:nvPr/>
          </p:nvSpPr>
          <p:spPr>
            <a:xfrm>
              <a:off x="3959542" y="3599065"/>
              <a:ext cx="489594" cy="246221"/>
            </a:xfrm>
            <a:prstGeom prst="rect">
              <a:avLst/>
            </a:prstGeom>
            <a:noFill/>
          </p:spPr>
          <p:txBody>
            <a:bodyPr wrap="square" rtlCol="0">
              <a:spAutoFit/>
            </a:bodyPr>
            <a:lstStyle/>
            <a:p>
              <a:r>
                <a:rPr lang="en-US" sz="1000" dirty="0"/>
                <a:t>BEC</a:t>
              </a:r>
            </a:p>
          </p:txBody>
        </p:sp>
        <p:cxnSp>
          <p:nvCxnSpPr>
            <p:cNvPr id="157" name="Straight Arrow Connector 156">
              <a:extLst>
                <a:ext uri="{FF2B5EF4-FFF2-40B4-BE49-F238E27FC236}">
                  <a16:creationId xmlns:a16="http://schemas.microsoft.com/office/drawing/2014/main" id="{28BB3E09-4B46-7E47-BC7F-EF776EB4519A}"/>
                </a:ext>
              </a:extLst>
            </p:cNvPr>
            <p:cNvCxnSpPr>
              <a:cxnSpLocks/>
              <a:stCxn id="67" idx="4"/>
              <a:endCxn id="149"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9ADA5048-28C1-764E-A5D0-69B1DBF17A2F}"/>
                </a:ext>
              </a:extLst>
            </p:cNvPr>
            <p:cNvCxnSpPr>
              <a:cxnSpLocks/>
              <a:endCxn id="150"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91686167-B678-3645-874F-3AA3E57F5D46}"/>
                </a:ext>
              </a:extLst>
            </p:cNvPr>
            <p:cNvCxnSpPr>
              <a:cxnSpLocks/>
              <a:endCxn id="151"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DEC9AB-8FBD-7840-A8AF-434AF8443208}"/>
                  </a:ext>
                </a:extLst>
              </p:cNvPr>
              <p:cNvSpPr txBox="1"/>
              <p:nvPr/>
            </p:nvSpPr>
            <p:spPr>
              <a:xfrm>
                <a:off x="215646" y="965232"/>
                <a:ext cx="3003773" cy="1200329"/>
              </a:xfrm>
              <a:prstGeom prst="rect">
                <a:avLst/>
              </a:prstGeom>
              <a:noFill/>
            </p:spPr>
            <p:txBody>
              <a:bodyPr wrap="square" rtlCol="0">
                <a:spAutoFit/>
              </a:bodyPr>
              <a:lstStyle/>
              <a:p>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We can continue generating symbols from every </a:t>
                </a:r>
                <a:r>
                  <a:rPr lang="en-US" sz="1200" dirty="0">
                    <a:latin typeface="Arial" panose="020B0604020202020204" pitchFamily="34" charset="0"/>
                    <a:cs typeface="Arial" panose="020B0604020202020204" pitchFamily="34" charset="0"/>
                  </a:rPr>
                  <a:t>hypothesis that has not yet emitted </a:t>
                </a:r>
                <a14:m>
                  <m:oMath xmlns:m="http://schemas.openxmlformats.org/officeDocument/2006/math">
                    <m:r>
                      <a:rPr lang="en-US" sz="1200" i="1">
                        <a:latin typeface="Cambria Math" panose="02040503050406030204" pitchFamily="18" charset="0"/>
                        <a:ea typeface="Cambria Math" panose="02040503050406030204" pitchFamily="18" charset="0"/>
                      </a:rPr>
                      <m:t>∅</m:t>
                    </m:r>
                  </m:oMath>
                </a14:m>
                <a:endParaRPr lang="en-US" sz="1200" dirty="0"/>
              </a:p>
              <a:p>
                <a:pPr marL="171450" indent="-171450">
                  <a:buFont typeface="Arial" panose="020B0604020202020204" pitchFamily="34" charset="0"/>
                  <a:buChar char="•"/>
                </a:pPr>
                <a:endParaRPr lang="en-US" sz="1200" dirty="0"/>
              </a:p>
            </p:txBody>
          </p:sp>
        </mc:Choice>
        <mc:Fallback xmlns="">
          <p:sp>
            <p:nvSpPr>
              <p:cNvPr id="3" name="TextBox 2">
                <a:extLst>
                  <a:ext uri="{FF2B5EF4-FFF2-40B4-BE49-F238E27FC236}">
                    <a16:creationId xmlns:a16="http://schemas.microsoft.com/office/drawing/2014/main" id="{1FDEC9AB-8FBD-7840-A8AF-434AF8443208}"/>
                  </a:ext>
                </a:extLst>
              </p:cNvPr>
              <p:cNvSpPr txBox="1">
                <a:spLocks noRot="1" noChangeAspect="1" noMove="1" noResize="1" noEditPoints="1" noAdjustHandles="1" noChangeArrowheads="1" noChangeShapeType="1" noTextEdit="1"/>
              </p:cNvSpPr>
              <p:nvPr/>
            </p:nvSpPr>
            <p:spPr>
              <a:xfrm>
                <a:off x="215646" y="965232"/>
                <a:ext cx="3003773" cy="1200329"/>
              </a:xfrm>
              <a:prstGeom prst="rect">
                <a:avLst/>
              </a:prstGeom>
              <a:blipFill>
                <a:blip r:embed="rId7"/>
                <a:stretch>
                  <a:fillRect/>
                </a:stretch>
              </a:blipFill>
            </p:spPr>
            <p:txBody>
              <a:bodyPr/>
              <a:lstStyle/>
              <a:p>
                <a:r>
                  <a:rPr lang="en-US">
                    <a:noFill/>
                  </a:rPr>
                  <a:t> </a:t>
                </a:r>
              </a:p>
            </p:txBody>
          </p:sp>
        </mc:Fallback>
      </mc:AlternateContent>
      <p:pic>
        <p:nvPicPr>
          <p:cNvPr id="115" name="Picture 114" descr="Text, chat or text message&#10;&#10;Description automatically generated">
            <a:extLst>
              <a:ext uri="{FF2B5EF4-FFF2-40B4-BE49-F238E27FC236}">
                <a16:creationId xmlns:a16="http://schemas.microsoft.com/office/drawing/2014/main" id="{F2AD9553-A9A9-314B-8B78-030CDE72DB14}"/>
              </a:ext>
            </a:extLst>
          </p:cNvPr>
          <p:cNvPicPr>
            <a:picLocks noChangeAspect="1"/>
          </p:cNvPicPr>
          <p:nvPr/>
        </p:nvPicPr>
        <p:blipFill>
          <a:blip r:embed="rId8"/>
          <a:stretch>
            <a:fillRect/>
          </a:stretch>
        </p:blipFill>
        <p:spPr>
          <a:xfrm>
            <a:off x="-11667" y="4446494"/>
            <a:ext cx="3050098" cy="699598"/>
          </a:xfrm>
          <a:prstGeom prst="rect">
            <a:avLst/>
          </a:prstGeom>
        </p:spPr>
      </p:pic>
      <p:pic>
        <p:nvPicPr>
          <p:cNvPr id="116" name="Picture 115" descr="Chart&#10;&#10;Description automatically generated">
            <a:extLst>
              <a:ext uri="{FF2B5EF4-FFF2-40B4-BE49-F238E27FC236}">
                <a16:creationId xmlns:a16="http://schemas.microsoft.com/office/drawing/2014/main" id="{2F1A7D8C-465A-6E43-B371-8E7FD1C11A07}"/>
              </a:ext>
            </a:extLst>
          </p:cNvPr>
          <p:cNvPicPr>
            <a:picLocks noChangeAspect="1"/>
          </p:cNvPicPr>
          <p:nvPr/>
        </p:nvPicPr>
        <p:blipFill>
          <a:blip r:embed="rId9"/>
          <a:stretch>
            <a:fillRect/>
          </a:stretch>
        </p:blipFill>
        <p:spPr>
          <a:xfrm>
            <a:off x="7099937" y="1125788"/>
            <a:ext cx="1800639" cy="2062692"/>
          </a:xfrm>
          <a:prstGeom prst="rect">
            <a:avLst/>
          </a:prstGeom>
        </p:spPr>
      </p:pic>
      <p:grpSp>
        <p:nvGrpSpPr>
          <p:cNvPr id="7" name="Group 6">
            <a:extLst>
              <a:ext uri="{FF2B5EF4-FFF2-40B4-BE49-F238E27FC236}">
                <a16:creationId xmlns:a16="http://schemas.microsoft.com/office/drawing/2014/main" id="{7A569D00-1CC5-CB40-A132-85303ED87B9E}"/>
              </a:ext>
            </a:extLst>
          </p:cNvPr>
          <p:cNvGrpSpPr/>
          <p:nvPr/>
        </p:nvGrpSpPr>
        <p:grpSpPr>
          <a:xfrm>
            <a:off x="3361387" y="4441110"/>
            <a:ext cx="4940757" cy="718360"/>
            <a:chOff x="3361387" y="4441110"/>
            <a:chExt cx="4940757" cy="718360"/>
          </a:xfrm>
        </p:grpSpPr>
        <p:grpSp>
          <p:nvGrpSpPr>
            <p:cNvPr id="193" name="Group 192">
              <a:extLst>
                <a:ext uri="{FF2B5EF4-FFF2-40B4-BE49-F238E27FC236}">
                  <a16:creationId xmlns:a16="http://schemas.microsoft.com/office/drawing/2014/main" id="{E791E7D3-286D-254F-AB61-1CE8EC68066C}"/>
                </a:ext>
              </a:extLst>
            </p:cNvPr>
            <p:cNvGrpSpPr/>
            <p:nvPr/>
          </p:nvGrpSpPr>
          <p:grpSpPr>
            <a:xfrm>
              <a:off x="3361387" y="4513312"/>
              <a:ext cx="2339723" cy="646158"/>
              <a:chOff x="401957" y="3946632"/>
              <a:chExt cx="2339723" cy="646158"/>
            </a:xfrm>
          </p:grpSpPr>
          <p:pic>
            <p:nvPicPr>
              <p:cNvPr id="194" name="Image" descr="Image">
                <a:extLst>
                  <a:ext uri="{FF2B5EF4-FFF2-40B4-BE49-F238E27FC236}">
                    <a16:creationId xmlns:a16="http://schemas.microsoft.com/office/drawing/2014/main" id="{4A148271-6CDD-F14E-993F-658ABB3368AA}"/>
                  </a:ext>
                </a:extLst>
              </p:cNvPr>
              <p:cNvPicPr>
                <a:picLocks noChangeAspect="1"/>
              </p:cNvPicPr>
              <p:nvPr/>
            </p:nvPicPr>
            <p:blipFill>
              <a:blip r:embed="rId10"/>
              <a:stretch>
                <a:fillRect/>
              </a:stretch>
            </p:blipFill>
            <p:spPr>
              <a:xfrm>
                <a:off x="401957" y="3946632"/>
                <a:ext cx="1686269" cy="278600"/>
              </a:xfrm>
              <a:prstGeom prst="rect">
                <a:avLst/>
              </a:prstGeom>
              <a:ln w="12700">
                <a:miter lim="400000"/>
              </a:ln>
            </p:spPr>
          </p:pic>
          <p:sp>
            <p:nvSpPr>
              <p:cNvPr id="195" name="TextBox 194">
                <a:extLst>
                  <a:ext uri="{FF2B5EF4-FFF2-40B4-BE49-F238E27FC236}">
                    <a16:creationId xmlns:a16="http://schemas.microsoft.com/office/drawing/2014/main" id="{E3F8EC8A-6C6F-794E-975E-33F9C64564D6}"/>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196" name="Straight Arrow Connector 195">
                <a:extLst>
                  <a:ext uri="{FF2B5EF4-FFF2-40B4-BE49-F238E27FC236}">
                    <a16:creationId xmlns:a16="http://schemas.microsoft.com/office/drawing/2014/main" id="{93E56AA0-DF72-EA4C-A04B-8E977B25F476}"/>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7" name="Rectangle 196">
              <a:extLst>
                <a:ext uri="{FF2B5EF4-FFF2-40B4-BE49-F238E27FC236}">
                  <a16:creationId xmlns:a16="http://schemas.microsoft.com/office/drawing/2014/main" id="{D54A7670-6677-4A49-953D-FF79436DAFC2}"/>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1</a:t>
              </a:r>
            </a:p>
          </p:txBody>
        </p:sp>
        <p:sp>
          <p:nvSpPr>
            <p:cNvPr id="198" name="Rectangle 197">
              <a:extLst>
                <a:ext uri="{FF2B5EF4-FFF2-40B4-BE49-F238E27FC236}">
                  <a16:creationId xmlns:a16="http://schemas.microsoft.com/office/drawing/2014/main" id="{7C5D1FF8-2634-8947-B819-8898BA6BA259}"/>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199" name="Rectangle 198">
              <a:extLst>
                <a:ext uri="{FF2B5EF4-FFF2-40B4-BE49-F238E27FC236}">
                  <a16:creationId xmlns:a16="http://schemas.microsoft.com/office/drawing/2014/main" id="{6E0F2C19-B0D3-9243-BC2D-D0F81140E9AF}"/>
                </a:ext>
              </a:extLst>
            </p:cNvPr>
            <p:cNvSpPr/>
            <p:nvPr/>
          </p:nvSpPr>
          <p:spPr>
            <a:xfrm>
              <a:off x="7243810"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200" name="Rectangle 199">
              <a:extLst>
                <a:ext uri="{FF2B5EF4-FFF2-40B4-BE49-F238E27FC236}">
                  <a16:creationId xmlns:a16="http://schemas.microsoft.com/office/drawing/2014/main" id="{1DDF9487-A952-F141-B9DF-1FE86256369F}"/>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
        <p:nvSpPr>
          <p:cNvPr id="9" name="TextBox 8">
            <a:extLst>
              <a:ext uri="{FF2B5EF4-FFF2-40B4-BE49-F238E27FC236}">
                <a16:creationId xmlns:a16="http://schemas.microsoft.com/office/drawing/2014/main" id="{6F01FFC0-88B7-9549-AB20-E4A27C6ED921}"/>
              </a:ext>
            </a:extLst>
          </p:cNvPr>
          <p:cNvSpPr txBox="1"/>
          <p:nvPr/>
        </p:nvSpPr>
        <p:spPr>
          <a:xfrm>
            <a:off x="8397449" y="2270055"/>
            <a:ext cx="434851" cy="246221"/>
          </a:xfrm>
          <a:prstGeom prst="rect">
            <a:avLst/>
          </a:prstGeom>
          <a:noFill/>
        </p:spPr>
        <p:txBody>
          <a:bodyPr wrap="square" rtlCol="0">
            <a:spAutoFit/>
          </a:bodyPr>
          <a:lstStyle/>
          <a:p>
            <a:r>
              <a:rPr lang="en-US" sz="1000" dirty="0"/>
              <a:t>t=1</a:t>
            </a:r>
          </a:p>
        </p:txBody>
      </p:sp>
    </p:spTree>
    <p:extLst>
      <p:ext uri="{BB962C8B-B14F-4D97-AF65-F5344CB8AC3E}">
        <p14:creationId xmlns:p14="http://schemas.microsoft.com/office/powerpoint/2010/main" val="298876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3BA33-878A-AB40-B48B-4CA09FEFAC84}"/>
              </a:ext>
            </a:extLst>
          </p:cNvPr>
          <p:cNvSpPr>
            <a:spLocks noGrp="1"/>
          </p:cNvSpPr>
          <p:nvPr>
            <p:ph idx="1"/>
          </p:nvPr>
        </p:nvSpPr>
        <p:spPr/>
        <p:txBody>
          <a:bodyPr/>
          <a:lstStyle/>
          <a:p>
            <a:pPr marL="114300" indent="0">
              <a:buNone/>
            </a:pPr>
            <a:endParaRPr lang="en-US" dirty="0">
              <a:latin typeface="Arial" panose="020B0604020202020204" pitchFamily="34" charset="0"/>
              <a:cs typeface="Arial" panose="020B0604020202020204" pitchFamily="34" charset="0"/>
            </a:endParaRPr>
          </a:p>
          <a:p>
            <a:r>
              <a:rPr lang="en-US" dirty="0">
                <a:solidFill>
                  <a:schemeClr val="tx1"/>
                </a:solidFill>
              </a:rPr>
              <a:t>We don’t want to stay in time frame “t” forever. But we do not know when to move to “t+1” as there are infinitely many candidates that can be explored in time frame “t”. </a:t>
            </a:r>
          </a:p>
          <a:p>
            <a:pPr marL="11430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Goal: We would like to obtain </a:t>
            </a:r>
            <a:r>
              <a:rPr lang="en-US" i="1" dirty="0">
                <a:solidFill>
                  <a:srgbClr val="FF0000"/>
                </a:solidFill>
                <a:latin typeface="Arial" panose="020B0604020202020204" pitchFamily="34" charset="0"/>
                <a:cs typeface="Arial" panose="020B0604020202020204" pitchFamily="34" charset="0"/>
              </a:rPr>
              <a:t>n</a:t>
            </a:r>
            <a:r>
              <a:rPr lang="en-US" dirty="0">
                <a:solidFill>
                  <a:srgbClr val="FF0000"/>
                </a:solidFill>
                <a:latin typeface="Arial" panose="020B0604020202020204" pitchFamily="34" charset="0"/>
                <a:cs typeface="Arial" panose="020B0604020202020204" pitchFamily="34" charset="0"/>
              </a:rPr>
              <a:t> candidate hypotheses </a:t>
            </a:r>
            <a:r>
              <a:rPr lang="en-US" dirty="0">
                <a:solidFill>
                  <a:schemeClr val="tx1"/>
                </a:solidFill>
                <a:latin typeface="Arial" panose="020B0604020202020204" pitchFamily="34" charset="0"/>
                <a:cs typeface="Arial" panose="020B0604020202020204" pitchFamily="34" charset="0"/>
              </a:rPr>
              <a:t>at time frame “t+1” before exiting to  decode at “t” which would be better than all possible future extensions at “t”. </a:t>
            </a:r>
          </a:p>
          <a:p>
            <a:pPr marL="114300" indent="0">
              <a:buNone/>
            </a:pPr>
            <a:endParaRPr lang="en-US" dirty="0">
              <a:solidFill>
                <a:schemeClr val="tx1"/>
              </a:solidFill>
              <a:latin typeface="Arial" panose="020B0604020202020204" pitchFamily="34" charset="0"/>
              <a:cs typeface="Arial" panose="020B0604020202020204" pitchFamily="34" charset="0"/>
            </a:endParaRPr>
          </a:p>
          <a:p>
            <a:r>
              <a:rPr lang="en-US" i="1" dirty="0">
                <a:solidFill>
                  <a:srgbClr val="FF0000"/>
                </a:solidFill>
                <a:latin typeface="Arial" panose="020B0604020202020204" pitchFamily="34" charset="0"/>
                <a:cs typeface="Arial" panose="020B0604020202020204" pitchFamily="34" charset="0"/>
              </a:rPr>
              <a:t>n</a:t>
            </a:r>
            <a:r>
              <a:rPr lang="en-US" dirty="0">
                <a:solidFill>
                  <a:schemeClr val="tx1"/>
                </a:solidFill>
                <a:latin typeface="Arial" panose="020B0604020202020204" pitchFamily="34" charset="0"/>
                <a:cs typeface="Arial" panose="020B0604020202020204" pitchFamily="34" charset="0"/>
              </a:rPr>
              <a:t> is hyper parameter</a:t>
            </a:r>
            <a:endParaRPr lang="en-US" dirty="0">
              <a:solidFill>
                <a:schemeClr val="tx1"/>
              </a:solidFill>
            </a:endParaRPr>
          </a:p>
          <a:p>
            <a:endParaRPr lang="en-US" dirty="0"/>
          </a:p>
        </p:txBody>
      </p:sp>
      <p:sp>
        <p:nvSpPr>
          <p:cNvPr id="5" name="Title 1">
            <a:extLst>
              <a:ext uri="{FF2B5EF4-FFF2-40B4-BE49-F238E27FC236}">
                <a16:creationId xmlns:a16="http://schemas.microsoft.com/office/drawing/2014/main" id="{90DBFC4E-3269-C047-858B-76AA52066102}"/>
              </a:ext>
            </a:extLst>
          </p:cNvPr>
          <p:cNvSpPr>
            <a:spLocks noGrp="1"/>
          </p:cNvSpPr>
          <p:nvPr>
            <p:ph type="title"/>
          </p:nvPr>
        </p:nvSpPr>
        <p:spPr>
          <a:xfrm>
            <a:off x="188836" y="273693"/>
            <a:ext cx="8520600" cy="572700"/>
          </a:xfrm>
        </p:spPr>
        <p:txBody>
          <a:bodyPr/>
          <a:lstStyle/>
          <a:p>
            <a:r>
              <a:rPr lang="en-US" sz="2500" dirty="0">
                <a:solidFill>
                  <a:schemeClr val="accent1">
                    <a:lumMod val="50000"/>
                  </a:schemeClr>
                </a:solidFill>
              </a:rPr>
              <a:t>Beam Search</a:t>
            </a:r>
          </a:p>
        </p:txBody>
      </p:sp>
    </p:spTree>
    <p:extLst>
      <p:ext uri="{BB962C8B-B14F-4D97-AF65-F5344CB8AC3E}">
        <p14:creationId xmlns:p14="http://schemas.microsoft.com/office/powerpoint/2010/main" val="255940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5443D8-255A-D543-8D1B-35344065DA7B}"/>
              </a:ext>
            </a:extLst>
          </p:cNvPr>
          <p:cNvSpPr>
            <a:spLocks noGrp="1"/>
          </p:cNvSpPr>
          <p:nvPr>
            <p:ph type="body" idx="1"/>
          </p:nvPr>
        </p:nvSpPr>
        <p:spPr>
          <a:xfrm>
            <a:off x="383619" y="1437153"/>
            <a:ext cx="8520600" cy="3416400"/>
          </a:xfrm>
        </p:spPr>
        <p:txBody>
          <a:bodyPr/>
          <a:lstStyle/>
          <a:p>
            <a:r>
              <a:rPr lang="en-US" sz="1400" dirty="0">
                <a:solidFill>
                  <a:srgbClr val="000000"/>
                </a:solidFill>
              </a:rPr>
              <a:t>Modularized (Hybrid) ASR:</a:t>
            </a:r>
          </a:p>
          <a:p>
            <a:pPr lvl="1"/>
            <a:r>
              <a:rPr lang="en-US" dirty="0">
                <a:solidFill>
                  <a:srgbClr val="000000"/>
                </a:solidFill>
              </a:rPr>
              <a:t>Contains multiple modules</a:t>
            </a:r>
          </a:p>
          <a:p>
            <a:pPr lvl="2"/>
            <a:r>
              <a:rPr lang="en-US" dirty="0">
                <a:solidFill>
                  <a:srgbClr val="000000"/>
                </a:solidFill>
              </a:rPr>
              <a:t>Acoustic Model</a:t>
            </a:r>
          </a:p>
          <a:p>
            <a:pPr lvl="2"/>
            <a:r>
              <a:rPr lang="en-US" dirty="0">
                <a:solidFill>
                  <a:srgbClr val="000000"/>
                </a:solidFill>
              </a:rPr>
              <a:t>Language Model</a:t>
            </a:r>
          </a:p>
          <a:p>
            <a:pPr lvl="2"/>
            <a:r>
              <a:rPr lang="en-US" dirty="0">
                <a:solidFill>
                  <a:srgbClr val="000000"/>
                </a:solidFill>
              </a:rPr>
              <a:t>Pronunciation Model</a:t>
            </a:r>
          </a:p>
          <a:p>
            <a:pPr marL="596900" lvl="1" indent="0">
              <a:buNone/>
            </a:pPr>
            <a:endParaRPr lang="en-US" dirty="0">
              <a:solidFill>
                <a:srgbClr val="000000"/>
              </a:solidFill>
            </a:endParaRPr>
          </a:p>
          <a:p>
            <a:pPr marL="596900" lvl="1" indent="0">
              <a:buNone/>
            </a:pPr>
            <a:endParaRPr lang="en-US" dirty="0">
              <a:solidFill>
                <a:srgbClr val="000000"/>
              </a:solidFill>
            </a:endParaRPr>
          </a:p>
          <a:p>
            <a:r>
              <a:rPr lang="en-US" sz="1400" dirty="0">
                <a:solidFill>
                  <a:srgbClr val="000000"/>
                </a:solidFill>
              </a:rPr>
              <a:t>Non Modularized (End2End) ASR:</a:t>
            </a:r>
          </a:p>
          <a:p>
            <a:pPr lvl="1"/>
            <a:r>
              <a:rPr lang="en-US" dirty="0">
                <a:solidFill>
                  <a:srgbClr val="000000"/>
                </a:solidFill>
              </a:rPr>
              <a:t>Single Neural Network </a:t>
            </a:r>
          </a:p>
          <a:p>
            <a:pPr lvl="2"/>
            <a:r>
              <a:rPr lang="en-US" dirty="0">
                <a:solidFill>
                  <a:srgbClr val="000000"/>
                </a:solidFill>
              </a:rPr>
              <a:t>Listen Attend and Spell (</a:t>
            </a:r>
            <a:r>
              <a:rPr lang="en-US" dirty="0"/>
              <a:t>Chan et al., “</a:t>
            </a:r>
            <a:r>
              <a:rPr lang="en-US" dirty="0">
                <a:hlinkClick r:id="rId3"/>
              </a:rPr>
              <a:t>Listen, Attend and Spell</a:t>
            </a:r>
            <a:r>
              <a:rPr lang="en-US" dirty="0"/>
              <a:t>”</a:t>
            </a:r>
            <a:r>
              <a:rPr lang="en-US" dirty="0">
                <a:solidFill>
                  <a:srgbClr val="000000"/>
                </a:solidFill>
              </a:rPr>
              <a:t>)</a:t>
            </a:r>
          </a:p>
          <a:p>
            <a:pPr lvl="2"/>
            <a:r>
              <a:rPr lang="en-US" dirty="0">
                <a:solidFill>
                  <a:srgbClr val="000000"/>
                </a:solidFill>
              </a:rPr>
              <a:t>RNN-T (</a:t>
            </a:r>
            <a:r>
              <a:rPr lang="en-US" dirty="0"/>
              <a:t>Graves et al., “</a:t>
            </a:r>
            <a:r>
              <a:rPr lang="en-US" dirty="0">
                <a:hlinkClick r:id="rId4"/>
              </a:rPr>
              <a:t>Sequence transduction with recurrent neural networks</a:t>
            </a:r>
            <a:r>
              <a:rPr lang="en-US" dirty="0"/>
              <a:t>”</a:t>
            </a:r>
            <a:r>
              <a:rPr lang="en-US" dirty="0">
                <a:solidFill>
                  <a:srgbClr val="000000"/>
                </a:solidFill>
              </a:rPr>
              <a:t>)</a:t>
            </a:r>
            <a:endParaRPr lang="en-US" dirty="0"/>
          </a:p>
        </p:txBody>
      </p:sp>
      <p:sp>
        <p:nvSpPr>
          <p:cNvPr id="4" name="automatic speech recognition">
            <a:extLst>
              <a:ext uri="{FF2B5EF4-FFF2-40B4-BE49-F238E27FC236}">
                <a16:creationId xmlns:a16="http://schemas.microsoft.com/office/drawing/2014/main" id="{138B8364-6D5A-B44D-BE21-F29FDD641FDE}"/>
              </a:ext>
            </a:extLst>
          </p:cNvPr>
          <p:cNvSpPr txBox="1">
            <a:spLocks/>
          </p:cNvSpPr>
          <p:nvPr/>
        </p:nvSpPr>
        <p:spPr>
          <a:xfrm>
            <a:off x="311700" y="289947"/>
            <a:ext cx="8001722" cy="5693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dk1"/>
              </a:buClr>
              <a:buSzPts val="2800"/>
            </a:pPr>
            <a:r>
              <a:rPr lang="en-US" sz="2500" dirty="0">
                <a:solidFill>
                  <a:schemeClr val="accent1">
                    <a:lumMod val="50000"/>
                  </a:schemeClr>
                </a:solidFill>
              </a:rPr>
              <a:t>Automatic Speech Recognition: Modularized Vs Non Modularized</a:t>
            </a:r>
          </a:p>
        </p:txBody>
      </p:sp>
      <p:grpSp>
        <p:nvGrpSpPr>
          <p:cNvPr id="8" name="Group 7">
            <a:extLst>
              <a:ext uri="{FF2B5EF4-FFF2-40B4-BE49-F238E27FC236}">
                <a16:creationId xmlns:a16="http://schemas.microsoft.com/office/drawing/2014/main" id="{585A5144-861C-3544-989A-4F618E90BB41}"/>
              </a:ext>
            </a:extLst>
          </p:cNvPr>
          <p:cNvGrpSpPr/>
          <p:nvPr/>
        </p:nvGrpSpPr>
        <p:grpSpPr>
          <a:xfrm>
            <a:off x="3208346" y="927299"/>
            <a:ext cx="6069727" cy="900362"/>
            <a:chOff x="3208346" y="927299"/>
            <a:chExt cx="6069727" cy="900362"/>
          </a:xfrm>
        </p:grpSpPr>
        <p:sp>
          <p:nvSpPr>
            <p:cNvPr id="19" name="acoustic…">
              <a:extLst>
                <a:ext uri="{FF2B5EF4-FFF2-40B4-BE49-F238E27FC236}">
                  <a16:creationId xmlns:a16="http://schemas.microsoft.com/office/drawing/2014/main" id="{6100B906-4A14-B147-96B1-C171D73107D3}"/>
                </a:ext>
              </a:extLst>
            </p:cNvPr>
            <p:cNvSpPr/>
            <p:nvPr/>
          </p:nvSpPr>
          <p:spPr>
            <a:xfrm>
              <a:off x="6141723" y="960854"/>
              <a:ext cx="1114947" cy="533229"/>
            </a:xfrm>
            <a:prstGeom prst="roundRect">
              <a:avLst>
                <a:gd name="adj" fmla="val 11662"/>
              </a:avLst>
            </a:prstGeom>
            <a:blipFill rotWithShape="1">
              <a:blip r:embed="rId5"/>
              <a:srcRect/>
              <a:tile tx="0" ty="0" sx="100000" sy="100000" flip="none" algn="tl"/>
            </a:bli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numCol="1" anchor="ctr">
              <a:noAutofit/>
            </a:bodyPr>
            <a:lstStyle/>
            <a:p>
              <a:pPr algn="ctr">
                <a:lnSpc>
                  <a:spcPct val="100000"/>
                </a:lnSpc>
                <a:defRPr sz="5000" b="1" spc="0">
                  <a:solidFill>
                    <a:srgbClr val="FFFFFF"/>
                  </a:solidFill>
                </a:defRPr>
              </a:pPr>
              <a:r>
                <a:rPr lang="en-US" sz="1875" dirty="0">
                  <a:solidFill>
                    <a:srgbClr val="FF0000"/>
                  </a:solidFill>
                </a:rPr>
                <a:t>ASR</a:t>
              </a:r>
              <a:endParaRPr sz="1875" dirty="0">
                <a:solidFill>
                  <a:srgbClr val="FF0000"/>
                </a:solidFill>
              </a:endParaRPr>
            </a:p>
          </p:txBody>
        </p:sp>
        <p:grpSp>
          <p:nvGrpSpPr>
            <p:cNvPr id="21" name="Group 20">
              <a:extLst>
                <a:ext uri="{FF2B5EF4-FFF2-40B4-BE49-F238E27FC236}">
                  <a16:creationId xmlns:a16="http://schemas.microsoft.com/office/drawing/2014/main" id="{69FBFC77-FD94-CA45-B489-09CFE3B65E4A}"/>
                </a:ext>
              </a:extLst>
            </p:cNvPr>
            <p:cNvGrpSpPr/>
            <p:nvPr/>
          </p:nvGrpSpPr>
          <p:grpSpPr>
            <a:xfrm>
              <a:off x="4056085" y="927299"/>
              <a:ext cx="1703987" cy="612544"/>
              <a:chOff x="1763883" y="1281647"/>
              <a:chExt cx="1703987" cy="612544"/>
            </a:xfrm>
          </p:grpSpPr>
          <p:sp>
            <p:nvSpPr>
              <p:cNvPr id="22" name="features">
                <a:extLst>
                  <a:ext uri="{FF2B5EF4-FFF2-40B4-BE49-F238E27FC236}">
                    <a16:creationId xmlns:a16="http://schemas.microsoft.com/office/drawing/2014/main" id="{D51FC153-5620-CE4B-A596-BD3BBB9EA5B6}"/>
                  </a:ext>
                </a:extLst>
              </p:cNvPr>
              <p:cNvSpPr/>
              <p:nvPr/>
            </p:nvSpPr>
            <p:spPr>
              <a:xfrm>
                <a:off x="2146871" y="1281647"/>
                <a:ext cx="1320999" cy="612544"/>
              </a:xfrm>
              <a:prstGeom prst="roundRect">
                <a:avLst>
                  <a:gd name="adj" fmla="val 11662"/>
                </a:avLst>
              </a:prstGeom>
              <a:blipFill rotWithShape="1">
                <a:blip r:embed="rId5"/>
                <a:srcRect/>
                <a:tile tx="0" ty="0" sx="100000" sy="100000" flip="none" algn="tl"/>
              </a:blip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sz="1875" dirty="0"/>
                  <a:t>features</a:t>
                </a:r>
              </a:p>
            </p:txBody>
          </p:sp>
          <p:sp>
            <p:nvSpPr>
              <p:cNvPr id="23" name="Line">
                <a:extLst>
                  <a:ext uri="{FF2B5EF4-FFF2-40B4-BE49-F238E27FC236}">
                    <a16:creationId xmlns:a16="http://schemas.microsoft.com/office/drawing/2014/main" id="{F83AF892-64E9-514E-9636-F572FFD98B18}"/>
                  </a:ext>
                </a:extLst>
              </p:cNvPr>
              <p:cNvSpPr/>
              <p:nvPr/>
            </p:nvSpPr>
            <p:spPr>
              <a:xfrm>
                <a:off x="1763883" y="1587919"/>
                <a:ext cx="382925" cy="0"/>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dirty="0"/>
              </a:p>
            </p:txBody>
          </p:sp>
        </p:grpSp>
        <p:grpSp>
          <p:nvGrpSpPr>
            <p:cNvPr id="24" name="Group 23">
              <a:extLst>
                <a:ext uri="{FF2B5EF4-FFF2-40B4-BE49-F238E27FC236}">
                  <a16:creationId xmlns:a16="http://schemas.microsoft.com/office/drawing/2014/main" id="{C92D0966-FE77-774B-86B2-8B83008D5BFE}"/>
                </a:ext>
              </a:extLst>
            </p:cNvPr>
            <p:cNvGrpSpPr/>
            <p:nvPr/>
          </p:nvGrpSpPr>
          <p:grpSpPr>
            <a:xfrm>
              <a:off x="3208346" y="1046645"/>
              <a:ext cx="6069727" cy="781016"/>
              <a:chOff x="2551459" y="1415631"/>
              <a:chExt cx="6069727" cy="781016"/>
            </a:xfrm>
          </p:grpSpPr>
          <p:pic>
            <p:nvPicPr>
              <p:cNvPr id="25" name="Image" descr="Image">
                <a:extLst>
                  <a:ext uri="{FF2B5EF4-FFF2-40B4-BE49-F238E27FC236}">
                    <a16:creationId xmlns:a16="http://schemas.microsoft.com/office/drawing/2014/main" id="{35C7E450-387F-244C-97D0-0E936C8945CD}"/>
                  </a:ext>
                </a:extLst>
              </p:cNvPr>
              <p:cNvPicPr>
                <a:picLocks noChangeAspect="1"/>
              </p:cNvPicPr>
              <p:nvPr/>
            </p:nvPicPr>
            <p:blipFill>
              <a:blip r:embed="rId6"/>
              <a:stretch>
                <a:fillRect/>
              </a:stretch>
            </p:blipFill>
            <p:spPr>
              <a:xfrm>
                <a:off x="2551459" y="1428883"/>
                <a:ext cx="847708" cy="339083"/>
              </a:xfrm>
              <a:prstGeom prst="rect">
                <a:avLst/>
              </a:prstGeom>
              <a:ln w="12700">
                <a:miter lim="400000"/>
              </a:ln>
            </p:spPr>
          </p:pic>
          <p:sp>
            <p:nvSpPr>
              <p:cNvPr id="26" name="TextBox 25">
                <a:extLst>
                  <a:ext uri="{FF2B5EF4-FFF2-40B4-BE49-F238E27FC236}">
                    <a16:creationId xmlns:a16="http://schemas.microsoft.com/office/drawing/2014/main" id="{4C0908E9-46B4-0D41-B897-72DD4748688B}"/>
                  </a:ext>
                </a:extLst>
              </p:cNvPr>
              <p:cNvSpPr txBox="1"/>
              <p:nvPr/>
            </p:nvSpPr>
            <p:spPr>
              <a:xfrm>
                <a:off x="2975313" y="1888870"/>
                <a:ext cx="719667" cy="307777"/>
              </a:xfrm>
              <a:prstGeom prst="rect">
                <a:avLst/>
              </a:prstGeom>
              <a:noFill/>
            </p:spPr>
            <p:txBody>
              <a:bodyPr wrap="square" rtlCol="0">
                <a:spAutoFit/>
              </a:bodyPr>
              <a:lstStyle/>
              <a:p>
                <a:r>
                  <a:rPr lang="en-US" dirty="0"/>
                  <a:t>Audio</a:t>
                </a:r>
              </a:p>
            </p:txBody>
          </p:sp>
          <p:grpSp>
            <p:nvGrpSpPr>
              <p:cNvPr id="27" name="Group 26">
                <a:extLst>
                  <a:ext uri="{FF2B5EF4-FFF2-40B4-BE49-F238E27FC236}">
                    <a16:creationId xmlns:a16="http://schemas.microsoft.com/office/drawing/2014/main" id="{3321EC8B-583C-3142-A1B3-D94F740EF82F}"/>
                  </a:ext>
                </a:extLst>
              </p:cNvPr>
              <p:cNvGrpSpPr/>
              <p:nvPr/>
            </p:nvGrpSpPr>
            <p:grpSpPr>
              <a:xfrm>
                <a:off x="6598508" y="1415631"/>
                <a:ext cx="2022678" cy="732461"/>
                <a:chOff x="6598508" y="1415631"/>
                <a:chExt cx="2022678" cy="732461"/>
              </a:xfrm>
            </p:grpSpPr>
            <p:sp>
              <p:nvSpPr>
                <p:cNvPr id="28" name="the cat sat">
                  <a:extLst>
                    <a:ext uri="{FF2B5EF4-FFF2-40B4-BE49-F238E27FC236}">
                      <a16:creationId xmlns:a16="http://schemas.microsoft.com/office/drawing/2014/main" id="{3045FCF4-269F-8F4A-B84A-05107066D909}"/>
                    </a:ext>
                  </a:extLst>
                </p:cNvPr>
                <p:cNvSpPr txBox="1"/>
                <p:nvPr/>
              </p:nvSpPr>
              <p:spPr>
                <a:xfrm>
                  <a:off x="7300187" y="1415631"/>
                  <a:ext cx="1320999" cy="2885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lvl1pPr>
                    <a:defRPr sz="5000"/>
                  </a:lvl1pPr>
                </a:lstStyle>
                <a:p>
                  <a:r>
                    <a:rPr lang="en-US" sz="1875" dirty="0"/>
                    <a:t>the cat sat</a:t>
                  </a:r>
                  <a:endParaRPr sz="1875" dirty="0"/>
                </a:p>
              </p:txBody>
            </p:sp>
            <p:sp>
              <p:nvSpPr>
                <p:cNvPr id="29" name="Line">
                  <a:extLst>
                    <a:ext uri="{FF2B5EF4-FFF2-40B4-BE49-F238E27FC236}">
                      <a16:creationId xmlns:a16="http://schemas.microsoft.com/office/drawing/2014/main" id="{76455DA5-D941-E446-A4D8-9D1EB277889E}"/>
                    </a:ext>
                  </a:extLst>
                </p:cNvPr>
                <p:cNvSpPr/>
                <p:nvPr/>
              </p:nvSpPr>
              <p:spPr>
                <a:xfrm flipV="1">
                  <a:off x="6598508" y="1559899"/>
                  <a:ext cx="601670" cy="28019"/>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dirty="0"/>
                </a:p>
              </p:txBody>
            </p:sp>
            <p:sp>
              <p:nvSpPr>
                <p:cNvPr id="30" name="TextBox 29">
                  <a:extLst>
                    <a:ext uri="{FF2B5EF4-FFF2-40B4-BE49-F238E27FC236}">
                      <a16:creationId xmlns:a16="http://schemas.microsoft.com/office/drawing/2014/main" id="{8B557417-FDBF-5449-B47A-EFC8F2ECB3A8}"/>
                    </a:ext>
                  </a:extLst>
                </p:cNvPr>
                <p:cNvSpPr txBox="1"/>
                <p:nvPr/>
              </p:nvSpPr>
              <p:spPr>
                <a:xfrm>
                  <a:off x="7258360" y="1840315"/>
                  <a:ext cx="1083590" cy="307777"/>
                </a:xfrm>
                <a:prstGeom prst="rect">
                  <a:avLst/>
                </a:prstGeom>
                <a:noFill/>
              </p:spPr>
              <p:txBody>
                <a:bodyPr wrap="square" rtlCol="0">
                  <a:spAutoFit/>
                </a:bodyPr>
                <a:lstStyle/>
                <a:p>
                  <a:r>
                    <a:rPr lang="en-US" dirty="0"/>
                    <a:t>Transcript</a:t>
                  </a:r>
                </a:p>
              </p:txBody>
            </p:sp>
          </p:grpSp>
        </p:grpSp>
      </p:grpSp>
      <p:sp>
        <p:nvSpPr>
          <p:cNvPr id="31" name="Line">
            <a:extLst>
              <a:ext uri="{FF2B5EF4-FFF2-40B4-BE49-F238E27FC236}">
                <a16:creationId xmlns:a16="http://schemas.microsoft.com/office/drawing/2014/main" id="{A08768B4-564C-4447-9E88-3FA8B0AB8D32}"/>
              </a:ext>
            </a:extLst>
          </p:cNvPr>
          <p:cNvSpPr/>
          <p:nvPr/>
        </p:nvSpPr>
        <p:spPr>
          <a:xfrm>
            <a:off x="5760072" y="1233571"/>
            <a:ext cx="382925" cy="0"/>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dirty="0"/>
          </a:p>
        </p:txBody>
      </p:sp>
    </p:spTree>
    <p:extLst>
      <p:ext uri="{BB962C8B-B14F-4D97-AF65-F5344CB8AC3E}">
        <p14:creationId xmlns:p14="http://schemas.microsoft.com/office/powerpoint/2010/main" val="33908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7D63-645A-B649-A256-D84AB194B22A}"/>
              </a:ext>
            </a:extLst>
          </p:cNvPr>
          <p:cNvSpPr>
            <a:spLocks noGrp="1"/>
          </p:cNvSpPr>
          <p:nvPr>
            <p:ph type="title"/>
          </p:nvPr>
        </p:nvSpPr>
        <p:spPr>
          <a:xfrm>
            <a:off x="188836" y="273693"/>
            <a:ext cx="8520600" cy="572700"/>
          </a:xfrm>
        </p:spPr>
        <p:txBody>
          <a:bodyPr>
            <a:normAutofit fontScale="90000"/>
          </a:bodyPr>
          <a:lstStyle/>
          <a:p>
            <a:r>
              <a:rPr lang="en-US" sz="2500" dirty="0">
                <a:solidFill>
                  <a:schemeClr val="accent1">
                    <a:lumMod val="50000"/>
                  </a:schemeClr>
                </a:solidFill>
              </a:rPr>
              <a:t>Beam Search: Expand the best hypothesis among</a:t>
            </a:r>
            <a:br>
              <a:rPr lang="en-US" sz="2500" dirty="0">
                <a:solidFill>
                  <a:schemeClr val="accent1">
                    <a:lumMod val="50000"/>
                  </a:schemeClr>
                </a:solidFill>
              </a:rPr>
            </a:br>
            <a:r>
              <a:rPr lang="en-US" sz="2500" dirty="0">
                <a:solidFill>
                  <a:schemeClr val="accent1">
                    <a:lumMod val="50000"/>
                  </a:schemeClr>
                </a:solidFill>
              </a:rPr>
              <a:t>candidate hypotheses</a:t>
            </a:r>
          </a:p>
        </p:txBody>
      </p:sp>
      <p:grpSp>
        <p:nvGrpSpPr>
          <p:cNvPr id="19" name="Group 18">
            <a:extLst>
              <a:ext uri="{FF2B5EF4-FFF2-40B4-BE49-F238E27FC236}">
                <a16:creationId xmlns:a16="http://schemas.microsoft.com/office/drawing/2014/main" id="{7CCC3A43-A94F-0142-8978-2D8439C122CC}"/>
              </a:ext>
            </a:extLst>
          </p:cNvPr>
          <p:cNvGrpSpPr/>
          <p:nvPr/>
        </p:nvGrpSpPr>
        <p:grpSpPr>
          <a:xfrm>
            <a:off x="1320918" y="2417224"/>
            <a:ext cx="2427474" cy="925146"/>
            <a:chOff x="1320918" y="2417224"/>
            <a:chExt cx="2427474" cy="925146"/>
          </a:xfrm>
        </p:grpSpPr>
        <p:grpSp>
          <p:nvGrpSpPr>
            <p:cNvPr id="173" name="Group 172">
              <a:extLst>
                <a:ext uri="{FF2B5EF4-FFF2-40B4-BE49-F238E27FC236}">
                  <a16:creationId xmlns:a16="http://schemas.microsoft.com/office/drawing/2014/main" id="{3FAC57DB-4158-E34C-AC71-FB4B0DA00E0B}"/>
                </a:ext>
              </a:extLst>
            </p:cNvPr>
            <p:cNvGrpSpPr/>
            <p:nvPr/>
          </p:nvGrpSpPr>
          <p:grpSpPr>
            <a:xfrm>
              <a:off x="1320918" y="2417224"/>
              <a:ext cx="1284921" cy="925146"/>
              <a:chOff x="1320918" y="2417224"/>
              <a:chExt cx="1284921" cy="925146"/>
            </a:xfrm>
          </p:grpSpPr>
          <p:cxnSp>
            <p:nvCxnSpPr>
              <p:cNvPr id="57" name="Straight Arrow Connector 56">
                <a:extLst>
                  <a:ext uri="{FF2B5EF4-FFF2-40B4-BE49-F238E27FC236}">
                    <a16:creationId xmlns:a16="http://schemas.microsoft.com/office/drawing/2014/main" id="{6F2476AF-19AD-1D47-82C7-33335C14C143}"/>
                  </a:ext>
                </a:extLst>
              </p:cNvPr>
              <p:cNvCxnSpPr>
                <a:cxnSpLocks/>
              </p:cNvCxnSpPr>
              <p:nvPr/>
            </p:nvCxnSpPr>
            <p:spPr>
              <a:xfrm flipH="1">
                <a:off x="1553435" y="2417224"/>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27F5BDC-6944-AB40-A078-D1EA6720D682}"/>
                  </a:ext>
                </a:extLst>
              </p:cNvPr>
              <p:cNvSpPr/>
              <p:nvPr/>
            </p:nvSpPr>
            <p:spPr>
              <a:xfrm>
                <a:off x="1320918" y="2891124"/>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5780670-3BA1-9544-9239-C9F1CC585F06}"/>
                      </a:ext>
                    </a:extLst>
                  </p:cNvPr>
                  <p:cNvSpPr txBox="1"/>
                  <p:nvPr/>
                </p:nvSpPr>
                <p:spPr>
                  <a:xfrm>
                    <a:off x="1365111" y="2942260"/>
                    <a:ext cx="386787" cy="400110"/>
                  </a:xfrm>
                  <a:prstGeom prst="rect">
                    <a:avLst/>
                  </a:prstGeom>
                  <a:noFill/>
                </p:spPr>
                <p:txBody>
                  <a:bodyPr wrap="square" rtlCol="0">
                    <a:spAutoFit/>
                  </a:bodyPr>
                  <a:lstStyle/>
                  <a:p>
                    <a:r>
                      <a:rPr lang="en-US" sz="1000" dirty="0">
                        <a:ea typeface="Cambria Math" panose="02040503050406030204" pitchFamily="18" charset="0"/>
                      </a:rPr>
                      <a:t>B</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70" name="TextBox 69">
                    <a:extLst>
                      <a:ext uri="{FF2B5EF4-FFF2-40B4-BE49-F238E27FC236}">
                        <a16:creationId xmlns:a16="http://schemas.microsoft.com/office/drawing/2014/main" id="{75780670-3BA1-9544-9239-C9F1CC585F06}"/>
                      </a:ext>
                    </a:extLst>
                  </p:cNvPr>
                  <p:cNvSpPr txBox="1">
                    <a:spLocks noRot="1" noChangeAspect="1" noMove="1" noResize="1" noEditPoints="1" noAdjustHandles="1" noChangeArrowheads="1" noChangeShapeType="1" noTextEdit="1"/>
                  </p:cNvSpPr>
                  <p:nvPr/>
                </p:nvSpPr>
                <p:spPr>
                  <a:xfrm>
                    <a:off x="1365111" y="2942260"/>
                    <a:ext cx="386787" cy="400110"/>
                  </a:xfrm>
                  <a:prstGeom prst="rect">
                    <a:avLst/>
                  </a:prstGeom>
                  <a:blipFill>
                    <a:blip r:embed="rId3"/>
                    <a:stretch>
                      <a:fillRect/>
                    </a:stretch>
                  </a:blipFill>
                </p:spPr>
                <p:txBody>
                  <a:bodyPr/>
                  <a:lstStyle/>
                  <a:p>
                    <a:r>
                      <a:rPr lang="en-US">
                        <a:noFill/>
                      </a:rPr>
                      <a:t> </a:t>
                    </a:r>
                  </a:p>
                </p:txBody>
              </p:sp>
            </mc:Fallback>
          </mc:AlternateContent>
        </p:grpSp>
        <p:grpSp>
          <p:nvGrpSpPr>
            <p:cNvPr id="174" name="Group 173">
              <a:extLst>
                <a:ext uri="{FF2B5EF4-FFF2-40B4-BE49-F238E27FC236}">
                  <a16:creationId xmlns:a16="http://schemas.microsoft.com/office/drawing/2014/main" id="{27220E0B-7C56-4746-A354-A4FD7FB62020}"/>
                </a:ext>
              </a:extLst>
            </p:cNvPr>
            <p:cNvGrpSpPr/>
            <p:nvPr/>
          </p:nvGrpSpPr>
          <p:grpSpPr>
            <a:xfrm>
              <a:off x="1992511" y="2515544"/>
              <a:ext cx="1755881" cy="759396"/>
              <a:chOff x="1992511" y="2515544"/>
              <a:chExt cx="1755881" cy="759396"/>
            </a:xfrm>
          </p:grpSpPr>
          <p:cxnSp>
            <p:nvCxnSpPr>
              <p:cNvPr id="56" name="Straight Arrow Connector 55">
                <a:extLst>
                  <a:ext uri="{FF2B5EF4-FFF2-40B4-BE49-F238E27FC236}">
                    <a16:creationId xmlns:a16="http://schemas.microsoft.com/office/drawing/2014/main" id="{7BE7245C-DCA0-8348-AAF0-2254E7F78AAE}"/>
                  </a:ext>
                </a:extLst>
              </p:cNvPr>
              <p:cNvCxnSpPr>
                <a:cxnSpLocks/>
                <a:stCxn id="10" idx="4"/>
              </p:cNvCxnSpPr>
              <p:nvPr/>
            </p:nvCxnSpPr>
            <p:spPr>
              <a:xfrm flipH="1">
                <a:off x="2810626" y="2571753"/>
                <a:ext cx="4956" cy="354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58FAF00-1A04-1F46-90E1-7B4792716660}"/>
                  </a:ext>
                </a:extLst>
              </p:cNvPr>
              <p:cNvCxnSpPr>
                <a:cxnSpLocks/>
                <a:stCxn id="10" idx="3"/>
              </p:cNvCxnSpPr>
              <p:nvPr/>
            </p:nvCxnSpPr>
            <p:spPr>
              <a:xfrm flipH="1">
                <a:off x="2225029" y="2515544"/>
                <a:ext cx="445746" cy="394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302DAC1-576E-BE4B-8DAC-BE3673376BEC}"/>
                  </a:ext>
                </a:extLst>
              </p:cNvPr>
              <p:cNvCxnSpPr>
                <a:cxnSpLocks/>
                <a:stCxn id="10" idx="5"/>
              </p:cNvCxnSpPr>
              <p:nvPr/>
            </p:nvCxnSpPr>
            <p:spPr>
              <a:xfrm>
                <a:off x="2960388" y="2515544"/>
                <a:ext cx="441077" cy="450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7C19731C-0507-2D4C-8E11-9D6FD58402A1}"/>
                  </a:ext>
                </a:extLst>
              </p:cNvPr>
              <p:cNvSpPr/>
              <p:nvPr/>
            </p:nvSpPr>
            <p:spPr>
              <a:xfrm>
                <a:off x="1992511"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F2EADB9A-F9DC-6145-A3FC-79DD4D39AD1E}"/>
                  </a:ext>
                </a:extLst>
              </p:cNvPr>
              <p:cNvSpPr/>
              <p:nvPr/>
            </p:nvSpPr>
            <p:spPr>
              <a:xfrm>
                <a:off x="2606872"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51F11665-5A38-9E4B-A141-5BA40A1BB912}"/>
                  </a:ext>
                </a:extLst>
              </p:cNvPr>
              <p:cNvSpPr/>
              <p:nvPr/>
            </p:nvSpPr>
            <p:spPr>
              <a:xfrm>
                <a:off x="3313753"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2D4FC880-E713-DB47-8DEC-B95BC49DF082}"/>
                  </a:ext>
                </a:extLst>
              </p:cNvPr>
              <p:cNvSpPr txBox="1"/>
              <p:nvPr/>
            </p:nvSpPr>
            <p:spPr>
              <a:xfrm>
                <a:off x="2044063" y="2942259"/>
                <a:ext cx="386787" cy="246221"/>
              </a:xfrm>
              <a:prstGeom prst="rect">
                <a:avLst/>
              </a:prstGeom>
              <a:noFill/>
            </p:spPr>
            <p:txBody>
              <a:bodyPr wrap="square" rtlCol="0">
                <a:spAutoFit/>
              </a:bodyPr>
              <a:lstStyle/>
              <a:p>
                <a:r>
                  <a:rPr lang="en-US" sz="1000" dirty="0"/>
                  <a:t>BB</a:t>
                </a:r>
              </a:p>
            </p:txBody>
          </p:sp>
          <p:sp>
            <p:nvSpPr>
              <p:cNvPr id="72" name="TextBox 71">
                <a:extLst>
                  <a:ext uri="{FF2B5EF4-FFF2-40B4-BE49-F238E27FC236}">
                    <a16:creationId xmlns:a16="http://schemas.microsoft.com/office/drawing/2014/main" id="{A7F47ED8-4553-AC4C-B1A4-C2CEC12ED471}"/>
                  </a:ext>
                </a:extLst>
              </p:cNvPr>
              <p:cNvSpPr txBox="1"/>
              <p:nvPr/>
            </p:nvSpPr>
            <p:spPr>
              <a:xfrm>
                <a:off x="2677512" y="2919068"/>
                <a:ext cx="386787" cy="246221"/>
              </a:xfrm>
              <a:prstGeom prst="rect">
                <a:avLst/>
              </a:prstGeom>
              <a:noFill/>
            </p:spPr>
            <p:txBody>
              <a:bodyPr wrap="square" rtlCol="0">
                <a:spAutoFit/>
              </a:bodyPr>
              <a:lstStyle/>
              <a:p>
                <a:r>
                  <a:rPr lang="en-US" sz="1000" dirty="0"/>
                  <a:t>BE</a:t>
                </a:r>
              </a:p>
            </p:txBody>
          </p:sp>
          <p:sp>
            <p:nvSpPr>
              <p:cNvPr id="73" name="TextBox 72">
                <a:extLst>
                  <a:ext uri="{FF2B5EF4-FFF2-40B4-BE49-F238E27FC236}">
                    <a16:creationId xmlns:a16="http://schemas.microsoft.com/office/drawing/2014/main" id="{67BF5163-1447-0242-BF26-910581A03402}"/>
                  </a:ext>
                </a:extLst>
              </p:cNvPr>
              <p:cNvSpPr txBox="1"/>
              <p:nvPr/>
            </p:nvSpPr>
            <p:spPr>
              <a:xfrm>
                <a:off x="3361605" y="2933201"/>
                <a:ext cx="386787" cy="246221"/>
              </a:xfrm>
              <a:prstGeom prst="rect">
                <a:avLst/>
              </a:prstGeom>
              <a:noFill/>
            </p:spPr>
            <p:txBody>
              <a:bodyPr wrap="square" rtlCol="0">
                <a:spAutoFit/>
              </a:bodyPr>
              <a:lstStyle/>
              <a:p>
                <a:r>
                  <a:rPr lang="en-US" sz="1000" dirty="0"/>
                  <a:t>BC</a:t>
                </a:r>
              </a:p>
            </p:txBody>
          </p:sp>
        </p:grpSp>
      </p:grpSp>
      <p:grpSp>
        <p:nvGrpSpPr>
          <p:cNvPr id="18" name="Group 17">
            <a:extLst>
              <a:ext uri="{FF2B5EF4-FFF2-40B4-BE49-F238E27FC236}">
                <a16:creationId xmlns:a16="http://schemas.microsoft.com/office/drawing/2014/main" id="{45402FD8-43F4-EA4C-AD0D-7B1DC853DB85}"/>
              </a:ext>
            </a:extLst>
          </p:cNvPr>
          <p:cNvGrpSpPr/>
          <p:nvPr/>
        </p:nvGrpSpPr>
        <p:grpSpPr>
          <a:xfrm>
            <a:off x="1819377" y="1686809"/>
            <a:ext cx="3856773" cy="929042"/>
            <a:chOff x="1819377" y="1686809"/>
            <a:chExt cx="3856773" cy="929042"/>
          </a:xfrm>
        </p:grpSpPr>
        <p:grpSp>
          <p:nvGrpSpPr>
            <p:cNvPr id="172" name="Group 171">
              <a:extLst>
                <a:ext uri="{FF2B5EF4-FFF2-40B4-BE49-F238E27FC236}">
                  <a16:creationId xmlns:a16="http://schemas.microsoft.com/office/drawing/2014/main" id="{38955012-DC41-BD4B-A015-0396D45D46F0}"/>
                </a:ext>
              </a:extLst>
            </p:cNvPr>
            <p:cNvGrpSpPr/>
            <p:nvPr/>
          </p:nvGrpSpPr>
          <p:grpSpPr>
            <a:xfrm>
              <a:off x="2610794" y="1686809"/>
              <a:ext cx="3065356" cy="929042"/>
              <a:chOff x="2610794" y="1686809"/>
              <a:chExt cx="3065356" cy="929042"/>
            </a:xfrm>
          </p:grpSpPr>
          <p:cxnSp>
            <p:nvCxnSpPr>
              <p:cNvPr id="6" name="Straight Arrow Connector 5">
                <a:extLst>
                  <a:ext uri="{FF2B5EF4-FFF2-40B4-BE49-F238E27FC236}">
                    <a16:creationId xmlns:a16="http://schemas.microsoft.com/office/drawing/2014/main" id="{B601FFCA-BFF7-0246-8BC1-89F1BF3183B0}"/>
                  </a:ext>
                </a:extLst>
              </p:cNvPr>
              <p:cNvCxnSpPr>
                <a:cxnSpLocks/>
              </p:cNvCxnSpPr>
              <p:nvPr/>
            </p:nvCxnSpPr>
            <p:spPr>
              <a:xfrm flipH="1">
                <a:off x="4072770" y="1887065"/>
                <a:ext cx="1" cy="317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622D658-80AE-DF48-B317-3745DB6C7E77}"/>
                  </a:ext>
                </a:extLst>
              </p:cNvPr>
              <p:cNvSpPr/>
              <p:nvPr/>
            </p:nvSpPr>
            <p:spPr>
              <a:xfrm>
                <a:off x="2610794"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E7B1545-C21B-7B49-9C0F-ED4690551E5A}"/>
                  </a:ext>
                </a:extLst>
              </p:cNvPr>
              <p:cNvSpPr/>
              <p:nvPr/>
            </p:nvSpPr>
            <p:spPr>
              <a:xfrm>
                <a:off x="3877856" y="2232035"/>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60A4D5-3E52-C34D-9751-769C2562BE93}"/>
                  </a:ext>
                </a:extLst>
              </p:cNvPr>
              <p:cNvSpPr/>
              <p:nvPr/>
            </p:nvSpPr>
            <p:spPr>
              <a:xfrm>
                <a:off x="5217990"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93400DB3-2A96-7141-AC07-CB373A37F734}"/>
                  </a:ext>
                </a:extLst>
              </p:cNvPr>
              <p:cNvCxnSpPr>
                <a:cxnSpLocks/>
                <a:stCxn id="5" idx="2"/>
              </p:cNvCxnSpPr>
              <p:nvPr/>
            </p:nvCxnSpPr>
            <p:spPr>
              <a:xfrm flipH="1">
                <a:off x="2815580" y="1695157"/>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058A77-E4BB-2B4B-BB1D-D5951490C590}"/>
                  </a:ext>
                </a:extLst>
              </p:cNvPr>
              <p:cNvCxnSpPr>
                <a:cxnSpLocks/>
                <a:endCxn id="21" idx="1"/>
              </p:cNvCxnSpPr>
              <p:nvPr/>
            </p:nvCxnSpPr>
            <p:spPr>
              <a:xfrm>
                <a:off x="4278592" y="1686809"/>
                <a:ext cx="999379" cy="5573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CE883B3-4086-D24C-B9A2-1589896E823C}"/>
                  </a:ext>
                </a:extLst>
              </p:cNvPr>
              <p:cNvSpPr txBox="1"/>
              <p:nvPr/>
            </p:nvSpPr>
            <p:spPr>
              <a:xfrm>
                <a:off x="2654987" y="2239073"/>
                <a:ext cx="386787" cy="246221"/>
              </a:xfrm>
              <a:prstGeom prst="rect">
                <a:avLst/>
              </a:prstGeom>
              <a:noFill/>
            </p:spPr>
            <p:txBody>
              <a:bodyPr wrap="square" rtlCol="0">
                <a:spAutoFit/>
              </a:bodyPr>
              <a:lstStyle/>
              <a:p>
                <a:r>
                  <a:rPr lang="en-US" sz="1000" dirty="0"/>
                  <a:t>B</a:t>
                </a:r>
              </a:p>
            </p:txBody>
          </p:sp>
          <p:sp>
            <p:nvSpPr>
              <p:cNvPr id="48" name="TextBox 47">
                <a:extLst>
                  <a:ext uri="{FF2B5EF4-FFF2-40B4-BE49-F238E27FC236}">
                    <a16:creationId xmlns:a16="http://schemas.microsoft.com/office/drawing/2014/main" id="{8EB71724-FBEB-D243-A1E3-408499589FF0}"/>
                  </a:ext>
                </a:extLst>
              </p:cNvPr>
              <p:cNvSpPr txBox="1"/>
              <p:nvPr/>
            </p:nvSpPr>
            <p:spPr>
              <a:xfrm>
                <a:off x="3963455" y="2279231"/>
                <a:ext cx="386787" cy="246221"/>
              </a:xfrm>
              <a:prstGeom prst="rect">
                <a:avLst/>
              </a:prstGeom>
              <a:noFill/>
            </p:spPr>
            <p:txBody>
              <a:bodyPr wrap="square" rtlCol="0">
                <a:spAutoFit/>
              </a:bodyPr>
              <a:lstStyle/>
              <a:p>
                <a:r>
                  <a:rPr lang="en-US" sz="1000" dirty="0"/>
                  <a:t>E</a:t>
                </a:r>
              </a:p>
            </p:txBody>
          </p:sp>
          <p:sp>
            <p:nvSpPr>
              <p:cNvPr id="51" name="TextBox 50">
                <a:extLst>
                  <a:ext uri="{FF2B5EF4-FFF2-40B4-BE49-F238E27FC236}">
                    <a16:creationId xmlns:a16="http://schemas.microsoft.com/office/drawing/2014/main" id="{7EC755E0-B597-6B4F-A625-FA57CEC11861}"/>
                  </a:ext>
                </a:extLst>
              </p:cNvPr>
              <p:cNvSpPr txBox="1"/>
              <p:nvPr/>
            </p:nvSpPr>
            <p:spPr>
              <a:xfrm>
                <a:off x="5289363" y="2230013"/>
                <a:ext cx="386787" cy="246221"/>
              </a:xfrm>
              <a:prstGeom prst="rect">
                <a:avLst/>
              </a:prstGeom>
              <a:noFill/>
            </p:spPr>
            <p:txBody>
              <a:bodyPr wrap="square" rtlCol="0">
                <a:spAutoFit/>
              </a:bodyPr>
              <a:lstStyle/>
              <a:p>
                <a:r>
                  <a:rPr lang="en-US" sz="1000" dirty="0"/>
                  <a:t>C</a:t>
                </a:r>
              </a:p>
            </p:txBody>
          </p:sp>
        </p:grpSp>
        <p:grpSp>
          <p:nvGrpSpPr>
            <p:cNvPr id="171" name="Group 170">
              <a:extLst>
                <a:ext uri="{FF2B5EF4-FFF2-40B4-BE49-F238E27FC236}">
                  <a16:creationId xmlns:a16="http://schemas.microsoft.com/office/drawing/2014/main" id="{9E99C7F3-91EC-FD4E-96E9-FFD051DEABDA}"/>
                </a:ext>
              </a:extLst>
            </p:cNvPr>
            <p:cNvGrpSpPr/>
            <p:nvPr/>
          </p:nvGrpSpPr>
          <p:grpSpPr>
            <a:xfrm>
              <a:off x="1819377" y="1695157"/>
              <a:ext cx="2048607" cy="918328"/>
              <a:chOff x="1819377" y="1695157"/>
              <a:chExt cx="2048607" cy="918328"/>
            </a:xfrm>
          </p:grpSpPr>
          <p:cxnSp>
            <p:nvCxnSpPr>
              <p:cNvPr id="128" name="Straight Arrow Connector 127">
                <a:extLst>
                  <a:ext uri="{FF2B5EF4-FFF2-40B4-BE49-F238E27FC236}">
                    <a16:creationId xmlns:a16="http://schemas.microsoft.com/office/drawing/2014/main" id="{E0FEAC98-FFAB-644F-AD2D-2B63785978A8}"/>
                  </a:ext>
                </a:extLst>
              </p:cNvPr>
              <p:cNvCxnSpPr>
                <a:cxnSpLocks/>
                <a:stCxn id="5" idx="2"/>
              </p:cNvCxnSpPr>
              <p:nvPr/>
            </p:nvCxnSpPr>
            <p:spPr>
              <a:xfrm flipH="1">
                <a:off x="2179796" y="1695157"/>
                <a:ext cx="1688188" cy="603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31050922-74F6-A941-884F-35A78B0910BB}"/>
                  </a:ext>
                </a:extLst>
              </p:cNvPr>
              <p:cNvSpPr/>
              <p:nvPr/>
            </p:nvSpPr>
            <p:spPr>
              <a:xfrm>
                <a:off x="1819377" y="2229669"/>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9BECED7D-B1DF-7946-B33B-69E3F0BBA5EB}"/>
                      </a:ext>
                    </a:extLst>
                  </p:cNvPr>
                  <p:cNvSpPr txBox="1"/>
                  <p:nvPr/>
                </p:nvSpPr>
                <p:spPr>
                  <a:xfrm>
                    <a:off x="1871494" y="2301214"/>
                    <a:ext cx="3548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baseline="3000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3" name="TextBox 132">
                    <a:extLst>
                      <a:ext uri="{FF2B5EF4-FFF2-40B4-BE49-F238E27FC236}">
                        <a16:creationId xmlns:a16="http://schemas.microsoft.com/office/drawing/2014/main" id="{9BECED7D-B1DF-7946-B33B-69E3F0BBA5EB}"/>
                      </a:ext>
                    </a:extLst>
                  </p:cNvPr>
                  <p:cNvSpPr txBox="1">
                    <a:spLocks noRot="1" noChangeAspect="1" noMove="1" noResize="1" noEditPoints="1" noAdjustHandles="1" noChangeArrowheads="1" noChangeShapeType="1" noTextEdit="1"/>
                  </p:cNvSpPr>
                  <p:nvPr/>
                </p:nvSpPr>
                <p:spPr>
                  <a:xfrm>
                    <a:off x="1871494" y="2301214"/>
                    <a:ext cx="354837" cy="307777"/>
                  </a:xfrm>
                  <a:prstGeom prst="rect">
                    <a:avLst/>
                  </a:prstGeom>
                  <a:blipFill>
                    <a:blip r:embed="rId4"/>
                    <a:stretch>
                      <a:fillRect/>
                    </a:stretch>
                  </a:blipFill>
                </p:spPr>
                <p:txBody>
                  <a:bodyPr/>
                  <a:lstStyle/>
                  <a:p>
                    <a:r>
                      <a:rPr lang="en-US">
                        <a:noFill/>
                      </a:rPr>
                      <a:t> </a:t>
                    </a:r>
                  </a:p>
                </p:txBody>
              </p:sp>
            </mc:Fallback>
          </mc:AlternateContent>
        </p:grpSp>
      </p:grpSp>
      <p:grpSp>
        <p:nvGrpSpPr>
          <p:cNvPr id="20" name="Group 19">
            <a:extLst>
              <a:ext uri="{FF2B5EF4-FFF2-40B4-BE49-F238E27FC236}">
                <a16:creationId xmlns:a16="http://schemas.microsoft.com/office/drawing/2014/main" id="{B4C1BBD8-2E71-0944-84AD-65E0787922B8}"/>
              </a:ext>
            </a:extLst>
          </p:cNvPr>
          <p:cNvGrpSpPr/>
          <p:nvPr/>
        </p:nvGrpSpPr>
        <p:grpSpPr>
          <a:xfrm>
            <a:off x="4531309" y="2390779"/>
            <a:ext cx="2427474" cy="891612"/>
            <a:chOff x="4531309" y="2390779"/>
            <a:chExt cx="2427474" cy="891612"/>
          </a:xfrm>
        </p:grpSpPr>
        <p:grpSp>
          <p:nvGrpSpPr>
            <p:cNvPr id="175" name="Group 174">
              <a:extLst>
                <a:ext uri="{FF2B5EF4-FFF2-40B4-BE49-F238E27FC236}">
                  <a16:creationId xmlns:a16="http://schemas.microsoft.com/office/drawing/2014/main" id="{F323D531-F84F-3A49-AB02-6F8B6C4B5796}"/>
                </a:ext>
              </a:extLst>
            </p:cNvPr>
            <p:cNvGrpSpPr/>
            <p:nvPr/>
          </p:nvGrpSpPr>
          <p:grpSpPr>
            <a:xfrm>
              <a:off x="4531309" y="2458871"/>
              <a:ext cx="694382" cy="823520"/>
              <a:chOff x="4531309" y="2458871"/>
              <a:chExt cx="694382" cy="823520"/>
            </a:xfrm>
          </p:grpSpPr>
          <p:sp>
            <p:nvSpPr>
              <p:cNvPr id="75" name="Oval 74">
                <a:extLst>
                  <a:ext uri="{FF2B5EF4-FFF2-40B4-BE49-F238E27FC236}">
                    <a16:creationId xmlns:a16="http://schemas.microsoft.com/office/drawing/2014/main" id="{CEAA62A6-904A-A14C-8DD6-0EFAB8347E13}"/>
                  </a:ext>
                </a:extLst>
              </p:cNvPr>
              <p:cNvSpPr/>
              <p:nvPr/>
            </p:nvSpPr>
            <p:spPr>
              <a:xfrm>
                <a:off x="4531309" y="2831146"/>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F5E4900-287E-F046-94CC-2A573DFE1468}"/>
                      </a:ext>
                    </a:extLst>
                  </p:cNvPr>
                  <p:cNvSpPr txBox="1"/>
                  <p:nvPr/>
                </p:nvSpPr>
                <p:spPr>
                  <a:xfrm>
                    <a:off x="4585462" y="2882281"/>
                    <a:ext cx="386787" cy="400110"/>
                  </a:xfrm>
                  <a:prstGeom prst="rect">
                    <a:avLst/>
                  </a:prstGeom>
                  <a:noFill/>
                </p:spPr>
                <p:txBody>
                  <a:bodyPr wrap="square" rtlCol="0">
                    <a:spAutoFit/>
                  </a:bodyPr>
                  <a:lstStyle/>
                  <a:p>
                    <a:r>
                      <a:rPr lang="en-US" sz="1000" dirty="0">
                        <a:ea typeface="Cambria Math" panose="02040503050406030204" pitchFamily="18" charset="0"/>
                      </a:rPr>
                      <a:t>C</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80" name="TextBox 79">
                    <a:extLst>
                      <a:ext uri="{FF2B5EF4-FFF2-40B4-BE49-F238E27FC236}">
                        <a16:creationId xmlns:a16="http://schemas.microsoft.com/office/drawing/2014/main" id="{FF5E4900-287E-F046-94CC-2A573DFE1468}"/>
                      </a:ext>
                    </a:extLst>
                  </p:cNvPr>
                  <p:cNvSpPr txBox="1">
                    <a:spLocks noRot="1" noChangeAspect="1" noMove="1" noResize="1" noEditPoints="1" noAdjustHandles="1" noChangeArrowheads="1" noChangeShapeType="1" noTextEdit="1"/>
                  </p:cNvSpPr>
                  <p:nvPr/>
                </p:nvSpPr>
                <p:spPr>
                  <a:xfrm>
                    <a:off x="4585462" y="2882281"/>
                    <a:ext cx="386787" cy="400110"/>
                  </a:xfrm>
                  <a:prstGeom prst="rect">
                    <a:avLst/>
                  </a:prstGeom>
                  <a:blipFill>
                    <a:blip r:embed="rId5"/>
                    <a:stretch>
                      <a:fillRect/>
                    </a:stretch>
                  </a:blipFill>
                </p:spPr>
                <p:txBody>
                  <a:bodyPr/>
                  <a:lstStyle/>
                  <a:p>
                    <a:r>
                      <a:rPr lang="en-US">
                        <a:noFill/>
                      </a:rPr>
                      <a:t> </a:t>
                    </a:r>
                  </a:p>
                </p:txBody>
              </p:sp>
            </mc:Fallback>
          </mc:AlternateContent>
          <p:cxnSp>
            <p:nvCxnSpPr>
              <p:cNvPr id="139" name="Straight Arrow Connector 138">
                <a:extLst>
                  <a:ext uri="{FF2B5EF4-FFF2-40B4-BE49-F238E27FC236}">
                    <a16:creationId xmlns:a16="http://schemas.microsoft.com/office/drawing/2014/main" id="{DBE13A0F-AAB9-774F-B9A4-EBA08C53F20A}"/>
                  </a:ext>
                </a:extLst>
              </p:cNvPr>
              <p:cNvCxnSpPr>
                <a:cxnSpLocks/>
                <a:endCxn id="75" idx="0"/>
              </p:cNvCxnSpPr>
              <p:nvPr/>
            </p:nvCxnSpPr>
            <p:spPr>
              <a:xfrm flipH="1">
                <a:off x="4736097" y="2458871"/>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B7307F53-22B6-6048-A5BD-2DC9E77C348A}"/>
                </a:ext>
              </a:extLst>
            </p:cNvPr>
            <p:cNvGrpSpPr/>
            <p:nvPr/>
          </p:nvGrpSpPr>
          <p:grpSpPr>
            <a:xfrm>
              <a:off x="5202902" y="2390779"/>
              <a:ext cx="1755881" cy="824183"/>
              <a:chOff x="5202902" y="2390779"/>
              <a:chExt cx="1755881" cy="824183"/>
            </a:xfrm>
          </p:grpSpPr>
          <p:sp>
            <p:nvSpPr>
              <p:cNvPr id="76" name="Oval 75">
                <a:extLst>
                  <a:ext uri="{FF2B5EF4-FFF2-40B4-BE49-F238E27FC236}">
                    <a16:creationId xmlns:a16="http://schemas.microsoft.com/office/drawing/2014/main" id="{27DCA24B-C7D1-714D-B6CD-387EA839EA15}"/>
                  </a:ext>
                </a:extLst>
              </p:cNvPr>
              <p:cNvSpPr/>
              <p:nvPr/>
            </p:nvSpPr>
            <p:spPr>
              <a:xfrm>
                <a:off x="5202902"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C91A03C1-5523-2748-9D17-E8B61376EE67}"/>
                  </a:ext>
                </a:extLst>
              </p:cNvPr>
              <p:cNvSpPr/>
              <p:nvPr/>
            </p:nvSpPr>
            <p:spPr>
              <a:xfrm>
                <a:off x="5817263"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4F118C5-E463-2F4B-98D4-970C415D5CD7}"/>
                  </a:ext>
                </a:extLst>
              </p:cNvPr>
              <p:cNvSpPr/>
              <p:nvPr/>
            </p:nvSpPr>
            <p:spPr>
              <a:xfrm>
                <a:off x="6524144"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ECD663-E978-804B-ACFB-82EBFA6F24DB}"/>
                  </a:ext>
                </a:extLst>
              </p:cNvPr>
              <p:cNvSpPr txBox="1"/>
              <p:nvPr/>
            </p:nvSpPr>
            <p:spPr>
              <a:xfrm>
                <a:off x="5254454" y="2882281"/>
                <a:ext cx="386787" cy="246221"/>
              </a:xfrm>
              <a:prstGeom prst="rect">
                <a:avLst/>
              </a:prstGeom>
              <a:noFill/>
            </p:spPr>
            <p:txBody>
              <a:bodyPr wrap="square" rtlCol="0">
                <a:spAutoFit/>
              </a:bodyPr>
              <a:lstStyle/>
              <a:p>
                <a:r>
                  <a:rPr lang="en-US" sz="1000" dirty="0"/>
                  <a:t>CB</a:t>
                </a:r>
              </a:p>
            </p:txBody>
          </p:sp>
          <p:sp>
            <p:nvSpPr>
              <p:cNvPr id="82" name="TextBox 81">
                <a:extLst>
                  <a:ext uri="{FF2B5EF4-FFF2-40B4-BE49-F238E27FC236}">
                    <a16:creationId xmlns:a16="http://schemas.microsoft.com/office/drawing/2014/main" id="{D239252A-BAD6-9949-B4F2-4F74CD489234}"/>
                  </a:ext>
                </a:extLst>
              </p:cNvPr>
              <p:cNvSpPr txBox="1"/>
              <p:nvPr/>
            </p:nvSpPr>
            <p:spPr>
              <a:xfrm>
                <a:off x="5887903" y="2859090"/>
                <a:ext cx="386787" cy="246221"/>
              </a:xfrm>
              <a:prstGeom prst="rect">
                <a:avLst/>
              </a:prstGeom>
              <a:noFill/>
            </p:spPr>
            <p:txBody>
              <a:bodyPr wrap="square" rtlCol="0">
                <a:spAutoFit/>
              </a:bodyPr>
              <a:lstStyle/>
              <a:p>
                <a:r>
                  <a:rPr lang="en-US" sz="1000" dirty="0"/>
                  <a:t>CE</a:t>
                </a:r>
              </a:p>
            </p:txBody>
          </p:sp>
          <p:sp>
            <p:nvSpPr>
              <p:cNvPr id="83" name="TextBox 82">
                <a:extLst>
                  <a:ext uri="{FF2B5EF4-FFF2-40B4-BE49-F238E27FC236}">
                    <a16:creationId xmlns:a16="http://schemas.microsoft.com/office/drawing/2014/main" id="{EC49BD8E-AFBD-A443-AB85-04719D5C48CD}"/>
                  </a:ext>
                </a:extLst>
              </p:cNvPr>
              <p:cNvSpPr txBox="1"/>
              <p:nvPr/>
            </p:nvSpPr>
            <p:spPr>
              <a:xfrm>
                <a:off x="6571996" y="2873223"/>
                <a:ext cx="386787" cy="246221"/>
              </a:xfrm>
              <a:prstGeom prst="rect">
                <a:avLst/>
              </a:prstGeom>
              <a:noFill/>
            </p:spPr>
            <p:txBody>
              <a:bodyPr wrap="square" rtlCol="0">
                <a:spAutoFit/>
              </a:bodyPr>
              <a:lstStyle/>
              <a:p>
                <a:r>
                  <a:rPr lang="en-US" sz="1000" dirty="0"/>
                  <a:t>CC</a:t>
                </a:r>
              </a:p>
            </p:txBody>
          </p:sp>
          <p:cxnSp>
            <p:nvCxnSpPr>
              <p:cNvPr id="141" name="Straight Arrow Connector 140">
                <a:extLst>
                  <a:ext uri="{FF2B5EF4-FFF2-40B4-BE49-F238E27FC236}">
                    <a16:creationId xmlns:a16="http://schemas.microsoft.com/office/drawing/2014/main" id="{2798ADFC-E0DC-2A48-A0B7-04FEBC70E04F}"/>
                  </a:ext>
                </a:extLst>
              </p:cNvPr>
              <p:cNvCxnSpPr>
                <a:cxnSpLocks/>
                <a:stCxn id="21" idx="4"/>
                <a:endCxn id="76" idx="0"/>
              </p:cNvCxnSpPr>
              <p:nvPr/>
            </p:nvCxnSpPr>
            <p:spPr>
              <a:xfrm flipH="1">
                <a:off x="5407690" y="2571753"/>
                <a:ext cx="15088" cy="25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A7BF3CD-DACC-E54D-8CDA-8625C2D9F864}"/>
                  </a:ext>
                </a:extLst>
              </p:cNvPr>
              <p:cNvCxnSpPr>
                <a:cxnSpLocks/>
                <a:endCxn id="77" idx="0"/>
              </p:cNvCxnSpPr>
              <p:nvPr/>
            </p:nvCxnSpPr>
            <p:spPr>
              <a:xfrm>
                <a:off x="5534160" y="2525452"/>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472031C-3746-374C-8446-2266D8544117}"/>
                  </a:ext>
                </a:extLst>
              </p:cNvPr>
              <p:cNvCxnSpPr>
                <a:cxnSpLocks/>
                <a:endCxn id="78" idx="0"/>
              </p:cNvCxnSpPr>
              <p:nvPr/>
            </p:nvCxnSpPr>
            <p:spPr>
              <a:xfrm>
                <a:off x="5634666" y="2390779"/>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7C903169-600E-E24A-93D3-04FCA7B328AF}"/>
              </a:ext>
            </a:extLst>
          </p:cNvPr>
          <p:cNvSpPr txBox="1"/>
          <p:nvPr/>
        </p:nvSpPr>
        <p:spPr>
          <a:xfrm>
            <a:off x="130092" y="1863862"/>
            <a:ext cx="1860008" cy="553998"/>
          </a:xfrm>
          <a:prstGeom prst="rect">
            <a:avLst/>
          </a:prstGeom>
          <a:noFill/>
        </p:spPr>
        <p:txBody>
          <a:bodyPr wrap="square" rtlCol="0">
            <a:spAutoFit/>
          </a:bodyPr>
          <a:lstStyle/>
          <a:p>
            <a:r>
              <a:rPr lang="en-US" sz="1000" dirty="0">
                <a:solidFill>
                  <a:srgbClr val="FF0000"/>
                </a:solidFill>
              </a:rPr>
              <a:t>1</a:t>
            </a:r>
            <a:r>
              <a:rPr lang="en-US" sz="1000" baseline="30000" dirty="0">
                <a:solidFill>
                  <a:srgbClr val="FF0000"/>
                </a:solidFill>
              </a:rPr>
              <a:t>st</a:t>
            </a:r>
            <a:r>
              <a:rPr lang="en-US" sz="1000" dirty="0">
                <a:solidFill>
                  <a:srgbClr val="FF0000"/>
                </a:solidFill>
              </a:rPr>
              <a:t> extension candidate: </a:t>
            </a:r>
            <a:r>
              <a:rPr lang="en-US" sz="1000" dirty="0"/>
              <a:t>Best hypothesis among “B”, “E”, “C”</a:t>
            </a:r>
          </a:p>
        </p:txBody>
      </p:sp>
      <p:cxnSp>
        <p:nvCxnSpPr>
          <p:cNvPr id="64" name="Straight Arrow Connector 63">
            <a:extLst>
              <a:ext uri="{FF2B5EF4-FFF2-40B4-BE49-F238E27FC236}">
                <a16:creationId xmlns:a16="http://schemas.microsoft.com/office/drawing/2014/main" id="{25AA93D3-4611-AE44-BCA2-FF522A0C56BA}"/>
              </a:ext>
            </a:extLst>
          </p:cNvPr>
          <p:cNvCxnSpPr>
            <a:cxnSpLocks/>
            <a:endCxn id="10" idx="2"/>
          </p:cNvCxnSpPr>
          <p:nvPr/>
        </p:nvCxnSpPr>
        <p:spPr>
          <a:xfrm>
            <a:off x="1540896" y="2080257"/>
            <a:ext cx="1069898" cy="2995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3F598B7-4265-7C47-9BC2-820D1E9DDEB4}"/>
              </a:ext>
            </a:extLst>
          </p:cNvPr>
          <p:cNvSpPr txBox="1"/>
          <p:nvPr/>
        </p:nvSpPr>
        <p:spPr>
          <a:xfrm>
            <a:off x="5501893" y="1553572"/>
            <a:ext cx="1860008" cy="553998"/>
          </a:xfrm>
          <a:prstGeom prst="rect">
            <a:avLst/>
          </a:prstGeom>
          <a:noFill/>
        </p:spPr>
        <p:txBody>
          <a:bodyPr wrap="square" rtlCol="0">
            <a:spAutoFit/>
          </a:bodyPr>
          <a:lstStyle/>
          <a:p>
            <a:r>
              <a:rPr lang="en-US" sz="1000" dirty="0">
                <a:solidFill>
                  <a:srgbClr val="FF0000"/>
                </a:solidFill>
              </a:rPr>
              <a:t>2</a:t>
            </a:r>
            <a:r>
              <a:rPr lang="en-US" sz="1000" baseline="30000" dirty="0">
                <a:solidFill>
                  <a:srgbClr val="FF0000"/>
                </a:solidFill>
              </a:rPr>
              <a:t>nd</a:t>
            </a:r>
            <a:r>
              <a:rPr lang="en-US" sz="1000" dirty="0">
                <a:solidFill>
                  <a:srgbClr val="FF0000"/>
                </a:solidFill>
              </a:rPr>
              <a:t> extension candidate: </a:t>
            </a:r>
            <a:r>
              <a:rPr lang="en-US" sz="1000" dirty="0"/>
              <a:t>Best hypothesis among “BB”, “BE”, “BC”, “E”, “C”</a:t>
            </a:r>
          </a:p>
        </p:txBody>
      </p:sp>
      <p:cxnSp>
        <p:nvCxnSpPr>
          <p:cNvPr id="79" name="Straight Arrow Connector 78">
            <a:extLst>
              <a:ext uri="{FF2B5EF4-FFF2-40B4-BE49-F238E27FC236}">
                <a16:creationId xmlns:a16="http://schemas.microsoft.com/office/drawing/2014/main" id="{8BB374DE-83B1-4C44-B637-602B465B800B}"/>
              </a:ext>
            </a:extLst>
          </p:cNvPr>
          <p:cNvCxnSpPr>
            <a:cxnSpLocks/>
            <a:endCxn id="21" idx="7"/>
          </p:cNvCxnSpPr>
          <p:nvPr/>
        </p:nvCxnSpPr>
        <p:spPr>
          <a:xfrm flipH="1">
            <a:off x="5567584" y="2045653"/>
            <a:ext cx="120996" cy="19849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8DC13A9-1243-DA45-813D-A3667FF8C2D5}"/>
              </a:ext>
            </a:extLst>
          </p:cNvPr>
          <p:cNvGrpSpPr/>
          <p:nvPr/>
        </p:nvGrpSpPr>
        <p:grpSpPr>
          <a:xfrm>
            <a:off x="3867984" y="1503249"/>
            <a:ext cx="817390" cy="383816"/>
            <a:chOff x="3867984" y="1503249"/>
            <a:chExt cx="817390" cy="383816"/>
          </a:xfrm>
        </p:grpSpPr>
        <p:sp>
          <p:nvSpPr>
            <p:cNvPr id="5" name="Oval 4">
              <a:extLst>
                <a:ext uri="{FF2B5EF4-FFF2-40B4-BE49-F238E27FC236}">
                  <a16:creationId xmlns:a16="http://schemas.microsoft.com/office/drawing/2014/main" id="{693DC53C-6755-504E-8C6C-C3FBB1E84551}"/>
                </a:ext>
              </a:extLst>
            </p:cNvPr>
            <p:cNvSpPr/>
            <p:nvPr/>
          </p:nvSpPr>
          <p:spPr>
            <a:xfrm>
              <a:off x="3867984" y="15032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F69BDC8F-0B1F-534B-A268-494EDFF3DE42}"/>
                </a:ext>
              </a:extLst>
            </p:cNvPr>
            <p:cNvSpPr txBox="1"/>
            <p:nvPr/>
          </p:nvSpPr>
          <p:spPr>
            <a:xfrm>
              <a:off x="3869743" y="1585093"/>
              <a:ext cx="815631" cy="246221"/>
            </a:xfrm>
            <a:prstGeom prst="rect">
              <a:avLst/>
            </a:prstGeom>
            <a:noFill/>
          </p:spPr>
          <p:txBody>
            <a:bodyPr wrap="square" rtlCol="0">
              <a:spAutoFit/>
            </a:bodyPr>
            <a:lstStyle/>
            <a:p>
              <a:r>
                <a:rPr lang="en-US" sz="1000" dirty="0"/>
                <a:t>BOS</a:t>
              </a:r>
            </a:p>
          </p:txBody>
        </p:sp>
      </p:grpSp>
      <p:pic>
        <p:nvPicPr>
          <p:cNvPr id="84" name="Picture 83" descr="Text, chat or text message&#10;&#10;Description automatically generated">
            <a:extLst>
              <a:ext uri="{FF2B5EF4-FFF2-40B4-BE49-F238E27FC236}">
                <a16:creationId xmlns:a16="http://schemas.microsoft.com/office/drawing/2014/main" id="{6A7ABD54-8FEA-4943-BBD8-A830A88F898C}"/>
              </a:ext>
            </a:extLst>
          </p:cNvPr>
          <p:cNvPicPr>
            <a:picLocks noChangeAspect="1"/>
          </p:cNvPicPr>
          <p:nvPr/>
        </p:nvPicPr>
        <p:blipFill>
          <a:blip r:embed="rId6"/>
          <a:stretch>
            <a:fillRect/>
          </a:stretch>
        </p:blipFill>
        <p:spPr>
          <a:xfrm>
            <a:off x="-11667" y="4446494"/>
            <a:ext cx="3050098" cy="699598"/>
          </a:xfrm>
          <a:prstGeom prst="rect">
            <a:avLst/>
          </a:prstGeom>
        </p:spPr>
      </p:pic>
      <p:pic>
        <p:nvPicPr>
          <p:cNvPr id="102" name="Picture 101" descr="Chart&#10;&#10;Description automatically generated">
            <a:extLst>
              <a:ext uri="{FF2B5EF4-FFF2-40B4-BE49-F238E27FC236}">
                <a16:creationId xmlns:a16="http://schemas.microsoft.com/office/drawing/2014/main" id="{18D9ABF4-F0E7-DB4B-8575-E71AC581C8FC}"/>
              </a:ext>
            </a:extLst>
          </p:cNvPr>
          <p:cNvPicPr>
            <a:picLocks noChangeAspect="1"/>
          </p:cNvPicPr>
          <p:nvPr/>
        </p:nvPicPr>
        <p:blipFill>
          <a:blip r:embed="rId7"/>
          <a:stretch>
            <a:fillRect/>
          </a:stretch>
        </p:blipFill>
        <p:spPr>
          <a:xfrm>
            <a:off x="7426909" y="148436"/>
            <a:ext cx="1585185" cy="1815882"/>
          </a:xfrm>
          <a:prstGeom prst="rect">
            <a:avLst/>
          </a:prstGeom>
        </p:spPr>
      </p:pic>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D7A2EA1A-F1F0-CF4D-A79C-C53FFE57BCBC}"/>
                  </a:ext>
                </a:extLst>
              </p:cNvPr>
              <p:cNvSpPr txBox="1"/>
              <p:nvPr/>
            </p:nvSpPr>
            <p:spPr>
              <a:xfrm>
                <a:off x="8015192" y="2273058"/>
                <a:ext cx="1027365" cy="1015663"/>
              </a:xfrm>
              <a:prstGeom prst="rect">
                <a:avLst/>
              </a:prstGeom>
              <a:noFill/>
            </p:spPr>
            <p:txBody>
              <a:bodyPr wrap="square" rtlCol="0">
                <a:spAutoFit/>
              </a:bodyPr>
              <a:lstStyle/>
              <a:p>
                <a:r>
                  <a:rPr lang="en-US" sz="1200" dirty="0">
                    <a:solidFill>
                      <a:schemeClr val="accent1">
                        <a:lumMod val="60000"/>
                        <a:lumOff val="40000"/>
                      </a:schemeClr>
                    </a:solidFill>
                    <a:ea typeface="Cambria Math" panose="02040503050406030204" pitchFamily="18" charset="0"/>
                  </a:rPr>
                  <a:t>B</a:t>
                </a:r>
                <a14:m>
                  <m:oMath xmlns:m="http://schemas.openxmlformats.org/officeDocument/2006/math">
                    <m:r>
                      <a:rPr lang="en-US" sz="1200" i="1">
                        <a:solidFill>
                          <a:schemeClr val="accent1">
                            <a:lumMod val="60000"/>
                            <a:lumOff val="40000"/>
                          </a:schemeClr>
                        </a:solidFill>
                        <a:latin typeface="Cambria Math" panose="02040503050406030204" pitchFamily="18" charset="0"/>
                        <a:ea typeface="Cambria Math" panose="02040503050406030204" pitchFamily="18" charset="0"/>
                      </a:rPr>
                      <m:t>∅</m:t>
                    </m:r>
                  </m:oMath>
                </a14:m>
                <a:endParaRPr lang="en-US" sz="1200" dirty="0">
                  <a:solidFill>
                    <a:schemeClr val="accent1">
                      <a:lumMod val="60000"/>
                      <a:lumOff val="40000"/>
                    </a:schemeClr>
                  </a:solidFill>
                </a:endParaRPr>
              </a:p>
              <a:p>
                <a:r>
                  <a:rPr lang="en-US" sz="1200" dirty="0">
                    <a:solidFill>
                      <a:schemeClr val="accent1">
                        <a:lumMod val="60000"/>
                        <a:lumOff val="40000"/>
                      </a:schemeClr>
                    </a:solidFill>
                    <a:ea typeface="Cambria Math" panose="02040503050406030204" pitchFamily="18" charset="0"/>
                  </a:rPr>
                  <a:t>C</a:t>
                </a:r>
                <a14:m>
                  <m:oMath xmlns:m="http://schemas.openxmlformats.org/officeDocument/2006/math">
                    <m:r>
                      <a:rPr lang="en-US" sz="1200" i="1">
                        <a:solidFill>
                          <a:schemeClr val="accent1">
                            <a:lumMod val="60000"/>
                            <a:lumOff val="40000"/>
                          </a:schemeClr>
                        </a:solidFill>
                        <a:latin typeface="Cambria Math" panose="02040503050406030204" pitchFamily="18" charset="0"/>
                        <a:ea typeface="Cambria Math" panose="02040503050406030204" pitchFamily="18" charset="0"/>
                      </a:rPr>
                      <m:t>∅</m:t>
                    </m:r>
                  </m:oMath>
                </a14:m>
                <a:endParaRPr lang="en-US" sz="1200" dirty="0">
                  <a:solidFill>
                    <a:schemeClr val="accent1">
                      <a:lumMod val="60000"/>
                      <a:lumOff val="40000"/>
                    </a:schemeClr>
                  </a:solidFill>
                </a:endParaRPr>
              </a:p>
              <a:p>
                <a:pPr/>
                <a14:m>
                  <m:oMathPara xmlns:m="http://schemas.openxmlformats.org/officeDocument/2006/math">
                    <m:oMathParaPr>
                      <m:jc m:val="left"/>
                    </m:oMathParaPr>
                    <m:oMath xmlns:m="http://schemas.openxmlformats.org/officeDocument/2006/math">
                      <m:r>
                        <a:rPr lang="en-US" sz="1200" i="1">
                          <a:solidFill>
                            <a:schemeClr val="accent1">
                              <a:lumMod val="60000"/>
                              <a:lumOff val="40000"/>
                            </a:schemeClr>
                          </a:solidFill>
                          <a:latin typeface="Cambria Math" panose="02040503050406030204" pitchFamily="18" charset="0"/>
                          <a:ea typeface="Cambria Math" panose="02040503050406030204" pitchFamily="18" charset="0"/>
                        </a:rPr>
                        <m:t>∅ </m:t>
                      </m:r>
                    </m:oMath>
                  </m:oMathPara>
                </a14:m>
                <a:endParaRPr lang="en-US" sz="1200" dirty="0">
                  <a:solidFill>
                    <a:schemeClr val="accent1">
                      <a:lumMod val="60000"/>
                      <a:lumOff val="40000"/>
                    </a:schemeClr>
                  </a:solidFill>
                  <a:ea typeface="Cambria Math" panose="02040503050406030204" pitchFamily="18" charset="0"/>
                </a:endParaRPr>
              </a:p>
              <a:p>
                <a:endParaRPr lang="en-US" sz="1200" dirty="0">
                  <a:solidFill>
                    <a:schemeClr val="accent1">
                      <a:lumMod val="60000"/>
                      <a:lumOff val="40000"/>
                    </a:schemeClr>
                  </a:solidFill>
                </a:endParaRPr>
              </a:p>
              <a:p>
                <a:endParaRPr lang="en-US" sz="1200" dirty="0"/>
              </a:p>
            </p:txBody>
          </p:sp>
        </mc:Choice>
        <mc:Fallback xmlns="">
          <p:sp>
            <p:nvSpPr>
              <p:cNvPr id="105" name="TextBox 104">
                <a:extLst>
                  <a:ext uri="{FF2B5EF4-FFF2-40B4-BE49-F238E27FC236}">
                    <a16:creationId xmlns:a16="http://schemas.microsoft.com/office/drawing/2014/main" id="{D7A2EA1A-F1F0-CF4D-A79C-C53FFE57BCBC}"/>
                  </a:ext>
                </a:extLst>
              </p:cNvPr>
              <p:cNvSpPr txBox="1">
                <a:spLocks noRot="1" noChangeAspect="1" noMove="1" noResize="1" noEditPoints="1" noAdjustHandles="1" noChangeArrowheads="1" noChangeShapeType="1" noTextEdit="1"/>
              </p:cNvSpPr>
              <p:nvPr/>
            </p:nvSpPr>
            <p:spPr>
              <a:xfrm>
                <a:off x="8015192" y="2273058"/>
                <a:ext cx="1027365" cy="10156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628D36A4-0CE2-B84C-82EA-FAD4D12A2247}"/>
                  </a:ext>
                </a:extLst>
              </p:cNvPr>
              <p:cNvSpPr txBox="1"/>
              <p:nvPr/>
            </p:nvSpPr>
            <p:spPr>
              <a:xfrm>
                <a:off x="7708979" y="3069824"/>
                <a:ext cx="1350670" cy="861774"/>
              </a:xfrm>
              <a:prstGeom prst="rect">
                <a:avLst/>
              </a:prstGeom>
              <a:noFill/>
            </p:spPr>
            <p:txBody>
              <a:bodyPr wrap="square" rtlCol="0">
                <a:spAutoFit/>
              </a:bodyPr>
              <a:lstStyle/>
              <a:p>
                <a:r>
                  <a:rPr lang="en-US" sz="1000" b="1" dirty="0">
                    <a:solidFill>
                      <a:schemeClr val="tx1">
                        <a:lumMod val="85000"/>
                        <a:lumOff val="15000"/>
                      </a:schemeClr>
                    </a:solidFill>
                    <a:latin typeface="Arial" panose="020B0604020202020204" pitchFamily="34" charset="0"/>
                    <a:cs typeface="Arial" panose="020B0604020202020204" pitchFamily="34" charset="0"/>
                  </a:rPr>
                  <a:t>Hypothesis that has emitted </a:t>
                </a:r>
                <a14:m>
                  <m:oMath xmlns:m="http://schemas.openxmlformats.org/officeDocument/2006/math">
                    <m:r>
                      <a:rPr lang="en-US" sz="1000" b="1" i="1">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1000" b="1" dirty="0">
                    <a:solidFill>
                      <a:schemeClr val="tx1">
                        <a:lumMod val="85000"/>
                        <a:lumOff val="15000"/>
                      </a:schemeClr>
                    </a:solidFill>
                    <a:latin typeface="Arial" panose="020B0604020202020204" pitchFamily="34" charset="0"/>
                    <a:cs typeface="Arial" panose="020B0604020202020204" pitchFamily="34" charset="0"/>
                  </a:rPr>
                  <a:t> and hence gone to “t+1”. Beam Size (n) “3”</a:t>
                </a:r>
              </a:p>
            </p:txBody>
          </p:sp>
        </mc:Choice>
        <mc:Fallback xmlns="">
          <p:sp>
            <p:nvSpPr>
              <p:cNvPr id="106" name="TextBox 105">
                <a:extLst>
                  <a:ext uri="{FF2B5EF4-FFF2-40B4-BE49-F238E27FC236}">
                    <a16:creationId xmlns:a16="http://schemas.microsoft.com/office/drawing/2014/main" id="{628D36A4-0CE2-B84C-82EA-FAD4D12A2247}"/>
                  </a:ext>
                </a:extLst>
              </p:cNvPr>
              <p:cNvSpPr txBox="1">
                <a:spLocks noRot="1" noChangeAspect="1" noMove="1" noResize="1" noEditPoints="1" noAdjustHandles="1" noChangeArrowheads="1" noChangeShapeType="1" noTextEdit="1"/>
              </p:cNvSpPr>
              <p:nvPr/>
            </p:nvSpPr>
            <p:spPr>
              <a:xfrm>
                <a:off x="7708979" y="3069824"/>
                <a:ext cx="1350670" cy="861774"/>
              </a:xfrm>
              <a:prstGeom prst="rect">
                <a:avLst/>
              </a:prstGeom>
              <a:blipFill>
                <a:blip r:embed="rId9"/>
                <a:stretch>
                  <a:fillRect b="-2899"/>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5C205185-2EC9-634B-86B2-F16E08AE37E0}"/>
              </a:ext>
            </a:extLst>
          </p:cNvPr>
          <p:cNvCxnSpPr>
            <a:cxnSpLocks/>
          </p:cNvCxnSpPr>
          <p:nvPr/>
        </p:nvCxnSpPr>
        <p:spPr>
          <a:xfrm>
            <a:off x="7569917" y="1945869"/>
            <a:ext cx="1799" cy="2235713"/>
          </a:xfrm>
          <a:prstGeom prst="line">
            <a:avLst/>
          </a:prstGeom>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A2AFFD68-F2A2-C949-BBA5-5BE19F03B632}"/>
              </a:ext>
            </a:extLst>
          </p:cNvPr>
          <p:cNvGrpSpPr/>
          <p:nvPr/>
        </p:nvGrpSpPr>
        <p:grpSpPr>
          <a:xfrm>
            <a:off x="3361387" y="4441110"/>
            <a:ext cx="4940757" cy="718360"/>
            <a:chOff x="3361387" y="4441110"/>
            <a:chExt cx="4940757" cy="718360"/>
          </a:xfrm>
        </p:grpSpPr>
        <p:grpSp>
          <p:nvGrpSpPr>
            <p:cNvPr id="117" name="Group 116">
              <a:extLst>
                <a:ext uri="{FF2B5EF4-FFF2-40B4-BE49-F238E27FC236}">
                  <a16:creationId xmlns:a16="http://schemas.microsoft.com/office/drawing/2014/main" id="{17E292DF-EBE0-5247-BDA6-38D65D65FE39}"/>
                </a:ext>
              </a:extLst>
            </p:cNvPr>
            <p:cNvGrpSpPr/>
            <p:nvPr/>
          </p:nvGrpSpPr>
          <p:grpSpPr>
            <a:xfrm>
              <a:off x="3361387" y="4513312"/>
              <a:ext cx="2339723" cy="646158"/>
              <a:chOff x="401957" y="3946632"/>
              <a:chExt cx="2339723" cy="646158"/>
            </a:xfrm>
          </p:grpSpPr>
          <p:pic>
            <p:nvPicPr>
              <p:cNvPr id="122" name="Image" descr="Image">
                <a:extLst>
                  <a:ext uri="{FF2B5EF4-FFF2-40B4-BE49-F238E27FC236}">
                    <a16:creationId xmlns:a16="http://schemas.microsoft.com/office/drawing/2014/main" id="{9B30F8F0-EBE8-BE43-8058-80F356794182}"/>
                  </a:ext>
                </a:extLst>
              </p:cNvPr>
              <p:cNvPicPr>
                <a:picLocks noChangeAspect="1"/>
              </p:cNvPicPr>
              <p:nvPr/>
            </p:nvPicPr>
            <p:blipFill>
              <a:blip r:embed="rId10"/>
              <a:stretch>
                <a:fillRect/>
              </a:stretch>
            </p:blipFill>
            <p:spPr>
              <a:xfrm>
                <a:off x="401957" y="3946632"/>
                <a:ext cx="1686269" cy="278600"/>
              </a:xfrm>
              <a:prstGeom prst="rect">
                <a:avLst/>
              </a:prstGeom>
              <a:ln w="12700">
                <a:miter lim="400000"/>
              </a:ln>
            </p:spPr>
          </p:pic>
          <p:sp>
            <p:nvSpPr>
              <p:cNvPr id="123" name="TextBox 122">
                <a:extLst>
                  <a:ext uri="{FF2B5EF4-FFF2-40B4-BE49-F238E27FC236}">
                    <a16:creationId xmlns:a16="http://schemas.microsoft.com/office/drawing/2014/main" id="{3D5E4610-C50D-284B-BBD8-18A6F82321CB}"/>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124" name="Straight Arrow Connector 123">
                <a:extLst>
                  <a:ext uri="{FF2B5EF4-FFF2-40B4-BE49-F238E27FC236}">
                    <a16:creationId xmlns:a16="http://schemas.microsoft.com/office/drawing/2014/main" id="{9EFDF1AD-C922-4B4D-B693-661D2D4586E4}"/>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8" name="Rectangle 117">
              <a:extLst>
                <a:ext uri="{FF2B5EF4-FFF2-40B4-BE49-F238E27FC236}">
                  <a16:creationId xmlns:a16="http://schemas.microsoft.com/office/drawing/2014/main" id="{ECB3D29E-5753-AC46-A495-4D01F29FF254}"/>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1</a:t>
              </a:r>
            </a:p>
          </p:txBody>
        </p:sp>
        <p:sp>
          <p:nvSpPr>
            <p:cNvPr id="119" name="Rectangle 118">
              <a:extLst>
                <a:ext uri="{FF2B5EF4-FFF2-40B4-BE49-F238E27FC236}">
                  <a16:creationId xmlns:a16="http://schemas.microsoft.com/office/drawing/2014/main" id="{8B7A8683-7BFF-C14C-9545-E9F543257DC9}"/>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120" name="Rectangle 119">
              <a:extLst>
                <a:ext uri="{FF2B5EF4-FFF2-40B4-BE49-F238E27FC236}">
                  <a16:creationId xmlns:a16="http://schemas.microsoft.com/office/drawing/2014/main" id="{47A2F0E4-44DC-3A4B-8E70-4A6D2451FED7}"/>
                </a:ext>
              </a:extLst>
            </p:cNvPr>
            <p:cNvSpPr/>
            <p:nvPr/>
          </p:nvSpPr>
          <p:spPr>
            <a:xfrm>
              <a:off x="7243810"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121" name="Rectangle 120">
              <a:extLst>
                <a:ext uri="{FF2B5EF4-FFF2-40B4-BE49-F238E27FC236}">
                  <a16:creationId xmlns:a16="http://schemas.microsoft.com/office/drawing/2014/main" id="{C4F633C3-2F4A-C543-8CF8-2638956C9871}"/>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
        <p:nvSpPr>
          <p:cNvPr id="7" name="TextBox 6">
            <a:extLst>
              <a:ext uri="{FF2B5EF4-FFF2-40B4-BE49-F238E27FC236}">
                <a16:creationId xmlns:a16="http://schemas.microsoft.com/office/drawing/2014/main" id="{EF781258-5E3A-9842-8D25-3E2BA3A6B814}"/>
              </a:ext>
            </a:extLst>
          </p:cNvPr>
          <p:cNvSpPr txBox="1"/>
          <p:nvPr/>
        </p:nvSpPr>
        <p:spPr>
          <a:xfrm>
            <a:off x="420838" y="3656232"/>
            <a:ext cx="3457018" cy="523220"/>
          </a:xfrm>
          <a:prstGeom prst="rect">
            <a:avLst/>
          </a:prstGeom>
          <a:noFill/>
        </p:spPr>
        <p:txBody>
          <a:bodyPr wrap="square" rtlCol="0">
            <a:spAutoFit/>
          </a:bodyPr>
          <a:lstStyle/>
          <a:p>
            <a:r>
              <a:rPr lang="en-US" dirty="0"/>
              <a:t>Is beam size (n) number of extensions enough? No.</a:t>
            </a:r>
          </a:p>
        </p:txBody>
      </p:sp>
    </p:spTree>
    <p:extLst>
      <p:ext uri="{BB962C8B-B14F-4D97-AF65-F5344CB8AC3E}">
        <p14:creationId xmlns:p14="http://schemas.microsoft.com/office/powerpoint/2010/main" val="15622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4" grpId="0"/>
      <p:bldP spid="105" grpId="0" uiExpand="1" build="p" bldLvl="2"/>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7D63-645A-B649-A256-D84AB194B22A}"/>
              </a:ext>
            </a:extLst>
          </p:cNvPr>
          <p:cNvSpPr>
            <a:spLocks noGrp="1"/>
          </p:cNvSpPr>
          <p:nvPr>
            <p:ph type="title"/>
          </p:nvPr>
        </p:nvSpPr>
        <p:spPr>
          <a:xfrm>
            <a:off x="183461" y="248824"/>
            <a:ext cx="8520600" cy="572700"/>
          </a:xfrm>
        </p:spPr>
        <p:txBody>
          <a:bodyPr/>
          <a:lstStyle/>
          <a:p>
            <a:r>
              <a:rPr lang="en-US" sz="2500" dirty="0">
                <a:solidFill>
                  <a:schemeClr val="accent1">
                    <a:lumMod val="50000"/>
                  </a:schemeClr>
                </a:solidFill>
              </a:rPr>
              <a:t>Beam Search: When to exit search at time frame 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F1ECE79-4F63-C34B-BC67-B449282B0AC3}"/>
                  </a:ext>
                </a:extLst>
              </p:cNvPr>
              <p:cNvSpPr txBox="1"/>
              <p:nvPr/>
            </p:nvSpPr>
            <p:spPr>
              <a:xfrm>
                <a:off x="7684214" y="2383389"/>
                <a:ext cx="1350670" cy="707886"/>
              </a:xfrm>
              <a:prstGeom prst="rect">
                <a:avLst/>
              </a:prstGeom>
              <a:noFill/>
            </p:spPr>
            <p:txBody>
              <a:bodyPr wrap="square" rtlCol="0">
                <a:spAutoFit/>
              </a:bodyPr>
              <a:lstStyle/>
              <a:p>
                <a:r>
                  <a:rPr lang="en-US" sz="800" b="1" dirty="0">
                    <a:solidFill>
                      <a:schemeClr val="tx1">
                        <a:lumMod val="85000"/>
                        <a:lumOff val="15000"/>
                      </a:schemeClr>
                    </a:solidFill>
                    <a:latin typeface="Arial" panose="020B0604020202020204" pitchFamily="34" charset="0"/>
                    <a:cs typeface="Arial" panose="020B0604020202020204" pitchFamily="34" charset="0"/>
                  </a:rPr>
                  <a:t>Hypothesis that has emitted </a:t>
                </a:r>
                <a14:m>
                  <m:oMath xmlns:m="http://schemas.openxmlformats.org/officeDocument/2006/math">
                    <m:r>
                      <a:rPr lang="en-US" sz="800" b="1" i="1">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800" b="1" dirty="0">
                    <a:solidFill>
                      <a:schemeClr val="tx1">
                        <a:lumMod val="85000"/>
                        <a:lumOff val="15000"/>
                      </a:schemeClr>
                    </a:solidFill>
                    <a:latin typeface="Arial" panose="020B0604020202020204" pitchFamily="34" charset="0"/>
                    <a:cs typeface="Arial" panose="020B0604020202020204" pitchFamily="34" charset="0"/>
                  </a:rPr>
                  <a:t> and hence gone to “t+1”. Beam Size (n) “3”</a:t>
                </a:r>
              </a:p>
              <a:p>
                <a:endParaRPr lang="en-US" sz="800" b="1" dirty="0">
                  <a:solidFill>
                    <a:schemeClr val="tx1">
                      <a:lumMod val="85000"/>
                      <a:lumOff val="15000"/>
                    </a:schemeClr>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8F1ECE79-4F63-C34B-BC67-B449282B0AC3}"/>
                  </a:ext>
                </a:extLst>
              </p:cNvPr>
              <p:cNvSpPr txBox="1">
                <a:spLocks noRot="1" noChangeAspect="1" noMove="1" noResize="1" noEditPoints="1" noAdjustHandles="1" noChangeArrowheads="1" noChangeShapeType="1" noTextEdit="1"/>
              </p:cNvSpPr>
              <p:nvPr/>
            </p:nvSpPr>
            <p:spPr>
              <a:xfrm>
                <a:off x="7684214" y="2383389"/>
                <a:ext cx="1350670" cy="707886"/>
              </a:xfrm>
              <a:prstGeom prst="rect">
                <a:avLst/>
              </a:prstGeom>
              <a:blipFill>
                <a:blip r:embed="rId3"/>
                <a:stretch>
                  <a:fillRect/>
                </a:stretch>
              </a:blipFill>
            </p:spPr>
            <p:txBody>
              <a:bodyPr/>
              <a:lstStyle/>
              <a:p>
                <a:r>
                  <a:rPr lang="en-US">
                    <a:noFill/>
                  </a:rPr>
                  <a:t> </a:t>
                </a:r>
              </a:p>
            </p:txBody>
          </p:sp>
        </mc:Fallback>
      </mc:AlternateContent>
      <p:cxnSp>
        <p:nvCxnSpPr>
          <p:cNvPr id="102" name="Straight Arrow Connector 101">
            <a:extLst>
              <a:ext uri="{FF2B5EF4-FFF2-40B4-BE49-F238E27FC236}">
                <a16:creationId xmlns:a16="http://schemas.microsoft.com/office/drawing/2014/main" id="{CA1D61DC-D53E-E340-8CD7-0AA17AA28F18}"/>
              </a:ext>
            </a:extLst>
          </p:cNvPr>
          <p:cNvCxnSpPr>
            <a:cxnSpLocks/>
            <a:endCxn id="20" idx="2"/>
          </p:cNvCxnSpPr>
          <p:nvPr/>
        </p:nvCxnSpPr>
        <p:spPr>
          <a:xfrm flipV="1">
            <a:off x="5467139" y="3808867"/>
            <a:ext cx="1387698" cy="25866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B5160E3-9C35-7049-A813-DBC2A8F7A80E}"/>
              </a:ext>
            </a:extLst>
          </p:cNvPr>
          <p:cNvCxnSpPr>
            <a:cxnSpLocks/>
            <a:endCxn id="20" idx="0"/>
          </p:cNvCxnSpPr>
          <p:nvPr/>
        </p:nvCxnSpPr>
        <p:spPr>
          <a:xfrm flipH="1">
            <a:off x="7818682" y="2839972"/>
            <a:ext cx="171745" cy="505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6A8E0C6-3B05-6F47-B944-2772CECD2C02}"/>
              </a:ext>
            </a:extLst>
          </p:cNvPr>
          <p:cNvSpPr/>
          <p:nvPr/>
        </p:nvSpPr>
        <p:spPr>
          <a:xfrm>
            <a:off x="6854837" y="3345537"/>
            <a:ext cx="1927689" cy="926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Is the n</a:t>
            </a:r>
            <a:r>
              <a:rPr lang="en-US" sz="1200" baseline="30000" dirty="0"/>
              <a:t>th </a:t>
            </a:r>
            <a:r>
              <a:rPr lang="en-US" sz="1200" dirty="0"/>
              <a:t> best hypothesis in B better than the best hypothesis in A</a:t>
            </a:r>
          </a:p>
        </p:txBody>
      </p:sp>
      <p:sp>
        <p:nvSpPr>
          <p:cNvPr id="114" name="TextBox 113">
            <a:extLst>
              <a:ext uri="{FF2B5EF4-FFF2-40B4-BE49-F238E27FC236}">
                <a16:creationId xmlns:a16="http://schemas.microsoft.com/office/drawing/2014/main" id="{F993D9C8-B6C8-E04E-8D8F-9ECC5CDB578A}"/>
              </a:ext>
            </a:extLst>
          </p:cNvPr>
          <p:cNvSpPr txBox="1"/>
          <p:nvPr/>
        </p:nvSpPr>
        <p:spPr>
          <a:xfrm>
            <a:off x="8144526" y="4341125"/>
            <a:ext cx="554834" cy="307777"/>
          </a:xfrm>
          <a:prstGeom prst="rect">
            <a:avLst/>
          </a:prstGeom>
          <a:noFill/>
        </p:spPr>
        <p:txBody>
          <a:bodyPr wrap="square" rtlCol="0">
            <a:spAutoFit/>
          </a:bodyPr>
          <a:lstStyle/>
          <a:p>
            <a:r>
              <a:rPr lang="en-US" dirty="0">
                <a:solidFill>
                  <a:schemeClr val="tx1"/>
                </a:solidFill>
              </a:rPr>
              <a:t>no</a:t>
            </a:r>
          </a:p>
        </p:txBody>
      </p:sp>
      <p:grpSp>
        <p:nvGrpSpPr>
          <p:cNvPr id="30" name="Group 29">
            <a:extLst>
              <a:ext uri="{FF2B5EF4-FFF2-40B4-BE49-F238E27FC236}">
                <a16:creationId xmlns:a16="http://schemas.microsoft.com/office/drawing/2014/main" id="{1E0DB542-6496-974C-8AFC-2DCEB6084202}"/>
              </a:ext>
            </a:extLst>
          </p:cNvPr>
          <p:cNvGrpSpPr/>
          <p:nvPr/>
        </p:nvGrpSpPr>
        <p:grpSpPr>
          <a:xfrm>
            <a:off x="7802931" y="4290065"/>
            <a:ext cx="1168583" cy="824732"/>
            <a:chOff x="7802931" y="4290065"/>
            <a:chExt cx="1168583" cy="824732"/>
          </a:xfrm>
        </p:grpSpPr>
        <p:cxnSp>
          <p:nvCxnSpPr>
            <p:cNvPr id="107" name="Straight Arrow Connector 106">
              <a:extLst>
                <a:ext uri="{FF2B5EF4-FFF2-40B4-BE49-F238E27FC236}">
                  <a16:creationId xmlns:a16="http://schemas.microsoft.com/office/drawing/2014/main" id="{BB0A1307-F788-844C-9C07-1A33D4424BE6}"/>
                </a:ext>
              </a:extLst>
            </p:cNvPr>
            <p:cNvCxnSpPr>
              <a:cxnSpLocks/>
            </p:cNvCxnSpPr>
            <p:nvPr/>
          </p:nvCxnSpPr>
          <p:spPr>
            <a:xfrm>
              <a:off x="7913478" y="4290065"/>
              <a:ext cx="399056" cy="4302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9F7EC33-D1AC-9E42-8E0F-6F70974001B1}"/>
                </a:ext>
              </a:extLst>
            </p:cNvPr>
            <p:cNvSpPr/>
            <p:nvPr/>
          </p:nvSpPr>
          <p:spPr>
            <a:xfrm>
              <a:off x="7802931" y="4720297"/>
              <a:ext cx="1168583" cy="39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Stay at t and expand more</a:t>
              </a:r>
            </a:p>
          </p:txBody>
        </p:sp>
      </p:grpSp>
      <p:grpSp>
        <p:nvGrpSpPr>
          <p:cNvPr id="62" name="Group 61">
            <a:extLst>
              <a:ext uri="{FF2B5EF4-FFF2-40B4-BE49-F238E27FC236}">
                <a16:creationId xmlns:a16="http://schemas.microsoft.com/office/drawing/2014/main" id="{8E5BE106-16D9-0B46-96E5-DC532E2643C8}"/>
              </a:ext>
            </a:extLst>
          </p:cNvPr>
          <p:cNvGrpSpPr/>
          <p:nvPr/>
        </p:nvGrpSpPr>
        <p:grpSpPr>
          <a:xfrm>
            <a:off x="173033" y="1377008"/>
            <a:ext cx="7527605" cy="2658872"/>
            <a:chOff x="173033" y="1319258"/>
            <a:chExt cx="7527605" cy="2658872"/>
          </a:xfrm>
        </p:grpSpPr>
        <p:grpSp>
          <p:nvGrpSpPr>
            <p:cNvPr id="9" name="Group 8">
              <a:extLst>
                <a:ext uri="{FF2B5EF4-FFF2-40B4-BE49-F238E27FC236}">
                  <a16:creationId xmlns:a16="http://schemas.microsoft.com/office/drawing/2014/main" id="{E4F32FC0-AC07-F648-B9B2-D079508F767A}"/>
                </a:ext>
              </a:extLst>
            </p:cNvPr>
            <p:cNvGrpSpPr/>
            <p:nvPr/>
          </p:nvGrpSpPr>
          <p:grpSpPr>
            <a:xfrm>
              <a:off x="173033" y="1319258"/>
              <a:ext cx="7527605" cy="2658872"/>
              <a:chOff x="92267" y="1503249"/>
              <a:chExt cx="7527605" cy="2658872"/>
            </a:xfrm>
          </p:grpSpPr>
          <p:sp>
            <p:nvSpPr>
              <p:cNvPr id="5" name="Oval 4">
                <a:extLst>
                  <a:ext uri="{FF2B5EF4-FFF2-40B4-BE49-F238E27FC236}">
                    <a16:creationId xmlns:a16="http://schemas.microsoft.com/office/drawing/2014/main" id="{693DC53C-6755-504E-8C6C-C3FBB1E84551}"/>
                  </a:ext>
                </a:extLst>
              </p:cNvPr>
              <p:cNvSpPr/>
              <p:nvPr/>
            </p:nvSpPr>
            <p:spPr>
              <a:xfrm>
                <a:off x="3867984" y="15032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2" name="Group 171">
                <a:extLst>
                  <a:ext uri="{FF2B5EF4-FFF2-40B4-BE49-F238E27FC236}">
                    <a16:creationId xmlns:a16="http://schemas.microsoft.com/office/drawing/2014/main" id="{38955012-DC41-BD4B-A015-0396D45D46F0}"/>
                  </a:ext>
                </a:extLst>
              </p:cNvPr>
              <p:cNvGrpSpPr/>
              <p:nvPr/>
            </p:nvGrpSpPr>
            <p:grpSpPr>
              <a:xfrm>
                <a:off x="2610794" y="1686809"/>
                <a:ext cx="3065356" cy="929042"/>
                <a:chOff x="2610794" y="1686809"/>
                <a:chExt cx="3065356" cy="929042"/>
              </a:xfrm>
            </p:grpSpPr>
            <p:cxnSp>
              <p:nvCxnSpPr>
                <p:cNvPr id="6" name="Straight Arrow Connector 5">
                  <a:extLst>
                    <a:ext uri="{FF2B5EF4-FFF2-40B4-BE49-F238E27FC236}">
                      <a16:creationId xmlns:a16="http://schemas.microsoft.com/office/drawing/2014/main" id="{B601FFCA-BFF7-0246-8BC1-89F1BF3183B0}"/>
                    </a:ext>
                  </a:extLst>
                </p:cNvPr>
                <p:cNvCxnSpPr>
                  <a:cxnSpLocks/>
                </p:cNvCxnSpPr>
                <p:nvPr/>
              </p:nvCxnSpPr>
              <p:spPr>
                <a:xfrm flipH="1">
                  <a:off x="4072770" y="1887065"/>
                  <a:ext cx="1" cy="317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622D658-80AE-DF48-B317-3745DB6C7E77}"/>
                    </a:ext>
                  </a:extLst>
                </p:cNvPr>
                <p:cNvSpPr/>
                <p:nvPr/>
              </p:nvSpPr>
              <p:spPr>
                <a:xfrm>
                  <a:off x="2610794"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E7B1545-C21B-7B49-9C0F-ED4690551E5A}"/>
                    </a:ext>
                  </a:extLst>
                </p:cNvPr>
                <p:cNvSpPr/>
                <p:nvPr/>
              </p:nvSpPr>
              <p:spPr>
                <a:xfrm>
                  <a:off x="3877856" y="2232035"/>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60A4D5-3E52-C34D-9751-769C2562BE93}"/>
                    </a:ext>
                  </a:extLst>
                </p:cNvPr>
                <p:cNvSpPr/>
                <p:nvPr/>
              </p:nvSpPr>
              <p:spPr>
                <a:xfrm>
                  <a:off x="5217990"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93400DB3-2A96-7141-AC07-CB373A37F734}"/>
                    </a:ext>
                  </a:extLst>
                </p:cNvPr>
                <p:cNvCxnSpPr>
                  <a:cxnSpLocks/>
                  <a:stCxn id="5" idx="2"/>
                </p:cNvCxnSpPr>
                <p:nvPr/>
              </p:nvCxnSpPr>
              <p:spPr>
                <a:xfrm flipH="1">
                  <a:off x="2815580" y="1695157"/>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058A77-E4BB-2B4B-BB1D-D5951490C590}"/>
                    </a:ext>
                  </a:extLst>
                </p:cNvPr>
                <p:cNvCxnSpPr>
                  <a:cxnSpLocks/>
                  <a:endCxn id="21" idx="1"/>
                </p:cNvCxnSpPr>
                <p:nvPr/>
              </p:nvCxnSpPr>
              <p:spPr>
                <a:xfrm>
                  <a:off x="4278592" y="1686809"/>
                  <a:ext cx="999379" cy="5573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CE883B3-4086-D24C-B9A2-1589896E823C}"/>
                    </a:ext>
                  </a:extLst>
                </p:cNvPr>
                <p:cNvSpPr txBox="1"/>
                <p:nvPr/>
              </p:nvSpPr>
              <p:spPr>
                <a:xfrm>
                  <a:off x="2654987" y="2239073"/>
                  <a:ext cx="386787" cy="246221"/>
                </a:xfrm>
                <a:prstGeom prst="rect">
                  <a:avLst/>
                </a:prstGeom>
                <a:noFill/>
              </p:spPr>
              <p:txBody>
                <a:bodyPr wrap="square" rtlCol="0">
                  <a:spAutoFit/>
                </a:bodyPr>
                <a:lstStyle/>
                <a:p>
                  <a:r>
                    <a:rPr lang="en-US" sz="1000" dirty="0"/>
                    <a:t>B</a:t>
                  </a:r>
                </a:p>
              </p:txBody>
            </p:sp>
            <p:sp>
              <p:nvSpPr>
                <p:cNvPr id="48" name="TextBox 47">
                  <a:extLst>
                    <a:ext uri="{FF2B5EF4-FFF2-40B4-BE49-F238E27FC236}">
                      <a16:creationId xmlns:a16="http://schemas.microsoft.com/office/drawing/2014/main" id="{8EB71724-FBEB-D243-A1E3-408499589FF0}"/>
                    </a:ext>
                  </a:extLst>
                </p:cNvPr>
                <p:cNvSpPr txBox="1"/>
                <p:nvPr/>
              </p:nvSpPr>
              <p:spPr>
                <a:xfrm>
                  <a:off x="3963455" y="2279231"/>
                  <a:ext cx="386787" cy="246221"/>
                </a:xfrm>
                <a:prstGeom prst="rect">
                  <a:avLst/>
                </a:prstGeom>
                <a:noFill/>
              </p:spPr>
              <p:txBody>
                <a:bodyPr wrap="square" rtlCol="0">
                  <a:spAutoFit/>
                </a:bodyPr>
                <a:lstStyle/>
                <a:p>
                  <a:r>
                    <a:rPr lang="en-US" sz="1000" dirty="0"/>
                    <a:t>E</a:t>
                  </a:r>
                </a:p>
              </p:txBody>
            </p:sp>
            <p:sp>
              <p:nvSpPr>
                <p:cNvPr id="51" name="TextBox 50">
                  <a:extLst>
                    <a:ext uri="{FF2B5EF4-FFF2-40B4-BE49-F238E27FC236}">
                      <a16:creationId xmlns:a16="http://schemas.microsoft.com/office/drawing/2014/main" id="{7EC755E0-B597-6B4F-A625-FA57CEC11861}"/>
                    </a:ext>
                  </a:extLst>
                </p:cNvPr>
                <p:cNvSpPr txBox="1"/>
                <p:nvPr/>
              </p:nvSpPr>
              <p:spPr>
                <a:xfrm>
                  <a:off x="5289363" y="2230013"/>
                  <a:ext cx="386787" cy="246221"/>
                </a:xfrm>
                <a:prstGeom prst="rect">
                  <a:avLst/>
                </a:prstGeom>
                <a:noFill/>
              </p:spPr>
              <p:txBody>
                <a:bodyPr wrap="square" rtlCol="0">
                  <a:spAutoFit/>
                </a:bodyPr>
                <a:lstStyle/>
                <a:p>
                  <a:r>
                    <a:rPr lang="en-US" sz="1000" dirty="0"/>
                    <a:t>C</a:t>
                  </a:r>
                </a:p>
              </p:txBody>
            </p:sp>
          </p:grpSp>
          <p:grpSp>
            <p:nvGrpSpPr>
              <p:cNvPr id="173" name="Group 172">
                <a:extLst>
                  <a:ext uri="{FF2B5EF4-FFF2-40B4-BE49-F238E27FC236}">
                    <a16:creationId xmlns:a16="http://schemas.microsoft.com/office/drawing/2014/main" id="{3FAC57DB-4158-E34C-AC71-FB4B0DA00E0B}"/>
                  </a:ext>
                </a:extLst>
              </p:cNvPr>
              <p:cNvGrpSpPr/>
              <p:nvPr/>
            </p:nvGrpSpPr>
            <p:grpSpPr>
              <a:xfrm>
                <a:off x="1320918" y="2417224"/>
                <a:ext cx="1284921" cy="925146"/>
                <a:chOff x="1320918" y="2417224"/>
                <a:chExt cx="1284921" cy="925146"/>
              </a:xfrm>
            </p:grpSpPr>
            <p:cxnSp>
              <p:nvCxnSpPr>
                <p:cNvPr id="57" name="Straight Arrow Connector 56">
                  <a:extLst>
                    <a:ext uri="{FF2B5EF4-FFF2-40B4-BE49-F238E27FC236}">
                      <a16:creationId xmlns:a16="http://schemas.microsoft.com/office/drawing/2014/main" id="{6F2476AF-19AD-1D47-82C7-33335C14C143}"/>
                    </a:ext>
                  </a:extLst>
                </p:cNvPr>
                <p:cNvCxnSpPr>
                  <a:cxnSpLocks/>
                </p:cNvCxnSpPr>
                <p:nvPr/>
              </p:nvCxnSpPr>
              <p:spPr>
                <a:xfrm flipH="1">
                  <a:off x="1553435" y="2417224"/>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27F5BDC-6944-AB40-A078-D1EA6720D682}"/>
                    </a:ext>
                  </a:extLst>
                </p:cNvPr>
                <p:cNvSpPr/>
                <p:nvPr/>
              </p:nvSpPr>
              <p:spPr>
                <a:xfrm>
                  <a:off x="1320918" y="2891124"/>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5780670-3BA1-9544-9239-C9F1CC585F06}"/>
                        </a:ext>
                      </a:extLst>
                    </p:cNvPr>
                    <p:cNvSpPr txBox="1"/>
                    <p:nvPr/>
                  </p:nvSpPr>
                  <p:spPr>
                    <a:xfrm>
                      <a:off x="1365111" y="2942260"/>
                      <a:ext cx="386787" cy="400110"/>
                    </a:xfrm>
                    <a:prstGeom prst="rect">
                      <a:avLst/>
                    </a:prstGeom>
                    <a:noFill/>
                  </p:spPr>
                  <p:txBody>
                    <a:bodyPr wrap="square" rtlCol="0">
                      <a:spAutoFit/>
                    </a:bodyPr>
                    <a:lstStyle/>
                    <a:p>
                      <a:r>
                        <a:rPr lang="en-US" sz="1000" dirty="0">
                          <a:ea typeface="Cambria Math" panose="02040503050406030204" pitchFamily="18" charset="0"/>
                        </a:rPr>
                        <a:t>B</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70" name="TextBox 69">
                      <a:extLst>
                        <a:ext uri="{FF2B5EF4-FFF2-40B4-BE49-F238E27FC236}">
                          <a16:creationId xmlns:a16="http://schemas.microsoft.com/office/drawing/2014/main" id="{75780670-3BA1-9544-9239-C9F1CC585F06}"/>
                        </a:ext>
                      </a:extLst>
                    </p:cNvPr>
                    <p:cNvSpPr txBox="1">
                      <a:spLocks noRot="1" noChangeAspect="1" noMove="1" noResize="1" noEditPoints="1" noAdjustHandles="1" noChangeArrowheads="1" noChangeShapeType="1" noTextEdit="1"/>
                    </p:cNvSpPr>
                    <p:nvPr/>
                  </p:nvSpPr>
                  <p:spPr>
                    <a:xfrm>
                      <a:off x="1365111" y="2942260"/>
                      <a:ext cx="386787" cy="400110"/>
                    </a:xfrm>
                    <a:prstGeom prst="rect">
                      <a:avLst/>
                    </a:prstGeom>
                    <a:blipFill>
                      <a:blip r:embed="rId5"/>
                      <a:stretch>
                        <a:fillRect/>
                      </a:stretch>
                    </a:blipFill>
                  </p:spPr>
                  <p:txBody>
                    <a:bodyPr/>
                    <a:lstStyle/>
                    <a:p>
                      <a:r>
                        <a:rPr lang="en-US">
                          <a:noFill/>
                        </a:rPr>
                        <a:t> </a:t>
                      </a:r>
                    </a:p>
                  </p:txBody>
                </p:sp>
              </mc:Fallback>
            </mc:AlternateContent>
          </p:grpSp>
          <p:grpSp>
            <p:nvGrpSpPr>
              <p:cNvPr id="174" name="Group 173">
                <a:extLst>
                  <a:ext uri="{FF2B5EF4-FFF2-40B4-BE49-F238E27FC236}">
                    <a16:creationId xmlns:a16="http://schemas.microsoft.com/office/drawing/2014/main" id="{27220E0B-7C56-4746-A354-A4FD7FB62020}"/>
                  </a:ext>
                </a:extLst>
              </p:cNvPr>
              <p:cNvGrpSpPr/>
              <p:nvPr/>
            </p:nvGrpSpPr>
            <p:grpSpPr>
              <a:xfrm>
                <a:off x="1992511" y="2515544"/>
                <a:ext cx="1755881" cy="759396"/>
                <a:chOff x="1992511" y="2515544"/>
                <a:chExt cx="1755881" cy="759396"/>
              </a:xfrm>
            </p:grpSpPr>
            <p:cxnSp>
              <p:nvCxnSpPr>
                <p:cNvPr id="56" name="Straight Arrow Connector 55">
                  <a:extLst>
                    <a:ext uri="{FF2B5EF4-FFF2-40B4-BE49-F238E27FC236}">
                      <a16:creationId xmlns:a16="http://schemas.microsoft.com/office/drawing/2014/main" id="{7BE7245C-DCA0-8348-AAF0-2254E7F78AAE}"/>
                    </a:ext>
                  </a:extLst>
                </p:cNvPr>
                <p:cNvCxnSpPr>
                  <a:cxnSpLocks/>
                  <a:stCxn id="10" idx="4"/>
                </p:cNvCxnSpPr>
                <p:nvPr/>
              </p:nvCxnSpPr>
              <p:spPr>
                <a:xfrm flipH="1">
                  <a:off x="2810626" y="2571753"/>
                  <a:ext cx="4956" cy="354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58FAF00-1A04-1F46-90E1-7B4792716660}"/>
                    </a:ext>
                  </a:extLst>
                </p:cNvPr>
                <p:cNvCxnSpPr>
                  <a:cxnSpLocks/>
                  <a:stCxn id="10" idx="3"/>
                </p:cNvCxnSpPr>
                <p:nvPr/>
              </p:nvCxnSpPr>
              <p:spPr>
                <a:xfrm flipH="1">
                  <a:off x="2225029" y="2515544"/>
                  <a:ext cx="445746" cy="394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302DAC1-576E-BE4B-8DAC-BE3673376BEC}"/>
                    </a:ext>
                  </a:extLst>
                </p:cNvPr>
                <p:cNvCxnSpPr>
                  <a:cxnSpLocks/>
                  <a:stCxn id="10" idx="5"/>
                </p:cNvCxnSpPr>
                <p:nvPr/>
              </p:nvCxnSpPr>
              <p:spPr>
                <a:xfrm>
                  <a:off x="2960388" y="2515544"/>
                  <a:ext cx="441077" cy="450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7C19731C-0507-2D4C-8E11-9D6FD58402A1}"/>
                    </a:ext>
                  </a:extLst>
                </p:cNvPr>
                <p:cNvSpPr/>
                <p:nvPr/>
              </p:nvSpPr>
              <p:spPr>
                <a:xfrm>
                  <a:off x="1992511"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F2EADB9A-F9DC-6145-A3FC-79DD4D39AD1E}"/>
                    </a:ext>
                  </a:extLst>
                </p:cNvPr>
                <p:cNvSpPr/>
                <p:nvPr/>
              </p:nvSpPr>
              <p:spPr>
                <a:xfrm>
                  <a:off x="2606872"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51F11665-5A38-9E4B-A141-5BA40A1BB912}"/>
                    </a:ext>
                  </a:extLst>
                </p:cNvPr>
                <p:cNvSpPr/>
                <p:nvPr/>
              </p:nvSpPr>
              <p:spPr>
                <a:xfrm>
                  <a:off x="3313753"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2D4FC880-E713-DB47-8DEC-B95BC49DF082}"/>
                    </a:ext>
                  </a:extLst>
                </p:cNvPr>
                <p:cNvSpPr txBox="1"/>
                <p:nvPr/>
              </p:nvSpPr>
              <p:spPr>
                <a:xfrm>
                  <a:off x="2044063" y="2942259"/>
                  <a:ext cx="386787" cy="246221"/>
                </a:xfrm>
                <a:prstGeom prst="rect">
                  <a:avLst/>
                </a:prstGeom>
                <a:noFill/>
              </p:spPr>
              <p:txBody>
                <a:bodyPr wrap="square" rtlCol="0">
                  <a:spAutoFit/>
                </a:bodyPr>
                <a:lstStyle/>
                <a:p>
                  <a:r>
                    <a:rPr lang="en-US" sz="1000" dirty="0"/>
                    <a:t>BB</a:t>
                  </a:r>
                </a:p>
              </p:txBody>
            </p:sp>
            <p:sp>
              <p:nvSpPr>
                <p:cNvPr id="72" name="TextBox 71">
                  <a:extLst>
                    <a:ext uri="{FF2B5EF4-FFF2-40B4-BE49-F238E27FC236}">
                      <a16:creationId xmlns:a16="http://schemas.microsoft.com/office/drawing/2014/main" id="{A7F47ED8-4553-AC4C-B1A4-C2CEC12ED471}"/>
                    </a:ext>
                  </a:extLst>
                </p:cNvPr>
                <p:cNvSpPr txBox="1"/>
                <p:nvPr/>
              </p:nvSpPr>
              <p:spPr>
                <a:xfrm>
                  <a:off x="2677512" y="2919068"/>
                  <a:ext cx="386787" cy="246221"/>
                </a:xfrm>
                <a:prstGeom prst="rect">
                  <a:avLst/>
                </a:prstGeom>
                <a:noFill/>
              </p:spPr>
              <p:txBody>
                <a:bodyPr wrap="square" rtlCol="0">
                  <a:spAutoFit/>
                </a:bodyPr>
                <a:lstStyle/>
                <a:p>
                  <a:r>
                    <a:rPr lang="en-US" sz="1000" dirty="0"/>
                    <a:t>BE</a:t>
                  </a:r>
                </a:p>
              </p:txBody>
            </p:sp>
            <p:sp>
              <p:nvSpPr>
                <p:cNvPr id="73" name="TextBox 72">
                  <a:extLst>
                    <a:ext uri="{FF2B5EF4-FFF2-40B4-BE49-F238E27FC236}">
                      <a16:creationId xmlns:a16="http://schemas.microsoft.com/office/drawing/2014/main" id="{67BF5163-1447-0242-BF26-910581A03402}"/>
                    </a:ext>
                  </a:extLst>
                </p:cNvPr>
                <p:cNvSpPr txBox="1"/>
                <p:nvPr/>
              </p:nvSpPr>
              <p:spPr>
                <a:xfrm>
                  <a:off x="3361605" y="2933201"/>
                  <a:ext cx="386787" cy="246221"/>
                </a:xfrm>
                <a:prstGeom prst="rect">
                  <a:avLst/>
                </a:prstGeom>
                <a:noFill/>
              </p:spPr>
              <p:txBody>
                <a:bodyPr wrap="square" rtlCol="0">
                  <a:spAutoFit/>
                </a:bodyPr>
                <a:lstStyle/>
                <a:p>
                  <a:r>
                    <a:rPr lang="en-US" sz="1000" dirty="0"/>
                    <a:t>BC</a:t>
                  </a:r>
                </a:p>
              </p:txBody>
            </p:sp>
          </p:grpSp>
          <p:grpSp>
            <p:nvGrpSpPr>
              <p:cNvPr id="171" name="Group 170">
                <a:extLst>
                  <a:ext uri="{FF2B5EF4-FFF2-40B4-BE49-F238E27FC236}">
                    <a16:creationId xmlns:a16="http://schemas.microsoft.com/office/drawing/2014/main" id="{9E99C7F3-91EC-FD4E-96E9-FFD051DEABDA}"/>
                  </a:ext>
                </a:extLst>
              </p:cNvPr>
              <p:cNvGrpSpPr/>
              <p:nvPr/>
            </p:nvGrpSpPr>
            <p:grpSpPr>
              <a:xfrm>
                <a:off x="1819377" y="1695157"/>
                <a:ext cx="2048607" cy="918328"/>
                <a:chOff x="1819377" y="1695157"/>
                <a:chExt cx="2048607" cy="918328"/>
              </a:xfrm>
            </p:grpSpPr>
            <p:cxnSp>
              <p:nvCxnSpPr>
                <p:cNvPr id="128" name="Straight Arrow Connector 127">
                  <a:extLst>
                    <a:ext uri="{FF2B5EF4-FFF2-40B4-BE49-F238E27FC236}">
                      <a16:creationId xmlns:a16="http://schemas.microsoft.com/office/drawing/2014/main" id="{E0FEAC98-FFAB-644F-AD2D-2B63785978A8}"/>
                    </a:ext>
                  </a:extLst>
                </p:cNvPr>
                <p:cNvCxnSpPr>
                  <a:cxnSpLocks/>
                  <a:stCxn id="5" idx="2"/>
                </p:cNvCxnSpPr>
                <p:nvPr/>
              </p:nvCxnSpPr>
              <p:spPr>
                <a:xfrm flipH="1">
                  <a:off x="2179796" y="1695157"/>
                  <a:ext cx="1688188" cy="603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31050922-74F6-A941-884F-35A78B0910BB}"/>
                    </a:ext>
                  </a:extLst>
                </p:cNvPr>
                <p:cNvSpPr/>
                <p:nvPr/>
              </p:nvSpPr>
              <p:spPr>
                <a:xfrm>
                  <a:off x="1819377" y="2229669"/>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9BECED7D-B1DF-7946-B33B-69E3F0BBA5EB}"/>
                        </a:ext>
                      </a:extLst>
                    </p:cNvPr>
                    <p:cNvSpPr txBox="1"/>
                    <p:nvPr/>
                  </p:nvSpPr>
                  <p:spPr>
                    <a:xfrm>
                      <a:off x="1871494" y="2301214"/>
                      <a:ext cx="35483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baseline="3000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3" name="TextBox 132">
                      <a:extLst>
                        <a:ext uri="{FF2B5EF4-FFF2-40B4-BE49-F238E27FC236}">
                          <a16:creationId xmlns:a16="http://schemas.microsoft.com/office/drawing/2014/main" id="{9BECED7D-B1DF-7946-B33B-69E3F0BBA5EB}"/>
                        </a:ext>
                      </a:extLst>
                    </p:cNvPr>
                    <p:cNvSpPr txBox="1">
                      <a:spLocks noRot="1" noChangeAspect="1" noMove="1" noResize="1" noEditPoints="1" noAdjustHandles="1" noChangeArrowheads="1" noChangeShapeType="1" noTextEdit="1"/>
                    </p:cNvSpPr>
                    <p:nvPr/>
                  </p:nvSpPr>
                  <p:spPr>
                    <a:xfrm>
                      <a:off x="1871494" y="2301214"/>
                      <a:ext cx="354837" cy="307777"/>
                    </a:xfrm>
                    <a:prstGeom prst="rect">
                      <a:avLst/>
                    </a:prstGeom>
                    <a:blipFill>
                      <a:blip r:embed="rId6"/>
                      <a:stretch>
                        <a:fillRect/>
                      </a:stretch>
                    </a:blipFill>
                  </p:spPr>
                  <p:txBody>
                    <a:bodyPr/>
                    <a:lstStyle/>
                    <a:p>
                      <a:r>
                        <a:rPr lang="en-US">
                          <a:noFill/>
                        </a:rPr>
                        <a:t> </a:t>
                      </a:r>
                    </a:p>
                  </p:txBody>
                </p:sp>
              </mc:Fallback>
            </mc:AlternateContent>
          </p:grpSp>
          <p:grpSp>
            <p:nvGrpSpPr>
              <p:cNvPr id="175" name="Group 174">
                <a:extLst>
                  <a:ext uri="{FF2B5EF4-FFF2-40B4-BE49-F238E27FC236}">
                    <a16:creationId xmlns:a16="http://schemas.microsoft.com/office/drawing/2014/main" id="{F323D531-F84F-3A49-AB02-6F8B6C4B5796}"/>
                  </a:ext>
                </a:extLst>
              </p:cNvPr>
              <p:cNvGrpSpPr/>
              <p:nvPr/>
            </p:nvGrpSpPr>
            <p:grpSpPr>
              <a:xfrm>
                <a:off x="4531309" y="2458871"/>
                <a:ext cx="694382" cy="823520"/>
                <a:chOff x="4531309" y="2458871"/>
                <a:chExt cx="694382" cy="823520"/>
              </a:xfrm>
            </p:grpSpPr>
            <p:sp>
              <p:nvSpPr>
                <p:cNvPr id="75" name="Oval 74">
                  <a:extLst>
                    <a:ext uri="{FF2B5EF4-FFF2-40B4-BE49-F238E27FC236}">
                      <a16:creationId xmlns:a16="http://schemas.microsoft.com/office/drawing/2014/main" id="{CEAA62A6-904A-A14C-8DD6-0EFAB8347E13}"/>
                    </a:ext>
                  </a:extLst>
                </p:cNvPr>
                <p:cNvSpPr/>
                <p:nvPr/>
              </p:nvSpPr>
              <p:spPr>
                <a:xfrm>
                  <a:off x="4531309" y="2831146"/>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F5E4900-287E-F046-94CC-2A573DFE1468}"/>
                        </a:ext>
                      </a:extLst>
                    </p:cNvPr>
                    <p:cNvSpPr txBox="1"/>
                    <p:nvPr/>
                  </p:nvSpPr>
                  <p:spPr>
                    <a:xfrm>
                      <a:off x="4585462" y="2882281"/>
                      <a:ext cx="386787" cy="400110"/>
                    </a:xfrm>
                    <a:prstGeom prst="rect">
                      <a:avLst/>
                    </a:prstGeom>
                    <a:noFill/>
                  </p:spPr>
                  <p:txBody>
                    <a:bodyPr wrap="square" rtlCol="0">
                      <a:spAutoFit/>
                    </a:bodyPr>
                    <a:lstStyle/>
                    <a:p>
                      <a:r>
                        <a:rPr lang="en-US" sz="1000" dirty="0">
                          <a:ea typeface="Cambria Math" panose="02040503050406030204" pitchFamily="18" charset="0"/>
                        </a:rPr>
                        <a:t>C</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80" name="TextBox 79">
                      <a:extLst>
                        <a:ext uri="{FF2B5EF4-FFF2-40B4-BE49-F238E27FC236}">
                          <a16:creationId xmlns:a16="http://schemas.microsoft.com/office/drawing/2014/main" id="{FF5E4900-287E-F046-94CC-2A573DFE1468}"/>
                        </a:ext>
                      </a:extLst>
                    </p:cNvPr>
                    <p:cNvSpPr txBox="1">
                      <a:spLocks noRot="1" noChangeAspect="1" noMove="1" noResize="1" noEditPoints="1" noAdjustHandles="1" noChangeArrowheads="1" noChangeShapeType="1" noTextEdit="1"/>
                    </p:cNvSpPr>
                    <p:nvPr/>
                  </p:nvSpPr>
                  <p:spPr>
                    <a:xfrm>
                      <a:off x="4585462" y="2882281"/>
                      <a:ext cx="386787" cy="400110"/>
                    </a:xfrm>
                    <a:prstGeom prst="rect">
                      <a:avLst/>
                    </a:prstGeom>
                    <a:blipFill>
                      <a:blip r:embed="rId7"/>
                      <a:stretch>
                        <a:fillRect/>
                      </a:stretch>
                    </a:blipFill>
                  </p:spPr>
                  <p:txBody>
                    <a:bodyPr/>
                    <a:lstStyle/>
                    <a:p>
                      <a:r>
                        <a:rPr lang="en-US">
                          <a:noFill/>
                        </a:rPr>
                        <a:t> </a:t>
                      </a:r>
                    </a:p>
                  </p:txBody>
                </p:sp>
              </mc:Fallback>
            </mc:AlternateContent>
            <p:cxnSp>
              <p:nvCxnSpPr>
                <p:cNvPr id="139" name="Straight Arrow Connector 138">
                  <a:extLst>
                    <a:ext uri="{FF2B5EF4-FFF2-40B4-BE49-F238E27FC236}">
                      <a16:creationId xmlns:a16="http://schemas.microsoft.com/office/drawing/2014/main" id="{DBE13A0F-AAB9-774F-B9A4-EBA08C53F20A}"/>
                    </a:ext>
                  </a:extLst>
                </p:cNvPr>
                <p:cNvCxnSpPr>
                  <a:cxnSpLocks/>
                  <a:endCxn id="75" idx="0"/>
                </p:cNvCxnSpPr>
                <p:nvPr/>
              </p:nvCxnSpPr>
              <p:spPr>
                <a:xfrm flipH="1">
                  <a:off x="4736097" y="2458871"/>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B7307F53-22B6-6048-A5BD-2DC9E77C348A}"/>
                  </a:ext>
                </a:extLst>
              </p:cNvPr>
              <p:cNvGrpSpPr/>
              <p:nvPr/>
            </p:nvGrpSpPr>
            <p:grpSpPr>
              <a:xfrm>
                <a:off x="5202902" y="2390779"/>
                <a:ext cx="1755881" cy="824183"/>
                <a:chOff x="5202902" y="2390779"/>
                <a:chExt cx="1755881" cy="824183"/>
              </a:xfrm>
            </p:grpSpPr>
            <p:sp>
              <p:nvSpPr>
                <p:cNvPr id="76" name="Oval 75">
                  <a:extLst>
                    <a:ext uri="{FF2B5EF4-FFF2-40B4-BE49-F238E27FC236}">
                      <a16:creationId xmlns:a16="http://schemas.microsoft.com/office/drawing/2014/main" id="{27DCA24B-C7D1-714D-B6CD-387EA839EA15}"/>
                    </a:ext>
                  </a:extLst>
                </p:cNvPr>
                <p:cNvSpPr/>
                <p:nvPr/>
              </p:nvSpPr>
              <p:spPr>
                <a:xfrm>
                  <a:off x="5202902"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C91A03C1-5523-2748-9D17-E8B61376EE67}"/>
                    </a:ext>
                  </a:extLst>
                </p:cNvPr>
                <p:cNvSpPr/>
                <p:nvPr/>
              </p:nvSpPr>
              <p:spPr>
                <a:xfrm>
                  <a:off x="5817263"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4F118C5-E463-2F4B-98D4-970C415D5CD7}"/>
                    </a:ext>
                  </a:extLst>
                </p:cNvPr>
                <p:cNvSpPr/>
                <p:nvPr/>
              </p:nvSpPr>
              <p:spPr>
                <a:xfrm>
                  <a:off x="6524144" y="283114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ECD663-E978-804B-ACFB-82EBFA6F24DB}"/>
                    </a:ext>
                  </a:extLst>
                </p:cNvPr>
                <p:cNvSpPr txBox="1"/>
                <p:nvPr/>
              </p:nvSpPr>
              <p:spPr>
                <a:xfrm>
                  <a:off x="5254454" y="2882281"/>
                  <a:ext cx="386787" cy="246221"/>
                </a:xfrm>
                <a:prstGeom prst="rect">
                  <a:avLst/>
                </a:prstGeom>
                <a:noFill/>
              </p:spPr>
              <p:txBody>
                <a:bodyPr wrap="square" rtlCol="0">
                  <a:spAutoFit/>
                </a:bodyPr>
                <a:lstStyle/>
                <a:p>
                  <a:r>
                    <a:rPr lang="en-US" sz="1000" dirty="0"/>
                    <a:t>CB</a:t>
                  </a:r>
                </a:p>
              </p:txBody>
            </p:sp>
            <p:sp>
              <p:nvSpPr>
                <p:cNvPr id="82" name="TextBox 81">
                  <a:extLst>
                    <a:ext uri="{FF2B5EF4-FFF2-40B4-BE49-F238E27FC236}">
                      <a16:creationId xmlns:a16="http://schemas.microsoft.com/office/drawing/2014/main" id="{D239252A-BAD6-9949-B4F2-4F74CD489234}"/>
                    </a:ext>
                  </a:extLst>
                </p:cNvPr>
                <p:cNvSpPr txBox="1"/>
                <p:nvPr/>
              </p:nvSpPr>
              <p:spPr>
                <a:xfrm>
                  <a:off x="5887903" y="2859090"/>
                  <a:ext cx="386787" cy="246221"/>
                </a:xfrm>
                <a:prstGeom prst="rect">
                  <a:avLst/>
                </a:prstGeom>
                <a:noFill/>
              </p:spPr>
              <p:txBody>
                <a:bodyPr wrap="square" rtlCol="0">
                  <a:spAutoFit/>
                </a:bodyPr>
                <a:lstStyle/>
                <a:p>
                  <a:r>
                    <a:rPr lang="en-US" sz="1000" dirty="0"/>
                    <a:t>CE</a:t>
                  </a:r>
                </a:p>
              </p:txBody>
            </p:sp>
            <p:sp>
              <p:nvSpPr>
                <p:cNvPr id="83" name="TextBox 82">
                  <a:extLst>
                    <a:ext uri="{FF2B5EF4-FFF2-40B4-BE49-F238E27FC236}">
                      <a16:creationId xmlns:a16="http://schemas.microsoft.com/office/drawing/2014/main" id="{EC49BD8E-AFBD-A443-AB85-04719D5C48CD}"/>
                    </a:ext>
                  </a:extLst>
                </p:cNvPr>
                <p:cNvSpPr txBox="1"/>
                <p:nvPr/>
              </p:nvSpPr>
              <p:spPr>
                <a:xfrm>
                  <a:off x="6571996" y="2873223"/>
                  <a:ext cx="386787" cy="246221"/>
                </a:xfrm>
                <a:prstGeom prst="rect">
                  <a:avLst/>
                </a:prstGeom>
                <a:noFill/>
              </p:spPr>
              <p:txBody>
                <a:bodyPr wrap="square" rtlCol="0">
                  <a:spAutoFit/>
                </a:bodyPr>
                <a:lstStyle/>
                <a:p>
                  <a:r>
                    <a:rPr lang="en-US" sz="1000" dirty="0"/>
                    <a:t>CC</a:t>
                  </a:r>
                </a:p>
              </p:txBody>
            </p:sp>
            <p:cxnSp>
              <p:nvCxnSpPr>
                <p:cNvPr id="141" name="Straight Arrow Connector 140">
                  <a:extLst>
                    <a:ext uri="{FF2B5EF4-FFF2-40B4-BE49-F238E27FC236}">
                      <a16:creationId xmlns:a16="http://schemas.microsoft.com/office/drawing/2014/main" id="{2798ADFC-E0DC-2A48-A0B7-04FEBC70E04F}"/>
                    </a:ext>
                  </a:extLst>
                </p:cNvPr>
                <p:cNvCxnSpPr>
                  <a:cxnSpLocks/>
                  <a:stCxn id="21" idx="4"/>
                  <a:endCxn id="76" idx="0"/>
                </p:cNvCxnSpPr>
                <p:nvPr/>
              </p:nvCxnSpPr>
              <p:spPr>
                <a:xfrm flipH="1">
                  <a:off x="5407690" y="2571753"/>
                  <a:ext cx="15088" cy="259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A7BF3CD-DACC-E54D-8CDA-8625C2D9F864}"/>
                    </a:ext>
                  </a:extLst>
                </p:cNvPr>
                <p:cNvCxnSpPr>
                  <a:cxnSpLocks/>
                  <a:endCxn id="77" idx="0"/>
                </p:cNvCxnSpPr>
                <p:nvPr/>
              </p:nvCxnSpPr>
              <p:spPr>
                <a:xfrm>
                  <a:off x="5534160" y="2525452"/>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472031C-3746-374C-8446-2266D8544117}"/>
                    </a:ext>
                  </a:extLst>
                </p:cNvPr>
                <p:cNvCxnSpPr>
                  <a:cxnSpLocks/>
                  <a:endCxn id="78" idx="0"/>
                </p:cNvCxnSpPr>
                <p:nvPr/>
              </p:nvCxnSpPr>
              <p:spPr>
                <a:xfrm>
                  <a:off x="5634666" y="2390779"/>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7C903169-600E-E24A-93D3-04FCA7B328AF}"/>
                  </a:ext>
                </a:extLst>
              </p:cNvPr>
              <p:cNvSpPr txBox="1"/>
              <p:nvPr/>
            </p:nvSpPr>
            <p:spPr>
              <a:xfrm>
                <a:off x="92267" y="1651396"/>
                <a:ext cx="1860008" cy="553998"/>
              </a:xfrm>
              <a:prstGeom prst="rect">
                <a:avLst/>
              </a:prstGeom>
              <a:noFill/>
            </p:spPr>
            <p:txBody>
              <a:bodyPr wrap="square" rtlCol="0">
                <a:spAutoFit/>
              </a:bodyPr>
              <a:lstStyle/>
              <a:p>
                <a:r>
                  <a:rPr lang="en-US" sz="1000" dirty="0">
                    <a:solidFill>
                      <a:srgbClr val="FF0000"/>
                    </a:solidFill>
                  </a:rPr>
                  <a:t>1</a:t>
                </a:r>
                <a:r>
                  <a:rPr lang="en-US" sz="1000" baseline="30000" dirty="0">
                    <a:solidFill>
                      <a:srgbClr val="FF0000"/>
                    </a:solidFill>
                  </a:rPr>
                  <a:t>st</a:t>
                </a:r>
                <a:r>
                  <a:rPr lang="en-US" sz="1000" dirty="0">
                    <a:solidFill>
                      <a:srgbClr val="FF0000"/>
                    </a:solidFill>
                  </a:rPr>
                  <a:t> extension candidate from A</a:t>
                </a:r>
                <a:r>
                  <a:rPr lang="en-US" sz="1000" dirty="0">
                    <a:solidFill>
                      <a:schemeClr val="tx1"/>
                    </a:solidFill>
                  </a:rPr>
                  <a:t>: </a:t>
                </a:r>
                <a:r>
                  <a:rPr lang="en-US" sz="1000" dirty="0"/>
                  <a:t>Best hypothesis among “B”, “E”, “C”</a:t>
                </a:r>
              </a:p>
            </p:txBody>
          </p:sp>
          <p:cxnSp>
            <p:nvCxnSpPr>
              <p:cNvPr id="64" name="Straight Arrow Connector 63">
                <a:extLst>
                  <a:ext uri="{FF2B5EF4-FFF2-40B4-BE49-F238E27FC236}">
                    <a16:creationId xmlns:a16="http://schemas.microsoft.com/office/drawing/2014/main" id="{25AA93D3-4611-AE44-BCA2-FF522A0C56BA}"/>
                  </a:ext>
                </a:extLst>
              </p:cNvPr>
              <p:cNvCxnSpPr>
                <a:cxnSpLocks/>
                <a:endCxn id="10" idx="2"/>
              </p:cNvCxnSpPr>
              <p:nvPr/>
            </p:nvCxnSpPr>
            <p:spPr>
              <a:xfrm>
                <a:off x="1540896" y="2080257"/>
                <a:ext cx="1069898" cy="2995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3F598B7-4265-7C47-9BC2-820D1E9DDEB4}"/>
                  </a:ext>
                </a:extLst>
              </p:cNvPr>
              <p:cNvSpPr txBox="1"/>
              <p:nvPr/>
            </p:nvSpPr>
            <p:spPr>
              <a:xfrm>
                <a:off x="5759864" y="1852511"/>
                <a:ext cx="1860008" cy="553998"/>
              </a:xfrm>
              <a:prstGeom prst="rect">
                <a:avLst/>
              </a:prstGeom>
              <a:noFill/>
            </p:spPr>
            <p:txBody>
              <a:bodyPr wrap="square" rtlCol="0">
                <a:spAutoFit/>
              </a:bodyPr>
              <a:lstStyle/>
              <a:p>
                <a:r>
                  <a:rPr lang="en-US" sz="1000" dirty="0">
                    <a:solidFill>
                      <a:srgbClr val="FF0000"/>
                    </a:solidFill>
                  </a:rPr>
                  <a:t>2</a:t>
                </a:r>
                <a:r>
                  <a:rPr lang="en-US" sz="1000" baseline="30000" dirty="0">
                    <a:solidFill>
                      <a:srgbClr val="FF0000"/>
                    </a:solidFill>
                  </a:rPr>
                  <a:t>nd</a:t>
                </a:r>
                <a:r>
                  <a:rPr lang="en-US" sz="1000" dirty="0">
                    <a:solidFill>
                      <a:srgbClr val="FF0000"/>
                    </a:solidFill>
                  </a:rPr>
                  <a:t> extension candidate from A</a:t>
                </a:r>
                <a:r>
                  <a:rPr lang="en-US" sz="1000" dirty="0">
                    <a:solidFill>
                      <a:schemeClr val="tx1"/>
                    </a:solidFill>
                  </a:rPr>
                  <a:t>: </a:t>
                </a:r>
                <a:r>
                  <a:rPr lang="en-US" sz="1000" dirty="0"/>
                  <a:t>Best hypothesis among “BB”, “BE”, “BC”, “E”, “C”</a:t>
                </a:r>
              </a:p>
            </p:txBody>
          </p:sp>
          <p:cxnSp>
            <p:nvCxnSpPr>
              <p:cNvPr id="79" name="Straight Arrow Connector 78">
                <a:extLst>
                  <a:ext uri="{FF2B5EF4-FFF2-40B4-BE49-F238E27FC236}">
                    <a16:creationId xmlns:a16="http://schemas.microsoft.com/office/drawing/2014/main" id="{8BB374DE-83B1-4C44-B637-602B465B800B}"/>
                  </a:ext>
                </a:extLst>
              </p:cNvPr>
              <p:cNvCxnSpPr>
                <a:cxnSpLocks/>
              </p:cNvCxnSpPr>
              <p:nvPr/>
            </p:nvCxnSpPr>
            <p:spPr>
              <a:xfrm flipH="1">
                <a:off x="5514481" y="2107570"/>
                <a:ext cx="277107" cy="10050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2F4EAFF9-174B-634C-8797-315D94D88B7B}"/>
                  </a:ext>
                </a:extLst>
              </p:cNvPr>
              <p:cNvGrpSpPr/>
              <p:nvPr/>
            </p:nvGrpSpPr>
            <p:grpSpPr>
              <a:xfrm>
                <a:off x="1870202" y="3184713"/>
                <a:ext cx="743035" cy="823520"/>
                <a:chOff x="1870202" y="3184713"/>
                <a:chExt cx="743035" cy="823520"/>
              </a:xfrm>
            </p:grpSpPr>
            <p:sp>
              <p:nvSpPr>
                <p:cNvPr id="86" name="Oval 85">
                  <a:extLst>
                    <a:ext uri="{FF2B5EF4-FFF2-40B4-BE49-F238E27FC236}">
                      <a16:creationId xmlns:a16="http://schemas.microsoft.com/office/drawing/2014/main" id="{3F775E67-C37D-594C-9D9E-55DE798D68D3}"/>
                    </a:ext>
                  </a:extLst>
                </p:cNvPr>
                <p:cNvSpPr/>
                <p:nvPr/>
              </p:nvSpPr>
              <p:spPr>
                <a:xfrm>
                  <a:off x="1918855" y="3556988"/>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3D7D5B8-414A-6E40-946C-7F1602CE9717}"/>
                        </a:ext>
                      </a:extLst>
                    </p:cNvPr>
                    <p:cNvSpPr txBox="1"/>
                    <p:nvPr/>
                  </p:nvSpPr>
                  <p:spPr>
                    <a:xfrm>
                      <a:off x="1870202" y="3608123"/>
                      <a:ext cx="489594" cy="400110"/>
                    </a:xfrm>
                    <a:prstGeom prst="rect">
                      <a:avLst/>
                    </a:prstGeom>
                    <a:noFill/>
                  </p:spPr>
                  <p:txBody>
                    <a:bodyPr wrap="square" rtlCol="0">
                      <a:spAutoFit/>
                    </a:bodyPr>
                    <a:lstStyle/>
                    <a:p>
                      <a:r>
                        <a:rPr lang="en-US" sz="1000" dirty="0">
                          <a:ea typeface="Cambria Math" panose="02040503050406030204" pitchFamily="18" charset="0"/>
                        </a:rPr>
                        <a:t>BE</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87" name="TextBox 86">
                      <a:extLst>
                        <a:ext uri="{FF2B5EF4-FFF2-40B4-BE49-F238E27FC236}">
                          <a16:creationId xmlns:a16="http://schemas.microsoft.com/office/drawing/2014/main" id="{73D7D5B8-414A-6E40-946C-7F1602CE9717}"/>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8"/>
                      <a:stretch>
                        <a:fillRect/>
                      </a:stretch>
                    </a:blipFill>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B44C75F0-16CA-AC4A-A4D5-C167D5F46973}"/>
                    </a:ext>
                  </a:extLst>
                </p:cNvPr>
                <p:cNvCxnSpPr>
                  <a:cxnSpLocks/>
                  <a:endCxn id="86"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8F143F1-F977-0E4F-9E8B-E85B1214E5E5}"/>
                  </a:ext>
                </a:extLst>
              </p:cNvPr>
              <p:cNvGrpSpPr/>
              <p:nvPr/>
            </p:nvGrpSpPr>
            <p:grpSpPr>
              <a:xfrm>
                <a:off x="2540896" y="3116621"/>
                <a:ext cx="1908240" cy="824183"/>
                <a:chOff x="2540896" y="3116621"/>
                <a:chExt cx="1908240" cy="824183"/>
              </a:xfrm>
            </p:grpSpPr>
            <p:sp>
              <p:nvSpPr>
                <p:cNvPr id="90" name="Oval 89">
                  <a:extLst>
                    <a:ext uri="{FF2B5EF4-FFF2-40B4-BE49-F238E27FC236}">
                      <a16:creationId xmlns:a16="http://schemas.microsoft.com/office/drawing/2014/main" id="{63C7B024-60AC-7942-A28F-67E22C23DA49}"/>
                    </a:ext>
                  </a:extLst>
                </p:cNvPr>
                <p:cNvSpPr/>
                <p:nvPr/>
              </p:nvSpPr>
              <p:spPr>
                <a:xfrm>
                  <a:off x="2590448"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56E91E66-7893-FC4F-A049-B9C0C7B4870D}"/>
                    </a:ext>
                  </a:extLst>
                </p:cNvPr>
                <p:cNvSpPr/>
                <p:nvPr/>
              </p:nvSpPr>
              <p:spPr>
                <a:xfrm>
                  <a:off x="3204809"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33A9ADCF-F045-AC4C-853F-8966163421D0}"/>
                    </a:ext>
                  </a:extLst>
                </p:cNvPr>
                <p:cNvSpPr/>
                <p:nvPr/>
              </p:nvSpPr>
              <p:spPr>
                <a:xfrm>
                  <a:off x="3911690" y="355698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5A2EBC8D-4E41-4F4A-8840-AC5A239601E4}"/>
                    </a:ext>
                  </a:extLst>
                </p:cNvPr>
                <p:cNvSpPr txBox="1"/>
                <p:nvPr/>
              </p:nvSpPr>
              <p:spPr>
                <a:xfrm>
                  <a:off x="2540896" y="3608123"/>
                  <a:ext cx="487891" cy="246221"/>
                </a:xfrm>
                <a:prstGeom prst="rect">
                  <a:avLst/>
                </a:prstGeom>
                <a:noFill/>
              </p:spPr>
              <p:txBody>
                <a:bodyPr wrap="square" rtlCol="0">
                  <a:spAutoFit/>
                </a:bodyPr>
                <a:lstStyle/>
                <a:p>
                  <a:r>
                    <a:rPr lang="en-US" sz="1000" dirty="0"/>
                    <a:t>BEB</a:t>
                  </a:r>
                </a:p>
              </p:txBody>
            </p:sp>
            <p:sp>
              <p:nvSpPr>
                <p:cNvPr id="94" name="TextBox 93">
                  <a:extLst>
                    <a:ext uri="{FF2B5EF4-FFF2-40B4-BE49-F238E27FC236}">
                      <a16:creationId xmlns:a16="http://schemas.microsoft.com/office/drawing/2014/main" id="{6B6EB934-B7CB-9A4A-A0FF-4525935F31CB}"/>
                    </a:ext>
                  </a:extLst>
                </p:cNvPr>
                <p:cNvSpPr txBox="1"/>
                <p:nvPr/>
              </p:nvSpPr>
              <p:spPr>
                <a:xfrm>
                  <a:off x="3230675" y="3592467"/>
                  <a:ext cx="447879" cy="246221"/>
                </a:xfrm>
                <a:prstGeom prst="rect">
                  <a:avLst/>
                </a:prstGeom>
                <a:noFill/>
              </p:spPr>
              <p:txBody>
                <a:bodyPr wrap="square" rtlCol="0">
                  <a:spAutoFit/>
                </a:bodyPr>
                <a:lstStyle/>
                <a:p>
                  <a:r>
                    <a:rPr lang="en-US" sz="1000" dirty="0"/>
                    <a:t>BEE</a:t>
                  </a:r>
                </a:p>
              </p:txBody>
            </p:sp>
            <p:sp>
              <p:nvSpPr>
                <p:cNvPr id="95" name="TextBox 94">
                  <a:extLst>
                    <a:ext uri="{FF2B5EF4-FFF2-40B4-BE49-F238E27FC236}">
                      <a16:creationId xmlns:a16="http://schemas.microsoft.com/office/drawing/2014/main" id="{2369D2DD-A2D5-3245-A6CC-50E23BA48562}"/>
                    </a:ext>
                  </a:extLst>
                </p:cNvPr>
                <p:cNvSpPr txBox="1"/>
                <p:nvPr/>
              </p:nvSpPr>
              <p:spPr>
                <a:xfrm>
                  <a:off x="3959542" y="3599065"/>
                  <a:ext cx="489594" cy="246221"/>
                </a:xfrm>
                <a:prstGeom prst="rect">
                  <a:avLst/>
                </a:prstGeom>
                <a:noFill/>
              </p:spPr>
              <p:txBody>
                <a:bodyPr wrap="square" rtlCol="0">
                  <a:spAutoFit/>
                </a:bodyPr>
                <a:lstStyle/>
                <a:p>
                  <a:r>
                    <a:rPr lang="en-US" sz="1000" dirty="0"/>
                    <a:t>BEC</a:t>
                  </a:r>
                </a:p>
              </p:txBody>
            </p:sp>
            <p:cxnSp>
              <p:nvCxnSpPr>
                <p:cNvPr id="96" name="Straight Arrow Connector 95">
                  <a:extLst>
                    <a:ext uri="{FF2B5EF4-FFF2-40B4-BE49-F238E27FC236}">
                      <a16:creationId xmlns:a16="http://schemas.microsoft.com/office/drawing/2014/main" id="{BCA0FE2F-7FAA-7744-9D97-7050920996EB}"/>
                    </a:ext>
                  </a:extLst>
                </p:cNvPr>
                <p:cNvCxnSpPr>
                  <a:cxnSpLocks/>
                  <a:endCxn id="90" idx="0"/>
                </p:cNvCxnSpPr>
                <p:nvPr/>
              </p:nvCxnSpPr>
              <p:spPr>
                <a:xfrm flipH="1">
                  <a:off x="2795236" y="3274940"/>
                  <a:ext cx="16424" cy="28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A57E25A-56EC-9340-9522-836BC33E57A9}"/>
                    </a:ext>
                  </a:extLst>
                </p:cNvPr>
                <p:cNvCxnSpPr>
                  <a:cxnSpLocks/>
                  <a:endCxn id="91" idx="0"/>
                </p:cNvCxnSpPr>
                <p:nvPr/>
              </p:nvCxnSpPr>
              <p:spPr>
                <a:xfrm>
                  <a:off x="2921706" y="3251294"/>
                  <a:ext cx="487891" cy="305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0C150F9-874B-6F4C-B7A1-0FB934327999}"/>
                    </a:ext>
                  </a:extLst>
                </p:cNvPr>
                <p:cNvCxnSpPr>
                  <a:cxnSpLocks/>
                  <a:endCxn id="92" idx="0"/>
                </p:cNvCxnSpPr>
                <p:nvPr/>
              </p:nvCxnSpPr>
              <p:spPr>
                <a:xfrm>
                  <a:off x="3022212" y="3116621"/>
                  <a:ext cx="1094266" cy="44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CE6CC244-8C23-9443-B9CC-6DAA01EA5334}"/>
                  </a:ext>
                </a:extLst>
              </p:cNvPr>
              <p:cNvSpPr txBox="1"/>
              <p:nvPr/>
            </p:nvSpPr>
            <p:spPr>
              <a:xfrm>
                <a:off x="4746146" y="3454235"/>
                <a:ext cx="1860008" cy="707886"/>
              </a:xfrm>
              <a:prstGeom prst="rect">
                <a:avLst/>
              </a:prstGeom>
              <a:noFill/>
            </p:spPr>
            <p:txBody>
              <a:bodyPr wrap="square" rtlCol="0">
                <a:spAutoFit/>
              </a:bodyPr>
              <a:lstStyle/>
              <a:p>
                <a:r>
                  <a:rPr lang="en-US" sz="1000" dirty="0">
                    <a:solidFill>
                      <a:srgbClr val="FF0000"/>
                    </a:solidFill>
                  </a:rPr>
                  <a:t>3</a:t>
                </a:r>
                <a:r>
                  <a:rPr lang="en-US" sz="1000" baseline="30000" dirty="0">
                    <a:solidFill>
                      <a:srgbClr val="FF0000"/>
                    </a:solidFill>
                  </a:rPr>
                  <a:t>rd</a:t>
                </a:r>
                <a:r>
                  <a:rPr lang="en-US" sz="1000" dirty="0">
                    <a:solidFill>
                      <a:srgbClr val="FF0000"/>
                    </a:solidFill>
                  </a:rPr>
                  <a:t> extension candidate from A </a:t>
                </a:r>
                <a:r>
                  <a:rPr lang="en-US" sz="1000" dirty="0">
                    <a:solidFill>
                      <a:schemeClr val="tx1"/>
                    </a:solidFill>
                  </a:rPr>
                  <a:t>:</a:t>
                </a:r>
                <a:r>
                  <a:rPr lang="en-US" sz="1000" dirty="0">
                    <a:solidFill>
                      <a:srgbClr val="FF0000"/>
                    </a:solidFill>
                  </a:rPr>
                  <a:t> </a:t>
                </a:r>
                <a:r>
                  <a:rPr lang="en-US" sz="1000" dirty="0"/>
                  <a:t>Best hypothesis among “BB”, “BE”, “BC”, “CB”, “CE”, “CC”</a:t>
                </a:r>
              </a:p>
            </p:txBody>
          </p:sp>
          <p:cxnSp>
            <p:nvCxnSpPr>
              <p:cNvPr id="101" name="Straight Arrow Connector 100">
                <a:extLst>
                  <a:ext uri="{FF2B5EF4-FFF2-40B4-BE49-F238E27FC236}">
                    <a16:creationId xmlns:a16="http://schemas.microsoft.com/office/drawing/2014/main" id="{7EAE1BF1-83E7-5647-B307-84CEE8040FFC}"/>
                  </a:ext>
                </a:extLst>
              </p:cNvPr>
              <p:cNvCxnSpPr>
                <a:cxnSpLocks/>
              </p:cNvCxnSpPr>
              <p:nvPr/>
            </p:nvCxnSpPr>
            <p:spPr>
              <a:xfrm>
                <a:off x="2983289" y="3205842"/>
                <a:ext cx="1794992" cy="35114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EFA0081C-6C8C-A742-A0C9-10979A0D6337}"/>
                </a:ext>
              </a:extLst>
            </p:cNvPr>
            <p:cNvSpPr txBox="1"/>
            <p:nvPr/>
          </p:nvSpPr>
          <p:spPr>
            <a:xfrm>
              <a:off x="3960381" y="1412419"/>
              <a:ext cx="815631" cy="246221"/>
            </a:xfrm>
            <a:prstGeom prst="rect">
              <a:avLst/>
            </a:prstGeom>
            <a:noFill/>
          </p:spPr>
          <p:txBody>
            <a:bodyPr wrap="square" rtlCol="0">
              <a:spAutoFit/>
            </a:bodyPr>
            <a:lstStyle/>
            <a:p>
              <a:r>
                <a:rPr lang="en-US" sz="1000" dirty="0"/>
                <a:t>BOS</a:t>
              </a:r>
            </a:p>
          </p:txBody>
        </p:sp>
      </p:grpSp>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5136044F-CA7A-C540-B4E5-6F1A519CE383}"/>
                  </a:ext>
                </a:extLst>
              </p:cNvPr>
              <p:cNvSpPr/>
              <p:nvPr/>
            </p:nvSpPr>
            <p:spPr>
              <a:xfrm>
                <a:off x="408003" y="926075"/>
                <a:ext cx="6940687" cy="461665"/>
              </a:xfrm>
              <a:prstGeom prst="rect">
                <a:avLst/>
              </a:prstGeom>
            </p:spPr>
            <p:txBody>
              <a:bodyPr wrap="square">
                <a:spAutoFit/>
              </a:bodyPr>
              <a:lstStyle/>
              <a:p>
                <a:pPr marL="285750" indent="-285750" algn="just">
                  <a:buFont typeface="Arial" panose="020B0604020202020204" pitchFamily="34" charset="0"/>
                  <a:buChar char="•"/>
                </a:pPr>
                <a:r>
                  <a:rPr lang="en-US" sz="800" dirty="0">
                    <a:solidFill>
                      <a:srgbClr val="FF0000"/>
                    </a:solidFill>
                    <a:latin typeface="Arial" panose="020B0604020202020204" pitchFamily="34" charset="0"/>
                    <a:cs typeface="Arial" panose="020B0604020202020204" pitchFamily="34" charset="0"/>
                  </a:rPr>
                  <a:t>Set B:</a:t>
                </a:r>
                <a:r>
                  <a:rPr lang="en-US" sz="800" dirty="0">
                    <a:latin typeface="Arial" panose="020B0604020202020204" pitchFamily="34" charset="0"/>
                    <a:cs typeface="Arial" panose="020B0604020202020204" pitchFamily="34" charset="0"/>
                  </a:rPr>
                  <a:t> Hypotheses that has emitted </a:t>
                </a:r>
                <a14:m>
                  <m:oMath xmlns:m="http://schemas.openxmlformats.org/officeDocument/2006/math">
                    <m:r>
                      <a:rPr lang="en-US" sz="800" i="0">
                        <a:latin typeface="Cambria Math" panose="02040503050406030204" pitchFamily="18" charset="0"/>
                        <a:ea typeface="Cambria Math" panose="02040503050406030204" pitchFamily="18" charset="0"/>
                      </a:rPr>
                      <m:t>∅</m:t>
                    </m:r>
                  </m:oMath>
                </a14:m>
                <a:r>
                  <a:rPr lang="en-US" sz="800" dirty="0">
                    <a:latin typeface="Arial" panose="020B0604020202020204" pitchFamily="34" charset="0"/>
                    <a:cs typeface="Arial" panose="020B0604020202020204" pitchFamily="34" charset="0"/>
                  </a:rPr>
                  <a:t> from frame “t” and are now in “t+1”</a:t>
                </a:r>
              </a:p>
              <a:p>
                <a:pPr marL="285750" indent="-285750" algn="just">
                  <a:buFont typeface="Arial" panose="020B0604020202020204" pitchFamily="34" charset="0"/>
                  <a:buChar char="•"/>
                </a:pPr>
                <a:r>
                  <a:rPr lang="en-US" sz="800" dirty="0">
                    <a:solidFill>
                      <a:srgbClr val="FF0000"/>
                    </a:solidFill>
                    <a:latin typeface="Arial" panose="020B0604020202020204" pitchFamily="34" charset="0"/>
                    <a:cs typeface="Arial" panose="020B0604020202020204" pitchFamily="34" charset="0"/>
                  </a:rPr>
                  <a:t>Set A: </a:t>
                </a:r>
                <a:r>
                  <a:rPr lang="en-US" sz="800" dirty="0">
                    <a:latin typeface="Arial" panose="020B0604020202020204" pitchFamily="34" charset="0"/>
                    <a:cs typeface="Arial" panose="020B0604020202020204" pitchFamily="34" charset="0"/>
                  </a:rPr>
                  <a:t>Hypotheses that has not yet emitted </a:t>
                </a:r>
                <a14:m>
                  <m:oMath xmlns:m="http://schemas.openxmlformats.org/officeDocument/2006/math">
                    <m:r>
                      <a:rPr lang="en-US" sz="800">
                        <a:latin typeface="Cambria Math" panose="02040503050406030204" pitchFamily="18" charset="0"/>
                        <a:ea typeface="Cambria Math" panose="02040503050406030204" pitchFamily="18" charset="0"/>
                      </a:rPr>
                      <m:t>∅</m:t>
                    </m:r>
                  </m:oMath>
                </a14:m>
                <a:r>
                  <a:rPr lang="en-US" sz="800" dirty="0">
                    <a:latin typeface="Arial" panose="020B0604020202020204" pitchFamily="34" charset="0"/>
                    <a:cs typeface="Arial" panose="020B0604020202020204" pitchFamily="34" charset="0"/>
                  </a:rPr>
                  <a:t> from frame “t”</a:t>
                </a:r>
                <a:r>
                  <a:rPr lang="en-US" sz="800" b="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and so can continue emitting more symbols from “t"</a:t>
                </a:r>
                <a:endParaRPr lang="en-US" sz="8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mc:Choice>
        <mc:Fallback xmlns="">
          <p:sp>
            <p:nvSpPr>
              <p:cNvPr id="111" name="Rectangle 110">
                <a:extLst>
                  <a:ext uri="{FF2B5EF4-FFF2-40B4-BE49-F238E27FC236}">
                    <a16:creationId xmlns:a16="http://schemas.microsoft.com/office/drawing/2014/main" id="{5136044F-CA7A-C540-B4E5-6F1A519CE383}"/>
                  </a:ext>
                </a:extLst>
              </p:cNvPr>
              <p:cNvSpPr>
                <a:spLocks noRot="1" noChangeAspect="1" noMove="1" noResize="1" noEditPoints="1" noAdjustHandles="1" noChangeArrowheads="1" noChangeShapeType="1" noTextEdit="1"/>
              </p:cNvSpPr>
              <p:nvPr/>
            </p:nvSpPr>
            <p:spPr>
              <a:xfrm>
                <a:off x="408003" y="926075"/>
                <a:ext cx="6940687" cy="461665"/>
              </a:xfrm>
              <a:prstGeom prst="rect">
                <a:avLst/>
              </a:prstGeom>
              <a:blipFill>
                <a:blip r:embed="rId9"/>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F8280A1A-1123-1047-9458-9941F96C843A}"/>
              </a:ext>
            </a:extLst>
          </p:cNvPr>
          <p:cNvGrpSpPr/>
          <p:nvPr/>
        </p:nvGrpSpPr>
        <p:grpSpPr>
          <a:xfrm>
            <a:off x="311700" y="3756460"/>
            <a:ext cx="5453457" cy="625376"/>
            <a:chOff x="370484" y="3738719"/>
            <a:chExt cx="5453457" cy="625376"/>
          </a:xfrm>
        </p:grpSpPr>
        <p:sp>
          <p:nvSpPr>
            <p:cNvPr id="11" name="Rectangle 10">
              <a:extLst>
                <a:ext uri="{FF2B5EF4-FFF2-40B4-BE49-F238E27FC236}">
                  <a16:creationId xmlns:a16="http://schemas.microsoft.com/office/drawing/2014/main" id="{E5A45373-DD58-DD4B-8B13-8122EF532938}"/>
                </a:ext>
              </a:extLst>
            </p:cNvPr>
            <p:cNvSpPr/>
            <p:nvPr/>
          </p:nvSpPr>
          <p:spPr>
            <a:xfrm>
              <a:off x="370484" y="3963985"/>
              <a:ext cx="5453457" cy="400110"/>
            </a:xfrm>
            <a:prstGeom prst="rect">
              <a:avLst/>
            </a:prstGeom>
          </p:spPr>
          <p:txBody>
            <a:bodyPr wrap="square">
              <a:spAutoFit/>
            </a:bodyPr>
            <a:lstStyle/>
            <a:p>
              <a:r>
                <a:rPr lang="en-US" sz="1000" dirty="0">
                  <a:solidFill>
                    <a:srgbClr val="FF0000"/>
                  </a:solidFill>
                </a:rPr>
                <a:t>4</a:t>
              </a:r>
              <a:r>
                <a:rPr lang="en-US" sz="1000" baseline="30000" dirty="0">
                  <a:solidFill>
                    <a:srgbClr val="FF0000"/>
                  </a:solidFill>
                </a:rPr>
                <a:t>th</a:t>
              </a:r>
              <a:r>
                <a:rPr lang="en-US" sz="1000" dirty="0">
                  <a:solidFill>
                    <a:srgbClr val="FF0000"/>
                  </a:solidFill>
                </a:rPr>
                <a:t> extension candidate from A </a:t>
              </a:r>
              <a:r>
                <a:rPr lang="en-US" sz="1000" dirty="0">
                  <a:solidFill>
                    <a:schemeClr val="tx1"/>
                  </a:solidFill>
                </a:rPr>
                <a:t>:</a:t>
              </a:r>
              <a:r>
                <a:rPr lang="en-US" sz="1000" dirty="0">
                  <a:solidFill>
                    <a:srgbClr val="FF0000"/>
                  </a:solidFill>
                </a:rPr>
                <a:t> </a:t>
              </a:r>
              <a:r>
                <a:rPr lang="en-US" sz="1000" dirty="0"/>
                <a:t>Best hypothesis among “BB”, “</a:t>
              </a:r>
              <a:r>
                <a:rPr lang="en-US" sz="1000" dirty="0">
                  <a:solidFill>
                    <a:schemeClr val="tx1"/>
                  </a:solidFill>
                </a:rPr>
                <a:t>BEB</a:t>
              </a:r>
              <a:r>
                <a:rPr lang="en-US" sz="1000" dirty="0"/>
                <a:t>”, “BEE”, “BEC”, “BC”, “CB”, “CE”, “CC” </a:t>
              </a:r>
            </a:p>
          </p:txBody>
        </p:sp>
        <p:cxnSp>
          <p:nvCxnSpPr>
            <p:cNvPr id="134" name="Straight Arrow Connector 133">
              <a:extLst>
                <a:ext uri="{FF2B5EF4-FFF2-40B4-BE49-F238E27FC236}">
                  <a16:creationId xmlns:a16="http://schemas.microsoft.com/office/drawing/2014/main" id="{DB885FC9-A03B-C348-A101-875D7F22DAAC}"/>
                </a:ext>
              </a:extLst>
            </p:cNvPr>
            <p:cNvCxnSpPr>
              <a:cxnSpLocks/>
            </p:cNvCxnSpPr>
            <p:nvPr/>
          </p:nvCxnSpPr>
          <p:spPr>
            <a:xfrm flipV="1">
              <a:off x="1461917" y="3738719"/>
              <a:ext cx="1262127" cy="31172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100" name="Picture 99" descr="Text, chat or text message&#10;&#10;Description automatically generated">
            <a:extLst>
              <a:ext uri="{FF2B5EF4-FFF2-40B4-BE49-F238E27FC236}">
                <a16:creationId xmlns:a16="http://schemas.microsoft.com/office/drawing/2014/main" id="{C4BEE67F-5B4E-5748-A464-1ECBB1B82811}"/>
              </a:ext>
            </a:extLst>
          </p:cNvPr>
          <p:cNvPicPr>
            <a:picLocks noChangeAspect="1"/>
          </p:cNvPicPr>
          <p:nvPr/>
        </p:nvPicPr>
        <p:blipFill>
          <a:blip r:embed="rId10"/>
          <a:stretch>
            <a:fillRect/>
          </a:stretch>
        </p:blipFill>
        <p:spPr>
          <a:xfrm>
            <a:off x="-11667" y="4446494"/>
            <a:ext cx="3050098" cy="699598"/>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BD2B45C-91B8-684F-8FFE-9BC00758A54C}"/>
                  </a:ext>
                </a:extLst>
              </p:cNvPr>
              <p:cNvSpPr txBox="1"/>
              <p:nvPr/>
            </p:nvSpPr>
            <p:spPr>
              <a:xfrm>
                <a:off x="7990427" y="1586623"/>
                <a:ext cx="1027365" cy="1200329"/>
              </a:xfrm>
              <a:prstGeom prst="rect">
                <a:avLst/>
              </a:prstGeom>
              <a:noFill/>
            </p:spPr>
            <p:txBody>
              <a:bodyPr wrap="square" rtlCol="0">
                <a:spAutoFit/>
              </a:bodyPr>
              <a:lstStyle/>
              <a:p>
                <a:r>
                  <a:rPr lang="en-US" sz="1200" dirty="0">
                    <a:solidFill>
                      <a:schemeClr val="accent1">
                        <a:lumMod val="60000"/>
                        <a:lumOff val="40000"/>
                      </a:schemeClr>
                    </a:solidFill>
                    <a:ea typeface="Cambria Math" panose="02040503050406030204" pitchFamily="18" charset="0"/>
                  </a:rPr>
                  <a:t>B</a:t>
                </a:r>
                <a14:m>
                  <m:oMath xmlns:m="http://schemas.openxmlformats.org/officeDocument/2006/math">
                    <m:r>
                      <a:rPr lang="en-US" sz="1200" i="1">
                        <a:solidFill>
                          <a:schemeClr val="accent1">
                            <a:lumMod val="60000"/>
                            <a:lumOff val="40000"/>
                          </a:schemeClr>
                        </a:solidFill>
                        <a:latin typeface="Cambria Math" panose="02040503050406030204" pitchFamily="18" charset="0"/>
                        <a:ea typeface="Cambria Math" panose="02040503050406030204" pitchFamily="18" charset="0"/>
                      </a:rPr>
                      <m:t>∅</m:t>
                    </m:r>
                  </m:oMath>
                </a14:m>
                <a:endParaRPr lang="en-US" sz="1200" dirty="0">
                  <a:solidFill>
                    <a:schemeClr val="accent1">
                      <a:lumMod val="60000"/>
                      <a:lumOff val="40000"/>
                    </a:schemeClr>
                  </a:solidFill>
                </a:endParaRPr>
              </a:p>
              <a:p>
                <a:r>
                  <a:rPr lang="en-US" sz="1200" dirty="0">
                    <a:solidFill>
                      <a:schemeClr val="accent1">
                        <a:lumMod val="60000"/>
                        <a:lumOff val="40000"/>
                      </a:schemeClr>
                    </a:solidFill>
                    <a:ea typeface="Cambria Math" panose="02040503050406030204" pitchFamily="18" charset="0"/>
                  </a:rPr>
                  <a:t>BE</a:t>
                </a:r>
                <a14:m>
                  <m:oMath xmlns:m="http://schemas.openxmlformats.org/officeDocument/2006/math">
                    <m:r>
                      <a:rPr lang="en-US" sz="1200" i="1">
                        <a:solidFill>
                          <a:schemeClr val="accent1">
                            <a:lumMod val="60000"/>
                            <a:lumOff val="40000"/>
                          </a:schemeClr>
                        </a:solidFill>
                        <a:latin typeface="Cambria Math" panose="02040503050406030204" pitchFamily="18" charset="0"/>
                        <a:ea typeface="Cambria Math" panose="02040503050406030204" pitchFamily="18" charset="0"/>
                      </a:rPr>
                      <m:t>∅</m:t>
                    </m:r>
                  </m:oMath>
                </a14:m>
                <a:endParaRPr lang="en-US" sz="1200" dirty="0">
                  <a:solidFill>
                    <a:schemeClr val="accent1">
                      <a:lumMod val="60000"/>
                      <a:lumOff val="40000"/>
                    </a:schemeClr>
                  </a:solidFill>
                </a:endParaRPr>
              </a:p>
              <a:p>
                <a:r>
                  <a:rPr lang="en-US" sz="1200" dirty="0">
                    <a:solidFill>
                      <a:schemeClr val="accent1">
                        <a:lumMod val="60000"/>
                        <a:lumOff val="40000"/>
                      </a:schemeClr>
                    </a:solidFill>
                    <a:ea typeface="Cambria Math" panose="02040503050406030204" pitchFamily="18" charset="0"/>
                  </a:rPr>
                  <a:t>C</a:t>
                </a:r>
                <a14:m>
                  <m:oMath xmlns:m="http://schemas.openxmlformats.org/officeDocument/2006/math">
                    <m:r>
                      <a:rPr lang="en-US" sz="1200">
                        <a:solidFill>
                          <a:schemeClr val="accent1">
                            <a:lumMod val="60000"/>
                            <a:lumOff val="40000"/>
                          </a:schemeClr>
                        </a:solidFill>
                        <a:latin typeface="Cambria Math" panose="02040503050406030204" pitchFamily="18" charset="0"/>
                        <a:ea typeface="Cambria Math" panose="02040503050406030204" pitchFamily="18" charset="0"/>
                      </a:rPr>
                      <m:t>∅</m:t>
                    </m:r>
                  </m:oMath>
                </a14:m>
                <a:endParaRPr lang="en-US" sz="1200" dirty="0">
                  <a:solidFill>
                    <a:schemeClr val="accent1">
                      <a:lumMod val="60000"/>
                      <a:lumOff val="40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200" i="1">
                          <a:solidFill>
                            <a:schemeClr val="accent1">
                              <a:lumMod val="60000"/>
                              <a:lumOff val="40000"/>
                            </a:schemeClr>
                          </a:solidFill>
                          <a:latin typeface="Cambria Math" panose="02040503050406030204" pitchFamily="18" charset="0"/>
                          <a:ea typeface="Cambria Math" panose="02040503050406030204" pitchFamily="18" charset="0"/>
                        </a:rPr>
                        <m:t>∅ </m:t>
                      </m:r>
                    </m:oMath>
                  </m:oMathPara>
                </a14:m>
                <a:endParaRPr lang="en-US" sz="1200" dirty="0">
                  <a:solidFill>
                    <a:schemeClr val="accent1">
                      <a:lumMod val="60000"/>
                      <a:lumOff val="40000"/>
                    </a:schemeClr>
                  </a:solidFill>
                  <a:ea typeface="Cambria Math" panose="02040503050406030204" pitchFamily="18" charset="0"/>
                </a:endParaRPr>
              </a:p>
              <a:p>
                <a:endParaRPr lang="en-US" sz="1200" dirty="0">
                  <a:solidFill>
                    <a:schemeClr val="accent1">
                      <a:lumMod val="60000"/>
                      <a:lumOff val="40000"/>
                    </a:schemeClr>
                  </a:solidFill>
                </a:endParaRPr>
              </a:p>
              <a:p>
                <a:pPr algn="ctr"/>
                <a:r>
                  <a:rPr lang="en-US" sz="1200" dirty="0"/>
                  <a:t>. . </a:t>
                </a:r>
              </a:p>
            </p:txBody>
          </p:sp>
        </mc:Choice>
        <mc:Fallback xmlns="">
          <p:sp>
            <p:nvSpPr>
              <p:cNvPr id="12" name="TextBox 11">
                <a:extLst>
                  <a:ext uri="{FF2B5EF4-FFF2-40B4-BE49-F238E27FC236}">
                    <a16:creationId xmlns:a16="http://schemas.microsoft.com/office/drawing/2014/main" id="{BBD2B45C-91B8-684F-8FFE-9BC00758A54C}"/>
                  </a:ext>
                </a:extLst>
              </p:cNvPr>
              <p:cNvSpPr txBox="1">
                <a:spLocks noRot="1" noChangeAspect="1" noMove="1" noResize="1" noEditPoints="1" noAdjustHandles="1" noChangeArrowheads="1" noChangeShapeType="1" noTextEdit="1"/>
              </p:cNvSpPr>
              <p:nvPr/>
            </p:nvSpPr>
            <p:spPr>
              <a:xfrm>
                <a:off x="7990427" y="1586623"/>
                <a:ext cx="1027365" cy="1200329"/>
              </a:xfrm>
              <a:prstGeom prst="rect">
                <a:avLst/>
              </a:prstGeom>
              <a:blipFill>
                <a:blip r:embed="rId11"/>
                <a:stretch>
                  <a:fillRect b="-3125"/>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DC4B10C6-1F50-C840-9D7F-B181DCC83519}"/>
              </a:ext>
            </a:extLst>
          </p:cNvPr>
          <p:cNvGrpSpPr/>
          <p:nvPr/>
        </p:nvGrpSpPr>
        <p:grpSpPr>
          <a:xfrm>
            <a:off x="7768661" y="923826"/>
            <a:ext cx="1860008" cy="1155120"/>
            <a:chOff x="7480989" y="1098484"/>
            <a:chExt cx="1860008" cy="1155120"/>
          </a:xfrm>
        </p:grpSpPr>
        <p:sp>
          <p:nvSpPr>
            <p:cNvPr id="108" name="TextBox 107">
              <a:extLst>
                <a:ext uri="{FF2B5EF4-FFF2-40B4-BE49-F238E27FC236}">
                  <a16:creationId xmlns:a16="http://schemas.microsoft.com/office/drawing/2014/main" id="{1E0C948D-71ED-A341-9931-B0F92DF63DC8}"/>
                </a:ext>
              </a:extLst>
            </p:cNvPr>
            <p:cNvSpPr txBox="1"/>
            <p:nvPr/>
          </p:nvSpPr>
          <p:spPr>
            <a:xfrm>
              <a:off x="7480989" y="1098484"/>
              <a:ext cx="1860008" cy="400110"/>
            </a:xfrm>
            <a:prstGeom prst="rect">
              <a:avLst/>
            </a:prstGeom>
            <a:noFill/>
          </p:spPr>
          <p:txBody>
            <a:bodyPr wrap="square" rtlCol="0">
              <a:spAutoFit/>
            </a:bodyPr>
            <a:lstStyle/>
            <a:p>
              <a:r>
                <a:rPr lang="en-US" sz="1000" dirty="0"/>
                <a:t>n</a:t>
              </a:r>
              <a:r>
                <a:rPr lang="en-US" sz="1000" baseline="30000" dirty="0"/>
                <a:t>th </a:t>
              </a:r>
              <a:r>
                <a:rPr lang="en-US" sz="1000" dirty="0"/>
                <a:t>best hypothesis</a:t>
              </a:r>
            </a:p>
            <a:p>
              <a:r>
                <a:rPr lang="en-US" sz="1000" dirty="0"/>
                <a:t> from B</a:t>
              </a:r>
            </a:p>
          </p:txBody>
        </p:sp>
        <p:cxnSp>
          <p:nvCxnSpPr>
            <p:cNvPr id="109" name="Straight Arrow Connector 108">
              <a:extLst>
                <a:ext uri="{FF2B5EF4-FFF2-40B4-BE49-F238E27FC236}">
                  <a16:creationId xmlns:a16="http://schemas.microsoft.com/office/drawing/2014/main" id="{C77D6C8B-AD91-5B4C-B363-DFD2DD198F29}"/>
                </a:ext>
              </a:extLst>
            </p:cNvPr>
            <p:cNvCxnSpPr>
              <a:cxnSpLocks/>
            </p:cNvCxnSpPr>
            <p:nvPr/>
          </p:nvCxnSpPr>
          <p:spPr>
            <a:xfrm flipH="1">
              <a:off x="8013061" y="1295504"/>
              <a:ext cx="580634" cy="9581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BAB37E75-250E-394B-91BA-F1CEFC58AA77}"/>
              </a:ext>
            </a:extLst>
          </p:cNvPr>
          <p:cNvCxnSpPr>
            <a:cxnSpLocks/>
          </p:cNvCxnSpPr>
          <p:nvPr/>
        </p:nvCxnSpPr>
        <p:spPr>
          <a:xfrm>
            <a:off x="7590016" y="953092"/>
            <a:ext cx="1799" cy="2235713"/>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0D7786C-87B0-9F49-90A1-01D447019AEF}"/>
              </a:ext>
            </a:extLst>
          </p:cNvPr>
          <p:cNvGrpSpPr/>
          <p:nvPr/>
        </p:nvGrpSpPr>
        <p:grpSpPr>
          <a:xfrm>
            <a:off x="3290290" y="4269372"/>
            <a:ext cx="4600276" cy="830057"/>
            <a:chOff x="3290290" y="4269372"/>
            <a:chExt cx="4600276" cy="830057"/>
          </a:xfrm>
        </p:grpSpPr>
        <p:grpSp>
          <p:nvGrpSpPr>
            <p:cNvPr id="26" name="Group 25">
              <a:extLst>
                <a:ext uri="{FF2B5EF4-FFF2-40B4-BE49-F238E27FC236}">
                  <a16:creationId xmlns:a16="http://schemas.microsoft.com/office/drawing/2014/main" id="{A1826AB1-1028-B040-BBCA-EFC948E04245}"/>
                </a:ext>
              </a:extLst>
            </p:cNvPr>
            <p:cNvGrpSpPr/>
            <p:nvPr/>
          </p:nvGrpSpPr>
          <p:grpSpPr>
            <a:xfrm>
              <a:off x="6604910" y="4269372"/>
              <a:ext cx="1285656" cy="814408"/>
              <a:chOff x="6604910" y="4269372"/>
              <a:chExt cx="1285656" cy="814408"/>
            </a:xfrm>
          </p:grpSpPr>
          <p:cxnSp>
            <p:nvCxnSpPr>
              <p:cNvPr id="106" name="Straight Arrow Connector 105">
                <a:extLst>
                  <a:ext uri="{FF2B5EF4-FFF2-40B4-BE49-F238E27FC236}">
                    <a16:creationId xmlns:a16="http://schemas.microsoft.com/office/drawing/2014/main" id="{712335F3-6155-9444-8733-E6E5026E7003}"/>
                  </a:ext>
                </a:extLst>
              </p:cNvPr>
              <p:cNvCxnSpPr>
                <a:cxnSpLocks/>
              </p:cNvCxnSpPr>
              <p:nvPr/>
            </p:nvCxnSpPr>
            <p:spPr>
              <a:xfrm flipH="1">
                <a:off x="7348690" y="4269372"/>
                <a:ext cx="541876" cy="419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1CB8C9E-1167-0243-B58B-4B800D1DE380}"/>
                  </a:ext>
                </a:extLst>
              </p:cNvPr>
              <p:cNvSpPr txBox="1"/>
              <p:nvPr/>
            </p:nvSpPr>
            <p:spPr>
              <a:xfrm>
                <a:off x="7071273" y="4300744"/>
                <a:ext cx="554834" cy="307777"/>
              </a:xfrm>
              <a:prstGeom prst="rect">
                <a:avLst/>
              </a:prstGeom>
              <a:noFill/>
            </p:spPr>
            <p:txBody>
              <a:bodyPr wrap="square" rtlCol="0">
                <a:spAutoFit/>
              </a:bodyPr>
              <a:lstStyle/>
              <a:p>
                <a:r>
                  <a:rPr lang="en-US" dirty="0">
                    <a:solidFill>
                      <a:srgbClr val="FF0000"/>
                    </a:solidFill>
                  </a:rPr>
                  <a:t>yes</a:t>
                </a:r>
              </a:p>
            </p:txBody>
          </p:sp>
          <p:sp>
            <p:nvSpPr>
              <p:cNvPr id="117" name="Oval 116">
                <a:extLst>
                  <a:ext uri="{FF2B5EF4-FFF2-40B4-BE49-F238E27FC236}">
                    <a16:creationId xmlns:a16="http://schemas.microsoft.com/office/drawing/2014/main" id="{FA58B1C2-3724-904F-B0AB-AD581D6BF015}"/>
                  </a:ext>
                </a:extLst>
              </p:cNvPr>
              <p:cNvSpPr/>
              <p:nvPr/>
            </p:nvSpPr>
            <p:spPr>
              <a:xfrm>
                <a:off x="6604910" y="4689280"/>
                <a:ext cx="1080949" cy="39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Exit from t and move  to t+ 1</a:t>
                </a:r>
              </a:p>
            </p:txBody>
          </p:sp>
        </p:grpSp>
        <p:sp>
          <p:nvSpPr>
            <p:cNvPr id="27" name="TextBox 26">
              <a:extLst>
                <a:ext uri="{FF2B5EF4-FFF2-40B4-BE49-F238E27FC236}">
                  <a16:creationId xmlns:a16="http://schemas.microsoft.com/office/drawing/2014/main" id="{85A7ADD8-B2D3-1B4B-BC54-30E58A4C6335}"/>
                </a:ext>
              </a:extLst>
            </p:cNvPr>
            <p:cNvSpPr txBox="1"/>
            <p:nvPr/>
          </p:nvSpPr>
          <p:spPr>
            <a:xfrm>
              <a:off x="3290290" y="4545431"/>
              <a:ext cx="3306942" cy="553998"/>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Recap: Every extended hypothesis </a:t>
              </a:r>
              <a:r>
                <a:rPr lang="en-US" sz="1000" dirty="0">
                  <a:solidFill>
                    <a:srgbClr val="FF0000"/>
                  </a:solidFill>
                  <a:latin typeface="Arial" panose="020B0604020202020204" pitchFamily="34" charset="0"/>
                  <a:cs typeface="Arial" panose="020B0604020202020204" pitchFamily="34" charset="0"/>
                </a:rPr>
                <a:t>has lower probability compared </a:t>
              </a:r>
              <a:r>
                <a:rPr lang="en-US" sz="1000" dirty="0">
                  <a:latin typeface="Arial" panose="020B0604020202020204" pitchFamily="34" charset="0"/>
                  <a:cs typeface="Arial" panose="020B0604020202020204" pitchFamily="34" charset="0"/>
                </a:rPr>
                <a:t>to hypothesis it was extended from.</a:t>
              </a:r>
            </a:p>
          </p:txBody>
        </p:sp>
      </p:grpSp>
    </p:spTree>
    <p:extLst>
      <p:ext uri="{BB962C8B-B14F-4D97-AF65-F5344CB8AC3E}">
        <p14:creationId xmlns:p14="http://schemas.microsoft.com/office/powerpoint/2010/main" val="135946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281619" y="285034"/>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Beam Search: Algorithm</a:t>
            </a:r>
            <a:endParaRPr dirty="0">
              <a:solidFill>
                <a:schemeClr val="accent1">
                  <a:lumMod val="50000"/>
                </a:schemeClr>
              </a:solidFill>
            </a:endParaRPr>
          </a:p>
        </p:txBody>
      </p:sp>
      <p:pic>
        <p:nvPicPr>
          <p:cNvPr id="3" name="Picture 2" descr="Text, letter&#10;&#10;Description automatically generated">
            <a:extLst>
              <a:ext uri="{FF2B5EF4-FFF2-40B4-BE49-F238E27FC236}">
                <a16:creationId xmlns:a16="http://schemas.microsoft.com/office/drawing/2014/main" id="{8CD34CD1-FF56-3A49-9F3B-574582F54D72}"/>
              </a:ext>
            </a:extLst>
          </p:cNvPr>
          <p:cNvPicPr>
            <a:picLocks noChangeAspect="1"/>
          </p:cNvPicPr>
          <p:nvPr/>
        </p:nvPicPr>
        <p:blipFill>
          <a:blip r:embed="rId3"/>
          <a:stretch>
            <a:fillRect/>
          </a:stretch>
        </p:blipFill>
        <p:spPr>
          <a:xfrm>
            <a:off x="4842259" y="731375"/>
            <a:ext cx="3990043" cy="4202845"/>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7755E99-B845-184C-8C46-A4AEF616CF54}"/>
                  </a:ext>
                </a:extLst>
              </p:cNvPr>
              <p:cNvSpPr txBox="1"/>
              <p:nvPr/>
            </p:nvSpPr>
            <p:spPr>
              <a:xfrm>
                <a:off x="281619" y="908451"/>
                <a:ext cx="4444493" cy="3223768"/>
              </a:xfrm>
              <a:prstGeom prst="rect">
                <a:avLst/>
              </a:prstGeom>
              <a:noFill/>
            </p:spPr>
            <p:txBody>
              <a:bodyPr wrap="square" rtlCol="0">
                <a:spAutoFit/>
              </a:bodyPr>
              <a:lstStyle/>
              <a:p>
                <a:pPr marL="285750" indent="-285750" algn="just">
                  <a:buFont typeface="Arial" panose="020B0604020202020204" pitchFamily="34" charset="0"/>
                  <a:buChar char="•"/>
                </a:pPr>
                <a:r>
                  <a:rPr lang="en-US" sz="900" dirty="0">
                    <a:latin typeface="Arial" panose="020B0604020202020204" pitchFamily="34" charset="0"/>
                    <a:cs typeface="Arial" panose="020B0604020202020204" pitchFamily="34" charset="0"/>
                  </a:rPr>
                  <a:t>Set B: Hypotheses that a blank has been output from frame </a:t>
                </a:r>
                <a:r>
                  <a:rPr lang="en-US" sz="900" b="1" i="1" dirty="0">
                    <a:latin typeface="Arial" panose="020B0604020202020204" pitchFamily="34" charset="0"/>
                    <a:cs typeface="Arial" panose="020B0604020202020204" pitchFamily="34" charset="0"/>
                  </a:rPr>
                  <a:t>t</a:t>
                </a:r>
              </a:p>
              <a:p>
                <a:pPr algn="just"/>
                <a:endParaRPr lang="en-US" sz="900" b="1"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900" dirty="0">
                    <a:latin typeface="Arial" panose="020B0604020202020204" pitchFamily="34" charset="0"/>
                    <a:cs typeface="Arial" panose="020B0604020202020204" pitchFamily="34" charset="0"/>
                  </a:rPr>
                  <a:t>Set A: Hypotheses that a blank has not been output from frame </a:t>
                </a:r>
                <a:r>
                  <a:rPr lang="en-US" sz="900" b="1" i="1" dirty="0">
                    <a:latin typeface="Arial" panose="020B0604020202020204" pitchFamily="34" charset="0"/>
                    <a:cs typeface="Arial" panose="020B0604020202020204" pitchFamily="34" charset="0"/>
                  </a:rPr>
                  <a:t>t</a:t>
                </a:r>
              </a:p>
              <a:p>
                <a:pPr algn="just"/>
                <a:endParaRPr lang="en-US" sz="900" b="1"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900" dirty="0">
                    <a:latin typeface="Arial" panose="020B0604020202020204" pitchFamily="34" charset="0"/>
                    <a:cs typeface="Arial" panose="020B0604020202020204" pitchFamily="34" charset="0"/>
                  </a:rPr>
                  <a:t>Take the best hypothesis from A and extend it with each of the output symbols and </a:t>
                </a:r>
                <a14:m>
                  <m:oMath xmlns:m="http://schemas.openxmlformats.org/officeDocument/2006/math">
                    <m:r>
                      <a:rPr lang="en-US" sz="900" b="1" i="1">
                        <a:solidFill>
                          <a:schemeClr val="tx1"/>
                        </a:solidFill>
                        <a:latin typeface="Cambria Math" panose="02040503050406030204" pitchFamily="18" charset="0"/>
                        <a:ea typeface="Cambria Math" panose="02040503050406030204" pitchFamily="18" charset="0"/>
                      </a:rPr>
                      <m:t>∅</m:t>
                    </m:r>
                  </m:oMath>
                </a14:m>
                <a:endParaRPr lang="en-US" sz="900" dirty="0">
                  <a:latin typeface="Arial" panose="020B0604020202020204" pitchFamily="34" charset="0"/>
                  <a:cs typeface="Arial" panose="020B0604020202020204" pitchFamily="34" charset="0"/>
                </a:endParaRPr>
              </a:p>
              <a:p>
                <a:pPr algn="just"/>
                <a:endParaRPr lang="en-US" sz="900" b="1" i="1"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Exit the beam search at audio frame </a:t>
                </a:r>
                <a:r>
                  <a:rPr lang="en-US" sz="900" b="1" i="1" dirty="0">
                    <a:solidFill>
                      <a:schemeClr val="tx1"/>
                    </a:solidFill>
                    <a:latin typeface="Arial" panose="020B0604020202020204" pitchFamily="34" charset="0"/>
                    <a:cs typeface="Arial" panose="020B0604020202020204" pitchFamily="34" charset="0"/>
                  </a:rPr>
                  <a:t>t</a:t>
                </a:r>
                <a:r>
                  <a:rPr lang="en-US" sz="900" dirty="0">
                    <a:solidFill>
                      <a:schemeClr val="tx1"/>
                    </a:solidFill>
                    <a:latin typeface="Arial" panose="020B0604020202020204" pitchFamily="34" charset="0"/>
                    <a:cs typeface="Arial" panose="020B0604020202020204" pitchFamily="34" charset="0"/>
                  </a:rPr>
                  <a:t> if B has more than W (beam size) </a:t>
                </a:r>
                <a:r>
                  <a:rPr lang="en-US" sz="900" dirty="0">
                    <a:latin typeface="Arial" panose="020B0604020202020204" pitchFamily="34" charset="0"/>
                    <a:cs typeface="Arial" panose="020B0604020202020204" pitchFamily="34" charset="0"/>
                  </a:rPr>
                  <a:t>hypotheses</a:t>
                </a:r>
                <a:r>
                  <a:rPr lang="en-US" sz="900" dirty="0">
                    <a:solidFill>
                      <a:schemeClr val="tx1"/>
                    </a:solidFill>
                    <a:latin typeface="Arial" panose="020B0604020202020204" pitchFamily="34" charset="0"/>
                    <a:cs typeface="Arial" panose="020B0604020202020204" pitchFamily="34" charset="0"/>
                  </a:rPr>
                  <a:t> that are more probable than most probable hypothesis in A. </a:t>
                </a:r>
              </a:p>
              <a:p>
                <a:pPr marL="285750" indent="-285750" algn="just">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When starting the beam search at audio frame </a:t>
                </a:r>
                <a:r>
                  <a:rPr lang="en-US" sz="900" b="1" i="1" dirty="0">
                    <a:solidFill>
                      <a:schemeClr val="tx1"/>
                    </a:solidFill>
                    <a:latin typeface="Arial" panose="020B0604020202020204" pitchFamily="34" charset="0"/>
                    <a:cs typeface="Arial" panose="020B0604020202020204" pitchFamily="34" charset="0"/>
                  </a:rPr>
                  <a:t>t+1</a:t>
                </a:r>
                <a:r>
                  <a:rPr lang="en-US" sz="900" dirty="0">
                    <a:solidFill>
                      <a:schemeClr val="tx1"/>
                    </a:solidFill>
                    <a:latin typeface="Arial" panose="020B0604020202020204" pitchFamily="34" charset="0"/>
                    <a:cs typeface="Arial" panose="020B0604020202020204" pitchFamily="34" charset="0"/>
                  </a:rPr>
                  <a:t>: 1) Empty A, 2) Move all </a:t>
                </a:r>
                <a:r>
                  <a:rPr lang="en-US" sz="900" dirty="0">
                    <a:latin typeface="Arial" panose="020B0604020202020204" pitchFamily="34" charset="0"/>
                    <a:cs typeface="Arial" panose="020B0604020202020204" pitchFamily="34" charset="0"/>
                  </a:rPr>
                  <a:t>Hypotheses from B to A, 3) compute the prefix (</a:t>
                </a:r>
                <a:r>
                  <a:rPr lang="en-US" sz="900" i="1" dirty="0" err="1">
                    <a:latin typeface="Arial" panose="020B0604020202020204" pitchFamily="34" charset="0"/>
                    <a:cs typeface="Arial" panose="020B0604020202020204" pitchFamily="34" charset="0"/>
                  </a:rPr>
                  <a:t>pref</a:t>
                </a:r>
                <a:r>
                  <a:rPr lang="en-US" sz="900" dirty="0">
                    <a:latin typeface="Arial" panose="020B0604020202020204" pitchFamily="34" charset="0"/>
                    <a:cs typeface="Arial" panose="020B0604020202020204" pitchFamily="34" charset="0"/>
                  </a:rPr>
                  <a:t>) completion probability and, 4) do prefix accumulation.</a:t>
                </a:r>
              </a:p>
              <a:p>
                <a:pPr marL="285750" indent="-285750" algn="just">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Prefix </a:t>
                </a:r>
                <a:r>
                  <a:rPr lang="en-US" sz="900" dirty="0">
                    <a:latin typeface="Arial" panose="020B0604020202020204" pitchFamily="34" charset="0"/>
                    <a:cs typeface="Arial" panose="020B0604020202020204" pitchFamily="34" charset="0"/>
                  </a:rPr>
                  <a:t>completion probability </a:t>
                </a:r>
                <a:r>
                  <a:rPr lang="en-US" sz="900" dirty="0">
                    <a:solidFill>
                      <a:schemeClr val="tx1"/>
                    </a:solidFill>
                    <a:latin typeface="Arial" panose="020B0604020202020204" pitchFamily="34" charset="0"/>
                    <a:cs typeface="Arial" panose="020B0604020202020204" pitchFamily="34" charset="0"/>
                  </a:rPr>
                  <a:t>(</a:t>
                </a:r>
                <a:r>
                  <a:rPr lang="en-US" sz="900" b="1" dirty="0" err="1">
                    <a:latin typeface="Arial" panose="020B0604020202020204" pitchFamily="34" charset="0"/>
                    <a:cs typeface="Arial" panose="020B0604020202020204" pitchFamily="34" charset="0"/>
                  </a:rPr>
                  <a:t>Pr</a:t>
                </a:r>
                <a:r>
                  <a:rPr lang="en-US" sz="900" b="1" dirty="0">
                    <a:latin typeface="Arial" panose="020B0604020202020204" pitchFamily="34" charset="0"/>
                    <a:cs typeface="Arial" panose="020B0604020202020204" pitchFamily="34" charset="0"/>
                  </a:rPr>
                  <a:t>(y|</a:t>
                </a:r>
                <a14:m>
                  <m:oMath xmlns:m="http://schemas.openxmlformats.org/officeDocument/2006/math">
                    <m:acc>
                      <m:accPr>
                        <m:chr m:val="̂"/>
                        <m:ctrlPr>
                          <a:rPr lang="en-US" sz="900" b="1" i="1" dirty="0" smtClean="0">
                            <a:latin typeface="Cambria Math" panose="02040503050406030204" pitchFamily="18" charset="0"/>
                          </a:rPr>
                        </m:ctrlPr>
                      </m:accPr>
                      <m:e>
                        <m:r>
                          <a:rPr lang="en-US" sz="900" b="1" i="1" dirty="0">
                            <a:latin typeface="Cambria Math" panose="02040503050406030204" pitchFamily="18" charset="0"/>
                          </a:rPr>
                          <m:t>𝒚</m:t>
                        </m:r>
                      </m:e>
                    </m:acc>
                  </m:oMath>
                </a14:m>
                <a:r>
                  <a:rPr lang="en-US" sz="900" b="1" dirty="0">
                    <a:latin typeface="Arial" panose="020B0604020202020204" pitchFamily="34" charset="0"/>
                    <a:cs typeface="Arial" panose="020B0604020202020204" pitchFamily="34" charset="0"/>
                  </a:rPr>
                  <a:t>,t))</a:t>
                </a:r>
                <a:r>
                  <a:rPr lang="en-US" sz="900" dirty="0">
                    <a:solidFill>
                      <a:schemeClr val="tx1"/>
                    </a:solidFill>
                    <a:latin typeface="Arial" panose="020B0604020202020204" pitchFamily="34" charset="0"/>
                    <a:cs typeface="Arial" panose="020B0604020202020204" pitchFamily="34" charset="0"/>
                  </a:rPr>
                  <a:t> for proper prefixes(</a:t>
                </a:r>
                <a14:m>
                  <m:oMath xmlns:m="http://schemas.openxmlformats.org/officeDocument/2006/math">
                    <m:acc>
                      <m:accPr>
                        <m:chr m:val="̂"/>
                        <m:ctrlPr>
                          <a:rPr lang="en-US" sz="900" i="1" dirty="0" smtClean="0">
                            <a:latin typeface="Cambria Math" panose="02040503050406030204" pitchFamily="18" charset="0"/>
                          </a:rPr>
                        </m:ctrlPr>
                      </m:accPr>
                      <m:e>
                        <m:r>
                          <a:rPr lang="en-US" sz="900" b="0" i="1" dirty="0" smtClean="0">
                            <a:latin typeface="Cambria Math" panose="02040503050406030204" pitchFamily="18" charset="0"/>
                          </a:rPr>
                          <m:t>𝑦</m:t>
                        </m:r>
                      </m:e>
                    </m:acc>
                  </m:oMath>
                </a14:m>
                <a:r>
                  <a:rPr lang="en-US" sz="900" dirty="0">
                    <a:latin typeface="Arial" panose="020B0604020202020204" pitchFamily="34" charset="0"/>
                    <a:cs typeface="Arial" panose="020B0604020202020204" pitchFamily="34" charset="0"/>
                  </a:rPr>
                  <a:t> ∈ </a:t>
                </a:r>
                <a:r>
                  <a:rPr lang="en-US" sz="900" i="1" dirty="0" err="1">
                    <a:latin typeface="Arial" panose="020B0604020202020204" pitchFamily="34" charset="0"/>
                    <a:cs typeface="Arial" panose="020B0604020202020204" pitchFamily="34" charset="0"/>
                  </a:rPr>
                  <a:t>pref</a:t>
                </a:r>
                <a:r>
                  <a:rPr lang="en-US" sz="900" dirty="0">
                    <a:latin typeface="Arial" panose="020B0604020202020204" pitchFamily="34" charset="0"/>
                    <a:cs typeface="Arial" panose="020B0604020202020204" pitchFamily="34" charset="0"/>
                  </a:rPr>
                  <a:t>(y)</a:t>
                </a:r>
                <a:r>
                  <a:rPr lang="en-US" sz="900" dirty="0">
                    <a:solidFill>
                      <a:schemeClr val="tx1"/>
                    </a:solidFill>
                    <a:latin typeface="Arial" panose="020B0604020202020204" pitchFamily="34" charset="0"/>
                    <a:cs typeface="Arial" panose="020B0604020202020204" pitchFamily="34" charset="0"/>
                  </a:rPr>
                  <a:t>) of each hypothesis (y) is computed by outputting the symbols of symbol index (u) from (|</a:t>
                </a:r>
                <a14:m>
                  <m:oMath xmlns:m="http://schemas.openxmlformats.org/officeDocument/2006/math">
                    <m:acc>
                      <m:accPr>
                        <m:chr m:val="̂"/>
                        <m:ctrlPr>
                          <a:rPr lang="en-US" sz="900" i="1" dirty="0">
                            <a:latin typeface="Cambria Math" panose="02040503050406030204" pitchFamily="18" charset="0"/>
                          </a:rPr>
                        </m:ctrlPr>
                      </m:accPr>
                      <m:e>
                        <m:r>
                          <a:rPr lang="en-US" sz="900" i="1" dirty="0">
                            <a:latin typeface="Cambria Math" panose="02040503050406030204" pitchFamily="18" charset="0"/>
                          </a:rPr>
                          <m:t>𝑦</m:t>
                        </m:r>
                        <m:r>
                          <a:rPr lang="en-US" sz="900" b="0" i="1" dirty="0" smtClean="0">
                            <a:latin typeface="Cambria Math" panose="02040503050406030204" pitchFamily="18" charset="0"/>
                          </a:rPr>
                          <m:t>|</m:t>
                        </m:r>
                      </m:e>
                    </m:acc>
                  </m:oMath>
                </a14:m>
                <a:r>
                  <a:rPr lang="en-US" sz="900" dirty="0">
                    <a:latin typeface="Arial" panose="020B0604020202020204" pitchFamily="34" charset="0"/>
                    <a:cs typeface="Arial" panose="020B0604020202020204" pitchFamily="34" charset="0"/>
                  </a:rPr>
                  <a:t> + 1) to (|y|) at audio frame (t).  (</a:t>
                </a:r>
                <a:r>
                  <a:rPr lang="en-US" sz="900">
                    <a:latin typeface="Arial" panose="020B0604020202020204" pitchFamily="34" charset="0"/>
                    <a:cs typeface="Arial" panose="020B0604020202020204" pitchFamily="34" charset="0"/>
                  </a:rPr>
                  <a:t>slide 60 </a:t>
                </a:r>
                <a:r>
                  <a:rPr lang="en-US" sz="900" dirty="0">
                    <a:latin typeface="Arial" panose="020B0604020202020204" pitchFamily="34" charset="0"/>
                    <a:cs typeface="Arial" panose="020B0604020202020204" pitchFamily="34" charset="0"/>
                  </a:rPr>
                  <a:t>has more context about it)</a:t>
                </a:r>
                <a:endParaRPr lang="en-US" sz="900" dirty="0">
                  <a:solidFill>
                    <a:schemeClr val="tx1"/>
                  </a:solidFill>
                  <a:latin typeface="Arial" panose="020B0604020202020204" pitchFamily="34" charset="0"/>
                  <a:cs typeface="Arial" panose="020B0604020202020204" pitchFamily="34" charset="0"/>
                </a:endParaRPr>
              </a:p>
              <a:p>
                <a:pPr algn="just"/>
                <a:endParaRPr lang="en-US" sz="9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a:p>
                <a:pPr algn="just"/>
                <a:endParaRPr lang="en-US" sz="900" dirty="0">
                  <a:solidFill>
                    <a:schemeClr val="tx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Prefix accumulation for each hypothesis in A is done by following:</a:t>
                </a:r>
              </a:p>
              <a:p>
                <a:pPr algn="just"/>
                <a:endParaRPr lang="en-US" dirty="0">
                  <a:solidFill>
                    <a:schemeClr val="tx1"/>
                  </a:solidFill>
                </a:endParaRPr>
              </a:p>
            </p:txBody>
          </p:sp>
        </mc:Choice>
        <mc:Fallback>
          <p:sp>
            <p:nvSpPr>
              <p:cNvPr id="8" name="TextBox 7">
                <a:extLst>
                  <a:ext uri="{FF2B5EF4-FFF2-40B4-BE49-F238E27FC236}">
                    <a16:creationId xmlns:a16="http://schemas.microsoft.com/office/drawing/2014/main" id="{A7755E99-B845-184C-8C46-A4AEF616CF54}"/>
                  </a:ext>
                </a:extLst>
              </p:cNvPr>
              <p:cNvSpPr txBox="1">
                <a:spLocks noRot="1" noChangeAspect="1" noMove="1" noResize="1" noEditPoints="1" noAdjustHandles="1" noChangeArrowheads="1" noChangeShapeType="1" noTextEdit="1"/>
              </p:cNvSpPr>
              <p:nvPr/>
            </p:nvSpPr>
            <p:spPr>
              <a:xfrm>
                <a:off x="281619" y="908451"/>
                <a:ext cx="4444493" cy="3223768"/>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FB179E4-DC18-F646-B19C-223639CEDF5D}"/>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5"/>
              </a:rPr>
              <a:t>Sequence transduction with recurrent neural networks</a:t>
            </a:r>
            <a:r>
              <a:rPr lang="en-US" sz="800" dirty="0"/>
              <a:t>”</a:t>
            </a:r>
          </a:p>
        </p:txBody>
      </p:sp>
      <p:pic>
        <p:nvPicPr>
          <p:cNvPr id="6" name="Picture 5" descr="Diagram&#10;&#10;Description automatically generated with medium confidence">
            <a:extLst>
              <a:ext uri="{FF2B5EF4-FFF2-40B4-BE49-F238E27FC236}">
                <a16:creationId xmlns:a16="http://schemas.microsoft.com/office/drawing/2014/main" id="{0ACD5C03-1B60-D943-9729-0F6807585383}"/>
              </a:ext>
            </a:extLst>
          </p:cNvPr>
          <p:cNvPicPr>
            <a:picLocks noChangeAspect="1"/>
          </p:cNvPicPr>
          <p:nvPr/>
        </p:nvPicPr>
        <p:blipFill>
          <a:blip r:embed="rId6"/>
          <a:stretch>
            <a:fillRect/>
          </a:stretch>
        </p:blipFill>
        <p:spPr>
          <a:xfrm>
            <a:off x="859619" y="3341057"/>
            <a:ext cx="3404640" cy="403645"/>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C7BB537A-FB96-8549-A473-80251A19A619}"/>
              </a:ext>
            </a:extLst>
          </p:cNvPr>
          <p:cNvPicPr>
            <a:picLocks noChangeAspect="1"/>
          </p:cNvPicPr>
          <p:nvPr/>
        </p:nvPicPr>
        <p:blipFill>
          <a:blip r:embed="rId7"/>
          <a:stretch>
            <a:fillRect/>
          </a:stretch>
        </p:blipFill>
        <p:spPr>
          <a:xfrm>
            <a:off x="695036" y="3901754"/>
            <a:ext cx="3245309" cy="562364"/>
          </a:xfrm>
          <a:prstGeom prst="rect">
            <a:avLst/>
          </a:prstGeom>
        </p:spPr>
      </p:pic>
      <p:pic>
        <p:nvPicPr>
          <p:cNvPr id="9" name="Picture 8" descr="Text, chat or text message&#10;&#10;Description automatically generated">
            <a:extLst>
              <a:ext uri="{FF2B5EF4-FFF2-40B4-BE49-F238E27FC236}">
                <a16:creationId xmlns:a16="http://schemas.microsoft.com/office/drawing/2014/main" id="{505EF6D8-37ED-A54F-A183-D802D839A1EB}"/>
              </a:ext>
            </a:extLst>
          </p:cNvPr>
          <p:cNvPicPr>
            <a:picLocks noChangeAspect="1"/>
          </p:cNvPicPr>
          <p:nvPr/>
        </p:nvPicPr>
        <p:blipFill>
          <a:blip r:embed="rId8"/>
          <a:stretch>
            <a:fillRect/>
          </a:stretch>
        </p:blipFill>
        <p:spPr>
          <a:xfrm>
            <a:off x="-11667" y="4446494"/>
            <a:ext cx="3050098" cy="699598"/>
          </a:xfrm>
          <a:prstGeom prst="rect">
            <a:avLst/>
          </a:prstGeom>
        </p:spPr>
      </p:pic>
    </p:spTree>
    <p:extLst>
      <p:ext uri="{BB962C8B-B14F-4D97-AF65-F5344CB8AC3E}">
        <p14:creationId xmlns:p14="http://schemas.microsoft.com/office/powerpoint/2010/main" val="3692027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106125"/>
            <a:ext cx="8520600" cy="1963500"/>
          </a:xfrm>
        </p:spPr>
        <p:txBody>
          <a:bodyPr spcFirstLastPara="1" wrap="square" lIns="91425" tIns="91425" rIns="91425" bIns="91425" anchor="b" anchorCtr="0">
            <a:normAutofit/>
          </a:bodyPr>
          <a:lstStyle/>
          <a:p>
            <a:pPr marL="0" lvl="0" indent="0" rtl="0">
              <a:lnSpc>
                <a:spcPct val="90000"/>
              </a:lnSpc>
              <a:spcBef>
                <a:spcPts val="0"/>
              </a:spcBef>
              <a:spcAft>
                <a:spcPts val="0"/>
              </a:spcAft>
              <a:buNone/>
            </a:pPr>
            <a:r>
              <a:rPr lang="en-GB" sz="5700" dirty="0">
                <a:solidFill>
                  <a:schemeClr val="accent1">
                    <a:lumMod val="50000"/>
                  </a:schemeClr>
                </a:solidFill>
              </a:rPr>
              <a:t>Practical Considerations</a:t>
            </a:r>
          </a:p>
        </p:txBody>
      </p:sp>
    </p:spTree>
    <p:extLst>
      <p:ext uri="{BB962C8B-B14F-4D97-AF65-F5344CB8AC3E}">
        <p14:creationId xmlns:p14="http://schemas.microsoft.com/office/powerpoint/2010/main" val="993492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0F3C-74F3-B340-8B94-E6409D0C470C}"/>
              </a:ext>
            </a:extLst>
          </p:cNvPr>
          <p:cNvSpPr>
            <a:spLocks noGrp="1"/>
          </p:cNvSpPr>
          <p:nvPr>
            <p:ph type="title"/>
          </p:nvPr>
        </p:nvSpPr>
        <p:spPr/>
        <p:txBody>
          <a:bodyPr>
            <a:normAutofit fontScale="90000"/>
          </a:bodyPr>
          <a:lstStyle/>
          <a:p>
            <a:r>
              <a:rPr lang="en-GB" dirty="0">
                <a:solidFill>
                  <a:schemeClr val="accent1">
                    <a:lumMod val="50000"/>
                  </a:schemeClr>
                </a:solidFill>
              </a:rPr>
              <a:t>Utilizing Utterance Specific Context: </a:t>
            </a:r>
            <a:r>
              <a:rPr lang="en-US" dirty="0">
                <a:solidFill>
                  <a:schemeClr val="accent1">
                    <a:lumMod val="50000"/>
                  </a:schemeClr>
                </a:solidFill>
              </a:rPr>
              <a:t>Contextualization</a:t>
            </a:r>
          </a:p>
        </p:txBody>
      </p:sp>
      <p:sp>
        <p:nvSpPr>
          <p:cNvPr id="3" name="Text Placeholder 2">
            <a:extLst>
              <a:ext uri="{FF2B5EF4-FFF2-40B4-BE49-F238E27FC236}">
                <a16:creationId xmlns:a16="http://schemas.microsoft.com/office/drawing/2014/main" id="{5FDCCFE1-DEA1-384E-A7F3-6A8E4AD62266}"/>
              </a:ext>
            </a:extLst>
          </p:cNvPr>
          <p:cNvSpPr>
            <a:spLocks noGrp="1"/>
          </p:cNvSpPr>
          <p:nvPr>
            <p:ph type="body" idx="1"/>
          </p:nvPr>
        </p:nvSpPr>
        <p:spPr/>
        <p:txBody>
          <a:bodyPr/>
          <a:lstStyle/>
          <a:p>
            <a:pPr marL="114300" indent="0">
              <a:buClr>
                <a:schemeClr val="tx1"/>
              </a:buClr>
              <a:buNone/>
            </a:pPr>
            <a:endParaRPr lang="en-US" sz="1400" dirty="0">
              <a:solidFill>
                <a:schemeClr val="dk1"/>
              </a:solidFill>
            </a:endParaRPr>
          </a:p>
          <a:p>
            <a:pPr>
              <a:buClr>
                <a:schemeClr val="tx1"/>
              </a:buClr>
              <a:buFont typeface="Arial" panose="020B0604020202020204" pitchFamily="34" charset="0"/>
              <a:buChar char="•"/>
            </a:pPr>
            <a:r>
              <a:rPr lang="en-US" sz="1400" dirty="0">
                <a:solidFill>
                  <a:schemeClr val="dk1"/>
                </a:solidFill>
              </a:rPr>
              <a:t>Use utterance specific list of context words along with audio during RNN-T ASR training and/or inference </a:t>
            </a:r>
          </a:p>
          <a:p>
            <a:pPr>
              <a:buClr>
                <a:schemeClr val="tx1"/>
              </a:buClr>
              <a:buFont typeface="Arial" panose="020B0604020202020204" pitchFamily="34" charset="0"/>
              <a:buChar char="•"/>
            </a:pPr>
            <a:r>
              <a:rPr lang="en-US" sz="1400" dirty="0">
                <a:solidFill>
                  <a:schemeClr val="dk1"/>
                </a:solidFill>
              </a:rPr>
              <a:t>Improve recognition of rare words for ASR systems</a:t>
            </a:r>
          </a:p>
          <a:p>
            <a:pPr>
              <a:buClr>
                <a:schemeClr val="tx1"/>
              </a:buClr>
              <a:buFont typeface="Arial" panose="020B0604020202020204" pitchFamily="34" charset="0"/>
              <a:buChar char="•"/>
            </a:pPr>
            <a:endParaRPr lang="en-US" sz="1400" dirty="0">
              <a:solidFill>
                <a:schemeClr val="dk1"/>
              </a:solidFill>
            </a:endParaRPr>
          </a:p>
          <a:p>
            <a:pPr marL="114300" indent="0">
              <a:buNone/>
            </a:pPr>
            <a:endParaRPr lang="en-US" dirty="0"/>
          </a:p>
        </p:txBody>
      </p:sp>
      <p:pic>
        <p:nvPicPr>
          <p:cNvPr id="6" name="Picture 5" descr="Table&#10;&#10;Description automatically generated">
            <a:extLst>
              <a:ext uri="{FF2B5EF4-FFF2-40B4-BE49-F238E27FC236}">
                <a16:creationId xmlns:a16="http://schemas.microsoft.com/office/drawing/2014/main" id="{4C7942CD-DEFD-E447-BAB4-27CA1D78C0F1}"/>
              </a:ext>
            </a:extLst>
          </p:cNvPr>
          <p:cNvPicPr>
            <a:picLocks noChangeAspect="1"/>
          </p:cNvPicPr>
          <p:nvPr/>
        </p:nvPicPr>
        <p:blipFill>
          <a:blip r:embed="rId3"/>
          <a:stretch>
            <a:fillRect/>
          </a:stretch>
        </p:blipFill>
        <p:spPr>
          <a:xfrm>
            <a:off x="67734" y="3009445"/>
            <a:ext cx="9076266" cy="1325943"/>
          </a:xfrm>
          <a:prstGeom prst="rect">
            <a:avLst/>
          </a:prstGeom>
        </p:spPr>
      </p:pic>
    </p:spTree>
    <p:extLst>
      <p:ext uri="{BB962C8B-B14F-4D97-AF65-F5344CB8AC3E}">
        <p14:creationId xmlns:p14="http://schemas.microsoft.com/office/powerpoint/2010/main" val="613849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74A4-07ED-5842-B592-B5B135C7F9DC}"/>
              </a:ext>
            </a:extLst>
          </p:cNvPr>
          <p:cNvSpPr>
            <a:spLocks noGrp="1"/>
          </p:cNvSpPr>
          <p:nvPr>
            <p:ph type="title"/>
          </p:nvPr>
        </p:nvSpPr>
        <p:spPr/>
        <p:txBody>
          <a:bodyPr>
            <a:normAutofit fontScale="90000"/>
          </a:bodyPr>
          <a:lstStyle/>
          <a:p>
            <a:r>
              <a:rPr lang="en-GB" dirty="0">
                <a:solidFill>
                  <a:schemeClr val="accent1">
                    <a:lumMod val="50000"/>
                  </a:schemeClr>
                </a:solidFill>
              </a:rPr>
              <a:t>Utilizing Utterance Specific Context: </a:t>
            </a:r>
            <a:r>
              <a:rPr lang="en-US" dirty="0">
                <a:solidFill>
                  <a:schemeClr val="accent1">
                    <a:lumMod val="50000"/>
                  </a:schemeClr>
                </a:solidFill>
              </a:rPr>
              <a:t>Biasing Module</a:t>
            </a:r>
            <a:br>
              <a:rPr lang="en-GB" dirty="0">
                <a:solidFill>
                  <a:schemeClr val="accent1">
                    <a:lumMod val="50000"/>
                  </a:schemeClr>
                </a:solidFill>
              </a:rPr>
            </a:br>
            <a:endParaRPr lang="en-US" dirty="0">
              <a:solidFill>
                <a:schemeClr val="accent1">
                  <a:lumMod val="50000"/>
                </a:schemeClr>
              </a:solidFill>
            </a:endParaRPr>
          </a:p>
        </p:txBody>
      </p:sp>
      <p:sp>
        <p:nvSpPr>
          <p:cNvPr id="4" name="Google Shape;218;p41">
            <a:extLst>
              <a:ext uri="{FF2B5EF4-FFF2-40B4-BE49-F238E27FC236}">
                <a16:creationId xmlns:a16="http://schemas.microsoft.com/office/drawing/2014/main" id="{85E0743B-320E-2543-AA79-2C11458B1FC2}"/>
              </a:ext>
            </a:extLst>
          </p:cNvPr>
          <p:cNvSpPr txBox="1">
            <a:spLocks/>
          </p:cNvSpPr>
          <p:nvPr/>
        </p:nvSpPr>
        <p:spPr>
          <a:xfrm>
            <a:off x="311700" y="1050080"/>
            <a:ext cx="7289700" cy="1408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17500">
              <a:buClr>
                <a:schemeClr val="dk1"/>
              </a:buClr>
              <a:buSzPts val="1400"/>
              <a:buFont typeface="Arial" panose="020B0604020202020204" pitchFamily="34" charset="0"/>
              <a:buChar char="•"/>
            </a:pPr>
            <a:endParaRPr lang="en-US" sz="950" dirty="0">
              <a:solidFill>
                <a:srgbClr val="000000"/>
              </a:solidFill>
            </a:endParaRPr>
          </a:p>
          <a:p>
            <a:pPr indent="-317500">
              <a:buClr>
                <a:schemeClr val="dk1"/>
              </a:buClr>
              <a:buSzPts val="1400"/>
              <a:buFont typeface="Arial" panose="020B0604020202020204" pitchFamily="34" charset="0"/>
              <a:buChar char="•"/>
            </a:pPr>
            <a:r>
              <a:rPr lang="en-US" sz="950" dirty="0">
                <a:solidFill>
                  <a:srgbClr val="000000"/>
                </a:solidFill>
              </a:rPr>
              <a:t>Train RNN-T model using: </a:t>
            </a:r>
            <a:r>
              <a:rPr lang="en-US" sz="950" b="1" dirty="0">
                <a:solidFill>
                  <a:schemeClr val="dk1"/>
                </a:solidFill>
              </a:rPr>
              <a:t>Utterance specific context words </a:t>
            </a:r>
            <a:r>
              <a:rPr lang="en-US" sz="950" dirty="0">
                <a:solidFill>
                  <a:schemeClr val="dk1"/>
                </a:solidFill>
              </a:rPr>
              <a:t>(Android, Anna, </a:t>
            </a:r>
            <a:r>
              <a:rPr lang="en-US" sz="950" dirty="0" err="1">
                <a:solidFill>
                  <a:schemeClr val="dk1"/>
                </a:solidFill>
              </a:rPr>
              <a:t>Pytorch</a:t>
            </a:r>
            <a:r>
              <a:rPr lang="en-US" sz="950" dirty="0">
                <a:solidFill>
                  <a:schemeClr val="dk1"/>
                </a:solidFill>
              </a:rPr>
              <a:t>) along with </a:t>
            </a:r>
            <a:r>
              <a:rPr lang="en-US" sz="950" b="1" dirty="0">
                <a:solidFill>
                  <a:schemeClr val="dk1"/>
                </a:solidFill>
              </a:rPr>
              <a:t>Audio</a:t>
            </a:r>
            <a:r>
              <a:rPr lang="en-US" sz="950" dirty="0">
                <a:solidFill>
                  <a:schemeClr val="dk1"/>
                </a:solidFill>
              </a:rPr>
              <a:t>, </a:t>
            </a:r>
            <a:r>
              <a:rPr lang="en-US" sz="950" b="1" dirty="0">
                <a:solidFill>
                  <a:schemeClr val="dk1"/>
                </a:solidFill>
              </a:rPr>
              <a:t>True Transcript</a:t>
            </a:r>
          </a:p>
          <a:p>
            <a:pPr indent="-317500">
              <a:buClr>
                <a:schemeClr val="dk1"/>
              </a:buClr>
              <a:buSzPts val="1400"/>
              <a:buFont typeface="Arial" panose="020B0604020202020204" pitchFamily="34" charset="0"/>
              <a:buChar char="•"/>
            </a:pPr>
            <a:r>
              <a:rPr lang="en-US" sz="950" b="1" dirty="0">
                <a:solidFill>
                  <a:srgbClr val="FF0000"/>
                </a:solidFill>
              </a:rPr>
              <a:t>Biasing Module</a:t>
            </a:r>
            <a:r>
              <a:rPr lang="en-US" sz="950" b="1" dirty="0">
                <a:solidFill>
                  <a:schemeClr val="dk1"/>
                </a:solidFill>
              </a:rPr>
              <a:t>: </a:t>
            </a:r>
            <a:r>
              <a:rPr lang="en-US" sz="950" dirty="0">
                <a:solidFill>
                  <a:schemeClr val="dk1"/>
                </a:solidFill>
              </a:rPr>
              <a:t>Built using </a:t>
            </a:r>
            <a:r>
              <a:rPr lang="en-US" sz="950" dirty="0" err="1">
                <a:solidFill>
                  <a:schemeClr val="dk1"/>
                </a:solidFill>
              </a:rPr>
              <a:t>Trie</a:t>
            </a:r>
            <a:r>
              <a:rPr lang="en-US" sz="950" dirty="0">
                <a:solidFill>
                  <a:schemeClr val="dk1"/>
                </a:solidFill>
              </a:rPr>
              <a:t> (data structure) of all utterance specific context  words. </a:t>
            </a:r>
            <a:r>
              <a:rPr lang="en-US" sz="950" dirty="0" err="1">
                <a:solidFill>
                  <a:schemeClr val="dk1"/>
                </a:solidFill>
              </a:rPr>
              <a:t>Trie</a:t>
            </a:r>
            <a:r>
              <a:rPr lang="en-US" sz="950" dirty="0">
                <a:solidFill>
                  <a:schemeClr val="dk1"/>
                </a:solidFill>
              </a:rPr>
              <a:t> is used to find what words from context list can be finished from last unfinished word in text history so far</a:t>
            </a:r>
          </a:p>
          <a:p>
            <a:pPr indent="-317500">
              <a:buClr>
                <a:schemeClr val="dk1"/>
              </a:buClr>
              <a:buSzPts val="1400"/>
              <a:buFont typeface="Arial" panose="020B0604020202020204" pitchFamily="34" charset="0"/>
              <a:buChar char="•"/>
            </a:pPr>
            <a:r>
              <a:rPr lang="en-US" sz="950" b="1" dirty="0">
                <a:solidFill>
                  <a:schemeClr val="dk1"/>
                </a:solidFill>
              </a:rPr>
              <a:t>Text history so far: </a:t>
            </a:r>
            <a:r>
              <a:rPr lang="en-US" sz="950" dirty="0">
                <a:solidFill>
                  <a:schemeClr val="dk1"/>
                </a:solidFill>
              </a:rPr>
              <a:t>Movies with </a:t>
            </a:r>
            <a:r>
              <a:rPr lang="en-US" sz="950" dirty="0">
                <a:solidFill>
                  <a:srgbClr val="FF0000"/>
                </a:solidFill>
              </a:rPr>
              <a:t>An</a:t>
            </a:r>
            <a:endParaRPr lang="en-US" sz="950" b="1" dirty="0">
              <a:solidFill>
                <a:schemeClr val="dk1"/>
              </a:solidFill>
            </a:endParaRPr>
          </a:p>
          <a:p>
            <a:pPr indent="-317500">
              <a:buClr>
                <a:schemeClr val="dk1"/>
              </a:buClr>
              <a:buSzPts val="1400"/>
              <a:buFont typeface="Arial" panose="020B0604020202020204" pitchFamily="34" charset="0"/>
              <a:buChar char="•"/>
            </a:pPr>
            <a:r>
              <a:rPr lang="en-US" sz="950" dirty="0">
                <a:solidFill>
                  <a:schemeClr val="dk1"/>
                </a:solidFill>
              </a:rPr>
              <a:t>Queries:</a:t>
            </a:r>
          </a:p>
          <a:p>
            <a:pPr lvl="1" indent="-292100">
              <a:buSzPts val="1000"/>
            </a:pPr>
            <a:r>
              <a:rPr lang="en-US" sz="950" dirty="0">
                <a:solidFill>
                  <a:schemeClr val="dk1"/>
                </a:solidFill>
              </a:rPr>
              <a:t>Last unfinished word suffix: An</a:t>
            </a:r>
            <a:r>
              <a:rPr lang="en-US" sz="950" dirty="0">
                <a:solidFill>
                  <a:srgbClr val="FF0000"/>
                </a:solidFill>
              </a:rPr>
              <a:t>d</a:t>
            </a:r>
            <a:r>
              <a:rPr lang="en-US" sz="950" dirty="0">
                <a:solidFill>
                  <a:schemeClr val="dk1"/>
                </a:solidFill>
              </a:rPr>
              <a:t>roid, An</a:t>
            </a:r>
            <a:r>
              <a:rPr lang="en-US" sz="950" dirty="0">
                <a:solidFill>
                  <a:srgbClr val="FF0000"/>
                </a:solidFill>
              </a:rPr>
              <a:t>n</a:t>
            </a:r>
            <a:r>
              <a:rPr lang="en-US" sz="950" dirty="0">
                <a:solidFill>
                  <a:schemeClr val="dk1"/>
                </a:solidFill>
              </a:rPr>
              <a:t>a </a:t>
            </a:r>
            <a:r>
              <a:rPr lang="en-US" sz="700" dirty="0">
                <a:solidFill>
                  <a:schemeClr val="dk1"/>
                </a:solidFill>
              </a:rPr>
              <a:t>(</a:t>
            </a:r>
            <a:r>
              <a:rPr lang="en-US" sz="600" dirty="0"/>
              <a:t>Jain et al., “</a:t>
            </a:r>
            <a:r>
              <a:rPr lang="en-US" sz="600" dirty="0">
                <a:hlinkClick r:id="rId3"/>
              </a:rPr>
              <a:t>Contextual RNN-T For Open Domain ASR</a:t>
            </a:r>
            <a:r>
              <a:rPr lang="en-US" sz="700" dirty="0"/>
              <a:t>”)</a:t>
            </a:r>
            <a:endParaRPr lang="en-US" sz="700" dirty="0">
              <a:solidFill>
                <a:schemeClr val="dk1"/>
              </a:solidFill>
            </a:endParaRPr>
          </a:p>
          <a:p>
            <a:pPr lvl="1" indent="-292100">
              <a:buSzPts val="1000"/>
            </a:pPr>
            <a:r>
              <a:rPr lang="en-US" sz="950" dirty="0">
                <a:solidFill>
                  <a:schemeClr val="dk1"/>
                </a:solidFill>
              </a:rPr>
              <a:t>Zero suffix: </a:t>
            </a:r>
            <a:r>
              <a:rPr lang="en-US" sz="950" dirty="0">
                <a:solidFill>
                  <a:srgbClr val="FF0000"/>
                </a:solidFill>
              </a:rPr>
              <a:t>A</a:t>
            </a:r>
            <a:r>
              <a:rPr lang="en-US" sz="950" dirty="0">
                <a:solidFill>
                  <a:schemeClr val="dk1"/>
                </a:solidFill>
              </a:rPr>
              <a:t>ndroid, </a:t>
            </a:r>
            <a:r>
              <a:rPr lang="en-US" sz="950" dirty="0">
                <a:solidFill>
                  <a:srgbClr val="FF0000"/>
                </a:solidFill>
              </a:rPr>
              <a:t>A</a:t>
            </a:r>
            <a:r>
              <a:rPr lang="en-US" sz="950" dirty="0">
                <a:solidFill>
                  <a:schemeClr val="dk1"/>
                </a:solidFill>
              </a:rPr>
              <a:t>nna, </a:t>
            </a:r>
            <a:r>
              <a:rPr lang="en-US" sz="950" dirty="0" err="1">
                <a:solidFill>
                  <a:srgbClr val="FF0000"/>
                </a:solidFill>
              </a:rPr>
              <a:t>P</a:t>
            </a:r>
            <a:r>
              <a:rPr lang="en-US" sz="950" dirty="0" err="1">
                <a:solidFill>
                  <a:schemeClr val="dk1"/>
                </a:solidFill>
              </a:rPr>
              <a:t>ytorch</a:t>
            </a:r>
            <a:r>
              <a:rPr lang="en-US" sz="950" dirty="0">
                <a:solidFill>
                  <a:schemeClr val="dk1"/>
                </a:solidFill>
              </a:rPr>
              <a:t> </a:t>
            </a:r>
            <a:r>
              <a:rPr lang="en-US" sz="700" dirty="0">
                <a:solidFill>
                  <a:schemeClr val="dk1"/>
                </a:solidFill>
              </a:rPr>
              <a:t>(</a:t>
            </a:r>
            <a:r>
              <a:rPr lang="en-US" sz="600" dirty="0"/>
              <a:t>Le et al., “</a:t>
            </a:r>
            <a:r>
              <a:rPr lang="en-US" sz="600" dirty="0">
                <a:hlinkClick r:id="rId4"/>
              </a:rPr>
              <a:t>Contextualized Streaming End-to-End Speech Recognition with Trie-Based Deep Biasing and Shallow Fusion</a:t>
            </a:r>
            <a:r>
              <a:rPr lang="en-US" sz="700" dirty="0"/>
              <a:t>”)</a:t>
            </a:r>
          </a:p>
          <a:p>
            <a:pPr lvl="1" indent="-292100">
              <a:buSzPts val="1000"/>
            </a:pPr>
            <a:endParaRPr lang="en-US" sz="950" dirty="0">
              <a:solidFill>
                <a:schemeClr val="dk1"/>
              </a:solidFill>
            </a:endParaRPr>
          </a:p>
          <a:p>
            <a:pPr marL="0" indent="0">
              <a:buFont typeface="Arial"/>
              <a:buNone/>
            </a:pPr>
            <a:endParaRPr lang="en-US" sz="950" dirty="0">
              <a:solidFill>
                <a:schemeClr val="dk1"/>
              </a:solidFill>
            </a:endParaRPr>
          </a:p>
        </p:txBody>
      </p:sp>
      <p:sp>
        <p:nvSpPr>
          <p:cNvPr id="59" name="TextBox 58">
            <a:extLst>
              <a:ext uri="{FF2B5EF4-FFF2-40B4-BE49-F238E27FC236}">
                <a16:creationId xmlns:a16="http://schemas.microsoft.com/office/drawing/2014/main" id="{71F3913A-0F24-214D-AD19-A92F33314CC8}"/>
              </a:ext>
            </a:extLst>
          </p:cNvPr>
          <p:cNvSpPr txBox="1"/>
          <p:nvPr/>
        </p:nvSpPr>
        <p:spPr>
          <a:xfrm>
            <a:off x="4302752" y="4557311"/>
            <a:ext cx="184731" cy="253916"/>
          </a:xfrm>
          <a:prstGeom prst="rect">
            <a:avLst/>
          </a:prstGeom>
          <a:noFill/>
        </p:spPr>
        <p:txBody>
          <a:bodyPr wrap="none" rtlCol="0">
            <a:spAutoFit/>
          </a:bodyPr>
          <a:lstStyle/>
          <a:p>
            <a:endParaRPr lang="en-US" sz="1050"/>
          </a:p>
        </p:txBody>
      </p:sp>
      <p:sp>
        <p:nvSpPr>
          <p:cNvPr id="60" name="TextBox 59">
            <a:extLst>
              <a:ext uri="{FF2B5EF4-FFF2-40B4-BE49-F238E27FC236}">
                <a16:creationId xmlns:a16="http://schemas.microsoft.com/office/drawing/2014/main" id="{930B6C96-A253-C247-8D37-17CA41CD2C6A}"/>
              </a:ext>
            </a:extLst>
          </p:cNvPr>
          <p:cNvSpPr txBox="1"/>
          <p:nvPr/>
        </p:nvSpPr>
        <p:spPr>
          <a:xfrm>
            <a:off x="4841035" y="4486010"/>
            <a:ext cx="221536" cy="253916"/>
          </a:xfrm>
          <a:prstGeom prst="rect">
            <a:avLst/>
          </a:prstGeom>
          <a:noFill/>
        </p:spPr>
        <p:txBody>
          <a:bodyPr wrap="none" rtlCol="0">
            <a:spAutoFit/>
          </a:bodyPr>
          <a:lstStyle/>
          <a:p>
            <a:r>
              <a:rPr lang="en-US" sz="1050"/>
              <a:t>.</a:t>
            </a:r>
          </a:p>
        </p:txBody>
      </p:sp>
      <p:grpSp>
        <p:nvGrpSpPr>
          <p:cNvPr id="7" name="Group 6">
            <a:extLst>
              <a:ext uri="{FF2B5EF4-FFF2-40B4-BE49-F238E27FC236}">
                <a16:creationId xmlns:a16="http://schemas.microsoft.com/office/drawing/2014/main" id="{609588A6-9D60-7A4C-9220-9301973A68BE}"/>
              </a:ext>
            </a:extLst>
          </p:cNvPr>
          <p:cNvGrpSpPr/>
          <p:nvPr/>
        </p:nvGrpSpPr>
        <p:grpSpPr>
          <a:xfrm>
            <a:off x="3771214" y="2799675"/>
            <a:ext cx="1727856" cy="1757636"/>
            <a:chOff x="3771214" y="2799675"/>
            <a:chExt cx="1727856" cy="1757636"/>
          </a:xfrm>
        </p:grpSpPr>
        <p:sp>
          <p:nvSpPr>
            <p:cNvPr id="61" name="TextBox 60">
              <a:extLst>
                <a:ext uri="{FF2B5EF4-FFF2-40B4-BE49-F238E27FC236}">
                  <a16:creationId xmlns:a16="http://schemas.microsoft.com/office/drawing/2014/main" id="{681ED0B5-994C-DB4D-A1DE-0D3129096E58}"/>
                </a:ext>
              </a:extLst>
            </p:cNvPr>
            <p:cNvSpPr txBox="1"/>
            <p:nvPr/>
          </p:nvSpPr>
          <p:spPr>
            <a:xfrm>
              <a:off x="3848657" y="3107590"/>
              <a:ext cx="65" cy="323165"/>
            </a:xfrm>
            <a:prstGeom prst="rect">
              <a:avLst/>
            </a:prstGeom>
            <a:noFill/>
          </p:spPr>
          <p:txBody>
            <a:bodyPr wrap="none" lIns="0" tIns="0" rIns="0" bIns="0" rtlCol="0">
              <a:spAutoFit/>
            </a:bodyPr>
            <a:lstStyle/>
            <a:p>
              <a:endParaRPr lang="en-US" sz="1050"/>
            </a:p>
            <a:p>
              <a:endParaRPr lang="en-US" sz="1050"/>
            </a:p>
          </p:txBody>
        </p:sp>
        <p:sp>
          <p:nvSpPr>
            <p:cNvPr id="69" name="TextBox 68">
              <a:extLst>
                <a:ext uri="{FF2B5EF4-FFF2-40B4-BE49-F238E27FC236}">
                  <a16:creationId xmlns:a16="http://schemas.microsoft.com/office/drawing/2014/main" id="{F603A1A2-C48B-B640-AFFB-0CDFDD8FE25C}"/>
                </a:ext>
              </a:extLst>
            </p:cNvPr>
            <p:cNvSpPr txBox="1"/>
            <p:nvPr/>
          </p:nvSpPr>
          <p:spPr>
            <a:xfrm>
              <a:off x="3840908" y="3583850"/>
              <a:ext cx="221536" cy="253916"/>
            </a:xfrm>
            <a:prstGeom prst="rect">
              <a:avLst/>
            </a:prstGeom>
            <a:noFill/>
          </p:spPr>
          <p:txBody>
            <a:bodyPr wrap="none" rtlCol="0">
              <a:spAutoFit/>
            </a:bodyPr>
            <a:lstStyle/>
            <a:p>
              <a:r>
                <a:rPr lang="en-US" sz="1050"/>
                <a:t>.</a:t>
              </a:r>
            </a:p>
          </p:txBody>
        </p:sp>
        <p:sp>
          <p:nvSpPr>
            <p:cNvPr id="70" name="TextBox 69">
              <a:extLst>
                <a:ext uri="{FF2B5EF4-FFF2-40B4-BE49-F238E27FC236}">
                  <a16:creationId xmlns:a16="http://schemas.microsoft.com/office/drawing/2014/main" id="{80C6E0DD-7E6B-4840-9BB5-455D968FCFEE}"/>
                </a:ext>
              </a:extLst>
            </p:cNvPr>
            <p:cNvSpPr txBox="1"/>
            <p:nvPr/>
          </p:nvSpPr>
          <p:spPr>
            <a:xfrm>
              <a:off x="3840421" y="3685748"/>
              <a:ext cx="181781" cy="253916"/>
            </a:xfrm>
            <a:prstGeom prst="rect">
              <a:avLst/>
            </a:prstGeom>
            <a:noFill/>
          </p:spPr>
          <p:txBody>
            <a:bodyPr wrap="square" rtlCol="0">
              <a:spAutoFit/>
            </a:bodyPr>
            <a:lstStyle/>
            <a:p>
              <a:r>
                <a:rPr lang="en-US" sz="1050"/>
                <a:t>.</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0D9F9A9-672D-5843-B80A-B03472B50C7A}"/>
                    </a:ext>
                  </a:extLst>
                </p:cNvPr>
                <p:cNvSpPr txBox="1"/>
                <p:nvPr/>
              </p:nvSpPr>
              <p:spPr>
                <a:xfrm>
                  <a:off x="3771214" y="2897897"/>
                  <a:ext cx="300656" cy="3231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𝑤</m:t>
                            </m:r>
                          </m:e>
                          <m:sub>
                            <m:r>
                              <a:rPr lang="en-US" sz="1050" i="1">
                                <a:latin typeface="Cambria Math" panose="02040503050406030204" pitchFamily="18" charset="0"/>
                              </a:rPr>
                              <m:t>1</m:t>
                            </m:r>
                          </m:sub>
                        </m:sSub>
                      </m:oMath>
                    </m:oMathPara>
                  </a14:m>
                  <a:endParaRPr lang="en-US" sz="1050"/>
                </a:p>
                <a:p>
                  <a:endParaRPr lang="en-US" sz="1050"/>
                </a:p>
              </p:txBody>
            </p:sp>
          </mc:Choice>
          <mc:Fallback xmlns="">
            <p:sp>
              <p:nvSpPr>
                <p:cNvPr id="55" name="TextBox 54">
                  <a:extLst>
                    <a:ext uri="{FF2B5EF4-FFF2-40B4-BE49-F238E27FC236}">
                      <a16:creationId xmlns:a16="http://schemas.microsoft.com/office/drawing/2014/main" id="{A0D9F9A9-672D-5843-B80A-B03472B50C7A}"/>
                    </a:ext>
                  </a:extLst>
                </p:cNvPr>
                <p:cNvSpPr txBox="1">
                  <a:spLocks noRot="1" noChangeAspect="1" noMove="1" noResize="1" noEditPoints="1" noAdjustHandles="1" noChangeArrowheads="1" noChangeShapeType="1" noTextEdit="1"/>
                </p:cNvSpPr>
                <p:nvPr/>
              </p:nvSpPr>
              <p:spPr>
                <a:xfrm>
                  <a:off x="3771214" y="2897897"/>
                  <a:ext cx="300656" cy="3231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6CEADBA-2E42-9548-8EA2-B4CEB4566573}"/>
                    </a:ext>
                  </a:extLst>
                </p:cNvPr>
                <p:cNvSpPr txBox="1"/>
                <p:nvPr/>
              </p:nvSpPr>
              <p:spPr>
                <a:xfrm>
                  <a:off x="3772520" y="3313395"/>
                  <a:ext cx="237757" cy="4847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𝑤</m:t>
                            </m:r>
                          </m:e>
                          <m:sub>
                            <m:r>
                              <a:rPr lang="en-US" sz="1050" i="1">
                                <a:latin typeface="Cambria Math" panose="02040503050406030204" pitchFamily="18" charset="0"/>
                              </a:rPr>
                              <m:t>2</m:t>
                            </m:r>
                          </m:sub>
                        </m:sSub>
                      </m:oMath>
                    </m:oMathPara>
                  </a14:m>
                  <a:endParaRPr lang="en-US" sz="1050"/>
                </a:p>
                <a:p>
                  <a:endParaRPr lang="en-US" sz="1050"/>
                </a:p>
                <a:p>
                  <a:endParaRPr lang="en-US" sz="1050"/>
                </a:p>
              </p:txBody>
            </p:sp>
          </mc:Choice>
          <mc:Fallback xmlns="">
            <p:sp>
              <p:nvSpPr>
                <p:cNvPr id="56" name="TextBox 55">
                  <a:extLst>
                    <a:ext uri="{FF2B5EF4-FFF2-40B4-BE49-F238E27FC236}">
                      <a16:creationId xmlns:a16="http://schemas.microsoft.com/office/drawing/2014/main" id="{F6CEADBA-2E42-9548-8EA2-B4CEB4566573}"/>
                    </a:ext>
                  </a:extLst>
                </p:cNvPr>
                <p:cNvSpPr txBox="1">
                  <a:spLocks noRot="1" noChangeAspect="1" noMove="1" noResize="1" noEditPoints="1" noAdjustHandles="1" noChangeArrowheads="1" noChangeShapeType="1" noTextEdit="1"/>
                </p:cNvSpPr>
                <p:nvPr/>
              </p:nvSpPr>
              <p:spPr>
                <a:xfrm>
                  <a:off x="3772520" y="3313395"/>
                  <a:ext cx="237757" cy="4847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0055227-294D-E042-999B-9C2C9B8E4E0F}"/>
                    </a:ext>
                  </a:extLst>
                </p:cNvPr>
                <p:cNvSpPr txBox="1"/>
                <p:nvPr/>
              </p:nvSpPr>
              <p:spPr>
                <a:xfrm>
                  <a:off x="3772377" y="4072563"/>
                  <a:ext cx="251736" cy="4847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𝑤</m:t>
                            </m:r>
                          </m:e>
                          <m:sub>
                            <m:r>
                              <a:rPr lang="en-US" sz="1050" i="1">
                                <a:latin typeface="Cambria Math" panose="02040503050406030204" pitchFamily="18" charset="0"/>
                              </a:rPr>
                              <m:t>𝑁</m:t>
                            </m:r>
                          </m:sub>
                        </m:sSub>
                      </m:oMath>
                    </m:oMathPara>
                  </a14:m>
                  <a:endParaRPr lang="en-US" sz="1050" dirty="0"/>
                </a:p>
                <a:p>
                  <a:endParaRPr lang="en-US" sz="1050" dirty="0"/>
                </a:p>
                <a:p>
                  <a:endParaRPr lang="en-US" sz="1050" dirty="0"/>
                </a:p>
              </p:txBody>
            </p:sp>
          </mc:Choice>
          <mc:Fallback xmlns="">
            <p:sp>
              <p:nvSpPr>
                <p:cNvPr id="57" name="TextBox 56">
                  <a:extLst>
                    <a:ext uri="{FF2B5EF4-FFF2-40B4-BE49-F238E27FC236}">
                      <a16:creationId xmlns:a16="http://schemas.microsoft.com/office/drawing/2014/main" id="{E0055227-294D-E042-999B-9C2C9B8E4E0F}"/>
                    </a:ext>
                  </a:extLst>
                </p:cNvPr>
                <p:cNvSpPr txBox="1">
                  <a:spLocks noRot="1" noChangeAspect="1" noMove="1" noResize="1" noEditPoints="1" noAdjustHandles="1" noChangeArrowheads="1" noChangeShapeType="1" noTextEdit="1"/>
                </p:cNvSpPr>
                <p:nvPr/>
              </p:nvSpPr>
              <p:spPr>
                <a:xfrm>
                  <a:off x="3772377" y="4072563"/>
                  <a:ext cx="251736" cy="484748"/>
                </a:xfrm>
                <a:prstGeom prst="rect">
                  <a:avLst/>
                </a:prstGeom>
                <a:blipFill>
                  <a:blip r:embed="rId7"/>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FB0EE891-A27F-114C-8723-3896FBECA552}"/>
                </a:ext>
              </a:extLst>
            </p:cNvPr>
            <p:cNvCxnSpPr>
              <a:cxnSpLocks/>
            </p:cNvCxnSpPr>
            <p:nvPr/>
          </p:nvCxnSpPr>
          <p:spPr>
            <a:xfrm flipV="1">
              <a:off x="4251760" y="3593893"/>
              <a:ext cx="274261" cy="5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785BBAF-DB92-6F4D-8ABF-0D9D09B3787A}"/>
                </a:ext>
              </a:extLst>
            </p:cNvPr>
            <p:cNvSpPr txBox="1"/>
            <p:nvPr/>
          </p:nvSpPr>
          <p:spPr>
            <a:xfrm>
              <a:off x="4417052" y="3361238"/>
              <a:ext cx="184731" cy="253916"/>
            </a:xfrm>
            <a:prstGeom prst="rect">
              <a:avLst/>
            </a:prstGeom>
            <a:noFill/>
          </p:spPr>
          <p:txBody>
            <a:bodyPr wrap="none" rtlCol="0">
              <a:spAutoFit/>
            </a:bodyPr>
            <a:lstStyle/>
            <a:p>
              <a:endParaRPr lang="en-US" sz="1050"/>
            </a:p>
          </p:txBody>
        </p:sp>
        <p:sp>
          <p:nvSpPr>
            <p:cNvPr id="63" name="Rectangle 62">
              <a:extLst>
                <a:ext uri="{FF2B5EF4-FFF2-40B4-BE49-F238E27FC236}">
                  <a16:creationId xmlns:a16="http://schemas.microsoft.com/office/drawing/2014/main" id="{D040C124-5A65-E443-BE01-44220AC669BA}"/>
                </a:ext>
              </a:extLst>
            </p:cNvPr>
            <p:cNvSpPr/>
            <p:nvPr/>
          </p:nvSpPr>
          <p:spPr>
            <a:xfrm rot="16200000">
              <a:off x="4363480" y="3050146"/>
              <a:ext cx="1298132" cy="9730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BiasingModule</a:t>
              </a:r>
              <a:r>
                <a:rPr lang="en-US" sz="1050" dirty="0">
                  <a:solidFill>
                    <a:schemeClr val="tx1"/>
                  </a:solidFill>
                </a:rPr>
                <a:t>  (</a:t>
              </a:r>
              <a:r>
                <a:rPr lang="en-US" sz="1050" dirty="0" err="1">
                  <a:solidFill>
                    <a:schemeClr val="tx1"/>
                  </a:solidFill>
                </a:rPr>
                <a:t>Trie</a:t>
              </a:r>
              <a:r>
                <a:rPr lang="en-US" sz="1050" dirty="0">
                  <a:solidFill>
                    <a:schemeClr val="tx1"/>
                  </a:solidFill>
                </a:rPr>
                <a:t>)</a:t>
              </a:r>
            </a:p>
          </p:txBody>
        </p:sp>
        <p:sp>
          <p:nvSpPr>
            <p:cNvPr id="64" name="TextBox 63">
              <a:extLst>
                <a:ext uri="{FF2B5EF4-FFF2-40B4-BE49-F238E27FC236}">
                  <a16:creationId xmlns:a16="http://schemas.microsoft.com/office/drawing/2014/main" id="{8EC7E05D-E05C-3446-98C4-8B30F70D24B1}"/>
                </a:ext>
              </a:extLst>
            </p:cNvPr>
            <p:cNvSpPr txBox="1"/>
            <p:nvPr/>
          </p:nvSpPr>
          <p:spPr>
            <a:xfrm>
              <a:off x="4625246" y="2846880"/>
              <a:ext cx="184731" cy="253916"/>
            </a:xfrm>
            <a:prstGeom prst="rect">
              <a:avLst/>
            </a:prstGeom>
            <a:noFill/>
          </p:spPr>
          <p:txBody>
            <a:bodyPr wrap="none" rtlCol="0">
              <a:spAutoFit/>
            </a:bodyPr>
            <a:lstStyle/>
            <a:p>
              <a:endParaRPr lang="en-US" sz="1050"/>
            </a:p>
          </p:txBody>
        </p:sp>
        <p:sp>
          <p:nvSpPr>
            <p:cNvPr id="71" name="Right Brace 70">
              <a:extLst>
                <a:ext uri="{FF2B5EF4-FFF2-40B4-BE49-F238E27FC236}">
                  <a16:creationId xmlns:a16="http://schemas.microsoft.com/office/drawing/2014/main" id="{9B1C3DCB-1C8D-0440-8A64-F5CB754B43A5}"/>
                </a:ext>
              </a:extLst>
            </p:cNvPr>
            <p:cNvSpPr/>
            <p:nvPr/>
          </p:nvSpPr>
          <p:spPr>
            <a:xfrm>
              <a:off x="3968692" y="2799675"/>
              <a:ext cx="270293" cy="15868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grpSp>
      <p:grpSp>
        <p:nvGrpSpPr>
          <p:cNvPr id="5" name="Group 4">
            <a:extLst>
              <a:ext uri="{FF2B5EF4-FFF2-40B4-BE49-F238E27FC236}">
                <a16:creationId xmlns:a16="http://schemas.microsoft.com/office/drawing/2014/main" id="{68BE88F6-2459-DE42-B5D3-5A1CE4DB78F4}"/>
              </a:ext>
            </a:extLst>
          </p:cNvPr>
          <p:cNvGrpSpPr/>
          <p:nvPr/>
        </p:nvGrpSpPr>
        <p:grpSpPr>
          <a:xfrm>
            <a:off x="6241682" y="1867899"/>
            <a:ext cx="2860732" cy="3438839"/>
            <a:chOff x="5619059" y="1704661"/>
            <a:chExt cx="2860732" cy="3438839"/>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981155C-A42C-4645-88CE-E6A53AC09A7A}"/>
                    </a:ext>
                  </a:extLst>
                </p:cNvPr>
                <p:cNvSpPr txBox="1"/>
                <p:nvPr/>
              </p:nvSpPr>
              <p:spPr>
                <a:xfrm>
                  <a:off x="5619059" y="4728002"/>
                  <a:ext cx="1111468"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m:oMathPara>
                  </a14:m>
                  <a:endParaRPr lang="en-US" sz="1050" dirty="0"/>
                </a:p>
                <a:p>
                  <a:endParaRPr lang="en-US" sz="1050" dirty="0"/>
                </a:p>
              </p:txBody>
            </p:sp>
          </mc:Choice>
          <mc:Fallback xmlns="">
            <p:sp>
              <p:nvSpPr>
                <p:cNvPr id="45" name="TextBox 44">
                  <a:extLst>
                    <a:ext uri="{FF2B5EF4-FFF2-40B4-BE49-F238E27FC236}">
                      <a16:creationId xmlns:a16="http://schemas.microsoft.com/office/drawing/2014/main" id="{B981155C-A42C-4645-88CE-E6A53AC09A7A}"/>
                    </a:ext>
                  </a:extLst>
                </p:cNvPr>
                <p:cNvSpPr txBox="1">
                  <a:spLocks noRot="1" noChangeAspect="1" noMove="1" noResize="1" noEditPoints="1" noAdjustHandles="1" noChangeArrowheads="1" noChangeShapeType="1" noTextEdit="1"/>
                </p:cNvSpPr>
                <p:nvPr/>
              </p:nvSpPr>
              <p:spPr>
                <a:xfrm>
                  <a:off x="5619059" y="4728002"/>
                  <a:ext cx="1111468" cy="4154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3D188F9-0FC9-D646-B91F-2274AD26AAA1}"/>
                    </a:ext>
                  </a:extLst>
                </p:cNvPr>
                <p:cNvSpPr txBox="1"/>
                <p:nvPr/>
              </p:nvSpPr>
              <p:spPr>
                <a:xfrm>
                  <a:off x="7368323" y="4778667"/>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a:p>
              </p:txBody>
            </p:sp>
          </mc:Choice>
          <mc:Fallback xmlns="">
            <p:sp>
              <p:nvSpPr>
                <p:cNvPr id="47" name="TextBox 46">
                  <a:extLst>
                    <a:ext uri="{FF2B5EF4-FFF2-40B4-BE49-F238E27FC236}">
                      <a16:creationId xmlns:a16="http://schemas.microsoft.com/office/drawing/2014/main" id="{23D188F9-0FC9-D646-B91F-2274AD26AAA1}"/>
                    </a:ext>
                  </a:extLst>
                </p:cNvPr>
                <p:cNvSpPr txBox="1">
                  <a:spLocks noRot="1" noChangeAspect="1" noMove="1" noResize="1" noEditPoints="1" noAdjustHandles="1" noChangeArrowheads="1" noChangeShapeType="1" noTextEdit="1"/>
                </p:cNvSpPr>
                <p:nvPr/>
              </p:nvSpPr>
              <p:spPr>
                <a:xfrm>
                  <a:off x="7368323" y="4778667"/>
                  <a:ext cx="1111468" cy="253916"/>
                </a:xfrm>
                <a:prstGeom prst="rect">
                  <a:avLst/>
                </a:prstGeom>
                <a:blipFill>
                  <a:blip r:embed="rId9"/>
                  <a:stretch>
                    <a:fillRect/>
                  </a:stretch>
                </a:blipFill>
              </p:spPr>
              <p:txBody>
                <a:bodyPr/>
                <a:lstStyle/>
                <a:p>
                  <a:r>
                    <a:rPr lang="en-US">
                      <a:noFill/>
                    </a:rPr>
                    <a:t> </a:t>
                  </a:r>
                </a:p>
              </p:txBody>
            </p:sp>
          </mc:Fallback>
        </mc:AlternateContent>
        <p:sp>
          <p:nvSpPr>
            <p:cNvPr id="51" name="Rectangle 50">
              <a:extLst>
                <a:ext uri="{FF2B5EF4-FFF2-40B4-BE49-F238E27FC236}">
                  <a16:creationId xmlns:a16="http://schemas.microsoft.com/office/drawing/2014/main" id="{3BF72F09-8D27-5542-ADA0-CCF6EC977E50}"/>
                </a:ext>
              </a:extLst>
            </p:cNvPr>
            <p:cNvSpPr/>
            <p:nvPr/>
          </p:nvSpPr>
          <p:spPr>
            <a:xfrm>
              <a:off x="6489932" y="2221079"/>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Softmax</a:t>
              </a:r>
            </a:p>
          </p:txBody>
        </p:sp>
        <p:cxnSp>
          <p:nvCxnSpPr>
            <p:cNvPr id="52" name="Straight Arrow Connector 51">
              <a:extLst>
                <a:ext uri="{FF2B5EF4-FFF2-40B4-BE49-F238E27FC236}">
                  <a16:creationId xmlns:a16="http://schemas.microsoft.com/office/drawing/2014/main" id="{8D383A2B-48CD-5145-BA5F-4EC57E188481}"/>
                </a:ext>
              </a:extLst>
            </p:cNvPr>
            <p:cNvCxnSpPr>
              <a:cxnSpLocks/>
              <a:endCxn id="51" idx="2"/>
            </p:cNvCxnSpPr>
            <p:nvPr/>
          </p:nvCxnSpPr>
          <p:spPr>
            <a:xfrm flipH="1" flipV="1">
              <a:off x="7045666" y="2408012"/>
              <a:ext cx="5378" cy="305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F8ADAA2-9B94-F343-9341-59FC8399466D}"/>
                    </a:ext>
                  </a:extLst>
                </p:cNvPr>
                <p:cNvSpPr txBox="1"/>
                <p:nvPr/>
              </p:nvSpPr>
              <p:spPr>
                <a:xfrm>
                  <a:off x="7119762" y="2508969"/>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3" name="TextBox 52">
                  <a:extLst>
                    <a:ext uri="{FF2B5EF4-FFF2-40B4-BE49-F238E27FC236}">
                      <a16:creationId xmlns:a16="http://schemas.microsoft.com/office/drawing/2014/main" id="{CF8ADAA2-9B94-F343-9341-59FC8399466D}"/>
                    </a:ext>
                  </a:extLst>
                </p:cNvPr>
                <p:cNvSpPr txBox="1">
                  <a:spLocks noRot="1" noChangeAspect="1" noMove="1" noResize="1" noEditPoints="1" noAdjustHandles="1" noChangeArrowheads="1" noChangeShapeType="1" noTextEdit="1"/>
                </p:cNvSpPr>
                <p:nvPr/>
              </p:nvSpPr>
              <p:spPr>
                <a:xfrm>
                  <a:off x="7119762" y="2508969"/>
                  <a:ext cx="304028" cy="161583"/>
                </a:xfrm>
                <a:prstGeom prst="rect">
                  <a:avLst/>
                </a:prstGeom>
                <a:blipFill>
                  <a:blip r:embed="rId10"/>
                  <a:stretch>
                    <a:fillRect l="-4000" b="-11538"/>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90502E4D-9D93-9242-8F1D-259272448ECA}"/>
                </a:ext>
              </a:extLst>
            </p:cNvPr>
            <p:cNvSpPr/>
            <p:nvPr/>
          </p:nvSpPr>
          <p:spPr>
            <a:xfrm>
              <a:off x="5643974" y="4205369"/>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 Predictor</a:t>
              </a:r>
            </a:p>
          </p:txBody>
        </p:sp>
        <p:cxnSp>
          <p:nvCxnSpPr>
            <p:cNvPr id="41" name="Straight Arrow Connector 40">
              <a:extLst>
                <a:ext uri="{FF2B5EF4-FFF2-40B4-BE49-F238E27FC236}">
                  <a16:creationId xmlns:a16="http://schemas.microsoft.com/office/drawing/2014/main" id="{B7222F72-EF5F-A344-8891-72F983216459}"/>
                </a:ext>
              </a:extLst>
            </p:cNvPr>
            <p:cNvCxnSpPr>
              <a:cxnSpLocks/>
              <a:stCxn id="44" idx="0"/>
            </p:cNvCxnSpPr>
            <p:nvPr/>
          </p:nvCxnSpPr>
          <p:spPr>
            <a:xfrm flipH="1" flipV="1">
              <a:off x="7051043" y="2898698"/>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1E8E36A-A210-3949-9068-08A2ED2AE648}"/>
                </a:ext>
              </a:extLst>
            </p:cNvPr>
            <p:cNvSpPr txBox="1"/>
            <p:nvPr/>
          </p:nvSpPr>
          <p:spPr>
            <a:xfrm>
              <a:off x="6960406" y="2618021"/>
              <a:ext cx="465077" cy="253916"/>
            </a:xfrm>
            <a:prstGeom prst="rect">
              <a:avLst/>
            </a:prstGeom>
            <a:noFill/>
          </p:spPr>
          <p:txBody>
            <a:bodyPr wrap="square" rtlCol="0">
              <a:spAutoFit/>
            </a:bodyPr>
            <a:lstStyle/>
            <a:p>
              <a:r>
                <a:rPr lang="en-US" sz="1050" i="1" baseline="-25000"/>
                <a:t>h</a:t>
              </a:r>
              <a:endParaRPr lang="en-US" sz="1050" i="1"/>
            </a:p>
          </p:txBody>
        </p:sp>
        <p:sp>
          <p:nvSpPr>
            <p:cNvPr id="43" name="Rectangle 42">
              <a:extLst>
                <a:ext uri="{FF2B5EF4-FFF2-40B4-BE49-F238E27FC236}">
                  <a16:creationId xmlns:a16="http://schemas.microsoft.com/office/drawing/2014/main" id="{B8D751C0-5470-1D4A-8615-1437E2A0EC7D}"/>
                </a:ext>
              </a:extLst>
            </p:cNvPr>
            <p:cNvSpPr/>
            <p:nvPr/>
          </p:nvSpPr>
          <p:spPr>
            <a:xfrm>
              <a:off x="7264227" y="421408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Audio Encoder</a:t>
              </a:r>
            </a:p>
          </p:txBody>
        </p:sp>
        <p:sp>
          <p:nvSpPr>
            <p:cNvPr id="44" name="Rectangle 43">
              <a:extLst>
                <a:ext uri="{FF2B5EF4-FFF2-40B4-BE49-F238E27FC236}">
                  <a16:creationId xmlns:a16="http://schemas.microsoft.com/office/drawing/2014/main" id="{96F5A685-EADC-8542-98B7-F143D431B992}"/>
                </a:ext>
              </a:extLst>
            </p:cNvPr>
            <p:cNvSpPr/>
            <p:nvPr/>
          </p:nvSpPr>
          <p:spPr>
            <a:xfrm>
              <a:off x="6195765" y="3224051"/>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Joiner </a:t>
              </a:r>
            </a:p>
          </p:txBody>
        </p:sp>
        <p:cxnSp>
          <p:nvCxnSpPr>
            <p:cNvPr id="46" name="Straight Arrow Connector 45">
              <a:extLst>
                <a:ext uri="{FF2B5EF4-FFF2-40B4-BE49-F238E27FC236}">
                  <a16:creationId xmlns:a16="http://schemas.microsoft.com/office/drawing/2014/main" id="{7A9C5DEE-8CBF-214D-8BB8-8C284359E7EF}"/>
                </a:ext>
              </a:extLst>
            </p:cNvPr>
            <p:cNvCxnSpPr>
              <a:cxnSpLocks/>
            </p:cNvCxnSpPr>
            <p:nvPr/>
          </p:nvCxnSpPr>
          <p:spPr>
            <a:xfrm flipH="1" flipV="1">
              <a:off x="6195764" y="4567976"/>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196AB56-86C1-7144-8AD7-42006E6ADEC3}"/>
                </a:ext>
              </a:extLst>
            </p:cNvPr>
            <p:cNvCxnSpPr>
              <a:cxnSpLocks/>
            </p:cNvCxnSpPr>
            <p:nvPr/>
          </p:nvCxnSpPr>
          <p:spPr>
            <a:xfrm flipH="1" flipV="1">
              <a:off x="7906332" y="4567976"/>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24E7781-79EE-384C-973C-8761DC6433A1}"/>
                    </a:ext>
                  </a:extLst>
                </p:cNvPr>
                <p:cNvSpPr txBox="1"/>
                <p:nvPr/>
              </p:nvSpPr>
              <p:spPr>
                <a:xfrm>
                  <a:off x="7186765" y="299410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49" name="TextBox 48">
                  <a:extLst>
                    <a:ext uri="{FF2B5EF4-FFF2-40B4-BE49-F238E27FC236}">
                      <a16:creationId xmlns:a16="http://schemas.microsoft.com/office/drawing/2014/main" id="{624E7781-79EE-384C-973C-8761DC6433A1}"/>
                    </a:ext>
                  </a:extLst>
                </p:cNvPr>
                <p:cNvSpPr txBox="1">
                  <a:spLocks noRot="1" noChangeAspect="1" noMove="1" noResize="1" noEditPoints="1" noAdjustHandles="1" noChangeArrowheads="1" noChangeShapeType="1" noTextEdit="1"/>
                </p:cNvSpPr>
                <p:nvPr/>
              </p:nvSpPr>
              <p:spPr>
                <a:xfrm>
                  <a:off x="7186765" y="2994102"/>
                  <a:ext cx="304028" cy="161583"/>
                </a:xfrm>
                <a:prstGeom prst="rect">
                  <a:avLst/>
                </a:prstGeom>
                <a:blipFill>
                  <a:blip r:embed="rId11"/>
                  <a:stretch>
                    <a:fillRect/>
                  </a:stretch>
                </a:blipFill>
              </p:spPr>
              <p:txBody>
                <a:bodyPr/>
                <a:lstStyle/>
                <a:p>
                  <a:r>
                    <a:rPr lang="en-US">
                      <a:noFill/>
                    </a:rPr>
                    <a:t> </a:t>
                  </a:r>
                </a:p>
              </p:txBody>
            </p:sp>
          </mc:Fallback>
        </mc:AlternateContent>
        <p:sp>
          <p:nvSpPr>
            <p:cNvPr id="50" name="Rectangle 49">
              <a:extLst>
                <a:ext uri="{FF2B5EF4-FFF2-40B4-BE49-F238E27FC236}">
                  <a16:creationId xmlns:a16="http://schemas.microsoft.com/office/drawing/2014/main" id="{A0D620E2-7770-F546-9086-B8E1784E6617}"/>
                </a:ext>
              </a:extLst>
            </p:cNvPr>
            <p:cNvSpPr/>
            <p:nvPr/>
          </p:nvSpPr>
          <p:spPr>
            <a:xfrm>
              <a:off x="6495309" y="2711765"/>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Linear Layer</a:t>
              </a:r>
            </a:p>
          </p:txBody>
        </p:sp>
        <p:cxnSp>
          <p:nvCxnSpPr>
            <p:cNvPr id="54" name="Straight Arrow Connector 53">
              <a:extLst>
                <a:ext uri="{FF2B5EF4-FFF2-40B4-BE49-F238E27FC236}">
                  <a16:creationId xmlns:a16="http://schemas.microsoft.com/office/drawing/2014/main" id="{B8E0237A-834E-FB49-B698-B5E723F0E4B6}"/>
                </a:ext>
              </a:extLst>
            </p:cNvPr>
            <p:cNvCxnSpPr>
              <a:cxnSpLocks/>
            </p:cNvCxnSpPr>
            <p:nvPr/>
          </p:nvCxnSpPr>
          <p:spPr>
            <a:xfrm flipV="1">
              <a:off x="7807790" y="3586657"/>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21B8CDD-67DC-AE44-98B7-863A1F7211A7}"/>
                </a:ext>
              </a:extLst>
            </p:cNvPr>
            <p:cNvCxnSpPr>
              <a:cxnSpLocks/>
            </p:cNvCxnSpPr>
            <p:nvPr/>
          </p:nvCxnSpPr>
          <p:spPr>
            <a:xfrm flipV="1">
              <a:off x="6393296" y="3586656"/>
              <a:ext cx="0" cy="616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6A8515AE-6364-B14E-A589-03042971B907}"/>
                    </a:ext>
                  </a:extLst>
                </p:cNvPr>
                <p:cNvSpPr txBox="1"/>
                <p:nvPr/>
              </p:nvSpPr>
              <p:spPr>
                <a:xfrm>
                  <a:off x="7632283" y="381332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73" name="TextBox 72">
                  <a:extLst>
                    <a:ext uri="{FF2B5EF4-FFF2-40B4-BE49-F238E27FC236}">
                      <a16:creationId xmlns:a16="http://schemas.microsoft.com/office/drawing/2014/main" id="{6A8515AE-6364-B14E-A589-03042971B907}"/>
                    </a:ext>
                  </a:extLst>
                </p:cNvPr>
                <p:cNvSpPr txBox="1">
                  <a:spLocks noRot="1" noChangeAspect="1" noMove="1" noResize="1" noEditPoints="1" noAdjustHandles="1" noChangeArrowheads="1" noChangeShapeType="1" noTextEdit="1"/>
                </p:cNvSpPr>
                <p:nvPr/>
              </p:nvSpPr>
              <p:spPr>
                <a:xfrm>
                  <a:off x="7632283" y="3813327"/>
                  <a:ext cx="260199" cy="338554"/>
                </a:xfrm>
                <a:prstGeom prst="rect">
                  <a:avLst/>
                </a:prstGeom>
                <a:blipFill>
                  <a:blip r:embed="rId12"/>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3352D0F-CB10-D943-8609-03E04C7AD8ED}"/>
                    </a:ext>
                  </a:extLst>
                </p:cNvPr>
                <p:cNvSpPr txBox="1"/>
                <p:nvPr/>
              </p:nvSpPr>
              <p:spPr>
                <a:xfrm>
                  <a:off x="6407139" y="3854259"/>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74" name="TextBox 73">
                  <a:extLst>
                    <a:ext uri="{FF2B5EF4-FFF2-40B4-BE49-F238E27FC236}">
                      <a16:creationId xmlns:a16="http://schemas.microsoft.com/office/drawing/2014/main" id="{83352D0F-CB10-D943-8609-03E04C7AD8ED}"/>
                    </a:ext>
                  </a:extLst>
                </p:cNvPr>
                <p:cNvSpPr txBox="1">
                  <a:spLocks noRot="1" noChangeAspect="1" noMove="1" noResize="1" noEditPoints="1" noAdjustHandles="1" noChangeArrowheads="1" noChangeShapeType="1" noTextEdit="1"/>
                </p:cNvSpPr>
                <p:nvPr/>
              </p:nvSpPr>
              <p:spPr>
                <a:xfrm>
                  <a:off x="6407139" y="3854259"/>
                  <a:ext cx="267637" cy="337015"/>
                </a:xfrm>
                <a:prstGeom prst="rect">
                  <a:avLst/>
                </a:prstGeom>
                <a:blipFill>
                  <a:blip r:embed="rId13"/>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1F8320E-E8CF-B248-8B83-E9846A6741C4}"/>
                    </a:ext>
                  </a:extLst>
                </p:cNvPr>
                <p:cNvSpPr txBox="1"/>
                <p:nvPr/>
              </p:nvSpPr>
              <p:spPr>
                <a:xfrm>
                  <a:off x="6683375" y="170466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75" name="TextBox 74">
                  <a:extLst>
                    <a:ext uri="{FF2B5EF4-FFF2-40B4-BE49-F238E27FC236}">
                      <a16:creationId xmlns:a16="http://schemas.microsoft.com/office/drawing/2014/main" id="{B1F8320E-E8CF-B248-8B83-E9846A6741C4}"/>
                    </a:ext>
                  </a:extLst>
                </p:cNvPr>
                <p:cNvSpPr txBox="1">
                  <a:spLocks noRot="1" noChangeAspect="1" noMove="1" noResize="1" noEditPoints="1" noAdjustHandles="1" noChangeArrowheads="1" noChangeShapeType="1" noTextEdit="1"/>
                </p:cNvSpPr>
                <p:nvPr/>
              </p:nvSpPr>
              <p:spPr>
                <a:xfrm>
                  <a:off x="6683375" y="1704661"/>
                  <a:ext cx="554062" cy="161583"/>
                </a:xfrm>
                <a:prstGeom prst="rect">
                  <a:avLst/>
                </a:prstGeom>
                <a:blipFill>
                  <a:blip r:embed="rId14"/>
                  <a:stretch>
                    <a:fillRect l="-14286" t="-26923" r="-10989" b="-50000"/>
                  </a:stretch>
                </a:blipFill>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D5DE59CB-2289-A14A-BB9D-172A87D6BD7A}"/>
                </a:ext>
              </a:extLst>
            </p:cNvPr>
            <p:cNvCxnSpPr>
              <a:cxnSpLocks/>
            </p:cNvCxnSpPr>
            <p:nvPr/>
          </p:nvCxnSpPr>
          <p:spPr>
            <a:xfrm flipH="1" flipV="1">
              <a:off x="7041994" y="190210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80" name="Picture 79" descr="Shape, circle&#10;&#10;Description automatically generated">
            <a:extLst>
              <a:ext uri="{FF2B5EF4-FFF2-40B4-BE49-F238E27FC236}">
                <a16:creationId xmlns:a16="http://schemas.microsoft.com/office/drawing/2014/main" id="{9E2E4218-6402-534F-87D9-F4B49C6952BC}"/>
              </a:ext>
            </a:extLst>
          </p:cNvPr>
          <p:cNvPicPr>
            <a:picLocks noChangeAspect="1"/>
          </p:cNvPicPr>
          <p:nvPr/>
        </p:nvPicPr>
        <p:blipFill>
          <a:blip r:embed="rId15"/>
          <a:stretch>
            <a:fillRect/>
          </a:stretch>
        </p:blipFill>
        <p:spPr>
          <a:xfrm>
            <a:off x="401973" y="2508969"/>
            <a:ext cx="1329180" cy="2396656"/>
          </a:xfrm>
          <a:prstGeom prst="rect">
            <a:avLst/>
          </a:prstGeom>
        </p:spPr>
      </p:pic>
      <p:sp>
        <p:nvSpPr>
          <p:cNvPr id="3" name="Rounded Rectangle 2">
            <a:extLst>
              <a:ext uri="{FF2B5EF4-FFF2-40B4-BE49-F238E27FC236}">
                <a16:creationId xmlns:a16="http://schemas.microsoft.com/office/drawing/2014/main" id="{9EFD2C56-D71F-F148-9249-0058C99B353A}"/>
              </a:ext>
            </a:extLst>
          </p:cNvPr>
          <p:cNvSpPr/>
          <p:nvPr/>
        </p:nvSpPr>
        <p:spPr>
          <a:xfrm>
            <a:off x="636372" y="2864695"/>
            <a:ext cx="399009" cy="595666"/>
          </a:xfrm>
          <a:prstGeom prst="roundRect">
            <a:avLst/>
          </a:prstGeom>
          <a:solidFill>
            <a:srgbClr val="FF2AE5">
              <a:alpha val="9804"/>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301DAB7C-7679-9D4B-A8F5-E926D4A60A47}"/>
              </a:ext>
            </a:extLst>
          </p:cNvPr>
          <p:cNvSpPr/>
          <p:nvPr/>
        </p:nvSpPr>
        <p:spPr>
          <a:xfrm>
            <a:off x="689674" y="2573117"/>
            <a:ext cx="612183" cy="291577"/>
          </a:xfrm>
          <a:prstGeom prst="roundRect">
            <a:avLst/>
          </a:prstGeom>
          <a:solidFill>
            <a:srgbClr val="FF2AE5">
              <a:alpha val="9804"/>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5E166A-72DD-1448-ADE3-8CCA6BF3AEB2}"/>
              </a:ext>
            </a:extLst>
          </p:cNvPr>
          <p:cNvGrpSpPr/>
          <p:nvPr/>
        </p:nvGrpSpPr>
        <p:grpSpPr>
          <a:xfrm>
            <a:off x="4323636" y="4219949"/>
            <a:ext cx="1779661" cy="578980"/>
            <a:chOff x="4323636" y="4219949"/>
            <a:chExt cx="1779661" cy="578980"/>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E426FAD-E4BB-6342-9845-C7C12EBB054B}"/>
                    </a:ext>
                  </a:extLst>
                </p:cNvPr>
                <p:cNvSpPr txBox="1"/>
                <p:nvPr/>
              </p:nvSpPr>
              <p:spPr>
                <a:xfrm>
                  <a:off x="4323636" y="4383431"/>
                  <a:ext cx="1779661" cy="415498"/>
                </a:xfrm>
                <a:prstGeom prst="rect">
                  <a:avLst/>
                </a:prstGeom>
                <a:noFill/>
              </p:spPr>
              <p:txBody>
                <a:bodyPr wrap="square" rtlCol="0">
                  <a:spAutoFit/>
                </a:bodyPr>
                <a:lstStyle/>
                <a:p>
                  <a14:m>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𝑌</m:t>
                          </m:r>
                        </m:e>
                        <m:sub>
                          <m:r>
                            <a:rPr lang="en-US" sz="1050" i="1">
                              <a:latin typeface="Cambria Math" panose="02040503050406030204" pitchFamily="18" charset="0"/>
                            </a:rPr>
                            <m:t>𝑢</m:t>
                          </m:r>
                          <m:r>
                            <a:rPr lang="en-US" sz="1050" i="1">
                              <a:latin typeface="Cambria Math" panose="02040503050406030204" pitchFamily="18" charset="0"/>
                            </a:rPr>
                            <m:t>−1</m:t>
                          </m:r>
                        </m:sub>
                      </m:sSub>
                    </m:oMath>
                  </a14:m>
                  <a:r>
                    <a:rPr lang="en-US" sz="1050" dirty="0"/>
                    <a:t> (</a:t>
                  </a:r>
                  <a:r>
                    <a:rPr lang="en-US" sz="1050" dirty="0">
                      <a:solidFill>
                        <a:schemeClr val="dk1"/>
                      </a:solidFill>
                    </a:rPr>
                    <a:t>movies with </a:t>
                  </a:r>
                  <a:r>
                    <a:rPr lang="en-US" sz="1050" dirty="0">
                      <a:solidFill>
                        <a:srgbClr val="FF0000"/>
                      </a:solidFill>
                    </a:rPr>
                    <a:t>An)</a:t>
                  </a:r>
                  <a:endParaRPr lang="en-US" sz="1050" dirty="0"/>
                </a:p>
                <a:p>
                  <a:endParaRPr lang="en-US" sz="1050" dirty="0"/>
                </a:p>
              </p:txBody>
            </p:sp>
          </mc:Choice>
          <mc:Fallback xmlns="">
            <p:sp>
              <p:nvSpPr>
                <p:cNvPr id="65" name="TextBox 64">
                  <a:extLst>
                    <a:ext uri="{FF2B5EF4-FFF2-40B4-BE49-F238E27FC236}">
                      <a16:creationId xmlns:a16="http://schemas.microsoft.com/office/drawing/2014/main" id="{DE426FAD-E4BB-6342-9845-C7C12EBB054B}"/>
                    </a:ext>
                  </a:extLst>
                </p:cNvPr>
                <p:cNvSpPr txBox="1">
                  <a:spLocks noRot="1" noChangeAspect="1" noMove="1" noResize="1" noEditPoints="1" noAdjustHandles="1" noChangeArrowheads="1" noChangeShapeType="1" noTextEdit="1"/>
                </p:cNvSpPr>
                <p:nvPr/>
              </p:nvSpPr>
              <p:spPr>
                <a:xfrm>
                  <a:off x="4323636" y="4383431"/>
                  <a:ext cx="1779661" cy="415498"/>
                </a:xfrm>
                <a:prstGeom prst="rect">
                  <a:avLst/>
                </a:prstGeom>
                <a:blipFill>
                  <a:blip r:embed="rId16"/>
                  <a:stretch>
                    <a:fillRect/>
                  </a:stretch>
                </a:blipFill>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596817F0-399C-1B4E-A482-731E726B4824}"/>
                </a:ext>
              </a:extLst>
            </p:cNvPr>
            <p:cNvCxnSpPr>
              <a:cxnSpLocks/>
            </p:cNvCxnSpPr>
            <p:nvPr/>
          </p:nvCxnSpPr>
          <p:spPr>
            <a:xfrm flipH="1" flipV="1">
              <a:off x="4862586" y="4219949"/>
              <a:ext cx="3942" cy="20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F9449639-51B2-8B44-8596-9B34823BE4E9}"/>
              </a:ext>
            </a:extLst>
          </p:cNvPr>
          <p:cNvSpPr txBox="1"/>
          <p:nvPr/>
        </p:nvSpPr>
        <p:spPr>
          <a:xfrm>
            <a:off x="3833056" y="4934555"/>
            <a:ext cx="3424903" cy="184666"/>
          </a:xfrm>
          <a:prstGeom prst="rect">
            <a:avLst/>
          </a:prstGeom>
          <a:noFill/>
        </p:spPr>
        <p:txBody>
          <a:bodyPr wrap="square" rtlCol="0">
            <a:spAutoFit/>
          </a:bodyPr>
          <a:lstStyle/>
          <a:p>
            <a:r>
              <a:rPr lang="en-US" sz="600" dirty="0"/>
              <a:t>Image from Jain et al., “</a:t>
            </a:r>
            <a:r>
              <a:rPr lang="en-US" sz="600" dirty="0">
                <a:hlinkClick r:id="rId3"/>
              </a:rPr>
              <a:t>Contextual RNN-T For Open Domain ASR</a:t>
            </a:r>
            <a:r>
              <a:rPr lang="en-US" sz="600" dirty="0"/>
              <a:t>”</a:t>
            </a:r>
          </a:p>
        </p:txBody>
      </p:sp>
      <p:grpSp>
        <p:nvGrpSpPr>
          <p:cNvPr id="10" name="Group 9">
            <a:extLst>
              <a:ext uri="{FF2B5EF4-FFF2-40B4-BE49-F238E27FC236}">
                <a16:creationId xmlns:a16="http://schemas.microsoft.com/office/drawing/2014/main" id="{3560254D-1B09-7643-86D3-0CDD05083DE2}"/>
              </a:ext>
            </a:extLst>
          </p:cNvPr>
          <p:cNvGrpSpPr/>
          <p:nvPr/>
        </p:nvGrpSpPr>
        <p:grpSpPr>
          <a:xfrm>
            <a:off x="5511846" y="3197712"/>
            <a:ext cx="1308392" cy="607719"/>
            <a:chOff x="5511846" y="3197712"/>
            <a:chExt cx="1308392" cy="607719"/>
          </a:xfrm>
        </p:grpSpPr>
        <p:cxnSp>
          <p:nvCxnSpPr>
            <p:cNvPr id="67" name="Straight Arrow Connector 66">
              <a:extLst>
                <a:ext uri="{FF2B5EF4-FFF2-40B4-BE49-F238E27FC236}">
                  <a16:creationId xmlns:a16="http://schemas.microsoft.com/office/drawing/2014/main" id="{0C9A42C4-D80D-7C49-9F32-B2D426995955}"/>
                </a:ext>
              </a:extLst>
            </p:cNvPr>
            <p:cNvCxnSpPr>
              <a:cxnSpLocks/>
            </p:cNvCxnSpPr>
            <p:nvPr/>
          </p:nvCxnSpPr>
          <p:spPr>
            <a:xfrm>
              <a:off x="5511846" y="3562638"/>
              <a:ext cx="1308392" cy="21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C16BB85-0C6B-0847-AB88-19B840A47004}"/>
                    </a:ext>
                  </a:extLst>
                </p:cNvPr>
                <p:cNvSpPr txBox="1"/>
                <p:nvPr/>
              </p:nvSpPr>
              <p:spPr>
                <a:xfrm>
                  <a:off x="5571200" y="3197712"/>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𝑏</m:t>
                            </m:r>
                          </m:e>
                          <m:sub>
                            <m:r>
                              <a:rPr lang="en-US" sz="1050" i="1">
                                <a:latin typeface="Cambria Math" panose="02040503050406030204" pitchFamily="18" charset="0"/>
                              </a:rPr>
                              <m:t>𝑢</m:t>
                            </m:r>
                          </m:sub>
                        </m:sSub>
                      </m:oMath>
                    </m:oMathPara>
                  </a14:m>
                  <a:endParaRPr lang="en-US" sz="1050"/>
                </a:p>
              </p:txBody>
            </p:sp>
          </mc:Choice>
          <mc:Fallback xmlns="">
            <p:sp>
              <p:nvSpPr>
                <p:cNvPr id="68" name="TextBox 67">
                  <a:extLst>
                    <a:ext uri="{FF2B5EF4-FFF2-40B4-BE49-F238E27FC236}">
                      <a16:creationId xmlns:a16="http://schemas.microsoft.com/office/drawing/2014/main" id="{0C16BB85-0C6B-0847-AB88-19B840A47004}"/>
                    </a:ext>
                  </a:extLst>
                </p:cNvPr>
                <p:cNvSpPr txBox="1">
                  <a:spLocks noRot="1" noChangeAspect="1" noMove="1" noResize="1" noEditPoints="1" noAdjustHandles="1" noChangeArrowheads="1" noChangeShapeType="1" noTextEdit="1"/>
                </p:cNvSpPr>
                <p:nvPr/>
              </p:nvSpPr>
              <p:spPr>
                <a:xfrm>
                  <a:off x="5571200" y="3197712"/>
                  <a:ext cx="1111468" cy="253916"/>
                </a:xfrm>
                <a:prstGeom prst="rect">
                  <a:avLst/>
                </a:prstGeom>
                <a:blipFill>
                  <a:blip r:embed="rId17"/>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9CB55FA-4244-2340-B10B-BA6569A48DA7}"/>
                </a:ext>
              </a:extLst>
            </p:cNvPr>
            <p:cNvSpPr/>
            <p:nvPr/>
          </p:nvSpPr>
          <p:spPr>
            <a:xfrm>
              <a:off x="5581954" y="3589987"/>
              <a:ext cx="869149" cy="215444"/>
            </a:xfrm>
            <a:prstGeom prst="rect">
              <a:avLst/>
            </a:prstGeom>
          </p:spPr>
          <p:txBody>
            <a:bodyPr wrap="none">
              <a:spAutoFit/>
            </a:bodyPr>
            <a:lstStyle/>
            <a:p>
              <a:r>
                <a:rPr lang="en-US" sz="800" dirty="0">
                  <a:solidFill>
                    <a:schemeClr val="dk1"/>
                  </a:solidFill>
                </a:rPr>
                <a:t>An</a:t>
              </a:r>
              <a:r>
                <a:rPr lang="en-US" sz="800" dirty="0">
                  <a:solidFill>
                    <a:srgbClr val="FF0000"/>
                  </a:solidFill>
                </a:rPr>
                <a:t>d</a:t>
              </a:r>
              <a:r>
                <a:rPr lang="en-US" sz="800" dirty="0">
                  <a:solidFill>
                    <a:schemeClr val="dk1"/>
                  </a:solidFill>
                </a:rPr>
                <a:t>roid, An</a:t>
              </a:r>
              <a:r>
                <a:rPr lang="en-US" sz="800" dirty="0">
                  <a:solidFill>
                    <a:srgbClr val="FF0000"/>
                  </a:solidFill>
                </a:rPr>
                <a:t>n</a:t>
              </a:r>
              <a:r>
                <a:rPr lang="en-US" sz="800" dirty="0">
                  <a:solidFill>
                    <a:schemeClr val="dk1"/>
                  </a:solidFill>
                </a:rPr>
                <a:t>a </a:t>
              </a:r>
              <a:endParaRPr lang="en-US" sz="800" dirty="0"/>
            </a:p>
          </p:txBody>
        </p:sp>
      </p:grpSp>
      <p:sp>
        <p:nvSpPr>
          <p:cNvPr id="12" name="Rectangle 11">
            <a:extLst>
              <a:ext uri="{FF2B5EF4-FFF2-40B4-BE49-F238E27FC236}">
                <a16:creationId xmlns:a16="http://schemas.microsoft.com/office/drawing/2014/main" id="{C87DECF8-47FE-E142-9AF1-D1500019B589}"/>
              </a:ext>
            </a:extLst>
          </p:cNvPr>
          <p:cNvSpPr/>
          <p:nvPr/>
        </p:nvSpPr>
        <p:spPr>
          <a:xfrm>
            <a:off x="5568162" y="3834984"/>
            <a:ext cx="1276311" cy="215444"/>
          </a:xfrm>
          <a:prstGeom prst="rect">
            <a:avLst/>
          </a:prstGeom>
        </p:spPr>
        <p:txBody>
          <a:bodyPr wrap="none">
            <a:spAutoFit/>
          </a:bodyPr>
          <a:lstStyle/>
          <a:p>
            <a:r>
              <a:rPr lang="en-US" sz="800" dirty="0">
                <a:solidFill>
                  <a:srgbClr val="FF0000"/>
                </a:solidFill>
              </a:rPr>
              <a:t>A</a:t>
            </a:r>
            <a:r>
              <a:rPr lang="en-US" sz="800" dirty="0">
                <a:solidFill>
                  <a:schemeClr val="dk1"/>
                </a:solidFill>
              </a:rPr>
              <a:t>ndroid, </a:t>
            </a:r>
            <a:r>
              <a:rPr lang="en-US" sz="800" dirty="0">
                <a:solidFill>
                  <a:srgbClr val="FF0000"/>
                </a:solidFill>
              </a:rPr>
              <a:t>A</a:t>
            </a:r>
            <a:r>
              <a:rPr lang="en-US" sz="800" dirty="0">
                <a:solidFill>
                  <a:schemeClr val="dk1"/>
                </a:solidFill>
              </a:rPr>
              <a:t>nna, </a:t>
            </a:r>
            <a:r>
              <a:rPr lang="en-US" sz="800" dirty="0" err="1">
                <a:solidFill>
                  <a:srgbClr val="FF0000"/>
                </a:solidFill>
              </a:rPr>
              <a:t>P</a:t>
            </a:r>
            <a:r>
              <a:rPr lang="en-US" sz="800" dirty="0" err="1">
                <a:solidFill>
                  <a:schemeClr val="dk1"/>
                </a:solidFill>
              </a:rPr>
              <a:t>ytorch</a:t>
            </a:r>
            <a:r>
              <a:rPr lang="en-US" sz="800" dirty="0">
                <a:solidFill>
                  <a:schemeClr val="dk1"/>
                </a:solidFill>
              </a:rPr>
              <a:t> </a:t>
            </a:r>
            <a:endParaRPr lang="en-US" sz="800" dirty="0"/>
          </a:p>
        </p:txBody>
      </p:sp>
    </p:spTree>
    <p:extLst>
      <p:ext uri="{BB962C8B-B14F-4D97-AF65-F5344CB8AC3E}">
        <p14:creationId xmlns:p14="http://schemas.microsoft.com/office/powerpoint/2010/main" val="124569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P spid="78" grpId="0" animBg="1"/>
      <p:bldP spid="79"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Google Shape;218;p41">
            <a:extLst>
              <a:ext uri="{FF2B5EF4-FFF2-40B4-BE49-F238E27FC236}">
                <a16:creationId xmlns:a16="http://schemas.microsoft.com/office/drawing/2014/main" id="{27D4CBFE-6C2E-5540-AA44-D590325E8AFE}"/>
              </a:ext>
            </a:extLst>
          </p:cNvPr>
          <p:cNvSpPr txBox="1">
            <a:spLocks/>
          </p:cNvSpPr>
          <p:nvPr/>
        </p:nvSpPr>
        <p:spPr>
          <a:xfrm>
            <a:off x="207056" y="1162450"/>
            <a:ext cx="7289700" cy="1408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17500">
              <a:buClr>
                <a:schemeClr val="dk1"/>
              </a:buClr>
              <a:buSzPts val="1400"/>
              <a:buFont typeface="Arial" panose="020B0604020202020204" pitchFamily="34" charset="0"/>
              <a:buChar char="•"/>
            </a:pPr>
            <a:endParaRPr lang="en-US" sz="950" dirty="0">
              <a:solidFill>
                <a:srgbClr val="000000"/>
              </a:solidFill>
            </a:endParaRPr>
          </a:p>
          <a:p>
            <a:pPr indent="-317500">
              <a:buClr>
                <a:schemeClr val="dk1"/>
              </a:buClr>
              <a:buSzPts val="1400"/>
              <a:buFont typeface="Arial" panose="020B0604020202020204" pitchFamily="34" charset="0"/>
              <a:buChar char="•"/>
            </a:pPr>
            <a:r>
              <a:rPr lang="en-US" sz="950" dirty="0">
                <a:solidFill>
                  <a:srgbClr val="000000"/>
                </a:solidFill>
              </a:rPr>
              <a:t>Train RNN-T model using: </a:t>
            </a:r>
            <a:r>
              <a:rPr lang="en-US" sz="950" b="1" dirty="0">
                <a:solidFill>
                  <a:schemeClr val="dk1"/>
                </a:solidFill>
              </a:rPr>
              <a:t>Utterance specific embeddings </a:t>
            </a:r>
            <a:r>
              <a:rPr lang="en-US" sz="950" dirty="0">
                <a:solidFill>
                  <a:schemeClr val="dk1"/>
                </a:solidFill>
              </a:rPr>
              <a:t>(i.e. embeddings of context words:</a:t>
            </a:r>
            <a:r>
              <a:rPr lang="en-US" sz="950" b="1" dirty="0">
                <a:solidFill>
                  <a:schemeClr val="dk1"/>
                </a:solidFill>
              </a:rPr>
              <a:t> </a:t>
            </a:r>
            <a:r>
              <a:rPr lang="en-US" sz="950" dirty="0">
                <a:solidFill>
                  <a:schemeClr val="dk1"/>
                </a:solidFill>
              </a:rPr>
              <a:t>Android, Anna, </a:t>
            </a:r>
            <a:r>
              <a:rPr lang="en-US" sz="950" dirty="0" err="1">
                <a:solidFill>
                  <a:schemeClr val="dk1"/>
                </a:solidFill>
              </a:rPr>
              <a:t>Pytorch</a:t>
            </a:r>
            <a:r>
              <a:rPr lang="en-US" sz="950" dirty="0">
                <a:solidFill>
                  <a:schemeClr val="dk1"/>
                </a:solidFill>
              </a:rPr>
              <a:t>) along with </a:t>
            </a:r>
            <a:r>
              <a:rPr lang="en-US" sz="950" b="1" dirty="0">
                <a:solidFill>
                  <a:schemeClr val="dk1"/>
                </a:solidFill>
              </a:rPr>
              <a:t>Audio</a:t>
            </a:r>
            <a:r>
              <a:rPr lang="en-US" sz="950" dirty="0">
                <a:solidFill>
                  <a:schemeClr val="dk1"/>
                </a:solidFill>
              </a:rPr>
              <a:t>, </a:t>
            </a:r>
            <a:r>
              <a:rPr lang="en-US" sz="950" b="1" dirty="0">
                <a:solidFill>
                  <a:schemeClr val="dk1"/>
                </a:solidFill>
              </a:rPr>
              <a:t>True Transcript </a:t>
            </a:r>
            <a:r>
              <a:rPr lang="en-US" sz="800" dirty="0">
                <a:solidFill>
                  <a:schemeClr val="dk1"/>
                </a:solidFill>
              </a:rPr>
              <a:t>(</a:t>
            </a:r>
            <a:r>
              <a:rPr lang="en-US" sz="800" dirty="0"/>
              <a:t>Jain et al., “</a:t>
            </a:r>
            <a:r>
              <a:rPr lang="en-US" sz="800" dirty="0">
                <a:hlinkClick r:id="rId2"/>
              </a:rPr>
              <a:t>Contextual RNN-T For Open Domain ASR</a:t>
            </a:r>
            <a:r>
              <a:rPr lang="en-US" sz="800" dirty="0"/>
              <a:t>”)</a:t>
            </a:r>
            <a:endParaRPr lang="en-US" sz="950" b="1" dirty="0">
              <a:solidFill>
                <a:schemeClr val="dk1"/>
              </a:solidFill>
            </a:endParaRPr>
          </a:p>
          <a:p>
            <a:pPr indent="-317500">
              <a:buClr>
                <a:schemeClr val="dk1"/>
              </a:buClr>
              <a:buSzPts val="1400"/>
              <a:buFont typeface="Arial" panose="020B0604020202020204" pitchFamily="34" charset="0"/>
              <a:buChar char="•"/>
            </a:pPr>
            <a:r>
              <a:rPr lang="en-US" sz="950" b="1" dirty="0">
                <a:solidFill>
                  <a:srgbClr val="FF0000"/>
                </a:solidFill>
              </a:rPr>
              <a:t>Embedding Extractor:</a:t>
            </a:r>
            <a:r>
              <a:rPr lang="en-US" sz="950" b="1" dirty="0">
                <a:solidFill>
                  <a:schemeClr val="dk1"/>
                </a:solidFill>
              </a:rPr>
              <a:t> </a:t>
            </a:r>
            <a:r>
              <a:rPr lang="en-US" sz="950" dirty="0">
                <a:solidFill>
                  <a:schemeClr val="dk1"/>
                </a:solidFill>
              </a:rPr>
              <a:t>Extracts embeddings of relevant context information. Here we are using embeddings of context words but we could use other embeddings such as visual embeddings.</a:t>
            </a:r>
          </a:p>
          <a:p>
            <a:pPr indent="-317500">
              <a:buClr>
                <a:schemeClr val="dk1"/>
              </a:buClr>
              <a:buSzPts val="1400"/>
              <a:buFont typeface="Arial" panose="020B0604020202020204" pitchFamily="34" charset="0"/>
              <a:buChar char="•"/>
            </a:pPr>
            <a:r>
              <a:rPr lang="en-US" sz="950" b="1" dirty="0">
                <a:solidFill>
                  <a:srgbClr val="FF0000"/>
                </a:solidFill>
              </a:rPr>
              <a:t>Attention Module</a:t>
            </a:r>
            <a:r>
              <a:rPr lang="en-US" sz="950" b="1" dirty="0">
                <a:solidFill>
                  <a:schemeClr val="dk1"/>
                </a:solidFill>
              </a:rPr>
              <a:t>: </a:t>
            </a:r>
            <a:r>
              <a:rPr lang="en-US" sz="950" dirty="0">
                <a:solidFill>
                  <a:schemeClr val="dk1"/>
                </a:solidFill>
              </a:rPr>
              <a:t>Attends between contextual embeddings and output of RNN-T Text Predictor</a:t>
            </a:r>
          </a:p>
          <a:p>
            <a:pPr lvl="1" indent="-292100">
              <a:buSzPts val="1000"/>
            </a:pPr>
            <a:endParaRPr lang="en-US" sz="950" dirty="0">
              <a:solidFill>
                <a:schemeClr val="dk1"/>
              </a:solidFill>
            </a:endParaRPr>
          </a:p>
          <a:p>
            <a:pPr marL="0" indent="0">
              <a:buFont typeface="Arial"/>
              <a:buNone/>
            </a:pPr>
            <a:endParaRPr lang="en-US" sz="950" dirty="0">
              <a:solidFill>
                <a:schemeClr val="dk1"/>
              </a:solidFill>
            </a:endParaRPr>
          </a:p>
        </p:txBody>
      </p:sp>
      <p:sp>
        <p:nvSpPr>
          <p:cNvPr id="100" name="Rectangle 99">
            <a:extLst>
              <a:ext uri="{FF2B5EF4-FFF2-40B4-BE49-F238E27FC236}">
                <a16:creationId xmlns:a16="http://schemas.microsoft.com/office/drawing/2014/main" id="{84B3663B-517E-684C-A496-C93C61CB5D8C}"/>
              </a:ext>
            </a:extLst>
          </p:cNvPr>
          <p:cNvSpPr/>
          <p:nvPr/>
        </p:nvSpPr>
        <p:spPr>
          <a:xfrm rot="16200000">
            <a:off x="4088484" y="3631193"/>
            <a:ext cx="1897643" cy="4834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AttModule</a:t>
            </a:r>
            <a:endParaRPr lang="en-US" sz="1050" dirty="0">
              <a:solidFill>
                <a:schemeClr val="tx1"/>
              </a:solidFill>
            </a:endParaRPr>
          </a:p>
        </p:txBody>
      </p:sp>
      <p:grpSp>
        <p:nvGrpSpPr>
          <p:cNvPr id="172" name="Group 171">
            <a:extLst>
              <a:ext uri="{FF2B5EF4-FFF2-40B4-BE49-F238E27FC236}">
                <a16:creationId xmlns:a16="http://schemas.microsoft.com/office/drawing/2014/main" id="{36147FD4-08B6-6B43-B960-F3890E13D241}"/>
              </a:ext>
            </a:extLst>
          </p:cNvPr>
          <p:cNvGrpSpPr/>
          <p:nvPr/>
        </p:nvGrpSpPr>
        <p:grpSpPr>
          <a:xfrm>
            <a:off x="5302010" y="3140600"/>
            <a:ext cx="1516378" cy="427993"/>
            <a:chOff x="5302010" y="3140600"/>
            <a:chExt cx="1516378" cy="427993"/>
          </a:xfrm>
        </p:grpSpPr>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EE4C949-553D-8B4C-98F6-581CE9832746}"/>
                    </a:ext>
                  </a:extLst>
                </p:cNvPr>
                <p:cNvSpPr txBox="1"/>
                <p:nvPr/>
              </p:nvSpPr>
              <p:spPr>
                <a:xfrm>
                  <a:off x="5437364" y="3140600"/>
                  <a:ext cx="1075615" cy="2530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m:t>
                            </m:r>
                            <m:r>
                              <a:rPr lang="en-US" i="1" dirty="0" smtClean="0">
                                <a:latin typeface="Cambria Math" panose="02040503050406030204" pitchFamily="18" charset="0"/>
                              </a:rPr>
                              <m:t>𝑐</m:t>
                            </m:r>
                          </m:e>
                          <m:sub>
                            <m:r>
                              <a:rPr lang="en-US" i="1" dirty="0" err="1" smtClean="0">
                                <a:latin typeface="Cambria Math" panose="02040503050406030204" pitchFamily="18" charset="0"/>
                              </a:rPr>
                              <m:t>𝑢</m:t>
                            </m:r>
                          </m:sub>
                        </m:sSub>
                        <m:r>
                          <a:rPr lang="en-US" i="1" dirty="0" smtClean="0">
                            <a:latin typeface="Cambria Math" panose="02040503050406030204" pitchFamily="18" charset="0"/>
                          </a:rPr>
                          <m:t>;</m:t>
                        </m:r>
                        <m:sSubSup>
                          <m:sSubSupPr>
                            <m:ctrlPr>
                              <a:rPr lang="en-US" i="1" dirty="0" err="1" smtClean="0">
                                <a:latin typeface="Cambria Math" panose="02040503050406030204" pitchFamily="18" charset="0"/>
                              </a:rPr>
                            </m:ctrlPr>
                          </m:sSubSupPr>
                          <m:e>
                            <m:r>
                              <a:rPr lang="en-US" b="0" i="1" dirty="0" smtClean="0">
                                <a:latin typeface="Cambria Math" panose="02040503050406030204" pitchFamily="18" charset="0"/>
                              </a:rPr>
                              <m:t>𝑔</m:t>
                            </m:r>
                          </m:e>
                          <m:sub>
                            <m:r>
                              <a:rPr lang="en-US" i="1" dirty="0" err="1" smtClean="0">
                                <a:latin typeface="Cambria Math" panose="02040503050406030204" pitchFamily="18" charset="0"/>
                              </a:rPr>
                              <m:t>𝑢</m:t>
                            </m:r>
                          </m:sub>
                          <m:sup>
                            <m:r>
                              <a:rPr lang="en-US" i="1" dirty="0" err="1" smtClean="0">
                                <a:latin typeface="Cambria Math" panose="02040503050406030204" pitchFamily="18" charset="0"/>
                              </a:rPr>
                              <m:t>𝑝𝑟𝑒𝑑</m:t>
                            </m:r>
                          </m:sup>
                        </m:sSubSup>
                        <m:r>
                          <a:rPr lang="en-US" b="0" i="1" dirty="0" smtClean="0">
                            <a:latin typeface="Cambria Math" panose="02040503050406030204" pitchFamily="18" charset="0"/>
                          </a:rPr>
                          <m:t>]</m:t>
                        </m:r>
                      </m:oMath>
                    </m:oMathPara>
                  </a14:m>
                  <a:endParaRPr lang="en-US" dirty="0"/>
                </a:p>
              </p:txBody>
            </p:sp>
          </mc:Choice>
          <mc:Fallback xmlns="">
            <p:sp>
              <p:nvSpPr>
                <p:cNvPr id="90" name="TextBox 89">
                  <a:extLst>
                    <a:ext uri="{FF2B5EF4-FFF2-40B4-BE49-F238E27FC236}">
                      <a16:creationId xmlns:a16="http://schemas.microsoft.com/office/drawing/2014/main" id="{6EE4C949-553D-8B4C-98F6-581CE9832746}"/>
                    </a:ext>
                  </a:extLst>
                </p:cNvPr>
                <p:cNvSpPr txBox="1">
                  <a:spLocks noRot="1" noChangeAspect="1" noMove="1" noResize="1" noEditPoints="1" noAdjustHandles="1" noChangeArrowheads="1" noChangeShapeType="1" noTextEdit="1"/>
                </p:cNvSpPr>
                <p:nvPr/>
              </p:nvSpPr>
              <p:spPr>
                <a:xfrm>
                  <a:off x="5437364" y="3140600"/>
                  <a:ext cx="1075615" cy="253083"/>
                </a:xfrm>
                <a:prstGeom prst="rect">
                  <a:avLst/>
                </a:prstGeom>
                <a:blipFill>
                  <a:blip r:embed="rId3"/>
                  <a:stretch>
                    <a:fillRect t="-4762" b="-28571"/>
                  </a:stretch>
                </a:blipFill>
              </p:spPr>
              <p:txBody>
                <a:bodyPr/>
                <a:lstStyle/>
                <a:p>
                  <a:r>
                    <a:rPr lang="en-US">
                      <a:noFill/>
                    </a:rPr>
                    <a:t> </a:t>
                  </a:r>
                </a:p>
              </p:txBody>
            </p:sp>
          </mc:Fallback>
        </mc:AlternateContent>
        <p:cxnSp>
          <p:nvCxnSpPr>
            <p:cNvPr id="101" name="Straight Arrow Connector 100">
              <a:extLst>
                <a:ext uri="{FF2B5EF4-FFF2-40B4-BE49-F238E27FC236}">
                  <a16:creationId xmlns:a16="http://schemas.microsoft.com/office/drawing/2014/main" id="{EB9BFAD4-9BFA-3646-BA38-F77D67D7648F}"/>
                </a:ext>
              </a:extLst>
            </p:cNvPr>
            <p:cNvCxnSpPr>
              <a:cxnSpLocks/>
              <a:endCxn id="151" idx="1"/>
            </p:cNvCxnSpPr>
            <p:nvPr/>
          </p:nvCxnSpPr>
          <p:spPr>
            <a:xfrm>
              <a:off x="5302010" y="3556276"/>
              <a:ext cx="1516378" cy="12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6BC87831-CD54-C04A-B403-69D847B83278}"/>
              </a:ext>
            </a:extLst>
          </p:cNvPr>
          <p:cNvGrpSpPr/>
          <p:nvPr/>
        </p:nvGrpSpPr>
        <p:grpSpPr>
          <a:xfrm>
            <a:off x="5222145" y="4131281"/>
            <a:ext cx="1037196" cy="423398"/>
            <a:chOff x="5222145" y="4131281"/>
            <a:chExt cx="1037196" cy="423398"/>
          </a:xfrm>
        </p:grpSpPr>
        <p:cxnSp>
          <p:nvCxnSpPr>
            <p:cNvPr id="88" name="Straight Arrow Connector 87">
              <a:extLst>
                <a:ext uri="{FF2B5EF4-FFF2-40B4-BE49-F238E27FC236}">
                  <a16:creationId xmlns:a16="http://schemas.microsoft.com/office/drawing/2014/main" id="{8B6A6777-3740-6A48-9D9B-536F39D6FAF8}"/>
                </a:ext>
              </a:extLst>
            </p:cNvPr>
            <p:cNvCxnSpPr>
              <a:cxnSpLocks/>
            </p:cNvCxnSpPr>
            <p:nvPr/>
          </p:nvCxnSpPr>
          <p:spPr>
            <a:xfrm flipH="1" flipV="1">
              <a:off x="5279044" y="4552178"/>
              <a:ext cx="980297" cy="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D3530DB4-3BCD-D84F-A53E-A01148048CF6}"/>
                    </a:ext>
                  </a:extLst>
                </p:cNvPr>
                <p:cNvSpPr txBox="1"/>
                <p:nvPr/>
              </p:nvSpPr>
              <p:spPr>
                <a:xfrm>
                  <a:off x="5222145" y="4131281"/>
                  <a:ext cx="753027" cy="252826"/>
                </a:xfrm>
                <a:prstGeom prst="rect">
                  <a:avLst/>
                </a:prstGeom>
                <a:noFill/>
              </p:spPr>
              <p:txBody>
                <a:bodyPr wrap="square" lIns="0" tIns="0" rIns="0" bIns="0" rtlCol="0">
                  <a:spAutoFit/>
                </a:bodyPr>
                <a:lstStyle/>
                <a:p>
                  <a:r>
                    <a:rPr lang="en-US" dirty="0"/>
                    <a:t>    </a:t>
                  </a:r>
                  <a14:m>
                    <m:oMath xmlns:m="http://schemas.openxmlformats.org/officeDocument/2006/math">
                      <m:sSubSup>
                        <m:sSubSupPr>
                          <m:ctrlPr>
                            <a:rPr lang="en-US" i="1" dirty="0" err="1" smtClean="0">
                              <a:latin typeface="Cambria Math" panose="02040503050406030204" pitchFamily="18" charset="0"/>
                            </a:rPr>
                          </m:ctrlPr>
                        </m:sSubSupPr>
                        <m:e>
                          <m:r>
                            <a:rPr lang="en-US" b="0" i="1" dirty="0" smtClean="0">
                              <a:latin typeface="Cambria Math" panose="02040503050406030204" pitchFamily="18" charset="0"/>
                            </a:rPr>
                            <m:t>𝑔</m:t>
                          </m:r>
                        </m:e>
                        <m:sub>
                          <m:r>
                            <a:rPr lang="en-US" i="1" dirty="0" err="1" smtClean="0">
                              <a:latin typeface="Cambria Math" panose="02040503050406030204" pitchFamily="18" charset="0"/>
                            </a:rPr>
                            <m:t>𝑢</m:t>
                          </m:r>
                        </m:sub>
                        <m:sup>
                          <m:r>
                            <a:rPr lang="en-US" i="1" dirty="0" err="1" smtClean="0">
                              <a:latin typeface="Cambria Math" panose="02040503050406030204" pitchFamily="18" charset="0"/>
                            </a:rPr>
                            <m:t>𝑝𝑟𝑒𝑑</m:t>
                          </m:r>
                        </m:sup>
                      </m:sSubSup>
                    </m:oMath>
                  </a14:m>
                  <a:endParaRPr lang="en-US" dirty="0"/>
                </a:p>
              </p:txBody>
            </p:sp>
          </mc:Choice>
          <mc:Fallback xmlns="">
            <p:sp>
              <p:nvSpPr>
                <p:cNvPr id="120" name="TextBox 119">
                  <a:extLst>
                    <a:ext uri="{FF2B5EF4-FFF2-40B4-BE49-F238E27FC236}">
                      <a16:creationId xmlns:a16="http://schemas.microsoft.com/office/drawing/2014/main" id="{D3530DB4-3BCD-D84F-A53E-A01148048CF6}"/>
                    </a:ext>
                  </a:extLst>
                </p:cNvPr>
                <p:cNvSpPr txBox="1">
                  <a:spLocks noRot="1" noChangeAspect="1" noMove="1" noResize="1" noEditPoints="1" noAdjustHandles="1" noChangeArrowheads="1" noChangeShapeType="1" noTextEdit="1"/>
                </p:cNvSpPr>
                <p:nvPr/>
              </p:nvSpPr>
              <p:spPr>
                <a:xfrm>
                  <a:off x="5222145" y="4131281"/>
                  <a:ext cx="753027" cy="252826"/>
                </a:xfrm>
                <a:prstGeom prst="rect">
                  <a:avLst/>
                </a:prstGeom>
                <a:blipFill>
                  <a:blip r:embed="rId4"/>
                  <a:stretch>
                    <a:fillRect t="-4762" b="-19048"/>
                  </a:stretch>
                </a:blipFill>
              </p:spPr>
              <p:txBody>
                <a:bodyPr/>
                <a:lstStyle/>
                <a:p>
                  <a:r>
                    <a:rPr lang="en-US">
                      <a:noFill/>
                    </a:rPr>
                    <a:t> </a:t>
                  </a:r>
                </a:p>
              </p:txBody>
            </p:sp>
          </mc:Fallback>
        </mc:AlternateContent>
      </p:grpSp>
      <p:grpSp>
        <p:nvGrpSpPr>
          <p:cNvPr id="141" name="Group 140">
            <a:extLst>
              <a:ext uri="{FF2B5EF4-FFF2-40B4-BE49-F238E27FC236}">
                <a16:creationId xmlns:a16="http://schemas.microsoft.com/office/drawing/2014/main" id="{AE53EF60-0ADE-F541-9BFB-6C7DD7E0BA1F}"/>
              </a:ext>
            </a:extLst>
          </p:cNvPr>
          <p:cNvGrpSpPr/>
          <p:nvPr/>
        </p:nvGrpSpPr>
        <p:grpSpPr>
          <a:xfrm>
            <a:off x="6241682" y="1867899"/>
            <a:ext cx="2860732" cy="3438839"/>
            <a:chOff x="5619059" y="1704661"/>
            <a:chExt cx="2860732" cy="3438839"/>
          </a:xfrm>
        </p:grpSpPr>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377E53C8-629B-1344-A8F0-07DAEA89372D}"/>
                    </a:ext>
                  </a:extLst>
                </p:cNvPr>
                <p:cNvSpPr txBox="1"/>
                <p:nvPr/>
              </p:nvSpPr>
              <p:spPr>
                <a:xfrm>
                  <a:off x="5619059" y="4728002"/>
                  <a:ext cx="1111468"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m:oMathPara>
                  </a14:m>
                  <a:endParaRPr lang="en-US" sz="1050" dirty="0"/>
                </a:p>
                <a:p>
                  <a:endParaRPr lang="en-US" sz="1050" dirty="0"/>
                </a:p>
              </p:txBody>
            </p:sp>
          </mc:Choice>
          <mc:Fallback xmlns="">
            <p:sp>
              <p:nvSpPr>
                <p:cNvPr id="45" name="TextBox 44">
                  <a:extLst>
                    <a:ext uri="{FF2B5EF4-FFF2-40B4-BE49-F238E27FC236}">
                      <a16:creationId xmlns:a16="http://schemas.microsoft.com/office/drawing/2014/main" id="{B981155C-A42C-4645-88CE-E6A53AC09A7A}"/>
                    </a:ext>
                  </a:extLst>
                </p:cNvPr>
                <p:cNvSpPr txBox="1">
                  <a:spLocks noRot="1" noChangeAspect="1" noMove="1" noResize="1" noEditPoints="1" noAdjustHandles="1" noChangeArrowheads="1" noChangeShapeType="1" noTextEdit="1"/>
                </p:cNvSpPr>
                <p:nvPr/>
              </p:nvSpPr>
              <p:spPr>
                <a:xfrm>
                  <a:off x="5619059" y="4728002"/>
                  <a:ext cx="1111468" cy="4154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F0847393-1C03-B04F-9679-1F493B08501E}"/>
                    </a:ext>
                  </a:extLst>
                </p:cNvPr>
                <p:cNvSpPr txBox="1"/>
                <p:nvPr/>
              </p:nvSpPr>
              <p:spPr>
                <a:xfrm>
                  <a:off x="7368323" y="4778667"/>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a:p>
              </p:txBody>
            </p:sp>
          </mc:Choice>
          <mc:Fallback xmlns="">
            <p:sp>
              <p:nvSpPr>
                <p:cNvPr id="47" name="TextBox 46">
                  <a:extLst>
                    <a:ext uri="{FF2B5EF4-FFF2-40B4-BE49-F238E27FC236}">
                      <a16:creationId xmlns:a16="http://schemas.microsoft.com/office/drawing/2014/main" id="{23D188F9-0FC9-D646-B91F-2274AD26AAA1}"/>
                    </a:ext>
                  </a:extLst>
                </p:cNvPr>
                <p:cNvSpPr txBox="1">
                  <a:spLocks noRot="1" noChangeAspect="1" noMove="1" noResize="1" noEditPoints="1" noAdjustHandles="1" noChangeArrowheads="1" noChangeShapeType="1" noTextEdit="1"/>
                </p:cNvSpPr>
                <p:nvPr/>
              </p:nvSpPr>
              <p:spPr>
                <a:xfrm>
                  <a:off x="7368323" y="4778667"/>
                  <a:ext cx="1111468" cy="253916"/>
                </a:xfrm>
                <a:prstGeom prst="rect">
                  <a:avLst/>
                </a:prstGeom>
                <a:blipFill>
                  <a:blip r:embed="rId9"/>
                  <a:stretch>
                    <a:fillRect/>
                  </a:stretch>
                </a:blipFill>
              </p:spPr>
              <p:txBody>
                <a:bodyPr/>
                <a:lstStyle/>
                <a:p>
                  <a:r>
                    <a:rPr lang="en-US">
                      <a:noFill/>
                    </a:rPr>
                    <a:t> </a:t>
                  </a:r>
                </a:p>
              </p:txBody>
            </p:sp>
          </mc:Fallback>
        </mc:AlternateContent>
        <p:sp>
          <p:nvSpPr>
            <p:cNvPr id="144" name="Rectangle 143">
              <a:extLst>
                <a:ext uri="{FF2B5EF4-FFF2-40B4-BE49-F238E27FC236}">
                  <a16:creationId xmlns:a16="http://schemas.microsoft.com/office/drawing/2014/main" id="{ABE94B09-85BD-034F-B980-11565E05F6A2}"/>
                </a:ext>
              </a:extLst>
            </p:cNvPr>
            <p:cNvSpPr/>
            <p:nvPr/>
          </p:nvSpPr>
          <p:spPr>
            <a:xfrm>
              <a:off x="6489932" y="2221079"/>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Softmax</a:t>
              </a:r>
            </a:p>
          </p:txBody>
        </p:sp>
        <p:cxnSp>
          <p:nvCxnSpPr>
            <p:cNvPr id="145" name="Straight Arrow Connector 144">
              <a:extLst>
                <a:ext uri="{FF2B5EF4-FFF2-40B4-BE49-F238E27FC236}">
                  <a16:creationId xmlns:a16="http://schemas.microsoft.com/office/drawing/2014/main" id="{1D2DF432-15BC-A846-AEB1-C77017E6C87A}"/>
                </a:ext>
              </a:extLst>
            </p:cNvPr>
            <p:cNvCxnSpPr>
              <a:cxnSpLocks/>
              <a:endCxn id="144" idx="2"/>
            </p:cNvCxnSpPr>
            <p:nvPr/>
          </p:nvCxnSpPr>
          <p:spPr>
            <a:xfrm flipH="1" flipV="1">
              <a:off x="7045666" y="2408012"/>
              <a:ext cx="5378" cy="305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3D1A5C46-026B-7B42-90ED-C254BF5881E2}"/>
                    </a:ext>
                  </a:extLst>
                </p:cNvPr>
                <p:cNvSpPr txBox="1"/>
                <p:nvPr/>
              </p:nvSpPr>
              <p:spPr>
                <a:xfrm>
                  <a:off x="7119762" y="2508969"/>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53" name="TextBox 52">
                  <a:extLst>
                    <a:ext uri="{FF2B5EF4-FFF2-40B4-BE49-F238E27FC236}">
                      <a16:creationId xmlns:a16="http://schemas.microsoft.com/office/drawing/2014/main" id="{CF8ADAA2-9B94-F343-9341-59FC8399466D}"/>
                    </a:ext>
                  </a:extLst>
                </p:cNvPr>
                <p:cNvSpPr txBox="1">
                  <a:spLocks noRot="1" noChangeAspect="1" noMove="1" noResize="1" noEditPoints="1" noAdjustHandles="1" noChangeArrowheads="1" noChangeShapeType="1" noTextEdit="1"/>
                </p:cNvSpPr>
                <p:nvPr/>
              </p:nvSpPr>
              <p:spPr>
                <a:xfrm>
                  <a:off x="7119762" y="2508969"/>
                  <a:ext cx="304028" cy="161583"/>
                </a:xfrm>
                <a:prstGeom prst="rect">
                  <a:avLst/>
                </a:prstGeom>
                <a:blipFill>
                  <a:blip r:embed="rId10"/>
                  <a:stretch>
                    <a:fillRect l="-4000" b="-11538"/>
                  </a:stretch>
                </a:blipFill>
              </p:spPr>
              <p:txBody>
                <a:bodyPr/>
                <a:lstStyle/>
                <a:p>
                  <a:r>
                    <a:rPr lang="en-US">
                      <a:noFill/>
                    </a:rPr>
                    <a:t> </a:t>
                  </a:r>
                </a:p>
              </p:txBody>
            </p:sp>
          </mc:Fallback>
        </mc:AlternateContent>
        <p:sp>
          <p:nvSpPr>
            <p:cNvPr id="147" name="Rectangle 146">
              <a:extLst>
                <a:ext uri="{FF2B5EF4-FFF2-40B4-BE49-F238E27FC236}">
                  <a16:creationId xmlns:a16="http://schemas.microsoft.com/office/drawing/2014/main" id="{BECDFE81-34AB-B242-896A-406773E04D82}"/>
                </a:ext>
              </a:extLst>
            </p:cNvPr>
            <p:cNvSpPr/>
            <p:nvPr/>
          </p:nvSpPr>
          <p:spPr>
            <a:xfrm>
              <a:off x="5643974" y="4205369"/>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 Predictor</a:t>
              </a:r>
            </a:p>
          </p:txBody>
        </p:sp>
        <p:cxnSp>
          <p:nvCxnSpPr>
            <p:cNvPr id="148" name="Straight Arrow Connector 147">
              <a:extLst>
                <a:ext uri="{FF2B5EF4-FFF2-40B4-BE49-F238E27FC236}">
                  <a16:creationId xmlns:a16="http://schemas.microsoft.com/office/drawing/2014/main" id="{7ADCBDBE-8049-7645-8566-95FFBBE83653}"/>
                </a:ext>
              </a:extLst>
            </p:cNvPr>
            <p:cNvCxnSpPr>
              <a:cxnSpLocks/>
              <a:stCxn id="151" idx="0"/>
            </p:cNvCxnSpPr>
            <p:nvPr/>
          </p:nvCxnSpPr>
          <p:spPr>
            <a:xfrm flipH="1" flipV="1">
              <a:off x="7051043" y="2898698"/>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3958A3DE-BB92-8648-8EAA-F2A9B06027A4}"/>
                </a:ext>
              </a:extLst>
            </p:cNvPr>
            <p:cNvSpPr txBox="1"/>
            <p:nvPr/>
          </p:nvSpPr>
          <p:spPr>
            <a:xfrm>
              <a:off x="6960406" y="2618021"/>
              <a:ext cx="465077" cy="253916"/>
            </a:xfrm>
            <a:prstGeom prst="rect">
              <a:avLst/>
            </a:prstGeom>
            <a:noFill/>
          </p:spPr>
          <p:txBody>
            <a:bodyPr wrap="square" rtlCol="0">
              <a:spAutoFit/>
            </a:bodyPr>
            <a:lstStyle/>
            <a:p>
              <a:r>
                <a:rPr lang="en-US" sz="1050" i="1" baseline="-25000"/>
                <a:t>h</a:t>
              </a:r>
              <a:endParaRPr lang="en-US" sz="1050" i="1"/>
            </a:p>
          </p:txBody>
        </p:sp>
        <p:sp>
          <p:nvSpPr>
            <p:cNvPr id="150" name="Rectangle 149">
              <a:extLst>
                <a:ext uri="{FF2B5EF4-FFF2-40B4-BE49-F238E27FC236}">
                  <a16:creationId xmlns:a16="http://schemas.microsoft.com/office/drawing/2014/main" id="{B1FFF45E-B371-714C-AFFF-BCDA20F03DF8}"/>
                </a:ext>
              </a:extLst>
            </p:cNvPr>
            <p:cNvSpPr/>
            <p:nvPr/>
          </p:nvSpPr>
          <p:spPr>
            <a:xfrm>
              <a:off x="7264227" y="4214081"/>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Audio Encoder</a:t>
              </a:r>
            </a:p>
          </p:txBody>
        </p:sp>
        <p:sp>
          <p:nvSpPr>
            <p:cNvPr id="151" name="Rectangle 150">
              <a:extLst>
                <a:ext uri="{FF2B5EF4-FFF2-40B4-BE49-F238E27FC236}">
                  <a16:creationId xmlns:a16="http://schemas.microsoft.com/office/drawing/2014/main" id="{4DD8E1BC-028C-C148-9155-8E7BB45CE21F}"/>
                </a:ext>
              </a:extLst>
            </p:cNvPr>
            <p:cNvSpPr/>
            <p:nvPr/>
          </p:nvSpPr>
          <p:spPr>
            <a:xfrm>
              <a:off x="6195765" y="3224051"/>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Joiner </a:t>
              </a:r>
            </a:p>
          </p:txBody>
        </p:sp>
        <p:cxnSp>
          <p:nvCxnSpPr>
            <p:cNvPr id="152" name="Straight Arrow Connector 151">
              <a:extLst>
                <a:ext uri="{FF2B5EF4-FFF2-40B4-BE49-F238E27FC236}">
                  <a16:creationId xmlns:a16="http://schemas.microsoft.com/office/drawing/2014/main" id="{0FC73BAD-050D-0A44-945A-677A97BD71EF}"/>
                </a:ext>
              </a:extLst>
            </p:cNvPr>
            <p:cNvCxnSpPr>
              <a:cxnSpLocks/>
            </p:cNvCxnSpPr>
            <p:nvPr/>
          </p:nvCxnSpPr>
          <p:spPr>
            <a:xfrm flipH="1" flipV="1">
              <a:off x="6195764" y="4567976"/>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7CF5C7FD-E3A0-2D4B-8A07-DD131FD30BD5}"/>
                </a:ext>
              </a:extLst>
            </p:cNvPr>
            <p:cNvCxnSpPr>
              <a:cxnSpLocks/>
            </p:cNvCxnSpPr>
            <p:nvPr/>
          </p:nvCxnSpPr>
          <p:spPr>
            <a:xfrm flipH="1" flipV="1">
              <a:off x="7906332" y="4567976"/>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F2F5EC53-E38F-D64F-982A-53357A7D4ABD}"/>
                    </a:ext>
                  </a:extLst>
                </p:cNvPr>
                <p:cNvSpPr txBox="1"/>
                <p:nvPr/>
              </p:nvSpPr>
              <p:spPr>
                <a:xfrm>
                  <a:off x="7186765" y="299410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49" name="TextBox 48">
                  <a:extLst>
                    <a:ext uri="{FF2B5EF4-FFF2-40B4-BE49-F238E27FC236}">
                      <a16:creationId xmlns:a16="http://schemas.microsoft.com/office/drawing/2014/main" id="{624E7781-79EE-384C-973C-8761DC6433A1}"/>
                    </a:ext>
                  </a:extLst>
                </p:cNvPr>
                <p:cNvSpPr txBox="1">
                  <a:spLocks noRot="1" noChangeAspect="1" noMove="1" noResize="1" noEditPoints="1" noAdjustHandles="1" noChangeArrowheads="1" noChangeShapeType="1" noTextEdit="1"/>
                </p:cNvSpPr>
                <p:nvPr/>
              </p:nvSpPr>
              <p:spPr>
                <a:xfrm>
                  <a:off x="7186765" y="2994102"/>
                  <a:ext cx="304028" cy="161583"/>
                </a:xfrm>
                <a:prstGeom prst="rect">
                  <a:avLst/>
                </a:prstGeom>
                <a:blipFill>
                  <a:blip r:embed="rId11"/>
                  <a:stretch>
                    <a:fillRect/>
                  </a:stretch>
                </a:blipFill>
              </p:spPr>
              <p:txBody>
                <a:bodyPr/>
                <a:lstStyle/>
                <a:p>
                  <a:r>
                    <a:rPr lang="en-US">
                      <a:noFill/>
                    </a:rPr>
                    <a:t> </a:t>
                  </a:r>
                </a:p>
              </p:txBody>
            </p:sp>
          </mc:Fallback>
        </mc:AlternateContent>
        <p:sp>
          <p:nvSpPr>
            <p:cNvPr id="155" name="Rectangle 154">
              <a:extLst>
                <a:ext uri="{FF2B5EF4-FFF2-40B4-BE49-F238E27FC236}">
                  <a16:creationId xmlns:a16="http://schemas.microsoft.com/office/drawing/2014/main" id="{BA3A2167-5ED8-4747-A552-7E48BE2D9B16}"/>
                </a:ext>
              </a:extLst>
            </p:cNvPr>
            <p:cNvSpPr/>
            <p:nvPr/>
          </p:nvSpPr>
          <p:spPr>
            <a:xfrm>
              <a:off x="6495309" y="2711765"/>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Linear Layer</a:t>
              </a:r>
            </a:p>
          </p:txBody>
        </p:sp>
        <p:cxnSp>
          <p:nvCxnSpPr>
            <p:cNvPr id="156" name="Straight Arrow Connector 155">
              <a:extLst>
                <a:ext uri="{FF2B5EF4-FFF2-40B4-BE49-F238E27FC236}">
                  <a16:creationId xmlns:a16="http://schemas.microsoft.com/office/drawing/2014/main" id="{53E8E4F5-5411-6846-A7A2-158270DC7EE5}"/>
                </a:ext>
              </a:extLst>
            </p:cNvPr>
            <p:cNvCxnSpPr>
              <a:cxnSpLocks/>
            </p:cNvCxnSpPr>
            <p:nvPr/>
          </p:nvCxnSpPr>
          <p:spPr>
            <a:xfrm flipV="1">
              <a:off x="7807790" y="3586657"/>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3A0990B2-36CA-7A4B-812F-56A5D6B67CD7}"/>
                    </a:ext>
                  </a:extLst>
                </p:cNvPr>
                <p:cNvSpPr txBox="1"/>
                <p:nvPr/>
              </p:nvSpPr>
              <p:spPr>
                <a:xfrm>
                  <a:off x="7632283" y="3813327"/>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73" name="TextBox 72">
                  <a:extLst>
                    <a:ext uri="{FF2B5EF4-FFF2-40B4-BE49-F238E27FC236}">
                      <a16:creationId xmlns:a16="http://schemas.microsoft.com/office/drawing/2014/main" id="{6A8515AE-6364-B14E-A589-03042971B907}"/>
                    </a:ext>
                  </a:extLst>
                </p:cNvPr>
                <p:cNvSpPr txBox="1">
                  <a:spLocks noRot="1" noChangeAspect="1" noMove="1" noResize="1" noEditPoints="1" noAdjustHandles="1" noChangeArrowheads="1" noChangeShapeType="1" noTextEdit="1"/>
                </p:cNvSpPr>
                <p:nvPr/>
              </p:nvSpPr>
              <p:spPr>
                <a:xfrm>
                  <a:off x="7632283" y="3813327"/>
                  <a:ext cx="260199" cy="338554"/>
                </a:xfrm>
                <a:prstGeom prst="rect">
                  <a:avLst/>
                </a:prstGeom>
                <a:blipFill>
                  <a:blip r:embed="rId12"/>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ECAA9E9C-5155-7F42-B241-DE09A355EDA3}"/>
                    </a:ext>
                  </a:extLst>
                </p:cNvPr>
                <p:cNvSpPr txBox="1"/>
                <p:nvPr/>
              </p:nvSpPr>
              <p:spPr>
                <a:xfrm>
                  <a:off x="6683375" y="1704661"/>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75" name="TextBox 74">
                  <a:extLst>
                    <a:ext uri="{FF2B5EF4-FFF2-40B4-BE49-F238E27FC236}">
                      <a16:creationId xmlns:a16="http://schemas.microsoft.com/office/drawing/2014/main" id="{B1F8320E-E8CF-B248-8B83-E9846A6741C4}"/>
                    </a:ext>
                  </a:extLst>
                </p:cNvPr>
                <p:cNvSpPr txBox="1">
                  <a:spLocks noRot="1" noChangeAspect="1" noMove="1" noResize="1" noEditPoints="1" noAdjustHandles="1" noChangeArrowheads="1" noChangeShapeType="1" noTextEdit="1"/>
                </p:cNvSpPr>
                <p:nvPr/>
              </p:nvSpPr>
              <p:spPr>
                <a:xfrm>
                  <a:off x="6683375" y="1704661"/>
                  <a:ext cx="554062" cy="161583"/>
                </a:xfrm>
                <a:prstGeom prst="rect">
                  <a:avLst/>
                </a:prstGeom>
                <a:blipFill>
                  <a:blip r:embed="rId14"/>
                  <a:stretch>
                    <a:fillRect l="-14286" t="-26923" r="-10989" b="-50000"/>
                  </a:stretch>
                </a:blipFill>
              </p:spPr>
              <p:txBody>
                <a:bodyPr/>
                <a:lstStyle/>
                <a:p>
                  <a:r>
                    <a:rPr lang="en-US">
                      <a:noFill/>
                    </a:rPr>
                    <a:t> </a:t>
                  </a:r>
                </a:p>
              </p:txBody>
            </p:sp>
          </mc:Fallback>
        </mc:AlternateContent>
        <p:cxnSp>
          <p:nvCxnSpPr>
            <p:cNvPr id="161" name="Straight Arrow Connector 160">
              <a:extLst>
                <a:ext uri="{FF2B5EF4-FFF2-40B4-BE49-F238E27FC236}">
                  <a16:creationId xmlns:a16="http://schemas.microsoft.com/office/drawing/2014/main" id="{F343ABAA-0C1B-F04F-BBB6-3980CBDD694E}"/>
                </a:ext>
              </a:extLst>
            </p:cNvPr>
            <p:cNvCxnSpPr>
              <a:cxnSpLocks/>
            </p:cNvCxnSpPr>
            <p:nvPr/>
          </p:nvCxnSpPr>
          <p:spPr>
            <a:xfrm flipH="1" flipV="1">
              <a:off x="7041994" y="1902106"/>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9" name="TextBox 168">
            <a:extLst>
              <a:ext uri="{FF2B5EF4-FFF2-40B4-BE49-F238E27FC236}">
                <a16:creationId xmlns:a16="http://schemas.microsoft.com/office/drawing/2014/main" id="{6451444F-0B55-414B-BF45-6BF88C2F92CC}"/>
              </a:ext>
            </a:extLst>
          </p:cNvPr>
          <p:cNvSpPr txBox="1"/>
          <p:nvPr/>
        </p:nvSpPr>
        <p:spPr>
          <a:xfrm>
            <a:off x="3656830" y="4934522"/>
            <a:ext cx="3424903" cy="184666"/>
          </a:xfrm>
          <a:prstGeom prst="rect">
            <a:avLst/>
          </a:prstGeom>
          <a:noFill/>
        </p:spPr>
        <p:txBody>
          <a:bodyPr wrap="square" rtlCol="0">
            <a:spAutoFit/>
          </a:bodyPr>
          <a:lstStyle/>
          <a:p>
            <a:r>
              <a:rPr lang="en-US" sz="600" dirty="0"/>
              <a:t>Image from Jain et al., “</a:t>
            </a:r>
            <a:r>
              <a:rPr lang="en-US" sz="600" dirty="0">
                <a:hlinkClick r:id="rId2"/>
              </a:rPr>
              <a:t>Contextual RNN-T For Open Domain ASR</a:t>
            </a:r>
            <a:r>
              <a:rPr lang="en-US" sz="600" dirty="0"/>
              <a:t>”</a:t>
            </a:r>
          </a:p>
        </p:txBody>
      </p:sp>
      <p:sp>
        <p:nvSpPr>
          <p:cNvPr id="174" name="Title 1">
            <a:extLst>
              <a:ext uri="{FF2B5EF4-FFF2-40B4-BE49-F238E27FC236}">
                <a16:creationId xmlns:a16="http://schemas.microsoft.com/office/drawing/2014/main" id="{76BBBDF9-91F0-7F46-B104-CCD31925A3CB}"/>
              </a:ext>
            </a:extLst>
          </p:cNvPr>
          <p:cNvSpPr>
            <a:spLocks noGrp="1"/>
          </p:cNvSpPr>
          <p:nvPr>
            <p:ph type="title"/>
          </p:nvPr>
        </p:nvSpPr>
        <p:spPr>
          <a:xfrm>
            <a:off x="311700" y="445025"/>
            <a:ext cx="8520600" cy="572700"/>
          </a:xfrm>
        </p:spPr>
        <p:txBody>
          <a:bodyPr>
            <a:normAutofit fontScale="90000"/>
          </a:bodyPr>
          <a:lstStyle/>
          <a:p>
            <a:r>
              <a:rPr lang="en-GB" dirty="0">
                <a:solidFill>
                  <a:schemeClr val="accent1">
                    <a:lumMod val="50000"/>
                  </a:schemeClr>
                </a:solidFill>
              </a:rPr>
              <a:t>Utilizing Utterance Specific Context: </a:t>
            </a:r>
            <a:r>
              <a:rPr lang="en-US" dirty="0">
                <a:solidFill>
                  <a:schemeClr val="accent1">
                    <a:lumMod val="50000"/>
                  </a:schemeClr>
                </a:solidFill>
              </a:rPr>
              <a:t>Attention Module</a:t>
            </a:r>
            <a:br>
              <a:rPr lang="en-GB" dirty="0">
                <a:solidFill>
                  <a:schemeClr val="accent1">
                    <a:lumMod val="50000"/>
                  </a:schemeClr>
                </a:solidFill>
              </a:rPr>
            </a:br>
            <a:endParaRPr lang="en-US" dirty="0">
              <a:solidFill>
                <a:schemeClr val="accent1">
                  <a:lumMod val="50000"/>
                </a:schemeClr>
              </a:solidFill>
            </a:endParaRPr>
          </a:p>
        </p:txBody>
      </p:sp>
      <p:grpSp>
        <p:nvGrpSpPr>
          <p:cNvPr id="195" name="Group 194">
            <a:extLst>
              <a:ext uri="{FF2B5EF4-FFF2-40B4-BE49-F238E27FC236}">
                <a16:creationId xmlns:a16="http://schemas.microsoft.com/office/drawing/2014/main" id="{E1A95550-78EA-7540-A4B0-BD0C9DAC294B}"/>
              </a:ext>
            </a:extLst>
          </p:cNvPr>
          <p:cNvGrpSpPr/>
          <p:nvPr/>
        </p:nvGrpSpPr>
        <p:grpSpPr>
          <a:xfrm>
            <a:off x="3172190" y="2863094"/>
            <a:ext cx="1664484" cy="2342929"/>
            <a:chOff x="3172190" y="2863094"/>
            <a:chExt cx="1664484" cy="2342929"/>
          </a:xfrm>
        </p:grpSpPr>
        <p:cxnSp>
          <p:nvCxnSpPr>
            <p:cNvPr id="176" name="Straight Arrow Connector 175">
              <a:extLst>
                <a:ext uri="{FF2B5EF4-FFF2-40B4-BE49-F238E27FC236}">
                  <a16:creationId xmlns:a16="http://schemas.microsoft.com/office/drawing/2014/main" id="{4D9B7543-A307-044D-83E0-34A9E08A179E}"/>
                </a:ext>
              </a:extLst>
            </p:cNvPr>
            <p:cNvCxnSpPr>
              <a:cxnSpLocks/>
            </p:cNvCxnSpPr>
            <p:nvPr/>
          </p:nvCxnSpPr>
          <p:spPr>
            <a:xfrm>
              <a:off x="4356926" y="3822338"/>
              <a:ext cx="428408" cy="4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C1646CC3-0B18-6649-A3B4-BB1C9B52E99D}"/>
                </a:ext>
              </a:extLst>
            </p:cNvPr>
            <p:cNvCxnSpPr>
              <a:cxnSpLocks/>
            </p:cNvCxnSpPr>
            <p:nvPr/>
          </p:nvCxnSpPr>
          <p:spPr>
            <a:xfrm>
              <a:off x="4315756" y="4699109"/>
              <a:ext cx="4883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5B3B95A1-5691-974F-AD5B-5EE2E7AC0759}"/>
                </a:ext>
              </a:extLst>
            </p:cNvPr>
            <p:cNvSpPr/>
            <p:nvPr/>
          </p:nvSpPr>
          <p:spPr>
            <a:xfrm rot="16200000">
              <a:off x="3144821" y="3637569"/>
              <a:ext cx="1897646" cy="4834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EE</a:t>
              </a:r>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9D9C65BC-854F-6D4B-BC4D-52F346EAC047}"/>
                    </a:ext>
                  </a:extLst>
                </p:cNvPr>
                <p:cNvSpPr txBox="1"/>
                <p:nvPr/>
              </p:nvSpPr>
              <p:spPr>
                <a:xfrm>
                  <a:off x="3201177" y="3022249"/>
                  <a:ext cx="40087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b="0" dirty="0"/>
                </a:p>
                <a:p>
                  <a:endParaRPr lang="en-US" dirty="0"/>
                </a:p>
              </p:txBody>
            </p:sp>
          </mc:Choice>
          <mc:Fallback xmlns="">
            <p:sp>
              <p:nvSpPr>
                <p:cNvPr id="179" name="TextBox 178">
                  <a:extLst>
                    <a:ext uri="{FF2B5EF4-FFF2-40B4-BE49-F238E27FC236}">
                      <a16:creationId xmlns:a16="http://schemas.microsoft.com/office/drawing/2014/main" id="{9D9C65BC-854F-6D4B-BC4D-52F346EAC047}"/>
                    </a:ext>
                  </a:extLst>
                </p:cNvPr>
                <p:cNvSpPr txBox="1">
                  <a:spLocks noRot="1" noChangeAspect="1" noMove="1" noResize="1" noEditPoints="1" noAdjustHandles="1" noChangeArrowheads="1" noChangeShapeType="1" noTextEdit="1"/>
                </p:cNvSpPr>
                <p:nvPr/>
              </p:nvSpPr>
              <p:spPr>
                <a:xfrm>
                  <a:off x="3201177" y="3022249"/>
                  <a:ext cx="400875" cy="430887"/>
                </a:xfrm>
                <a:prstGeom prst="rect">
                  <a:avLst/>
                </a:prstGeom>
                <a:blipFill>
                  <a:blip r:embed="rId15"/>
                  <a:stretch>
                    <a:fillRect/>
                  </a:stretch>
                </a:blipFill>
              </p:spPr>
              <p:txBody>
                <a:bodyPr/>
                <a:lstStyle/>
                <a:p>
                  <a:r>
                    <a:rPr lang="en-US">
                      <a:noFill/>
                    </a:rPr>
                    <a:t> </a:t>
                  </a:r>
                </a:p>
              </p:txBody>
            </p:sp>
          </mc:Fallback>
        </mc:AlternateContent>
        <p:cxnSp>
          <p:nvCxnSpPr>
            <p:cNvPr id="180" name="Straight Arrow Connector 179">
              <a:extLst>
                <a:ext uri="{FF2B5EF4-FFF2-40B4-BE49-F238E27FC236}">
                  <a16:creationId xmlns:a16="http://schemas.microsoft.com/office/drawing/2014/main" id="{5F0475FA-F700-2745-B0C1-3000C84AD69A}"/>
                </a:ext>
              </a:extLst>
            </p:cNvPr>
            <p:cNvCxnSpPr>
              <a:cxnSpLocks/>
            </p:cNvCxnSpPr>
            <p:nvPr/>
          </p:nvCxnSpPr>
          <p:spPr>
            <a:xfrm>
              <a:off x="3572627" y="3152635"/>
              <a:ext cx="265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EEC7C199-8A52-5248-BE8A-5FCC513DB445}"/>
                    </a:ext>
                  </a:extLst>
                </p:cNvPr>
                <p:cNvSpPr txBox="1"/>
                <p:nvPr/>
              </p:nvSpPr>
              <p:spPr>
                <a:xfrm>
                  <a:off x="3172190" y="3549765"/>
                  <a:ext cx="416076" cy="6463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b="0" dirty="0"/>
                </a:p>
                <a:p>
                  <a:endParaRPr lang="en-US" b="0" dirty="0"/>
                </a:p>
                <a:p>
                  <a:endParaRPr lang="en-US" dirty="0"/>
                </a:p>
              </p:txBody>
            </p:sp>
          </mc:Choice>
          <mc:Fallback xmlns="">
            <p:sp>
              <p:nvSpPr>
                <p:cNvPr id="181" name="TextBox 180">
                  <a:extLst>
                    <a:ext uri="{FF2B5EF4-FFF2-40B4-BE49-F238E27FC236}">
                      <a16:creationId xmlns:a16="http://schemas.microsoft.com/office/drawing/2014/main" id="{EEC7C199-8A52-5248-BE8A-5FCC513DB445}"/>
                    </a:ext>
                  </a:extLst>
                </p:cNvPr>
                <p:cNvSpPr txBox="1">
                  <a:spLocks noRot="1" noChangeAspect="1" noMove="1" noResize="1" noEditPoints="1" noAdjustHandles="1" noChangeArrowheads="1" noChangeShapeType="1" noTextEdit="1"/>
                </p:cNvSpPr>
                <p:nvPr/>
              </p:nvSpPr>
              <p:spPr>
                <a:xfrm>
                  <a:off x="3172190" y="3549765"/>
                  <a:ext cx="416076" cy="646331"/>
                </a:xfrm>
                <a:prstGeom prst="rect">
                  <a:avLst/>
                </a:prstGeom>
                <a:blipFill>
                  <a:blip r:embed="rId16"/>
                  <a:stretch>
                    <a:fillRect/>
                  </a:stretch>
                </a:blipFill>
              </p:spPr>
              <p:txBody>
                <a:bodyPr/>
                <a:lstStyle/>
                <a:p>
                  <a:r>
                    <a:rPr lang="en-US">
                      <a:noFill/>
                    </a:rPr>
                    <a:t> </a:t>
                  </a:r>
                </a:p>
              </p:txBody>
            </p:sp>
          </mc:Fallback>
        </mc:AlternateContent>
        <p:cxnSp>
          <p:nvCxnSpPr>
            <p:cNvPr id="182" name="Straight Arrow Connector 181">
              <a:extLst>
                <a:ext uri="{FF2B5EF4-FFF2-40B4-BE49-F238E27FC236}">
                  <a16:creationId xmlns:a16="http://schemas.microsoft.com/office/drawing/2014/main" id="{BC5A5064-0E30-3D45-8DD0-BC9B2139995E}"/>
                </a:ext>
              </a:extLst>
            </p:cNvPr>
            <p:cNvCxnSpPr>
              <a:cxnSpLocks/>
            </p:cNvCxnSpPr>
            <p:nvPr/>
          </p:nvCxnSpPr>
          <p:spPr>
            <a:xfrm>
              <a:off x="3564996" y="3659885"/>
              <a:ext cx="265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6EFC8A43-038F-F049-8CE6-9BF5FAE4B910}"/>
                    </a:ext>
                  </a:extLst>
                </p:cNvPr>
                <p:cNvSpPr txBox="1"/>
                <p:nvPr/>
              </p:nvSpPr>
              <p:spPr>
                <a:xfrm>
                  <a:off x="3172875" y="4559692"/>
                  <a:ext cx="416268" cy="6463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𝑁</m:t>
                            </m:r>
                          </m:sub>
                        </m:sSub>
                      </m:oMath>
                    </m:oMathPara>
                  </a14:m>
                  <a:endParaRPr lang="en-US" b="0" dirty="0"/>
                </a:p>
                <a:p>
                  <a:endParaRPr lang="en-US" b="0" dirty="0"/>
                </a:p>
                <a:p>
                  <a:endParaRPr lang="en-US" dirty="0"/>
                </a:p>
              </p:txBody>
            </p:sp>
          </mc:Choice>
          <mc:Fallback xmlns="">
            <p:sp>
              <p:nvSpPr>
                <p:cNvPr id="183" name="TextBox 182">
                  <a:extLst>
                    <a:ext uri="{FF2B5EF4-FFF2-40B4-BE49-F238E27FC236}">
                      <a16:creationId xmlns:a16="http://schemas.microsoft.com/office/drawing/2014/main" id="{6EFC8A43-038F-F049-8CE6-9BF5FAE4B910}"/>
                    </a:ext>
                  </a:extLst>
                </p:cNvPr>
                <p:cNvSpPr txBox="1">
                  <a:spLocks noRot="1" noChangeAspect="1" noMove="1" noResize="1" noEditPoints="1" noAdjustHandles="1" noChangeArrowheads="1" noChangeShapeType="1" noTextEdit="1"/>
                </p:cNvSpPr>
                <p:nvPr/>
              </p:nvSpPr>
              <p:spPr>
                <a:xfrm>
                  <a:off x="3172875" y="4559692"/>
                  <a:ext cx="416268" cy="646331"/>
                </a:xfrm>
                <a:prstGeom prst="rect">
                  <a:avLst/>
                </a:prstGeom>
                <a:blipFill>
                  <a:blip r:embed="rId17"/>
                  <a:stretch>
                    <a:fillRect/>
                  </a:stretch>
                </a:blipFill>
              </p:spPr>
              <p:txBody>
                <a:bodyPr/>
                <a:lstStyle/>
                <a:p>
                  <a:r>
                    <a:rPr lang="en-US">
                      <a:noFill/>
                    </a:rPr>
                    <a:t> </a:t>
                  </a:r>
                </a:p>
              </p:txBody>
            </p:sp>
          </mc:Fallback>
        </mc:AlternateContent>
        <p:cxnSp>
          <p:nvCxnSpPr>
            <p:cNvPr id="184" name="Straight Arrow Connector 183">
              <a:extLst>
                <a:ext uri="{FF2B5EF4-FFF2-40B4-BE49-F238E27FC236}">
                  <a16:creationId xmlns:a16="http://schemas.microsoft.com/office/drawing/2014/main" id="{88F84A91-F734-6C48-8713-525218DD89FD}"/>
                </a:ext>
              </a:extLst>
            </p:cNvPr>
            <p:cNvCxnSpPr>
              <a:cxnSpLocks/>
            </p:cNvCxnSpPr>
            <p:nvPr/>
          </p:nvCxnSpPr>
          <p:spPr>
            <a:xfrm>
              <a:off x="3591669" y="4699109"/>
              <a:ext cx="265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22FDA956-C54E-524C-A8E5-F682235EC86E}"/>
                </a:ext>
              </a:extLst>
            </p:cNvPr>
            <p:cNvSpPr txBox="1"/>
            <p:nvPr/>
          </p:nvSpPr>
          <p:spPr>
            <a:xfrm>
              <a:off x="3641074" y="4090485"/>
              <a:ext cx="184731" cy="369332"/>
            </a:xfrm>
            <a:prstGeom prst="rect">
              <a:avLst/>
            </a:prstGeom>
            <a:noFill/>
          </p:spPr>
          <p:txBody>
            <a:bodyPr wrap="square" rtlCol="0">
              <a:spAutoFit/>
            </a:bodyPr>
            <a:lstStyle/>
            <a:p>
              <a:endParaRPr lang="en-US" dirty="0"/>
            </a:p>
          </p:txBody>
        </p:sp>
        <p:sp>
          <p:nvSpPr>
            <p:cNvPr id="186" name="TextBox 185">
              <a:extLst>
                <a:ext uri="{FF2B5EF4-FFF2-40B4-BE49-F238E27FC236}">
                  <a16:creationId xmlns:a16="http://schemas.microsoft.com/office/drawing/2014/main" id="{BA3E5775-78C9-C14C-BDE5-F2DCFA2BDF24}"/>
                </a:ext>
              </a:extLst>
            </p:cNvPr>
            <p:cNvSpPr txBox="1"/>
            <p:nvPr/>
          </p:nvSpPr>
          <p:spPr>
            <a:xfrm>
              <a:off x="3397091" y="3969140"/>
              <a:ext cx="242374" cy="307777"/>
            </a:xfrm>
            <a:prstGeom prst="rect">
              <a:avLst/>
            </a:prstGeom>
            <a:noFill/>
          </p:spPr>
          <p:txBody>
            <a:bodyPr wrap="square" rtlCol="0">
              <a:spAutoFit/>
            </a:bodyPr>
            <a:lstStyle/>
            <a:p>
              <a:r>
                <a:rPr lang="en-US" dirty="0"/>
                <a:t>.</a:t>
              </a:r>
            </a:p>
          </p:txBody>
        </p:sp>
        <p:sp>
          <p:nvSpPr>
            <p:cNvPr id="187" name="TextBox 186">
              <a:extLst>
                <a:ext uri="{FF2B5EF4-FFF2-40B4-BE49-F238E27FC236}">
                  <a16:creationId xmlns:a16="http://schemas.microsoft.com/office/drawing/2014/main" id="{1E32908B-EB41-5846-9E48-B660905009E9}"/>
                </a:ext>
              </a:extLst>
            </p:cNvPr>
            <p:cNvSpPr txBox="1"/>
            <p:nvPr/>
          </p:nvSpPr>
          <p:spPr>
            <a:xfrm>
              <a:off x="3396442" y="4105005"/>
              <a:ext cx="242374" cy="307777"/>
            </a:xfrm>
            <a:prstGeom prst="rect">
              <a:avLst/>
            </a:prstGeom>
            <a:noFill/>
          </p:spPr>
          <p:txBody>
            <a:bodyPr wrap="square" rtlCol="0">
              <a:spAutoFit/>
            </a:bodyPr>
            <a:lstStyle/>
            <a:p>
              <a:r>
                <a:rPr lang="en-US" dirty="0"/>
                <a:t>.</a:t>
              </a:r>
            </a:p>
          </p:txBody>
        </p:sp>
        <p:sp>
          <p:nvSpPr>
            <p:cNvPr id="188" name="TextBox 187">
              <a:extLst>
                <a:ext uri="{FF2B5EF4-FFF2-40B4-BE49-F238E27FC236}">
                  <a16:creationId xmlns:a16="http://schemas.microsoft.com/office/drawing/2014/main" id="{C91E5A53-0C54-154A-A2D5-044937C7E713}"/>
                </a:ext>
              </a:extLst>
            </p:cNvPr>
            <p:cNvSpPr txBox="1"/>
            <p:nvPr/>
          </p:nvSpPr>
          <p:spPr>
            <a:xfrm>
              <a:off x="4508177" y="4043191"/>
              <a:ext cx="184731" cy="369332"/>
            </a:xfrm>
            <a:prstGeom prst="rect">
              <a:avLst/>
            </a:prstGeom>
            <a:noFill/>
          </p:spPr>
          <p:txBody>
            <a:bodyPr wrap="square" rtlCol="0">
              <a:spAutoFit/>
            </a:bodyPr>
            <a:lstStyle/>
            <a:p>
              <a:endParaRPr lang="en-US" dirty="0"/>
            </a:p>
          </p:txBody>
        </p:sp>
        <p:sp>
          <p:nvSpPr>
            <p:cNvPr id="189" name="TextBox 188">
              <a:extLst>
                <a:ext uri="{FF2B5EF4-FFF2-40B4-BE49-F238E27FC236}">
                  <a16:creationId xmlns:a16="http://schemas.microsoft.com/office/drawing/2014/main" id="{286C215D-B23F-B142-8D74-5E1ACDA3E53A}"/>
                </a:ext>
              </a:extLst>
            </p:cNvPr>
            <p:cNvSpPr txBox="1"/>
            <p:nvPr/>
          </p:nvSpPr>
          <p:spPr>
            <a:xfrm>
              <a:off x="4358786" y="3995416"/>
              <a:ext cx="242374" cy="307777"/>
            </a:xfrm>
            <a:prstGeom prst="rect">
              <a:avLst/>
            </a:prstGeom>
            <a:noFill/>
          </p:spPr>
          <p:txBody>
            <a:bodyPr wrap="square" rtlCol="0">
              <a:spAutoFit/>
            </a:bodyPr>
            <a:lstStyle/>
            <a:p>
              <a:r>
                <a:rPr lang="en-US" dirty="0"/>
                <a:t>.</a:t>
              </a:r>
            </a:p>
          </p:txBody>
        </p:sp>
        <p:sp>
          <p:nvSpPr>
            <p:cNvPr id="190" name="TextBox 189">
              <a:extLst>
                <a:ext uri="{FF2B5EF4-FFF2-40B4-BE49-F238E27FC236}">
                  <a16:creationId xmlns:a16="http://schemas.microsoft.com/office/drawing/2014/main" id="{F0002883-B8DB-6448-807D-866348C9624D}"/>
                </a:ext>
              </a:extLst>
            </p:cNvPr>
            <p:cNvSpPr txBox="1"/>
            <p:nvPr/>
          </p:nvSpPr>
          <p:spPr>
            <a:xfrm>
              <a:off x="4358137" y="4131281"/>
              <a:ext cx="242374" cy="307777"/>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15CCC470-50A7-874A-B0E8-90FA020EE83F}"/>
                    </a:ext>
                  </a:extLst>
                </p:cNvPr>
                <p:cNvSpPr txBox="1"/>
                <p:nvPr/>
              </p:nvSpPr>
              <p:spPr>
                <a:xfrm>
                  <a:off x="4345615" y="3419535"/>
                  <a:ext cx="358560" cy="402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h</m:t>
                            </m:r>
                          </m:e>
                          <m:sub>
                            <m:r>
                              <a:rPr lang="en-US" sz="1200" b="0" i="1" smtClean="0">
                                <a:latin typeface="Cambria Math" panose="02040503050406030204" pitchFamily="18" charset="0"/>
                              </a:rPr>
                              <m:t>2</m:t>
                            </m:r>
                          </m:sub>
                          <m:sup>
                            <m:r>
                              <a:rPr lang="en-US" sz="1200" b="0" i="1" smtClean="0">
                                <a:latin typeface="Cambria Math" panose="02040503050406030204" pitchFamily="18" charset="0"/>
                              </a:rPr>
                              <m:t>𝐸𝐸</m:t>
                            </m:r>
                          </m:sup>
                        </m:sSubSup>
                      </m:oMath>
                    </m:oMathPara>
                  </a14:m>
                  <a:endParaRPr lang="en-US" sz="1200" b="0" dirty="0"/>
                </a:p>
                <a:p>
                  <a:endParaRPr lang="en-US" dirty="0"/>
                </a:p>
              </p:txBody>
            </p:sp>
          </mc:Choice>
          <mc:Fallback xmlns="">
            <p:sp>
              <p:nvSpPr>
                <p:cNvPr id="191" name="TextBox 190">
                  <a:extLst>
                    <a:ext uri="{FF2B5EF4-FFF2-40B4-BE49-F238E27FC236}">
                      <a16:creationId xmlns:a16="http://schemas.microsoft.com/office/drawing/2014/main" id="{15CCC470-50A7-874A-B0E8-90FA020EE83F}"/>
                    </a:ext>
                  </a:extLst>
                </p:cNvPr>
                <p:cNvSpPr txBox="1">
                  <a:spLocks noRot="1" noChangeAspect="1" noMove="1" noResize="1" noEditPoints="1" noAdjustHandles="1" noChangeArrowheads="1" noChangeShapeType="1" noTextEdit="1"/>
                </p:cNvSpPr>
                <p:nvPr/>
              </p:nvSpPr>
              <p:spPr>
                <a:xfrm>
                  <a:off x="4345615" y="3419535"/>
                  <a:ext cx="358560" cy="402803"/>
                </a:xfrm>
                <a:prstGeom prst="rect">
                  <a:avLst/>
                </a:prstGeom>
                <a:blipFill>
                  <a:blip r:embed="rId18"/>
                  <a:stretch>
                    <a:fillRect t="-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1209866D-6129-9448-9BEA-3A427588D720}"/>
                    </a:ext>
                  </a:extLst>
                </p:cNvPr>
                <p:cNvSpPr txBox="1"/>
                <p:nvPr/>
              </p:nvSpPr>
              <p:spPr>
                <a:xfrm>
                  <a:off x="4391074" y="4444214"/>
                  <a:ext cx="358560" cy="4029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h</m:t>
                            </m:r>
                          </m:e>
                          <m:sub>
                            <m:r>
                              <a:rPr lang="en-US" sz="1200" b="0" i="1" smtClean="0">
                                <a:latin typeface="Cambria Math" panose="02040503050406030204" pitchFamily="18" charset="0"/>
                              </a:rPr>
                              <m:t>𝑁</m:t>
                            </m:r>
                          </m:sub>
                          <m:sup>
                            <m:r>
                              <a:rPr lang="en-US" sz="1200" b="0" i="1" smtClean="0">
                                <a:latin typeface="Cambria Math" panose="02040503050406030204" pitchFamily="18" charset="0"/>
                              </a:rPr>
                              <m:t>𝐸𝐸</m:t>
                            </m:r>
                          </m:sup>
                        </m:sSubSup>
                      </m:oMath>
                    </m:oMathPara>
                  </a14:m>
                  <a:endParaRPr lang="en-US" sz="1200" b="0" dirty="0"/>
                </a:p>
                <a:p>
                  <a:endParaRPr lang="en-US" dirty="0"/>
                </a:p>
              </p:txBody>
            </p:sp>
          </mc:Choice>
          <mc:Fallback xmlns="">
            <p:sp>
              <p:nvSpPr>
                <p:cNvPr id="192" name="TextBox 191">
                  <a:extLst>
                    <a:ext uri="{FF2B5EF4-FFF2-40B4-BE49-F238E27FC236}">
                      <a16:creationId xmlns:a16="http://schemas.microsoft.com/office/drawing/2014/main" id="{1209866D-6129-9448-9BEA-3A427588D720}"/>
                    </a:ext>
                  </a:extLst>
                </p:cNvPr>
                <p:cNvSpPr txBox="1">
                  <a:spLocks noRot="1" noChangeAspect="1" noMove="1" noResize="1" noEditPoints="1" noAdjustHandles="1" noChangeArrowheads="1" noChangeShapeType="1" noTextEdit="1"/>
                </p:cNvSpPr>
                <p:nvPr/>
              </p:nvSpPr>
              <p:spPr>
                <a:xfrm>
                  <a:off x="4391074" y="4444214"/>
                  <a:ext cx="358560" cy="402931"/>
                </a:xfrm>
                <a:prstGeom prst="rect">
                  <a:avLst/>
                </a:prstGeom>
                <a:blipFill>
                  <a:blip r:embed="rId19"/>
                  <a:stretch>
                    <a:fillRect/>
                  </a:stretch>
                </a:blipFill>
              </p:spPr>
              <p:txBody>
                <a:bodyPr/>
                <a:lstStyle/>
                <a:p>
                  <a:r>
                    <a:rPr lang="en-US">
                      <a:noFill/>
                    </a:rPr>
                    <a:t> </a:t>
                  </a:r>
                </a:p>
              </p:txBody>
            </p:sp>
          </mc:Fallback>
        </mc:AlternateContent>
        <p:cxnSp>
          <p:nvCxnSpPr>
            <p:cNvPr id="193" name="Straight Arrow Connector 192">
              <a:extLst>
                <a:ext uri="{FF2B5EF4-FFF2-40B4-BE49-F238E27FC236}">
                  <a16:creationId xmlns:a16="http://schemas.microsoft.com/office/drawing/2014/main" id="{691210F6-C9BA-7041-B58B-AD1ED1460C8F}"/>
                </a:ext>
              </a:extLst>
            </p:cNvPr>
            <p:cNvCxnSpPr>
              <a:cxnSpLocks/>
            </p:cNvCxnSpPr>
            <p:nvPr/>
          </p:nvCxnSpPr>
          <p:spPr>
            <a:xfrm>
              <a:off x="4367159" y="3145475"/>
              <a:ext cx="428408" cy="4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20B4F980-2E2C-D042-B930-E871F8627DE2}"/>
                    </a:ext>
                  </a:extLst>
                </p:cNvPr>
                <p:cNvSpPr txBox="1"/>
                <p:nvPr/>
              </p:nvSpPr>
              <p:spPr>
                <a:xfrm>
                  <a:off x="4352311" y="2863094"/>
                  <a:ext cx="484363" cy="4639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h</m:t>
                            </m:r>
                          </m:e>
                          <m:sub>
                            <m:r>
                              <a:rPr lang="en-US" sz="1200" b="0" i="1" smtClean="0">
                                <a:latin typeface="Cambria Math" panose="02040503050406030204" pitchFamily="18" charset="0"/>
                              </a:rPr>
                              <m:t>1</m:t>
                            </m:r>
                          </m:sub>
                          <m:sup>
                            <m:r>
                              <a:rPr lang="en-US" sz="1200" b="0" i="1" smtClean="0">
                                <a:latin typeface="Cambria Math" panose="02040503050406030204" pitchFamily="18" charset="0"/>
                              </a:rPr>
                              <m:t>𝐸𝐸</m:t>
                            </m:r>
                          </m:sup>
                        </m:sSubSup>
                      </m:oMath>
                    </m:oMathPara>
                  </a14:m>
                  <a:endParaRPr lang="en-US" sz="1200" b="0" dirty="0"/>
                </a:p>
                <a:p>
                  <a:endParaRPr lang="en-US" dirty="0"/>
                </a:p>
              </p:txBody>
            </p:sp>
          </mc:Choice>
          <mc:Fallback xmlns="">
            <p:sp>
              <p:nvSpPr>
                <p:cNvPr id="194" name="TextBox 193">
                  <a:extLst>
                    <a:ext uri="{FF2B5EF4-FFF2-40B4-BE49-F238E27FC236}">
                      <a16:creationId xmlns:a16="http://schemas.microsoft.com/office/drawing/2014/main" id="{20B4F980-2E2C-D042-B930-E871F8627DE2}"/>
                    </a:ext>
                  </a:extLst>
                </p:cNvPr>
                <p:cNvSpPr txBox="1">
                  <a:spLocks noRot="1" noChangeAspect="1" noMove="1" noResize="1" noEditPoints="1" noAdjustHandles="1" noChangeArrowheads="1" noChangeShapeType="1" noTextEdit="1"/>
                </p:cNvSpPr>
                <p:nvPr/>
              </p:nvSpPr>
              <p:spPr>
                <a:xfrm>
                  <a:off x="4352311" y="2863094"/>
                  <a:ext cx="484363" cy="463973"/>
                </a:xfrm>
                <a:prstGeom prst="rect">
                  <a:avLst/>
                </a:prstGeom>
                <a:blipFill>
                  <a:blip r:embed="rId2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0380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P spid="100" grpId="0" animBg="1"/>
      <p:bldP spid="16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87728F-F963-C34F-9945-7D4A07A9BDD7}"/>
              </a:ext>
            </a:extLst>
          </p:cNvPr>
          <p:cNvSpPr>
            <a:spLocks noGrp="1"/>
          </p:cNvSpPr>
          <p:nvPr>
            <p:ph type="title"/>
          </p:nvPr>
        </p:nvSpPr>
        <p:spPr>
          <a:xfrm>
            <a:off x="311700" y="445025"/>
            <a:ext cx="8520600" cy="572700"/>
          </a:xfrm>
        </p:spPr>
        <p:txBody>
          <a:bodyPr>
            <a:normAutofit fontScale="90000"/>
          </a:bodyPr>
          <a:lstStyle/>
          <a:p>
            <a:r>
              <a:rPr lang="en-GB" dirty="0">
                <a:solidFill>
                  <a:schemeClr val="accent1">
                    <a:lumMod val="50000"/>
                  </a:schemeClr>
                </a:solidFill>
              </a:rPr>
              <a:t>What Does </a:t>
            </a:r>
            <a:r>
              <a:rPr lang="en-US" dirty="0">
                <a:solidFill>
                  <a:schemeClr val="accent1">
                    <a:lumMod val="50000"/>
                  </a:schemeClr>
                </a:solidFill>
              </a:rPr>
              <a:t>Attention Module Learn?</a:t>
            </a:r>
            <a:br>
              <a:rPr lang="en-GB" dirty="0">
                <a:solidFill>
                  <a:schemeClr val="accent1">
                    <a:lumMod val="50000"/>
                  </a:schemeClr>
                </a:solidFill>
              </a:rPr>
            </a:br>
            <a:endParaRPr lang="en-US" dirty="0">
              <a:solidFill>
                <a:schemeClr val="accent1">
                  <a:lumMod val="50000"/>
                </a:schemeClr>
              </a:solidFill>
            </a:endParaRPr>
          </a:p>
        </p:txBody>
      </p:sp>
      <p:pic>
        <p:nvPicPr>
          <p:cNvPr id="6" name="Picture 5" descr="Graphical user interface, text&#10;&#10;Description automatically generated">
            <a:extLst>
              <a:ext uri="{FF2B5EF4-FFF2-40B4-BE49-F238E27FC236}">
                <a16:creationId xmlns:a16="http://schemas.microsoft.com/office/drawing/2014/main" id="{D0C0FF0E-C922-3D45-9EBE-17C262F67E6D}"/>
              </a:ext>
            </a:extLst>
          </p:cNvPr>
          <p:cNvPicPr>
            <a:picLocks noChangeAspect="1"/>
          </p:cNvPicPr>
          <p:nvPr/>
        </p:nvPicPr>
        <p:blipFill>
          <a:blip r:embed="rId2"/>
          <a:stretch>
            <a:fillRect/>
          </a:stretch>
        </p:blipFill>
        <p:spPr>
          <a:xfrm>
            <a:off x="760288" y="1032969"/>
            <a:ext cx="6846155" cy="3665505"/>
          </a:xfrm>
          <a:prstGeom prst="rect">
            <a:avLst/>
          </a:prstGeom>
        </p:spPr>
      </p:pic>
      <p:sp>
        <p:nvSpPr>
          <p:cNvPr id="7" name="TextBox 6">
            <a:extLst>
              <a:ext uri="{FF2B5EF4-FFF2-40B4-BE49-F238E27FC236}">
                <a16:creationId xmlns:a16="http://schemas.microsoft.com/office/drawing/2014/main" id="{2085E054-053D-7743-B42D-592E4E4CCCB4}"/>
              </a:ext>
            </a:extLst>
          </p:cNvPr>
          <p:cNvSpPr txBox="1"/>
          <p:nvPr/>
        </p:nvSpPr>
        <p:spPr>
          <a:xfrm>
            <a:off x="6215095" y="4811232"/>
            <a:ext cx="3424903" cy="184666"/>
          </a:xfrm>
          <a:prstGeom prst="rect">
            <a:avLst/>
          </a:prstGeom>
          <a:noFill/>
        </p:spPr>
        <p:txBody>
          <a:bodyPr wrap="square" rtlCol="0">
            <a:spAutoFit/>
          </a:bodyPr>
          <a:lstStyle/>
          <a:p>
            <a:r>
              <a:rPr lang="en-US" sz="600" dirty="0"/>
              <a:t>Image from Jain et al., “</a:t>
            </a:r>
            <a:r>
              <a:rPr lang="en-US" sz="600" dirty="0">
                <a:hlinkClick r:id="rId3"/>
              </a:rPr>
              <a:t>Contextual RNN-T For Open Domain ASR</a:t>
            </a:r>
            <a:r>
              <a:rPr lang="en-US" sz="600" dirty="0"/>
              <a:t>”</a:t>
            </a:r>
          </a:p>
        </p:txBody>
      </p:sp>
    </p:spTree>
    <p:extLst>
      <p:ext uri="{BB962C8B-B14F-4D97-AF65-F5344CB8AC3E}">
        <p14:creationId xmlns:p14="http://schemas.microsoft.com/office/powerpoint/2010/main" val="43434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74A4-07ED-5842-B592-B5B135C7F9DC}"/>
              </a:ext>
            </a:extLst>
          </p:cNvPr>
          <p:cNvSpPr>
            <a:spLocks noGrp="1"/>
          </p:cNvSpPr>
          <p:nvPr>
            <p:ph type="title"/>
          </p:nvPr>
        </p:nvSpPr>
        <p:spPr/>
        <p:txBody>
          <a:bodyPr>
            <a:normAutofit fontScale="90000"/>
          </a:bodyPr>
          <a:lstStyle/>
          <a:p>
            <a:r>
              <a:rPr lang="en-GB" dirty="0">
                <a:solidFill>
                  <a:schemeClr val="accent1">
                    <a:lumMod val="50000"/>
                  </a:schemeClr>
                </a:solidFill>
              </a:rPr>
              <a:t>Utilizing Utterance Specific Context: </a:t>
            </a:r>
            <a:r>
              <a:rPr lang="en-US" dirty="0">
                <a:solidFill>
                  <a:schemeClr val="accent1">
                    <a:lumMod val="50000"/>
                  </a:schemeClr>
                </a:solidFill>
              </a:rPr>
              <a:t>Shallow Fusion</a:t>
            </a:r>
            <a:br>
              <a:rPr lang="en-GB" dirty="0">
                <a:solidFill>
                  <a:schemeClr val="accent1">
                    <a:lumMod val="50000"/>
                  </a:schemeClr>
                </a:solidFill>
              </a:rPr>
            </a:br>
            <a:endParaRPr lang="en-US"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3810DBC-F341-B34F-8F63-782D8F355203}"/>
                  </a:ext>
                </a:extLst>
              </p:cNvPr>
              <p:cNvSpPr/>
              <p:nvPr/>
            </p:nvSpPr>
            <p:spPr>
              <a:xfrm>
                <a:off x="311700" y="1330931"/>
                <a:ext cx="7037367" cy="3063146"/>
              </a:xfrm>
              <a:prstGeom prst="rect">
                <a:avLst/>
              </a:prstGeom>
            </p:spPr>
            <p:txBody>
              <a:bodyPr wrap="square">
                <a:spAutoFit/>
              </a:bodyPr>
              <a:lstStyle/>
              <a:p>
                <a:pPr marL="457200" indent="-317500">
                  <a:lnSpc>
                    <a:spcPct val="115000"/>
                  </a:lnSpc>
                  <a:buClr>
                    <a:schemeClr val="dk1"/>
                  </a:buClr>
                  <a:buSzPts val="1400"/>
                  <a:buFont typeface="Arial" panose="020B0604020202020204" pitchFamily="34" charset="0"/>
                  <a:buChar char="•"/>
                </a:pPr>
                <a:r>
                  <a:rPr lang="en-GB" sz="1100" dirty="0"/>
                  <a:t>Build a personalized Language Model (LM)</a:t>
                </a:r>
              </a:p>
              <a:p>
                <a:pPr marL="914400" lvl="1" indent="-317500">
                  <a:lnSpc>
                    <a:spcPct val="90000"/>
                  </a:lnSpc>
                  <a:buClr>
                    <a:schemeClr val="dk1"/>
                  </a:buClr>
                  <a:buSzPts val="1400"/>
                  <a:buChar char="○"/>
                </a:pPr>
                <a:r>
                  <a:rPr lang="en-US" sz="1100" dirty="0">
                    <a:solidFill>
                      <a:schemeClr val="dk1"/>
                    </a:solidFill>
                  </a:rPr>
                  <a:t>Patterns: </a:t>
                </a:r>
              </a:p>
              <a:p>
                <a:pPr marL="1371600" lvl="2" indent="-317500">
                  <a:lnSpc>
                    <a:spcPct val="90000"/>
                  </a:lnSpc>
                  <a:buClr>
                    <a:schemeClr val="dk1"/>
                  </a:buClr>
                  <a:buSzPts val="1400"/>
                  <a:buChar char="■"/>
                </a:pPr>
                <a:r>
                  <a:rPr lang="en-US" sz="1100" dirty="0">
                    <a:solidFill>
                      <a:schemeClr val="dk1"/>
                    </a:solidFill>
                  </a:rPr>
                  <a:t>Hey Assistant call </a:t>
                </a:r>
                <a:r>
                  <a:rPr lang="en-US" sz="1100" b="1" dirty="0">
                    <a:solidFill>
                      <a:schemeClr val="dk1"/>
                    </a:solidFill>
                  </a:rPr>
                  <a:t>@entity </a:t>
                </a:r>
                <a:endParaRPr lang="en-US" sz="1100" dirty="0">
                  <a:solidFill>
                    <a:schemeClr val="dk1"/>
                  </a:solidFill>
                </a:endParaRPr>
              </a:p>
              <a:p>
                <a:pPr marL="1828800" lvl="3" indent="-304800">
                  <a:lnSpc>
                    <a:spcPct val="90000"/>
                  </a:lnSpc>
                  <a:buClr>
                    <a:schemeClr val="dk1"/>
                  </a:buClr>
                  <a:buSzPts val="1200"/>
                  <a:buFont typeface="Arial" panose="020B0604020202020204" pitchFamily="34" charset="0"/>
                  <a:buChar char="•"/>
                </a:pPr>
                <a:r>
                  <a:rPr lang="en-US" sz="1100" dirty="0">
                    <a:solidFill>
                      <a:schemeClr val="dk1"/>
                    </a:solidFill>
                  </a:rPr>
                  <a:t>Hey Assistant call </a:t>
                </a:r>
                <a:r>
                  <a:rPr lang="en-US" sz="1100" dirty="0" err="1">
                    <a:solidFill>
                      <a:schemeClr val="dk1"/>
                    </a:solidFill>
                  </a:rPr>
                  <a:t>Nayan</a:t>
                </a:r>
                <a:endParaRPr lang="en-US" sz="1100" dirty="0">
                  <a:solidFill>
                    <a:schemeClr val="dk1"/>
                  </a:solidFill>
                </a:endParaRPr>
              </a:p>
              <a:p>
                <a:pPr marL="914400" lvl="1" indent="-317500">
                  <a:lnSpc>
                    <a:spcPct val="90000"/>
                  </a:lnSpc>
                  <a:buClr>
                    <a:schemeClr val="dk1"/>
                  </a:buClr>
                  <a:buSzPts val="1400"/>
                  <a:buChar char="○"/>
                </a:pPr>
                <a:r>
                  <a:rPr lang="en-US" sz="1100" dirty="0">
                    <a:solidFill>
                      <a:schemeClr val="dk1"/>
                    </a:solidFill>
                  </a:rPr>
                  <a:t>In the wild messaging :</a:t>
                </a:r>
              </a:p>
              <a:p>
                <a:pPr marL="1371600" lvl="2" indent="-317500">
                  <a:lnSpc>
                    <a:spcPct val="90000"/>
                  </a:lnSpc>
                  <a:buClr>
                    <a:schemeClr val="dk1"/>
                  </a:buClr>
                  <a:buSzPts val="1400"/>
                  <a:buChar char="■"/>
                </a:pPr>
                <a:r>
                  <a:rPr lang="en-US" sz="1100" dirty="0">
                    <a:solidFill>
                      <a:schemeClr val="dk1"/>
                    </a:solidFill>
                  </a:rPr>
                  <a:t> … </a:t>
                </a:r>
                <a:r>
                  <a:rPr lang="en-US" sz="1100" b="1" dirty="0">
                    <a:solidFill>
                      <a:schemeClr val="dk1"/>
                    </a:solidFill>
                  </a:rPr>
                  <a:t>@name</a:t>
                </a:r>
                <a:r>
                  <a:rPr lang="en-US" sz="1100" dirty="0">
                    <a:solidFill>
                      <a:schemeClr val="dk1"/>
                    </a:solidFill>
                  </a:rPr>
                  <a:t> …</a:t>
                </a:r>
              </a:p>
              <a:p>
                <a:pPr marL="1828800" lvl="3" indent="-317500">
                  <a:lnSpc>
                    <a:spcPct val="90000"/>
                  </a:lnSpc>
                  <a:buClr>
                    <a:schemeClr val="dk1"/>
                  </a:buClr>
                  <a:buSzPts val="1400"/>
                  <a:buFont typeface="Arial" panose="020B0604020202020204" pitchFamily="34" charset="0"/>
                  <a:buChar char="•"/>
                </a:pPr>
                <a:r>
                  <a:rPr lang="en-US" sz="1100" dirty="0">
                    <a:solidFill>
                      <a:schemeClr val="dk1"/>
                    </a:solidFill>
                  </a:rPr>
                  <a:t>message </a:t>
                </a:r>
                <a:r>
                  <a:rPr lang="en-US" sz="1100" dirty="0" err="1">
                    <a:solidFill>
                      <a:schemeClr val="dk1"/>
                    </a:solidFill>
                  </a:rPr>
                  <a:t>Nayan</a:t>
                </a:r>
                <a:r>
                  <a:rPr lang="en-US" sz="1100" dirty="0">
                    <a:solidFill>
                      <a:schemeClr val="dk1"/>
                    </a:solidFill>
                  </a:rPr>
                  <a:t> that I will be late…</a:t>
                </a:r>
                <a:endParaRPr lang="en-GB" sz="1100" dirty="0"/>
              </a:p>
              <a:p>
                <a:pPr marL="457200" indent="-317500">
                  <a:lnSpc>
                    <a:spcPct val="115000"/>
                  </a:lnSpc>
                  <a:buClr>
                    <a:schemeClr val="dk1"/>
                  </a:buClr>
                  <a:buSzPts val="1400"/>
                  <a:buFont typeface="Arial" panose="020B0604020202020204" pitchFamily="34" charset="0"/>
                  <a:buChar char="•"/>
                </a:pPr>
                <a:endParaRPr lang="en-GB" sz="1100" dirty="0"/>
              </a:p>
              <a:p>
                <a:pPr marL="457200" indent="-317500">
                  <a:lnSpc>
                    <a:spcPct val="115000"/>
                  </a:lnSpc>
                  <a:buClr>
                    <a:schemeClr val="dk1"/>
                  </a:buClr>
                  <a:buSzPts val="1400"/>
                  <a:buFont typeface="Arial" panose="020B0604020202020204" pitchFamily="34" charset="0"/>
                  <a:buChar char="•"/>
                </a:pPr>
                <a:r>
                  <a:rPr lang="en-GB" sz="1100" dirty="0"/>
                  <a:t>Language Model (LM) has same output units as RNN-T’s one. </a:t>
                </a:r>
              </a:p>
              <a:p>
                <a:pPr marL="457200" indent="-317500">
                  <a:lnSpc>
                    <a:spcPct val="115000"/>
                  </a:lnSpc>
                  <a:buClr>
                    <a:schemeClr val="dk1"/>
                  </a:buClr>
                  <a:buSzPts val="1400"/>
                  <a:buFont typeface="Arial" panose="020B0604020202020204" pitchFamily="34" charset="0"/>
                  <a:buChar char="•"/>
                </a:pPr>
                <a:endParaRPr lang="en-GB" sz="1100" b="1" dirty="0"/>
              </a:p>
              <a:p>
                <a:pPr marL="457200" indent="-317500">
                  <a:lnSpc>
                    <a:spcPct val="115000"/>
                  </a:lnSpc>
                  <a:buClr>
                    <a:schemeClr val="dk1"/>
                  </a:buClr>
                  <a:buSzPts val="1400"/>
                  <a:buFont typeface="Arial" panose="020B0604020202020204" pitchFamily="34" charset="0"/>
                  <a:buChar char="•"/>
                </a:pPr>
                <a:r>
                  <a:rPr lang="en-GB" sz="1100" b="1" dirty="0"/>
                  <a:t>Shallow Fusion</a:t>
                </a:r>
                <a:r>
                  <a:rPr lang="en-GB" sz="1100" dirty="0"/>
                  <a:t> is performed by computing a weighted sum of scores from Language Model and RNN-T model.  </a:t>
                </a:r>
              </a:p>
              <a:p>
                <a:pPr marL="457200" indent="-317500">
                  <a:lnSpc>
                    <a:spcPct val="115000"/>
                  </a:lnSpc>
                  <a:buClr>
                    <a:schemeClr val="dk1"/>
                  </a:buClr>
                  <a:buSzPts val="1400"/>
                  <a:buFont typeface="Arial" panose="020B0604020202020204" pitchFamily="34" charset="0"/>
                  <a:buChar char="•"/>
                </a:pPr>
                <a:endParaRPr lang="en-GB" sz="1100" dirty="0"/>
              </a:p>
              <a:p>
                <a:pPr marL="457200" indent="-317500">
                  <a:lnSpc>
                    <a:spcPct val="115000"/>
                  </a:lnSpc>
                  <a:buClr>
                    <a:schemeClr val="dk1"/>
                  </a:buClr>
                  <a:buSzPts val="1400"/>
                  <a:buFont typeface="Arial" panose="020B0604020202020204" pitchFamily="34" charset="0"/>
                  <a:buChar char="•"/>
                </a:pPr>
                <a:r>
                  <a:rPr lang="en-GB" sz="1100" dirty="0"/>
                  <a:t>Compute </a:t>
                </a:r>
                <a:r>
                  <a:rPr lang="en-GB" sz="1100" dirty="0">
                    <a:solidFill>
                      <a:srgbClr val="FF0000"/>
                    </a:solidFill>
                  </a:rPr>
                  <a:t>weighted sum </a:t>
                </a:r>
                <a:r>
                  <a:rPr lang="en-GB" sz="1100" dirty="0"/>
                  <a:t>of scores from </a:t>
                </a:r>
                <a:r>
                  <a:rPr lang="en-GB" sz="1100" dirty="0">
                    <a:solidFill>
                      <a:srgbClr val="FF0000"/>
                    </a:solidFill>
                  </a:rPr>
                  <a:t>RNN-T(</a:t>
                </a:r>
                <a:r>
                  <a:rPr lang="en-US" sz="1100" dirty="0" err="1">
                    <a:solidFill>
                      <a:srgbClr val="FF0000"/>
                    </a:solidFill>
                  </a:rPr>
                  <a:t>Pr</a:t>
                </a:r>
                <a14:m>
                  <m:oMath xmlns:m="http://schemas.openxmlformats.org/officeDocument/2006/math">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𝑘</m:t>
                    </m:r>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𝑡</m:t>
                    </m:r>
                    <m:r>
                      <a:rPr lang="en-US" sz="1100" i="1">
                        <a:solidFill>
                          <a:srgbClr val="FF0000"/>
                        </a:solidFill>
                        <a:latin typeface="Cambria Math" panose="02040503050406030204" pitchFamily="18" charset="0"/>
                      </a:rPr>
                      <m:t>, </m:t>
                    </m:r>
                    <m:r>
                      <a:rPr lang="en-US" sz="1100" i="1">
                        <a:solidFill>
                          <a:srgbClr val="FF0000"/>
                        </a:solidFill>
                        <a:latin typeface="Cambria Math" panose="02040503050406030204" pitchFamily="18" charset="0"/>
                      </a:rPr>
                      <m:t>𝑦</m:t>
                    </m:r>
                  </m:oMath>
                </a14:m>
                <a:r>
                  <a:rPr lang="en-US" sz="1100" dirty="0">
                    <a:solidFill>
                      <a:srgbClr val="FF0000"/>
                    </a:solidFill>
                  </a:rPr>
                  <a:t>*</a:t>
                </a:r>
                <a:r>
                  <a:rPr lang="en-US" sz="1100" i="1" dirty="0">
                    <a:solidFill>
                      <a:srgbClr val="FF0000"/>
                    </a:solidFill>
                  </a:rPr>
                  <a:t>)) </a:t>
                </a:r>
                <a:r>
                  <a:rPr lang="en-US" sz="1100" dirty="0"/>
                  <a:t>and </a:t>
                </a:r>
                <a:r>
                  <a:rPr lang="en-US" sz="1100" dirty="0">
                    <a:solidFill>
                      <a:schemeClr val="dk1"/>
                    </a:solidFill>
                  </a:rPr>
                  <a:t>personalized</a:t>
                </a:r>
                <a:r>
                  <a:rPr lang="en-US" sz="1100" i="1" dirty="0"/>
                  <a:t> </a:t>
                </a:r>
                <a:r>
                  <a:rPr lang="en-US" sz="1100" dirty="0"/>
                  <a:t>Language Model </a:t>
                </a:r>
                <a:r>
                  <a:rPr lang="en-US" sz="1100" i="1" dirty="0">
                    <a:solidFill>
                      <a:srgbClr val="FF0000"/>
                    </a:solidFill>
                  </a:rPr>
                  <a:t>(</a:t>
                </a:r>
                <a:r>
                  <a:rPr lang="en-US" sz="1100" dirty="0" err="1">
                    <a:solidFill>
                      <a:srgbClr val="FF0000"/>
                    </a:solidFill>
                  </a:rPr>
                  <a:t>Pr</a:t>
                </a:r>
                <a14:m>
                  <m:oMath xmlns:m="http://schemas.openxmlformats.org/officeDocument/2006/math">
                    <m:r>
                      <a:rPr lang="en-US" sz="1100">
                        <a:solidFill>
                          <a:srgbClr val="FF0000"/>
                        </a:solidFill>
                        <a:latin typeface="Cambria Math" panose="02040503050406030204" pitchFamily="18" charset="0"/>
                      </a:rPr>
                      <m:t>_</m:t>
                    </m:r>
                    <m:r>
                      <m:rPr>
                        <m:sty m:val="p"/>
                      </m:rPr>
                      <a:rPr lang="en-US" sz="1100">
                        <a:solidFill>
                          <a:srgbClr val="FF0000"/>
                        </a:solidFill>
                        <a:latin typeface="Cambria Math" panose="02040503050406030204" pitchFamily="18" charset="0"/>
                      </a:rPr>
                      <m:t>LM</m:t>
                    </m:r>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𝑘</m:t>
                    </m:r>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𝑦</m:t>
                    </m:r>
                  </m:oMath>
                </a14:m>
                <a:r>
                  <a:rPr lang="en-US" sz="1100" dirty="0">
                    <a:solidFill>
                      <a:srgbClr val="FF0000"/>
                    </a:solidFill>
                  </a:rPr>
                  <a:t>*</a:t>
                </a:r>
                <a:r>
                  <a:rPr lang="en-US" sz="1100" i="1" dirty="0">
                    <a:solidFill>
                      <a:srgbClr val="FF0000"/>
                    </a:solidFill>
                  </a:rPr>
                  <a:t>)) </a:t>
                </a:r>
                <a:r>
                  <a:rPr lang="en-US" sz="1100" dirty="0"/>
                  <a:t>and use it in beam search.</a:t>
                </a:r>
                <a:endParaRPr lang="en-US" sz="1100" dirty="0">
                  <a:solidFill>
                    <a:schemeClr val="dk1"/>
                  </a:solidFill>
                </a:endParaRPr>
              </a:p>
              <a:p>
                <a:pPr marL="457200" lvl="0" indent="-317500">
                  <a:lnSpc>
                    <a:spcPct val="90000"/>
                  </a:lnSpc>
                  <a:buClr>
                    <a:schemeClr val="dk1"/>
                  </a:buClr>
                  <a:buSzPts val="1400"/>
                  <a:buFont typeface="Arial" panose="020B0604020202020204" pitchFamily="34" charset="0"/>
                  <a:buChar char="•"/>
                </a:pPr>
                <a:endParaRPr lang="en-US" sz="1100" dirty="0">
                  <a:solidFill>
                    <a:schemeClr val="dk1"/>
                  </a:solidFill>
                </a:endParaRPr>
              </a:p>
              <a:p>
                <a:pPr marL="457200" lvl="0" indent="-317500">
                  <a:lnSpc>
                    <a:spcPct val="90000"/>
                  </a:lnSpc>
                  <a:buClr>
                    <a:schemeClr val="dk1"/>
                  </a:buClr>
                  <a:buSzPts val="1400"/>
                  <a:buFont typeface="Arial" panose="020B0604020202020204" pitchFamily="34" charset="0"/>
                  <a:buChar char="•"/>
                </a:pPr>
                <a:r>
                  <a:rPr lang="en-US" sz="1100" dirty="0">
                    <a:solidFill>
                      <a:schemeClr val="dk1"/>
                    </a:solidFill>
                  </a:rPr>
                  <a:t>Boost occurrence of contextual entity (</a:t>
                </a:r>
                <a:r>
                  <a:rPr lang="en-US" sz="1100" b="1" dirty="0">
                    <a:solidFill>
                      <a:schemeClr val="dk1"/>
                    </a:solidFill>
                  </a:rPr>
                  <a:t>@entity)</a:t>
                </a:r>
                <a:r>
                  <a:rPr lang="en-US" sz="1100" dirty="0">
                    <a:solidFill>
                      <a:schemeClr val="dk1"/>
                    </a:solidFill>
                  </a:rPr>
                  <a:t> using Personalized Language Model (PLM)</a:t>
                </a:r>
              </a:p>
            </p:txBody>
          </p:sp>
        </mc:Choice>
        <mc:Fallback xmlns="">
          <p:sp>
            <p:nvSpPr>
              <p:cNvPr id="3" name="Rectangle 2">
                <a:extLst>
                  <a:ext uri="{FF2B5EF4-FFF2-40B4-BE49-F238E27FC236}">
                    <a16:creationId xmlns:a16="http://schemas.microsoft.com/office/drawing/2014/main" id="{A3810DBC-F341-B34F-8F63-782D8F355203}"/>
                  </a:ext>
                </a:extLst>
              </p:cNvPr>
              <p:cNvSpPr>
                <a:spLocks noRot="1" noChangeAspect="1" noMove="1" noResize="1" noEditPoints="1" noAdjustHandles="1" noChangeArrowheads="1" noChangeShapeType="1" noTextEdit="1"/>
              </p:cNvSpPr>
              <p:nvPr/>
            </p:nvSpPr>
            <p:spPr>
              <a:xfrm>
                <a:off x="311700" y="1330931"/>
                <a:ext cx="7037367" cy="3063146"/>
              </a:xfrm>
              <a:prstGeom prst="rect">
                <a:avLst/>
              </a:prstGeom>
              <a:blipFill>
                <a:blip r:embed="rId3"/>
                <a:stretch>
                  <a:fillRect t="-823" b="-823"/>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5B6BF85F-9E08-C741-A7B6-B7E7194801BE}"/>
              </a:ext>
            </a:extLst>
          </p:cNvPr>
          <p:cNvSpPr/>
          <p:nvPr/>
        </p:nvSpPr>
        <p:spPr>
          <a:xfrm>
            <a:off x="5025418" y="1122938"/>
            <a:ext cx="1106587" cy="522356"/>
          </a:xfrm>
          <a:prstGeom prst="roundRect">
            <a:avLst/>
          </a:prstGeom>
          <a:solidFill>
            <a:srgbClr val="0277BD"/>
          </a:solidFill>
          <a:ln w="25400" cap="flat" cmpd="sng" algn="ctr">
            <a:solidFill>
              <a:srgbClr val="0277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Personalized Language Model</a:t>
            </a:r>
          </a:p>
        </p:txBody>
      </p:sp>
      <p:grpSp>
        <p:nvGrpSpPr>
          <p:cNvPr id="4" name="Group 3">
            <a:extLst>
              <a:ext uri="{FF2B5EF4-FFF2-40B4-BE49-F238E27FC236}">
                <a16:creationId xmlns:a16="http://schemas.microsoft.com/office/drawing/2014/main" id="{99B01218-51AC-4B41-8CF4-CC1FB93852FA}"/>
              </a:ext>
            </a:extLst>
          </p:cNvPr>
          <p:cNvGrpSpPr/>
          <p:nvPr/>
        </p:nvGrpSpPr>
        <p:grpSpPr>
          <a:xfrm>
            <a:off x="5025418" y="1384116"/>
            <a:ext cx="3888873" cy="1087591"/>
            <a:chOff x="5025418" y="1384116"/>
            <a:chExt cx="3888873" cy="1087591"/>
          </a:xfrm>
        </p:grpSpPr>
        <p:sp>
          <p:nvSpPr>
            <p:cNvPr id="87" name="Rounded Rectangle 86">
              <a:extLst>
                <a:ext uri="{FF2B5EF4-FFF2-40B4-BE49-F238E27FC236}">
                  <a16:creationId xmlns:a16="http://schemas.microsoft.com/office/drawing/2014/main" id="{5913D3CA-7F44-BE4F-B20B-827DEA292AAE}"/>
                </a:ext>
              </a:extLst>
            </p:cNvPr>
            <p:cNvSpPr/>
            <p:nvPr/>
          </p:nvSpPr>
          <p:spPr>
            <a:xfrm>
              <a:off x="5025418" y="2078901"/>
              <a:ext cx="1106587" cy="392806"/>
            </a:xfrm>
            <a:prstGeom prst="roundRect">
              <a:avLst/>
            </a:prstGeom>
            <a:solidFill>
              <a:srgbClr val="0277BD"/>
            </a:solidFill>
            <a:ln w="25400" cap="flat" cmpd="sng" algn="ctr">
              <a:solidFill>
                <a:srgbClr val="0277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100" dirty="0">
                  <a:solidFill>
                    <a:srgbClr val="FFFFFF"/>
                  </a:solidFill>
                  <a:ea typeface="+mn-ea"/>
                  <a:cs typeface="+mn-cs"/>
                </a:rPr>
                <a:t>RNN-T</a:t>
              </a:r>
              <a:endParaRPr kumimoji="0" lang="en-US" sz="11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8" name="Oval 87">
              <a:extLst>
                <a:ext uri="{FF2B5EF4-FFF2-40B4-BE49-F238E27FC236}">
                  <a16:creationId xmlns:a16="http://schemas.microsoft.com/office/drawing/2014/main" id="{BB264833-6269-2E42-AAA8-2E53DEC3289A}"/>
                </a:ext>
              </a:extLst>
            </p:cNvPr>
            <p:cNvSpPr/>
            <p:nvPr/>
          </p:nvSpPr>
          <p:spPr>
            <a:xfrm>
              <a:off x="6252770" y="1470063"/>
              <a:ext cx="1380181" cy="686757"/>
            </a:xfrm>
            <a:prstGeom prst="ellipse">
              <a:avLst/>
            </a:prstGeom>
            <a:solidFill>
              <a:srgbClr val="0F9D58"/>
            </a:solidFill>
            <a:ln w="25400" cap="flat" cmpd="sng" algn="ctr">
              <a:solidFill>
                <a:srgbClr val="0F9D5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Weighted Sum of Scores</a:t>
              </a:r>
            </a:p>
          </p:txBody>
        </p:sp>
        <p:cxnSp>
          <p:nvCxnSpPr>
            <p:cNvPr id="89" name="Straight Arrow Connector 88">
              <a:extLst>
                <a:ext uri="{FF2B5EF4-FFF2-40B4-BE49-F238E27FC236}">
                  <a16:creationId xmlns:a16="http://schemas.microsoft.com/office/drawing/2014/main" id="{F3D7792C-BD76-114C-8602-3275AD8975BC}"/>
                </a:ext>
              </a:extLst>
            </p:cNvPr>
            <p:cNvCxnSpPr>
              <a:cxnSpLocks/>
              <a:stCxn id="86" idx="3"/>
              <a:endCxn id="88" idx="1"/>
            </p:cNvCxnSpPr>
            <p:nvPr/>
          </p:nvCxnSpPr>
          <p:spPr>
            <a:xfrm>
              <a:off x="6132005" y="1384116"/>
              <a:ext cx="322888" cy="18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0B3E203-59F8-234D-A22F-D89F3FBA4297}"/>
                </a:ext>
              </a:extLst>
            </p:cNvPr>
            <p:cNvCxnSpPr>
              <a:cxnSpLocks/>
              <a:stCxn id="87" idx="3"/>
              <a:endCxn id="88" idx="3"/>
            </p:cNvCxnSpPr>
            <p:nvPr/>
          </p:nvCxnSpPr>
          <p:spPr>
            <a:xfrm flipV="1">
              <a:off x="6132005" y="2056247"/>
              <a:ext cx="322888" cy="219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37277983-D970-354F-91D1-DB709A7B66D0}"/>
                </a:ext>
              </a:extLst>
            </p:cNvPr>
            <p:cNvSpPr/>
            <p:nvPr/>
          </p:nvSpPr>
          <p:spPr>
            <a:xfrm>
              <a:off x="7959038" y="1645294"/>
              <a:ext cx="955253" cy="357028"/>
            </a:xfrm>
            <a:prstGeom prst="ellipse">
              <a:avLst/>
            </a:prstGeom>
            <a:solidFill>
              <a:srgbClr val="0F9D58"/>
            </a:solidFill>
            <a:ln w="25400" cap="flat" cmpd="sng" algn="ctr">
              <a:solidFill>
                <a:srgbClr val="0F9D5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Beam Search</a:t>
              </a:r>
            </a:p>
          </p:txBody>
        </p:sp>
        <p:cxnSp>
          <p:nvCxnSpPr>
            <p:cNvPr id="92" name="Straight Arrow Connector 91">
              <a:extLst>
                <a:ext uri="{FF2B5EF4-FFF2-40B4-BE49-F238E27FC236}">
                  <a16:creationId xmlns:a16="http://schemas.microsoft.com/office/drawing/2014/main" id="{1CE01BAE-8FDE-484E-868E-8F358894F997}"/>
                </a:ext>
              </a:extLst>
            </p:cNvPr>
            <p:cNvCxnSpPr>
              <a:cxnSpLocks/>
              <a:stCxn id="88" idx="6"/>
              <a:endCxn id="91" idx="2"/>
            </p:cNvCxnSpPr>
            <p:nvPr/>
          </p:nvCxnSpPr>
          <p:spPr>
            <a:xfrm>
              <a:off x="7632951" y="1813442"/>
              <a:ext cx="326087" cy="10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655598FE-152B-404E-9D21-F7F1B526582D}"/>
              </a:ext>
            </a:extLst>
          </p:cNvPr>
          <p:cNvSpPr/>
          <p:nvPr/>
        </p:nvSpPr>
        <p:spPr>
          <a:xfrm>
            <a:off x="4656860" y="4677138"/>
            <a:ext cx="4572000" cy="338554"/>
          </a:xfrm>
          <a:prstGeom prst="rect">
            <a:avLst/>
          </a:prstGeom>
        </p:spPr>
        <p:txBody>
          <a:bodyPr>
            <a:spAutoFit/>
          </a:bodyPr>
          <a:lstStyle/>
          <a:p>
            <a:r>
              <a:rPr lang="en-US" sz="800" dirty="0"/>
              <a:t>Le et al., “</a:t>
            </a:r>
            <a:r>
              <a:rPr lang="en-US" sz="800" dirty="0">
                <a:hlinkClick r:id="rId4"/>
              </a:rPr>
              <a:t>Contextualized Streaming End-to-End Speech Recognition with Trie-Based Deep Biasing and Shallow Fusion</a:t>
            </a:r>
            <a:r>
              <a:rPr lang="en-US" sz="800" dirty="0"/>
              <a:t>”</a:t>
            </a:r>
            <a:endParaRPr lang="en-US" dirty="0"/>
          </a:p>
        </p:txBody>
      </p:sp>
    </p:spTree>
    <p:extLst>
      <p:ext uri="{BB962C8B-B14F-4D97-AF65-F5344CB8AC3E}">
        <p14:creationId xmlns:p14="http://schemas.microsoft.com/office/powerpoint/2010/main" val="2339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8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Contextualization: </a:t>
            </a:r>
            <a:r>
              <a:rPr lang="en-GB" dirty="0">
                <a:solidFill>
                  <a:schemeClr val="accent1">
                    <a:lumMod val="50000"/>
                  </a:schemeClr>
                </a:solidFill>
              </a:rPr>
              <a:t>Utilizing Large Text Only data with Shallow Fusion</a:t>
            </a:r>
            <a:endParaRPr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482620-96A3-AC49-A15E-0BC5B8DC8E68}"/>
                  </a:ext>
                </a:extLst>
              </p:cNvPr>
              <p:cNvSpPr txBox="1"/>
              <p:nvPr/>
            </p:nvSpPr>
            <p:spPr>
              <a:xfrm>
                <a:off x="311700" y="1277966"/>
                <a:ext cx="6859567" cy="2139047"/>
              </a:xfrm>
              <a:prstGeom prst="rect">
                <a:avLst/>
              </a:prstGeom>
              <a:noFill/>
            </p:spPr>
            <p:txBody>
              <a:bodyPr wrap="square" rtlCol="0">
                <a:spAutoFit/>
              </a:bodyPr>
              <a:lstStyle/>
              <a:p>
                <a:pPr lvl="0"/>
                <a:endParaRPr lang="en-GB" dirty="0"/>
              </a:p>
              <a:p>
                <a:pPr marL="285750" indent="-285750">
                  <a:buFont typeface="Arial" panose="020B0604020202020204" pitchFamily="34" charset="0"/>
                  <a:buChar char="•"/>
                </a:pPr>
                <a:r>
                  <a:rPr lang="en-GB" sz="1100" dirty="0"/>
                  <a:t>Language models (LM) built with external text only data allows to model knowledge of the world into ASR system. Helpful when ASR training data is limited. Language model can estimate for example, </a:t>
                </a:r>
                <a:r>
                  <a:rPr lang="en-GB" sz="1100" b="1" dirty="0" err="1"/>
                  <a:t>Pr_LM</a:t>
                </a:r>
                <a:r>
                  <a:rPr lang="en-GB" sz="1100" b="1" dirty="0"/>
                  <a:t>(“m”| [“P”, “r”, “e”, ”s”, “I”, “d”, ”e”, ”n”, t”, “ “, “B”, ”a”, ”r”, ”a”, ”c”, ”k”, “ “,“O”, “b”, “a”]) </a:t>
                </a:r>
                <a:r>
                  <a:rPr lang="en-GB" sz="1100" dirty="0"/>
                  <a:t>from text LM only data.</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Compute weighted sum of scores from </a:t>
                </a:r>
                <a:r>
                  <a:rPr lang="en-GB" sz="1100" dirty="0">
                    <a:solidFill>
                      <a:srgbClr val="FF0000"/>
                    </a:solidFill>
                  </a:rPr>
                  <a:t>RNN-T(</a:t>
                </a:r>
                <a:r>
                  <a:rPr lang="en-US" sz="1100" dirty="0" err="1">
                    <a:solidFill>
                      <a:srgbClr val="FF0000"/>
                    </a:solidFill>
                  </a:rPr>
                  <a:t>Pr</a:t>
                </a:r>
                <a14:m>
                  <m:oMath xmlns:m="http://schemas.openxmlformats.org/officeDocument/2006/math">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𝑘</m:t>
                    </m:r>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𝑡</m:t>
                    </m:r>
                    <m:r>
                      <a:rPr lang="en-US" sz="1100" i="1">
                        <a:solidFill>
                          <a:srgbClr val="FF0000"/>
                        </a:solidFill>
                        <a:latin typeface="Cambria Math" panose="02040503050406030204" pitchFamily="18" charset="0"/>
                      </a:rPr>
                      <m:t>, </m:t>
                    </m:r>
                    <m:r>
                      <a:rPr lang="en-US" sz="1100" i="1">
                        <a:solidFill>
                          <a:srgbClr val="FF0000"/>
                        </a:solidFill>
                        <a:latin typeface="Cambria Math" panose="02040503050406030204" pitchFamily="18" charset="0"/>
                      </a:rPr>
                      <m:t>𝑦</m:t>
                    </m:r>
                  </m:oMath>
                </a14:m>
                <a:r>
                  <a:rPr lang="en-US" sz="1100" dirty="0">
                    <a:solidFill>
                      <a:srgbClr val="FF0000"/>
                    </a:solidFill>
                  </a:rPr>
                  <a:t>*</a:t>
                </a:r>
                <a:r>
                  <a:rPr lang="en-US" sz="1100" i="1" dirty="0">
                    <a:solidFill>
                      <a:srgbClr val="FF0000"/>
                    </a:solidFill>
                  </a:rPr>
                  <a:t>)) </a:t>
                </a:r>
                <a:r>
                  <a:rPr lang="en-US" sz="1100" dirty="0"/>
                  <a:t>and</a:t>
                </a:r>
                <a:r>
                  <a:rPr lang="en-US" sz="1100" i="1" dirty="0"/>
                  <a:t> </a:t>
                </a:r>
                <a:r>
                  <a:rPr lang="en-US" sz="1100" dirty="0"/>
                  <a:t>Language Model </a:t>
                </a:r>
                <a:r>
                  <a:rPr lang="en-US" sz="1100" i="1" dirty="0">
                    <a:solidFill>
                      <a:srgbClr val="FF0000"/>
                    </a:solidFill>
                  </a:rPr>
                  <a:t>(</a:t>
                </a:r>
                <a:r>
                  <a:rPr lang="en-US" sz="1100" dirty="0" err="1">
                    <a:solidFill>
                      <a:srgbClr val="FF0000"/>
                    </a:solidFill>
                  </a:rPr>
                  <a:t>Pr</a:t>
                </a:r>
                <a14:m>
                  <m:oMath xmlns:m="http://schemas.openxmlformats.org/officeDocument/2006/math">
                    <m:r>
                      <a:rPr lang="en-US" sz="1100" b="0" i="0" smtClean="0">
                        <a:solidFill>
                          <a:srgbClr val="FF0000"/>
                        </a:solidFill>
                        <a:latin typeface="Cambria Math" panose="02040503050406030204" pitchFamily="18" charset="0"/>
                      </a:rPr>
                      <m:t>_</m:t>
                    </m:r>
                    <m:r>
                      <m:rPr>
                        <m:sty m:val="p"/>
                      </m:rPr>
                      <a:rPr lang="en-US" sz="1100" b="0" i="0" smtClean="0">
                        <a:solidFill>
                          <a:srgbClr val="FF0000"/>
                        </a:solidFill>
                        <a:latin typeface="Cambria Math" panose="02040503050406030204" pitchFamily="18" charset="0"/>
                      </a:rPr>
                      <m:t>LM</m:t>
                    </m:r>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𝑘</m:t>
                    </m:r>
                    <m:r>
                      <a:rPr lang="en-US" sz="1100" i="1">
                        <a:solidFill>
                          <a:srgbClr val="FF0000"/>
                        </a:solidFill>
                        <a:latin typeface="Cambria Math" panose="02040503050406030204" pitchFamily="18" charset="0"/>
                      </a:rPr>
                      <m:t>|</m:t>
                    </m:r>
                    <m:r>
                      <a:rPr lang="en-US" sz="1100" i="1">
                        <a:solidFill>
                          <a:srgbClr val="FF0000"/>
                        </a:solidFill>
                        <a:latin typeface="Cambria Math" panose="02040503050406030204" pitchFamily="18" charset="0"/>
                      </a:rPr>
                      <m:t>𝑦</m:t>
                    </m:r>
                  </m:oMath>
                </a14:m>
                <a:r>
                  <a:rPr lang="en-US" sz="1100" dirty="0">
                    <a:solidFill>
                      <a:srgbClr val="FF0000"/>
                    </a:solidFill>
                  </a:rPr>
                  <a:t>*</a:t>
                </a:r>
                <a:r>
                  <a:rPr lang="en-US" sz="1100" i="1" dirty="0">
                    <a:solidFill>
                      <a:srgbClr val="FF0000"/>
                    </a:solidFill>
                  </a:rPr>
                  <a:t>)) </a:t>
                </a:r>
                <a:r>
                  <a:rPr lang="en-US" sz="1100" dirty="0"/>
                  <a:t>and use it in beam search</a:t>
                </a:r>
                <a:endParaRPr lang="en-US" sz="1100" dirty="0">
                  <a:solidFill>
                    <a:schemeClr val="tx1"/>
                  </a:solidFill>
                </a:endParaRPr>
              </a:p>
              <a:p>
                <a:pPr marL="285750" lvl="1" indent="-285750">
                  <a:buFont typeface="Arial" panose="020B0604020202020204" pitchFamily="34" charset="0"/>
                  <a:buChar char="•"/>
                </a:pPr>
                <a:endParaRPr lang="en-US" i="1" dirty="0">
                  <a:solidFill>
                    <a:schemeClr val="tx1"/>
                  </a:solidFill>
                </a:endParaRPr>
              </a:p>
              <a:p>
                <a:pPr marL="285750" lvl="1" indent="-285750">
                  <a:buFont typeface="Arial" panose="020B0604020202020204" pitchFamily="34" charset="0"/>
                  <a:buChar char="•"/>
                </a:pPr>
                <a:endParaRPr lang="en-US" i="1" dirty="0">
                  <a:solidFill>
                    <a:schemeClr val="tx1"/>
                  </a:solidFill>
                </a:endParaRPr>
              </a:p>
              <a:p>
                <a:pPr marL="285750" lvl="3" indent="-285750">
                  <a:buFont typeface="Arial" panose="020B0604020202020204" pitchFamily="34" charset="0"/>
                  <a:buChar char="•"/>
                </a:pPr>
                <a:endParaRPr lang="en-US" i="1" dirty="0">
                  <a:solidFill>
                    <a:schemeClr val="tx1"/>
                  </a:solidFill>
                </a:endParaRPr>
              </a:p>
            </p:txBody>
          </p:sp>
        </mc:Choice>
        <mc:Fallback xmlns="">
          <p:sp>
            <p:nvSpPr>
              <p:cNvPr id="4" name="TextBox 3">
                <a:extLst>
                  <a:ext uri="{FF2B5EF4-FFF2-40B4-BE49-F238E27FC236}">
                    <a16:creationId xmlns:a16="http://schemas.microsoft.com/office/drawing/2014/main" id="{EF482620-96A3-AC49-A15E-0BC5B8DC8E68}"/>
                  </a:ext>
                </a:extLst>
              </p:cNvPr>
              <p:cNvSpPr txBox="1">
                <a:spLocks noRot="1" noChangeAspect="1" noMove="1" noResize="1" noEditPoints="1" noAdjustHandles="1" noChangeArrowheads="1" noChangeShapeType="1" noTextEdit="1"/>
              </p:cNvSpPr>
              <p:nvPr/>
            </p:nvSpPr>
            <p:spPr>
              <a:xfrm>
                <a:off x="311700" y="1277966"/>
                <a:ext cx="6859567" cy="2139047"/>
              </a:xfrm>
              <a:prstGeom prst="rect">
                <a:avLst/>
              </a:prstGeom>
              <a:blipFill>
                <a:blip r:embed="rId3"/>
                <a:stretch>
                  <a:fillRect/>
                </a:stretch>
              </a:blipFill>
            </p:spPr>
            <p:txBody>
              <a:bodyPr/>
              <a:lstStyle/>
              <a:p>
                <a:r>
                  <a:rPr lang="en-US">
                    <a:noFill/>
                  </a:rPr>
                  <a:t> </a:t>
                </a:r>
              </a:p>
            </p:txBody>
          </p:sp>
        </mc:Fallback>
      </mc:AlternateContent>
      <p:sp>
        <p:nvSpPr>
          <p:cNvPr id="46" name="Rounded Rectangle 45">
            <a:extLst>
              <a:ext uri="{FF2B5EF4-FFF2-40B4-BE49-F238E27FC236}">
                <a16:creationId xmlns:a16="http://schemas.microsoft.com/office/drawing/2014/main" id="{A9BF3C4F-8C91-B743-8E16-AAEF39D98CE3}"/>
              </a:ext>
            </a:extLst>
          </p:cNvPr>
          <p:cNvSpPr/>
          <p:nvPr/>
        </p:nvSpPr>
        <p:spPr>
          <a:xfrm>
            <a:off x="1805896" y="3160852"/>
            <a:ext cx="1106587" cy="392806"/>
          </a:xfrm>
          <a:prstGeom prst="roundRect">
            <a:avLst/>
          </a:prstGeom>
          <a:solidFill>
            <a:srgbClr val="0277BD"/>
          </a:solidFill>
          <a:ln w="25400" cap="flat" cmpd="sng" algn="ctr">
            <a:solidFill>
              <a:srgbClr val="0277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Language Model</a:t>
            </a:r>
          </a:p>
        </p:txBody>
      </p:sp>
      <p:grpSp>
        <p:nvGrpSpPr>
          <p:cNvPr id="2" name="Group 1">
            <a:extLst>
              <a:ext uri="{FF2B5EF4-FFF2-40B4-BE49-F238E27FC236}">
                <a16:creationId xmlns:a16="http://schemas.microsoft.com/office/drawing/2014/main" id="{2448457E-4E7F-3248-AF4E-C8DC7BCAD263}"/>
              </a:ext>
            </a:extLst>
          </p:cNvPr>
          <p:cNvGrpSpPr/>
          <p:nvPr/>
        </p:nvGrpSpPr>
        <p:grpSpPr>
          <a:xfrm>
            <a:off x="1805896" y="3357255"/>
            <a:ext cx="3888873" cy="1152366"/>
            <a:chOff x="1805896" y="3357255"/>
            <a:chExt cx="3888873" cy="1152366"/>
          </a:xfrm>
        </p:grpSpPr>
        <p:sp>
          <p:nvSpPr>
            <p:cNvPr id="47" name="Rounded Rectangle 46">
              <a:extLst>
                <a:ext uri="{FF2B5EF4-FFF2-40B4-BE49-F238E27FC236}">
                  <a16:creationId xmlns:a16="http://schemas.microsoft.com/office/drawing/2014/main" id="{6E9A2F40-E6AF-8646-81D0-FA03503AFE49}"/>
                </a:ext>
              </a:extLst>
            </p:cNvPr>
            <p:cNvSpPr/>
            <p:nvPr/>
          </p:nvSpPr>
          <p:spPr>
            <a:xfrm>
              <a:off x="1805896" y="4116815"/>
              <a:ext cx="1106587" cy="392806"/>
            </a:xfrm>
            <a:prstGeom prst="roundRect">
              <a:avLst/>
            </a:prstGeom>
            <a:solidFill>
              <a:srgbClr val="0277BD"/>
            </a:solidFill>
            <a:ln w="25400" cap="flat" cmpd="sng" algn="ctr">
              <a:solidFill>
                <a:srgbClr val="0277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100" dirty="0">
                  <a:solidFill>
                    <a:srgbClr val="FFFFFF"/>
                  </a:solidFill>
                  <a:ea typeface="+mn-ea"/>
                  <a:cs typeface="+mn-cs"/>
                </a:rPr>
                <a:t>RNN-T</a:t>
              </a:r>
              <a:endParaRPr kumimoji="0" lang="en-US" sz="11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8" name="Oval 47">
              <a:extLst>
                <a:ext uri="{FF2B5EF4-FFF2-40B4-BE49-F238E27FC236}">
                  <a16:creationId xmlns:a16="http://schemas.microsoft.com/office/drawing/2014/main" id="{C81FEE00-9993-1642-B4E3-327F0DEFBC4A}"/>
                </a:ext>
              </a:extLst>
            </p:cNvPr>
            <p:cNvSpPr/>
            <p:nvPr/>
          </p:nvSpPr>
          <p:spPr>
            <a:xfrm>
              <a:off x="3033248" y="3507977"/>
              <a:ext cx="1380181" cy="686757"/>
            </a:xfrm>
            <a:prstGeom prst="ellipse">
              <a:avLst/>
            </a:prstGeom>
            <a:solidFill>
              <a:srgbClr val="0F9D58"/>
            </a:solidFill>
            <a:ln w="25400" cap="flat" cmpd="sng" algn="ctr">
              <a:solidFill>
                <a:srgbClr val="0F9D5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Weighted Sum Of Scores</a:t>
              </a:r>
            </a:p>
          </p:txBody>
        </p:sp>
        <p:cxnSp>
          <p:nvCxnSpPr>
            <p:cNvPr id="25" name="Straight Arrow Connector 24">
              <a:extLst>
                <a:ext uri="{FF2B5EF4-FFF2-40B4-BE49-F238E27FC236}">
                  <a16:creationId xmlns:a16="http://schemas.microsoft.com/office/drawing/2014/main" id="{0BF44CD4-FDF7-F64C-B944-2B0C908CB763}"/>
                </a:ext>
              </a:extLst>
            </p:cNvPr>
            <p:cNvCxnSpPr>
              <a:cxnSpLocks/>
              <a:stCxn id="46" idx="3"/>
              <a:endCxn id="48" idx="1"/>
            </p:cNvCxnSpPr>
            <p:nvPr/>
          </p:nvCxnSpPr>
          <p:spPr>
            <a:xfrm>
              <a:off x="2912483" y="3357255"/>
              <a:ext cx="322888" cy="251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6484BA-91FB-0C4E-89E2-857FE4B03606}"/>
                </a:ext>
              </a:extLst>
            </p:cNvPr>
            <p:cNvCxnSpPr>
              <a:cxnSpLocks/>
              <a:stCxn id="47" idx="3"/>
              <a:endCxn id="48" idx="3"/>
            </p:cNvCxnSpPr>
            <p:nvPr/>
          </p:nvCxnSpPr>
          <p:spPr>
            <a:xfrm flipV="1">
              <a:off x="2912483" y="4094161"/>
              <a:ext cx="322888" cy="219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559A5573-5FFE-D44F-A319-C65B4E3D95B4}"/>
                </a:ext>
              </a:extLst>
            </p:cNvPr>
            <p:cNvSpPr/>
            <p:nvPr/>
          </p:nvSpPr>
          <p:spPr>
            <a:xfrm>
              <a:off x="4739516" y="3683208"/>
              <a:ext cx="955253" cy="357028"/>
            </a:xfrm>
            <a:prstGeom prst="ellipse">
              <a:avLst/>
            </a:prstGeom>
            <a:solidFill>
              <a:srgbClr val="0F9D58"/>
            </a:solidFill>
            <a:ln w="25400" cap="flat" cmpd="sng" algn="ctr">
              <a:solidFill>
                <a:srgbClr val="0F9D5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Beam Search</a:t>
              </a:r>
            </a:p>
          </p:txBody>
        </p:sp>
        <p:cxnSp>
          <p:nvCxnSpPr>
            <p:cNvPr id="51" name="Straight Arrow Connector 50">
              <a:extLst>
                <a:ext uri="{FF2B5EF4-FFF2-40B4-BE49-F238E27FC236}">
                  <a16:creationId xmlns:a16="http://schemas.microsoft.com/office/drawing/2014/main" id="{14ED704C-60E1-F146-B53B-D50B73943D81}"/>
                </a:ext>
              </a:extLst>
            </p:cNvPr>
            <p:cNvCxnSpPr>
              <a:cxnSpLocks/>
              <a:stCxn id="48" idx="6"/>
              <a:endCxn id="50" idx="2"/>
            </p:cNvCxnSpPr>
            <p:nvPr/>
          </p:nvCxnSpPr>
          <p:spPr>
            <a:xfrm>
              <a:off x="4413429" y="3851356"/>
              <a:ext cx="326087" cy="10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78638ACF-91E9-B948-B46C-C22FCE4F948C}"/>
              </a:ext>
            </a:extLst>
          </p:cNvPr>
          <p:cNvPicPr>
            <a:picLocks noChangeAspect="1"/>
          </p:cNvPicPr>
          <p:nvPr/>
        </p:nvPicPr>
        <p:blipFill>
          <a:blip r:embed="rId3"/>
          <a:stretch>
            <a:fillRect/>
          </a:stretch>
        </p:blipFill>
        <p:spPr>
          <a:xfrm>
            <a:off x="783660" y="1409410"/>
            <a:ext cx="847708" cy="339083"/>
          </a:xfrm>
          <a:prstGeom prst="rect">
            <a:avLst/>
          </a:prstGeom>
          <a:ln w="12700">
            <a:miter lim="400000"/>
          </a:ln>
        </p:spPr>
      </p:pic>
      <p:sp>
        <p:nvSpPr>
          <p:cNvPr id="5" name="the cat sat">
            <a:extLst>
              <a:ext uri="{FF2B5EF4-FFF2-40B4-BE49-F238E27FC236}">
                <a16:creationId xmlns:a16="http://schemas.microsoft.com/office/drawing/2014/main" id="{E8D964B1-C0B6-AE47-9653-37AE5A2BCAD8}"/>
              </a:ext>
            </a:extLst>
          </p:cNvPr>
          <p:cNvSpPr txBox="1"/>
          <p:nvPr/>
        </p:nvSpPr>
        <p:spPr>
          <a:xfrm>
            <a:off x="7300187" y="1415631"/>
            <a:ext cx="1320999" cy="288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5000"/>
            </a:lvl1pPr>
          </a:lstStyle>
          <a:p>
            <a:r>
              <a:rPr sz="1875" dirty="0"/>
              <a:t>the cat sat</a:t>
            </a:r>
          </a:p>
        </p:txBody>
      </p:sp>
      <p:grpSp>
        <p:nvGrpSpPr>
          <p:cNvPr id="6" name="Group">
            <a:extLst>
              <a:ext uri="{FF2B5EF4-FFF2-40B4-BE49-F238E27FC236}">
                <a16:creationId xmlns:a16="http://schemas.microsoft.com/office/drawing/2014/main" id="{73E1731C-91C8-E84F-893E-965AC25E0BE4}"/>
              </a:ext>
            </a:extLst>
          </p:cNvPr>
          <p:cNvGrpSpPr/>
          <p:nvPr/>
        </p:nvGrpSpPr>
        <p:grpSpPr>
          <a:xfrm>
            <a:off x="1763883" y="1281647"/>
            <a:ext cx="1703987" cy="612544"/>
            <a:chOff x="0" y="0"/>
            <a:chExt cx="4543964" cy="1633449"/>
          </a:xfrm>
        </p:grpSpPr>
        <p:sp>
          <p:nvSpPr>
            <p:cNvPr id="7" name="features">
              <a:extLst>
                <a:ext uri="{FF2B5EF4-FFF2-40B4-BE49-F238E27FC236}">
                  <a16:creationId xmlns:a16="http://schemas.microsoft.com/office/drawing/2014/main" id="{A9649AF2-4CB9-DA42-A275-42FA0C645153}"/>
                </a:ext>
              </a:extLst>
            </p:cNvPr>
            <p:cNvSpPr/>
            <p:nvPr/>
          </p:nvSpPr>
          <p:spPr>
            <a:xfrm>
              <a:off x="1021302" y="0"/>
              <a:ext cx="3522663" cy="1633450"/>
            </a:xfrm>
            <a:prstGeom prst="roundRect">
              <a:avLst>
                <a:gd name="adj" fmla="val 11662"/>
              </a:avLst>
            </a:prstGeom>
            <a:blipFill rotWithShape="1">
              <a:blip r:embed="rId4"/>
              <a:srcRect/>
              <a:tile tx="0" ty="0" sx="100000" sy="100000" flip="none" algn="tl"/>
            </a:bli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sz="1875" dirty="0"/>
                <a:t>features</a:t>
              </a:r>
            </a:p>
          </p:txBody>
        </p:sp>
        <p:sp>
          <p:nvSpPr>
            <p:cNvPr id="8" name="Line">
              <a:extLst>
                <a:ext uri="{FF2B5EF4-FFF2-40B4-BE49-F238E27FC236}">
                  <a16:creationId xmlns:a16="http://schemas.microsoft.com/office/drawing/2014/main" id="{FACDF621-B6C3-5440-939F-1216AD2A6FB8}"/>
                </a:ext>
              </a:extLst>
            </p:cNvPr>
            <p:cNvSpPr/>
            <p:nvPr/>
          </p:nvSpPr>
          <p:spPr>
            <a:xfrm>
              <a:off x="0" y="816724"/>
              <a:ext cx="1021133" cy="1"/>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a:p>
          </p:txBody>
        </p:sp>
      </p:grpSp>
      <p:sp>
        <p:nvSpPr>
          <p:cNvPr id="9" name="Line">
            <a:extLst>
              <a:ext uri="{FF2B5EF4-FFF2-40B4-BE49-F238E27FC236}">
                <a16:creationId xmlns:a16="http://schemas.microsoft.com/office/drawing/2014/main" id="{AE27AEF3-D431-DE46-A20D-FB792327CD6C}"/>
              </a:ext>
            </a:extLst>
          </p:cNvPr>
          <p:cNvSpPr/>
          <p:nvPr/>
        </p:nvSpPr>
        <p:spPr>
          <a:xfrm>
            <a:off x="6817252" y="1559902"/>
            <a:ext cx="382925" cy="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grpSp>
        <p:nvGrpSpPr>
          <p:cNvPr id="10" name="Group">
            <a:extLst>
              <a:ext uri="{FF2B5EF4-FFF2-40B4-BE49-F238E27FC236}">
                <a16:creationId xmlns:a16="http://schemas.microsoft.com/office/drawing/2014/main" id="{3F81069E-3F15-6049-9476-C6D175DE9127}"/>
              </a:ext>
            </a:extLst>
          </p:cNvPr>
          <p:cNvGrpSpPr/>
          <p:nvPr/>
        </p:nvGrpSpPr>
        <p:grpSpPr>
          <a:xfrm>
            <a:off x="3461289" y="1281648"/>
            <a:ext cx="3320408" cy="612544"/>
            <a:chOff x="0" y="0"/>
            <a:chExt cx="8854417" cy="1633450"/>
          </a:xfrm>
        </p:grpSpPr>
        <p:sp>
          <p:nvSpPr>
            <p:cNvPr id="11" name="acoustic…">
              <a:extLst>
                <a:ext uri="{FF2B5EF4-FFF2-40B4-BE49-F238E27FC236}">
                  <a16:creationId xmlns:a16="http://schemas.microsoft.com/office/drawing/2014/main" id="{CB8AD6A2-2B78-6F4A-A5F9-9548B3D8CD68}"/>
                </a:ext>
              </a:extLst>
            </p:cNvPr>
            <p:cNvSpPr/>
            <p:nvPr/>
          </p:nvSpPr>
          <p:spPr>
            <a:xfrm>
              <a:off x="974499" y="0"/>
              <a:ext cx="3522663" cy="1633450"/>
            </a:xfrm>
            <a:prstGeom prst="roundRect">
              <a:avLst>
                <a:gd name="adj" fmla="val 11662"/>
              </a:avLst>
            </a:prstGeom>
            <a:blipFill rotWithShape="1">
              <a:blip r:embed="rId4"/>
              <a:srcRect/>
              <a:tile tx="0" ty="0" sx="100000" sy="100000" flip="none" algn="tl"/>
            </a:bli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numCol="1" anchor="ctr">
              <a:noAutofit/>
            </a:bodyPr>
            <a:lstStyle/>
            <a:p>
              <a:pPr algn="ctr">
                <a:lnSpc>
                  <a:spcPct val="100000"/>
                </a:lnSpc>
                <a:defRPr sz="5000" b="1" spc="0">
                  <a:solidFill>
                    <a:srgbClr val="FFFFFF"/>
                  </a:solidFill>
                </a:defRPr>
              </a:pPr>
              <a:r>
                <a:rPr sz="1875" dirty="0"/>
                <a:t>acoustic</a:t>
              </a:r>
            </a:p>
            <a:p>
              <a:pPr algn="ctr">
                <a:lnSpc>
                  <a:spcPct val="100000"/>
                </a:lnSpc>
                <a:defRPr sz="5000" b="1" spc="0">
                  <a:solidFill>
                    <a:srgbClr val="FFFFFF"/>
                  </a:solidFill>
                </a:defRPr>
              </a:pPr>
              <a:r>
                <a:rPr sz="1875" dirty="0"/>
                <a:t>model</a:t>
              </a:r>
            </a:p>
          </p:txBody>
        </p:sp>
        <p:sp>
          <p:nvSpPr>
            <p:cNvPr id="12" name="Line">
              <a:extLst>
                <a:ext uri="{FF2B5EF4-FFF2-40B4-BE49-F238E27FC236}">
                  <a16:creationId xmlns:a16="http://schemas.microsoft.com/office/drawing/2014/main" id="{63D728C6-41EE-CC47-B6D5-74005832F3DB}"/>
                </a:ext>
              </a:extLst>
            </p:cNvPr>
            <p:cNvSpPr/>
            <p:nvPr/>
          </p:nvSpPr>
          <p:spPr>
            <a:xfrm>
              <a:off x="0" y="816724"/>
              <a:ext cx="1021133" cy="1"/>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a:p>
          </p:txBody>
        </p:sp>
        <p:sp>
          <p:nvSpPr>
            <p:cNvPr id="13" name="Line">
              <a:extLst>
                <a:ext uri="{FF2B5EF4-FFF2-40B4-BE49-F238E27FC236}">
                  <a16:creationId xmlns:a16="http://schemas.microsoft.com/office/drawing/2014/main" id="{F6FBBBFD-AFD3-DA45-9E3D-D9AD13CF7A35}"/>
                </a:ext>
              </a:extLst>
            </p:cNvPr>
            <p:cNvSpPr/>
            <p:nvPr/>
          </p:nvSpPr>
          <p:spPr>
            <a:xfrm>
              <a:off x="4526415" y="816724"/>
              <a:ext cx="1021134" cy="1"/>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a:p>
          </p:txBody>
        </p:sp>
        <p:sp>
          <p:nvSpPr>
            <p:cNvPr id="14" name="ðə kæt sæt">
              <a:extLst>
                <a:ext uri="{FF2B5EF4-FFF2-40B4-BE49-F238E27FC236}">
                  <a16:creationId xmlns:a16="http://schemas.microsoft.com/office/drawing/2014/main" id="{8B6A45AE-AA78-E241-8C36-CF7DA115028C}"/>
                </a:ext>
              </a:extLst>
            </p:cNvPr>
            <p:cNvSpPr txBox="1"/>
            <p:nvPr/>
          </p:nvSpPr>
          <p:spPr>
            <a:xfrm>
              <a:off x="5648413" y="357291"/>
              <a:ext cx="3206004" cy="7694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defRPr sz="5000"/>
              </a:lvl1pPr>
            </a:lstStyle>
            <a:p>
              <a:r>
                <a:rPr lang="en-US" sz="1875" dirty="0" err="1"/>
                <a:t>d</a:t>
              </a:r>
              <a:r>
                <a:rPr sz="1875" dirty="0" err="1"/>
                <a:t>ə</a:t>
              </a:r>
              <a:r>
                <a:rPr sz="1875" dirty="0"/>
                <a:t> </a:t>
              </a:r>
              <a:r>
                <a:rPr sz="1875" dirty="0" err="1"/>
                <a:t>kæt</a:t>
              </a:r>
              <a:r>
                <a:rPr sz="1875" dirty="0"/>
                <a:t> </a:t>
              </a:r>
              <a:r>
                <a:rPr sz="1875" dirty="0" err="1"/>
                <a:t>sæt</a:t>
              </a:r>
              <a:endParaRPr sz="1875" dirty="0"/>
            </a:p>
          </p:txBody>
        </p:sp>
      </p:grpSp>
      <p:grpSp>
        <p:nvGrpSpPr>
          <p:cNvPr id="18" name="Group">
            <a:extLst>
              <a:ext uri="{FF2B5EF4-FFF2-40B4-BE49-F238E27FC236}">
                <a16:creationId xmlns:a16="http://schemas.microsoft.com/office/drawing/2014/main" id="{116A6056-490D-8241-B69D-195CFB3F30AB}"/>
              </a:ext>
            </a:extLst>
          </p:cNvPr>
          <p:cNvGrpSpPr/>
          <p:nvPr/>
        </p:nvGrpSpPr>
        <p:grpSpPr>
          <a:xfrm>
            <a:off x="1265265" y="2102635"/>
            <a:ext cx="3915900" cy="2999086"/>
            <a:chOff x="1340802" y="0"/>
            <a:chExt cx="10442398" cy="7997561"/>
          </a:xfrm>
        </p:grpSpPr>
        <p:grpSp>
          <p:nvGrpSpPr>
            <p:cNvPr id="19" name="Group">
              <a:extLst>
                <a:ext uri="{FF2B5EF4-FFF2-40B4-BE49-F238E27FC236}">
                  <a16:creationId xmlns:a16="http://schemas.microsoft.com/office/drawing/2014/main" id="{CBE4B2B4-EC30-A146-A370-52BBC0508D24}"/>
                </a:ext>
              </a:extLst>
            </p:cNvPr>
            <p:cNvGrpSpPr/>
            <p:nvPr/>
          </p:nvGrpSpPr>
          <p:grpSpPr>
            <a:xfrm>
              <a:off x="6442910" y="0"/>
              <a:ext cx="5340290" cy="7997561"/>
              <a:chOff x="0" y="0"/>
              <a:chExt cx="5340288" cy="7997560"/>
            </a:xfrm>
          </p:grpSpPr>
          <p:pic>
            <p:nvPicPr>
              <p:cNvPr id="25" name="Image" descr="Image">
                <a:extLst>
                  <a:ext uri="{FF2B5EF4-FFF2-40B4-BE49-F238E27FC236}">
                    <a16:creationId xmlns:a16="http://schemas.microsoft.com/office/drawing/2014/main" id="{16218C1D-556C-7046-9C92-CEC9DEBFBF52}"/>
                  </a:ext>
                </a:extLst>
              </p:cNvPr>
              <p:cNvPicPr>
                <a:picLocks noChangeAspect="1"/>
              </p:cNvPicPr>
              <p:nvPr/>
            </p:nvPicPr>
            <p:blipFill>
              <a:blip r:embed="rId5"/>
              <a:stretch>
                <a:fillRect/>
              </a:stretch>
            </p:blipFill>
            <p:spPr>
              <a:xfrm>
                <a:off x="0" y="0"/>
                <a:ext cx="5084072" cy="7591010"/>
              </a:xfrm>
              <a:prstGeom prst="rect">
                <a:avLst/>
              </a:prstGeom>
              <a:ln w="12700" cap="flat">
                <a:noFill/>
                <a:miter lim="400000"/>
              </a:ln>
              <a:effectLst/>
            </p:spPr>
          </p:pic>
          <p:sp>
            <p:nvSpPr>
              <p:cNvPr id="26" name="Zhou et al, 2017">
                <a:extLst>
                  <a:ext uri="{FF2B5EF4-FFF2-40B4-BE49-F238E27FC236}">
                    <a16:creationId xmlns:a16="http://schemas.microsoft.com/office/drawing/2014/main" id="{E5B05ADC-1BA3-8D44-B6F6-C2FF45B573DB}"/>
                  </a:ext>
                </a:extLst>
              </p:cNvPr>
              <p:cNvSpPr txBox="1"/>
              <p:nvPr/>
            </p:nvSpPr>
            <p:spPr>
              <a:xfrm>
                <a:off x="2454884" y="7535896"/>
                <a:ext cx="2885404" cy="4616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defRPr sz="3000" b="1"/>
                </a:lvl1pPr>
              </a:lstStyle>
              <a:p>
                <a:r>
                  <a:rPr sz="1125"/>
                  <a:t>Zhou et al, 2017</a:t>
                </a:r>
              </a:p>
            </p:txBody>
          </p:sp>
        </p:grpSp>
        <p:grpSp>
          <p:nvGrpSpPr>
            <p:cNvPr id="20" name="Group">
              <a:extLst>
                <a:ext uri="{FF2B5EF4-FFF2-40B4-BE49-F238E27FC236}">
                  <a16:creationId xmlns:a16="http://schemas.microsoft.com/office/drawing/2014/main" id="{A28FDFB1-018B-FE4E-84A6-5F2F0AFBDF15}"/>
                </a:ext>
              </a:extLst>
            </p:cNvPr>
            <p:cNvGrpSpPr/>
            <p:nvPr/>
          </p:nvGrpSpPr>
          <p:grpSpPr>
            <a:xfrm>
              <a:off x="1340802" y="1801174"/>
              <a:ext cx="7889010" cy="4522765"/>
              <a:chOff x="1340802" y="700881"/>
              <a:chExt cx="7889008" cy="4522763"/>
            </a:xfrm>
          </p:grpSpPr>
          <p:sp>
            <p:nvSpPr>
              <p:cNvPr id="21" name="LSTMs…">
                <a:extLst>
                  <a:ext uri="{FF2B5EF4-FFF2-40B4-BE49-F238E27FC236}">
                    <a16:creationId xmlns:a16="http://schemas.microsoft.com/office/drawing/2014/main" id="{FBAD9326-1804-2C4F-83E3-E3ADA6419C01}"/>
                  </a:ext>
                </a:extLst>
              </p:cNvPr>
              <p:cNvSpPr/>
              <p:nvPr/>
            </p:nvSpPr>
            <p:spPr>
              <a:xfrm>
                <a:off x="1340802" y="70088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defRPr sz="5000">
                    <a:solidFill>
                      <a:schemeClr val="accent5">
                        <a:hueOff val="-444211"/>
                        <a:satOff val="-14915"/>
                        <a:lumOff val="22857"/>
                      </a:schemeClr>
                    </a:solidFill>
                  </a:defRPr>
                </a:pPr>
                <a:r>
                  <a:rPr sz="1875"/>
                  <a:t>LSTMs</a:t>
                </a:r>
              </a:p>
              <a:p>
                <a:pPr>
                  <a:defRPr sz="5000">
                    <a:solidFill>
                      <a:schemeClr val="accent5">
                        <a:hueOff val="-444211"/>
                        <a:satOff val="-14915"/>
                        <a:lumOff val="22857"/>
                      </a:schemeClr>
                    </a:solidFill>
                  </a:defRPr>
                </a:pPr>
                <a:r>
                  <a:rPr sz="1875"/>
                  <a:t>or variants</a:t>
                </a:r>
              </a:p>
            </p:txBody>
          </p:sp>
          <p:pic>
            <p:nvPicPr>
              <p:cNvPr id="22" name="Line Line" descr="Line Line">
                <a:extLst>
                  <a:ext uri="{FF2B5EF4-FFF2-40B4-BE49-F238E27FC236}">
                    <a16:creationId xmlns:a16="http://schemas.microsoft.com/office/drawing/2014/main" id="{F4953054-EFAB-F640-9957-58E9427249E6}"/>
                  </a:ext>
                </a:extLst>
              </p:cNvPr>
              <p:cNvPicPr>
                <a:picLocks/>
              </p:cNvPicPr>
              <p:nvPr/>
            </p:nvPicPr>
            <p:blipFill>
              <a:blip r:embed="rId6"/>
              <a:stretch>
                <a:fillRect/>
              </a:stretch>
            </p:blipFill>
            <p:spPr>
              <a:xfrm rot="347558">
                <a:off x="4316777" y="889822"/>
                <a:ext cx="4913033" cy="722080"/>
              </a:xfrm>
              <a:prstGeom prst="rect">
                <a:avLst/>
              </a:prstGeom>
              <a:effectLst/>
            </p:spPr>
          </p:pic>
          <p:pic>
            <p:nvPicPr>
              <p:cNvPr id="23" name="Line Line" descr="Line Line">
                <a:extLst>
                  <a:ext uri="{FF2B5EF4-FFF2-40B4-BE49-F238E27FC236}">
                    <a16:creationId xmlns:a16="http://schemas.microsoft.com/office/drawing/2014/main" id="{65D917A0-5807-C242-8615-BF4F4295344B}"/>
                  </a:ext>
                </a:extLst>
              </p:cNvPr>
              <p:cNvPicPr>
                <a:picLocks/>
              </p:cNvPicPr>
              <p:nvPr/>
            </p:nvPicPr>
            <p:blipFill>
              <a:blip r:embed="rId7"/>
              <a:stretch>
                <a:fillRect/>
              </a:stretch>
            </p:blipFill>
            <p:spPr>
              <a:xfrm rot="21327519">
                <a:off x="4161988" y="3359240"/>
                <a:ext cx="5063297" cy="722080"/>
              </a:xfrm>
              <a:prstGeom prst="rect">
                <a:avLst/>
              </a:prstGeom>
              <a:effectLst/>
            </p:spPr>
          </p:pic>
          <p:sp>
            <p:nvSpPr>
              <p:cNvPr id="24" name="ConvNets">
                <a:extLst>
                  <a:ext uri="{FF2B5EF4-FFF2-40B4-BE49-F238E27FC236}">
                    <a16:creationId xmlns:a16="http://schemas.microsoft.com/office/drawing/2014/main" id="{BB93CFEF-B8DF-C542-8ECF-577C1A6913D0}"/>
                  </a:ext>
                </a:extLst>
              </p:cNvPr>
              <p:cNvSpPr/>
              <p:nvPr/>
            </p:nvSpPr>
            <p:spPr>
              <a:xfrm>
                <a:off x="1340802" y="3953642"/>
                <a:ext cx="1270002" cy="1270002"/>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5000">
                    <a:solidFill>
                      <a:schemeClr val="accent5">
                        <a:hueOff val="-444211"/>
                        <a:satOff val="-14915"/>
                        <a:lumOff val="22857"/>
                      </a:schemeClr>
                    </a:solidFill>
                  </a:defRPr>
                </a:lvl1pPr>
              </a:lstStyle>
              <a:p>
                <a:r>
                  <a:rPr sz="1875" dirty="0" err="1"/>
                  <a:t>ConvNets</a:t>
                </a:r>
                <a:endParaRPr sz="1875" dirty="0"/>
              </a:p>
            </p:txBody>
          </p:sp>
        </p:grpSp>
      </p:grpSp>
      <p:sp>
        <p:nvSpPr>
          <p:cNvPr id="33" name="automatic speech recognition">
            <a:extLst>
              <a:ext uri="{FF2B5EF4-FFF2-40B4-BE49-F238E27FC236}">
                <a16:creationId xmlns:a16="http://schemas.microsoft.com/office/drawing/2014/main" id="{03712F75-DA59-AA41-A494-D1F67F2D5076}"/>
              </a:ext>
            </a:extLst>
          </p:cNvPr>
          <p:cNvSpPr txBox="1">
            <a:spLocks/>
          </p:cNvSpPr>
          <p:nvPr/>
        </p:nvSpPr>
        <p:spPr>
          <a:xfrm>
            <a:off x="559233" y="286322"/>
            <a:ext cx="8001722" cy="95407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l" rtl="0">
              <a:lnSpc>
                <a:spcPct val="80000"/>
              </a:lnSpc>
              <a:spcBef>
                <a:spcPts val="0"/>
              </a:spcBef>
              <a:spcAft>
                <a:spcPts val="0"/>
              </a:spcAft>
              <a:buClr>
                <a:schemeClr val="dk2"/>
              </a:buClr>
              <a:buSzPts val="1800"/>
              <a:buFont typeface="Arial"/>
              <a:buChar char="●"/>
              <a:defRPr sz="4125" b="0" i="0" u="none" strike="noStrike" cap="none" spc="0">
                <a:solidFill>
                  <a:srgbClr val="3A5998"/>
                </a:solidFill>
                <a:latin typeface="+mn-lt"/>
                <a:ea typeface="+mn-ea"/>
                <a:cs typeface="+mn-cs"/>
                <a:sym typeface="FreightSansLFPro Semibold"/>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Clr>
                <a:schemeClr val="dk1"/>
              </a:buClr>
              <a:buSzPts val="2800"/>
              <a:buNone/>
            </a:pPr>
            <a:r>
              <a:rPr lang="en-US" sz="2500" dirty="0">
                <a:solidFill>
                  <a:schemeClr val="accent1">
                    <a:lumMod val="50000"/>
                  </a:schemeClr>
                </a:solidFill>
                <a:latin typeface="Arial"/>
                <a:cs typeface="Arial"/>
                <a:sym typeface="Arial"/>
              </a:rPr>
              <a:t>Automatic Speech </a:t>
            </a:r>
            <a:r>
              <a:rPr lang="en-US" sz="2500" dirty="0">
                <a:solidFill>
                  <a:schemeClr val="accent1">
                    <a:lumMod val="50000"/>
                  </a:schemeClr>
                </a:solidFill>
                <a:cs typeface="Arial"/>
                <a:sym typeface="Arial"/>
              </a:rPr>
              <a:t>Recognition : Modularized (Hybrid) ASR</a:t>
            </a:r>
            <a:endParaRPr lang="en-US" sz="2500" dirty="0">
              <a:solidFill>
                <a:schemeClr val="accent1">
                  <a:lumMod val="50000"/>
                </a:schemeClr>
              </a:solidFill>
              <a:latin typeface="Arial"/>
              <a:cs typeface="Arial"/>
              <a:sym typeface="Arial"/>
            </a:endParaRPr>
          </a:p>
        </p:txBody>
      </p:sp>
      <p:sp>
        <p:nvSpPr>
          <p:cNvPr id="34" name="TextBox 33">
            <a:extLst>
              <a:ext uri="{FF2B5EF4-FFF2-40B4-BE49-F238E27FC236}">
                <a16:creationId xmlns:a16="http://schemas.microsoft.com/office/drawing/2014/main" id="{D35FB588-A0A3-4B41-8B47-5ACCC1499FEE}"/>
              </a:ext>
            </a:extLst>
          </p:cNvPr>
          <p:cNvSpPr txBox="1"/>
          <p:nvPr/>
        </p:nvSpPr>
        <p:spPr>
          <a:xfrm>
            <a:off x="6402020" y="4820875"/>
            <a:ext cx="2600496" cy="215444"/>
          </a:xfrm>
          <a:prstGeom prst="rect">
            <a:avLst/>
          </a:prstGeom>
          <a:noFill/>
        </p:spPr>
        <p:txBody>
          <a:bodyPr wrap="square" rtlCol="0">
            <a:spAutoFit/>
          </a:bodyPr>
          <a:lstStyle/>
          <a:p>
            <a:r>
              <a:rPr lang="en-US" sz="800" dirty="0"/>
              <a:t>Thanks Ronan </a:t>
            </a:r>
            <a:r>
              <a:rPr lang="en-US" sz="800" dirty="0" err="1"/>
              <a:t>Collobert</a:t>
            </a:r>
            <a:r>
              <a:rPr lang="en-US" sz="800" dirty="0"/>
              <a:t> for the slide content</a:t>
            </a:r>
          </a:p>
        </p:txBody>
      </p:sp>
      <p:grpSp>
        <p:nvGrpSpPr>
          <p:cNvPr id="3" name="Group 2">
            <a:extLst>
              <a:ext uri="{FF2B5EF4-FFF2-40B4-BE49-F238E27FC236}">
                <a16:creationId xmlns:a16="http://schemas.microsoft.com/office/drawing/2014/main" id="{FD031295-2031-594C-A6CA-F14ACE2A45E5}"/>
              </a:ext>
            </a:extLst>
          </p:cNvPr>
          <p:cNvGrpSpPr/>
          <p:nvPr/>
        </p:nvGrpSpPr>
        <p:grpSpPr>
          <a:xfrm>
            <a:off x="5681993" y="1727329"/>
            <a:ext cx="1979268" cy="879102"/>
            <a:chOff x="5681993" y="1727329"/>
            <a:chExt cx="1979268" cy="879102"/>
          </a:xfrm>
        </p:grpSpPr>
        <p:pic>
          <p:nvPicPr>
            <p:cNvPr id="16" name="Line Line" descr="Line Line">
              <a:extLst>
                <a:ext uri="{FF2B5EF4-FFF2-40B4-BE49-F238E27FC236}">
                  <a16:creationId xmlns:a16="http://schemas.microsoft.com/office/drawing/2014/main" id="{49E3E06C-AC35-AA4B-8B50-85480849C96E}"/>
                </a:ext>
              </a:extLst>
            </p:cNvPr>
            <p:cNvPicPr>
              <a:picLocks/>
            </p:cNvPicPr>
            <p:nvPr/>
          </p:nvPicPr>
          <p:blipFill>
            <a:blip r:embed="rId8"/>
            <a:stretch>
              <a:fillRect/>
            </a:stretch>
          </p:blipFill>
          <p:spPr>
            <a:xfrm rot="16200000">
              <a:off x="5856296" y="1915080"/>
              <a:ext cx="646282" cy="270780"/>
            </a:xfrm>
            <a:prstGeom prst="rect">
              <a:avLst/>
            </a:prstGeom>
            <a:effectLst/>
          </p:spPr>
        </p:pic>
        <p:sp>
          <p:nvSpPr>
            <p:cNvPr id="17" name="phonemes">
              <a:extLst>
                <a:ext uri="{FF2B5EF4-FFF2-40B4-BE49-F238E27FC236}">
                  <a16:creationId xmlns:a16="http://schemas.microsoft.com/office/drawing/2014/main" id="{00BC1364-0A5F-8247-B548-7B5ED5D8A19B}"/>
                </a:ext>
              </a:extLst>
            </p:cNvPr>
            <p:cNvSpPr txBox="1"/>
            <p:nvPr/>
          </p:nvSpPr>
          <p:spPr>
            <a:xfrm>
              <a:off x="5681993" y="2317890"/>
              <a:ext cx="1118896" cy="288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defRPr sz="5000">
                  <a:solidFill>
                    <a:schemeClr val="accent5">
                      <a:hueOff val="-444211"/>
                      <a:satOff val="-14915"/>
                      <a:lumOff val="22857"/>
                    </a:schemeClr>
                  </a:solidFill>
                </a:defRPr>
              </a:lvl1pPr>
            </a:lstStyle>
            <a:p>
              <a:r>
                <a:rPr sz="1875" dirty="0"/>
                <a:t>phonemes</a:t>
              </a:r>
            </a:p>
          </p:txBody>
        </p:sp>
        <p:sp>
          <p:nvSpPr>
            <p:cNvPr id="2" name="TextBox 1">
              <a:extLst>
                <a:ext uri="{FF2B5EF4-FFF2-40B4-BE49-F238E27FC236}">
                  <a16:creationId xmlns:a16="http://schemas.microsoft.com/office/drawing/2014/main" id="{6E00A5A9-FCB6-0044-9BA4-53FA9AE8B642}"/>
                </a:ext>
              </a:extLst>
            </p:cNvPr>
            <p:cNvSpPr txBox="1"/>
            <p:nvPr/>
          </p:nvSpPr>
          <p:spPr>
            <a:xfrm>
              <a:off x="6314827" y="1894191"/>
              <a:ext cx="1346434" cy="307777"/>
            </a:xfrm>
            <a:prstGeom prst="rect">
              <a:avLst/>
            </a:prstGeom>
            <a:noFill/>
          </p:spPr>
          <p:txBody>
            <a:bodyPr wrap="square" rtlCol="0">
              <a:spAutoFit/>
            </a:bodyPr>
            <a:lstStyle/>
            <a:p>
              <a:r>
                <a:rPr lang="en-US" dirty="0"/>
                <a:t>Sounds Units</a:t>
              </a:r>
            </a:p>
          </p:txBody>
        </p:sp>
      </p:grpSp>
    </p:spTree>
    <p:extLst>
      <p:ext uri="{BB962C8B-B14F-4D97-AF65-F5344CB8AC3E}">
        <p14:creationId xmlns:p14="http://schemas.microsoft.com/office/powerpoint/2010/main" val="26698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0"/>
                                        </p:tgtEl>
                                        <p:attrNameLst>
                                          <p:attrName>style.visibility</p:attrName>
                                        </p:attrNameLst>
                                      </p:cBhvr>
                                      <p:to>
                                        <p:strVal val="visible"/>
                                      </p:to>
                                    </p:set>
                                    <p:animEffect transition="in" filter="wipe(left)">
                                      <p:cBhvr>
                                        <p:cTn id="7" dur="2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8" grpId="0"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dirty="0">
                <a:solidFill>
                  <a:schemeClr val="accent1">
                    <a:lumMod val="50000"/>
                  </a:schemeClr>
                </a:solidFill>
              </a:rPr>
              <a:t>Choice Of Output Units For RNN-T ASR</a:t>
            </a:r>
            <a:endParaRPr dirty="0">
              <a:solidFill>
                <a:schemeClr val="accent1">
                  <a:lumMod val="50000"/>
                </a:schemeClr>
              </a:solidFill>
            </a:endParaRPr>
          </a:p>
        </p:txBody>
      </p:sp>
      <p:sp>
        <p:nvSpPr>
          <p:cNvPr id="79" name="Google Shape;79;p17"/>
          <p:cNvSpPr txBox="1">
            <a:spLocks noGrp="1"/>
          </p:cNvSpPr>
          <p:nvPr>
            <p:ph type="body" idx="1"/>
          </p:nvPr>
        </p:nvSpPr>
        <p:spPr>
          <a:xfrm>
            <a:off x="311700" y="1152475"/>
            <a:ext cx="8520600" cy="3546000"/>
          </a:xfrm>
          <a:prstGeom prst="rect">
            <a:avLst/>
          </a:prstGeom>
        </p:spPr>
        <p:txBody>
          <a:bodyPr spcFirstLastPara="1" wrap="square" lIns="91425" tIns="91425" rIns="91425" bIns="91425" anchor="t" anchorCtr="0">
            <a:normAutofit fontScale="85000" lnSpcReduction="20000"/>
          </a:bodyPr>
          <a:lstStyle/>
          <a:p>
            <a:pPr marL="139700" indent="0">
              <a:buSzPts val="1400"/>
              <a:buNone/>
            </a:pPr>
            <a:endParaRPr lang="en-GB" dirty="0"/>
          </a:p>
          <a:p>
            <a:pPr marL="425450" indent="-285750">
              <a:buClr>
                <a:schemeClr val="tx1"/>
              </a:buClr>
              <a:buSzPts val="1400"/>
              <a:buFont typeface="Arial" panose="020B0604020202020204" pitchFamily="34" charset="0"/>
              <a:buChar char="•"/>
            </a:pPr>
            <a:r>
              <a:rPr lang="en-US" dirty="0">
                <a:solidFill>
                  <a:schemeClr val="tx1"/>
                </a:solidFill>
              </a:rPr>
              <a:t>RNN-T ASR produces probability distribution over output units.</a:t>
            </a:r>
          </a:p>
          <a:p>
            <a:pPr marL="139700" indent="0">
              <a:buClr>
                <a:schemeClr val="tx1"/>
              </a:buClr>
              <a:buSzPts val="1400"/>
              <a:buNone/>
            </a:pPr>
            <a:endParaRPr lang="en-GB" dirty="0">
              <a:solidFill>
                <a:schemeClr val="tx1"/>
              </a:solidFill>
            </a:endParaRPr>
          </a:p>
          <a:p>
            <a:pPr>
              <a:buClr>
                <a:schemeClr val="tx1"/>
              </a:buClr>
              <a:buFont typeface="Arial" panose="020B0604020202020204" pitchFamily="34" charset="0"/>
              <a:buChar char="•"/>
            </a:pPr>
            <a:r>
              <a:rPr lang="en-GB" dirty="0">
                <a:solidFill>
                  <a:schemeClr val="tx1"/>
                </a:solidFill>
              </a:rPr>
              <a:t>Letters do not take co-occurrence into account.</a:t>
            </a:r>
          </a:p>
          <a:p>
            <a:pPr marL="596900" lvl="1" indent="0">
              <a:buClr>
                <a:schemeClr val="tx1"/>
              </a:buClr>
              <a:buNone/>
            </a:pPr>
            <a:endParaRPr lang="en-GB" dirty="0">
              <a:solidFill>
                <a:schemeClr val="tx1"/>
              </a:solidFill>
            </a:endParaRPr>
          </a:p>
          <a:p>
            <a:pPr marL="425450" indent="-285750">
              <a:buClr>
                <a:schemeClr val="tx1"/>
              </a:buClr>
              <a:buSzPts val="1400"/>
              <a:buFont typeface="Arial" panose="020B0604020202020204" pitchFamily="34" charset="0"/>
              <a:buChar char="•"/>
            </a:pPr>
            <a:r>
              <a:rPr lang="en-GB" dirty="0">
                <a:solidFill>
                  <a:schemeClr val="tx1"/>
                </a:solidFill>
              </a:rPr>
              <a:t>Words</a:t>
            </a:r>
            <a:endParaRPr dirty="0">
              <a:solidFill>
                <a:schemeClr val="tx1"/>
              </a:solidFill>
            </a:endParaRPr>
          </a:p>
          <a:p>
            <a:pPr lvl="1">
              <a:buClr>
                <a:schemeClr val="tx1"/>
              </a:buClr>
              <a:buFont typeface="Arial" panose="020B0604020202020204" pitchFamily="34" charset="0"/>
              <a:buChar char="•"/>
            </a:pPr>
            <a:r>
              <a:rPr lang="en-GB" dirty="0">
                <a:solidFill>
                  <a:schemeClr val="tx1"/>
                </a:solidFill>
              </a:rPr>
              <a:t>Large number of output units.</a:t>
            </a:r>
            <a:endParaRPr dirty="0">
              <a:solidFill>
                <a:schemeClr val="tx1"/>
              </a:solidFill>
            </a:endParaRPr>
          </a:p>
          <a:p>
            <a:pPr lvl="1">
              <a:buClr>
                <a:schemeClr val="tx1"/>
              </a:buClr>
              <a:buFont typeface="Arial" panose="020B0604020202020204" pitchFamily="34" charset="0"/>
              <a:buChar char="•"/>
            </a:pPr>
            <a:r>
              <a:rPr lang="en-GB" dirty="0">
                <a:solidFill>
                  <a:schemeClr val="tx1"/>
                </a:solidFill>
              </a:rPr>
              <a:t>Out of vocabulary concern for unseen words in ASR training data.</a:t>
            </a:r>
          </a:p>
          <a:p>
            <a:pPr marL="596900" lvl="1" indent="0">
              <a:buClr>
                <a:schemeClr val="tx1"/>
              </a:buClr>
              <a:buNone/>
            </a:pPr>
            <a:endParaRPr lang="en-GB" dirty="0">
              <a:solidFill>
                <a:schemeClr val="tx1"/>
              </a:solidFill>
            </a:endParaRPr>
          </a:p>
          <a:p>
            <a:pPr>
              <a:buClr>
                <a:schemeClr val="tx1"/>
              </a:buClr>
              <a:buFont typeface="Arial" panose="020B0604020202020204" pitchFamily="34" charset="0"/>
              <a:buChar char="•"/>
            </a:pPr>
            <a:r>
              <a:rPr lang="en-GB" dirty="0">
                <a:solidFill>
                  <a:schemeClr val="tx1"/>
                </a:solidFill>
              </a:rPr>
              <a:t>Sentence Pieces</a:t>
            </a:r>
            <a:endParaRPr dirty="0">
              <a:solidFill>
                <a:schemeClr val="tx1"/>
              </a:solidFill>
            </a:endParaRPr>
          </a:p>
          <a:p>
            <a:pPr lvl="1">
              <a:buClr>
                <a:schemeClr val="tx1"/>
              </a:buClr>
              <a:buFont typeface="Arial" panose="020B0604020202020204" pitchFamily="34" charset="0"/>
              <a:buChar char="•"/>
            </a:pPr>
            <a:r>
              <a:rPr lang="en-GB" dirty="0">
                <a:solidFill>
                  <a:schemeClr val="tx1"/>
                </a:solidFill>
              </a:rPr>
              <a:t>Configurable number of output units.</a:t>
            </a:r>
          </a:p>
          <a:p>
            <a:pPr lvl="1">
              <a:buClr>
                <a:schemeClr val="tx1"/>
              </a:buClr>
              <a:buFont typeface="Arial" panose="020B0604020202020204" pitchFamily="34" charset="0"/>
              <a:buChar char="•"/>
            </a:pPr>
            <a:r>
              <a:rPr lang="en-GB" dirty="0">
                <a:solidFill>
                  <a:schemeClr val="tx1"/>
                </a:solidFill>
              </a:rPr>
              <a:t>Combines co-occurring characters in single unit.</a:t>
            </a:r>
          </a:p>
          <a:p>
            <a:pPr lvl="1">
              <a:buClr>
                <a:schemeClr val="tx1"/>
              </a:buClr>
              <a:buFont typeface="Arial" panose="020B0604020202020204" pitchFamily="34" charset="0"/>
              <a:buChar char="•"/>
            </a:pPr>
            <a:r>
              <a:rPr lang="en-US" dirty="0">
                <a:solidFill>
                  <a:schemeClr val="tx1"/>
                </a:solidFill>
              </a:rPr>
              <a:t>Example: </a:t>
            </a:r>
          </a:p>
          <a:p>
            <a:pPr lvl="2">
              <a:buClr>
                <a:schemeClr val="tx1"/>
              </a:buClr>
              <a:buFont typeface="Arial" panose="020B0604020202020204" pitchFamily="34" charset="0"/>
              <a:buChar char="•"/>
            </a:pPr>
            <a:r>
              <a:rPr lang="en-US" dirty="0">
                <a:solidFill>
                  <a:srgbClr val="FF0000"/>
                </a:solidFill>
              </a:rPr>
              <a:t>Hello World </a:t>
            </a:r>
            <a:r>
              <a:rPr lang="en-US" dirty="0">
                <a:solidFill>
                  <a:schemeClr val="tx1"/>
                </a:solidFill>
              </a:rPr>
              <a:t>encoded as </a:t>
            </a:r>
            <a:r>
              <a:rPr lang="en-US" dirty="0">
                <a:solidFill>
                  <a:srgbClr val="FF0000"/>
                </a:solidFill>
              </a:rPr>
              <a:t>[[Hello] [▁</a:t>
            </a:r>
            <a:r>
              <a:rPr lang="en-US" dirty="0" err="1">
                <a:solidFill>
                  <a:srgbClr val="FF0000"/>
                </a:solidFill>
              </a:rPr>
              <a:t>Wor</a:t>
            </a:r>
            <a:r>
              <a:rPr lang="en-US" dirty="0">
                <a:solidFill>
                  <a:srgbClr val="FF0000"/>
                </a:solidFill>
              </a:rPr>
              <a:t>] [</a:t>
            </a:r>
            <a:r>
              <a:rPr lang="en-US" dirty="0" err="1">
                <a:solidFill>
                  <a:srgbClr val="FF0000"/>
                </a:solidFill>
              </a:rPr>
              <a:t>ld</a:t>
            </a:r>
            <a:r>
              <a:rPr lang="en-US" dirty="0">
                <a:solidFill>
                  <a:srgbClr val="FF0000"/>
                </a:solidFill>
              </a:rPr>
              <a:t>]]</a:t>
            </a:r>
            <a:endParaRPr lang="en-GB" dirty="0">
              <a:solidFill>
                <a:srgbClr val="FF0000"/>
              </a:solidFill>
            </a:endParaRPr>
          </a:p>
          <a:p>
            <a:pPr lvl="1">
              <a:buClr>
                <a:schemeClr val="tx1"/>
              </a:buClr>
              <a:buFont typeface="Arial" panose="020B0604020202020204" pitchFamily="34" charset="0"/>
              <a:buChar char="•"/>
            </a:pPr>
            <a:r>
              <a:rPr lang="en-GB" dirty="0">
                <a:solidFill>
                  <a:schemeClr val="tx1"/>
                </a:solidFill>
              </a:rPr>
              <a:t>Number of output units larger than letters but less number of  runs for text predictor network.</a:t>
            </a:r>
          </a:p>
          <a:p>
            <a:pPr lvl="2">
              <a:buClr>
                <a:schemeClr val="tx1"/>
              </a:buClr>
              <a:buFont typeface="Arial" panose="020B0604020202020204" pitchFamily="34" charset="0"/>
              <a:buChar char="•"/>
            </a:pPr>
            <a:r>
              <a:rPr lang="en-US" dirty="0">
                <a:solidFill>
                  <a:schemeClr val="tx1"/>
                </a:solidFill>
              </a:rPr>
              <a:t>If a phrase is of 11 letters but could be re-presented by 3 sentence pieces then we only need to run the </a:t>
            </a:r>
            <a:r>
              <a:rPr lang="en-GB" dirty="0">
                <a:solidFill>
                  <a:schemeClr val="tx1"/>
                </a:solidFill>
              </a:rPr>
              <a:t>text predictor</a:t>
            </a:r>
            <a:r>
              <a:rPr lang="en-US" dirty="0">
                <a:solidFill>
                  <a:schemeClr val="tx1"/>
                </a:solidFill>
              </a:rPr>
              <a:t> network ~1/4th time.</a:t>
            </a:r>
            <a:endParaRPr lang="en-GB" dirty="0">
              <a:solidFill>
                <a:schemeClr val="tx1"/>
              </a:solidFill>
            </a:endParaRPr>
          </a:p>
          <a:p>
            <a:pPr marL="0" lvl="0" indent="0" algn="l" rtl="0">
              <a:spcBef>
                <a:spcPts val="1200"/>
              </a:spcBef>
              <a:spcAft>
                <a:spcPts val="1200"/>
              </a:spcAft>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240366" y="14869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lumMod val="50000"/>
                  </a:schemeClr>
                </a:solidFill>
              </a:rPr>
              <a:t>Optimization: Beam Search </a:t>
            </a:r>
            <a:br>
              <a:rPr lang="en-GB" dirty="0">
                <a:solidFill>
                  <a:schemeClr val="accent1">
                    <a:lumMod val="50000"/>
                  </a:schemeClr>
                </a:solidFill>
              </a:rPr>
            </a:br>
            <a:r>
              <a:rPr lang="en-GB" dirty="0">
                <a:solidFill>
                  <a:schemeClr val="accent1">
                    <a:lumMod val="50000"/>
                  </a:schemeClr>
                </a:solidFill>
              </a:rPr>
              <a:t>Decoding</a:t>
            </a:r>
            <a:endParaRPr dirty="0">
              <a:solidFill>
                <a:schemeClr val="accent1">
                  <a:lumMod val="50000"/>
                </a:schemeClr>
              </a:solidFill>
            </a:endParaRPr>
          </a:p>
        </p:txBody>
      </p:sp>
      <p:sp>
        <p:nvSpPr>
          <p:cNvPr id="8" name="TextBox 7">
            <a:extLst>
              <a:ext uri="{FF2B5EF4-FFF2-40B4-BE49-F238E27FC236}">
                <a16:creationId xmlns:a16="http://schemas.microsoft.com/office/drawing/2014/main" id="{A7755E99-B845-184C-8C46-A4AEF616CF54}"/>
              </a:ext>
            </a:extLst>
          </p:cNvPr>
          <p:cNvSpPr txBox="1"/>
          <p:nvPr/>
        </p:nvSpPr>
        <p:spPr>
          <a:xfrm>
            <a:off x="311699" y="1155550"/>
            <a:ext cx="3470591" cy="4616648"/>
          </a:xfrm>
          <a:prstGeom prst="rect">
            <a:avLst/>
          </a:prstGeom>
          <a:noFill/>
        </p:spPr>
        <p:txBody>
          <a:bodyPr wrap="square" rtlCol="0">
            <a:spAutoFit/>
          </a:bodyPr>
          <a:lstStyle/>
          <a:p>
            <a:endParaRPr lang="en-US" b="1" i="1" dirty="0">
              <a:solidFill>
                <a:schemeClr val="tx1"/>
              </a:solidFill>
            </a:endParaRPr>
          </a:p>
          <a:p>
            <a:pPr marL="285750" lvl="1" indent="-285750">
              <a:buFont typeface="Arial" panose="020B0604020202020204" pitchFamily="34" charset="0"/>
              <a:buChar char="•"/>
            </a:pPr>
            <a:r>
              <a:rPr lang="en-US" dirty="0"/>
              <a:t>Limit number of expanded hypothesizes that are added in A</a:t>
            </a:r>
          </a:p>
          <a:p>
            <a:pPr lvl="1"/>
            <a:endParaRPr lang="en-US" dirty="0"/>
          </a:p>
          <a:p>
            <a:pPr lvl="1"/>
            <a:r>
              <a:rPr lang="en-US" dirty="0"/>
              <a:t> Expand best hypo from A only with the output symbols that are within </a:t>
            </a:r>
            <a:r>
              <a:rPr lang="en-US" b="1" i="1" dirty="0" err="1"/>
              <a:t>expand_beam</a:t>
            </a:r>
            <a:r>
              <a:rPr lang="en-US" b="1" i="1" dirty="0"/>
              <a:t> </a:t>
            </a:r>
            <a:r>
              <a:rPr lang="en-US" dirty="0"/>
              <a:t>value of best expansion output symbol</a:t>
            </a:r>
            <a:endParaRPr lang="en-US" i="1" dirty="0">
              <a:solidFill>
                <a:schemeClr val="tx1"/>
              </a:solidFill>
            </a:endParaRPr>
          </a:p>
          <a:p>
            <a:pPr lvl="1"/>
            <a:endParaRPr lang="en-US" dirty="0">
              <a:solidFill>
                <a:schemeClr val="tx1"/>
              </a:solidFill>
            </a:endParaRPr>
          </a:p>
          <a:p>
            <a:pPr marL="285750" lvl="1" indent="-285750">
              <a:buFont typeface="Arial" panose="020B0604020202020204" pitchFamily="34" charset="0"/>
              <a:buChar char="•"/>
            </a:pPr>
            <a:r>
              <a:rPr lang="en-US" dirty="0">
                <a:solidFill>
                  <a:schemeClr val="tx1"/>
                </a:solidFill>
              </a:rPr>
              <a:t>Additional Conditions for exiting beam search at audio frame </a:t>
            </a:r>
            <a:r>
              <a:rPr lang="en-US" i="1" dirty="0">
                <a:solidFill>
                  <a:schemeClr val="tx1"/>
                </a:solidFill>
              </a:rPr>
              <a:t>t</a:t>
            </a:r>
          </a:p>
          <a:p>
            <a:pPr lvl="1"/>
            <a:r>
              <a:rPr lang="en-US" i="1" dirty="0">
                <a:solidFill>
                  <a:schemeClr val="tx1"/>
                </a:solidFill>
              </a:rPr>
              <a:t>     </a:t>
            </a:r>
          </a:p>
          <a:p>
            <a:pPr lvl="1"/>
            <a:r>
              <a:rPr lang="en-US" dirty="0">
                <a:solidFill>
                  <a:schemeClr val="tx1"/>
                </a:solidFill>
              </a:rPr>
              <a:t>Exit if the best hypothesis in B is better by more than </a:t>
            </a:r>
            <a:r>
              <a:rPr lang="en-US" b="1" i="1" dirty="0" err="1">
                <a:solidFill>
                  <a:schemeClr val="tx1"/>
                </a:solidFill>
              </a:rPr>
              <a:t>state_beam</a:t>
            </a:r>
            <a:r>
              <a:rPr lang="en-US" b="1" i="1" dirty="0">
                <a:solidFill>
                  <a:schemeClr val="tx1"/>
                </a:solidFill>
              </a:rPr>
              <a:t> </a:t>
            </a:r>
            <a:r>
              <a:rPr lang="en-US" dirty="0">
                <a:solidFill>
                  <a:schemeClr val="tx1"/>
                </a:solidFill>
              </a:rPr>
              <a:t>compared to best hypothesis in A</a:t>
            </a:r>
          </a:p>
          <a:p>
            <a:pPr lvl="1"/>
            <a:endParaRPr lang="en-US" b="1" i="1" dirty="0">
              <a:solidFill>
                <a:schemeClr val="tx1"/>
              </a:solidFill>
            </a:endParaRPr>
          </a:p>
          <a:p>
            <a:pPr lvl="1"/>
            <a:endParaRPr lang="en-US" i="1" dirty="0">
              <a:solidFill>
                <a:schemeClr val="tx1"/>
              </a:solidFill>
            </a:endParaRPr>
          </a:p>
          <a:p>
            <a:pPr lvl="1"/>
            <a:endParaRPr lang="en-US" i="1" dirty="0">
              <a:solidFill>
                <a:schemeClr val="tx1"/>
              </a:solidFill>
            </a:endParaRPr>
          </a:p>
          <a:p>
            <a:pPr marL="285750" lvl="1" indent="-285750">
              <a:buFont typeface="Arial" panose="020B0604020202020204" pitchFamily="34" charset="0"/>
              <a:buChar char="•"/>
            </a:pPr>
            <a:endParaRPr lang="en-US" i="1" dirty="0">
              <a:solidFill>
                <a:schemeClr val="tx1"/>
              </a:solidFill>
            </a:endParaRPr>
          </a:p>
          <a:p>
            <a:pPr marL="285750" lvl="1" indent="-285750">
              <a:buFont typeface="Arial" panose="020B0604020202020204" pitchFamily="34" charset="0"/>
              <a:buChar char="•"/>
            </a:pPr>
            <a:endParaRPr lang="en-US" i="1" dirty="0">
              <a:solidFill>
                <a:schemeClr val="tx1"/>
              </a:solidFill>
            </a:endParaRPr>
          </a:p>
          <a:p>
            <a:pPr marL="285750" lvl="3" indent="-285750">
              <a:buFont typeface="Arial" panose="020B0604020202020204" pitchFamily="34" charset="0"/>
              <a:buChar char="•"/>
            </a:pPr>
            <a:endParaRPr lang="en-US" i="1" dirty="0">
              <a:solidFill>
                <a:schemeClr val="tx1"/>
              </a:solidFill>
            </a:endParaRPr>
          </a:p>
        </p:txBody>
      </p:sp>
      <p:sp>
        <p:nvSpPr>
          <p:cNvPr id="6" name="TextBox 5">
            <a:extLst>
              <a:ext uri="{FF2B5EF4-FFF2-40B4-BE49-F238E27FC236}">
                <a16:creationId xmlns:a16="http://schemas.microsoft.com/office/drawing/2014/main" id="{2A2901C8-7E29-6E44-8C5B-8BEFC02E71C5}"/>
              </a:ext>
            </a:extLst>
          </p:cNvPr>
          <p:cNvSpPr txBox="1"/>
          <p:nvPr/>
        </p:nvSpPr>
        <p:spPr>
          <a:xfrm>
            <a:off x="5361711" y="4878479"/>
            <a:ext cx="3737049" cy="215444"/>
          </a:xfrm>
          <a:prstGeom prst="rect">
            <a:avLst/>
          </a:prstGeom>
          <a:noFill/>
        </p:spPr>
        <p:txBody>
          <a:bodyPr wrap="square" rtlCol="0">
            <a:spAutoFit/>
          </a:bodyPr>
          <a:lstStyle/>
          <a:p>
            <a:r>
              <a:rPr lang="en-US" sz="800" dirty="0"/>
              <a:t>Jain et al., “</a:t>
            </a:r>
            <a:r>
              <a:rPr lang="en-US" sz="800" dirty="0">
                <a:hlinkClick r:id="rId3"/>
              </a:rPr>
              <a:t>RNN-T For Latency Controlled ASR With Imoroved Beam Search</a:t>
            </a:r>
            <a:r>
              <a:rPr lang="en-US" sz="800" dirty="0"/>
              <a:t>”</a:t>
            </a:r>
          </a:p>
        </p:txBody>
      </p:sp>
      <p:pic>
        <p:nvPicPr>
          <p:cNvPr id="9" name="Picture 8" descr="Text&#10;&#10;Description automatically generated">
            <a:extLst>
              <a:ext uri="{FF2B5EF4-FFF2-40B4-BE49-F238E27FC236}">
                <a16:creationId xmlns:a16="http://schemas.microsoft.com/office/drawing/2014/main" id="{E0279F46-2BBF-D041-ACDB-F05799353AB0}"/>
              </a:ext>
            </a:extLst>
          </p:cNvPr>
          <p:cNvPicPr>
            <a:picLocks noChangeAspect="1"/>
          </p:cNvPicPr>
          <p:nvPr/>
        </p:nvPicPr>
        <p:blipFill>
          <a:blip r:embed="rId4"/>
          <a:stretch>
            <a:fillRect/>
          </a:stretch>
        </p:blipFill>
        <p:spPr>
          <a:xfrm>
            <a:off x="5604933" y="76594"/>
            <a:ext cx="3156033" cy="4803610"/>
          </a:xfrm>
          <a:prstGeom prst="rect">
            <a:avLst/>
          </a:prstGeom>
        </p:spPr>
      </p:pic>
    </p:spTree>
    <p:extLst>
      <p:ext uri="{BB962C8B-B14F-4D97-AF65-F5344CB8AC3E}">
        <p14:creationId xmlns:p14="http://schemas.microsoft.com/office/powerpoint/2010/main" val="2974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4487-DE44-6340-8BBF-BD0B2699882A}"/>
              </a:ext>
            </a:extLst>
          </p:cNvPr>
          <p:cNvSpPr>
            <a:spLocks noGrp="1"/>
          </p:cNvSpPr>
          <p:nvPr>
            <p:ph type="title"/>
          </p:nvPr>
        </p:nvSpPr>
        <p:spPr/>
        <p:txBody>
          <a:bodyPr>
            <a:normAutofit fontScale="90000"/>
          </a:bodyPr>
          <a:lstStyle/>
          <a:p>
            <a:r>
              <a:rPr lang="en-US" dirty="0">
                <a:solidFill>
                  <a:schemeClr val="accent1">
                    <a:lumMod val="50000"/>
                  </a:schemeClr>
                </a:solidFill>
              </a:rPr>
              <a:t>Improving Training Optimization And Emission Delays</a:t>
            </a:r>
          </a:p>
        </p:txBody>
      </p:sp>
      <p:grpSp>
        <p:nvGrpSpPr>
          <p:cNvPr id="14" name="Group 13">
            <a:extLst>
              <a:ext uri="{FF2B5EF4-FFF2-40B4-BE49-F238E27FC236}">
                <a16:creationId xmlns:a16="http://schemas.microsoft.com/office/drawing/2014/main" id="{0E70E595-1F47-2A45-97FD-D4E44F0F2367}"/>
              </a:ext>
            </a:extLst>
          </p:cNvPr>
          <p:cNvGrpSpPr/>
          <p:nvPr/>
        </p:nvGrpSpPr>
        <p:grpSpPr>
          <a:xfrm>
            <a:off x="159300" y="1654498"/>
            <a:ext cx="4233948" cy="3126542"/>
            <a:chOff x="159300" y="1654498"/>
            <a:chExt cx="4233948" cy="3126542"/>
          </a:xfrm>
        </p:grpSpPr>
        <p:pic>
          <p:nvPicPr>
            <p:cNvPr id="8" name="Picture 7" descr="Chart, line chart&#10;&#10;Description automatically generated">
              <a:extLst>
                <a:ext uri="{FF2B5EF4-FFF2-40B4-BE49-F238E27FC236}">
                  <a16:creationId xmlns:a16="http://schemas.microsoft.com/office/drawing/2014/main" id="{94988F51-56E6-0D42-AC02-5C1237BC7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00" y="1654498"/>
              <a:ext cx="4233948" cy="2017488"/>
            </a:xfrm>
            <a:prstGeom prst="rect">
              <a:avLst/>
            </a:prstGeom>
          </p:spPr>
        </p:pic>
        <p:sp>
          <p:nvSpPr>
            <p:cNvPr id="10" name="TextBox 9">
              <a:extLst>
                <a:ext uri="{FF2B5EF4-FFF2-40B4-BE49-F238E27FC236}">
                  <a16:creationId xmlns:a16="http://schemas.microsoft.com/office/drawing/2014/main" id="{8A96121B-76D2-8B41-A753-A6AA5FC03500}"/>
                </a:ext>
              </a:extLst>
            </p:cNvPr>
            <p:cNvSpPr txBox="1"/>
            <p:nvPr/>
          </p:nvSpPr>
          <p:spPr>
            <a:xfrm>
              <a:off x="1109132" y="3826933"/>
              <a:ext cx="2878667" cy="954107"/>
            </a:xfrm>
            <a:prstGeom prst="rect">
              <a:avLst/>
            </a:prstGeom>
            <a:noFill/>
          </p:spPr>
          <p:txBody>
            <a:bodyPr wrap="square" rtlCol="0">
              <a:spAutoFit/>
            </a:bodyPr>
            <a:lstStyle/>
            <a:p>
              <a:r>
                <a:rPr lang="en-US" dirty="0"/>
                <a:t>Token Emission Delay Problem: During inference, tokens are emitted with considerable delay after they are spoken</a:t>
              </a:r>
            </a:p>
          </p:txBody>
        </p:sp>
      </p:grpSp>
      <p:grpSp>
        <p:nvGrpSpPr>
          <p:cNvPr id="15" name="Group 14">
            <a:extLst>
              <a:ext uri="{FF2B5EF4-FFF2-40B4-BE49-F238E27FC236}">
                <a16:creationId xmlns:a16="http://schemas.microsoft.com/office/drawing/2014/main" id="{E90E8B31-7BAD-0941-8E68-BEC610AB49A0}"/>
              </a:ext>
            </a:extLst>
          </p:cNvPr>
          <p:cNvGrpSpPr/>
          <p:nvPr/>
        </p:nvGrpSpPr>
        <p:grpSpPr>
          <a:xfrm>
            <a:off x="4657618" y="1632600"/>
            <a:ext cx="4233948" cy="2932996"/>
            <a:chOff x="4657618" y="1632600"/>
            <a:chExt cx="4233948" cy="2932996"/>
          </a:xfrm>
        </p:grpSpPr>
        <p:pic>
          <p:nvPicPr>
            <p:cNvPr id="5" name="Picture 4" descr="Chart&#10;&#10;Description automatically generated">
              <a:extLst>
                <a:ext uri="{FF2B5EF4-FFF2-40B4-BE49-F238E27FC236}">
                  <a16:creationId xmlns:a16="http://schemas.microsoft.com/office/drawing/2014/main" id="{0FFECA15-813E-4744-97F9-6D5748019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618" y="1632600"/>
              <a:ext cx="4233948" cy="2017488"/>
            </a:xfrm>
            <a:prstGeom prst="rect">
              <a:avLst/>
            </a:prstGeom>
          </p:spPr>
        </p:pic>
        <p:sp>
          <p:nvSpPr>
            <p:cNvPr id="11" name="TextBox 10">
              <a:extLst>
                <a:ext uri="{FF2B5EF4-FFF2-40B4-BE49-F238E27FC236}">
                  <a16:creationId xmlns:a16="http://schemas.microsoft.com/office/drawing/2014/main" id="{37A50CBD-3DD6-1C46-AC28-96BCD598CD44}"/>
                </a:ext>
              </a:extLst>
            </p:cNvPr>
            <p:cNvSpPr txBox="1"/>
            <p:nvPr/>
          </p:nvSpPr>
          <p:spPr>
            <a:xfrm>
              <a:off x="5672665" y="3826932"/>
              <a:ext cx="2878667" cy="738664"/>
            </a:xfrm>
            <a:prstGeom prst="rect">
              <a:avLst/>
            </a:prstGeom>
            <a:noFill/>
          </p:spPr>
          <p:txBody>
            <a:bodyPr wrap="square" rtlCol="0">
              <a:spAutoFit/>
            </a:bodyPr>
            <a:lstStyle/>
            <a:p>
              <a:r>
                <a:rPr lang="en-US" dirty="0"/>
                <a:t>Restrict alignment paths: Helps in token emission delay and improving training speed.</a:t>
              </a:r>
            </a:p>
          </p:txBody>
        </p:sp>
      </p:grpSp>
      <p:sp>
        <p:nvSpPr>
          <p:cNvPr id="13" name="TextBox 12">
            <a:extLst>
              <a:ext uri="{FF2B5EF4-FFF2-40B4-BE49-F238E27FC236}">
                <a16:creationId xmlns:a16="http://schemas.microsoft.com/office/drawing/2014/main" id="{9ECCF4E8-776A-F047-B3A7-37D233930BDF}"/>
              </a:ext>
            </a:extLst>
          </p:cNvPr>
          <p:cNvSpPr txBox="1"/>
          <p:nvPr/>
        </p:nvSpPr>
        <p:spPr>
          <a:xfrm>
            <a:off x="4749800" y="4928056"/>
            <a:ext cx="4418942" cy="215444"/>
          </a:xfrm>
          <a:prstGeom prst="rect">
            <a:avLst/>
          </a:prstGeom>
          <a:noFill/>
        </p:spPr>
        <p:txBody>
          <a:bodyPr wrap="square" rtlCol="0">
            <a:spAutoFit/>
          </a:bodyPr>
          <a:lstStyle/>
          <a:p>
            <a:r>
              <a:rPr lang="en-US" sz="800" dirty="0" err="1"/>
              <a:t>Mahadeokar</a:t>
            </a:r>
            <a:r>
              <a:rPr lang="en-US" sz="800" dirty="0"/>
              <a:t> et al. “</a:t>
            </a:r>
            <a:r>
              <a:rPr lang="en-US" sz="800" dirty="0">
                <a:hlinkClick r:id="rId5"/>
              </a:rPr>
              <a:t>Alignment Restricted Streaming Recurrent Neural Network Transducer</a:t>
            </a:r>
            <a:r>
              <a:rPr lang="en-US" sz="800" dirty="0"/>
              <a:t>”</a:t>
            </a:r>
          </a:p>
        </p:txBody>
      </p:sp>
    </p:spTree>
    <p:extLst>
      <p:ext uri="{BB962C8B-B14F-4D97-AF65-F5344CB8AC3E}">
        <p14:creationId xmlns:p14="http://schemas.microsoft.com/office/powerpoint/2010/main" val="87585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979428"/>
            <a:ext cx="8520600" cy="1963500"/>
          </a:xfrm>
        </p:spPr>
        <p:txBody>
          <a:bodyPr spcFirstLastPara="1" wrap="square" lIns="91425" tIns="91425" rIns="91425" bIns="91425" anchor="b" anchorCtr="0">
            <a:normAutofit fontScale="90000"/>
          </a:bodyPr>
          <a:lstStyle/>
          <a:p>
            <a:pPr>
              <a:lnSpc>
                <a:spcPct val="90000"/>
              </a:lnSpc>
            </a:pPr>
            <a:r>
              <a:rPr lang="en-GB" sz="5700" dirty="0">
                <a:solidFill>
                  <a:schemeClr val="accent1">
                    <a:lumMod val="50000"/>
                  </a:schemeClr>
                </a:solidFill>
              </a:rPr>
              <a:t>More Details On </a:t>
            </a:r>
            <a:r>
              <a:rPr lang="en-US" sz="6000" dirty="0">
                <a:solidFill>
                  <a:schemeClr val="accent1">
                    <a:lumMod val="50000"/>
                  </a:schemeClr>
                </a:solidFill>
              </a:rPr>
              <a:t>Training  RNN-T model</a:t>
            </a:r>
            <a:br>
              <a:rPr lang="en-US" sz="9600" dirty="0"/>
            </a:br>
            <a:endParaRPr lang="en-GB" sz="5700" dirty="0">
              <a:solidFill>
                <a:schemeClr val="accent1">
                  <a:lumMod val="50000"/>
                </a:schemeClr>
              </a:solidFill>
            </a:endParaRPr>
          </a:p>
        </p:txBody>
      </p:sp>
      <p:pic>
        <p:nvPicPr>
          <p:cNvPr id="3" name="Picture 2" descr="Diagram&#10;&#10;Description automatically generated with medium confidence">
            <a:extLst>
              <a:ext uri="{FF2B5EF4-FFF2-40B4-BE49-F238E27FC236}">
                <a16:creationId xmlns:a16="http://schemas.microsoft.com/office/drawing/2014/main" id="{69D16459-C515-684D-B0E4-6C76586B4714}"/>
              </a:ext>
            </a:extLst>
          </p:cNvPr>
          <p:cNvPicPr>
            <a:picLocks noChangeAspect="1"/>
          </p:cNvPicPr>
          <p:nvPr/>
        </p:nvPicPr>
        <p:blipFill>
          <a:blip r:embed="rId3"/>
          <a:stretch>
            <a:fillRect/>
          </a:stretch>
        </p:blipFill>
        <p:spPr>
          <a:xfrm>
            <a:off x="1714500" y="3123752"/>
            <a:ext cx="5394960" cy="1193576"/>
          </a:xfrm>
          <a:prstGeom prst="rect">
            <a:avLst/>
          </a:prstGeom>
        </p:spPr>
      </p:pic>
    </p:spTree>
    <p:extLst>
      <p:ext uri="{BB962C8B-B14F-4D97-AF65-F5344CB8AC3E}">
        <p14:creationId xmlns:p14="http://schemas.microsoft.com/office/powerpoint/2010/main" val="1424673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9CC9-D8CF-2B4C-BD8D-26796EFF6D0A}"/>
              </a:ext>
            </a:extLst>
          </p:cNvPr>
          <p:cNvSpPr>
            <a:spLocks noGrp="1"/>
          </p:cNvSpPr>
          <p:nvPr>
            <p:ph type="title"/>
          </p:nvPr>
        </p:nvSpPr>
        <p:spPr/>
        <p:txBody>
          <a:bodyPr>
            <a:normAutofit fontScale="90000"/>
          </a:bodyPr>
          <a:lstStyle/>
          <a:p>
            <a:r>
              <a:rPr lang="en-US" dirty="0">
                <a:solidFill>
                  <a:schemeClr val="accent1">
                    <a:lumMod val="50000"/>
                  </a:schemeClr>
                </a:solidFill>
              </a:rPr>
              <a:t>Training: Lattice With Complete Set Of Alignments</a:t>
            </a:r>
          </a:p>
        </p:txBody>
      </p:sp>
      <p:sp>
        <p:nvSpPr>
          <p:cNvPr id="3" name="Content Placeholder 2">
            <a:extLst>
              <a:ext uri="{FF2B5EF4-FFF2-40B4-BE49-F238E27FC236}">
                <a16:creationId xmlns:a16="http://schemas.microsoft.com/office/drawing/2014/main" id="{3B0742C8-4738-AA48-B636-3FC382D5993A}"/>
              </a:ext>
            </a:extLst>
          </p:cNvPr>
          <p:cNvSpPr>
            <a:spLocks noGrp="1"/>
          </p:cNvSpPr>
          <p:nvPr>
            <p:ph idx="1"/>
          </p:nvPr>
        </p:nvSpPr>
        <p:spPr>
          <a:xfrm>
            <a:off x="199605" y="1459872"/>
            <a:ext cx="3708097" cy="3416400"/>
          </a:xfrm>
        </p:spPr>
        <p:txBody>
          <a:bodyPr>
            <a:normAutofit/>
          </a:bodyPr>
          <a:lstStyle/>
          <a:p>
            <a:pPr lvl="0">
              <a:buClr>
                <a:schemeClr val="tx1"/>
              </a:buClr>
              <a:buFont typeface="Arial" panose="020B0604020202020204" pitchFamily="34" charset="0"/>
              <a:buChar char="•"/>
            </a:pPr>
            <a:endParaRPr lang="en-US" sz="1200" dirty="0">
              <a:solidFill>
                <a:srgbClr val="000000"/>
              </a:solidFill>
            </a:endParaRPr>
          </a:p>
          <a:p>
            <a:pPr lvl="0">
              <a:buClr>
                <a:schemeClr val="tx1"/>
              </a:buClr>
              <a:buFont typeface="Arial" panose="020B0604020202020204" pitchFamily="34" charset="0"/>
              <a:buChar char="•"/>
            </a:pPr>
            <a:endParaRPr lang="en-US" sz="1200" dirty="0">
              <a:solidFill>
                <a:srgbClr val="000000"/>
              </a:solidFill>
            </a:endParaRPr>
          </a:p>
          <a:p>
            <a:pPr lvl="0">
              <a:buClr>
                <a:schemeClr val="tx1"/>
              </a:buClr>
              <a:buFont typeface="Arial" panose="020B0604020202020204" pitchFamily="34" charset="0"/>
              <a:buChar char="•"/>
            </a:pPr>
            <a:endParaRPr lang="en-US" sz="1200" dirty="0">
              <a:solidFill>
                <a:srgbClr val="000000"/>
              </a:solidFill>
            </a:endParaRPr>
          </a:p>
          <a:p>
            <a:pPr lvl="0">
              <a:buClr>
                <a:schemeClr val="tx1"/>
              </a:buClr>
              <a:buFont typeface="Arial" panose="020B0604020202020204" pitchFamily="34" charset="0"/>
              <a:buChar char="•"/>
            </a:pPr>
            <a:endParaRPr lang="en-US" sz="1200" dirty="0">
              <a:solidFill>
                <a:srgbClr val="000000"/>
              </a:solidFill>
            </a:endParaRPr>
          </a:p>
          <a:p>
            <a:pPr marL="114300" lvl="0" indent="0">
              <a:buClr>
                <a:schemeClr val="tx1"/>
              </a:buClr>
              <a:buNone/>
            </a:pPr>
            <a:endParaRPr lang="en-US" sz="1200" dirty="0">
              <a:solidFill>
                <a:srgbClr val="000000"/>
              </a:solidFill>
            </a:endParaRPr>
          </a:p>
          <a:p>
            <a:pPr marL="114300" indent="0">
              <a:buClr>
                <a:schemeClr val="tx1"/>
              </a:buClr>
              <a:buNone/>
            </a:pPr>
            <a:endParaRPr lang="en-US" sz="1200" dirty="0">
              <a:solidFill>
                <a:srgbClr val="000000"/>
              </a:solidFill>
            </a:endParaRPr>
          </a:p>
          <a:p>
            <a:pPr marL="114300" lvl="0" indent="0">
              <a:buClr>
                <a:schemeClr val="tx1"/>
              </a:buClr>
              <a:buNone/>
            </a:pPr>
            <a:endParaRPr lang="en-GB" sz="1200" dirty="0">
              <a:solidFill>
                <a:srgbClr val="000000"/>
              </a:solidFill>
            </a:endParaRPr>
          </a:p>
          <a:p>
            <a:pPr>
              <a:buClr>
                <a:schemeClr val="tx1"/>
              </a:buClr>
              <a:buFont typeface="Arial" panose="020B0604020202020204" pitchFamily="34" charset="0"/>
              <a:buChar char="•"/>
            </a:pPr>
            <a:r>
              <a:rPr lang="en-US" sz="1200" dirty="0">
                <a:solidFill>
                  <a:srgbClr val="000000"/>
                </a:solidFill>
              </a:rPr>
              <a:t>A naïve implementation is computationally heavy: Use dynamic programming to efficiently compute this.</a:t>
            </a:r>
          </a:p>
          <a:p>
            <a:pPr>
              <a:buClr>
                <a:schemeClr val="tx1"/>
              </a:buClr>
              <a:buFont typeface="Arial" panose="020B0604020202020204" pitchFamily="34" charset="0"/>
              <a:buChar char="•"/>
            </a:pPr>
            <a:endParaRPr lang="en-US" sz="1200" dirty="0">
              <a:solidFill>
                <a:srgbClr val="000000"/>
              </a:solidFill>
            </a:endParaRPr>
          </a:p>
          <a:p>
            <a:pPr marL="114300" indent="0">
              <a:buClr>
                <a:schemeClr val="tx1"/>
              </a:buClr>
              <a:buNone/>
            </a:pPr>
            <a:endParaRPr lang="en-US" sz="1200" dirty="0">
              <a:solidFill>
                <a:srgbClr val="000000"/>
              </a:solidFill>
            </a:endParaRPr>
          </a:p>
        </p:txBody>
      </p:sp>
      <p:sp>
        <p:nvSpPr>
          <p:cNvPr id="4" name="Oval 3">
            <a:extLst>
              <a:ext uri="{FF2B5EF4-FFF2-40B4-BE49-F238E27FC236}">
                <a16:creationId xmlns:a16="http://schemas.microsoft.com/office/drawing/2014/main" id="{F783C533-2DF5-5B47-81A4-DA0707DFA6DC}"/>
              </a:ext>
            </a:extLst>
          </p:cNvPr>
          <p:cNvSpPr/>
          <p:nvPr/>
        </p:nvSpPr>
        <p:spPr>
          <a:xfrm>
            <a:off x="7581736"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F13FE81-33B2-4D4D-B023-39FF40A5FF19}"/>
              </a:ext>
            </a:extLst>
          </p:cNvPr>
          <p:cNvCxnSpPr>
            <a:cxnSpLocks/>
            <a:stCxn id="4" idx="6"/>
            <a:endCxn id="7" idx="2"/>
          </p:cNvCxnSpPr>
          <p:nvPr/>
        </p:nvCxnSpPr>
        <p:spPr>
          <a:xfrm>
            <a:off x="7991311" y="1462757"/>
            <a:ext cx="28826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A2802D3-0ABD-7F4F-BAFE-481DFB556822}"/>
              </a:ext>
            </a:extLst>
          </p:cNvPr>
          <p:cNvGrpSpPr/>
          <p:nvPr/>
        </p:nvGrpSpPr>
        <p:grpSpPr>
          <a:xfrm>
            <a:off x="8279574" y="1270849"/>
            <a:ext cx="409575" cy="383816"/>
            <a:chOff x="8279574" y="1270849"/>
            <a:chExt cx="409575" cy="383816"/>
          </a:xfrm>
        </p:grpSpPr>
        <p:sp>
          <p:nvSpPr>
            <p:cNvPr id="7" name="Oval 6">
              <a:extLst>
                <a:ext uri="{FF2B5EF4-FFF2-40B4-BE49-F238E27FC236}">
                  <a16:creationId xmlns:a16="http://schemas.microsoft.com/office/drawing/2014/main" id="{CF115011-215E-DC4F-BE22-5E4A44C8571D}"/>
                </a:ext>
              </a:extLst>
            </p:cNvPr>
            <p:cNvSpPr/>
            <p:nvPr/>
          </p:nvSpPr>
          <p:spPr>
            <a:xfrm>
              <a:off x="8279574"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ECE72F1-BFD5-E547-8230-AF3EC86CD307}"/>
                </a:ext>
              </a:extLst>
            </p:cNvPr>
            <p:cNvSpPr/>
            <p:nvPr/>
          </p:nvSpPr>
          <p:spPr>
            <a:xfrm>
              <a:off x="8321118" y="1314891"/>
              <a:ext cx="317889" cy="2998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C1CF0419-04EB-7447-A103-91EB6A73A27C}"/>
              </a:ext>
            </a:extLst>
          </p:cNvPr>
          <p:cNvGrpSpPr/>
          <p:nvPr/>
        </p:nvGrpSpPr>
        <p:grpSpPr>
          <a:xfrm>
            <a:off x="7591018" y="1648282"/>
            <a:ext cx="409575" cy="651762"/>
            <a:chOff x="7591018" y="1648282"/>
            <a:chExt cx="409575" cy="651762"/>
          </a:xfrm>
        </p:grpSpPr>
        <p:sp>
          <p:nvSpPr>
            <p:cNvPr id="12" name="Oval 11">
              <a:extLst>
                <a:ext uri="{FF2B5EF4-FFF2-40B4-BE49-F238E27FC236}">
                  <a16:creationId xmlns:a16="http://schemas.microsoft.com/office/drawing/2014/main" id="{5AF15660-9A4E-134B-879F-D2ABEBE594D0}"/>
                </a:ext>
              </a:extLst>
            </p:cNvPr>
            <p:cNvSpPr/>
            <p:nvPr/>
          </p:nvSpPr>
          <p:spPr>
            <a:xfrm>
              <a:off x="7591018"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7A3CF316-7AE7-0943-81FB-D3C9275D1015}"/>
                </a:ext>
              </a:extLst>
            </p:cNvPr>
            <p:cNvCxnSpPr/>
            <p:nvPr/>
          </p:nvCxnSpPr>
          <p:spPr>
            <a:xfrm flipH="1" flipV="1">
              <a:off x="7795804" y="1648282"/>
              <a:ext cx="1" cy="2595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F2A9D51-42F3-0A4E-8397-29D98B21AB92}"/>
              </a:ext>
            </a:extLst>
          </p:cNvPr>
          <p:cNvGrpSpPr/>
          <p:nvPr/>
        </p:nvGrpSpPr>
        <p:grpSpPr>
          <a:xfrm>
            <a:off x="6774140" y="2307263"/>
            <a:ext cx="409575" cy="677185"/>
            <a:chOff x="6774140" y="2307263"/>
            <a:chExt cx="409575" cy="677185"/>
          </a:xfrm>
        </p:grpSpPr>
        <p:sp>
          <p:nvSpPr>
            <p:cNvPr id="14" name="Oval 13">
              <a:extLst>
                <a:ext uri="{FF2B5EF4-FFF2-40B4-BE49-F238E27FC236}">
                  <a16:creationId xmlns:a16="http://schemas.microsoft.com/office/drawing/2014/main" id="{3D8A7CBC-0D94-324F-B7E2-147AAB7A7BB2}"/>
                </a:ext>
              </a:extLst>
            </p:cNvPr>
            <p:cNvSpPr/>
            <p:nvPr/>
          </p:nvSpPr>
          <p:spPr>
            <a:xfrm>
              <a:off x="6774140" y="260063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EC997273-5DF9-7543-86A4-0FAABDCEFEEC}"/>
                </a:ext>
              </a:extLst>
            </p:cNvPr>
            <p:cNvCxnSpPr>
              <a:cxnSpLocks/>
              <a:stCxn id="14" idx="0"/>
              <a:endCxn id="45" idx="4"/>
            </p:cNvCxnSpPr>
            <p:nvPr/>
          </p:nvCxnSpPr>
          <p:spPr>
            <a:xfrm flipV="1">
              <a:off x="6978928" y="2307263"/>
              <a:ext cx="6620" cy="29336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29480147-272E-2F48-9C08-6A3DD196A858}"/>
              </a:ext>
            </a:extLst>
          </p:cNvPr>
          <p:cNvCxnSpPr>
            <a:cxnSpLocks/>
            <a:stCxn id="16" idx="0"/>
          </p:cNvCxnSpPr>
          <p:nvPr/>
        </p:nvCxnSpPr>
        <p:spPr>
          <a:xfrm flipH="1" flipV="1">
            <a:off x="7811055" y="2969279"/>
            <a:ext cx="3308" cy="309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66E0EA1-27D2-F54A-9844-047C772D04B7}"/>
              </a:ext>
            </a:extLst>
          </p:cNvPr>
          <p:cNvGrpSpPr/>
          <p:nvPr/>
        </p:nvGrpSpPr>
        <p:grpSpPr>
          <a:xfrm>
            <a:off x="6783415" y="3002408"/>
            <a:ext cx="409575" cy="675123"/>
            <a:chOff x="6783415" y="3002408"/>
            <a:chExt cx="409575" cy="675123"/>
          </a:xfrm>
        </p:grpSpPr>
        <p:sp>
          <p:nvSpPr>
            <p:cNvPr id="17" name="Oval 16">
              <a:extLst>
                <a:ext uri="{FF2B5EF4-FFF2-40B4-BE49-F238E27FC236}">
                  <a16:creationId xmlns:a16="http://schemas.microsoft.com/office/drawing/2014/main" id="{E9422D4A-1462-2B4D-B622-112A83AEC4ED}"/>
                </a:ext>
              </a:extLst>
            </p:cNvPr>
            <p:cNvSpPr/>
            <p:nvPr/>
          </p:nvSpPr>
          <p:spPr>
            <a:xfrm>
              <a:off x="6783415" y="329371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2F462B44-C138-BB46-ACA6-E54034643948}"/>
                </a:ext>
              </a:extLst>
            </p:cNvPr>
            <p:cNvCxnSpPr/>
            <p:nvPr/>
          </p:nvCxnSpPr>
          <p:spPr>
            <a:xfrm flipH="1" flipV="1">
              <a:off x="6994829" y="3002408"/>
              <a:ext cx="1" cy="2595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a:extLst>
              <a:ext uri="{FF2B5EF4-FFF2-40B4-BE49-F238E27FC236}">
                <a16:creationId xmlns:a16="http://schemas.microsoft.com/office/drawing/2014/main" id="{82D66EE3-4489-FF4D-BF98-1B0FC6D50D1B}"/>
              </a:ext>
            </a:extLst>
          </p:cNvPr>
          <p:cNvCxnSpPr>
            <a:cxnSpLocks/>
            <a:endCxn id="12" idx="2"/>
          </p:cNvCxnSpPr>
          <p:nvPr/>
        </p:nvCxnSpPr>
        <p:spPr>
          <a:xfrm>
            <a:off x="7209703" y="2105251"/>
            <a:ext cx="381315"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17452F7-A602-CB4B-968E-7B4ED761C8C3}"/>
              </a:ext>
            </a:extLst>
          </p:cNvPr>
          <p:cNvCxnSpPr>
            <a:cxnSpLocks/>
          </p:cNvCxnSpPr>
          <p:nvPr/>
        </p:nvCxnSpPr>
        <p:spPr>
          <a:xfrm>
            <a:off x="5739857" y="3470765"/>
            <a:ext cx="279271"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4FFE8D8-3DA3-3545-9C94-3414B2BF4B44}"/>
              </a:ext>
            </a:extLst>
          </p:cNvPr>
          <p:cNvGrpSpPr/>
          <p:nvPr/>
        </p:nvGrpSpPr>
        <p:grpSpPr>
          <a:xfrm>
            <a:off x="6020182" y="3278545"/>
            <a:ext cx="717670" cy="383816"/>
            <a:chOff x="6020182" y="3278545"/>
            <a:chExt cx="717670" cy="383816"/>
          </a:xfrm>
        </p:grpSpPr>
        <p:sp>
          <p:nvSpPr>
            <p:cNvPr id="18" name="Oval 17">
              <a:extLst>
                <a:ext uri="{FF2B5EF4-FFF2-40B4-BE49-F238E27FC236}">
                  <a16:creationId xmlns:a16="http://schemas.microsoft.com/office/drawing/2014/main" id="{2CCD1EA7-9346-9D4C-B4E5-5839C7616FA3}"/>
                </a:ext>
              </a:extLst>
            </p:cNvPr>
            <p:cNvSpPr/>
            <p:nvPr/>
          </p:nvSpPr>
          <p:spPr>
            <a:xfrm>
              <a:off x="6020182"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a:extLst>
                <a:ext uri="{FF2B5EF4-FFF2-40B4-BE49-F238E27FC236}">
                  <a16:creationId xmlns:a16="http://schemas.microsoft.com/office/drawing/2014/main" id="{6583A2F8-EE23-4048-ACA0-9FA95FCF5ACC}"/>
                </a:ext>
              </a:extLst>
            </p:cNvPr>
            <p:cNvCxnSpPr>
              <a:cxnSpLocks/>
            </p:cNvCxnSpPr>
            <p:nvPr/>
          </p:nvCxnSpPr>
          <p:spPr>
            <a:xfrm>
              <a:off x="6458581" y="3487565"/>
              <a:ext cx="279271"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98FD55ED-5D81-7046-9A7B-E681DA31EE11}"/>
              </a:ext>
            </a:extLst>
          </p:cNvPr>
          <p:cNvGrpSpPr/>
          <p:nvPr/>
        </p:nvGrpSpPr>
        <p:grpSpPr>
          <a:xfrm>
            <a:off x="5334260" y="1270849"/>
            <a:ext cx="2684890" cy="2391512"/>
            <a:chOff x="5334260" y="1270849"/>
            <a:chExt cx="2684890" cy="2391512"/>
          </a:xfrm>
        </p:grpSpPr>
        <p:sp>
          <p:nvSpPr>
            <p:cNvPr id="10" name="Oval 9">
              <a:extLst>
                <a:ext uri="{FF2B5EF4-FFF2-40B4-BE49-F238E27FC236}">
                  <a16:creationId xmlns:a16="http://schemas.microsoft.com/office/drawing/2014/main" id="{97B16BB2-666B-0A40-9A68-7E6706E46387}"/>
                </a:ext>
              </a:extLst>
            </p:cNvPr>
            <p:cNvSpPr/>
            <p:nvPr/>
          </p:nvSpPr>
          <p:spPr>
            <a:xfrm>
              <a:off x="6032098"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2B2D347-BB1E-D64E-8149-42E234729BB1}"/>
                </a:ext>
              </a:extLst>
            </p:cNvPr>
            <p:cNvSpPr/>
            <p:nvPr/>
          </p:nvSpPr>
          <p:spPr>
            <a:xfrm>
              <a:off x="5334260" y="12708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2009E91-F41A-0949-A7D6-5BA6F0E57D48}"/>
                </a:ext>
              </a:extLst>
            </p:cNvPr>
            <p:cNvSpPr/>
            <p:nvPr/>
          </p:nvSpPr>
          <p:spPr>
            <a:xfrm>
              <a:off x="7600300"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CC9EFA-C6E0-934F-90EE-77CCE438FB0B}"/>
                </a:ext>
              </a:extLst>
            </p:cNvPr>
            <p:cNvSpPr/>
            <p:nvPr/>
          </p:nvSpPr>
          <p:spPr>
            <a:xfrm>
              <a:off x="6050662"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D20704-FA6B-4741-B0BA-22AD922CBCF9}"/>
                </a:ext>
              </a:extLst>
            </p:cNvPr>
            <p:cNvSpPr/>
            <p:nvPr/>
          </p:nvSpPr>
          <p:spPr>
            <a:xfrm>
              <a:off x="7609575"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7C7A755D-5372-CB4C-A91F-409165119863}"/>
                </a:ext>
              </a:extLst>
            </p:cNvPr>
            <p:cNvCxnSpPr>
              <a:cxnSpLocks/>
              <a:endCxn id="10" idx="2"/>
            </p:cNvCxnSpPr>
            <p:nvPr/>
          </p:nvCxnSpPr>
          <p:spPr>
            <a:xfrm>
              <a:off x="5752827" y="1459872"/>
              <a:ext cx="279271"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545898B-76EF-4F44-8BBE-276389C8EBEA}"/>
                </a:ext>
              </a:extLst>
            </p:cNvPr>
            <p:cNvCxnSpPr>
              <a:cxnSpLocks/>
              <a:stCxn id="10" idx="6"/>
              <a:endCxn id="62" idx="2"/>
            </p:cNvCxnSpPr>
            <p:nvPr/>
          </p:nvCxnSpPr>
          <p:spPr>
            <a:xfrm>
              <a:off x="6441673" y="1462757"/>
              <a:ext cx="329805"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88AD5A-168A-B543-A1EE-CC0A0C0BF266}"/>
                </a:ext>
              </a:extLst>
            </p:cNvPr>
            <p:cNvCxnSpPr/>
            <p:nvPr/>
          </p:nvCxnSpPr>
          <p:spPr>
            <a:xfrm flipH="1" flipV="1">
              <a:off x="5533660" y="1640454"/>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B892AFB-0E8A-DC41-9464-3EAD1FC0819E}"/>
                </a:ext>
              </a:extLst>
            </p:cNvPr>
            <p:cNvCxnSpPr/>
            <p:nvPr/>
          </p:nvCxnSpPr>
          <p:spPr>
            <a:xfrm flipH="1" flipV="1">
              <a:off x="6224969" y="1640454"/>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01FD2F6-E430-5B47-BC23-2A88594052DA}"/>
                </a:ext>
              </a:extLst>
            </p:cNvPr>
            <p:cNvCxnSpPr/>
            <p:nvPr/>
          </p:nvCxnSpPr>
          <p:spPr>
            <a:xfrm flipH="1" flipV="1">
              <a:off x="6246167" y="2312999"/>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E6EF62-7326-6F47-B425-93E46BA681CB}"/>
                </a:ext>
              </a:extLst>
            </p:cNvPr>
            <p:cNvCxnSpPr/>
            <p:nvPr/>
          </p:nvCxnSpPr>
          <p:spPr>
            <a:xfrm flipH="1" flipV="1">
              <a:off x="7809335" y="2300044"/>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8ED675-99BD-3B48-A617-D0BB8FEA6BE9}"/>
                </a:ext>
              </a:extLst>
            </p:cNvPr>
            <p:cNvCxnSpPr>
              <a:cxnSpLocks/>
              <a:stCxn id="18" idx="0"/>
            </p:cNvCxnSpPr>
            <p:nvPr/>
          </p:nvCxnSpPr>
          <p:spPr>
            <a:xfrm flipV="1">
              <a:off x="6224970" y="2969279"/>
              <a:ext cx="11916" cy="309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495F88C-DF79-AB47-B68B-FE0CC224DBA0}"/>
                </a:ext>
              </a:extLst>
            </p:cNvPr>
            <p:cNvCxnSpPr>
              <a:cxnSpLocks/>
            </p:cNvCxnSpPr>
            <p:nvPr/>
          </p:nvCxnSpPr>
          <p:spPr>
            <a:xfrm>
              <a:off x="5770336" y="2793578"/>
              <a:ext cx="279271"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667E815-8856-3141-93B2-66E0DE0ECEF1}"/>
                </a:ext>
              </a:extLst>
            </p:cNvPr>
            <p:cNvCxnSpPr>
              <a:cxnSpLocks/>
            </p:cNvCxnSpPr>
            <p:nvPr/>
          </p:nvCxnSpPr>
          <p:spPr>
            <a:xfrm>
              <a:off x="6489060" y="2810378"/>
              <a:ext cx="279271"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5CB2E5-2BA6-E94C-96BC-E2BC5A3BE3CF}"/>
                </a:ext>
              </a:extLst>
            </p:cNvPr>
            <p:cNvCxnSpPr>
              <a:cxnSpLocks/>
            </p:cNvCxnSpPr>
            <p:nvPr/>
          </p:nvCxnSpPr>
          <p:spPr>
            <a:xfrm>
              <a:off x="7211028" y="2790385"/>
              <a:ext cx="381315"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BFB47F9-BD39-F344-9952-D7BFC0EB4A0C}"/>
                </a:ext>
              </a:extLst>
            </p:cNvPr>
            <p:cNvCxnSpPr>
              <a:cxnSpLocks/>
            </p:cNvCxnSpPr>
            <p:nvPr/>
          </p:nvCxnSpPr>
          <p:spPr>
            <a:xfrm>
              <a:off x="7180549" y="3467572"/>
              <a:ext cx="381315"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DA32E0F7-26DD-EE4F-B407-FDF5BCFBB7F7}"/>
              </a:ext>
            </a:extLst>
          </p:cNvPr>
          <p:cNvGrpSpPr/>
          <p:nvPr/>
        </p:nvGrpSpPr>
        <p:grpSpPr>
          <a:xfrm>
            <a:off x="6780760" y="1661884"/>
            <a:ext cx="702496" cy="645379"/>
            <a:chOff x="6780760" y="1661884"/>
            <a:chExt cx="702496" cy="645379"/>
          </a:xfrm>
        </p:grpSpPr>
        <p:sp>
          <p:nvSpPr>
            <p:cNvPr id="45" name="Oval 44">
              <a:extLst>
                <a:ext uri="{FF2B5EF4-FFF2-40B4-BE49-F238E27FC236}">
                  <a16:creationId xmlns:a16="http://schemas.microsoft.com/office/drawing/2014/main" id="{C0E525E7-4223-BB44-BC40-A6B29897DF07}"/>
                </a:ext>
              </a:extLst>
            </p:cNvPr>
            <p:cNvSpPr/>
            <p:nvPr/>
          </p:nvSpPr>
          <p:spPr>
            <a:xfrm>
              <a:off x="6780760" y="192344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FA2470C7-5D40-BC45-89EE-3839AF2F9D73}"/>
                </a:ext>
              </a:extLst>
            </p:cNvPr>
            <p:cNvCxnSpPr/>
            <p:nvPr/>
          </p:nvCxnSpPr>
          <p:spPr>
            <a:xfrm flipH="1" flipV="1">
              <a:off x="6991662" y="1661884"/>
              <a:ext cx="1" cy="259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1378C0D-99C3-0E43-B1D1-7857F917010E}"/>
                </a:ext>
              </a:extLst>
            </p:cNvPr>
            <p:cNvSpPr txBox="1"/>
            <p:nvPr/>
          </p:nvSpPr>
          <p:spPr>
            <a:xfrm>
              <a:off x="6991662" y="1690082"/>
              <a:ext cx="491594" cy="230832"/>
            </a:xfrm>
            <a:prstGeom prst="rect">
              <a:avLst/>
            </a:prstGeom>
            <a:noFill/>
          </p:spPr>
          <p:txBody>
            <a:bodyPr wrap="square" rtlCol="0">
              <a:spAutoFit/>
            </a:bodyPr>
            <a:lstStyle/>
            <a:p>
              <a:r>
                <a:rPr lang="en-US" sz="900" dirty="0"/>
                <a:t>P</a:t>
              </a:r>
              <a:r>
                <a:rPr lang="en-US" sz="900" baseline="30000" dirty="0"/>
                <a:t>B</a:t>
              </a:r>
              <a:r>
                <a:rPr lang="en-US" sz="900" baseline="-25000" dirty="0"/>
                <a:t>(3,2)</a:t>
              </a:r>
            </a:p>
          </p:txBody>
        </p:sp>
      </p:grpSp>
      <p:grpSp>
        <p:nvGrpSpPr>
          <p:cNvPr id="48" name="Group 47">
            <a:extLst>
              <a:ext uri="{FF2B5EF4-FFF2-40B4-BE49-F238E27FC236}">
                <a16:creationId xmlns:a16="http://schemas.microsoft.com/office/drawing/2014/main" id="{3696620F-1F0B-2646-886F-CB980E866A08}"/>
              </a:ext>
            </a:extLst>
          </p:cNvPr>
          <p:cNvGrpSpPr/>
          <p:nvPr/>
        </p:nvGrpSpPr>
        <p:grpSpPr>
          <a:xfrm>
            <a:off x="5061330" y="2300044"/>
            <a:ext cx="701069" cy="669234"/>
            <a:chOff x="5061330" y="2300044"/>
            <a:chExt cx="701069" cy="669234"/>
          </a:xfrm>
        </p:grpSpPr>
        <p:sp>
          <p:nvSpPr>
            <p:cNvPr id="49" name="Oval 48">
              <a:extLst>
                <a:ext uri="{FF2B5EF4-FFF2-40B4-BE49-F238E27FC236}">
                  <a16:creationId xmlns:a16="http://schemas.microsoft.com/office/drawing/2014/main" id="{CB87F8F9-1B7D-084B-996A-8D694CF0C17B}"/>
                </a:ext>
              </a:extLst>
            </p:cNvPr>
            <p:cNvSpPr/>
            <p:nvPr/>
          </p:nvSpPr>
          <p:spPr>
            <a:xfrm>
              <a:off x="5352824" y="258546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771265F2-F8EC-CB4A-B2E7-F9F23706890A}"/>
                </a:ext>
              </a:extLst>
            </p:cNvPr>
            <p:cNvCxnSpPr>
              <a:cxnSpLocks/>
              <a:stCxn id="49" idx="0"/>
              <a:endCxn id="59" idx="4"/>
            </p:cNvCxnSpPr>
            <p:nvPr/>
          </p:nvCxnSpPr>
          <p:spPr>
            <a:xfrm flipH="1" flipV="1">
              <a:off x="5548330" y="2300044"/>
              <a:ext cx="9282" cy="28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71DB94B-D4C1-5743-B02A-028D8F0F4188}"/>
                </a:ext>
              </a:extLst>
            </p:cNvPr>
            <p:cNvSpPr txBox="1"/>
            <p:nvPr/>
          </p:nvSpPr>
          <p:spPr>
            <a:xfrm>
              <a:off x="5061330" y="2341674"/>
              <a:ext cx="491594" cy="230832"/>
            </a:xfrm>
            <a:prstGeom prst="rect">
              <a:avLst/>
            </a:prstGeom>
            <a:noFill/>
          </p:spPr>
          <p:txBody>
            <a:bodyPr wrap="square" rtlCol="0">
              <a:spAutoFit/>
            </a:bodyPr>
            <a:lstStyle/>
            <a:p>
              <a:r>
                <a:rPr lang="en-US" sz="900" dirty="0"/>
                <a:t>P</a:t>
              </a:r>
              <a:r>
                <a:rPr lang="en-US" sz="900" baseline="30000" dirty="0"/>
                <a:t>E</a:t>
              </a:r>
              <a:r>
                <a:rPr lang="en-US" sz="900" baseline="-25000" dirty="0"/>
                <a:t>(1,1)</a:t>
              </a:r>
            </a:p>
          </p:txBody>
        </p:sp>
      </p:grpSp>
      <p:grpSp>
        <p:nvGrpSpPr>
          <p:cNvPr id="52" name="Group 51">
            <a:extLst>
              <a:ext uri="{FF2B5EF4-FFF2-40B4-BE49-F238E27FC236}">
                <a16:creationId xmlns:a16="http://schemas.microsoft.com/office/drawing/2014/main" id="{C13E855A-1B54-FC43-AC6E-9769DCCCAF00}"/>
              </a:ext>
            </a:extLst>
          </p:cNvPr>
          <p:cNvGrpSpPr/>
          <p:nvPr/>
        </p:nvGrpSpPr>
        <p:grpSpPr>
          <a:xfrm>
            <a:off x="5118318" y="2969279"/>
            <a:ext cx="629503" cy="693082"/>
            <a:chOff x="5118318" y="2969279"/>
            <a:chExt cx="629503" cy="693082"/>
          </a:xfrm>
        </p:grpSpPr>
        <p:sp>
          <p:nvSpPr>
            <p:cNvPr id="53" name="Oval 52">
              <a:extLst>
                <a:ext uri="{FF2B5EF4-FFF2-40B4-BE49-F238E27FC236}">
                  <a16:creationId xmlns:a16="http://schemas.microsoft.com/office/drawing/2014/main" id="{B8AB011E-AD25-4143-B95D-8AB322BEEFB8}"/>
                </a:ext>
              </a:extLst>
            </p:cNvPr>
            <p:cNvSpPr/>
            <p:nvPr/>
          </p:nvSpPr>
          <p:spPr>
            <a:xfrm>
              <a:off x="5338246" y="3278545"/>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CC67C2E6-9D90-1942-AA6D-88DB28ACAAED}"/>
                </a:ext>
              </a:extLst>
            </p:cNvPr>
            <p:cNvCxnSpPr>
              <a:cxnSpLocks/>
              <a:stCxn id="53" idx="0"/>
            </p:cNvCxnSpPr>
            <p:nvPr/>
          </p:nvCxnSpPr>
          <p:spPr>
            <a:xfrm flipV="1">
              <a:off x="5543034" y="2969279"/>
              <a:ext cx="10827" cy="309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4E25B4E-BC5B-244E-8277-034A234A7BC9}"/>
                </a:ext>
              </a:extLst>
            </p:cNvPr>
            <p:cNvSpPr txBox="1"/>
            <p:nvPr/>
          </p:nvSpPr>
          <p:spPr>
            <a:xfrm>
              <a:off x="5118318" y="3002955"/>
              <a:ext cx="491594" cy="230832"/>
            </a:xfrm>
            <a:prstGeom prst="rect">
              <a:avLst/>
            </a:prstGeom>
            <a:noFill/>
          </p:spPr>
          <p:txBody>
            <a:bodyPr wrap="square" rtlCol="0">
              <a:spAutoFit/>
            </a:bodyPr>
            <a:lstStyle/>
            <a:p>
              <a:r>
                <a:rPr lang="en-US" sz="900" dirty="0"/>
                <a:t>P</a:t>
              </a:r>
              <a:r>
                <a:rPr lang="en-US" sz="900" baseline="30000" dirty="0"/>
                <a:t>B</a:t>
              </a:r>
              <a:r>
                <a:rPr lang="en-US" sz="900" baseline="-25000" dirty="0"/>
                <a:t>(1,0)</a:t>
              </a:r>
            </a:p>
          </p:txBody>
        </p:sp>
      </p:grpSp>
      <p:grpSp>
        <p:nvGrpSpPr>
          <p:cNvPr id="56" name="Group 55">
            <a:extLst>
              <a:ext uri="{FF2B5EF4-FFF2-40B4-BE49-F238E27FC236}">
                <a16:creationId xmlns:a16="http://schemas.microsoft.com/office/drawing/2014/main" id="{46E47AD6-17AD-3E4C-B71C-1396FB92D987}"/>
              </a:ext>
            </a:extLst>
          </p:cNvPr>
          <p:cNvGrpSpPr/>
          <p:nvPr/>
        </p:nvGrpSpPr>
        <p:grpSpPr>
          <a:xfrm>
            <a:off x="5343542" y="1916228"/>
            <a:ext cx="813469" cy="475880"/>
            <a:chOff x="5343542" y="1916228"/>
            <a:chExt cx="813469" cy="475880"/>
          </a:xfrm>
        </p:grpSpPr>
        <p:grpSp>
          <p:nvGrpSpPr>
            <p:cNvPr id="57" name="Group 56">
              <a:extLst>
                <a:ext uri="{FF2B5EF4-FFF2-40B4-BE49-F238E27FC236}">
                  <a16:creationId xmlns:a16="http://schemas.microsoft.com/office/drawing/2014/main" id="{636252C3-485D-494A-A607-56521F8B2864}"/>
                </a:ext>
              </a:extLst>
            </p:cNvPr>
            <p:cNvGrpSpPr/>
            <p:nvPr/>
          </p:nvGrpSpPr>
          <p:grpSpPr>
            <a:xfrm>
              <a:off x="5343542" y="1916228"/>
              <a:ext cx="704740" cy="383816"/>
              <a:chOff x="5343542" y="1916228"/>
              <a:chExt cx="704740" cy="383816"/>
            </a:xfrm>
          </p:grpSpPr>
          <p:sp>
            <p:nvSpPr>
              <p:cNvPr id="59" name="Oval 58">
                <a:extLst>
                  <a:ext uri="{FF2B5EF4-FFF2-40B4-BE49-F238E27FC236}">
                    <a16:creationId xmlns:a16="http://schemas.microsoft.com/office/drawing/2014/main" id="{FC0BF617-B3E9-8C44-AEB0-6D307D191AA9}"/>
                  </a:ext>
                </a:extLst>
              </p:cNvPr>
              <p:cNvSpPr/>
              <p:nvPr/>
            </p:nvSpPr>
            <p:spPr>
              <a:xfrm>
                <a:off x="5343542"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22F13F19-9119-BD43-9AE5-935D4C4276A4}"/>
                  </a:ext>
                </a:extLst>
              </p:cNvPr>
              <p:cNvCxnSpPr>
                <a:cxnSpLocks/>
              </p:cNvCxnSpPr>
              <p:nvPr/>
            </p:nvCxnSpPr>
            <p:spPr>
              <a:xfrm>
                <a:off x="5769011" y="2108444"/>
                <a:ext cx="279271" cy="2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5E28FA3-1A76-014A-991F-DA928D0A7319}"/>
                    </a:ext>
                  </a:extLst>
                </p:cNvPr>
                <p:cNvSpPr txBox="1"/>
                <p:nvPr/>
              </p:nvSpPr>
              <p:spPr>
                <a:xfrm>
                  <a:off x="5665417" y="2176664"/>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(1,2)</a:t>
                  </a:r>
                </a:p>
              </p:txBody>
            </p:sp>
          </mc:Choice>
          <mc:Fallback xmlns="">
            <p:sp>
              <p:nvSpPr>
                <p:cNvPr id="58" name="TextBox 57">
                  <a:extLst>
                    <a:ext uri="{FF2B5EF4-FFF2-40B4-BE49-F238E27FC236}">
                      <a16:creationId xmlns:a16="http://schemas.microsoft.com/office/drawing/2014/main" id="{95E28FA3-1A76-014A-991F-DA928D0A7319}"/>
                    </a:ext>
                  </a:extLst>
                </p:cNvPr>
                <p:cNvSpPr txBox="1">
                  <a:spLocks noRot="1" noChangeAspect="1" noMove="1" noResize="1" noEditPoints="1" noAdjustHandles="1" noChangeArrowheads="1" noChangeShapeType="1" noTextEdit="1"/>
                </p:cNvSpPr>
                <p:nvPr/>
              </p:nvSpPr>
              <p:spPr>
                <a:xfrm>
                  <a:off x="5665417" y="2176664"/>
                  <a:ext cx="491594" cy="215444"/>
                </a:xfrm>
                <a:prstGeom prst="rect">
                  <a:avLst/>
                </a:prstGeom>
                <a:blipFill>
                  <a:blip r:embed="rId3"/>
                  <a:stretch>
                    <a:fillRect b="-11111"/>
                  </a:stretch>
                </a:blipFill>
              </p:spPr>
              <p:txBody>
                <a:bodyPr/>
                <a:lstStyle/>
                <a:p>
                  <a:r>
                    <a:rPr lang="en-US">
                      <a:noFill/>
                    </a:rPr>
                    <a:t> </a:t>
                  </a:r>
                </a:p>
              </p:txBody>
            </p:sp>
          </mc:Fallback>
        </mc:AlternateContent>
      </p:grpSp>
      <p:grpSp>
        <p:nvGrpSpPr>
          <p:cNvPr id="61" name="Group 60">
            <a:extLst>
              <a:ext uri="{FF2B5EF4-FFF2-40B4-BE49-F238E27FC236}">
                <a16:creationId xmlns:a16="http://schemas.microsoft.com/office/drawing/2014/main" id="{EA5B1F9E-08D5-544A-8935-79450285EA90}"/>
              </a:ext>
            </a:extLst>
          </p:cNvPr>
          <p:cNvGrpSpPr/>
          <p:nvPr/>
        </p:nvGrpSpPr>
        <p:grpSpPr>
          <a:xfrm>
            <a:off x="6771478" y="1278068"/>
            <a:ext cx="866216" cy="431823"/>
            <a:chOff x="6771478" y="1278068"/>
            <a:chExt cx="866216" cy="431823"/>
          </a:xfrm>
        </p:grpSpPr>
        <p:sp>
          <p:nvSpPr>
            <p:cNvPr id="62" name="Oval 61">
              <a:extLst>
                <a:ext uri="{FF2B5EF4-FFF2-40B4-BE49-F238E27FC236}">
                  <a16:creationId xmlns:a16="http://schemas.microsoft.com/office/drawing/2014/main" id="{6EC5D89F-6729-6848-A64C-96CC37DF41B5}"/>
                </a:ext>
              </a:extLst>
            </p:cNvPr>
            <p:cNvSpPr/>
            <p:nvPr/>
          </p:nvSpPr>
          <p:spPr>
            <a:xfrm>
              <a:off x="6771478" y="127806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745CA90B-9E65-6D40-8A2A-D04A319C2B18}"/>
                </a:ext>
              </a:extLst>
            </p:cNvPr>
            <p:cNvCxnSpPr>
              <a:cxnSpLocks/>
              <a:stCxn id="62" idx="6"/>
              <a:endCxn id="4" idx="2"/>
            </p:cNvCxnSpPr>
            <p:nvPr/>
          </p:nvCxnSpPr>
          <p:spPr>
            <a:xfrm flipV="1">
              <a:off x="7181053" y="1462757"/>
              <a:ext cx="400683"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7975DF7-3952-8C48-8C54-BF0D794914D5}"/>
                    </a:ext>
                  </a:extLst>
                </p:cNvPr>
                <p:cNvSpPr txBox="1"/>
                <p:nvPr/>
              </p:nvSpPr>
              <p:spPr>
                <a:xfrm>
                  <a:off x="7146100" y="1494447"/>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(3,3)</a:t>
                  </a:r>
                </a:p>
              </p:txBody>
            </p:sp>
          </mc:Choice>
          <mc:Fallback xmlns="">
            <p:sp>
              <p:nvSpPr>
                <p:cNvPr id="64" name="TextBox 63">
                  <a:extLst>
                    <a:ext uri="{FF2B5EF4-FFF2-40B4-BE49-F238E27FC236}">
                      <a16:creationId xmlns:a16="http://schemas.microsoft.com/office/drawing/2014/main" id="{77975DF7-3952-8C48-8C54-BF0D794914D5}"/>
                    </a:ext>
                  </a:extLst>
                </p:cNvPr>
                <p:cNvSpPr txBox="1">
                  <a:spLocks noRot="1" noChangeAspect="1" noMove="1" noResize="1" noEditPoints="1" noAdjustHandles="1" noChangeArrowheads="1" noChangeShapeType="1" noTextEdit="1"/>
                </p:cNvSpPr>
                <p:nvPr/>
              </p:nvSpPr>
              <p:spPr>
                <a:xfrm>
                  <a:off x="7146100" y="1494447"/>
                  <a:ext cx="491594" cy="215444"/>
                </a:xfrm>
                <a:prstGeom prst="rect">
                  <a:avLst/>
                </a:prstGeom>
                <a:blipFill>
                  <a:blip r:embed="rId4"/>
                  <a:stretch>
                    <a:fillRect b="-11111"/>
                  </a:stretch>
                </a:blipFill>
              </p:spPr>
              <p:txBody>
                <a:bodyPr/>
                <a:lstStyle/>
                <a:p>
                  <a:r>
                    <a:rPr lang="en-US">
                      <a:noFill/>
                    </a:rPr>
                    <a:t> </a:t>
                  </a:r>
                </a:p>
              </p:txBody>
            </p:sp>
          </mc:Fallback>
        </mc:AlternateContent>
      </p:grpSp>
      <p:grpSp>
        <p:nvGrpSpPr>
          <p:cNvPr id="65" name="Group 64">
            <a:extLst>
              <a:ext uri="{FF2B5EF4-FFF2-40B4-BE49-F238E27FC236}">
                <a16:creationId xmlns:a16="http://schemas.microsoft.com/office/drawing/2014/main" id="{4A307682-9C17-8C42-A55B-2995BA050C06}"/>
              </a:ext>
            </a:extLst>
          </p:cNvPr>
          <p:cNvGrpSpPr/>
          <p:nvPr/>
        </p:nvGrpSpPr>
        <p:grpSpPr>
          <a:xfrm>
            <a:off x="6041380" y="1860622"/>
            <a:ext cx="867245" cy="439422"/>
            <a:chOff x="6041380" y="1860622"/>
            <a:chExt cx="867245" cy="439422"/>
          </a:xfrm>
        </p:grpSpPr>
        <p:sp>
          <p:nvSpPr>
            <p:cNvPr id="66" name="Oval 65">
              <a:extLst>
                <a:ext uri="{FF2B5EF4-FFF2-40B4-BE49-F238E27FC236}">
                  <a16:creationId xmlns:a16="http://schemas.microsoft.com/office/drawing/2014/main" id="{FD42866F-9B37-1C46-A7B8-42997D6D0552}"/>
                </a:ext>
              </a:extLst>
            </p:cNvPr>
            <p:cNvSpPr/>
            <p:nvPr/>
          </p:nvSpPr>
          <p:spPr>
            <a:xfrm>
              <a:off x="6041380" y="191622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A9EB9B3B-BF2C-0746-8AA7-B337851AA8AC}"/>
                </a:ext>
              </a:extLst>
            </p:cNvPr>
            <p:cNvCxnSpPr>
              <a:cxnSpLocks/>
              <a:stCxn id="66" idx="6"/>
              <a:endCxn id="45" idx="2"/>
            </p:cNvCxnSpPr>
            <p:nvPr/>
          </p:nvCxnSpPr>
          <p:spPr>
            <a:xfrm>
              <a:off x="6450955" y="2108136"/>
              <a:ext cx="329805" cy="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5219F2E-85D7-0342-8426-F2175155A944}"/>
                    </a:ext>
                  </a:extLst>
                </p:cNvPr>
                <p:cNvSpPr txBox="1"/>
                <p:nvPr/>
              </p:nvSpPr>
              <p:spPr>
                <a:xfrm>
                  <a:off x="6417031" y="1860622"/>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(2,2)</a:t>
                  </a:r>
                </a:p>
              </p:txBody>
            </p:sp>
          </mc:Choice>
          <mc:Fallback xmlns="">
            <p:sp>
              <p:nvSpPr>
                <p:cNvPr id="68" name="TextBox 67">
                  <a:extLst>
                    <a:ext uri="{FF2B5EF4-FFF2-40B4-BE49-F238E27FC236}">
                      <a16:creationId xmlns:a16="http://schemas.microsoft.com/office/drawing/2014/main" id="{05219F2E-85D7-0342-8426-F2175155A944}"/>
                    </a:ext>
                  </a:extLst>
                </p:cNvPr>
                <p:cNvSpPr txBox="1">
                  <a:spLocks noRot="1" noChangeAspect="1" noMove="1" noResize="1" noEditPoints="1" noAdjustHandles="1" noChangeArrowheads="1" noChangeShapeType="1" noTextEdit="1"/>
                </p:cNvSpPr>
                <p:nvPr/>
              </p:nvSpPr>
              <p:spPr>
                <a:xfrm>
                  <a:off x="6417031" y="1860622"/>
                  <a:ext cx="491594" cy="215444"/>
                </a:xfrm>
                <a:prstGeom prst="rect">
                  <a:avLst/>
                </a:prstGeom>
                <a:blipFill>
                  <a:blip r:embed="rId5"/>
                  <a:stretch>
                    <a:fillRect b="-1111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034A94A-76FA-8A41-B022-89045578E152}"/>
                  </a:ext>
                </a:extLst>
              </p:cNvPr>
              <p:cNvSpPr txBox="1"/>
              <p:nvPr/>
            </p:nvSpPr>
            <p:spPr>
              <a:xfrm>
                <a:off x="7918964" y="1167205"/>
                <a:ext cx="491594" cy="215444"/>
              </a:xfrm>
              <a:prstGeom prst="rect">
                <a:avLst/>
              </a:prstGeom>
              <a:noFill/>
            </p:spPr>
            <p:txBody>
              <a:bodyPr wrap="square" rtlCol="0">
                <a:spAutoFit/>
              </a:bodyPr>
              <a:lstStyle/>
              <a:p>
                <a:r>
                  <a:rPr lang="en-US" sz="800" dirty="0"/>
                  <a:t>P</a:t>
                </a:r>
                <a:r>
                  <a:rPr lang="en-US" sz="800" dirty="0">
                    <a:ea typeface="Cambria Math" panose="02040503050406030204" pitchFamily="18" charset="0"/>
                  </a:rPr>
                  <a:t> </a:t>
                </a:r>
                <a14:m>
                  <m:oMath xmlns:m="http://schemas.openxmlformats.org/officeDocument/2006/math">
                    <m:r>
                      <a:rPr lang="en-US" sz="800" i="1" baseline="30000">
                        <a:latin typeface="Cambria Math" panose="02040503050406030204" pitchFamily="18" charset="0"/>
                        <a:ea typeface="Cambria Math" panose="02040503050406030204" pitchFamily="18" charset="0"/>
                      </a:rPr>
                      <m:t>∅</m:t>
                    </m:r>
                  </m:oMath>
                </a14:m>
                <a:r>
                  <a:rPr lang="en-US" sz="800" baseline="-25000" dirty="0"/>
                  <a:t>(4,3)</a:t>
                </a:r>
              </a:p>
            </p:txBody>
          </p:sp>
        </mc:Choice>
        <mc:Fallback xmlns="">
          <p:sp>
            <p:nvSpPr>
              <p:cNvPr id="69" name="TextBox 68">
                <a:extLst>
                  <a:ext uri="{FF2B5EF4-FFF2-40B4-BE49-F238E27FC236}">
                    <a16:creationId xmlns:a16="http://schemas.microsoft.com/office/drawing/2014/main" id="{D034A94A-76FA-8A41-B022-89045578E152}"/>
                  </a:ext>
                </a:extLst>
              </p:cNvPr>
              <p:cNvSpPr txBox="1">
                <a:spLocks noRot="1" noChangeAspect="1" noMove="1" noResize="1" noEditPoints="1" noAdjustHandles="1" noChangeArrowheads="1" noChangeShapeType="1" noTextEdit="1"/>
              </p:cNvSpPr>
              <p:nvPr/>
            </p:nvSpPr>
            <p:spPr>
              <a:xfrm>
                <a:off x="7918964" y="1167205"/>
                <a:ext cx="491594" cy="215444"/>
              </a:xfrm>
              <a:prstGeom prst="rect">
                <a:avLst/>
              </a:prstGeom>
              <a:blipFill>
                <a:blip r:embed="rId6"/>
                <a:stretch>
                  <a:fillRect b="-11111"/>
                </a:stretch>
              </a:blipFill>
            </p:spPr>
            <p:txBody>
              <a:bodyPr/>
              <a:lstStyle/>
              <a:p>
                <a:r>
                  <a:rPr lang="en-US">
                    <a:noFill/>
                  </a:rPr>
                  <a:t> </a:t>
                </a:r>
              </a:p>
            </p:txBody>
          </p:sp>
        </mc:Fallback>
      </mc:AlternateContent>
      <p:grpSp>
        <p:nvGrpSpPr>
          <p:cNvPr id="70" name="Group 69">
            <a:extLst>
              <a:ext uri="{FF2B5EF4-FFF2-40B4-BE49-F238E27FC236}">
                <a16:creationId xmlns:a16="http://schemas.microsoft.com/office/drawing/2014/main" id="{5C55A28D-D4D3-7442-A250-5F25F1A8D005}"/>
              </a:ext>
            </a:extLst>
          </p:cNvPr>
          <p:cNvGrpSpPr/>
          <p:nvPr/>
        </p:nvGrpSpPr>
        <p:grpSpPr>
          <a:xfrm>
            <a:off x="4470888" y="1244938"/>
            <a:ext cx="4009174" cy="3180598"/>
            <a:chOff x="4470888" y="1244938"/>
            <a:chExt cx="4009174" cy="3180598"/>
          </a:xfrm>
        </p:grpSpPr>
        <p:sp>
          <p:nvSpPr>
            <p:cNvPr id="71" name="TextBox 70">
              <a:extLst>
                <a:ext uri="{FF2B5EF4-FFF2-40B4-BE49-F238E27FC236}">
                  <a16:creationId xmlns:a16="http://schemas.microsoft.com/office/drawing/2014/main" id="{16FC8E34-6B29-F747-930A-3948DEB2D972}"/>
                </a:ext>
              </a:extLst>
            </p:cNvPr>
            <p:cNvSpPr txBox="1"/>
            <p:nvPr/>
          </p:nvSpPr>
          <p:spPr>
            <a:xfrm>
              <a:off x="4779508" y="1244938"/>
              <a:ext cx="400110" cy="2417423"/>
            </a:xfrm>
            <a:prstGeom prst="rect">
              <a:avLst/>
            </a:prstGeom>
            <a:noFill/>
          </p:spPr>
          <p:txBody>
            <a:bodyPr vert="vert270" wrap="square" rtlCol="0">
              <a:spAutoFit/>
            </a:bodyPr>
            <a:lstStyle/>
            <a:p>
              <a:r>
                <a:rPr lang="en-US"/>
                <a:t> 0             1           2           3</a:t>
              </a:r>
            </a:p>
          </p:txBody>
        </p:sp>
        <p:sp>
          <p:nvSpPr>
            <p:cNvPr id="72" name="TextBox 71">
              <a:extLst>
                <a:ext uri="{FF2B5EF4-FFF2-40B4-BE49-F238E27FC236}">
                  <a16:creationId xmlns:a16="http://schemas.microsoft.com/office/drawing/2014/main" id="{7EA1B1CB-CAFC-5547-B4B7-87D2867A197D}"/>
                </a:ext>
              </a:extLst>
            </p:cNvPr>
            <p:cNvSpPr txBox="1"/>
            <p:nvPr/>
          </p:nvSpPr>
          <p:spPr>
            <a:xfrm>
              <a:off x="4470888" y="1923447"/>
              <a:ext cx="400110" cy="677185"/>
            </a:xfrm>
            <a:prstGeom prst="rect">
              <a:avLst/>
            </a:prstGeom>
            <a:noFill/>
          </p:spPr>
          <p:txBody>
            <a:bodyPr vert="vert270" wrap="square" rtlCol="0">
              <a:spAutoFit/>
            </a:bodyPr>
            <a:lstStyle/>
            <a:p>
              <a:r>
                <a:rPr lang="en-US" dirty="0"/>
                <a:t>u (text)</a:t>
              </a:r>
            </a:p>
          </p:txBody>
        </p:sp>
        <p:sp>
          <p:nvSpPr>
            <p:cNvPr id="73" name="TextBox 72">
              <a:extLst>
                <a:ext uri="{FF2B5EF4-FFF2-40B4-BE49-F238E27FC236}">
                  <a16:creationId xmlns:a16="http://schemas.microsoft.com/office/drawing/2014/main" id="{853C2846-A8B7-1042-803D-39CD8E49290D}"/>
                </a:ext>
              </a:extLst>
            </p:cNvPr>
            <p:cNvSpPr txBox="1"/>
            <p:nvPr/>
          </p:nvSpPr>
          <p:spPr>
            <a:xfrm>
              <a:off x="5113462" y="3706848"/>
              <a:ext cx="3366600" cy="307777"/>
            </a:xfrm>
            <a:prstGeom prst="rect">
              <a:avLst/>
            </a:prstGeom>
            <a:noFill/>
          </p:spPr>
          <p:txBody>
            <a:bodyPr wrap="square" rtlCol="0">
              <a:spAutoFit/>
            </a:bodyPr>
            <a:lstStyle/>
            <a:p>
              <a:r>
                <a:rPr lang="en-US"/>
                <a:t>      1           2              3               4</a:t>
              </a:r>
            </a:p>
          </p:txBody>
        </p:sp>
        <p:sp>
          <p:nvSpPr>
            <p:cNvPr id="74" name="TextBox 73">
              <a:extLst>
                <a:ext uri="{FF2B5EF4-FFF2-40B4-BE49-F238E27FC236}">
                  <a16:creationId xmlns:a16="http://schemas.microsoft.com/office/drawing/2014/main" id="{AD1FE171-45F5-BE43-A59B-6E14C7FA4BE3}"/>
                </a:ext>
              </a:extLst>
            </p:cNvPr>
            <p:cNvSpPr txBox="1"/>
            <p:nvPr/>
          </p:nvSpPr>
          <p:spPr>
            <a:xfrm>
              <a:off x="6032912" y="4117759"/>
              <a:ext cx="1113187" cy="307777"/>
            </a:xfrm>
            <a:prstGeom prst="rect">
              <a:avLst/>
            </a:prstGeom>
            <a:noFill/>
          </p:spPr>
          <p:txBody>
            <a:bodyPr wrap="square" rtlCol="0">
              <a:spAutoFit/>
            </a:bodyPr>
            <a:lstStyle/>
            <a:p>
              <a:r>
                <a:rPr lang="en-US" dirty="0"/>
                <a:t>t (audio)</a:t>
              </a:r>
            </a:p>
          </p:txBody>
        </p:sp>
      </p:grpSp>
      <p:sp>
        <p:nvSpPr>
          <p:cNvPr id="76" name="TextBox 75">
            <a:extLst>
              <a:ext uri="{FF2B5EF4-FFF2-40B4-BE49-F238E27FC236}">
                <a16:creationId xmlns:a16="http://schemas.microsoft.com/office/drawing/2014/main" id="{8E097941-B5C2-6445-A52B-4051DE197347}"/>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7"/>
              </a:rPr>
              <a:t>Sequence transduction with recurrent neural networks</a:t>
            </a:r>
            <a:r>
              <a:rPr lang="en-US" sz="800" dirty="0"/>
              <a:t>”</a:t>
            </a:r>
          </a:p>
        </p:txBody>
      </p:sp>
      <p:cxnSp>
        <p:nvCxnSpPr>
          <p:cNvPr id="79" name="Straight Arrow Connector 78">
            <a:extLst>
              <a:ext uri="{FF2B5EF4-FFF2-40B4-BE49-F238E27FC236}">
                <a16:creationId xmlns:a16="http://schemas.microsoft.com/office/drawing/2014/main" id="{68581670-3435-F948-AEFA-D81B3DFDBE4A}"/>
              </a:ext>
            </a:extLst>
          </p:cNvPr>
          <p:cNvCxnSpPr>
            <a:cxnSpLocks/>
          </p:cNvCxnSpPr>
          <p:nvPr/>
        </p:nvCxnSpPr>
        <p:spPr>
          <a:xfrm>
            <a:off x="7954992" y="1563517"/>
            <a:ext cx="381315" cy="288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DB01DD42-A73E-F547-8C25-4CC5C1B56585}"/>
              </a:ext>
            </a:extLst>
          </p:cNvPr>
          <p:cNvGrpSpPr/>
          <p:nvPr/>
        </p:nvGrpSpPr>
        <p:grpSpPr>
          <a:xfrm>
            <a:off x="4029512" y="3129628"/>
            <a:ext cx="1529852" cy="1346076"/>
            <a:chOff x="4029512" y="3129628"/>
            <a:chExt cx="1529852" cy="1346076"/>
          </a:xfrm>
        </p:grpSpPr>
        <p:sp>
          <p:nvSpPr>
            <p:cNvPr id="78" name="TextBox 77">
              <a:extLst>
                <a:ext uri="{FF2B5EF4-FFF2-40B4-BE49-F238E27FC236}">
                  <a16:creationId xmlns:a16="http://schemas.microsoft.com/office/drawing/2014/main" id="{AA5AE6FA-E121-A943-A0FA-4EE345F9348A}"/>
                </a:ext>
              </a:extLst>
            </p:cNvPr>
            <p:cNvSpPr txBox="1"/>
            <p:nvPr/>
          </p:nvSpPr>
          <p:spPr>
            <a:xfrm>
              <a:off x="4029512" y="4075594"/>
              <a:ext cx="1529852" cy="400110"/>
            </a:xfrm>
            <a:prstGeom prst="rect">
              <a:avLst/>
            </a:prstGeom>
            <a:noFill/>
          </p:spPr>
          <p:txBody>
            <a:bodyPr wrap="square" rtlCol="0">
              <a:spAutoFit/>
            </a:bodyPr>
            <a:lstStyle/>
            <a:p>
              <a:r>
                <a:rPr lang="en-US" sz="1000" dirty="0"/>
                <a:t>Probability of emitting “B” from (t=1, u =0)</a:t>
              </a:r>
            </a:p>
          </p:txBody>
        </p:sp>
        <p:cxnSp>
          <p:nvCxnSpPr>
            <p:cNvPr id="80" name="Straight Arrow Connector 79">
              <a:extLst>
                <a:ext uri="{FF2B5EF4-FFF2-40B4-BE49-F238E27FC236}">
                  <a16:creationId xmlns:a16="http://schemas.microsoft.com/office/drawing/2014/main" id="{4F88CA1E-7CFD-4B44-A0AF-B71AB4456CD5}"/>
                </a:ext>
              </a:extLst>
            </p:cNvPr>
            <p:cNvCxnSpPr>
              <a:cxnSpLocks/>
              <a:stCxn id="78" idx="0"/>
            </p:cNvCxnSpPr>
            <p:nvPr/>
          </p:nvCxnSpPr>
          <p:spPr>
            <a:xfrm flipV="1">
              <a:off x="4794438" y="3129628"/>
              <a:ext cx="535095" cy="945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83" name="Picture 82" descr="Diagram&#10;&#10;Description automatically generated with medium confidence">
            <a:extLst>
              <a:ext uri="{FF2B5EF4-FFF2-40B4-BE49-F238E27FC236}">
                <a16:creationId xmlns:a16="http://schemas.microsoft.com/office/drawing/2014/main" id="{730E2AE6-7ADA-9B4D-ACFE-5AC937B58A11}"/>
              </a:ext>
            </a:extLst>
          </p:cNvPr>
          <p:cNvPicPr>
            <a:picLocks noChangeAspect="1"/>
          </p:cNvPicPr>
          <p:nvPr/>
        </p:nvPicPr>
        <p:blipFill>
          <a:blip r:embed="rId8"/>
          <a:stretch>
            <a:fillRect/>
          </a:stretch>
        </p:blipFill>
        <p:spPr>
          <a:xfrm>
            <a:off x="0" y="4632512"/>
            <a:ext cx="2260315" cy="500070"/>
          </a:xfrm>
          <a:prstGeom prst="rect">
            <a:avLst/>
          </a:prstGeom>
        </p:spPr>
      </p:pic>
      <p:pic>
        <p:nvPicPr>
          <p:cNvPr id="85" name="Picture 84">
            <a:extLst>
              <a:ext uri="{FF2B5EF4-FFF2-40B4-BE49-F238E27FC236}">
                <a16:creationId xmlns:a16="http://schemas.microsoft.com/office/drawing/2014/main" id="{AB1EAD48-3E4F-654C-99DD-F06A93098F76}"/>
              </a:ext>
            </a:extLst>
          </p:cNvPr>
          <p:cNvPicPr>
            <a:picLocks noChangeAspect="1"/>
          </p:cNvPicPr>
          <p:nvPr/>
        </p:nvPicPr>
        <p:blipFill>
          <a:blip r:embed="rId9"/>
          <a:stretch>
            <a:fillRect/>
          </a:stretch>
        </p:blipFill>
        <p:spPr>
          <a:xfrm>
            <a:off x="1245629" y="1267845"/>
            <a:ext cx="2286000" cy="266700"/>
          </a:xfrm>
          <a:prstGeom prst="rect">
            <a:avLst/>
          </a:prstGeom>
        </p:spPr>
      </p:pic>
      <p:pic>
        <p:nvPicPr>
          <p:cNvPr id="86" name="Picture 85">
            <a:extLst>
              <a:ext uri="{FF2B5EF4-FFF2-40B4-BE49-F238E27FC236}">
                <a16:creationId xmlns:a16="http://schemas.microsoft.com/office/drawing/2014/main" id="{A231DEFA-FAB4-8747-A246-F4ACABFBAAF1}"/>
              </a:ext>
            </a:extLst>
          </p:cNvPr>
          <p:cNvPicPr>
            <a:picLocks noChangeAspect="1"/>
          </p:cNvPicPr>
          <p:nvPr/>
        </p:nvPicPr>
        <p:blipFill>
          <a:blip r:embed="rId10"/>
          <a:stretch>
            <a:fillRect/>
          </a:stretch>
        </p:blipFill>
        <p:spPr>
          <a:xfrm>
            <a:off x="1939490" y="1567137"/>
            <a:ext cx="2387600" cy="266700"/>
          </a:xfrm>
          <a:prstGeom prst="rect">
            <a:avLst/>
          </a:prstGeom>
        </p:spPr>
      </p:pic>
      <p:grpSp>
        <p:nvGrpSpPr>
          <p:cNvPr id="87" name="Group 86">
            <a:extLst>
              <a:ext uri="{FF2B5EF4-FFF2-40B4-BE49-F238E27FC236}">
                <a16:creationId xmlns:a16="http://schemas.microsoft.com/office/drawing/2014/main" id="{7ADD2E34-6B27-1640-94B0-D4B119903535}"/>
              </a:ext>
            </a:extLst>
          </p:cNvPr>
          <p:cNvGrpSpPr/>
          <p:nvPr/>
        </p:nvGrpSpPr>
        <p:grpSpPr>
          <a:xfrm>
            <a:off x="376892" y="1774237"/>
            <a:ext cx="2717600" cy="370093"/>
            <a:chOff x="42223" y="4557073"/>
            <a:chExt cx="2717600" cy="370093"/>
          </a:xfrm>
        </p:grpSpPr>
        <p:pic>
          <p:nvPicPr>
            <p:cNvPr id="88" name="Picture 87">
              <a:extLst>
                <a:ext uri="{FF2B5EF4-FFF2-40B4-BE49-F238E27FC236}">
                  <a16:creationId xmlns:a16="http://schemas.microsoft.com/office/drawing/2014/main" id="{CAA47E80-90DC-DF44-8315-F38FC1DCF531}"/>
                </a:ext>
              </a:extLst>
            </p:cNvPr>
            <p:cNvPicPr>
              <a:picLocks noChangeAspect="1"/>
            </p:cNvPicPr>
            <p:nvPr/>
          </p:nvPicPr>
          <p:blipFill>
            <a:blip r:embed="rId11"/>
            <a:stretch>
              <a:fillRect/>
            </a:stretch>
          </p:blipFill>
          <p:spPr>
            <a:xfrm>
              <a:off x="42223" y="4557073"/>
              <a:ext cx="1358900" cy="114300"/>
            </a:xfrm>
            <a:prstGeom prst="rect">
              <a:avLst/>
            </a:prstGeom>
          </p:spPr>
        </p:pic>
        <p:pic>
          <p:nvPicPr>
            <p:cNvPr id="89" name="Picture 88">
              <a:extLst>
                <a:ext uri="{FF2B5EF4-FFF2-40B4-BE49-F238E27FC236}">
                  <a16:creationId xmlns:a16="http://schemas.microsoft.com/office/drawing/2014/main" id="{4F092E00-994E-0640-BE45-F97E6413B44A}"/>
                </a:ext>
              </a:extLst>
            </p:cNvPr>
            <p:cNvPicPr>
              <a:picLocks noChangeAspect="1"/>
            </p:cNvPicPr>
            <p:nvPr/>
          </p:nvPicPr>
          <p:blipFill>
            <a:blip r:embed="rId12"/>
            <a:stretch>
              <a:fillRect/>
            </a:stretch>
          </p:blipFill>
          <p:spPr>
            <a:xfrm>
              <a:off x="1540623" y="4660466"/>
              <a:ext cx="1219200" cy="266700"/>
            </a:xfrm>
            <a:prstGeom prst="rect">
              <a:avLst/>
            </a:prstGeom>
          </p:spPr>
        </p:pic>
      </p:grpSp>
    </p:spTree>
    <p:extLst>
      <p:ext uri="{BB962C8B-B14F-4D97-AF65-F5344CB8AC3E}">
        <p14:creationId xmlns:p14="http://schemas.microsoft.com/office/powerpoint/2010/main" val="24595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Training: Forward Variable (alpha)</a:t>
            </a:r>
            <a:endParaRPr dirty="0">
              <a:solidFill>
                <a:schemeClr val="accent1">
                  <a:lumMod val="50000"/>
                </a:schemeClr>
              </a:solidFill>
            </a:endParaRPr>
          </a:p>
        </p:txBody>
      </p:sp>
      <p:cxnSp>
        <p:nvCxnSpPr>
          <p:cNvPr id="84" name="Straight Arrow Connector 83">
            <a:extLst>
              <a:ext uri="{FF2B5EF4-FFF2-40B4-BE49-F238E27FC236}">
                <a16:creationId xmlns:a16="http://schemas.microsoft.com/office/drawing/2014/main" id="{B05CAAA9-989F-E942-AB92-F8C1D3B4A776}"/>
              </a:ext>
            </a:extLst>
          </p:cNvPr>
          <p:cNvCxnSpPr>
            <a:cxnSpLocks/>
            <a:stCxn id="70" idx="0"/>
            <a:endCxn id="66" idx="4"/>
          </p:cNvCxnSpPr>
          <p:nvPr/>
        </p:nvCxnSpPr>
        <p:spPr>
          <a:xfrm flipH="1" flipV="1">
            <a:off x="2687920" y="2563038"/>
            <a:ext cx="2738" cy="309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BDDA71-882D-6B48-B7D0-1EB0FD106B04}"/>
              </a:ext>
            </a:extLst>
          </p:cNvPr>
          <p:cNvGrpSpPr/>
          <p:nvPr/>
        </p:nvGrpSpPr>
        <p:grpSpPr>
          <a:xfrm>
            <a:off x="145930" y="1062212"/>
            <a:ext cx="2062086" cy="3641412"/>
            <a:chOff x="145930" y="1062212"/>
            <a:chExt cx="2062086" cy="3641412"/>
          </a:xfrm>
        </p:grpSpPr>
        <p:sp>
          <p:nvSpPr>
            <p:cNvPr id="111" name="TextBox 110">
              <a:extLst>
                <a:ext uri="{FF2B5EF4-FFF2-40B4-BE49-F238E27FC236}">
                  <a16:creationId xmlns:a16="http://schemas.microsoft.com/office/drawing/2014/main" id="{231DED02-58A5-D04F-ABDA-4EF16E60013B}"/>
                </a:ext>
              </a:extLst>
            </p:cNvPr>
            <p:cNvSpPr txBox="1"/>
            <p:nvPr/>
          </p:nvSpPr>
          <p:spPr>
            <a:xfrm>
              <a:off x="454550" y="1062212"/>
              <a:ext cx="400110" cy="2878237"/>
            </a:xfrm>
            <a:prstGeom prst="rect">
              <a:avLst/>
            </a:prstGeom>
            <a:noFill/>
          </p:spPr>
          <p:txBody>
            <a:bodyPr vert="vert270" wrap="square" rtlCol="0">
              <a:spAutoFit/>
            </a:bodyPr>
            <a:lstStyle/>
            <a:p>
              <a:r>
                <a:rPr lang="en-US" dirty="0"/>
                <a:t> 0             1           2           3(U)</a:t>
              </a:r>
            </a:p>
          </p:txBody>
        </p:sp>
        <p:sp>
          <p:nvSpPr>
            <p:cNvPr id="112" name="TextBox 111">
              <a:extLst>
                <a:ext uri="{FF2B5EF4-FFF2-40B4-BE49-F238E27FC236}">
                  <a16:creationId xmlns:a16="http://schemas.microsoft.com/office/drawing/2014/main" id="{0F74F969-2F65-8449-967D-F71E0A54BF3B}"/>
                </a:ext>
              </a:extLst>
            </p:cNvPr>
            <p:cNvSpPr txBox="1"/>
            <p:nvPr/>
          </p:nvSpPr>
          <p:spPr>
            <a:xfrm>
              <a:off x="145930" y="2620066"/>
              <a:ext cx="400110" cy="258654"/>
            </a:xfrm>
            <a:prstGeom prst="rect">
              <a:avLst/>
            </a:prstGeom>
            <a:noFill/>
          </p:spPr>
          <p:txBody>
            <a:bodyPr vert="vert270" wrap="square" rtlCol="0">
              <a:spAutoFit/>
            </a:bodyPr>
            <a:lstStyle/>
            <a:p>
              <a:r>
                <a:rPr lang="en-US" dirty="0"/>
                <a:t>u</a:t>
              </a:r>
            </a:p>
          </p:txBody>
        </p:sp>
        <p:sp>
          <p:nvSpPr>
            <p:cNvPr id="121" name="TextBox 120">
              <a:extLst>
                <a:ext uri="{FF2B5EF4-FFF2-40B4-BE49-F238E27FC236}">
                  <a16:creationId xmlns:a16="http://schemas.microsoft.com/office/drawing/2014/main" id="{074689D3-995F-6545-936E-6897A741B9E2}"/>
                </a:ext>
              </a:extLst>
            </p:cNvPr>
            <p:cNvSpPr txBox="1"/>
            <p:nvPr/>
          </p:nvSpPr>
          <p:spPr>
            <a:xfrm>
              <a:off x="1716422" y="4395847"/>
              <a:ext cx="491594" cy="307777"/>
            </a:xfrm>
            <a:prstGeom prst="rect">
              <a:avLst/>
            </a:prstGeom>
            <a:noFill/>
          </p:spPr>
          <p:txBody>
            <a:bodyPr wrap="square" rtlCol="0">
              <a:spAutoFit/>
            </a:bodyPr>
            <a:lstStyle/>
            <a:p>
              <a:r>
                <a:rPr lang="en-US" dirty="0"/>
                <a:t>t</a:t>
              </a:r>
            </a:p>
          </p:txBody>
        </p:sp>
      </p:grpSp>
      <p:grpSp>
        <p:nvGrpSpPr>
          <p:cNvPr id="5" name="Group 4">
            <a:extLst>
              <a:ext uri="{FF2B5EF4-FFF2-40B4-BE49-F238E27FC236}">
                <a16:creationId xmlns:a16="http://schemas.microsoft.com/office/drawing/2014/main" id="{A8D1F402-B799-C946-89BE-07328BD5F768}"/>
              </a:ext>
            </a:extLst>
          </p:cNvPr>
          <p:cNvGrpSpPr/>
          <p:nvPr/>
        </p:nvGrpSpPr>
        <p:grpSpPr>
          <a:xfrm>
            <a:off x="999599" y="2179222"/>
            <a:ext cx="1893108" cy="1761227"/>
            <a:chOff x="999599" y="2179222"/>
            <a:chExt cx="1893108" cy="1761227"/>
          </a:xfrm>
        </p:grpSpPr>
        <p:sp>
          <p:nvSpPr>
            <p:cNvPr id="66" name="Oval 65">
              <a:extLst>
                <a:ext uri="{FF2B5EF4-FFF2-40B4-BE49-F238E27FC236}">
                  <a16:creationId xmlns:a16="http://schemas.microsoft.com/office/drawing/2014/main" id="{7C5C5A36-8047-094B-BCEE-4E71D34D5829}"/>
                </a:ext>
              </a:extLst>
            </p:cNvPr>
            <p:cNvSpPr/>
            <p:nvPr/>
          </p:nvSpPr>
          <p:spPr>
            <a:xfrm>
              <a:off x="2483132" y="2179222"/>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6C886A5-5040-BE49-ABA8-80A391535AE9}"/>
                </a:ext>
              </a:extLst>
            </p:cNvPr>
            <p:cNvSpPr/>
            <p:nvPr/>
          </p:nvSpPr>
          <p:spPr>
            <a:xfrm>
              <a:off x="999599" y="219431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B71E21A-E3B5-F049-8FE4-EA8DF09FD0D6}"/>
                </a:ext>
              </a:extLst>
            </p:cNvPr>
            <p:cNvSpPr/>
            <p:nvPr/>
          </p:nvSpPr>
          <p:spPr>
            <a:xfrm>
              <a:off x="1009302" y="2872641"/>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AA62F8D-0512-CA45-A139-2389912B71EC}"/>
                </a:ext>
              </a:extLst>
            </p:cNvPr>
            <p:cNvSpPr/>
            <p:nvPr/>
          </p:nvSpPr>
          <p:spPr>
            <a:xfrm>
              <a:off x="1013288" y="3556633"/>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A9F93737-7D8F-1040-A7D1-AC1F99120D72}"/>
                </a:ext>
              </a:extLst>
            </p:cNvPr>
            <p:cNvCxnSpPr>
              <a:cxnSpLocks/>
              <a:stCxn id="75" idx="0"/>
              <a:endCxn id="71" idx="4"/>
            </p:cNvCxnSpPr>
            <p:nvPr/>
          </p:nvCxnSpPr>
          <p:spPr>
            <a:xfrm flipH="1" flipV="1">
              <a:off x="1214090" y="3256457"/>
              <a:ext cx="3986" cy="300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BBDD856-6DDB-4C46-9F55-614D256CA2A9}"/>
                </a:ext>
              </a:extLst>
            </p:cNvPr>
            <p:cNvCxnSpPr>
              <a:cxnSpLocks/>
              <a:stCxn id="71" idx="0"/>
              <a:endCxn id="67" idx="4"/>
            </p:cNvCxnSpPr>
            <p:nvPr/>
          </p:nvCxnSpPr>
          <p:spPr>
            <a:xfrm flipH="1" flipV="1">
              <a:off x="1204387" y="2578132"/>
              <a:ext cx="9703" cy="294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26492E4-F8CC-024E-B590-C60F9C20191D}"/>
                </a:ext>
              </a:extLst>
            </p:cNvPr>
            <p:cNvCxnSpPr>
              <a:cxnSpLocks/>
              <a:endCxn id="66" idx="2"/>
            </p:cNvCxnSpPr>
            <p:nvPr/>
          </p:nvCxnSpPr>
          <p:spPr>
            <a:xfrm flipV="1">
              <a:off x="1454492" y="2371130"/>
              <a:ext cx="1028640" cy="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7A0F6DC3-2EC5-B543-8E60-8CC51594FF75}"/>
                    </a:ext>
                  </a:extLst>
                </p:cNvPr>
                <p:cNvSpPr txBox="1"/>
                <p:nvPr/>
              </p:nvSpPr>
              <p:spPr>
                <a:xfrm>
                  <a:off x="1411029" y="2390052"/>
                  <a:ext cx="1028608" cy="215444"/>
                </a:xfrm>
                <a:prstGeom prst="rect">
                  <a:avLst/>
                </a:prstGeom>
                <a:noFill/>
              </p:spPr>
              <p:txBody>
                <a:bodyPr wrap="square" rtlCol="0">
                  <a:spAutoFit/>
                </a:bodyPr>
                <a:lstStyle/>
                <a:p>
                  <a:r>
                    <a:rPr lang="en-US" sz="800" dirty="0"/>
                    <a:t>⍺(t-1, u) * </a:t>
                  </a:r>
                  <a14:m>
                    <m:oMath xmlns:m="http://schemas.openxmlformats.org/officeDocument/2006/math">
                      <m:r>
                        <a:rPr lang="en-US" sz="800" i="1">
                          <a:latin typeface="Cambria Math" panose="02040503050406030204" pitchFamily="18" charset="0"/>
                          <a:ea typeface="Cambria Math" panose="02040503050406030204" pitchFamily="18" charset="0"/>
                        </a:rPr>
                        <m:t>∅</m:t>
                      </m:r>
                    </m:oMath>
                  </a14:m>
                  <a:r>
                    <a:rPr lang="en-US" sz="800" dirty="0"/>
                    <a:t>(t-1, u) </a:t>
                  </a:r>
                </a:p>
              </p:txBody>
            </p:sp>
          </mc:Choice>
          <mc:Fallback xmlns="">
            <p:sp>
              <p:nvSpPr>
                <p:cNvPr id="124" name="TextBox 123">
                  <a:extLst>
                    <a:ext uri="{FF2B5EF4-FFF2-40B4-BE49-F238E27FC236}">
                      <a16:creationId xmlns:a16="http://schemas.microsoft.com/office/drawing/2014/main" id="{7A0F6DC3-2EC5-B543-8E60-8CC51594FF75}"/>
                    </a:ext>
                  </a:extLst>
                </p:cNvPr>
                <p:cNvSpPr txBox="1">
                  <a:spLocks noRot="1" noChangeAspect="1" noMove="1" noResize="1" noEditPoints="1" noAdjustHandles="1" noChangeArrowheads="1" noChangeShapeType="1" noTextEdit="1"/>
                </p:cNvSpPr>
                <p:nvPr/>
              </p:nvSpPr>
              <p:spPr>
                <a:xfrm>
                  <a:off x="1411029" y="2390052"/>
                  <a:ext cx="1028608" cy="215444"/>
                </a:xfrm>
                <a:prstGeom prst="rect">
                  <a:avLst/>
                </a:prstGeom>
                <a:blipFill>
                  <a:blip r:embed="rId3"/>
                  <a:stretch>
                    <a:fillRect b="-8571"/>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A6D077FF-4988-7F40-90B5-46CCA682BDE3}"/>
              </a:ext>
            </a:extLst>
          </p:cNvPr>
          <p:cNvGrpSpPr/>
          <p:nvPr/>
        </p:nvGrpSpPr>
        <p:grpSpPr>
          <a:xfrm>
            <a:off x="1449273" y="2529538"/>
            <a:ext cx="2469517" cy="1410911"/>
            <a:chOff x="1449273" y="2529538"/>
            <a:chExt cx="2469517" cy="1410911"/>
          </a:xfrm>
        </p:grpSpPr>
        <p:sp>
          <p:nvSpPr>
            <p:cNvPr id="70" name="Oval 69">
              <a:extLst>
                <a:ext uri="{FF2B5EF4-FFF2-40B4-BE49-F238E27FC236}">
                  <a16:creationId xmlns:a16="http://schemas.microsoft.com/office/drawing/2014/main" id="{BD9B88F3-C7B4-6945-8EEA-B60444B66103}"/>
                </a:ext>
              </a:extLst>
            </p:cNvPr>
            <p:cNvSpPr/>
            <p:nvPr/>
          </p:nvSpPr>
          <p:spPr>
            <a:xfrm>
              <a:off x="2485870" y="2872641"/>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1759F30-26BB-4149-B961-986A729F7B9D}"/>
                </a:ext>
              </a:extLst>
            </p:cNvPr>
            <p:cNvSpPr/>
            <p:nvPr/>
          </p:nvSpPr>
          <p:spPr>
            <a:xfrm>
              <a:off x="2485870" y="3556633"/>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a:extLst>
                <a:ext uri="{FF2B5EF4-FFF2-40B4-BE49-F238E27FC236}">
                  <a16:creationId xmlns:a16="http://schemas.microsoft.com/office/drawing/2014/main" id="{05E84D41-AF85-6240-AE3E-33C5B3601D3B}"/>
                </a:ext>
              </a:extLst>
            </p:cNvPr>
            <p:cNvCxnSpPr>
              <a:cxnSpLocks/>
              <a:stCxn id="74" idx="0"/>
              <a:endCxn id="70" idx="4"/>
            </p:cNvCxnSpPr>
            <p:nvPr/>
          </p:nvCxnSpPr>
          <p:spPr>
            <a:xfrm flipV="1">
              <a:off x="2690658" y="3256457"/>
              <a:ext cx="0" cy="300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6F02872-3F42-0340-935C-79B9DCF6AACB}"/>
                </a:ext>
              </a:extLst>
            </p:cNvPr>
            <p:cNvCxnSpPr>
              <a:cxnSpLocks/>
              <a:endCxn id="70" idx="2"/>
            </p:cNvCxnSpPr>
            <p:nvPr/>
          </p:nvCxnSpPr>
          <p:spPr>
            <a:xfrm flipV="1">
              <a:off x="1449273" y="3064549"/>
              <a:ext cx="1036597" cy="16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C4DEF42-0015-334F-9D02-2FE5F41897A4}"/>
                </a:ext>
              </a:extLst>
            </p:cNvPr>
            <p:cNvCxnSpPr>
              <a:cxnSpLocks/>
              <a:endCxn id="74" idx="2"/>
            </p:cNvCxnSpPr>
            <p:nvPr/>
          </p:nvCxnSpPr>
          <p:spPr>
            <a:xfrm flipV="1">
              <a:off x="1449274" y="3748541"/>
              <a:ext cx="1036596" cy="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9D402915-2AB5-964B-B381-F4F3F07ECF13}"/>
                    </a:ext>
                  </a:extLst>
                </p:cNvPr>
                <p:cNvSpPr txBox="1"/>
                <p:nvPr/>
              </p:nvSpPr>
              <p:spPr>
                <a:xfrm>
                  <a:off x="2656943" y="2529538"/>
                  <a:ext cx="1261847" cy="215444"/>
                </a:xfrm>
                <a:prstGeom prst="rect">
                  <a:avLst/>
                </a:prstGeom>
                <a:noFill/>
              </p:spPr>
              <p:txBody>
                <a:bodyPr wrap="square" rtlCol="0">
                  <a:spAutoFit/>
                </a:bodyPr>
                <a:lstStyle/>
                <a:p>
                  <a:r>
                    <a:rPr lang="en-US" sz="800" dirty="0"/>
                    <a:t>⍺(t, u-1) * y</a:t>
                  </a:r>
                  <a14:m>
                    <m:oMath xmlns:m="http://schemas.openxmlformats.org/officeDocument/2006/math">
                      <m:r>
                        <a:rPr lang="en-US" sz="800" i="1" smtClean="0">
                          <a:latin typeface="Cambria Math" panose="02040503050406030204" pitchFamily="18" charset="0"/>
                        </a:rPr>
                        <m:t> </m:t>
                      </m:r>
                    </m:oMath>
                  </a14:m>
                  <a:r>
                    <a:rPr lang="en-US" sz="800" dirty="0"/>
                    <a:t>(t ,u-1) </a:t>
                  </a:r>
                </a:p>
              </p:txBody>
            </p:sp>
          </mc:Choice>
          <mc:Fallback xmlns="">
            <p:sp>
              <p:nvSpPr>
                <p:cNvPr id="126" name="TextBox 125">
                  <a:extLst>
                    <a:ext uri="{FF2B5EF4-FFF2-40B4-BE49-F238E27FC236}">
                      <a16:creationId xmlns:a16="http://schemas.microsoft.com/office/drawing/2014/main" id="{9D402915-2AB5-964B-B381-F4F3F07ECF13}"/>
                    </a:ext>
                  </a:extLst>
                </p:cNvPr>
                <p:cNvSpPr txBox="1">
                  <a:spLocks noRot="1" noChangeAspect="1" noMove="1" noResize="1" noEditPoints="1" noAdjustHandles="1" noChangeArrowheads="1" noChangeShapeType="1" noTextEdit="1"/>
                </p:cNvSpPr>
                <p:nvPr/>
              </p:nvSpPr>
              <p:spPr>
                <a:xfrm>
                  <a:off x="2656943" y="2529538"/>
                  <a:ext cx="1261847" cy="215444"/>
                </a:xfrm>
                <a:prstGeom prst="rect">
                  <a:avLst/>
                </a:prstGeom>
                <a:blipFill>
                  <a:blip r:embed="rId4"/>
                  <a:stretch>
                    <a:fillRect b="-555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29F0737-7DB8-4D4F-B5C0-6451734B3C7C}"/>
                  </a:ext>
                </a:extLst>
              </p:cNvPr>
              <p:cNvSpPr txBox="1"/>
              <p:nvPr/>
            </p:nvSpPr>
            <p:spPr>
              <a:xfrm>
                <a:off x="3201933" y="1954812"/>
                <a:ext cx="2678164" cy="584775"/>
              </a:xfrm>
              <a:prstGeom prst="rect">
                <a:avLst/>
              </a:prstGeom>
              <a:noFill/>
            </p:spPr>
            <p:txBody>
              <a:bodyPr wrap="square" rtlCol="0">
                <a:spAutoFit/>
              </a:bodyPr>
              <a:lstStyle/>
              <a:p>
                <a:r>
                  <a:rPr lang="en-US" sz="800" b="1" dirty="0">
                    <a:solidFill>
                      <a:schemeClr val="accent1"/>
                    </a:solidFill>
                  </a:rPr>
                  <a:t>⍺(1, 0)  =  1</a:t>
                </a:r>
              </a:p>
              <a:p>
                <a:endParaRPr lang="en-US" sz="800" b="1" dirty="0">
                  <a:solidFill>
                    <a:schemeClr val="accent1"/>
                  </a:solidFill>
                </a:endParaRPr>
              </a:p>
              <a:p>
                <a:r>
                  <a:rPr lang="en-US" sz="800" b="1" dirty="0">
                    <a:solidFill>
                      <a:schemeClr val="accent1"/>
                    </a:solidFill>
                  </a:rPr>
                  <a:t>⍺(t, u)  = ⍺(t-1, u) * </a:t>
                </a:r>
                <a14:m>
                  <m:oMath xmlns:m="http://schemas.openxmlformats.org/officeDocument/2006/math">
                    <m:r>
                      <a:rPr lang="en-US" sz="800" b="1" i="1">
                        <a:solidFill>
                          <a:schemeClr val="accent1"/>
                        </a:solidFill>
                        <a:latin typeface="Cambria Math" panose="02040503050406030204" pitchFamily="18" charset="0"/>
                        <a:ea typeface="Cambria Math" panose="02040503050406030204" pitchFamily="18" charset="0"/>
                      </a:rPr>
                      <m:t>∅</m:t>
                    </m:r>
                  </m:oMath>
                </a14:m>
                <a:r>
                  <a:rPr lang="en-US" sz="800" b="1" dirty="0">
                    <a:solidFill>
                      <a:schemeClr val="accent1"/>
                    </a:solidFill>
                  </a:rPr>
                  <a:t>(t-1, u) + ⍺(t, u-1) * y</a:t>
                </a:r>
                <a14:m>
                  <m:oMath xmlns:m="http://schemas.openxmlformats.org/officeDocument/2006/math">
                    <m:r>
                      <a:rPr lang="en-US" sz="800" b="1" i="1" smtClean="0">
                        <a:solidFill>
                          <a:schemeClr val="accent1"/>
                        </a:solidFill>
                        <a:latin typeface="Cambria Math" panose="02040503050406030204" pitchFamily="18" charset="0"/>
                      </a:rPr>
                      <m:t> </m:t>
                    </m:r>
                  </m:oMath>
                </a14:m>
                <a:r>
                  <a:rPr lang="en-US" sz="800" b="1" dirty="0">
                    <a:solidFill>
                      <a:schemeClr val="accent1"/>
                    </a:solidFill>
                  </a:rPr>
                  <a:t>(t ,u-1) </a:t>
                </a:r>
              </a:p>
              <a:p>
                <a:r>
                  <a:rPr lang="en-US" sz="800" dirty="0"/>
                  <a:t> </a:t>
                </a:r>
              </a:p>
            </p:txBody>
          </p:sp>
        </mc:Choice>
        <mc:Fallback xmlns="">
          <p:sp>
            <p:nvSpPr>
              <p:cNvPr id="127" name="TextBox 126">
                <a:extLst>
                  <a:ext uri="{FF2B5EF4-FFF2-40B4-BE49-F238E27FC236}">
                    <a16:creationId xmlns:a16="http://schemas.microsoft.com/office/drawing/2014/main" id="{D29F0737-7DB8-4D4F-B5C0-6451734B3C7C}"/>
                  </a:ext>
                </a:extLst>
              </p:cNvPr>
              <p:cNvSpPr txBox="1">
                <a:spLocks noRot="1" noChangeAspect="1" noMove="1" noResize="1" noEditPoints="1" noAdjustHandles="1" noChangeArrowheads="1" noChangeShapeType="1" noTextEdit="1"/>
              </p:cNvSpPr>
              <p:nvPr/>
            </p:nvSpPr>
            <p:spPr>
              <a:xfrm>
                <a:off x="3201933" y="1954812"/>
                <a:ext cx="2678164" cy="584775"/>
              </a:xfrm>
              <a:prstGeom prst="rect">
                <a:avLst/>
              </a:prstGeom>
              <a:blipFill>
                <a:blip r:embed="rId5"/>
                <a:stretch>
                  <a:fillRect/>
                </a:stretch>
              </a:blipFill>
            </p:spPr>
            <p:txBody>
              <a:bodyPr/>
              <a:lstStyle/>
              <a:p>
                <a:r>
                  <a:rPr lang="en-US">
                    <a:noFill/>
                  </a:rPr>
                  <a:t> </a:t>
                </a:r>
              </a:p>
            </p:txBody>
          </p:sp>
        </mc:Fallback>
      </mc:AlternateContent>
      <p:sp>
        <p:nvSpPr>
          <p:cNvPr id="175" name="Rectangle 174">
            <a:extLst>
              <a:ext uri="{FF2B5EF4-FFF2-40B4-BE49-F238E27FC236}">
                <a16:creationId xmlns:a16="http://schemas.microsoft.com/office/drawing/2014/main" id="{59F1E703-2A6A-DE40-9984-8F7ECAD368DD}"/>
              </a:ext>
            </a:extLst>
          </p:cNvPr>
          <p:cNvSpPr/>
          <p:nvPr/>
        </p:nvSpPr>
        <p:spPr>
          <a:xfrm>
            <a:off x="5893722" y="3700895"/>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176" name="Straight Arrow Connector 175">
            <a:extLst>
              <a:ext uri="{FF2B5EF4-FFF2-40B4-BE49-F238E27FC236}">
                <a16:creationId xmlns:a16="http://schemas.microsoft.com/office/drawing/2014/main" id="{29238E5D-562A-E34B-A8C6-01706177DC8E}"/>
              </a:ext>
            </a:extLst>
          </p:cNvPr>
          <p:cNvCxnSpPr>
            <a:cxnSpLocks/>
            <a:stCxn id="179" idx="0"/>
          </p:cNvCxnSpPr>
          <p:nvPr/>
        </p:nvCxnSpPr>
        <p:spPr>
          <a:xfrm flipH="1" flipV="1">
            <a:off x="7300791" y="2394225"/>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A38CD134-0600-A246-BA6B-5B6A8381601E}"/>
              </a:ext>
            </a:extLst>
          </p:cNvPr>
          <p:cNvSpPr txBox="1"/>
          <p:nvPr/>
        </p:nvSpPr>
        <p:spPr>
          <a:xfrm>
            <a:off x="7210154" y="2113547"/>
            <a:ext cx="465077" cy="253916"/>
          </a:xfrm>
          <a:prstGeom prst="rect">
            <a:avLst/>
          </a:prstGeom>
          <a:noFill/>
        </p:spPr>
        <p:txBody>
          <a:bodyPr wrap="square" rtlCol="0">
            <a:spAutoFit/>
          </a:bodyPr>
          <a:lstStyle/>
          <a:p>
            <a:r>
              <a:rPr lang="en-US" sz="1050" i="1" baseline="-25000"/>
              <a:t>h</a:t>
            </a:r>
            <a:endParaRPr lang="en-US" sz="1050" i="1"/>
          </a:p>
        </p:txBody>
      </p:sp>
      <p:sp>
        <p:nvSpPr>
          <p:cNvPr id="178" name="Rectangle 177">
            <a:extLst>
              <a:ext uri="{FF2B5EF4-FFF2-40B4-BE49-F238E27FC236}">
                <a16:creationId xmlns:a16="http://schemas.microsoft.com/office/drawing/2014/main" id="{3563B06B-020A-D04F-92EA-03F61836C6D1}"/>
              </a:ext>
            </a:extLst>
          </p:cNvPr>
          <p:cNvSpPr/>
          <p:nvPr/>
        </p:nvSpPr>
        <p:spPr>
          <a:xfrm>
            <a:off x="7618070" y="3700895"/>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179" name="Rectangle 178">
            <a:extLst>
              <a:ext uri="{FF2B5EF4-FFF2-40B4-BE49-F238E27FC236}">
                <a16:creationId xmlns:a16="http://schemas.microsoft.com/office/drawing/2014/main" id="{03341085-245D-1C4D-8B29-40C7567857A0}"/>
              </a:ext>
            </a:extLst>
          </p:cNvPr>
          <p:cNvSpPr/>
          <p:nvPr/>
        </p:nvSpPr>
        <p:spPr>
          <a:xfrm>
            <a:off x="6445513" y="2719578"/>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0CC74DCE-DDD2-104D-A669-24124A6FC911}"/>
                  </a:ext>
                </a:extLst>
              </p:cNvPr>
              <p:cNvSpPr txBox="1"/>
              <p:nvPr/>
            </p:nvSpPr>
            <p:spPr>
              <a:xfrm>
                <a:off x="5937087" y="4232875"/>
                <a:ext cx="1111468"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m:oMathPara>
                </a14:m>
                <a:endParaRPr lang="en-US" sz="1050"/>
              </a:p>
              <a:p>
                <a:endParaRPr lang="en-US" sz="1050"/>
              </a:p>
            </p:txBody>
          </p:sp>
        </mc:Choice>
        <mc:Fallback xmlns="">
          <p:sp>
            <p:nvSpPr>
              <p:cNvPr id="180" name="TextBox 179">
                <a:extLst>
                  <a:ext uri="{FF2B5EF4-FFF2-40B4-BE49-F238E27FC236}">
                    <a16:creationId xmlns:a16="http://schemas.microsoft.com/office/drawing/2014/main" id="{0CC74DCE-DDD2-104D-A669-24124A6FC911}"/>
                  </a:ext>
                </a:extLst>
              </p:cNvPr>
              <p:cNvSpPr txBox="1">
                <a:spLocks noRot="1" noChangeAspect="1" noMove="1" noResize="1" noEditPoints="1" noAdjustHandles="1" noChangeArrowheads="1" noChangeShapeType="1" noTextEdit="1"/>
              </p:cNvSpPr>
              <p:nvPr/>
            </p:nvSpPr>
            <p:spPr>
              <a:xfrm>
                <a:off x="5937087" y="4232875"/>
                <a:ext cx="1111468" cy="415498"/>
              </a:xfrm>
              <a:prstGeom prst="rect">
                <a:avLst/>
              </a:prstGeom>
              <a:blipFill>
                <a:blip r:embed="rId7"/>
                <a:stretch>
                  <a:fillRect/>
                </a:stretch>
              </a:blipFill>
            </p:spPr>
            <p:txBody>
              <a:bodyPr/>
              <a:lstStyle/>
              <a:p>
                <a:r>
                  <a:rPr lang="en-US">
                    <a:noFill/>
                  </a:rPr>
                  <a:t> </a:t>
                </a:r>
              </a:p>
            </p:txBody>
          </p:sp>
        </mc:Fallback>
      </mc:AlternateContent>
      <p:cxnSp>
        <p:nvCxnSpPr>
          <p:cNvPr id="181" name="Straight Arrow Connector 180">
            <a:extLst>
              <a:ext uri="{FF2B5EF4-FFF2-40B4-BE49-F238E27FC236}">
                <a16:creationId xmlns:a16="http://schemas.microsoft.com/office/drawing/2014/main" id="{A87E8FBA-9DB0-514F-A117-09A5B9BED13A}"/>
              </a:ext>
            </a:extLst>
          </p:cNvPr>
          <p:cNvCxnSpPr>
            <a:cxnSpLocks/>
          </p:cNvCxnSpPr>
          <p:nvPr/>
        </p:nvCxnSpPr>
        <p:spPr>
          <a:xfrm flipH="1" flipV="1">
            <a:off x="6445512" y="4063502"/>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982C2381-13F9-F94D-BDA7-805551250BAF}"/>
                  </a:ext>
                </a:extLst>
              </p:cNvPr>
              <p:cNvSpPr txBox="1"/>
              <p:nvPr/>
            </p:nvSpPr>
            <p:spPr>
              <a:xfrm>
                <a:off x="7604289" y="4250645"/>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a:p>
            </p:txBody>
          </p:sp>
        </mc:Choice>
        <mc:Fallback xmlns="">
          <p:sp>
            <p:nvSpPr>
              <p:cNvPr id="182" name="TextBox 181">
                <a:extLst>
                  <a:ext uri="{FF2B5EF4-FFF2-40B4-BE49-F238E27FC236}">
                    <a16:creationId xmlns:a16="http://schemas.microsoft.com/office/drawing/2014/main" id="{982C2381-13F9-F94D-BDA7-805551250BAF}"/>
                  </a:ext>
                </a:extLst>
              </p:cNvPr>
              <p:cNvSpPr txBox="1">
                <a:spLocks noRot="1" noChangeAspect="1" noMove="1" noResize="1" noEditPoints="1" noAdjustHandles="1" noChangeArrowheads="1" noChangeShapeType="1" noTextEdit="1"/>
              </p:cNvSpPr>
              <p:nvPr/>
            </p:nvSpPr>
            <p:spPr>
              <a:xfrm>
                <a:off x="7604289" y="4250645"/>
                <a:ext cx="1111468" cy="253916"/>
              </a:xfrm>
              <a:prstGeom prst="rect">
                <a:avLst/>
              </a:prstGeom>
              <a:blipFill>
                <a:blip r:embed="rId8"/>
                <a:stretch>
                  <a:fillRect/>
                </a:stretch>
              </a:blipFill>
            </p:spPr>
            <p:txBody>
              <a:bodyPr/>
              <a:lstStyle/>
              <a:p>
                <a:r>
                  <a:rPr lang="en-US">
                    <a:noFill/>
                  </a:rPr>
                  <a:t> </a:t>
                </a:r>
              </a:p>
            </p:txBody>
          </p:sp>
        </mc:Fallback>
      </mc:AlternateContent>
      <p:cxnSp>
        <p:nvCxnSpPr>
          <p:cNvPr id="183" name="Straight Arrow Connector 182">
            <a:extLst>
              <a:ext uri="{FF2B5EF4-FFF2-40B4-BE49-F238E27FC236}">
                <a16:creationId xmlns:a16="http://schemas.microsoft.com/office/drawing/2014/main" id="{C0CA0665-5A62-7A41-BFAC-4B290B6C06C1}"/>
              </a:ext>
            </a:extLst>
          </p:cNvPr>
          <p:cNvCxnSpPr>
            <a:cxnSpLocks/>
          </p:cNvCxnSpPr>
          <p:nvPr/>
        </p:nvCxnSpPr>
        <p:spPr>
          <a:xfrm flipH="1" flipV="1">
            <a:off x="8156080" y="4063502"/>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7A6A5F60-E576-0441-8E3A-6533EF0805E2}"/>
              </a:ext>
            </a:extLst>
          </p:cNvPr>
          <p:cNvCxnSpPr>
            <a:cxnSpLocks/>
          </p:cNvCxnSpPr>
          <p:nvPr/>
        </p:nvCxnSpPr>
        <p:spPr>
          <a:xfrm flipV="1">
            <a:off x="6540106" y="3082184"/>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6E8134C4-6094-994D-9708-4B9A5D037BFE}"/>
                  </a:ext>
                </a:extLst>
              </p:cNvPr>
              <p:cNvSpPr txBox="1"/>
              <p:nvPr/>
            </p:nvSpPr>
            <p:spPr>
              <a:xfrm>
                <a:off x="7436513" y="2489629"/>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185" name="TextBox 184">
                <a:extLst>
                  <a:ext uri="{FF2B5EF4-FFF2-40B4-BE49-F238E27FC236}">
                    <a16:creationId xmlns:a16="http://schemas.microsoft.com/office/drawing/2014/main" id="{6E8134C4-6094-994D-9708-4B9A5D037BFE}"/>
                  </a:ext>
                </a:extLst>
              </p:cNvPr>
              <p:cNvSpPr txBox="1">
                <a:spLocks noRot="1" noChangeAspect="1" noMove="1" noResize="1" noEditPoints="1" noAdjustHandles="1" noChangeArrowheads="1" noChangeShapeType="1" noTextEdit="1"/>
              </p:cNvSpPr>
              <p:nvPr/>
            </p:nvSpPr>
            <p:spPr>
              <a:xfrm>
                <a:off x="7436513" y="2489629"/>
                <a:ext cx="304028" cy="161583"/>
              </a:xfrm>
              <a:prstGeom prst="rect">
                <a:avLst/>
              </a:prstGeom>
              <a:blipFill>
                <a:blip r:embed="rId9"/>
                <a:stretch>
                  <a:fillRect/>
                </a:stretch>
              </a:blipFill>
            </p:spPr>
            <p:txBody>
              <a:bodyPr/>
              <a:lstStyle/>
              <a:p>
                <a:r>
                  <a:rPr lang="en-US">
                    <a:noFill/>
                  </a:rPr>
                  <a:t> </a:t>
                </a:r>
              </a:p>
            </p:txBody>
          </p:sp>
        </mc:Fallback>
      </mc:AlternateContent>
      <p:sp>
        <p:nvSpPr>
          <p:cNvPr id="186" name="Rectangle 185">
            <a:extLst>
              <a:ext uri="{FF2B5EF4-FFF2-40B4-BE49-F238E27FC236}">
                <a16:creationId xmlns:a16="http://schemas.microsoft.com/office/drawing/2014/main" id="{3ECEE595-4A8B-2A4A-A464-1C6FB521C394}"/>
              </a:ext>
            </a:extLst>
          </p:cNvPr>
          <p:cNvSpPr/>
          <p:nvPr/>
        </p:nvSpPr>
        <p:spPr>
          <a:xfrm>
            <a:off x="6745057" y="220729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187" name="Rectangle 186">
            <a:extLst>
              <a:ext uri="{FF2B5EF4-FFF2-40B4-BE49-F238E27FC236}">
                <a16:creationId xmlns:a16="http://schemas.microsoft.com/office/drawing/2014/main" id="{233CF3F8-65B3-4F40-9D27-828CEF6B73DB}"/>
              </a:ext>
            </a:extLst>
          </p:cNvPr>
          <p:cNvSpPr/>
          <p:nvPr/>
        </p:nvSpPr>
        <p:spPr>
          <a:xfrm>
            <a:off x="6739680" y="1716606"/>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188" name="Straight Arrow Connector 187">
            <a:extLst>
              <a:ext uri="{FF2B5EF4-FFF2-40B4-BE49-F238E27FC236}">
                <a16:creationId xmlns:a16="http://schemas.microsoft.com/office/drawing/2014/main" id="{A8BCFC59-5829-9641-9520-9CACD98250A7}"/>
              </a:ext>
            </a:extLst>
          </p:cNvPr>
          <p:cNvCxnSpPr>
            <a:cxnSpLocks/>
          </p:cNvCxnSpPr>
          <p:nvPr/>
        </p:nvCxnSpPr>
        <p:spPr>
          <a:xfrm flipH="1" flipV="1">
            <a:off x="7300789" y="1887575"/>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5CF0E581-CD3F-0240-9A2D-2427485064B5}"/>
                  </a:ext>
                </a:extLst>
              </p:cNvPr>
              <p:cNvSpPr txBox="1"/>
              <p:nvPr/>
            </p:nvSpPr>
            <p:spPr>
              <a:xfrm>
                <a:off x="7369510" y="2004496"/>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189" name="TextBox 188">
                <a:extLst>
                  <a:ext uri="{FF2B5EF4-FFF2-40B4-BE49-F238E27FC236}">
                    <a16:creationId xmlns:a16="http://schemas.microsoft.com/office/drawing/2014/main" id="{5CF0E581-CD3F-0240-9A2D-2427485064B5}"/>
                  </a:ext>
                </a:extLst>
              </p:cNvPr>
              <p:cNvSpPr txBox="1">
                <a:spLocks noRot="1" noChangeAspect="1" noMove="1" noResize="1" noEditPoints="1" noAdjustHandles="1" noChangeArrowheads="1" noChangeShapeType="1" noTextEdit="1"/>
              </p:cNvSpPr>
              <p:nvPr/>
            </p:nvSpPr>
            <p:spPr>
              <a:xfrm>
                <a:off x="7369510" y="2004496"/>
                <a:ext cx="304028" cy="161583"/>
              </a:xfrm>
              <a:prstGeom prst="rect">
                <a:avLst/>
              </a:prstGeom>
              <a:blipFill>
                <a:blip r:embed="rId10"/>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46EE8A92-A416-454D-A0F2-881B7577571C}"/>
                  </a:ext>
                </a:extLst>
              </p:cNvPr>
              <p:cNvSpPr txBox="1"/>
              <p:nvPr/>
            </p:nvSpPr>
            <p:spPr>
              <a:xfrm>
                <a:off x="6955704" y="1183395"/>
                <a:ext cx="1016560" cy="161583"/>
              </a:xfrm>
              <a:prstGeom prst="rect">
                <a:avLst/>
              </a:prstGeom>
              <a:noFill/>
            </p:spPr>
            <p:txBody>
              <a:bodyPr wrap="none" lIns="0" tIns="0" rIns="0" bIns="0" rtlCol="0">
                <a:spAutoFit/>
              </a:bodyPr>
              <a:lstStyle/>
              <a:p>
                <a:r>
                  <a:rPr lang="en-US" sz="1050" dirty="0"/>
                  <a:t>Pr</a:t>
                </a:r>
                <a14:m>
                  <m:oMath xmlns:m="http://schemas.openxmlformats.org/officeDocument/2006/math">
                    <m:d>
                      <m:dPr>
                        <m:ctrlPr>
                          <a:rPr lang="en-US" sz="800" i="1">
                            <a:latin typeface="Cambria Math" panose="02040503050406030204" pitchFamily="18" charset="0"/>
                          </a:rPr>
                        </m:ctrlPr>
                      </m:dPr>
                      <m:e>
                        <m:r>
                          <a:rPr lang="en-US" sz="800" i="1">
                            <a:latin typeface="Cambria Math" panose="02040503050406030204" pitchFamily="18" charset="0"/>
                          </a:rPr>
                          <m:t>𝑘</m:t>
                        </m:r>
                      </m:e>
                      <m:e>
                        <m:r>
                          <a:rPr lang="en-US" sz="800" i="1">
                            <a:latin typeface="Cambria Math" panose="02040503050406030204" pitchFamily="18" charset="0"/>
                          </a:rPr>
                          <m:t>𝑡</m:t>
                        </m:r>
                        <m:r>
                          <a:rPr lang="en-US" sz="800" i="1">
                            <a:latin typeface="Cambria Math" panose="02040503050406030204" pitchFamily="18" charset="0"/>
                          </a:rPr>
                          <m:t>,</m:t>
                        </m:r>
                        <m:r>
                          <a:rPr lang="en-US" sz="800" i="1">
                            <a:latin typeface="Cambria Math" panose="02040503050406030204" pitchFamily="18" charset="0"/>
                          </a:rPr>
                          <m:t>𝑢</m:t>
                        </m:r>
                      </m:e>
                    </m:d>
                    <m:r>
                      <a:rPr lang="en-US" sz="800" b="0" i="1" smtClean="0">
                        <a:latin typeface="Cambria Math" panose="02040503050406030204" pitchFamily="18" charset="0"/>
                      </a:rPr>
                      <m:t> </m:t>
                    </m:r>
                    <m:r>
                      <a:rPr lang="en-US" sz="800" b="0" i="1" smtClean="0">
                        <a:latin typeface="Cambria Math" panose="02040503050406030204" pitchFamily="18" charset="0"/>
                      </a:rPr>
                      <m:t>𝑎</m:t>
                    </m:r>
                    <m:r>
                      <a:rPr lang="en-US" sz="800" b="0" i="1" smtClean="0">
                        <a:latin typeface="Cambria Math" panose="02040503050406030204" pitchFamily="18" charset="0"/>
                      </a:rPr>
                      <m:t>.</m:t>
                    </m:r>
                    <m:r>
                      <a:rPr lang="en-US" sz="800" b="0" i="1" smtClean="0">
                        <a:latin typeface="Cambria Math" panose="02040503050406030204" pitchFamily="18" charset="0"/>
                      </a:rPr>
                      <m:t>𝑘</m:t>
                    </m:r>
                    <m:r>
                      <a:rPr lang="en-US" sz="800" b="0" i="1" smtClean="0">
                        <a:latin typeface="Cambria Math" panose="02040503050406030204" pitchFamily="18" charset="0"/>
                      </a:rPr>
                      <m:t>.</m:t>
                    </m:r>
                    <m:r>
                      <a:rPr lang="en-US" sz="800" b="0" i="1" smtClean="0">
                        <a:latin typeface="Cambria Math" panose="02040503050406030204" pitchFamily="18" charset="0"/>
                      </a:rPr>
                      <m:t>𝑎</m:t>
                    </m:r>
                    <m:r>
                      <a:rPr lang="en-US" sz="800" b="0" i="1" smtClean="0">
                        <a:latin typeface="Cambria Math" panose="02040503050406030204" pitchFamily="18" charset="0"/>
                      </a:rPr>
                      <m:t>. </m:t>
                    </m:r>
                    <m:r>
                      <m:rPr>
                        <m:nor/>
                      </m:rPr>
                      <a:rPr lang="en-US" sz="800" b="0" i="0" smtClean="0">
                        <a:latin typeface="Cambria Math" panose="02040503050406030204" pitchFamily="18" charset="0"/>
                      </a:rPr>
                      <m:t> </m:t>
                    </m:r>
                    <m:r>
                      <m:rPr>
                        <m:nor/>
                      </m:rPr>
                      <a:rPr lang="en-US" sz="800" dirty="0"/>
                      <m:t>P</m:t>
                    </m:r>
                    <m:r>
                      <m:rPr>
                        <m:nor/>
                      </m:rPr>
                      <a:rPr lang="en-US" sz="800" baseline="30000" dirty="0"/>
                      <m:t>k</m:t>
                    </m:r>
                    <m:r>
                      <m:rPr>
                        <m:nor/>
                      </m:rPr>
                      <a:rPr lang="en-US" sz="800" baseline="-25000" dirty="0"/>
                      <m:t>(</m:t>
                    </m:r>
                    <m:r>
                      <m:rPr>
                        <m:nor/>
                      </m:rPr>
                      <a:rPr lang="en-US" sz="800" baseline="-25000" dirty="0"/>
                      <m:t>t</m:t>
                    </m:r>
                    <m:r>
                      <m:rPr>
                        <m:nor/>
                      </m:rPr>
                      <a:rPr lang="en-US" sz="800" baseline="-25000" dirty="0"/>
                      <m:t>,</m:t>
                    </m:r>
                    <m:r>
                      <m:rPr>
                        <m:nor/>
                      </m:rPr>
                      <a:rPr lang="en-US" sz="800" baseline="-25000" dirty="0"/>
                      <m:t>u</m:t>
                    </m:r>
                    <m:r>
                      <m:rPr>
                        <m:nor/>
                      </m:rPr>
                      <a:rPr lang="en-US" sz="800" baseline="-25000" dirty="0"/>
                      <m:t>)</m:t>
                    </m:r>
                  </m:oMath>
                </a14:m>
                <a:endParaRPr lang="en-US" sz="800" baseline="-25000" dirty="0"/>
              </a:p>
            </p:txBody>
          </p:sp>
        </mc:Choice>
        <mc:Fallback xmlns="">
          <p:sp>
            <p:nvSpPr>
              <p:cNvPr id="190" name="TextBox 189">
                <a:extLst>
                  <a:ext uri="{FF2B5EF4-FFF2-40B4-BE49-F238E27FC236}">
                    <a16:creationId xmlns:a16="http://schemas.microsoft.com/office/drawing/2014/main" id="{46EE8A92-A416-454D-A0F2-881B7577571C}"/>
                  </a:ext>
                </a:extLst>
              </p:cNvPr>
              <p:cNvSpPr txBox="1">
                <a:spLocks noRot="1" noChangeAspect="1" noMove="1" noResize="1" noEditPoints="1" noAdjustHandles="1" noChangeArrowheads="1" noChangeShapeType="1" noTextEdit="1"/>
              </p:cNvSpPr>
              <p:nvPr/>
            </p:nvSpPr>
            <p:spPr>
              <a:xfrm>
                <a:off x="6955704" y="1183395"/>
                <a:ext cx="1016560" cy="161583"/>
              </a:xfrm>
              <a:prstGeom prst="rect">
                <a:avLst/>
              </a:prstGeom>
              <a:blipFill>
                <a:blip r:embed="rId11"/>
                <a:stretch>
                  <a:fillRect l="-8642" t="-28571" r="-2469" b="-35714"/>
                </a:stretch>
              </a:blipFill>
            </p:spPr>
            <p:txBody>
              <a:bodyPr/>
              <a:lstStyle/>
              <a:p>
                <a:r>
                  <a:rPr lang="en-US">
                    <a:noFill/>
                  </a:rPr>
                  <a:t> </a:t>
                </a:r>
              </a:p>
            </p:txBody>
          </p:sp>
        </mc:Fallback>
      </mc:AlternateContent>
      <p:cxnSp>
        <p:nvCxnSpPr>
          <p:cNvPr id="191" name="Straight Arrow Connector 190">
            <a:extLst>
              <a:ext uri="{FF2B5EF4-FFF2-40B4-BE49-F238E27FC236}">
                <a16:creationId xmlns:a16="http://schemas.microsoft.com/office/drawing/2014/main" id="{080D08F7-9835-9845-B8A9-A4B246DE1CA0}"/>
              </a:ext>
            </a:extLst>
          </p:cNvPr>
          <p:cNvCxnSpPr>
            <a:cxnSpLocks/>
          </p:cNvCxnSpPr>
          <p:nvPr/>
        </p:nvCxnSpPr>
        <p:spPr>
          <a:xfrm flipH="1" flipV="1">
            <a:off x="7314323" y="1380840"/>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85EAD51A-53F7-8F42-AC81-9258FE7A2AB9}"/>
              </a:ext>
            </a:extLst>
          </p:cNvPr>
          <p:cNvCxnSpPr>
            <a:cxnSpLocks/>
          </p:cNvCxnSpPr>
          <p:nvPr/>
        </p:nvCxnSpPr>
        <p:spPr>
          <a:xfrm flipV="1">
            <a:off x="8057537" y="3082183"/>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1214F8C9-84C8-D642-A644-61B5EB1B4206}"/>
                  </a:ext>
                </a:extLst>
              </p:cNvPr>
              <p:cNvSpPr txBox="1"/>
              <p:nvPr/>
            </p:nvSpPr>
            <p:spPr>
              <a:xfrm>
                <a:off x="7832441" y="3233381"/>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193" name="TextBox 192">
                <a:extLst>
                  <a:ext uri="{FF2B5EF4-FFF2-40B4-BE49-F238E27FC236}">
                    <a16:creationId xmlns:a16="http://schemas.microsoft.com/office/drawing/2014/main" id="{1214F8C9-84C8-D642-A644-61B5EB1B4206}"/>
                  </a:ext>
                </a:extLst>
              </p:cNvPr>
              <p:cNvSpPr txBox="1">
                <a:spLocks noRot="1" noChangeAspect="1" noMove="1" noResize="1" noEditPoints="1" noAdjustHandles="1" noChangeArrowheads="1" noChangeShapeType="1" noTextEdit="1"/>
              </p:cNvSpPr>
              <p:nvPr/>
            </p:nvSpPr>
            <p:spPr>
              <a:xfrm>
                <a:off x="7832441" y="3233381"/>
                <a:ext cx="260199" cy="338554"/>
              </a:xfrm>
              <a:prstGeom prst="rect">
                <a:avLst/>
              </a:prstGeom>
              <a:blipFill>
                <a:blip r:embed="rId12"/>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046883AB-18C9-8C47-A8E5-3D781DAE749B}"/>
                  </a:ext>
                </a:extLst>
              </p:cNvPr>
              <p:cNvSpPr txBox="1"/>
              <p:nvPr/>
            </p:nvSpPr>
            <p:spPr>
              <a:xfrm>
                <a:off x="6607297" y="3274313"/>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194" name="TextBox 193">
                <a:extLst>
                  <a:ext uri="{FF2B5EF4-FFF2-40B4-BE49-F238E27FC236}">
                    <a16:creationId xmlns:a16="http://schemas.microsoft.com/office/drawing/2014/main" id="{046883AB-18C9-8C47-A8E5-3D781DAE749B}"/>
                  </a:ext>
                </a:extLst>
              </p:cNvPr>
              <p:cNvSpPr txBox="1">
                <a:spLocks noRot="1" noChangeAspect="1" noMove="1" noResize="1" noEditPoints="1" noAdjustHandles="1" noChangeArrowheads="1" noChangeShapeType="1" noTextEdit="1"/>
              </p:cNvSpPr>
              <p:nvPr/>
            </p:nvSpPr>
            <p:spPr>
              <a:xfrm>
                <a:off x="6607297" y="3274313"/>
                <a:ext cx="267637" cy="337015"/>
              </a:xfrm>
              <a:prstGeom prst="rect">
                <a:avLst/>
              </a:prstGeom>
              <a:blipFill>
                <a:blip r:embed="rId13"/>
                <a:stretch>
                  <a:fillRect l="-227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4956777-232A-AC48-9A48-8863EE1417F7}"/>
              </a:ext>
            </a:extLst>
          </p:cNvPr>
          <p:cNvSpPr txBox="1"/>
          <p:nvPr/>
        </p:nvSpPr>
        <p:spPr>
          <a:xfrm>
            <a:off x="1829675" y="1203913"/>
            <a:ext cx="4408038" cy="523220"/>
          </a:xfrm>
          <a:prstGeom prst="rect">
            <a:avLst/>
          </a:prstGeom>
          <a:noFill/>
        </p:spPr>
        <p:txBody>
          <a:bodyPr wrap="square" rtlCol="0">
            <a:spAutoFit/>
          </a:bodyPr>
          <a:lstStyle/>
          <a:p>
            <a:r>
              <a:rPr lang="en-US" i="1" dirty="0"/>
              <a:t>⍺(t, u) </a:t>
            </a:r>
            <a:r>
              <a:rPr lang="en-US" dirty="0"/>
              <a:t>is probability of outputting [: </a:t>
            </a:r>
            <a:r>
              <a:rPr lang="en-US" i="1" dirty="0"/>
              <a:t>u</a:t>
            </a:r>
            <a:r>
              <a:rPr lang="en-US" dirty="0"/>
              <a:t>] symbols during [: </a:t>
            </a:r>
            <a:r>
              <a:rPr lang="en-US" i="1" dirty="0"/>
              <a:t>t</a:t>
            </a:r>
            <a:r>
              <a:rPr lang="en-US" dirty="0"/>
              <a:t>] frames</a:t>
            </a:r>
          </a:p>
        </p:txBody>
      </p:sp>
      <p:sp>
        <p:nvSpPr>
          <p:cNvPr id="4" name="TextBox 3">
            <a:extLst>
              <a:ext uri="{FF2B5EF4-FFF2-40B4-BE49-F238E27FC236}">
                <a16:creationId xmlns:a16="http://schemas.microsoft.com/office/drawing/2014/main" id="{177FAFB3-2ABE-2148-B0AA-52A7A01C9692}"/>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14"/>
              </a:rPr>
              <a:t>Sequence transduction with recurrent neural networks</a:t>
            </a:r>
            <a:r>
              <a:rPr lang="en-US" sz="800" dirty="0"/>
              <a:t>”</a:t>
            </a:r>
          </a:p>
        </p:txBody>
      </p:sp>
      <p:sp>
        <p:nvSpPr>
          <p:cNvPr id="49" name="TextBox 48">
            <a:extLst>
              <a:ext uri="{FF2B5EF4-FFF2-40B4-BE49-F238E27FC236}">
                <a16:creationId xmlns:a16="http://schemas.microsoft.com/office/drawing/2014/main" id="{FC1E82CA-8E28-2D4F-B679-28FD78879C82}"/>
              </a:ext>
            </a:extLst>
          </p:cNvPr>
          <p:cNvSpPr txBox="1"/>
          <p:nvPr/>
        </p:nvSpPr>
        <p:spPr>
          <a:xfrm>
            <a:off x="843300" y="4021782"/>
            <a:ext cx="5283433" cy="307777"/>
          </a:xfrm>
          <a:prstGeom prst="rect">
            <a:avLst/>
          </a:prstGeom>
          <a:noFill/>
        </p:spPr>
        <p:txBody>
          <a:bodyPr wrap="square" rtlCol="0">
            <a:spAutoFit/>
          </a:bodyPr>
          <a:lstStyle/>
          <a:p>
            <a:r>
              <a:rPr lang="en-US" dirty="0"/>
              <a:t>      1                           2                             3                   4(T)</a:t>
            </a:r>
          </a:p>
        </p:txBody>
      </p:sp>
      <p:pic>
        <p:nvPicPr>
          <p:cNvPr id="51" name="Picture 50" descr="Text&#10;&#10;Description automatically generated">
            <a:extLst>
              <a:ext uri="{FF2B5EF4-FFF2-40B4-BE49-F238E27FC236}">
                <a16:creationId xmlns:a16="http://schemas.microsoft.com/office/drawing/2014/main" id="{FF9B2399-CFCA-EE45-9BBA-3BEB2FB17A7A}"/>
              </a:ext>
            </a:extLst>
          </p:cNvPr>
          <p:cNvPicPr>
            <a:picLocks noChangeAspect="1"/>
          </p:cNvPicPr>
          <p:nvPr/>
        </p:nvPicPr>
        <p:blipFill>
          <a:blip r:embed="rId15"/>
          <a:stretch>
            <a:fillRect/>
          </a:stretch>
        </p:blipFill>
        <p:spPr>
          <a:xfrm>
            <a:off x="6447888" y="492271"/>
            <a:ext cx="1754493" cy="455824"/>
          </a:xfrm>
          <a:prstGeom prst="rect">
            <a:avLst/>
          </a:prstGeom>
        </p:spPr>
      </p:pic>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56BC3AB-997C-D745-80A5-E086F531B9D8}"/>
                  </a:ext>
                </a:extLst>
              </p:cNvPr>
              <p:cNvSpPr txBox="1"/>
              <p:nvPr/>
            </p:nvSpPr>
            <p:spPr>
              <a:xfrm>
                <a:off x="5486400" y="937991"/>
                <a:ext cx="3688868" cy="200055"/>
              </a:xfrm>
              <a:prstGeom prst="rect">
                <a:avLst/>
              </a:prstGeom>
              <a:noFill/>
            </p:spPr>
            <p:txBody>
              <a:bodyPr wrap="square" rtlCol="0">
                <a:spAutoFit/>
              </a:bodyPr>
              <a:lstStyle/>
              <a:p>
                <a:r>
                  <a:rPr lang="en-US" sz="700" b="1" dirty="0">
                    <a:solidFill>
                      <a:schemeClr val="tx1"/>
                    </a:solidFill>
                  </a:rPr>
                  <a:t>y</a:t>
                </a:r>
                <a14:m>
                  <m:oMath xmlns:m="http://schemas.openxmlformats.org/officeDocument/2006/math">
                    <m:r>
                      <a:rPr lang="en-US" sz="700" b="1" i="1">
                        <a:solidFill>
                          <a:schemeClr val="tx1"/>
                        </a:solidFill>
                        <a:latin typeface="Cambria Math" panose="02040503050406030204" pitchFamily="18" charset="0"/>
                      </a:rPr>
                      <m:t> </m:t>
                    </m:r>
                  </m:oMath>
                </a14:m>
                <a:r>
                  <a:rPr lang="en-US" sz="700" b="1" dirty="0">
                    <a:solidFill>
                      <a:schemeClr val="tx1"/>
                    </a:solidFill>
                  </a:rPr>
                  <a:t>(t ,u) is probability of emitting next symbol (u + 1) in output sequence from (t, u)</a:t>
                </a:r>
                <a:endParaRPr lang="en-US" sz="700" dirty="0">
                  <a:solidFill>
                    <a:schemeClr val="tx1"/>
                  </a:solidFill>
                </a:endParaRPr>
              </a:p>
            </p:txBody>
          </p:sp>
        </mc:Choice>
        <mc:Fallback xmlns="">
          <p:sp>
            <p:nvSpPr>
              <p:cNvPr id="52" name="TextBox 51">
                <a:extLst>
                  <a:ext uri="{FF2B5EF4-FFF2-40B4-BE49-F238E27FC236}">
                    <a16:creationId xmlns:a16="http://schemas.microsoft.com/office/drawing/2014/main" id="{956BC3AB-997C-D745-80A5-E086F531B9D8}"/>
                  </a:ext>
                </a:extLst>
              </p:cNvPr>
              <p:cNvSpPr txBox="1">
                <a:spLocks noRot="1" noChangeAspect="1" noMove="1" noResize="1" noEditPoints="1" noAdjustHandles="1" noChangeArrowheads="1" noChangeShapeType="1" noTextEdit="1"/>
              </p:cNvSpPr>
              <p:nvPr/>
            </p:nvSpPr>
            <p:spPr>
              <a:xfrm>
                <a:off x="5486400" y="937991"/>
                <a:ext cx="3688868" cy="200055"/>
              </a:xfrm>
              <a:prstGeom prst="rect">
                <a:avLst/>
              </a:prstGeom>
              <a:blipFill>
                <a:blip r:embed="rId16"/>
                <a:stretch>
                  <a:fillRect b="-5882"/>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37F3D6BA-E16B-0A47-9B93-9BE59311EBF1}"/>
              </a:ext>
            </a:extLst>
          </p:cNvPr>
          <p:cNvSpPr/>
          <p:nvPr/>
        </p:nvSpPr>
        <p:spPr>
          <a:xfrm>
            <a:off x="5368413" y="387873"/>
            <a:ext cx="3747970" cy="754309"/>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61FFCA-976B-164F-A155-DA2BCF15D1BD}"/>
                  </a:ext>
                </a:extLst>
              </p:cNvPr>
              <p:cNvSpPr txBox="1"/>
              <p:nvPr/>
            </p:nvSpPr>
            <p:spPr>
              <a:xfrm>
                <a:off x="1390421" y="2097545"/>
                <a:ext cx="1111464" cy="246221"/>
              </a:xfrm>
              <a:prstGeom prst="rect">
                <a:avLst/>
              </a:prstGeom>
              <a:noFill/>
            </p:spPr>
            <p:txBody>
              <a:bodyPr wrap="square" rtlCol="0">
                <a:spAutoFit/>
              </a:bodyPr>
              <a:lstStyle/>
              <a:p>
                <a:r>
                  <a:rPr lang="en-US" sz="1000" dirty="0"/>
                  <a:t>Emitting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at t-1 </a:t>
                </a:r>
              </a:p>
            </p:txBody>
          </p:sp>
        </mc:Choice>
        <mc:Fallback xmlns="">
          <p:sp>
            <p:nvSpPr>
              <p:cNvPr id="7" name="TextBox 6">
                <a:extLst>
                  <a:ext uri="{FF2B5EF4-FFF2-40B4-BE49-F238E27FC236}">
                    <a16:creationId xmlns:a16="http://schemas.microsoft.com/office/drawing/2014/main" id="{4361FFCA-976B-164F-A155-DA2BCF15D1BD}"/>
                  </a:ext>
                </a:extLst>
              </p:cNvPr>
              <p:cNvSpPr txBox="1">
                <a:spLocks noRot="1" noChangeAspect="1" noMove="1" noResize="1" noEditPoints="1" noAdjustHandles="1" noChangeArrowheads="1" noChangeShapeType="1" noTextEdit="1"/>
              </p:cNvSpPr>
              <p:nvPr/>
            </p:nvSpPr>
            <p:spPr>
              <a:xfrm>
                <a:off x="1390421" y="2097545"/>
                <a:ext cx="1111464" cy="246221"/>
              </a:xfrm>
              <a:prstGeom prst="rect">
                <a:avLst/>
              </a:prstGeom>
              <a:blipFill>
                <a:blip r:embed="rId17"/>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BC28B38-6ED7-F14D-855D-B324213D1539}"/>
                  </a:ext>
                </a:extLst>
              </p:cNvPr>
              <p:cNvSpPr txBox="1"/>
              <p:nvPr/>
            </p:nvSpPr>
            <p:spPr>
              <a:xfrm>
                <a:off x="2656943" y="2691422"/>
                <a:ext cx="1437252" cy="246221"/>
              </a:xfrm>
              <a:prstGeom prst="rect">
                <a:avLst/>
              </a:prstGeom>
              <a:noFill/>
            </p:spPr>
            <p:txBody>
              <a:bodyPr wrap="square" rtlCol="0">
                <a:spAutoFit/>
              </a:bodyPr>
              <a:lstStyle/>
              <a:p>
                <a:r>
                  <a:rPr lang="en-US" sz="1000" dirty="0"/>
                  <a:t>Emitting non </a:t>
                </a:r>
                <a14:m>
                  <m:oMath xmlns:m="http://schemas.openxmlformats.org/officeDocument/2006/math">
                    <m:r>
                      <a:rPr lang="en-US" sz="1000" i="1" smtClean="0">
                        <a:latin typeface="Cambria Math" panose="02040503050406030204" pitchFamily="18" charset="0"/>
                        <a:ea typeface="Cambria Math" panose="02040503050406030204" pitchFamily="18" charset="0"/>
                      </a:rPr>
                      <m:t>∅</m:t>
                    </m:r>
                  </m:oMath>
                </a14:m>
                <a:r>
                  <a:rPr lang="en-US" sz="1000" dirty="0"/>
                  <a:t> at t </a:t>
                </a:r>
              </a:p>
            </p:txBody>
          </p:sp>
        </mc:Choice>
        <mc:Fallback xmlns="">
          <p:sp>
            <p:nvSpPr>
              <p:cNvPr id="55" name="TextBox 54">
                <a:extLst>
                  <a:ext uri="{FF2B5EF4-FFF2-40B4-BE49-F238E27FC236}">
                    <a16:creationId xmlns:a16="http://schemas.microsoft.com/office/drawing/2014/main" id="{CBC28B38-6ED7-F14D-855D-B324213D1539}"/>
                  </a:ext>
                </a:extLst>
              </p:cNvPr>
              <p:cNvSpPr txBox="1">
                <a:spLocks noRot="1" noChangeAspect="1" noMove="1" noResize="1" noEditPoints="1" noAdjustHandles="1" noChangeArrowheads="1" noChangeShapeType="1" noTextEdit="1"/>
              </p:cNvSpPr>
              <p:nvPr/>
            </p:nvSpPr>
            <p:spPr>
              <a:xfrm>
                <a:off x="2656943" y="2691422"/>
                <a:ext cx="1437252" cy="246221"/>
              </a:xfrm>
              <a:prstGeom prst="rect">
                <a:avLst/>
              </a:prstGeom>
              <a:blipFill>
                <a:blip r:embed="rId18"/>
                <a:stretch>
                  <a:fillRect b="-10000"/>
                </a:stretch>
              </a:blipFill>
            </p:spPr>
            <p:txBody>
              <a:bodyPr/>
              <a:lstStyle/>
              <a:p>
                <a:r>
                  <a:rPr lang="en-US">
                    <a:noFill/>
                  </a:rPr>
                  <a:t> </a:t>
                </a:r>
              </a:p>
            </p:txBody>
          </p:sp>
        </mc:Fallback>
      </mc:AlternateContent>
      <p:pic>
        <p:nvPicPr>
          <p:cNvPr id="57" name="Picture 56" descr="Diagram&#10;&#10;Description automatically generated with medium confidence">
            <a:extLst>
              <a:ext uri="{FF2B5EF4-FFF2-40B4-BE49-F238E27FC236}">
                <a16:creationId xmlns:a16="http://schemas.microsoft.com/office/drawing/2014/main" id="{1C40DF43-97A2-F44F-A772-F556D4615F51}"/>
              </a:ext>
            </a:extLst>
          </p:cNvPr>
          <p:cNvPicPr>
            <a:picLocks noChangeAspect="1"/>
          </p:cNvPicPr>
          <p:nvPr/>
        </p:nvPicPr>
        <p:blipFill>
          <a:blip r:embed="rId19"/>
          <a:stretch>
            <a:fillRect/>
          </a:stretch>
        </p:blipFill>
        <p:spPr>
          <a:xfrm>
            <a:off x="0" y="4632512"/>
            <a:ext cx="2260315" cy="500070"/>
          </a:xfrm>
          <a:prstGeom prst="rect">
            <a:avLst/>
          </a:prstGeom>
        </p:spPr>
      </p:pic>
    </p:spTree>
    <p:extLst>
      <p:ext uri="{BB962C8B-B14F-4D97-AF65-F5344CB8AC3E}">
        <p14:creationId xmlns:p14="http://schemas.microsoft.com/office/powerpoint/2010/main" val="41262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7"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Training: Backward Variable (beta)</a:t>
            </a:r>
            <a:endParaRPr dirty="0">
              <a:solidFill>
                <a:schemeClr val="accent1">
                  <a:lumMod val="50000"/>
                </a:schemeClr>
              </a:solidFill>
            </a:endParaRPr>
          </a:p>
        </p:txBody>
      </p:sp>
      <p:grpSp>
        <p:nvGrpSpPr>
          <p:cNvPr id="5" name="Group 4">
            <a:extLst>
              <a:ext uri="{FF2B5EF4-FFF2-40B4-BE49-F238E27FC236}">
                <a16:creationId xmlns:a16="http://schemas.microsoft.com/office/drawing/2014/main" id="{5A6E79CB-CD1D-DD47-99EF-B37FB4178870}"/>
              </a:ext>
            </a:extLst>
          </p:cNvPr>
          <p:cNvGrpSpPr/>
          <p:nvPr/>
        </p:nvGrpSpPr>
        <p:grpSpPr>
          <a:xfrm>
            <a:off x="-6470" y="1141281"/>
            <a:ext cx="5725567" cy="3993720"/>
            <a:chOff x="-6470" y="1141281"/>
            <a:chExt cx="5725567" cy="3993720"/>
          </a:xfrm>
        </p:grpSpPr>
        <p:sp>
          <p:nvSpPr>
            <p:cNvPr id="88" name="TextBox 87">
              <a:extLst>
                <a:ext uri="{FF2B5EF4-FFF2-40B4-BE49-F238E27FC236}">
                  <a16:creationId xmlns:a16="http://schemas.microsoft.com/office/drawing/2014/main" id="{71AAA948-CBF4-814D-A234-9F2A6390616D}"/>
                </a:ext>
              </a:extLst>
            </p:cNvPr>
            <p:cNvSpPr txBox="1"/>
            <p:nvPr/>
          </p:nvSpPr>
          <p:spPr>
            <a:xfrm>
              <a:off x="302150" y="1141281"/>
              <a:ext cx="400110" cy="3251785"/>
            </a:xfrm>
            <a:prstGeom prst="rect">
              <a:avLst/>
            </a:prstGeom>
            <a:noFill/>
          </p:spPr>
          <p:txBody>
            <a:bodyPr vert="vert270" wrap="square" rtlCol="0">
              <a:spAutoFit/>
            </a:bodyPr>
            <a:lstStyle/>
            <a:p>
              <a:r>
                <a:rPr lang="en-US" dirty="0"/>
                <a:t> 0                      1               2             3(U)</a:t>
              </a:r>
            </a:p>
          </p:txBody>
        </p:sp>
        <p:sp>
          <p:nvSpPr>
            <p:cNvPr id="89" name="TextBox 88">
              <a:extLst>
                <a:ext uri="{FF2B5EF4-FFF2-40B4-BE49-F238E27FC236}">
                  <a16:creationId xmlns:a16="http://schemas.microsoft.com/office/drawing/2014/main" id="{15DC890C-0E05-564F-B541-9E91FB70B369}"/>
                </a:ext>
              </a:extLst>
            </p:cNvPr>
            <p:cNvSpPr txBox="1"/>
            <p:nvPr/>
          </p:nvSpPr>
          <p:spPr>
            <a:xfrm>
              <a:off x="-6470" y="3072683"/>
              <a:ext cx="400110" cy="258654"/>
            </a:xfrm>
            <a:prstGeom prst="rect">
              <a:avLst/>
            </a:prstGeom>
            <a:noFill/>
          </p:spPr>
          <p:txBody>
            <a:bodyPr vert="vert270" wrap="square" rtlCol="0">
              <a:spAutoFit/>
            </a:bodyPr>
            <a:lstStyle/>
            <a:p>
              <a:r>
                <a:rPr lang="en-US"/>
                <a:t>u</a:t>
              </a:r>
            </a:p>
          </p:txBody>
        </p:sp>
        <p:sp>
          <p:nvSpPr>
            <p:cNvPr id="93" name="TextBox 92">
              <a:extLst>
                <a:ext uri="{FF2B5EF4-FFF2-40B4-BE49-F238E27FC236}">
                  <a16:creationId xmlns:a16="http://schemas.microsoft.com/office/drawing/2014/main" id="{74EE0023-75B9-7C44-A2E4-5A526049BF25}"/>
                </a:ext>
              </a:extLst>
            </p:cNvPr>
            <p:cNvSpPr txBox="1"/>
            <p:nvPr/>
          </p:nvSpPr>
          <p:spPr>
            <a:xfrm>
              <a:off x="435664" y="4353181"/>
              <a:ext cx="5283433" cy="307777"/>
            </a:xfrm>
            <a:prstGeom prst="rect">
              <a:avLst/>
            </a:prstGeom>
            <a:noFill/>
          </p:spPr>
          <p:txBody>
            <a:bodyPr wrap="square" rtlCol="0">
              <a:spAutoFit/>
            </a:bodyPr>
            <a:lstStyle/>
            <a:p>
              <a:r>
                <a:rPr lang="en-US" dirty="0"/>
                <a:t>      1                      2                             3                   4(T)</a:t>
              </a:r>
            </a:p>
          </p:txBody>
        </p:sp>
        <p:sp>
          <p:nvSpPr>
            <p:cNvPr id="103" name="TextBox 102">
              <a:extLst>
                <a:ext uri="{FF2B5EF4-FFF2-40B4-BE49-F238E27FC236}">
                  <a16:creationId xmlns:a16="http://schemas.microsoft.com/office/drawing/2014/main" id="{92312BC8-668C-AD42-BEFA-1742D1942FE8}"/>
                </a:ext>
              </a:extLst>
            </p:cNvPr>
            <p:cNvSpPr txBox="1"/>
            <p:nvPr/>
          </p:nvSpPr>
          <p:spPr>
            <a:xfrm>
              <a:off x="2535689" y="4827224"/>
              <a:ext cx="491594" cy="307777"/>
            </a:xfrm>
            <a:prstGeom prst="rect">
              <a:avLst/>
            </a:prstGeom>
            <a:noFill/>
          </p:spPr>
          <p:txBody>
            <a:bodyPr wrap="square" rtlCol="0">
              <a:spAutoFit/>
            </a:bodyPr>
            <a:lstStyle/>
            <a:p>
              <a:r>
                <a:rPr lang="en-US"/>
                <a:t>t</a:t>
              </a:r>
            </a:p>
          </p:txBody>
        </p:sp>
      </p:grpSp>
      <p:grpSp>
        <p:nvGrpSpPr>
          <p:cNvPr id="3" name="Group 2">
            <a:extLst>
              <a:ext uri="{FF2B5EF4-FFF2-40B4-BE49-F238E27FC236}">
                <a16:creationId xmlns:a16="http://schemas.microsoft.com/office/drawing/2014/main" id="{3BCBD916-69AB-CF43-98B0-A1151023FCF4}"/>
              </a:ext>
            </a:extLst>
          </p:cNvPr>
          <p:cNvGrpSpPr/>
          <p:nvPr/>
        </p:nvGrpSpPr>
        <p:grpSpPr>
          <a:xfrm>
            <a:off x="2556422" y="1665517"/>
            <a:ext cx="2376229" cy="733055"/>
            <a:chOff x="2556422" y="1665517"/>
            <a:chExt cx="2376229" cy="733055"/>
          </a:xfrm>
        </p:grpSpPr>
        <p:sp>
          <p:nvSpPr>
            <p:cNvPr id="33" name="Oval 32">
              <a:extLst>
                <a:ext uri="{FF2B5EF4-FFF2-40B4-BE49-F238E27FC236}">
                  <a16:creationId xmlns:a16="http://schemas.microsoft.com/office/drawing/2014/main" id="{7A28C5C3-E157-8244-BD3F-C4733D8F5F96}"/>
                </a:ext>
              </a:extLst>
            </p:cNvPr>
            <p:cNvSpPr/>
            <p:nvPr/>
          </p:nvSpPr>
          <p:spPr>
            <a:xfrm>
              <a:off x="4523076" y="20075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38F38FC-9EEA-914E-8A20-C9DD005BE84A}"/>
                </a:ext>
              </a:extLst>
            </p:cNvPr>
            <p:cNvSpPr/>
            <p:nvPr/>
          </p:nvSpPr>
          <p:spPr>
            <a:xfrm>
              <a:off x="3712818" y="201475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C661CEE7-A32D-6C47-865E-94E81A10C402}"/>
                </a:ext>
              </a:extLst>
            </p:cNvPr>
            <p:cNvCxnSpPr>
              <a:cxnSpLocks/>
              <a:endCxn id="29" idx="4"/>
            </p:cNvCxnSpPr>
            <p:nvPr/>
          </p:nvCxnSpPr>
          <p:spPr>
            <a:xfrm flipH="1" flipV="1">
              <a:off x="4718582" y="1665517"/>
              <a:ext cx="9282" cy="365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554D36A-57F3-974D-A005-3A0046F157DE}"/>
                </a:ext>
              </a:extLst>
            </p:cNvPr>
            <p:cNvCxnSpPr>
              <a:cxnSpLocks/>
              <a:stCxn id="34" idx="0"/>
              <a:endCxn id="30" idx="4"/>
            </p:cNvCxnSpPr>
            <p:nvPr/>
          </p:nvCxnSpPr>
          <p:spPr>
            <a:xfrm flipH="1" flipV="1">
              <a:off x="3908005" y="1667651"/>
              <a:ext cx="9601" cy="347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79FA32B-34E6-8F46-A9B2-F7EC40096AD8}"/>
                </a:ext>
              </a:extLst>
            </p:cNvPr>
            <p:cNvCxnSpPr>
              <a:cxnSpLocks/>
              <a:stCxn id="35" idx="6"/>
              <a:endCxn id="34" idx="2"/>
            </p:cNvCxnSpPr>
            <p:nvPr/>
          </p:nvCxnSpPr>
          <p:spPr>
            <a:xfrm>
              <a:off x="2557988" y="2199445"/>
              <a:ext cx="1154830"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FECFC0B-9602-DA47-9E7A-C61083969DB6}"/>
                </a:ext>
              </a:extLst>
            </p:cNvPr>
            <p:cNvCxnSpPr>
              <a:cxnSpLocks/>
              <a:endCxn id="33" idx="2"/>
            </p:cNvCxnSpPr>
            <p:nvPr/>
          </p:nvCxnSpPr>
          <p:spPr>
            <a:xfrm>
              <a:off x="4141761" y="2196560"/>
              <a:ext cx="381315" cy="2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FB013F4F-1925-B84F-BC34-38AD92D3C137}"/>
                    </a:ext>
                  </a:extLst>
                </p:cNvPr>
                <p:cNvSpPr txBox="1"/>
                <p:nvPr/>
              </p:nvSpPr>
              <p:spPr>
                <a:xfrm>
                  <a:off x="2556422" y="1987610"/>
                  <a:ext cx="1261847" cy="215444"/>
                </a:xfrm>
                <a:prstGeom prst="rect">
                  <a:avLst/>
                </a:prstGeom>
                <a:noFill/>
              </p:spPr>
              <p:txBody>
                <a:bodyPr wrap="square" rtlCol="0">
                  <a:spAutoFit/>
                </a:bodyPr>
                <a:lstStyle/>
                <a:p>
                  <a:r>
                    <a:rPr lang="en-US" sz="800" dirty="0"/>
                    <a:t>β(t+1, u) * </a:t>
                  </a:r>
                  <a14:m>
                    <m:oMath xmlns:m="http://schemas.openxmlformats.org/officeDocument/2006/math">
                      <m:r>
                        <a:rPr lang="en-US" sz="800" i="1">
                          <a:latin typeface="Cambria Math" panose="02040503050406030204" pitchFamily="18" charset="0"/>
                          <a:ea typeface="Cambria Math" panose="02040503050406030204" pitchFamily="18" charset="0"/>
                        </a:rPr>
                        <m:t>∅</m:t>
                      </m:r>
                    </m:oMath>
                  </a14:m>
                  <a:r>
                    <a:rPr lang="en-US" sz="800" dirty="0"/>
                    <a:t>(t, u)</a:t>
                  </a:r>
                </a:p>
              </p:txBody>
            </p:sp>
          </mc:Choice>
          <mc:Fallback xmlns="">
            <p:sp>
              <p:nvSpPr>
                <p:cNvPr id="108" name="TextBox 107">
                  <a:extLst>
                    <a:ext uri="{FF2B5EF4-FFF2-40B4-BE49-F238E27FC236}">
                      <a16:creationId xmlns:a16="http://schemas.microsoft.com/office/drawing/2014/main" id="{FB013F4F-1925-B84F-BC34-38AD92D3C137}"/>
                    </a:ext>
                  </a:extLst>
                </p:cNvPr>
                <p:cNvSpPr txBox="1">
                  <a:spLocks noRot="1" noChangeAspect="1" noMove="1" noResize="1" noEditPoints="1" noAdjustHandles="1" noChangeArrowheads="1" noChangeShapeType="1" noTextEdit="1"/>
                </p:cNvSpPr>
                <p:nvPr/>
              </p:nvSpPr>
              <p:spPr>
                <a:xfrm>
                  <a:off x="2556422" y="1987610"/>
                  <a:ext cx="1261847" cy="215444"/>
                </a:xfrm>
                <a:prstGeom prst="rect">
                  <a:avLst/>
                </a:prstGeom>
                <a:blipFill>
                  <a:blip r:embed="rId3"/>
                  <a:stretch>
                    <a:fillRect b="-11111"/>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9889E009-B820-2343-A8E8-9EEE6D60D83C}"/>
              </a:ext>
            </a:extLst>
          </p:cNvPr>
          <p:cNvGrpSpPr/>
          <p:nvPr/>
        </p:nvGrpSpPr>
        <p:grpSpPr>
          <a:xfrm>
            <a:off x="1342014" y="1314502"/>
            <a:ext cx="4279193" cy="693035"/>
            <a:chOff x="1342014" y="1314501"/>
            <a:chExt cx="4279193" cy="851886"/>
          </a:xfrm>
        </p:grpSpPr>
        <p:sp>
          <p:nvSpPr>
            <p:cNvPr id="28" name="Oval 27">
              <a:extLst>
                <a:ext uri="{FF2B5EF4-FFF2-40B4-BE49-F238E27FC236}">
                  <a16:creationId xmlns:a16="http://schemas.microsoft.com/office/drawing/2014/main" id="{0941AF9E-A258-5344-98BE-7DDAA94B495F}"/>
                </a:ext>
              </a:extLst>
            </p:cNvPr>
            <p:cNvSpPr/>
            <p:nvPr/>
          </p:nvSpPr>
          <p:spPr>
            <a:xfrm>
              <a:off x="5211632" y="136215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5462624-3892-254C-B638-0F981835E935}"/>
                </a:ext>
              </a:extLst>
            </p:cNvPr>
            <p:cNvSpPr/>
            <p:nvPr/>
          </p:nvSpPr>
          <p:spPr>
            <a:xfrm>
              <a:off x="4513794" y="136215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DC7EA60-CE57-2440-B15C-DA8B30F2A6D2}"/>
                </a:ext>
              </a:extLst>
            </p:cNvPr>
            <p:cNvSpPr/>
            <p:nvPr/>
          </p:nvSpPr>
          <p:spPr>
            <a:xfrm>
              <a:off x="3703217" y="136477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00D7163-8945-B74B-8DC1-4FAC6E0F4AF5}"/>
                </a:ext>
              </a:extLst>
            </p:cNvPr>
            <p:cNvSpPr/>
            <p:nvPr/>
          </p:nvSpPr>
          <p:spPr>
            <a:xfrm>
              <a:off x="2165834" y="1321338"/>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6FD5CD63-143E-1A4B-B227-16957999EDBA}"/>
                </a:ext>
              </a:extLst>
            </p:cNvPr>
            <p:cNvCxnSpPr>
              <a:cxnSpLocks/>
              <a:endCxn id="30" idx="2"/>
            </p:cNvCxnSpPr>
            <p:nvPr/>
          </p:nvCxnSpPr>
          <p:spPr>
            <a:xfrm>
              <a:off x="2586980" y="1525448"/>
              <a:ext cx="1116237" cy="31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80C2A6D-6AE9-B946-96D0-05791E60F9DD}"/>
                </a:ext>
              </a:extLst>
            </p:cNvPr>
            <p:cNvCxnSpPr>
              <a:cxnSpLocks/>
              <a:stCxn id="35" idx="0"/>
              <a:endCxn id="31" idx="4"/>
            </p:cNvCxnSpPr>
            <p:nvPr/>
          </p:nvCxnSpPr>
          <p:spPr>
            <a:xfrm flipV="1">
              <a:off x="2353201" y="1705154"/>
              <a:ext cx="17421" cy="461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B439B8C-4150-B241-BD03-09F21EF3ECEB}"/>
                </a:ext>
              </a:extLst>
            </p:cNvPr>
            <p:cNvCxnSpPr>
              <a:cxnSpLocks/>
              <a:stCxn id="29" idx="6"/>
              <a:endCxn id="28" idx="2"/>
            </p:cNvCxnSpPr>
            <p:nvPr/>
          </p:nvCxnSpPr>
          <p:spPr>
            <a:xfrm>
              <a:off x="4923369" y="1554066"/>
              <a:ext cx="2882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476A424-E5E1-E74E-843E-B85F5E464FE0}"/>
                </a:ext>
              </a:extLst>
            </p:cNvPr>
            <p:cNvCxnSpPr>
              <a:cxnSpLocks/>
              <a:stCxn id="30" idx="6"/>
              <a:endCxn id="29" idx="2"/>
            </p:cNvCxnSpPr>
            <p:nvPr/>
          </p:nvCxnSpPr>
          <p:spPr>
            <a:xfrm flipV="1">
              <a:off x="4112792" y="1554066"/>
              <a:ext cx="401002" cy="2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BB33B56F-518B-0C4E-9517-44E9C6D18170}"/>
                </a:ext>
              </a:extLst>
            </p:cNvPr>
            <p:cNvSpPr/>
            <p:nvPr/>
          </p:nvSpPr>
          <p:spPr>
            <a:xfrm>
              <a:off x="5253176" y="1406200"/>
              <a:ext cx="317889" cy="2998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3C31C098-CBD0-254E-B1F9-3E1041A70BAB}"/>
                    </a:ext>
                  </a:extLst>
                </p:cNvPr>
                <p:cNvSpPr txBox="1"/>
                <p:nvPr/>
              </p:nvSpPr>
              <p:spPr>
                <a:xfrm>
                  <a:off x="4031573" y="1314501"/>
                  <a:ext cx="491594" cy="264826"/>
                </a:xfrm>
                <a:prstGeom prst="rect">
                  <a:avLst/>
                </a:prstGeom>
                <a:noFill/>
              </p:spPr>
              <p:txBody>
                <a:bodyPr wrap="square" rtlCol="0">
                  <a:spAutoFit/>
                </a:bodyPr>
                <a:lstStyle/>
                <a:p>
                  <a14:m>
                    <m:oMath xmlns:m="http://schemas.openxmlformats.org/officeDocument/2006/math">
                      <m:r>
                        <a:rPr lang="en-US" sz="800" i="1">
                          <a:latin typeface="Cambria Math" panose="02040503050406030204" pitchFamily="18" charset="0"/>
                          <a:ea typeface="Cambria Math" panose="02040503050406030204" pitchFamily="18" charset="0"/>
                        </a:rPr>
                        <m:t>∅</m:t>
                      </m:r>
                    </m:oMath>
                  </a14:m>
                  <a:r>
                    <a:rPr lang="en-US" sz="800" dirty="0"/>
                    <a:t>(3,3)</a:t>
                  </a:r>
                </a:p>
              </p:txBody>
            </p:sp>
          </mc:Choice>
          <mc:Fallback xmlns="">
            <p:sp>
              <p:nvSpPr>
                <p:cNvPr id="100" name="TextBox 99">
                  <a:extLst>
                    <a:ext uri="{FF2B5EF4-FFF2-40B4-BE49-F238E27FC236}">
                      <a16:creationId xmlns:a16="http://schemas.microsoft.com/office/drawing/2014/main" id="{3C31C098-CBD0-254E-B1F9-3E1041A70BAB}"/>
                    </a:ext>
                  </a:extLst>
                </p:cNvPr>
                <p:cNvSpPr txBox="1">
                  <a:spLocks noRot="1" noChangeAspect="1" noMove="1" noResize="1" noEditPoints="1" noAdjustHandles="1" noChangeArrowheads="1" noChangeShapeType="1" noTextEdit="1"/>
                </p:cNvSpPr>
                <p:nvPr/>
              </p:nvSpPr>
              <p:spPr>
                <a:xfrm>
                  <a:off x="4031573" y="1314501"/>
                  <a:ext cx="491594" cy="264826"/>
                </a:xfrm>
                <a:prstGeom prst="rect">
                  <a:avLst/>
                </a:prstGeom>
                <a:blipFill>
                  <a:blip r:embed="rId4"/>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DCBFF75D-FF03-C343-B2C9-E2A7E5F6BD70}"/>
                    </a:ext>
                  </a:extLst>
                </p:cNvPr>
                <p:cNvSpPr txBox="1"/>
                <p:nvPr/>
              </p:nvSpPr>
              <p:spPr>
                <a:xfrm>
                  <a:off x="4828026" y="1323779"/>
                  <a:ext cx="491594" cy="264826"/>
                </a:xfrm>
                <a:prstGeom prst="rect">
                  <a:avLst/>
                </a:prstGeom>
                <a:noFill/>
              </p:spPr>
              <p:txBody>
                <a:bodyPr wrap="square" rtlCol="0">
                  <a:spAutoFit/>
                </a:bodyPr>
                <a:lstStyle/>
                <a:p>
                  <a14:m>
                    <m:oMath xmlns:m="http://schemas.openxmlformats.org/officeDocument/2006/math">
                      <m:r>
                        <a:rPr lang="en-US" sz="800" i="1">
                          <a:latin typeface="Cambria Math" panose="02040503050406030204" pitchFamily="18" charset="0"/>
                          <a:ea typeface="Cambria Math" panose="02040503050406030204" pitchFamily="18" charset="0"/>
                        </a:rPr>
                        <m:t>∅</m:t>
                      </m:r>
                    </m:oMath>
                  </a14:m>
                  <a:r>
                    <a:rPr lang="en-US" sz="800" dirty="0"/>
                    <a:t>(4,3)</a:t>
                  </a:r>
                </a:p>
              </p:txBody>
            </p:sp>
          </mc:Choice>
          <mc:Fallback xmlns="">
            <p:sp>
              <p:nvSpPr>
                <p:cNvPr id="102" name="TextBox 101">
                  <a:extLst>
                    <a:ext uri="{FF2B5EF4-FFF2-40B4-BE49-F238E27FC236}">
                      <a16:creationId xmlns:a16="http://schemas.microsoft.com/office/drawing/2014/main" id="{DCBFF75D-FF03-C343-B2C9-E2A7E5F6BD70}"/>
                    </a:ext>
                  </a:extLst>
                </p:cNvPr>
                <p:cNvSpPr txBox="1">
                  <a:spLocks noRot="1" noChangeAspect="1" noMove="1" noResize="1" noEditPoints="1" noAdjustHandles="1" noChangeArrowheads="1" noChangeShapeType="1" noTextEdit="1"/>
                </p:cNvSpPr>
                <p:nvPr/>
              </p:nvSpPr>
              <p:spPr>
                <a:xfrm>
                  <a:off x="4828026" y="1323779"/>
                  <a:ext cx="491594" cy="264826"/>
                </a:xfrm>
                <a:prstGeom prst="rect">
                  <a:avLst/>
                </a:prstGeom>
                <a:blipFill>
                  <a:blip r:embed="rId5"/>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7CD2BC26-4E1C-F948-82DC-E3A290028C4A}"/>
                    </a:ext>
                  </a:extLst>
                </p:cNvPr>
                <p:cNvSpPr txBox="1"/>
                <p:nvPr/>
              </p:nvSpPr>
              <p:spPr>
                <a:xfrm>
                  <a:off x="1342014" y="1705154"/>
                  <a:ext cx="1028608" cy="382125"/>
                </a:xfrm>
                <a:prstGeom prst="rect">
                  <a:avLst/>
                </a:prstGeom>
                <a:noFill/>
              </p:spPr>
              <p:txBody>
                <a:bodyPr wrap="square" rtlCol="0">
                  <a:spAutoFit/>
                </a:bodyPr>
                <a:lstStyle/>
                <a:p>
                  <a:r>
                    <a:rPr lang="en-US" sz="800" dirty="0"/>
                    <a:t>β(t, u+1) * y</a:t>
                  </a:r>
                  <a14:m>
                    <m:oMath xmlns:m="http://schemas.openxmlformats.org/officeDocument/2006/math">
                      <m:r>
                        <a:rPr lang="en-US" sz="800" b="0" i="1">
                          <a:latin typeface="Cambria Math" panose="02040503050406030204" pitchFamily="18" charset="0"/>
                        </a:rPr>
                        <m:t> </m:t>
                      </m:r>
                    </m:oMath>
                  </a14:m>
                  <a:r>
                    <a:rPr lang="en-US" sz="800" dirty="0"/>
                    <a:t>(t ,u)</a:t>
                  </a:r>
                </a:p>
              </p:txBody>
            </p:sp>
          </mc:Choice>
          <mc:Fallback xmlns="">
            <p:sp>
              <p:nvSpPr>
                <p:cNvPr id="109" name="TextBox 108">
                  <a:extLst>
                    <a:ext uri="{FF2B5EF4-FFF2-40B4-BE49-F238E27FC236}">
                      <a16:creationId xmlns:a16="http://schemas.microsoft.com/office/drawing/2014/main" id="{7CD2BC26-4E1C-F948-82DC-E3A290028C4A}"/>
                    </a:ext>
                  </a:extLst>
                </p:cNvPr>
                <p:cNvSpPr txBox="1">
                  <a:spLocks noRot="1" noChangeAspect="1" noMove="1" noResize="1" noEditPoints="1" noAdjustHandles="1" noChangeArrowheads="1" noChangeShapeType="1" noTextEdit="1"/>
                </p:cNvSpPr>
                <p:nvPr/>
              </p:nvSpPr>
              <p:spPr>
                <a:xfrm>
                  <a:off x="1342014" y="1705154"/>
                  <a:ext cx="1028608" cy="382125"/>
                </a:xfrm>
                <a:prstGeom prst="rect">
                  <a:avLst/>
                </a:prstGeom>
                <a:blipFill>
                  <a:blip r:embed="rId6"/>
                  <a:stretch>
                    <a:fillRect/>
                  </a:stretch>
                </a:blipFill>
              </p:spPr>
              <p:txBody>
                <a:bodyPr/>
                <a:lstStyle/>
                <a:p>
                  <a:r>
                    <a:rPr lang="en-US">
                      <a:noFill/>
                    </a:rPr>
                    <a:t> </a:t>
                  </a:r>
                </a:p>
              </p:txBody>
            </p:sp>
          </mc:Fallback>
        </mc:AlternateContent>
      </p:grpSp>
      <p:sp>
        <p:nvSpPr>
          <p:cNvPr id="35" name="Oval 34">
            <a:extLst>
              <a:ext uri="{FF2B5EF4-FFF2-40B4-BE49-F238E27FC236}">
                <a16:creationId xmlns:a16="http://schemas.microsoft.com/office/drawing/2014/main" id="{6A863CDE-52DB-A241-B528-1ADA7B607772}"/>
              </a:ext>
            </a:extLst>
          </p:cNvPr>
          <p:cNvSpPr/>
          <p:nvPr/>
        </p:nvSpPr>
        <p:spPr>
          <a:xfrm>
            <a:off x="2148413" y="20075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C10A3C3-7802-8B47-8033-F6832C2CCD68}"/>
                  </a:ext>
                </a:extLst>
              </p:cNvPr>
              <p:cNvSpPr txBox="1"/>
              <p:nvPr/>
            </p:nvSpPr>
            <p:spPr>
              <a:xfrm>
                <a:off x="1582868" y="2499051"/>
                <a:ext cx="3056519" cy="584775"/>
              </a:xfrm>
              <a:prstGeom prst="rect">
                <a:avLst/>
              </a:prstGeom>
              <a:noFill/>
            </p:spPr>
            <p:txBody>
              <a:bodyPr wrap="square" rtlCol="0">
                <a:spAutoFit/>
              </a:bodyPr>
              <a:lstStyle/>
              <a:p>
                <a:r>
                  <a:rPr lang="en-US" sz="800" b="1" dirty="0">
                    <a:solidFill>
                      <a:schemeClr val="accent1"/>
                    </a:solidFill>
                  </a:rPr>
                  <a:t>β(T, U) =</a:t>
                </a:r>
                <a:r>
                  <a:rPr lang="en-US" sz="800" b="1" dirty="0">
                    <a:solidFill>
                      <a:schemeClr val="accent1"/>
                    </a:solidFill>
                    <a:ea typeface="Cambria Math" panose="02040503050406030204" pitchFamily="18" charset="0"/>
                  </a:rPr>
                  <a:t> </a:t>
                </a:r>
                <a14:m>
                  <m:oMath xmlns:m="http://schemas.openxmlformats.org/officeDocument/2006/math">
                    <m:r>
                      <a:rPr lang="en-US" sz="800" b="1" i="0" smtClean="0">
                        <a:solidFill>
                          <a:schemeClr val="accent1"/>
                        </a:solidFill>
                        <a:latin typeface="Cambria Math" panose="02040503050406030204" pitchFamily="18" charset="0"/>
                        <a:ea typeface="Cambria Math" panose="02040503050406030204" pitchFamily="18" charset="0"/>
                      </a:rPr>
                      <m:t> </m:t>
                    </m:r>
                    <m:r>
                      <a:rPr lang="en-US" sz="800" b="0" i="1">
                        <a:solidFill>
                          <a:schemeClr val="accent1"/>
                        </a:solidFill>
                        <a:latin typeface="Cambria Math" panose="02040503050406030204" pitchFamily="18" charset="0"/>
                        <a:ea typeface="Cambria Math" panose="02040503050406030204" pitchFamily="18" charset="0"/>
                      </a:rPr>
                      <m:t>∅</m:t>
                    </m:r>
                  </m:oMath>
                </a14:m>
                <a:r>
                  <a:rPr lang="en-US" sz="800" b="1" dirty="0">
                    <a:solidFill>
                      <a:schemeClr val="accent1"/>
                    </a:solidFill>
                  </a:rPr>
                  <a:t> (T, U) </a:t>
                </a:r>
              </a:p>
              <a:p>
                <a:endParaRPr lang="en-US" sz="800" b="1" dirty="0">
                  <a:solidFill>
                    <a:schemeClr val="accent1"/>
                  </a:solidFill>
                </a:endParaRPr>
              </a:p>
              <a:p>
                <a:r>
                  <a:rPr lang="en-US" sz="800" b="1" dirty="0">
                    <a:solidFill>
                      <a:schemeClr val="accent1"/>
                    </a:solidFill>
                  </a:rPr>
                  <a:t>β(t, u) = β(t+1, u) * </a:t>
                </a:r>
                <a14:m>
                  <m:oMath xmlns:m="http://schemas.openxmlformats.org/officeDocument/2006/math">
                    <m:r>
                      <a:rPr lang="en-US" sz="800" b="1" i="1">
                        <a:solidFill>
                          <a:schemeClr val="accent1"/>
                        </a:solidFill>
                        <a:latin typeface="Cambria Math" panose="02040503050406030204" pitchFamily="18" charset="0"/>
                        <a:ea typeface="Cambria Math" panose="02040503050406030204" pitchFamily="18" charset="0"/>
                      </a:rPr>
                      <m:t>∅</m:t>
                    </m:r>
                  </m:oMath>
                </a14:m>
                <a:r>
                  <a:rPr lang="en-US" sz="800" b="1" dirty="0">
                    <a:solidFill>
                      <a:schemeClr val="accent1"/>
                    </a:solidFill>
                  </a:rPr>
                  <a:t>(t, u) + β(t, u+1) * y</a:t>
                </a:r>
                <a14:m>
                  <m:oMath xmlns:m="http://schemas.openxmlformats.org/officeDocument/2006/math">
                    <m:r>
                      <a:rPr lang="en-US" sz="800" b="1" i="1">
                        <a:solidFill>
                          <a:schemeClr val="accent1"/>
                        </a:solidFill>
                        <a:latin typeface="Cambria Math" panose="02040503050406030204" pitchFamily="18" charset="0"/>
                      </a:rPr>
                      <m:t> </m:t>
                    </m:r>
                  </m:oMath>
                </a14:m>
                <a:r>
                  <a:rPr lang="en-US" sz="800" b="1" dirty="0">
                    <a:solidFill>
                      <a:schemeClr val="accent1"/>
                    </a:solidFill>
                  </a:rPr>
                  <a:t>(t ,u)</a:t>
                </a:r>
              </a:p>
              <a:p>
                <a:r>
                  <a:rPr lang="en-US" sz="800" b="1" dirty="0"/>
                  <a:t> </a:t>
                </a:r>
              </a:p>
            </p:txBody>
          </p:sp>
        </mc:Choice>
        <mc:Fallback xmlns="">
          <p:sp>
            <p:nvSpPr>
              <p:cNvPr id="110" name="TextBox 109">
                <a:extLst>
                  <a:ext uri="{FF2B5EF4-FFF2-40B4-BE49-F238E27FC236}">
                    <a16:creationId xmlns:a16="http://schemas.microsoft.com/office/drawing/2014/main" id="{8C10A3C3-7802-8B47-8033-F6832C2CCD68}"/>
                  </a:ext>
                </a:extLst>
              </p:cNvPr>
              <p:cNvSpPr txBox="1">
                <a:spLocks noRot="1" noChangeAspect="1" noMove="1" noResize="1" noEditPoints="1" noAdjustHandles="1" noChangeArrowheads="1" noChangeShapeType="1" noTextEdit="1"/>
              </p:cNvSpPr>
              <p:nvPr/>
            </p:nvSpPr>
            <p:spPr>
              <a:xfrm>
                <a:off x="1582868" y="2499051"/>
                <a:ext cx="3056519" cy="584775"/>
              </a:xfrm>
              <a:prstGeom prst="rect">
                <a:avLst/>
              </a:prstGeom>
              <a:blipFill>
                <a:blip r:embed="rId7"/>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3773B2D-DB1D-F44B-A2DF-1C99310367F9}"/>
              </a:ext>
            </a:extLst>
          </p:cNvPr>
          <p:cNvSpPr txBox="1"/>
          <p:nvPr/>
        </p:nvSpPr>
        <p:spPr>
          <a:xfrm>
            <a:off x="4111362" y="2141621"/>
            <a:ext cx="65" cy="215444"/>
          </a:xfrm>
          <a:prstGeom prst="rect">
            <a:avLst/>
          </a:prstGeom>
          <a:noFill/>
        </p:spPr>
        <p:txBody>
          <a:bodyPr wrap="square" lIns="0" tIns="0" rIns="0" bIns="0" rtlCol="0">
            <a:spAutoFit/>
          </a:bodyPr>
          <a:lstStyle/>
          <a:p>
            <a:endParaRPr lang="en-US"/>
          </a:p>
        </p:txBody>
      </p:sp>
      <p:sp>
        <p:nvSpPr>
          <p:cNvPr id="161" name="Rectangle 160">
            <a:extLst>
              <a:ext uri="{FF2B5EF4-FFF2-40B4-BE49-F238E27FC236}">
                <a16:creationId xmlns:a16="http://schemas.microsoft.com/office/drawing/2014/main" id="{04FE78E6-7343-C74D-A875-E6244CB76F45}"/>
              </a:ext>
            </a:extLst>
          </p:cNvPr>
          <p:cNvSpPr/>
          <p:nvPr/>
        </p:nvSpPr>
        <p:spPr>
          <a:xfrm>
            <a:off x="5893722" y="3700895"/>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162" name="Straight Arrow Connector 161">
            <a:extLst>
              <a:ext uri="{FF2B5EF4-FFF2-40B4-BE49-F238E27FC236}">
                <a16:creationId xmlns:a16="http://schemas.microsoft.com/office/drawing/2014/main" id="{BD959665-65C7-A842-9907-EE0D25F61A5C}"/>
              </a:ext>
            </a:extLst>
          </p:cNvPr>
          <p:cNvCxnSpPr>
            <a:cxnSpLocks/>
            <a:stCxn id="165" idx="0"/>
          </p:cNvCxnSpPr>
          <p:nvPr/>
        </p:nvCxnSpPr>
        <p:spPr>
          <a:xfrm flipH="1" flipV="1">
            <a:off x="7300791" y="2394225"/>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73EF3F29-D5A0-4C4F-A654-B4ABF8F9ED5C}"/>
              </a:ext>
            </a:extLst>
          </p:cNvPr>
          <p:cNvSpPr txBox="1"/>
          <p:nvPr/>
        </p:nvSpPr>
        <p:spPr>
          <a:xfrm>
            <a:off x="7210154" y="2113547"/>
            <a:ext cx="465077" cy="253916"/>
          </a:xfrm>
          <a:prstGeom prst="rect">
            <a:avLst/>
          </a:prstGeom>
          <a:noFill/>
        </p:spPr>
        <p:txBody>
          <a:bodyPr wrap="square" rtlCol="0">
            <a:spAutoFit/>
          </a:bodyPr>
          <a:lstStyle/>
          <a:p>
            <a:r>
              <a:rPr lang="en-US" sz="1050" i="1" baseline="-25000"/>
              <a:t>h</a:t>
            </a:r>
            <a:endParaRPr lang="en-US" sz="1050" i="1"/>
          </a:p>
        </p:txBody>
      </p:sp>
      <p:sp>
        <p:nvSpPr>
          <p:cNvPr id="164" name="Rectangle 163">
            <a:extLst>
              <a:ext uri="{FF2B5EF4-FFF2-40B4-BE49-F238E27FC236}">
                <a16:creationId xmlns:a16="http://schemas.microsoft.com/office/drawing/2014/main" id="{C8661E0E-455A-8C46-A52A-18AAE849E818}"/>
              </a:ext>
            </a:extLst>
          </p:cNvPr>
          <p:cNvSpPr/>
          <p:nvPr/>
        </p:nvSpPr>
        <p:spPr>
          <a:xfrm>
            <a:off x="7618070" y="3700895"/>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165" name="Rectangle 164">
            <a:extLst>
              <a:ext uri="{FF2B5EF4-FFF2-40B4-BE49-F238E27FC236}">
                <a16:creationId xmlns:a16="http://schemas.microsoft.com/office/drawing/2014/main" id="{DE3B8567-6B46-E14E-9201-5CDB0B41FD67}"/>
              </a:ext>
            </a:extLst>
          </p:cNvPr>
          <p:cNvSpPr/>
          <p:nvPr/>
        </p:nvSpPr>
        <p:spPr>
          <a:xfrm>
            <a:off x="6445513" y="2719578"/>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DCCFF519-32CD-3F42-AF35-CA42EB4F32CF}"/>
                  </a:ext>
                </a:extLst>
              </p:cNvPr>
              <p:cNvSpPr txBox="1"/>
              <p:nvPr/>
            </p:nvSpPr>
            <p:spPr>
              <a:xfrm>
                <a:off x="5937087" y="4232875"/>
                <a:ext cx="1111468"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m:oMathPara>
                </a14:m>
                <a:endParaRPr lang="en-US" sz="1050"/>
              </a:p>
              <a:p>
                <a:endParaRPr lang="en-US" sz="1050"/>
              </a:p>
            </p:txBody>
          </p:sp>
        </mc:Choice>
        <mc:Fallback xmlns="">
          <p:sp>
            <p:nvSpPr>
              <p:cNvPr id="166" name="TextBox 165">
                <a:extLst>
                  <a:ext uri="{FF2B5EF4-FFF2-40B4-BE49-F238E27FC236}">
                    <a16:creationId xmlns:a16="http://schemas.microsoft.com/office/drawing/2014/main" id="{DCCFF519-32CD-3F42-AF35-CA42EB4F32CF}"/>
                  </a:ext>
                </a:extLst>
              </p:cNvPr>
              <p:cNvSpPr txBox="1">
                <a:spLocks noRot="1" noChangeAspect="1" noMove="1" noResize="1" noEditPoints="1" noAdjustHandles="1" noChangeArrowheads="1" noChangeShapeType="1" noTextEdit="1"/>
              </p:cNvSpPr>
              <p:nvPr/>
            </p:nvSpPr>
            <p:spPr>
              <a:xfrm>
                <a:off x="5937087" y="4232875"/>
                <a:ext cx="1111468" cy="415498"/>
              </a:xfrm>
              <a:prstGeom prst="rect">
                <a:avLst/>
              </a:prstGeom>
              <a:blipFill>
                <a:blip r:embed="rId9"/>
                <a:stretch>
                  <a:fillRect/>
                </a:stretch>
              </a:blipFill>
            </p:spPr>
            <p:txBody>
              <a:bodyPr/>
              <a:lstStyle/>
              <a:p>
                <a:r>
                  <a:rPr lang="en-US">
                    <a:noFill/>
                  </a:rPr>
                  <a:t> </a:t>
                </a:r>
              </a:p>
            </p:txBody>
          </p:sp>
        </mc:Fallback>
      </mc:AlternateContent>
      <p:cxnSp>
        <p:nvCxnSpPr>
          <p:cNvPr id="167" name="Straight Arrow Connector 166">
            <a:extLst>
              <a:ext uri="{FF2B5EF4-FFF2-40B4-BE49-F238E27FC236}">
                <a16:creationId xmlns:a16="http://schemas.microsoft.com/office/drawing/2014/main" id="{C4EE8E7E-BDD9-234F-83CF-FDBC815F8360}"/>
              </a:ext>
            </a:extLst>
          </p:cNvPr>
          <p:cNvCxnSpPr>
            <a:cxnSpLocks/>
          </p:cNvCxnSpPr>
          <p:nvPr/>
        </p:nvCxnSpPr>
        <p:spPr>
          <a:xfrm flipH="1" flipV="1">
            <a:off x="6445512" y="4063502"/>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9C56E5B1-C636-CC4E-9FCE-6537CB305553}"/>
                  </a:ext>
                </a:extLst>
              </p:cNvPr>
              <p:cNvSpPr txBox="1"/>
              <p:nvPr/>
            </p:nvSpPr>
            <p:spPr>
              <a:xfrm>
                <a:off x="7604289" y="4250645"/>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a:p>
            </p:txBody>
          </p:sp>
        </mc:Choice>
        <mc:Fallback xmlns="">
          <p:sp>
            <p:nvSpPr>
              <p:cNvPr id="168" name="TextBox 167">
                <a:extLst>
                  <a:ext uri="{FF2B5EF4-FFF2-40B4-BE49-F238E27FC236}">
                    <a16:creationId xmlns:a16="http://schemas.microsoft.com/office/drawing/2014/main" id="{9C56E5B1-C636-CC4E-9FCE-6537CB305553}"/>
                  </a:ext>
                </a:extLst>
              </p:cNvPr>
              <p:cNvSpPr txBox="1">
                <a:spLocks noRot="1" noChangeAspect="1" noMove="1" noResize="1" noEditPoints="1" noAdjustHandles="1" noChangeArrowheads="1" noChangeShapeType="1" noTextEdit="1"/>
              </p:cNvSpPr>
              <p:nvPr/>
            </p:nvSpPr>
            <p:spPr>
              <a:xfrm>
                <a:off x="7604289" y="4250645"/>
                <a:ext cx="1111468" cy="253916"/>
              </a:xfrm>
              <a:prstGeom prst="rect">
                <a:avLst/>
              </a:prstGeom>
              <a:blipFill>
                <a:blip r:embed="rId10"/>
                <a:stretch>
                  <a:fillRect/>
                </a:stretch>
              </a:blipFill>
            </p:spPr>
            <p:txBody>
              <a:bodyPr/>
              <a:lstStyle/>
              <a:p>
                <a:r>
                  <a:rPr lang="en-US">
                    <a:noFill/>
                  </a:rPr>
                  <a:t> </a:t>
                </a:r>
              </a:p>
            </p:txBody>
          </p:sp>
        </mc:Fallback>
      </mc:AlternateContent>
      <p:cxnSp>
        <p:nvCxnSpPr>
          <p:cNvPr id="169" name="Straight Arrow Connector 168">
            <a:extLst>
              <a:ext uri="{FF2B5EF4-FFF2-40B4-BE49-F238E27FC236}">
                <a16:creationId xmlns:a16="http://schemas.microsoft.com/office/drawing/2014/main" id="{EEADFF2A-85EF-7044-A26A-8705D67C591D}"/>
              </a:ext>
            </a:extLst>
          </p:cNvPr>
          <p:cNvCxnSpPr>
            <a:cxnSpLocks/>
          </p:cNvCxnSpPr>
          <p:nvPr/>
        </p:nvCxnSpPr>
        <p:spPr>
          <a:xfrm flipH="1" flipV="1">
            <a:off x="8156080" y="4063502"/>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D9EDFBAB-EAAA-6043-8429-A58828364DBF}"/>
              </a:ext>
            </a:extLst>
          </p:cNvPr>
          <p:cNvCxnSpPr>
            <a:cxnSpLocks/>
          </p:cNvCxnSpPr>
          <p:nvPr/>
        </p:nvCxnSpPr>
        <p:spPr>
          <a:xfrm flipV="1">
            <a:off x="6540106" y="3082184"/>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51056DAA-74CC-D44E-8052-F376F5A56268}"/>
                  </a:ext>
                </a:extLst>
              </p:cNvPr>
              <p:cNvSpPr txBox="1"/>
              <p:nvPr/>
            </p:nvSpPr>
            <p:spPr>
              <a:xfrm>
                <a:off x="7436513" y="2489629"/>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171" name="TextBox 170">
                <a:extLst>
                  <a:ext uri="{FF2B5EF4-FFF2-40B4-BE49-F238E27FC236}">
                    <a16:creationId xmlns:a16="http://schemas.microsoft.com/office/drawing/2014/main" id="{51056DAA-74CC-D44E-8052-F376F5A56268}"/>
                  </a:ext>
                </a:extLst>
              </p:cNvPr>
              <p:cNvSpPr txBox="1">
                <a:spLocks noRot="1" noChangeAspect="1" noMove="1" noResize="1" noEditPoints="1" noAdjustHandles="1" noChangeArrowheads="1" noChangeShapeType="1" noTextEdit="1"/>
              </p:cNvSpPr>
              <p:nvPr/>
            </p:nvSpPr>
            <p:spPr>
              <a:xfrm>
                <a:off x="7436513" y="2489629"/>
                <a:ext cx="304028" cy="161583"/>
              </a:xfrm>
              <a:prstGeom prst="rect">
                <a:avLst/>
              </a:prstGeom>
              <a:blipFill>
                <a:blip r:embed="rId11"/>
                <a:stretch>
                  <a:fillRect/>
                </a:stretch>
              </a:blipFill>
            </p:spPr>
            <p:txBody>
              <a:bodyPr/>
              <a:lstStyle/>
              <a:p>
                <a:r>
                  <a:rPr lang="en-US">
                    <a:noFill/>
                  </a:rPr>
                  <a:t> </a:t>
                </a:r>
              </a:p>
            </p:txBody>
          </p:sp>
        </mc:Fallback>
      </mc:AlternateContent>
      <p:sp>
        <p:nvSpPr>
          <p:cNvPr id="172" name="Rectangle 171">
            <a:extLst>
              <a:ext uri="{FF2B5EF4-FFF2-40B4-BE49-F238E27FC236}">
                <a16:creationId xmlns:a16="http://schemas.microsoft.com/office/drawing/2014/main" id="{14BF63D1-92DA-E54C-94D0-002A0FBD3593}"/>
              </a:ext>
            </a:extLst>
          </p:cNvPr>
          <p:cNvSpPr/>
          <p:nvPr/>
        </p:nvSpPr>
        <p:spPr>
          <a:xfrm>
            <a:off x="6745057" y="220729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173" name="Rectangle 172">
            <a:extLst>
              <a:ext uri="{FF2B5EF4-FFF2-40B4-BE49-F238E27FC236}">
                <a16:creationId xmlns:a16="http://schemas.microsoft.com/office/drawing/2014/main" id="{9D5FED92-B68C-E049-9DE2-203CEEAAC31C}"/>
              </a:ext>
            </a:extLst>
          </p:cNvPr>
          <p:cNvSpPr/>
          <p:nvPr/>
        </p:nvSpPr>
        <p:spPr>
          <a:xfrm>
            <a:off x="6739680" y="1716606"/>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174" name="Straight Arrow Connector 173">
            <a:extLst>
              <a:ext uri="{FF2B5EF4-FFF2-40B4-BE49-F238E27FC236}">
                <a16:creationId xmlns:a16="http://schemas.microsoft.com/office/drawing/2014/main" id="{091BBD03-8A93-DD4F-B56A-CD40AB47D066}"/>
              </a:ext>
            </a:extLst>
          </p:cNvPr>
          <p:cNvCxnSpPr>
            <a:cxnSpLocks/>
          </p:cNvCxnSpPr>
          <p:nvPr/>
        </p:nvCxnSpPr>
        <p:spPr>
          <a:xfrm flipH="1" flipV="1">
            <a:off x="7300789" y="1887575"/>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2C701543-40A9-0347-84C1-2170DD0B70CA}"/>
                  </a:ext>
                </a:extLst>
              </p:cNvPr>
              <p:cNvSpPr txBox="1"/>
              <p:nvPr/>
            </p:nvSpPr>
            <p:spPr>
              <a:xfrm>
                <a:off x="7369510" y="2004496"/>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175" name="TextBox 174">
                <a:extLst>
                  <a:ext uri="{FF2B5EF4-FFF2-40B4-BE49-F238E27FC236}">
                    <a16:creationId xmlns:a16="http://schemas.microsoft.com/office/drawing/2014/main" id="{2C701543-40A9-0347-84C1-2170DD0B70CA}"/>
                  </a:ext>
                </a:extLst>
              </p:cNvPr>
              <p:cNvSpPr txBox="1">
                <a:spLocks noRot="1" noChangeAspect="1" noMove="1" noResize="1" noEditPoints="1" noAdjustHandles="1" noChangeArrowheads="1" noChangeShapeType="1" noTextEdit="1"/>
              </p:cNvSpPr>
              <p:nvPr/>
            </p:nvSpPr>
            <p:spPr>
              <a:xfrm>
                <a:off x="7369510" y="2004496"/>
                <a:ext cx="304028" cy="161583"/>
              </a:xfrm>
              <a:prstGeom prst="rect">
                <a:avLst/>
              </a:prstGeom>
              <a:blipFill>
                <a:blip r:embed="rId12"/>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A297E13C-6515-4B4B-83E6-6472155B2FCF}"/>
                  </a:ext>
                </a:extLst>
              </p:cNvPr>
              <p:cNvSpPr txBox="1"/>
              <p:nvPr/>
            </p:nvSpPr>
            <p:spPr>
              <a:xfrm>
                <a:off x="6955704" y="1183395"/>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176" name="TextBox 175">
                <a:extLst>
                  <a:ext uri="{FF2B5EF4-FFF2-40B4-BE49-F238E27FC236}">
                    <a16:creationId xmlns:a16="http://schemas.microsoft.com/office/drawing/2014/main" id="{A297E13C-6515-4B4B-83E6-6472155B2FCF}"/>
                  </a:ext>
                </a:extLst>
              </p:cNvPr>
              <p:cNvSpPr txBox="1">
                <a:spLocks noRot="1" noChangeAspect="1" noMove="1" noResize="1" noEditPoints="1" noAdjustHandles="1" noChangeArrowheads="1" noChangeShapeType="1" noTextEdit="1"/>
              </p:cNvSpPr>
              <p:nvPr/>
            </p:nvSpPr>
            <p:spPr>
              <a:xfrm>
                <a:off x="6955704" y="1183395"/>
                <a:ext cx="554062" cy="161583"/>
              </a:xfrm>
              <a:prstGeom prst="rect">
                <a:avLst/>
              </a:prstGeom>
              <a:blipFill>
                <a:blip r:embed="rId13"/>
                <a:stretch>
                  <a:fillRect l="-14286" t="-25926" r="-10989" b="-48148"/>
                </a:stretch>
              </a:blipFill>
            </p:spPr>
            <p:txBody>
              <a:bodyPr/>
              <a:lstStyle/>
              <a:p>
                <a:r>
                  <a:rPr lang="en-US">
                    <a:noFill/>
                  </a:rPr>
                  <a:t> </a:t>
                </a:r>
              </a:p>
            </p:txBody>
          </p:sp>
        </mc:Fallback>
      </mc:AlternateContent>
      <p:cxnSp>
        <p:nvCxnSpPr>
          <p:cNvPr id="177" name="Straight Arrow Connector 176">
            <a:extLst>
              <a:ext uri="{FF2B5EF4-FFF2-40B4-BE49-F238E27FC236}">
                <a16:creationId xmlns:a16="http://schemas.microsoft.com/office/drawing/2014/main" id="{E88636B8-89F9-8745-AB6D-E1D58558B9D5}"/>
              </a:ext>
            </a:extLst>
          </p:cNvPr>
          <p:cNvCxnSpPr>
            <a:cxnSpLocks/>
          </p:cNvCxnSpPr>
          <p:nvPr/>
        </p:nvCxnSpPr>
        <p:spPr>
          <a:xfrm flipH="1" flipV="1">
            <a:off x="7314323" y="1380840"/>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CAF29504-0189-4C4F-9194-3E28136A8F94}"/>
              </a:ext>
            </a:extLst>
          </p:cNvPr>
          <p:cNvCxnSpPr>
            <a:cxnSpLocks/>
          </p:cNvCxnSpPr>
          <p:nvPr/>
        </p:nvCxnSpPr>
        <p:spPr>
          <a:xfrm flipV="1">
            <a:off x="8057537" y="3082183"/>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0CFDF361-22DE-F94E-8708-BFFEEB54CB3F}"/>
                  </a:ext>
                </a:extLst>
              </p:cNvPr>
              <p:cNvSpPr txBox="1"/>
              <p:nvPr/>
            </p:nvSpPr>
            <p:spPr>
              <a:xfrm>
                <a:off x="7832441" y="3233381"/>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179" name="TextBox 178">
                <a:extLst>
                  <a:ext uri="{FF2B5EF4-FFF2-40B4-BE49-F238E27FC236}">
                    <a16:creationId xmlns:a16="http://schemas.microsoft.com/office/drawing/2014/main" id="{0CFDF361-22DE-F94E-8708-BFFEEB54CB3F}"/>
                  </a:ext>
                </a:extLst>
              </p:cNvPr>
              <p:cNvSpPr txBox="1">
                <a:spLocks noRot="1" noChangeAspect="1" noMove="1" noResize="1" noEditPoints="1" noAdjustHandles="1" noChangeArrowheads="1" noChangeShapeType="1" noTextEdit="1"/>
              </p:cNvSpPr>
              <p:nvPr/>
            </p:nvSpPr>
            <p:spPr>
              <a:xfrm>
                <a:off x="7832441" y="3233381"/>
                <a:ext cx="260199" cy="338554"/>
              </a:xfrm>
              <a:prstGeom prst="rect">
                <a:avLst/>
              </a:prstGeom>
              <a:blipFill>
                <a:blip r:embed="rId1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4641E3A8-3806-3341-BC55-823E83387E87}"/>
                  </a:ext>
                </a:extLst>
              </p:cNvPr>
              <p:cNvSpPr txBox="1"/>
              <p:nvPr/>
            </p:nvSpPr>
            <p:spPr>
              <a:xfrm>
                <a:off x="6607297" y="3274313"/>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180" name="TextBox 179">
                <a:extLst>
                  <a:ext uri="{FF2B5EF4-FFF2-40B4-BE49-F238E27FC236}">
                    <a16:creationId xmlns:a16="http://schemas.microsoft.com/office/drawing/2014/main" id="{4641E3A8-3806-3341-BC55-823E83387E87}"/>
                  </a:ext>
                </a:extLst>
              </p:cNvPr>
              <p:cNvSpPr txBox="1">
                <a:spLocks noRot="1" noChangeAspect="1" noMove="1" noResize="1" noEditPoints="1" noAdjustHandles="1" noChangeArrowheads="1" noChangeShapeType="1" noTextEdit="1"/>
              </p:cNvSpPr>
              <p:nvPr/>
            </p:nvSpPr>
            <p:spPr>
              <a:xfrm>
                <a:off x="6607297" y="3274313"/>
                <a:ext cx="267637" cy="337015"/>
              </a:xfrm>
              <a:prstGeom prst="rect">
                <a:avLst/>
              </a:prstGeom>
              <a:blipFill>
                <a:blip r:embed="rId15"/>
                <a:stretch>
                  <a:fillRect l="-2273"/>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59699295-287F-674A-BF8E-601479EAD0DD}"/>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16"/>
              </a:rPr>
              <a:t>Sequence transduction with recurrent neural networks</a:t>
            </a:r>
            <a:r>
              <a:rPr lang="en-US" sz="800" dirty="0"/>
              <a:t>”</a:t>
            </a:r>
          </a:p>
        </p:txBody>
      </p:sp>
      <p:sp>
        <p:nvSpPr>
          <p:cNvPr id="56" name="TextBox 55">
            <a:extLst>
              <a:ext uri="{FF2B5EF4-FFF2-40B4-BE49-F238E27FC236}">
                <a16:creationId xmlns:a16="http://schemas.microsoft.com/office/drawing/2014/main" id="{7602EF49-8D38-B44F-9BFE-3B589A19E6FF}"/>
              </a:ext>
            </a:extLst>
          </p:cNvPr>
          <p:cNvSpPr txBox="1"/>
          <p:nvPr/>
        </p:nvSpPr>
        <p:spPr>
          <a:xfrm>
            <a:off x="1213169" y="3332473"/>
            <a:ext cx="4408038" cy="523220"/>
          </a:xfrm>
          <a:prstGeom prst="rect">
            <a:avLst/>
          </a:prstGeom>
          <a:noFill/>
        </p:spPr>
        <p:txBody>
          <a:bodyPr wrap="square" rtlCol="0">
            <a:spAutoFit/>
          </a:bodyPr>
          <a:lstStyle/>
          <a:p>
            <a:r>
              <a:rPr lang="en-US" i="1" dirty="0"/>
              <a:t>β(t, u) </a:t>
            </a:r>
            <a:r>
              <a:rPr lang="en-US" dirty="0"/>
              <a:t>is probability of outputting [</a:t>
            </a:r>
            <a:r>
              <a:rPr lang="en-US" i="1" dirty="0"/>
              <a:t>u+1</a:t>
            </a:r>
            <a:r>
              <a:rPr lang="en-US" dirty="0"/>
              <a:t>: ] symbols during [</a:t>
            </a:r>
            <a:r>
              <a:rPr lang="en-US" i="1" dirty="0"/>
              <a:t>t</a:t>
            </a:r>
            <a:r>
              <a:rPr lang="en-US" dirty="0"/>
              <a:t>: ] frames. </a:t>
            </a:r>
          </a:p>
        </p:txBody>
      </p:sp>
      <p:pic>
        <p:nvPicPr>
          <p:cNvPr id="66" name="Picture 65" descr="Text&#10;&#10;Description automatically generated">
            <a:extLst>
              <a:ext uri="{FF2B5EF4-FFF2-40B4-BE49-F238E27FC236}">
                <a16:creationId xmlns:a16="http://schemas.microsoft.com/office/drawing/2014/main" id="{F0F463D6-63D9-9044-B799-51DE2D147D7E}"/>
              </a:ext>
            </a:extLst>
          </p:cNvPr>
          <p:cNvPicPr>
            <a:picLocks noChangeAspect="1"/>
          </p:cNvPicPr>
          <p:nvPr/>
        </p:nvPicPr>
        <p:blipFill>
          <a:blip r:embed="rId17"/>
          <a:stretch>
            <a:fillRect/>
          </a:stretch>
        </p:blipFill>
        <p:spPr>
          <a:xfrm>
            <a:off x="6447888" y="492271"/>
            <a:ext cx="1754493" cy="455824"/>
          </a:xfrm>
          <a:prstGeom prst="rect">
            <a:avLst/>
          </a:prstGeom>
        </p:spPr>
      </p:pic>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230160B-C2EB-9042-AB08-59A1EA9143A9}"/>
                  </a:ext>
                </a:extLst>
              </p:cNvPr>
              <p:cNvSpPr txBox="1"/>
              <p:nvPr/>
            </p:nvSpPr>
            <p:spPr>
              <a:xfrm>
                <a:off x="5486400" y="937991"/>
                <a:ext cx="3688868" cy="200055"/>
              </a:xfrm>
              <a:prstGeom prst="rect">
                <a:avLst/>
              </a:prstGeom>
              <a:noFill/>
            </p:spPr>
            <p:txBody>
              <a:bodyPr wrap="square" rtlCol="0">
                <a:spAutoFit/>
              </a:bodyPr>
              <a:lstStyle/>
              <a:p>
                <a:r>
                  <a:rPr lang="en-US" sz="700" b="1" dirty="0">
                    <a:solidFill>
                      <a:schemeClr val="tx1"/>
                    </a:solidFill>
                  </a:rPr>
                  <a:t>y</a:t>
                </a:r>
                <a14:m>
                  <m:oMath xmlns:m="http://schemas.openxmlformats.org/officeDocument/2006/math">
                    <m:r>
                      <a:rPr lang="en-US" sz="700" b="1" i="1">
                        <a:solidFill>
                          <a:schemeClr val="tx1"/>
                        </a:solidFill>
                        <a:latin typeface="Cambria Math" panose="02040503050406030204" pitchFamily="18" charset="0"/>
                      </a:rPr>
                      <m:t> </m:t>
                    </m:r>
                  </m:oMath>
                </a14:m>
                <a:r>
                  <a:rPr lang="en-US" sz="700" b="1" dirty="0">
                    <a:solidFill>
                      <a:schemeClr val="tx1"/>
                    </a:solidFill>
                  </a:rPr>
                  <a:t>(t ,u) is probability of emitting next symbol (u + 1) in output sequence from (t, u)</a:t>
                </a:r>
                <a:endParaRPr lang="en-US" sz="700" dirty="0">
                  <a:solidFill>
                    <a:schemeClr val="tx1"/>
                  </a:solidFill>
                </a:endParaRPr>
              </a:p>
            </p:txBody>
          </p:sp>
        </mc:Choice>
        <mc:Fallback xmlns="">
          <p:sp>
            <p:nvSpPr>
              <p:cNvPr id="67" name="TextBox 66">
                <a:extLst>
                  <a:ext uri="{FF2B5EF4-FFF2-40B4-BE49-F238E27FC236}">
                    <a16:creationId xmlns:a16="http://schemas.microsoft.com/office/drawing/2014/main" id="{C230160B-C2EB-9042-AB08-59A1EA9143A9}"/>
                  </a:ext>
                </a:extLst>
              </p:cNvPr>
              <p:cNvSpPr txBox="1">
                <a:spLocks noRot="1" noChangeAspect="1" noMove="1" noResize="1" noEditPoints="1" noAdjustHandles="1" noChangeArrowheads="1" noChangeShapeType="1" noTextEdit="1"/>
              </p:cNvSpPr>
              <p:nvPr/>
            </p:nvSpPr>
            <p:spPr>
              <a:xfrm>
                <a:off x="5486400" y="937991"/>
                <a:ext cx="3688868" cy="200055"/>
              </a:xfrm>
              <a:prstGeom prst="rect">
                <a:avLst/>
              </a:prstGeom>
              <a:blipFill>
                <a:blip r:embed="rId4"/>
                <a:stretch>
                  <a:fillRect b="-5882"/>
                </a:stretch>
              </a:blipFill>
            </p:spPr>
            <p:txBody>
              <a:bodyPr/>
              <a:lstStyle/>
              <a:p>
                <a:r>
                  <a:rPr lang="en-US">
                    <a:noFill/>
                  </a:rPr>
                  <a:t> </a:t>
                </a:r>
              </a:p>
            </p:txBody>
          </p:sp>
        </mc:Fallback>
      </mc:AlternateContent>
      <p:sp>
        <p:nvSpPr>
          <p:cNvPr id="69" name="Rectangle 68">
            <a:extLst>
              <a:ext uri="{FF2B5EF4-FFF2-40B4-BE49-F238E27FC236}">
                <a16:creationId xmlns:a16="http://schemas.microsoft.com/office/drawing/2014/main" id="{553C7F84-7D95-964E-A435-D4F3C5659AB9}"/>
              </a:ext>
            </a:extLst>
          </p:cNvPr>
          <p:cNvSpPr/>
          <p:nvPr/>
        </p:nvSpPr>
        <p:spPr>
          <a:xfrm>
            <a:off x="5368413" y="387873"/>
            <a:ext cx="3747970" cy="754309"/>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C89575-7CE1-BD41-83F6-63D52DFD8D5D}"/>
                  </a:ext>
                </a:extLst>
              </p:cNvPr>
              <p:cNvSpPr txBox="1"/>
              <p:nvPr/>
            </p:nvSpPr>
            <p:spPr>
              <a:xfrm>
                <a:off x="1090154" y="1800129"/>
                <a:ext cx="1446152" cy="246221"/>
              </a:xfrm>
              <a:prstGeom prst="rect">
                <a:avLst/>
              </a:prstGeom>
              <a:noFill/>
            </p:spPr>
            <p:txBody>
              <a:bodyPr wrap="square" rtlCol="0">
                <a:spAutoFit/>
              </a:bodyPr>
              <a:lstStyle/>
              <a:p>
                <a:r>
                  <a:rPr lang="en-US" sz="1000" dirty="0"/>
                  <a:t>Emitted non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at t </a:t>
                </a:r>
              </a:p>
            </p:txBody>
          </p:sp>
        </mc:Choice>
        <mc:Fallback xmlns="">
          <p:sp>
            <p:nvSpPr>
              <p:cNvPr id="4" name="TextBox 3">
                <a:extLst>
                  <a:ext uri="{FF2B5EF4-FFF2-40B4-BE49-F238E27FC236}">
                    <a16:creationId xmlns:a16="http://schemas.microsoft.com/office/drawing/2014/main" id="{0CC89575-7CE1-BD41-83F6-63D52DFD8D5D}"/>
                  </a:ext>
                </a:extLst>
              </p:cNvPr>
              <p:cNvSpPr txBox="1">
                <a:spLocks noRot="1" noChangeAspect="1" noMove="1" noResize="1" noEditPoints="1" noAdjustHandles="1" noChangeArrowheads="1" noChangeShapeType="1" noTextEdit="1"/>
              </p:cNvSpPr>
              <p:nvPr/>
            </p:nvSpPr>
            <p:spPr>
              <a:xfrm>
                <a:off x="1090154" y="1800129"/>
                <a:ext cx="1446152" cy="246221"/>
              </a:xfrm>
              <a:prstGeom prst="rect">
                <a:avLst/>
              </a:prstGeom>
              <a:blipFill>
                <a:blip r:embed="rId18"/>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03476EA-F3BE-9340-994F-7FFD7C997346}"/>
                  </a:ext>
                </a:extLst>
              </p:cNvPr>
              <p:cNvSpPr txBox="1"/>
              <p:nvPr/>
            </p:nvSpPr>
            <p:spPr>
              <a:xfrm>
                <a:off x="2552109" y="2222164"/>
                <a:ext cx="1446152" cy="246221"/>
              </a:xfrm>
              <a:prstGeom prst="rect">
                <a:avLst/>
              </a:prstGeom>
              <a:noFill/>
            </p:spPr>
            <p:txBody>
              <a:bodyPr wrap="square" rtlCol="0">
                <a:spAutoFit/>
              </a:bodyPr>
              <a:lstStyle/>
              <a:p>
                <a:r>
                  <a:rPr lang="en-US" sz="1000" dirty="0"/>
                  <a:t>Emitted </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t> at t </a:t>
                </a:r>
              </a:p>
            </p:txBody>
          </p:sp>
        </mc:Choice>
        <mc:Fallback xmlns="">
          <p:sp>
            <p:nvSpPr>
              <p:cNvPr id="61" name="TextBox 60">
                <a:extLst>
                  <a:ext uri="{FF2B5EF4-FFF2-40B4-BE49-F238E27FC236}">
                    <a16:creationId xmlns:a16="http://schemas.microsoft.com/office/drawing/2014/main" id="{103476EA-F3BE-9340-994F-7FFD7C997346}"/>
                  </a:ext>
                </a:extLst>
              </p:cNvPr>
              <p:cNvSpPr txBox="1">
                <a:spLocks noRot="1" noChangeAspect="1" noMove="1" noResize="1" noEditPoints="1" noAdjustHandles="1" noChangeArrowheads="1" noChangeShapeType="1" noTextEdit="1"/>
              </p:cNvSpPr>
              <p:nvPr/>
            </p:nvSpPr>
            <p:spPr>
              <a:xfrm>
                <a:off x="2552109" y="2222164"/>
                <a:ext cx="1446152" cy="246221"/>
              </a:xfrm>
              <a:prstGeom prst="rect">
                <a:avLst/>
              </a:prstGeom>
              <a:blipFill>
                <a:blip r:embed="rId19"/>
                <a:stretch>
                  <a:fillRect b="-10000"/>
                </a:stretch>
              </a:blipFill>
            </p:spPr>
            <p:txBody>
              <a:bodyPr/>
              <a:lstStyle/>
              <a:p>
                <a:r>
                  <a:rPr lang="en-US">
                    <a:noFill/>
                  </a:rPr>
                  <a:t> </a:t>
                </a:r>
              </a:p>
            </p:txBody>
          </p:sp>
        </mc:Fallback>
      </mc:AlternateContent>
      <p:pic>
        <p:nvPicPr>
          <p:cNvPr id="59" name="Picture 58" descr="Diagram&#10;&#10;Description automatically generated with medium confidence">
            <a:extLst>
              <a:ext uri="{FF2B5EF4-FFF2-40B4-BE49-F238E27FC236}">
                <a16:creationId xmlns:a16="http://schemas.microsoft.com/office/drawing/2014/main" id="{06376EC4-C53F-8D49-AA64-41EA7CCAD2D4}"/>
              </a:ext>
            </a:extLst>
          </p:cNvPr>
          <p:cNvPicPr>
            <a:picLocks noChangeAspect="1"/>
          </p:cNvPicPr>
          <p:nvPr/>
        </p:nvPicPr>
        <p:blipFill>
          <a:blip r:embed="rId20"/>
          <a:stretch>
            <a:fillRect/>
          </a:stretch>
        </p:blipFill>
        <p:spPr>
          <a:xfrm>
            <a:off x="0" y="4632512"/>
            <a:ext cx="2260315" cy="500070"/>
          </a:xfrm>
          <a:prstGeom prst="rect">
            <a:avLst/>
          </a:prstGeom>
        </p:spPr>
      </p:pic>
    </p:spTree>
    <p:extLst>
      <p:ext uri="{BB962C8B-B14F-4D97-AF65-F5344CB8AC3E}">
        <p14:creationId xmlns:p14="http://schemas.microsoft.com/office/powerpoint/2010/main" val="98545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0" grpId="0"/>
      <p:bldP spid="61"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Training: ⍺(t, u) * </a:t>
            </a:r>
            <a:r>
              <a:rPr lang="el-GR" dirty="0">
                <a:solidFill>
                  <a:schemeClr val="accent1">
                    <a:lumMod val="50000"/>
                  </a:schemeClr>
                </a:solidFill>
              </a:rPr>
              <a:t>β(</a:t>
            </a:r>
            <a:r>
              <a:rPr lang="en-US" dirty="0">
                <a:solidFill>
                  <a:schemeClr val="accent1">
                    <a:lumMod val="50000"/>
                  </a:schemeClr>
                </a:solidFill>
              </a:rPr>
              <a:t>t, u)</a:t>
            </a:r>
          </a:p>
        </p:txBody>
      </p:sp>
      <p:sp>
        <p:nvSpPr>
          <p:cNvPr id="128" name="Oval 127">
            <a:extLst>
              <a:ext uri="{FF2B5EF4-FFF2-40B4-BE49-F238E27FC236}">
                <a16:creationId xmlns:a16="http://schemas.microsoft.com/office/drawing/2014/main" id="{7A38963A-FB5C-4F4B-9D11-6CF5DA9C0CE1}"/>
              </a:ext>
            </a:extLst>
          </p:cNvPr>
          <p:cNvSpPr/>
          <p:nvPr/>
        </p:nvSpPr>
        <p:spPr>
          <a:xfrm>
            <a:off x="1009302" y="1548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F14645D-9488-654D-8FEC-427511CA0FB6}"/>
              </a:ext>
            </a:extLst>
          </p:cNvPr>
          <p:cNvSpPr/>
          <p:nvPr/>
        </p:nvSpPr>
        <p:spPr>
          <a:xfrm>
            <a:off x="2472693" y="219431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BA15D14-487B-4B4C-8ABF-9BBA94C826B0}"/>
              </a:ext>
            </a:extLst>
          </p:cNvPr>
          <p:cNvSpPr/>
          <p:nvPr/>
        </p:nvSpPr>
        <p:spPr>
          <a:xfrm>
            <a:off x="1018584" y="2194316"/>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1CB95E42-E310-6440-B88F-195632E0B45D}"/>
              </a:ext>
            </a:extLst>
          </p:cNvPr>
          <p:cNvSpPr/>
          <p:nvPr/>
        </p:nvSpPr>
        <p:spPr>
          <a:xfrm>
            <a:off x="2481975" y="2863550"/>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F1917C06-A7FB-564B-BD26-97186C3DEB84}"/>
              </a:ext>
            </a:extLst>
          </p:cNvPr>
          <p:cNvSpPr/>
          <p:nvPr/>
        </p:nvSpPr>
        <p:spPr>
          <a:xfrm>
            <a:off x="1027866" y="2863550"/>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F4BEF0F5-A28C-2646-9055-41EA1C3E6D1E}"/>
              </a:ext>
            </a:extLst>
          </p:cNvPr>
          <p:cNvSpPr/>
          <p:nvPr/>
        </p:nvSpPr>
        <p:spPr>
          <a:xfrm>
            <a:off x="2485870" y="3556633"/>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9318E35-DF2B-3B40-B740-A638324AEDFA}"/>
              </a:ext>
            </a:extLst>
          </p:cNvPr>
          <p:cNvSpPr/>
          <p:nvPr/>
        </p:nvSpPr>
        <p:spPr>
          <a:xfrm>
            <a:off x="1013288" y="3556633"/>
            <a:ext cx="409575" cy="383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6D788F30-29D7-E543-95D5-440C4EE4BD98}"/>
              </a:ext>
            </a:extLst>
          </p:cNvPr>
          <p:cNvCxnSpPr/>
          <p:nvPr/>
        </p:nvCxnSpPr>
        <p:spPr>
          <a:xfrm flipH="1" flipV="1">
            <a:off x="1208702" y="1918542"/>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D91DD44-CA67-0141-B9ED-ABC58C56C9B0}"/>
              </a:ext>
            </a:extLst>
          </p:cNvPr>
          <p:cNvCxnSpPr/>
          <p:nvPr/>
        </p:nvCxnSpPr>
        <p:spPr>
          <a:xfrm flipH="1" flipV="1">
            <a:off x="2677480" y="2591087"/>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D6F47B3-5A5B-8F4C-ACA6-6A1D3D8B0468}"/>
              </a:ext>
            </a:extLst>
          </p:cNvPr>
          <p:cNvCxnSpPr>
            <a:cxnSpLocks/>
            <a:stCxn id="133" idx="0"/>
          </p:cNvCxnSpPr>
          <p:nvPr/>
        </p:nvCxnSpPr>
        <p:spPr>
          <a:xfrm flipH="1" flipV="1">
            <a:off x="2676044" y="3241827"/>
            <a:ext cx="14614" cy="314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17AD830C-9F97-F448-B03D-37AEC1E46F71}"/>
              </a:ext>
            </a:extLst>
          </p:cNvPr>
          <p:cNvCxnSpPr>
            <a:cxnSpLocks/>
            <a:stCxn id="134" idx="0"/>
          </p:cNvCxnSpPr>
          <p:nvPr/>
        </p:nvCxnSpPr>
        <p:spPr>
          <a:xfrm flipV="1">
            <a:off x="1218076" y="3247367"/>
            <a:ext cx="10827" cy="309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602FE1E8-46FC-C444-BCAB-6C961D6F6509}"/>
              </a:ext>
            </a:extLst>
          </p:cNvPr>
          <p:cNvCxnSpPr>
            <a:cxnSpLocks/>
            <a:stCxn id="132" idx="0"/>
            <a:endCxn id="130" idx="4"/>
          </p:cNvCxnSpPr>
          <p:nvPr/>
        </p:nvCxnSpPr>
        <p:spPr>
          <a:xfrm flipH="1" flipV="1">
            <a:off x="1223372" y="2578132"/>
            <a:ext cx="9282" cy="285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664186CE-4D4D-D94C-8BCD-64109BE28CC7}"/>
              </a:ext>
            </a:extLst>
          </p:cNvPr>
          <p:cNvCxnSpPr>
            <a:cxnSpLocks/>
            <a:endCxn id="129" idx="2"/>
          </p:cNvCxnSpPr>
          <p:nvPr/>
        </p:nvCxnSpPr>
        <p:spPr>
          <a:xfrm flipV="1">
            <a:off x="1444053" y="2386224"/>
            <a:ext cx="1028640" cy="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F530A6F-93E2-D34A-903A-F2A57E6FC0CB}"/>
              </a:ext>
            </a:extLst>
          </p:cNvPr>
          <p:cNvCxnSpPr>
            <a:cxnSpLocks/>
            <a:endCxn id="131" idx="2"/>
          </p:cNvCxnSpPr>
          <p:nvPr/>
        </p:nvCxnSpPr>
        <p:spPr>
          <a:xfrm flipV="1">
            <a:off x="1445378" y="3055458"/>
            <a:ext cx="1036597" cy="16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1F9E643F-7A06-A045-A209-0A6EA5A06A95}"/>
              </a:ext>
            </a:extLst>
          </p:cNvPr>
          <p:cNvCxnSpPr>
            <a:cxnSpLocks/>
            <a:endCxn id="133" idx="2"/>
          </p:cNvCxnSpPr>
          <p:nvPr/>
        </p:nvCxnSpPr>
        <p:spPr>
          <a:xfrm flipV="1">
            <a:off x="1449274" y="3748541"/>
            <a:ext cx="1036596" cy="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6328A1DB-7256-6F41-A892-FAA56E647599}"/>
              </a:ext>
            </a:extLst>
          </p:cNvPr>
          <p:cNvSpPr txBox="1"/>
          <p:nvPr/>
        </p:nvSpPr>
        <p:spPr>
          <a:xfrm>
            <a:off x="454550" y="1380840"/>
            <a:ext cx="400110" cy="2559609"/>
          </a:xfrm>
          <a:prstGeom prst="rect">
            <a:avLst/>
          </a:prstGeom>
          <a:noFill/>
        </p:spPr>
        <p:txBody>
          <a:bodyPr vert="vert270" wrap="square" rtlCol="0">
            <a:spAutoFit/>
          </a:bodyPr>
          <a:lstStyle/>
          <a:p>
            <a:r>
              <a:rPr lang="en-US" dirty="0"/>
              <a:t> 0             1           2           3(U)</a:t>
            </a:r>
          </a:p>
        </p:txBody>
      </p:sp>
      <p:sp>
        <p:nvSpPr>
          <p:cNvPr id="145" name="TextBox 144">
            <a:extLst>
              <a:ext uri="{FF2B5EF4-FFF2-40B4-BE49-F238E27FC236}">
                <a16:creationId xmlns:a16="http://schemas.microsoft.com/office/drawing/2014/main" id="{BA51C720-A022-154D-B616-3FC0423B16FD}"/>
              </a:ext>
            </a:extLst>
          </p:cNvPr>
          <p:cNvSpPr txBox="1"/>
          <p:nvPr/>
        </p:nvSpPr>
        <p:spPr>
          <a:xfrm>
            <a:off x="788504" y="3984936"/>
            <a:ext cx="4693954" cy="307777"/>
          </a:xfrm>
          <a:prstGeom prst="rect">
            <a:avLst/>
          </a:prstGeom>
          <a:noFill/>
        </p:spPr>
        <p:txBody>
          <a:bodyPr wrap="square" rtlCol="0">
            <a:spAutoFit/>
          </a:bodyPr>
          <a:lstStyle/>
          <a:p>
            <a:r>
              <a:rPr lang="en-US" dirty="0"/>
              <a:t>      1                          2                               3             4(T)</a:t>
            </a:r>
          </a:p>
        </p:txBody>
      </p:sp>
      <p:sp>
        <p:nvSpPr>
          <p:cNvPr id="146" name="TextBox 145">
            <a:extLst>
              <a:ext uri="{FF2B5EF4-FFF2-40B4-BE49-F238E27FC236}">
                <a16:creationId xmlns:a16="http://schemas.microsoft.com/office/drawing/2014/main" id="{008FBCF6-454C-6746-B83A-59B9A4E97B33}"/>
              </a:ext>
            </a:extLst>
          </p:cNvPr>
          <p:cNvSpPr txBox="1"/>
          <p:nvPr/>
        </p:nvSpPr>
        <p:spPr>
          <a:xfrm>
            <a:off x="1716422" y="4395847"/>
            <a:ext cx="491594" cy="307777"/>
          </a:xfrm>
          <a:prstGeom prst="rect">
            <a:avLst/>
          </a:prstGeom>
          <a:noFill/>
        </p:spPr>
        <p:txBody>
          <a:bodyPr wrap="square" rtlCol="0">
            <a:spAutoFit/>
          </a:bodyPr>
          <a:lstStyle/>
          <a:p>
            <a:r>
              <a:rPr lang="en-US"/>
              <a:t>t</a:t>
            </a:r>
          </a:p>
        </p:txBody>
      </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3CE42A5C-8C0F-9444-8281-37BDE9BCFF0D}"/>
                  </a:ext>
                </a:extLst>
              </p:cNvPr>
              <p:cNvSpPr txBox="1"/>
              <p:nvPr/>
            </p:nvSpPr>
            <p:spPr>
              <a:xfrm>
                <a:off x="1424976" y="2417391"/>
                <a:ext cx="1028608" cy="215444"/>
              </a:xfrm>
              <a:prstGeom prst="rect">
                <a:avLst/>
              </a:prstGeom>
              <a:noFill/>
            </p:spPr>
            <p:txBody>
              <a:bodyPr wrap="square" rtlCol="0">
                <a:spAutoFit/>
              </a:bodyPr>
              <a:lstStyle/>
              <a:p>
                <a:r>
                  <a:rPr lang="en-US" sz="800" dirty="0"/>
                  <a:t>⍺(t-1, u) * </a:t>
                </a:r>
                <a14:m>
                  <m:oMath xmlns:m="http://schemas.openxmlformats.org/officeDocument/2006/math">
                    <m:r>
                      <a:rPr lang="en-US" sz="800" i="1">
                        <a:latin typeface="Cambria Math" panose="02040503050406030204" pitchFamily="18" charset="0"/>
                        <a:ea typeface="Cambria Math" panose="02040503050406030204" pitchFamily="18" charset="0"/>
                      </a:rPr>
                      <m:t>∅</m:t>
                    </m:r>
                  </m:oMath>
                </a14:m>
                <a:r>
                  <a:rPr lang="en-US" sz="800" dirty="0"/>
                  <a:t>(t-1, u) </a:t>
                </a:r>
              </a:p>
            </p:txBody>
          </p:sp>
        </mc:Choice>
        <mc:Fallback xmlns="">
          <p:sp>
            <p:nvSpPr>
              <p:cNvPr id="147" name="TextBox 146">
                <a:extLst>
                  <a:ext uri="{FF2B5EF4-FFF2-40B4-BE49-F238E27FC236}">
                    <a16:creationId xmlns:a16="http://schemas.microsoft.com/office/drawing/2014/main" id="{3CE42A5C-8C0F-9444-8281-37BDE9BCFF0D}"/>
                  </a:ext>
                </a:extLst>
              </p:cNvPr>
              <p:cNvSpPr txBox="1">
                <a:spLocks noRot="1" noChangeAspect="1" noMove="1" noResize="1" noEditPoints="1" noAdjustHandles="1" noChangeArrowheads="1" noChangeShapeType="1" noTextEdit="1"/>
              </p:cNvSpPr>
              <p:nvPr/>
            </p:nvSpPr>
            <p:spPr>
              <a:xfrm>
                <a:off x="1424976" y="2417391"/>
                <a:ext cx="1028608" cy="215444"/>
              </a:xfrm>
              <a:prstGeom prst="rect">
                <a:avLst/>
              </a:prstGeom>
              <a:blipFill>
                <a:blip r:embed="rId4"/>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6A9BEA0D-5D48-004C-9044-6D11CBD83FAB}"/>
                  </a:ext>
                </a:extLst>
              </p:cNvPr>
              <p:cNvSpPr txBox="1"/>
              <p:nvPr/>
            </p:nvSpPr>
            <p:spPr>
              <a:xfrm>
                <a:off x="2658603" y="2628672"/>
                <a:ext cx="1261847" cy="215444"/>
              </a:xfrm>
              <a:prstGeom prst="rect">
                <a:avLst/>
              </a:prstGeom>
              <a:noFill/>
            </p:spPr>
            <p:txBody>
              <a:bodyPr wrap="square" rtlCol="0">
                <a:spAutoFit/>
              </a:bodyPr>
              <a:lstStyle/>
              <a:p>
                <a:r>
                  <a:rPr lang="en-US" sz="800" dirty="0"/>
                  <a:t>⍺(t, u-1) * y</a:t>
                </a:r>
                <a14:m>
                  <m:oMath xmlns:m="http://schemas.openxmlformats.org/officeDocument/2006/math">
                    <m:r>
                      <a:rPr lang="en-US" sz="800" i="1" smtClean="0">
                        <a:latin typeface="Cambria Math" panose="02040503050406030204" pitchFamily="18" charset="0"/>
                      </a:rPr>
                      <m:t> </m:t>
                    </m:r>
                  </m:oMath>
                </a14:m>
                <a:r>
                  <a:rPr lang="en-US" sz="800" dirty="0"/>
                  <a:t>(t ,u-1) </a:t>
                </a:r>
              </a:p>
            </p:txBody>
          </p:sp>
        </mc:Choice>
        <mc:Fallback xmlns="">
          <p:sp>
            <p:nvSpPr>
              <p:cNvPr id="148" name="TextBox 147">
                <a:extLst>
                  <a:ext uri="{FF2B5EF4-FFF2-40B4-BE49-F238E27FC236}">
                    <a16:creationId xmlns:a16="http://schemas.microsoft.com/office/drawing/2014/main" id="{6A9BEA0D-5D48-004C-9044-6D11CBD83FAB}"/>
                  </a:ext>
                </a:extLst>
              </p:cNvPr>
              <p:cNvSpPr txBox="1">
                <a:spLocks noRot="1" noChangeAspect="1" noMove="1" noResize="1" noEditPoints="1" noAdjustHandles="1" noChangeArrowheads="1" noChangeShapeType="1" noTextEdit="1"/>
              </p:cNvSpPr>
              <p:nvPr/>
            </p:nvSpPr>
            <p:spPr>
              <a:xfrm>
                <a:off x="2658603" y="2628672"/>
                <a:ext cx="1261847" cy="215444"/>
              </a:xfrm>
              <a:prstGeom prst="rect">
                <a:avLst/>
              </a:prstGeom>
              <a:blipFill>
                <a:blip r:embed="rId5"/>
                <a:stretch>
                  <a:fillRect b="-5556"/>
                </a:stretch>
              </a:blipFill>
            </p:spPr>
            <p:txBody>
              <a:bodyPr/>
              <a:lstStyle/>
              <a:p>
                <a:r>
                  <a:rPr lang="en-US">
                    <a:noFill/>
                  </a:rPr>
                  <a:t> </a:t>
                </a:r>
              </a:p>
            </p:txBody>
          </p:sp>
        </mc:Fallback>
      </mc:AlternateContent>
      <p:sp>
        <p:nvSpPr>
          <p:cNvPr id="175" name="Oval 174">
            <a:extLst>
              <a:ext uri="{FF2B5EF4-FFF2-40B4-BE49-F238E27FC236}">
                <a16:creationId xmlns:a16="http://schemas.microsoft.com/office/drawing/2014/main" id="{F2002581-3EB0-E241-82FC-7EE1D52BBB2D}"/>
              </a:ext>
            </a:extLst>
          </p:cNvPr>
          <p:cNvSpPr/>
          <p:nvPr/>
        </p:nvSpPr>
        <p:spPr>
          <a:xfrm>
            <a:off x="4034194" y="1562040"/>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1B857752-923F-434F-BCCC-928EDE08D891}"/>
              </a:ext>
            </a:extLst>
          </p:cNvPr>
          <p:cNvSpPr/>
          <p:nvPr/>
        </p:nvSpPr>
        <p:spPr>
          <a:xfrm>
            <a:off x="2469789" y="1554821"/>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7FA1937B-72E8-714C-B6E7-647663036C9C}"/>
              </a:ext>
            </a:extLst>
          </p:cNvPr>
          <p:cNvSpPr/>
          <p:nvPr/>
        </p:nvSpPr>
        <p:spPr>
          <a:xfrm>
            <a:off x="4043476" y="220741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Arrow Connector 178">
            <a:extLst>
              <a:ext uri="{FF2B5EF4-FFF2-40B4-BE49-F238E27FC236}">
                <a16:creationId xmlns:a16="http://schemas.microsoft.com/office/drawing/2014/main" id="{34A3AC8D-D0B5-6D4F-BD90-1EB3155A43A4}"/>
              </a:ext>
            </a:extLst>
          </p:cNvPr>
          <p:cNvCxnSpPr>
            <a:cxnSpLocks/>
            <a:stCxn id="176" idx="6"/>
            <a:endCxn id="175" idx="2"/>
          </p:cNvCxnSpPr>
          <p:nvPr/>
        </p:nvCxnSpPr>
        <p:spPr>
          <a:xfrm>
            <a:off x="2879364" y="1746729"/>
            <a:ext cx="1154830"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440A188-5381-7745-8922-44D227B94CD5}"/>
              </a:ext>
            </a:extLst>
          </p:cNvPr>
          <p:cNvCxnSpPr/>
          <p:nvPr/>
        </p:nvCxnSpPr>
        <p:spPr>
          <a:xfrm flipH="1" flipV="1">
            <a:off x="2662660" y="1924426"/>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F78A8469-B9EF-A943-A912-34450622C8BE}"/>
              </a:ext>
            </a:extLst>
          </p:cNvPr>
          <p:cNvCxnSpPr>
            <a:cxnSpLocks/>
          </p:cNvCxnSpPr>
          <p:nvPr/>
        </p:nvCxnSpPr>
        <p:spPr>
          <a:xfrm flipH="1" flipV="1">
            <a:off x="4254378" y="1945856"/>
            <a:ext cx="1" cy="25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D1385297-7028-2A43-81FD-50F1DC59367C}"/>
              </a:ext>
            </a:extLst>
          </p:cNvPr>
          <p:cNvCxnSpPr>
            <a:cxnSpLocks/>
            <a:endCxn id="177" idx="2"/>
          </p:cNvCxnSpPr>
          <p:nvPr/>
        </p:nvCxnSpPr>
        <p:spPr>
          <a:xfrm>
            <a:off x="2888646" y="2392108"/>
            <a:ext cx="1154830" cy="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A635E579-E3B0-9E49-B0D1-E255C204440A}"/>
              </a:ext>
            </a:extLst>
          </p:cNvPr>
          <p:cNvSpPr txBox="1"/>
          <p:nvPr/>
        </p:nvSpPr>
        <p:spPr>
          <a:xfrm>
            <a:off x="4442020" y="2334284"/>
            <a:ext cx="65" cy="215444"/>
          </a:xfrm>
          <a:prstGeom prst="rect">
            <a:avLst/>
          </a:prstGeom>
          <a:noFill/>
        </p:spPr>
        <p:txBody>
          <a:bodyPr wrap="none" lIns="0" tIns="0" rIns="0" bIns="0" rtlCol="0">
            <a:spAutoFit/>
          </a:bodyPr>
          <a:lstStyle/>
          <a:p>
            <a:endParaRPr lang="en-US"/>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BBC43047-7D62-1E4F-8EA1-8CE709134D50}"/>
                  </a:ext>
                </a:extLst>
              </p:cNvPr>
              <p:cNvSpPr txBox="1"/>
              <p:nvPr/>
            </p:nvSpPr>
            <p:spPr>
              <a:xfrm>
                <a:off x="2882439" y="2164449"/>
                <a:ext cx="1261847" cy="215444"/>
              </a:xfrm>
              <a:prstGeom prst="rect">
                <a:avLst/>
              </a:prstGeom>
              <a:noFill/>
            </p:spPr>
            <p:txBody>
              <a:bodyPr wrap="square" rtlCol="0">
                <a:spAutoFit/>
              </a:bodyPr>
              <a:lstStyle/>
              <a:p>
                <a:r>
                  <a:rPr lang="en-US" sz="800" dirty="0"/>
                  <a:t>β(t+1, u) * </a:t>
                </a:r>
                <a14:m>
                  <m:oMath xmlns:m="http://schemas.openxmlformats.org/officeDocument/2006/math">
                    <m:r>
                      <a:rPr lang="en-US" sz="800" i="1">
                        <a:latin typeface="Cambria Math" panose="02040503050406030204" pitchFamily="18" charset="0"/>
                        <a:ea typeface="Cambria Math" panose="02040503050406030204" pitchFamily="18" charset="0"/>
                      </a:rPr>
                      <m:t>∅</m:t>
                    </m:r>
                  </m:oMath>
                </a14:m>
                <a:r>
                  <a:rPr lang="en-US" sz="800" dirty="0"/>
                  <a:t>(t, u)</a:t>
                </a:r>
              </a:p>
            </p:txBody>
          </p:sp>
        </mc:Choice>
        <mc:Fallback xmlns="">
          <p:sp>
            <p:nvSpPr>
              <p:cNvPr id="184" name="TextBox 183">
                <a:extLst>
                  <a:ext uri="{FF2B5EF4-FFF2-40B4-BE49-F238E27FC236}">
                    <a16:creationId xmlns:a16="http://schemas.microsoft.com/office/drawing/2014/main" id="{BBC43047-7D62-1E4F-8EA1-8CE709134D50}"/>
                  </a:ext>
                </a:extLst>
              </p:cNvPr>
              <p:cNvSpPr txBox="1">
                <a:spLocks noRot="1" noChangeAspect="1" noMove="1" noResize="1" noEditPoints="1" noAdjustHandles="1" noChangeArrowheads="1" noChangeShapeType="1" noTextEdit="1"/>
              </p:cNvSpPr>
              <p:nvPr/>
            </p:nvSpPr>
            <p:spPr>
              <a:xfrm>
                <a:off x="2882439" y="2164449"/>
                <a:ext cx="1261847" cy="215444"/>
              </a:xfrm>
              <a:prstGeom prst="rect">
                <a:avLst/>
              </a:prstGeom>
              <a:blipFill>
                <a:blip r:embed="rId6"/>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EDA1B63A-C160-664D-BDBE-15C5160208F8}"/>
                  </a:ext>
                </a:extLst>
              </p:cNvPr>
              <p:cNvSpPr txBox="1"/>
              <p:nvPr/>
            </p:nvSpPr>
            <p:spPr>
              <a:xfrm>
                <a:off x="2601374" y="1971714"/>
                <a:ext cx="1028608" cy="215444"/>
              </a:xfrm>
              <a:prstGeom prst="rect">
                <a:avLst/>
              </a:prstGeom>
              <a:noFill/>
            </p:spPr>
            <p:txBody>
              <a:bodyPr wrap="square" rtlCol="0">
                <a:spAutoFit/>
              </a:bodyPr>
              <a:lstStyle/>
              <a:p>
                <a:r>
                  <a:rPr lang="en-US" sz="800"/>
                  <a:t>β(t, u+1) * y</a:t>
                </a:r>
                <a14:m>
                  <m:oMath xmlns:m="http://schemas.openxmlformats.org/officeDocument/2006/math">
                    <m:r>
                      <a:rPr lang="en-US" sz="800" b="0" i="1">
                        <a:latin typeface="Cambria Math" panose="02040503050406030204" pitchFamily="18" charset="0"/>
                      </a:rPr>
                      <m:t> </m:t>
                    </m:r>
                  </m:oMath>
                </a14:m>
                <a:r>
                  <a:rPr lang="en-US" sz="800"/>
                  <a:t>(t ,u)</a:t>
                </a:r>
              </a:p>
            </p:txBody>
          </p:sp>
        </mc:Choice>
        <mc:Fallback xmlns="">
          <p:sp>
            <p:nvSpPr>
              <p:cNvPr id="185" name="TextBox 184">
                <a:extLst>
                  <a:ext uri="{FF2B5EF4-FFF2-40B4-BE49-F238E27FC236}">
                    <a16:creationId xmlns:a16="http://schemas.microsoft.com/office/drawing/2014/main" id="{EDA1B63A-C160-664D-BDBE-15C5160208F8}"/>
                  </a:ext>
                </a:extLst>
              </p:cNvPr>
              <p:cNvSpPr txBox="1">
                <a:spLocks noRot="1" noChangeAspect="1" noMove="1" noResize="1" noEditPoints="1" noAdjustHandles="1" noChangeArrowheads="1" noChangeShapeType="1" noTextEdit="1"/>
              </p:cNvSpPr>
              <p:nvPr/>
            </p:nvSpPr>
            <p:spPr>
              <a:xfrm>
                <a:off x="2601374" y="1971714"/>
                <a:ext cx="1028608" cy="215444"/>
              </a:xfrm>
              <a:prstGeom prst="rect">
                <a:avLst/>
              </a:prstGeom>
              <a:blipFill>
                <a:blip r:embed="rId7"/>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FF2E8585-0ABD-2640-82AE-AD9C6C81F6AD}"/>
                  </a:ext>
                </a:extLst>
              </p:cNvPr>
              <p:cNvSpPr txBox="1"/>
              <p:nvPr/>
            </p:nvSpPr>
            <p:spPr>
              <a:xfrm>
                <a:off x="3258054" y="2651777"/>
                <a:ext cx="3035347" cy="1200329"/>
              </a:xfrm>
              <a:prstGeom prst="rect">
                <a:avLst/>
              </a:prstGeom>
              <a:noFill/>
            </p:spPr>
            <p:txBody>
              <a:bodyPr wrap="square" rtlCol="0">
                <a:spAutoFit/>
              </a:bodyPr>
              <a:lstStyle/>
              <a:p>
                <a:endParaRPr lang="en-US" sz="800" dirty="0">
                  <a:solidFill>
                    <a:schemeClr val="accent1">
                      <a:lumMod val="75000"/>
                    </a:schemeClr>
                  </a:solidFill>
                </a:endParaRPr>
              </a:p>
              <a:p>
                <a:r>
                  <a:rPr lang="el-GR" sz="800" dirty="0">
                    <a:solidFill>
                      <a:schemeClr val="accent1">
                        <a:lumMod val="75000"/>
                      </a:schemeClr>
                    </a:solidFill>
                  </a:rPr>
                  <a:t>α(</a:t>
                </a:r>
                <a:r>
                  <a:rPr lang="en-US" sz="800" dirty="0">
                    <a:solidFill>
                      <a:schemeClr val="accent1">
                        <a:lumMod val="75000"/>
                      </a:schemeClr>
                    </a:solidFill>
                  </a:rPr>
                  <a:t>t, u)</a:t>
                </a:r>
                <a:r>
                  <a:rPr lang="el-GR" sz="800" dirty="0">
                    <a:solidFill>
                      <a:schemeClr val="accent1">
                        <a:lumMod val="75000"/>
                      </a:schemeClr>
                    </a:solidFill>
                  </a:rPr>
                  <a:t>β(</a:t>
                </a:r>
                <a:r>
                  <a:rPr lang="en-US" sz="800" dirty="0">
                    <a:solidFill>
                      <a:schemeClr val="accent1">
                        <a:lumMod val="75000"/>
                      </a:schemeClr>
                    </a:solidFill>
                  </a:rPr>
                  <a:t>t, u) is equal to the probability of emitting the complete output sequence if </a:t>
                </a:r>
                <a:r>
                  <a:rPr lang="en-US" sz="800" dirty="0" err="1">
                    <a:solidFill>
                      <a:schemeClr val="accent1">
                        <a:lumMod val="75000"/>
                      </a:schemeClr>
                    </a:solidFill>
                  </a:rPr>
                  <a:t>y</a:t>
                </a:r>
                <a:r>
                  <a:rPr lang="en-US" sz="800" baseline="-25000" dirty="0" err="1">
                    <a:solidFill>
                      <a:schemeClr val="accent1">
                        <a:lumMod val="75000"/>
                      </a:schemeClr>
                    </a:solidFill>
                  </a:rPr>
                  <a:t>u</a:t>
                </a:r>
                <a:r>
                  <a:rPr lang="en-US" sz="800" dirty="0">
                    <a:solidFill>
                      <a:schemeClr val="accent1">
                        <a:lumMod val="75000"/>
                      </a:schemeClr>
                    </a:solidFill>
                  </a:rPr>
                  <a:t> is emitted during audio frame</a:t>
                </a:r>
                <a:r>
                  <a:rPr lang="en-US" sz="800" i="1" dirty="0">
                    <a:solidFill>
                      <a:schemeClr val="accent1">
                        <a:lumMod val="75000"/>
                      </a:schemeClr>
                    </a:solidFill>
                  </a:rPr>
                  <a:t> t</a:t>
                </a:r>
                <a:r>
                  <a:rPr lang="en-US" sz="800" dirty="0">
                    <a:solidFill>
                      <a:schemeClr val="accent1">
                        <a:lumMod val="75000"/>
                      </a:schemeClr>
                    </a:solidFill>
                  </a:rPr>
                  <a:t>.</a:t>
                </a:r>
              </a:p>
              <a:p>
                <a:endParaRPr lang="en-US" sz="800" dirty="0">
                  <a:solidFill>
                    <a:schemeClr val="accent1">
                      <a:lumMod val="75000"/>
                    </a:schemeClr>
                  </a:solidFill>
                </a:endParaRPr>
              </a:p>
              <a:p>
                <a:r>
                  <a:rPr lang="en-US" sz="800" dirty="0">
                    <a:solidFill>
                      <a:schemeClr val="accent1">
                        <a:lumMod val="75000"/>
                      </a:schemeClr>
                    </a:solidFill>
                  </a:rPr>
                  <a:t>For, given an input sequence x (length T)  and a target sequence y* (length U) </a:t>
                </a:r>
              </a:p>
              <a:p>
                <a:endParaRPr lang="en-US" sz="800" dirty="0">
                  <a:solidFill>
                    <a:schemeClr val="accent1">
                      <a:lumMod val="75000"/>
                    </a:schemeClr>
                  </a:solidFill>
                </a:endParaRPr>
              </a:p>
              <a:p>
                <a:pPr lvl="1"/>
                <a:r>
                  <a:rPr lang="en-US" sz="800" dirty="0">
                    <a:solidFill>
                      <a:schemeClr val="accent1">
                        <a:lumMod val="75000"/>
                      </a:schemeClr>
                    </a:solidFill>
                  </a:rPr>
                  <a:t>                     </a:t>
                </a:r>
                <a:r>
                  <a:rPr lang="en-US" sz="800" b="1" dirty="0" err="1">
                    <a:solidFill>
                      <a:schemeClr val="accent1">
                        <a:lumMod val="75000"/>
                      </a:schemeClr>
                    </a:solidFill>
                  </a:rPr>
                  <a:t>Pr</a:t>
                </a:r>
                <a:r>
                  <a:rPr lang="en-US" sz="800" b="1" dirty="0">
                    <a:solidFill>
                      <a:schemeClr val="accent1">
                        <a:lumMod val="75000"/>
                      </a:schemeClr>
                    </a:solidFill>
                  </a:rPr>
                  <a:t>(y*|x)    </a:t>
                </a:r>
                <a:r>
                  <a:rPr lang="en-US" sz="800" dirty="0">
                    <a:solidFill>
                      <a:schemeClr val="accent1">
                        <a:lumMod val="75000"/>
                      </a:schemeClr>
                    </a:solidFill>
                  </a:rPr>
                  <a:t>=   ∑ ⍺(t, u) * β</a:t>
                </a:r>
                <a14:m>
                  <m:oMath xmlns:m="http://schemas.openxmlformats.org/officeDocument/2006/math">
                    <m:r>
                      <a:rPr lang="en-US" sz="800" i="1">
                        <a:solidFill>
                          <a:schemeClr val="accent1">
                            <a:lumMod val="75000"/>
                          </a:schemeClr>
                        </a:solidFill>
                        <a:latin typeface="Cambria Math" panose="02040503050406030204" pitchFamily="18" charset="0"/>
                      </a:rPr>
                      <m:t> </m:t>
                    </m:r>
                  </m:oMath>
                </a14:m>
                <a:r>
                  <a:rPr lang="en-US" sz="800" dirty="0">
                    <a:solidFill>
                      <a:schemeClr val="accent1">
                        <a:lumMod val="75000"/>
                      </a:schemeClr>
                    </a:solidFill>
                  </a:rPr>
                  <a:t>(t ,u)</a:t>
                </a:r>
              </a:p>
              <a:p>
                <a:pPr lvl="1"/>
                <a:r>
                  <a:rPr lang="en-US" sz="800" dirty="0">
                    <a:solidFill>
                      <a:schemeClr val="accent1">
                        <a:lumMod val="75000"/>
                      </a:schemeClr>
                    </a:solidFill>
                  </a:rPr>
                  <a:t>                                    </a:t>
                </a:r>
                <a:r>
                  <a:rPr lang="en-US" sz="600" dirty="0">
                    <a:solidFill>
                      <a:schemeClr val="accent1">
                        <a:lumMod val="75000"/>
                      </a:schemeClr>
                    </a:solidFill>
                  </a:rPr>
                  <a:t>(</a:t>
                </a:r>
                <a:r>
                  <a:rPr lang="en-US" sz="600" dirty="0" err="1">
                    <a:solidFill>
                      <a:schemeClr val="accent1">
                        <a:lumMod val="75000"/>
                      </a:schemeClr>
                    </a:solidFill>
                  </a:rPr>
                  <a:t>t,u</a:t>
                </a:r>
                <a:r>
                  <a:rPr lang="en-US" sz="600" dirty="0">
                    <a:solidFill>
                      <a:schemeClr val="accent1">
                        <a:lumMod val="75000"/>
                      </a:schemeClr>
                    </a:solidFill>
                  </a:rPr>
                  <a:t>):  </a:t>
                </a:r>
                <a:r>
                  <a:rPr lang="en-US" sz="600" dirty="0" err="1">
                    <a:solidFill>
                      <a:schemeClr val="accent1">
                        <a:lumMod val="75000"/>
                      </a:schemeClr>
                    </a:solidFill>
                  </a:rPr>
                  <a:t>t+u</a:t>
                </a:r>
                <a:r>
                  <a:rPr lang="en-US" sz="600" dirty="0">
                    <a:solidFill>
                      <a:schemeClr val="accent1">
                        <a:lumMod val="75000"/>
                      </a:schemeClr>
                    </a:solidFill>
                  </a:rPr>
                  <a:t> = n , (for any n, 1 ≤ n ≤ U + T</a:t>
                </a:r>
                <a:r>
                  <a:rPr lang="en-US" sz="600" dirty="0"/>
                  <a:t>)</a:t>
                </a:r>
                <a:endParaRPr lang="en-US" sz="600" dirty="0">
                  <a:solidFill>
                    <a:schemeClr val="accent1">
                      <a:lumMod val="75000"/>
                    </a:schemeClr>
                  </a:solidFill>
                </a:endParaRPr>
              </a:p>
            </p:txBody>
          </p:sp>
        </mc:Choice>
        <mc:Fallback xmlns="">
          <p:sp>
            <p:nvSpPr>
              <p:cNvPr id="186" name="TextBox 185">
                <a:extLst>
                  <a:ext uri="{FF2B5EF4-FFF2-40B4-BE49-F238E27FC236}">
                    <a16:creationId xmlns:a16="http://schemas.microsoft.com/office/drawing/2014/main" id="{FF2E8585-0ABD-2640-82AE-AD9C6C81F6AD}"/>
                  </a:ext>
                </a:extLst>
              </p:cNvPr>
              <p:cNvSpPr txBox="1">
                <a:spLocks noRot="1" noChangeAspect="1" noMove="1" noResize="1" noEditPoints="1" noAdjustHandles="1" noChangeArrowheads="1" noChangeShapeType="1" noTextEdit="1"/>
              </p:cNvSpPr>
              <p:nvPr/>
            </p:nvSpPr>
            <p:spPr>
              <a:xfrm>
                <a:off x="3258054" y="2651777"/>
                <a:ext cx="3035347" cy="1200329"/>
              </a:xfrm>
              <a:prstGeom prst="rect">
                <a:avLst/>
              </a:prstGeom>
              <a:blipFill>
                <a:blip r:embed="rId8"/>
                <a:stretch>
                  <a:fillRect/>
                </a:stretch>
              </a:blipFill>
            </p:spPr>
            <p:txBody>
              <a:bodyPr/>
              <a:lstStyle/>
              <a:p>
                <a:r>
                  <a:rPr lang="en-US">
                    <a:noFill/>
                  </a:rPr>
                  <a:t> </a:t>
                </a:r>
              </a:p>
            </p:txBody>
          </p:sp>
        </mc:Fallback>
      </mc:AlternateContent>
      <p:sp>
        <p:nvSpPr>
          <p:cNvPr id="190" name="Rectangle 189">
            <a:extLst>
              <a:ext uri="{FF2B5EF4-FFF2-40B4-BE49-F238E27FC236}">
                <a16:creationId xmlns:a16="http://schemas.microsoft.com/office/drawing/2014/main" id="{711D0C31-D81B-0C4A-8F01-0014BFA8EDD0}"/>
              </a:ext>
            </a:extLst>
          </p:cNvPr>
          <p:cNvSpPr/>
          <p:nvPr/>
        </p:nvSpPr>
        <p:spPr>
          <a:xfrm>
            <a:off x="5893722" y="3700895"/>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191" name="Straight Arrow Connector 190">
            <a:extLst>
              <a:ext uri="{FF2B5EF4-FFF2-40B4-BE49-F238E27FC236}">
                <a16:creationId xmlns:a16="http://schemas.microsoft.com/office/drawing/2014/main" id="{D4D71E51-4571-6B4F-8C07-A752DED9F255}"/>
              </a:ext>
            </a:extLst>
          </p:cNvPr>
          <p:cNvCxnSpPr>
            <a:cxnSpLocks/>
            <a:stCxn id="194" idx="0"/>
          </p:cNvCxnSpPr>
          <p:nvPr/>
        </p:nvCxnSpPr>
        <p:spPr>
          <a:xfrm flipH="1" flipV="1">
            <a:off x="7300791" y="2394225"/>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02834477-CD89-604E-8C6B-C954E35BD9C3}"/>
              </a:ext>
            </a:extLst>
          </p:cNvPr>
          <p:cNvSpPr txBox="1"/>
          <p:nvPr/>
        </p:nvSpPr>
        <p:spPr>
          <a:xfrm>
            <a:off x="7210154" y="2113547"/>
            <a:ext cx="465077" cy="253916"/>
          </a:xfrm>
          <a:prstGeom prst="rect">
            <a:avLst/>
          </a:prstGeom>
          <a:noFill/>
        </p:spPr>
        <p:txBody>
          <a:bodyPr wrap="square" rtlCol="0">
            <a:spAutoFit/>
          </a:bodyPr>
          <a:lstStyle/>
          <a:p>
            <a:r>
              <a:rPr lang="en-US" sz="1050" i="1" baseline="-25000"/>
              <a:t>h</a:t>
            </a:r>
            <a:endParaRPr lang="en-US" sz="1050" i="1"/>
          </a:p>
        </p:txBody>
      </p:sp>
      <p:sp>
        <p:nvSpPr>
          <p:cNvPr id="193" name="Rectangle 192">
            <a:extLst>
              <a:ext uri="{FF2B5EF4-FFF2-40B4-BE49-F238E27FC236}">
                <a16:creationId xmlns:a16="http://schemas.microsoft.com/office/drawing/2014/main" id="{8B813D0C-BFD0-654C-8628-7D8092F1374E}"/>
              </a:ext>
            </a:extLst>
          </p:cNvPr>
          <p:cNvSpPr/>
          <p:nvPr/>
        </p:nvSpPr>
        <p:spPr>
          <a:xfrm>
            <a:off x="7618070" y="3700895"/>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194" name="Rectangle 193">
            <a:extLst>
              <a:ext uri="{FF2B5EF4-FFF2-40B4-BE49-F238E27FC236}">
                <a16:creationId xmlns:a16="http://schemas.microsoft.com/office/drawing/2014/main" id="{08CEE2EC-D376-894E-BE8B-EBAEC7C313D3}"/>
              </a:ext>
            </a:extLst>
          </p:cNvPr>
          <p:cNvSpPr/>
          <p:nvPr/>
        </p:nvSpPr>
        <p:spPr>
          <a:xfrm>
            <a:off x="6445513" y="2719578"/>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1A688AEC-776B-F145-B525-5A285C46906E}"/>
                  </a:ext>
                </a:extLst>
              </p:cNvPr>
              <p:cNvSpPr txBox="1"/>
              <p:nvPr/>
            </p:nvSpPr>
            <p:spPr>
              <a:xfrm>
                <a:off x="5937087" y="4232875"/>
                <a:ext cx="1111468"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m:oMathPara>
                </a14:m>
                <a:endParaRPr lang="en-US" sz="1050"/>
              </a:p>
              <a:p>
                <a:endParaRPr lang="en-US" sz="1050"/>
              </a:p>
            </p:txBody>
          </p:sp>
        </mc:Choice>
        <mc:Fallback xmlns="">
          <p:sp>
            <p:nvSpPr>
              <p:cNvPr id="195" name="TextBox 194">
                <a:extLst>
                  <a:ext uri="{FF2B5EF4-FFF2-40B4-BE49-F238E27FC236}">
                    <a16:creationId xmlns:a16="http://schemas.microsoft.com/office/drawing/2014/main" id="{1A688AEC-776B-F145-B525-5A285C46906E}"/>
                  </a:ext>
                </a:extLst>
              </p:cNvPr>
              <p:cNvSpPr txBox="1">
                <a:spLocks noRot="1" noChangeAspect="1" noMove="1" noResize="1" noEditPoints="1" noAdjustHandles="1" noChangeArrowheads="1" noChangeShapeType="1" noTextEdit="1"/>
              </p:cNvSpPr>
              <p:nvPr/>
            </p:nvSpPr>
            <p:spPr>
              <a:xfrm>
                <a:off x="5937087" y="4232875"/>
                <a:ext cx="1111468" cy="415498"/>
              </a:xfrm>
              <a:prstGeom prst="rect">
                <a:avLst/>
              </a:prstGeom>
              <a:blipFill>
                <a:blip r:embed="rId10"/>
                <a:stretch>
                  <a:fillRect/>
                </a:stretch>
              </a:blipFill>
            </p:spPr>
            <p:txBody>
              <a:bodyPr/>
              <a:lstStyle/>
              <a:p>
                <a:r>
                  <a:rPr lang="en-US">
                    <a:noFill/>
                  </a:rPr>
                  <a:t> </a:t>
                </a:r>
              </a:p>
            </p:txBody>
          </p:sp>
        </mc:Fallback>
      </mc:AlternateContent>
      <p:cxnSp>
        <p:nvCxnSpPr>
          <p:cNvPr id="196" name="Straight Arrow Connector 195">
            <a:extLst>
              <a:ext uri="{FF2B5EF4-FFF2-40B4-BE49-F238E27FC236}">
                <a16:creationId xmlns:a16="http://schemas.microsoft.com/office/drawing/2014/main" id="{9E5C6F50-3A63-CE48-9AAF-B7016369CA45}"/>
              </a:ext>
            </a:extLst>
          </p:cNvPr>
          <p:cNvCxnSpPr>
            <a:cxnSpLocks/>
          </p:cNvCxnSpPr>
          <p:nvPr/>
        </p:nvCxnSpPr>
        <p:spPr>
          <a:xfrm flipH="1" flipV="1">
            <a:off x="6445512" y="4063502"/>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3024AA36-7718-B94C-91EA-9AC68046DF2D}"/>
                  </a:ext>
                </a:extLst>
              </p:cNvPr>
              <p:cNvSpPr txBox="1"/>
              <p:nvPr/>
            </p:nvSpPr>
            <p:spPr>
              <a:xfrm>
                <a:off x="7604289" y="4250645"/>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a:p>
            </p:txBody>
          </p:sp>
        </mc:Choice>
        <mc:Fallback xmlns="">
          <p:sp>
            <p:nvSpPr>
              <p:cNvPr id="197" name="TextBox 196">
                <a:extLst>
                  <a:ext uri="{FF2B5EF4-FFF2-40B4-BE49-F238E27FC236}">
                    <a16:creationId xmlns:a16="http://schemas.microsoft.com/office/drawing/2014/main" id="{3024AA36-7718-B94C-91EA-9AC68046DF2D}"/>
                  </a:ext>
                </a:extLst>
              </p:cNvPr>
              <p:cNvSpPr txBox="1">
                <a:spLocks noRot="1" noChangeAspect="1" noMove="1" noResize="1" noEditPoints="1" noAdjustHandles="1" noChangeArrowheads="1" noChangeShapeType="1" noTextEdit="1"/>
              </p:cNvSpPr>
              <p:nvPr/>
            </p:nvSpPr>
            <p:spPr>
              <a:xfrm>
                <a:off x="7604289" y="4250645"/>
                <a:ext cx="1111468" cy="253916"/>
              </a:xfrm>
              <a:prstGeom prst="rect">
                <a:avLst/>
              </a:prstGeom>
              <a:blipFill>
                <a:blip r:embed="rId11"/>
                <a:stretch>
                  <a:fillRect/>
                </a:stretch>
              </a:blipFill>
            </p:spPr>
            <p:txBody>
              <a:bodyPr/>
              <a:lstStyle/>
              <a:p>
                <a:r>
                  <a:rPr lang="en-US">
                    <a:noFill/>
                  </a:rPr>
                  <a:t> </a:t>
                </a:r>
              </a:p>
            </p:txBody>
          </p:sp>
        </mc:Fallback>
      </mc:AlternateContent>
      <p:cxnSp>
        <p:nvCxnSpPr>
          <p:cNvPr id="198" name="Straight Arrow Connector 197">
            <a:extLst>
              <a:ext uri="{FF2B5EF4-FFF2-40B4-BE49-F238E27FC236}">
                <a16:creationId xmlns:a16="http://schemas.microsoft.com/office/drawing/2014/main" id="{2442209F-13BD-D548-829B-7123B143D09A}"/>
              </a:ext>
            </a:extLst>
          </p:cNvPr>
          <p:cNvCxnSpPr>
            <a:cxnSpLocks/>
          </p:cNvCxnSpPr>
          <p:nvPr/>
        </p:nvCxnSpPr>
        <p:spPr>
          <a:xfrm flipH="1" flipV="1">
            <a:off x="8156080" y="4063502"/>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2B18EF14-F2D4-704E-8D37-FC1D89BD1B52}"/>
              </a:ext>
            </a:extLst>
          </p:cNvPr>
          <p:cNvCxnSpPr>
            <a:cxnSpLocks/>
          </p:cNvCxnSpPr>
          <p:nvPr/>
        </p:nvCxnSpPr>
        <p:spPr>
          <a:xfrm flipV="1">
            <a:off x="6540106" y="3082184"/>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74F49FDD-D9C1-4D45-9393-D6280B4E357C}"/>
                  </a:ext>
                </a:extLst>
              </p:cNvPr>
              <p:cNvSpPr txBox="1"/>
              <p:nvPr/>
            </p:nvSpPr>
            <p:spPr>
              <a:xfrm>
                <a:off x="7436513" y="2489629"/>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200" name="TextBox 199">
                <a:extLst>
                  <a:ext uri="{FF2B5EF4-FFF2-40B4-BE49-F238E27FC236}">
                    <a16:creationId xmlns:a16="http://schemas.microsoft.com/office/drawing/2014/main" id="{74F49FDD-D9C1-4D45-9393-D6280B4E357C}"/>
                  </a:ext>
                </a:extLst>
              </p:cNvPr>
              <p:cNvSpPr txBox="1">
                <a:spLocks noRot="1" noChangeAspect="1" noMove="1" noResize="1" noEditPoints="1" noAdjustHandles="1" noChangeArrowheads="1" noChangeShapeType="1" noTextEdit="1"/>
              </p:cNvSpPr>
              <p:nvPr/>
            </p:nvSpPr>
            <p:spPr>
              <a:xfrm>
                <a:off x="7436513" y="2489629"/>
                <a:ext cx="304028" cy="161583"/>
              </a:xfrm>
              <a:prstGeom prst="rect">
                <a:avLst/>
              </a:prstGeom>
              <a:blipFill>
                <a:blip r:embed="rId12"/>
                <a:stretch>
                  <a:fillRect/>
                </a:stretch>
              </a:blipFill>
            </p:spPr>
            <p:txBody>
              <a:bodyPr/>
              <a:lstStyle/>
              <a:p>
                <a:r>
                  <a:rPr lang="en-US">
                    <a:noFill/>
                  </a:rPr>
                  <a:t> </a:t>
                </a:r>
              </a:p>
            </p:txBody>
          </p:sp>
        </mc:Fallback>
      </mc:AlternateContent>
      <p:sp>
        <p:nvSpPr>
          <p:cNvPr id="201" name="Rectangle 200">
            <a:extLst>
              <a:ext uri="{FF2B5EF4-FFF2-40B4-BE49-F238E27FC236}">
                <a16:creationId xmlns:a16="http://schemas.microsoft.com/office/drawing/2014/main" id="{A857ABF9-0C56-BB42-A528-CF7CA4007168}"/>
              </a:ext>
            </a:extLst>
          </p:cNvPr>
          <p:cNvSpPr/>
          <p:nvPr/>
        </p:nvSpPr>
        <p:spPr>
          <a:xfrm>
            <a:off x="6745057" y="2207292"/>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202" name="Rectangle 201">
            <a:extLst>
              <a:ext uri="{FF2B5EF4-FFF2-40B4-BE49-F238E27FC236}">
                <a16:creationId xmlns:a16="http://schemas.microsoft.com/office/drawing/2014/main" id="{795F69BF-163D-5F43-8FCD-4A26436A8658}"/>
              </a:ext>
            </a:extLst>
          </p:cNvPr>
          <p:cNvSpPr/>
          <p:nvPr/>
        </p:nvSpPr>
        <p:spPr>
          <a:xfrm>
            <a:off x="6739680" y="1716606"/>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203" name="Straight Arrow Connector 202">
            <a:extLst>
              <a:ext uri="{FF2B5EF4-FFF2-40B4-BE49-F238E27FC236}">
                <a16:creationId xmlns:a16="http://schemas.microsoft.com/office/drawing/2014/main" id="{C04504C3-E6B0-DC43-804D-9950A7A3B6C8}"/>
              </a:ext>
            </a:extLst>
          </p:cNvPr>
          <p:cNvCxnSpPr>
            <a:cxnSpLocks/>
          </p:cNvCxnSpPr>
          <p:nvPr/>
        </p:nvCxnSpPr>
        <p:spPr>
          <a:xfrm flipH="1" flipV="1">
            <a:off x="7300789" y="1887575"/>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C21EAA83-19AC-D447-95C6-4D9CCE873F88}"/>
                  </a:ext>
                </a:extLst>
              </p:cNvPr>
              <p:cNvSpPr txBox="1"/>
              <p:nvPr/>
            </p:nvSpPr>
            <p:spPr>
              <a:xfrm>
                <a:off x="7369510" y="2004496"/>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204" name="TextBox 203">
                <a:extLst>
                  <a:ext uri="{FF2B5EF4-FFF2-40B4-BE49-F238E27FC236}">
                    <a16:creationId xmlns:a16="http://schemas.microsoft.com/office/drawing/2014/main" id="{C21EAA83-19AC-D447-95C6-4D9CCE873F88}"/>
                  </a:ext>
                </a:extLst>
              </p:cNvPr>
              <p:cNvSpPr txBox="1">
                <a:spLocks noRot="1" noChangeAspect="1" noMove="1" noResize="1" noEditPoints="1" noAdjustHandles="1" noChangeArrowheads="1" noChangeShapeType="1" noTextEdit="1"/>
              </p:cNvSpPr>
              <p:nvPr/>
            </p:nvSpPr>
            <p:spPr>
              <a:xfrm>
                <a:off x="7369510" y="2004496"/>
                <a:ext cx="304028" cy="161583"/>
              </a:xfrm>
              <a:prstGeom prst="rect">
                <a:avLst/>
              </a:prstGeom>
              <a:blipFill>
                <a:blip r:embed="rId13"/>
                <a:stretch>
                  <a:fillRect l="-40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2F5B6315-F338-2341-A03E-445883CE2965}"/>
                  </a:ext>
                </a:extLst>
              </p:cNvPr>
              <p:cNvSpPr txBox="1"/>
              <p:nvPr/>
            </p:nvSpPr>
            <p:spPr>
              <a:xfrm>
                <a:off x="6955704" y="1183395"/>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a:p>
            </p:txBody>
          </p:sp>
        </mc:Choice>
        <mc:Fallback xmlns="">
          <p:sp>
            <p:nvSpPr>
              <p:cNvPr id="205" name="TextBox 204">
                <a:extLst>
                  <a:ext uri="{FF2B5EF4-FFF2-40B4-BE49-F238E27FC236}">
                    <a16:creationId xmlns:a16="http://schemas.microsoft.com/office/drawing/2014/main" id="{2F5B6315-F338-2341-A03E-445883CE2965}"/>
                  </a:ext>
                </a:extLst>
              </p:cNvPr>
              <p:cNvSpPr txBox="1">
                <a:spLocks noRot="1" noChangeAspect="1" noMove="1" noResize="1" noEditPoints="1" noAdjustHandles="1" noChangeArrowheads="1" noChangeShapeType="1" noTextEdit="1"/>
              </p:cNvSpPr>
              <p:nvPr/>
            </p:nvSpPr>
            <p:spPr>
              <a:xfrm>
                <a:off x="6955704" y="1183395"/>
                <a:ext cx="554062" cy="161583"/>
              </a:xfrm>
              <a:prstGeom prst="rect">
                <a:avLst/>
              </a:prstGeom>
              <a:blipFill>
                <a:blip r:embed="rId14"/>
                <a:stretch>
                  <a:fillRect l="-14286" t="-25926" r="-10989" b="-48148"/>
                </a:stretch>
              </a:blipFill>
            </p:spPr>
            <p:txBody>
              <a:bodyPr/>
              <a:lstStyle/>
              <a:p>
                <a:r>
                  <a:rPr lang="en-US">
                    <a:noFill/>
                  </a:rPr>
                  <a:t> </a:t>
                </a:r>
              </a:p>
            </p:txBody>
          </p:sp>
        </mc:Fallback>
      </mc:AlternateContent>
      <p:cxnSp>
        <p:nvCxnSpPr>
          <p:cNvPr id="206" name="Straight Arrow Connector 205">
            <a:extLst>
              <a:ext uri="{FF2B5EF4-FFF2-40B4-BE49-F238E27FC236}">
                <a16:creationId xmlns:a16="http://schemas.microsoft.com/office/drawing/2014/main" id="{77B4C2D5-6E3A-424B-9A81-710D2513F736}"/>
              </a:ext>
            </a:extLst>
          </p:cNvPr>
          <p:cNvCxnSpPr>
            <a:cxnSpLocks/>
          </p:cNvCxnSpPr>
          <p:nvPr/>
        </p:nvCxnSpPr>
        <p:spPr>
          <a:xfrm flipH="1" flipV="1">
            <a:off x="7314323" y="1380840"/>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0B736114-580F-044D-8AA6-BAD66DE6278F}"/>
              </a:ext>
            </a:extLst>
          </p:cNvPr>
          <p:cNvCxnSpPr>
            <a:cxnSpLocks/>
          </p:cNvCxnSpPr>
          <p:nvPr/>
        </p:nvCxnSpPr>
        <p:spPr>
          <a:xfrm flipV="1">
            <a:off x="8057537" y="3082183"/>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B9173C0E-8E8C-AA43-9B4E-219B4960F288}"/>
                  </a:ext>
                </a:extLst>
              </p:cNvPr>
              <p:cNvSpPr txBox="1"/>
              <p:nvPr/>
            </p:nvSpPr>
            <p:spPr>
              <a:xfrm>
                <a:off x="7832441" y="3233381"/>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208" name="TextBox 207">
                <a:extLst>
                  <a:ext uri="{FF2B5EF4-FFF2-40B4-BE49-F238E27FC236}">
                    <a16:creationId xmlns:a16="http://schemas.microsoft.com/office/drawing/2014/main" id="{B9173C0E-8E8C-AA43-9B4E-219B4960F288}"/>
                  </a:ext>
                </a:extLst>
              </p:cNvPr>
              <p:cNvSpPr txBox="1">
                <a:spLocks noRot="1" noChangeAspect="1" noMove="1" noResize="1" noEditPoints="1" noAdjustHandles="1" noChangeArrowheads="1" noChangeShapeType="1" noTextEdit="1"/>
              </p:cNvSpPr>
              <p:nvPr/>
            </p:nvSpPr>
            <p:spPr>
              <a:xfrm>
                <a:off x="7832441" y="3233381"/>
                <a:ext cx="260199" cy="338554"/>
              </a:xfrm>
              <a:prstGeom prst="rect">
                <a:avLst/>
              </a:prstGeom>
              <a:blipFill>
                <a:blip r:embed="rId15"/>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52EE5787-0BB2-E54E-B7EB-2F722714BF42}"/>
                  </a:ext>
                </a:extLst>
              </p:cNvPr>
              <p:cNvSpPr txBox="1"/>
              <p:nvPr/>
            </p:nvSpPr>
            <p:spPr>
              <a:xfrm>
                <a:off x="6607297" y="3274313"/>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209" name="TextBox 208">
                <a:extLst>
                  <a:ext uri="{FF2B5EF4-FFF2-40B4-BE49-F238E27FC236}">
                    <a16:creationId xmlns:a16="http://schemas.microsoft.com/office/drawing/2014/main" id="{52EE5787-0BB2-E54E-B7EB-2F722714BF42}"/>
                  </a:ext>
                </a:extLst>
              </p:cNvPr>
              <p:cNvSpPr txBox="1">
                <a:spLocks noRot="1" noChangeAspect="1" noMove="1" noResize="1" noEditPoints="1" noAdjustHandles="1" noChangeArrowheads="1" noChangeShapeType="1" noTextEdit="1"/>
              </p:cNvSpPr>
              <p:nvPr/>
            </p:nvSpPr>
            <p:spPr>
              <a:xfrm>
                <a:off x="6607297" y="3274313"/>
                <a:ext cx="267637" cy="337015"/>
              </a:xfrm>
              <a:prstGeom prst="rect">
                <a:avLst/>
              </a:prstGeom>
              <a:blipFill>
                <a:blip r:embed="rId16"/>
                <a:stretch>
                  <a:fillRect l="-2273"/>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88BCE97F-31AA-554B-B9EC-E3D7C113E143}"/>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17"/>
              </a:rPr>
              <a:t>Sequence transduction with recurrent neural networks</a:t>
            </a:r>
            <a:r>
              <a:rPr lang="en-US" sz="800" dirty="0"/>
              <a:t>”</a:t>
            </a:r>
          </a:p>
        </p:txBody>
      </p:sp>
      <p:pic>
        <p:nvPicPr>
          <p:cNvPr id="61" name="Picture 60" descr="Text&#10;&#10;Description automatically generated">
            <a:extLst>
              <a:ext uri="{FF2B5EF4-FFF2-40B4-BE49-F238E27FC236}">
                <a16:creationId xmlns:a16="http://schemas.microsoft.com/office/drawing/2014/main" id="{53793095-027B-9845-A946-2B63B83BF45E}"/>
              </a:ext>
            </a:extLst>
          </p:cNvPr>
          <p:cNvPicPr>
            <a:picLocks noChangeAspect="1"/>
          </p:cNvPicPr>
          <p:nvPr/>
        </p:nvPicPr>
        <p:blipFill>
          <a:blip r:embed="rId18"/>
          <a:stretch>
            <a:fillRect/>
          </a:stretch>
        </p:blipFill>
        <p:spPr>
          <a:xfrm>
            <a:off x="6447888" y="492271"/>
            <a:ext cx="1754493" cy="455824"/>
          </a:xfrm>
          <a:prstGeom prst="rect">
            <a:avLst/>
          </a:prstGeom>
        </p:spPr>
      </p:pic>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E3A5B2E4-8420-CC42-82B8-A485AEC89B03}"/>
                  </a:ext>
                </a:extLst>
              </p:cNvPr>
              <p:cNvSpPr txBox="1"/>
              <p:nvPr/>
            </p:nvSpPr>
            <p:spPr>
              <a:xfrm>
                <a:off x="5486400" y="937991"/>
                <a:ext cx="3688868" cy="200055"/>
              </a:xfrm>
              <a:prstGeom prst="rect">
                <a:avLst/>
              </a:prstGeom>
              <a:noFill/>
            </p:spPr>
            <p:txBody>
              <a:bodyPr wrap="square" rtlCol="0">
                <a:spAutoFit/>
              </a:bodyPr>
              <a:lstStyle/>
              <a:p>
                <a:r>
                  <a:rPr lang="en-US" sz="700" b="1" dirty="0">
                    <a:solidFill>
                      <a:schemeClr val="tx1"/>
                    </a:solidFill>
                  </a:rPr>
                  <a:t>y</a:t>
                </a:r>
                <a14:m>
                  <m:oMath xmlns:m="http://schemas.openxmlformats.org/officeDocument/2006/math">
                    <m:r>
                      <a:rPr lang="en-US" sz="700" b="1" i="1">
                        <a:solidFill>
                          <a:schemeClr val="tx1"/>
                        </a:solidFill>
                        <a:latin typeface="Cambria Math" panose="02040503050406030204" pitchFamily="18" charset="0"/>
                      </a:rPr>
                      <m:t> </m:t>
                    </m:r>
                  </m:oMath>
                </a14:m>
                <a:r>
                  <a:rPr lang="en-US" sz="700" b="1" dirty="0">
                    <a:solidFill>
                      <a:schemeClr val="tx1"/>
                    </a:solidFill>
                  </a:rPr>
                  <a:t>(t ,u) is probability of emitting next symbol (u + 1) in output sequence from (t, u)</a:t>
                </a:r>
                <a:endParaRPr lang="en-US" sz="700" dirty="0">
                  <a:solidFill>
                    <a:schemeClr val="tx1"/>
                  </a:solidFill>
                </a:endParaRPr>
              </a:p>
            </p:txBody>
          </p:sp>
        </mc:Choice>
        <mc:Fallback xmlns="">
          <p:sp>
            <p:nvSpPr>
              <p:cNvPr id="62" name="TextBox 61">
                <a:extLst>
                  <a:ext uri="{FF2B5EF4-FFF2-40B4-BE49-F238E27FC236}">
                    <a16:creationId xmlns:a16="http://schemas.microsoft.com/office/drawing/2014/main" id="{E3A5B2E4-8420-CC42-82B8-A485AEC89B03}"/>
                  </a:ext>
                </a:extLst>
              </p:cNvPr>
              <p:cNvSpPr txBox="1">
                <a:spLocks noRot="1" noChangeAspect="1" noMove="1" noResize="1" noEditPoints="1" noAdjustHandles="1" noChangeArrowheads="1" noChangeShapeType="1" noTextEdit="1"/>
              </p:cNvSpPr>
              <p:nvPr/>
            </p:nvSpPr>
            <p:spPr>
              <a:xfrm>
                <a:off x="5486400" y="937991"/>
                <a:ext cx="3688868" cy="200055"/>
              </a:xfrm>
              <a:prstGeom prst="rect">
                <a:avLst/>
              </a:prstGeom>
              <a:blipFill>
                <a:blip r:embed="rId19"/>
                <a:stretch>
                  <a:fillRect b="-5882"/>
                </a:stretch>
              </a:blipFill>
            </p:spPr>
            <p:txBody>
              <a:bodyPr/>
              <a:lstStyle/>
              <a:p>
                <a:r>
                  <a:rPr lang="en-US">
                    <a:noFill/>
                  </a:rPr>
                  <a:t> </a:t>
                </a:r>
              </a:p>
            </p:txBody>
          </p:sp>
        </mc:Fallback>
      </mc:AlternateContent>
      <p:sp>
        <p:nvSpPr>
          <p:cNvPr id="63" name="Rectangle 62">
            <a:extLst>
              <a:ext uri="{FF2B5EF4-FFF2-40B4-BE49-F238E27FC236}">
                <a16:creationId xmlns:a16="http://schemas.microsoft.com/office/drawing/2014/main" id="{4A54E43C-5E75-3646-B9CE-CF00F481292B}"/>
              </a:ext>
            </a:extLst>
          </p:cNvPr>
          <p:cNvSpPr/>
          <p:nvPr/>
        </p:nvSpPr>
        <p:spPr>
          <a:xfrm>
            <a:off x="5368413" y="387873"/>
            <a:ext cx="3747970" cy="754309"/>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D82ED6-105F-C148-BCE2-CA21AB2243E3}"/>
              </a:ext>
            </a:extLst>
          </p:cNvPr>
          <p:cNvSpPr txBox="1"/>
          <p:nvPr/>
        </p:nvSpPr>
        <p:spPr>
          <a:xfrm>
            <a:off x="3072094" y="4189977"/>
            <a:ext cx="2011680" cy="508498"/>
          </a:xfrm>
          <a:prstGeom prst="rect">
            <a:avLst/>
          </a:prstGeom>
          <a:noFill/>
        </p:spPr>
        <p:txBody>
          <a:bodyPr wrap="square" rtlCol="0">
            <a:spAutoFit/>
          </a:bodyPr>
          <a:lstStyle/>
          <a:p>
            <a:endParaRPr lang="en-US" dirty="0"/>
          </a:p>
        </p:txBody>
      </p:sp>
      <p:pic>
        <p:nvPicPr>
          <p:cNvPr id="60" name="Picture 59" descr="Diagram&#10;&#10;Description automatically generated with medium confidence">
            <a:extLst>
              <a:ext uri="{FF2B5EF4-FFF2-40B4-BE49-F238E27FC236}">
                <a16:creationId xmlns:a16="http://schemas.microsoft.com/office/drawing/2014/main" id="{2DFC1B69-FCA7-E148-9978-D1864E2E861C}"/>
              </a:ext>
            </a:extLst>
          </p:cNvPr>
          <p:cNvPicPr>
            <a:picLocks noChangeAspect="1"/>
          </p:cNvPicPr>
          <p:nvPr/>
        </p:nvPicPr>
        <p:blipFill>
          <a:blip r:embed="rId20"/>
          <a:stretch>
            <a:fillRect/>
          </a:stretch>
        </p:blipFill>
        <p:spPr>
          <a:xfrm>
            <a:off x="0" y="4632512"/>
            <a:ext cx="2260315" cy="500070"/>
          </a:xfrm>
          <a:prstGeom prst="rect">
            <a:avLst/>
          </a:prstGeom>
        </p:spPr>
      </p:pic>
    </p:spTree>
    <p:extLst>
      <p:ext uri="{BB962C8B-B14F-4D97-AF65-F5344CB8AC3E}">
        <p14:creationId xmlns:p14="http://schemas.microsoft.com/office/powerpoint/2010/main" val="1558610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Training: Gradient Descent</a:t>
            </a:r>
            <a:endParaRPr dirty="0">
              <a:solidFill>
                <a:schemeClr val="accent1">
                  <a:lumMod val="50000"/>
                </a:schemeClr>
              </a:solidFill>
            </a:endParaRPr>
          </a:p>
        </p:txBody>
      </p:sp>
      <p:sp>
        <p:nvSpPr>
          <p:cNvPr id="50" name="Rectangle 49">
            <a:extLst>
              <a:ext uri="{FF2B5EF4-FFF2-40B4-BE49-F238E27FC236}">
                <a16:creationId xmlns:a16="http://schemas.microsoft.com/office/drawing/2014/main" id="{D2EC23C8-24BB-1B42-AF58-F110ED06F74A}"/>
              </a:ext>
            </a:extLst>
          </p:cNvPr>
          <p:cNvSpPr/>
          <p:nvPr/>
        </p:nvSpPr>
        <p:spPr>
          <a:xfrm>
            <a:off x="5488811" y="3929768"/>
            <a:ext cx="1111468"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Text Predictor</a:t>
            </a:r>
          </a:p>
        </p:txBody>
      </p:sp>
      <p:cxnSp>
        <p:nvCxnSpPr>
          <p:cNvPr id="51" name="Straight Arrow Connector 50">
            <a:extLst>
              <a:ext uri="{FF2B5EF4-FFF2-40B4-BE49-F238E27FC236}">
                <a16:creationId xmlns:a16="http://schemas.microsoft.com/office/drawing/2014/main" id="{4481A71B-E3B2-7641-8D5A-D404782E13C8}"/>
              </a:ext>
            </a:extLst>
          </p:cNvPr>
          <p:cNvCxnSpPr>
            <a:cxnSpLocks/>
            <a:stCxn id="54" idx="0"/>
          </p:cNvCxnSpPr>
          <p:nvPr/>
        </p:nvCxnSpPr>
        <p:spPr>
          <a:xfrm flipH="1" flipV="1">
            <a:off x="6895880" y="2623098"/>
            <a:ext cx="2" cy="32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B5C146E-7C2D-2B48-9FE7-C1EAEA196922}"/>
              </a:ext>
            </a:extLst>
          </p:cNvPr>
          <p:cNvSpPr txBox="1"/>
          <p:nvPr/>
        </p:nvSpPr>
        <p:spPr>
          <a:xfrm>
            <a:off x="6805243" y="2342420"/>
            <a:ext cx="465077" cy="253916"/>
          </a:xfrm>
          <a:prstGeom prst="rect">
            <a:avLst/>
          </a:prstGeom>
          <a:noFill/>
        </p:spPr>
        <p:txBody>
          <a:bodyPr wrap="square" rtlCol="0">
            <a:spAutoFit/>
          </a:bodyPr>
          <a:lstStyle/>
          <a:p>
            <a:r>
              <a:rPr lang="en-US" sz="1050" i="1" baseline="-25000"/>
              <a:t>h</a:t>
            </a:r>
            <a:endParaRPr lang="en-US" sz="1050" i="1"/>
          </a:p>
        </p:txBody>
      </p:sp>
      <p:sp>
        <p:nvSpPr>
          <p:cNvPr id="53" name="Rectangle 52">
            <a:extLst>
              <a:ext uri="{FF2B5EF4-FFF2-40B4-BE49-F238E27FC236}">
                <a16:creationId xmlns:a16="http://schemas.microsoft.com/office/drawing/2014/main" id="{BB9E9AAD-398B-E44E-8560-2C87E4C2ED49}"/>
              </a:ext>
            </a:extLst>
          </p:cNvPr>
          <p:cNvSpPr/>
          <p:nvPr/>
        </p:nvSpPr>
        <p:spPr>
          <a:xfrm>
            <a:off x="7213159" y="3929768"/>
            <a:ext cx="1168622"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Audio Encoder</a:t>
            </a:r>
          </a:p>
        </p:txBody>
      </p:sp>
      <p:sp>
        <p:nvSpPr>
          <p:cNvPr id="54" name="Rectangle 53">
            <a:extLst>
              <a:ext uri="{FF2B5EF4-FFF2-40B4-BE49-F238E27FC236}">
                <a16:creationId xmlns:a16="http://schemas.microsoft.com/office/drawing/2014/main" id="{78FABD39-03CF-B149-84E2-982420A172F9}"/>
              </a:ext>
            </a:extLst>
          </p:cNvPr>
          <p:cNvSpPr/>
          <p:nvPr/>
        </p:nvSpPr>
        <p:spPr>
          <a:xfrm>
            <a:off x="6040602" y="2948451"/>
            <a:ext cx="1710560" cy="36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Joiner </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AD603AF-1FB6-264D-9F7A-6D5E8AAFA018}"/>
                  </a:ext>
                </a:extLst>
              </p:cNvPr>
              <p:cNvSpPr txBox="1"/>
              <p:nvPr/>
            </p:nvSpPr>
            <p:spPr>
              <a:xfrm>
                <a:off x="5532176" y="4461748"/>
                <a:ext cx="1111468"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𝑦</m:t>
                          </m:r>
                        </m:e>
                        <m:sub>
                          <m:r>
                            <a:rPr lang="en-US" sz="1050" i="1">
                              <a:latin typeface="Cambria Math" panose="02040503050406030204" pitchFamily="18" charset="0"/>
                            </a:rPr>
                            <m:t>𝑢</m:t>
                          </m:r>
                          <m:r>
                            <a:rPr lang="en-US" sz="1050" i="1">
                              <a:latin typeface="Cambria Math" panose="02040503050406030204" pitchFamily="18" charset="0"/>
                            </a:rPr>
                            <m:t>−1</m:t>
                          </m:r>
                        </m:sub>
                      </m:sSub>
                    </m:oMath>
                  </m:oMathPara>
                </a14:m>
                <a:endParaRPr lang="en-US" sz="1050"/>
              </a:p>
              <a:p>
                <a:endParaRPr lang="en-US" sz="1050"/>
              </a:p>
            </p:txBody>
          </p:sp>
        </mc:Choice>
        <mc:Fallback xmlns="">
          <p:sp>
            <p:nvSpPr>
              <p:cNvPr id="55" name="TextBox 54">
                <a:extLst>
                  <a:ext uri="{FF2B5EF4-FFF2-40B4-BE49-F238E27FC236}">
                    <a16:creationId xmlns:a16="http://schemas.microsoft.com/office/drawing/2014/main" id="{1AD603AF-1FB6-264D-9F7A-6D5E8AAFA018}"/>
                  </a:ext>
                </a:extLst>
              </p:cNvPr>
              <p:cNvSpPr txBox="1">
                <a:spLocks noRot="1" noChangeAspect="1" noMove="1" noResize="1" noEditPoints="1" noAdjustHandles="1" noChangeArrowheads="1" noChangeShapeType="1" noTextEdit="1"/>
              </p:cNvSpPr>
              <p:nvPr/>
            </p:nvSpPr>
            <p:spPr>
              <a:xfrm>
                <a:off x="5532176" y="4461748"/>
                <a:ext cx="1111468" cy="415498"/>
              </a:xfrm>
              <a:prstGeom prst="rect">
                <a:avLst/>
              </a:prstGeom>
              <a:blipFill>
                <a:blip r:embed="rId4"/>
                <a:stretch>
                  <a:fillRect/>
                </a:stretch>
              </a:blipFill>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4512120C-7A76-1D45-9C7F-55D9D9884B98}"/>
              </a:ext>
            </a:extLst>
          </p:cNvPr>
          <p:cNvCxnSpPr>
            <a:cxnSpLocks/>
          </p:cNvCxnSpPr>
          <p:nvPr/>
        </p:nvCxnSpPr>
        <p:spPr>
          <a:xfrm flipH="1" flipV="1">
            <a:off x="6040601" y="4292375"/>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E04F17B-32F3-2A45-9C58-02FE46713047}"/>
                  </a:ext>
                </a:extLst>
              </p:cNvPr>
              <p:cNvSpPr txBox="1"/>
              <p:nvPr/>
            </p:nvSpPr>
            <p:spPr>
              <a:xfrm>
                <a:off x="7199378" y="4479518"/>
                <a:ext cx="1111468"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𝑥</m:t>
                          </m:r>
                        </m:e>
                        <m:sub>
                          <m:r>
                            <a:rPr lang="en-US" sz="1050" i="1">
                              <a:latin typeface="Cambria Math" panose="02040503050406030204" pitchFamily="18" charset="0"/>
                            </a:rPr>
                            <m:t>𝑡</m:t>
                          </m:r>
                        </m:sub>
                      </m:sSub>
                    </m:oMath>
                  </m:oMathPara>
                </a14:m>
                <a:endParaRPr lang="en-US" sz="1050"/>
              </a:p>
            </p:txBody>
          </p:sp>
        </mc:Choice>
        <mc:Fallback xmlns="">
          <p:sp>
            <p:nvSpPr>
              <p:cNvPr id="57" name="TextBox 56">
                <a:extLst>
                  <a:ext uri="{FF2B5EF4-FFF2-40B4-BE49-F238E27FC236}">
                    <a16:creationId xmlns:a16="http://schemas.microsoft.com/office/drawing/2014/main" id="{8E04F17B-32F3-2A45-9C58-02FE46713047}"/>
                  </a:ext>
                </a:extLst>
              </p:cNvPr>
              <p:cNvSpPr txBox="1">
                <a:spLocks noRot="1" noChangeAspect="1" noMove="1" noResize="1" noEditPoints="1" noAdjustHandles="1" noChangeArrowheads="1" noChangeShapeType="1" noTextEdit="1"/>
              </p:cNvSpPr>
              <p:nvPr/>
            </p:nvSpPr>
            <p:spPr>
              <a:xfrm>
                <a:off x="7199378" y="4479518"/>
                <a:ext cx="1111468" cy="253916"/>
              </a:xfrm>
              <a:prstGeom prst="rect">
                <a:avLst/>
              </a:prstGeom>
              <a:blipFill>
                <a:blip r:embed="rId5"/>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BD563176-1E23-EC41-9818-0C8CD37330CB}"/>
              </a:ext>
            </a:extLst>
          </p:cNvPr>
          <p:cNvCxnSpPr>
            <a:cxnSpLocks/>
          </p:cNvCxnSpPr>
          <p:nvPr/>
        </p:nvCxnSpPr>
        <p:spPr>
          <a:xfrm flipH="1" flipV="1">
            <a:off x="7751169" y="4292375"/>
            <a:ext cx="3942" cy="247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AFCEDC3-DA07-B248-AA4D-21C85327EEF6}"/>
              </a:ext>
            </a:extLst>
          </p:cNvPr>
          <p:cNvCxnSpPr>
            <a:cxnSpLocks/>
          </p:cNvCxnSpPr>
          <p:nvPr/>
        </p:nvCxnSpPr>
        <p:spPr>
          <a:xfrm flipV="1">
            <a:off x="6135195" y="3311057"/>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C2E334E-C084-384C-9C17-8858F4F1806C}"/>
                  </a:ext>
                </a:extLst>
              </p:cNvPr>
              <p:cNvSpPr txBox="1"/>
              <p:nvPr/>
            </p:nvSpPr>
            <p:spPr>
              <a:xfrm>
                <a:off x="7392427" y="3467134"/>
                <a:ext cx="2601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𝑓</m:t>
                          </m:r>
                        </m:e>
                        <m:sub>
                          <m:r>
                            <a:rPr lang="en-US" sz="1050" i="1">
                              <a:latin typeface="Cambria Math" panose="02040503050406030204" pitchFamily="18" charset="0"/>
                            </a:rPr>
                            <m:t>𝑡</m:t>
                          </m:r>
                        </m:sub>
                        <m:sup/>
                      </m:sSubSup>
                    </m:oMath>
                  </m:oMathPara>
                </a14:m>
                <a:endParaRPr lang="en-US" sz="1050"/>
              </a:p>
              <a:p>
                <a:endParaRPr lang="en-US" sz="1050"/>
              </a:p>
            </p:txBody>
          </p:sp>
        </mc:Choice>
        <mc:Fallback xmlns="">
          <p:sp>
            <p:nvSpPr>
              <p:cNvPr id="60" name="TextBox 59">
                <a:extLst>
                  <a:ext uri="{FF2B5EF4-FFF2-40B4-BE49-F238E27FC236}">
                    <a16:creationId xmlns:a16="http://schemas.microsoft.com/office/drawing/2014/main" id="{BC2E334E-C084-384C-9C17-8858F4F1806C}"/>
                  </a:ext>
                </a:extLst>
              </p:cNvPr>
              <p:cNvSpPr txBox="1">
                <a:spLocks noRot="1" noChangeAspect="1" noMove="1" noResize="1" noEditPoints="1" noAdjustHandles="1" noChangeArrowheads="1" noChangeShapeType="1" noTextEdit="1"/>
              </p:cNvSpPr>
              <p:nvPr/>
            </p:nvSpPr>
            <p:spPr>
              <a:xfrm>
                <a:off x="7392427" y="3467134"/>
                <a:ext cx="260199" cy="338554"/>
              </a:xfrm>
              <a:prstGeom prst="rect">
                <a:avLst/>
              </a:prstGeom>
              <a:blipFill>
                <a:blip r:embed="rId6"/>
                <a:stretch>
                  <a:fillRect l="-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995B4F2-A7E4-F64C-98B6-B618CF401019}"/>
                  </a:ext>
                </a:extLst>
              </p:cNvPr>
              <p:cNvSpPr txBox="1"/>
              <p:nvPr/>
            </p:nvSpPr>
            <p:spPr>
              <a:xfrm>
                <a:off x="6167283" y="3508066"/>
                <a:ext cx="267637"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050" i="1" smtClean="0">
                              <a:latin typeface="Cambria Math" panose="02040503050406030204" pitchFamily="18" charset="0"/>
                            </a:rPr>
                          </m:ctrlPr>
                        </m:sSubSupPr>
                        <m:e>
                          <m:r>
                            <a:rPr lang="en-US" sz="1050" b="0" i="1" smtClean="0">
                              <a:latin typeface="Cambria Math" panose="02040503050406030204" pitchFamily="18" charset="0"/>
                            </a:rPr>
                            <m:t>𝑔</m:t>
                          </m:r>
                        </m:e>
                        <m:sub>
                          <m:r>
                            <a:rPr lang="en-US" sz="1050" i="1">
                              <a:latin typeface="Cambria Math" panose="02040503050406030204" pitchFamily="18" charset="0"/>
                            </a:rPr>
                            <m:t>𝑢</m:t>
                          </m:r>
                        </m:sub>
                        <m:sup/>
                      </m:sSubSup>
                    </m:oMath>
                  </m:oMathPara>
                </a14:m>
                <a:endParaRPr lang="en-US" sz="1050"/>
              </a:p>
              <a:p>
                <a:endParaRPr lang="en-US" sz="1050"/>
              </a:p>
            </p:txBody>
          </p:sp>
        </mc:Choice>
        <mc:Fallback xmlns="">
          <p:sp>
            <p:nvSpPr>
              <p:cNvPr id="61" name="TextBox 60">
                <a:extLst>
                  <a:ext uri="{FF2B5EF4-FFF2-40B4-BE49-F238E27FC236}">
                    <a16:creationId xmlns:a16="http://schemas.microsoft.com/office/drawing/2014/main" id="{6995B4F2-A7E4-F64C-98B6-B618CF401019}"/>
                  </a:ext>
                </a:extLst>
              </p:cNvPr>
              <p:cNvSpPr txBox="1">
                <a:spLocks noRot="1" noChangeAspect="1" noMove="1" noResize="1" noEditPoints="1" noAdjustHandles="1" noChangeArrowheads="1" noChangeShapeType="1" noTextEdit="1"/>
              </p:cNvSpPr>
              <p:nvPr/>
            </p:nvSpPr>
            <p:spPr>
              <a:xfrm>
                <a:off x="6167283" y="3508066"/>
                <a:ext cx="267637" cy="337015"/>
              </a:xfrm>
              <a:prstGeom prst="rect">
                <a:avLst/>
              </a:prstGeom>
              <a:blipFill>
                <a:blip r:embed="rId7"/>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F90B0FB-F0C5-1247-9CB4-2476DAB3B1B2}"/>
                  </a:ext>
                </a:extLst>
              </p:cNvPr>
              <p:cNvSpPr txBox="1"/>
              <p:nvPr/>
            </p:nvSpPr>
            <p:spPr>
              <a:xfrm>
                <a:off x="7031602" y="2718502"/>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𝑧</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2" name="TextBox 61">
                <a:extLst>
                  <a:ext uri="{FF2B5EF4-FFF2-40B4-BE49-F238E27FC236}">
                    <a16:creationId xmlns:a16="http://schemas.microsoft.com/office/drawing/2014/main" id="{DF90B0FB-F0C5-1247-9CB4-2476DAB3B1B2}"/>
                  </a:ext>
                </a:extLst>
              </p:cNvPr>
              <p:cNvSpPr txBox="1">
                <a:spLocks noRot="1" noChangeAspect="1" noMove="1" noResize="1" noEditPoints="1" noAdjustHandles="1" noChangeArrowheads="1" noChangeShapeType="1" noTextEdit="1"/>
              </p:cNvSpPr>
              <p:nvPr/>
            </p:nvSpPr>
            <p:spPr>
              <a:xfrm>
                <a:off x="7031602" y="2718502"/>
                <a:ext cx="304028" cy="161583"/>
              </a:xfrm>
              <a:prstGeom prst="rect">
                <a:avLst/>
              </a:prstGeom>
              <a:blipFill>
                <a:blip r:embed="rId8"/>
                <a:stretch>
                  <a:fillRect/>
                </a:stretch>
              </a:blipFill>
            </p:spPr>
            <p:txBody>
              <a:bodyPr/>
              <a:lstStyle/>
              <a:p>
                <a:r>
                  <a:rPr lang="en-US">
                    <a:noFill/>
                  </a:rPr>
                  <a:t> </a:t>
                </a:r>
              </a:p>
            </p:txBody>
          </p:sp>
        </mc:Fallback>
      </mc:AlternateContent>
      <p:sp>
        <p:nvSpPr>
          <p:cNvPr id="63" name="Rectangle 62">
            <a:extLst>
              <a:ext uri="{FF2B5EF4-FFF2-40B4-BE49-F238E27FC236}">
                <a16:creationId xmlns:a16="http://schemas.microsoft.com/office/drawing/2014/main" id="{62DA325C-0BF7-D743-99D2-443E6C07C01C}"/>
              </a:ext>
            </a:extLst>
          </p:cNvPr>
          <p:cNvSpPr/>
          <p:nvPr/>
        </p:nvSpPr>
        <p:spPr>
          <a:xfrm>
            <a:off x="6340146" y="2436165"/>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Linear Layer</a:t>
            </a:r>
          </a:p>
        </p:txBody>
      </p:sp>
      <p:sp>
        <p:nvSpPr>
          <p:cNvPr id="64" name="Rectangle 63">
            <a:extLst>
              <a:ext uri="{FF2B5EF4-FFF2-40B4-BE49-F238E27FC236}">
                <a16:creationId xmlns:a16="http://schemas.microsoft.com/office/drawing/2014/main" id="{E9E1D7CD-28C1-5942-A797-722A71AEC655}"/>
              </a:ext>
            </a:extLst>
          </p:cNvPr>
          <p:cNvSpPr/>
          <p:nvPr/>
        </p:nvSpPr>
        <p:spPr>
          <a:xfrm>
            <a:off x="6334769" y="1945479"/>
            <a:ext cx="1111468" cy="1869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Softmax</a:t>
            </a:r>
          </a:p>
        </p:txBody>
      </p:sp>
      <p:cxnSp>
        <p:nvCxnSpPr>
          <p:cNvPr id="65" name="Straight Arrow Connector 64">
            <a:extLst>
              <a:ext uri="{FF2B5EF4-FFF2-40B4-BE49-F238E27FC236}">
                <a16:creationId xmlns:a16="http://schemas.microsoft.com/office/drawing/2014/main" id="{02936D0F-A9A6-D54B-B3D6-6C523524ADCE}"/>
              </a:ext>
            </a:extLst>
          </p:cNvPr>
          <p:cNvCxnSpPr>
            <a:cxnSpLocks/>
          </p:cNvCxnSpPr>
          <p:nvPr/>
        </p:nvCxnSpPr>
        <p:spPr>
          <a:xfrm flipH="1" flipV="1">
            <a:off x="6895878" y="2116448"/>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094D859-6D4B-764B-A468-30789943A242}"/>
                  </a:ext>
                </a:extLst>
              </p:cNvPr>
              <p:cNvSpPr txBox="1"/>
              <p:nvPr/>
            </p:nvSpPr>
            <p:spPr>
              <a:xfrm>
                <a:off x="6964599" y="2233369"/>
                <a:ext cx="304028" cy="1615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050" i="1">
                              <a:latin typeface="Cambria Math" panose="02040503050406030204" pitchFamily="18" charset="0"/>
                            </a:rPr>
                          </m:ctrlPr>
                        </m:sSupPr>
                        <m:e>
                          <m:r>
                            <a:rPr lang="en-US" sz="1050" i="1">
                              <a:latin typeface="Cambria Math" panose="02040503050406030204" pitchFamily="18" charset="0"/>
                            </a:rPr>
                            <m:t>h</m:t>
                          </m:r>
                        </m:e>
                        <m:sup>
                          <m:r>
                            <a:rPr lang="en-US" sz="1050" i="1">
                              <a:latin typeface="Cambria Math" panose="02040503050406030204" pitchFamily="18" charset="0"/>
                            </a:rPr>
                            <m:t>𝑡</m:t>
                          </m:r>
                          <m:r>
                            <a:rPr lang="en-US" sz="1050" i="1">
                              <a:latin typeface="Cambria Math" panose="02040503050406030204" pitchFamily="18" charset="0"/>
                            </a:rPr>
                            <m:t>, </m:t>
                          </m:r>
                          <m:r>
                            <a:rPr lang="en-US" sz="1050" i="1">
                              <a:latin typeface="Cambria Math" panose="02040503050406030204" pitchFamily="18" charset="0"/>
                            </a:rPr>
                            <m:t>𝑢</m:t>
                          </m:r>
                        </m:sup>
                      </m:sSup>
                    </m:oMath>
                  </m:oMathPara>
                </a14:m>
                <a:endParaRPr lang="en-US" sz="1050"/>
              </a:p>
            </p:txBody>
          </p:sp>
        </mc:Choice>
        <mc:Fallback xmlns="">
          <p:sp>
            <p:nvSpPr>
              <p:cNvPr id="66" name="TextBox 65">
                <a:extLst>
                  <a:ext uri="{FF2B5EF4-FFF2-40B4-BE49-F238E27FC236}">
                    <a16:creationId xmlns:a16="http://schemas.microsoft.com/office/drawing/2014/main" id="{1094D859-6D4B-764B-A468-30789943A242}"/>
                  </a:ext>
                </a:extLst>
              </p:cNvPr>
              <p:cNvSpPr txBox="1">
                <a:spLocks noRot="1" noChangeAspect="1" noMove="1" noResize="1" noEditPoints="1" noAdjustHandles="1" noChangeArrowheads="1" noChangeShapeType="1" noTextEdit="1"/>
              </p:cNvSpPr>
              <p:nvPr/>
            </p:nvSpPr>
            <p:spPr>
              <a:xfrm>
                <a:off x="6964599" y="2233369"/>
                <a:ext cx="304028" cy="161583"/>
              </a:xfrm>
              <a:prstGeom prst="rect">
                <a:avLst/>
              </a:prstGeom>
              <a:blipFill>
                <a:blip r:embed="rId9"/>
                <a:stretch>
                  <a:fillRect l="-2000"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43526E5-20FF-CB4A-AAC7-BE1DA6EE8A1C}"/>
                  </a:ext>
                </a:extLst>
              </p:cNvPr>
              <p:cNvSpPr txBox="1"/>
              <p:nvPr/>
            </p:nvSpPr>
            <p:spPr>
              <a:xfrm>
                <a:off x="6550793" y="1412268"/>
                <a:ext cx="554062" cy="161583"/>
              </a:xfrm>
              <a:prstGeom prst="rect">
                <a:avLst/>
              </a:prstGeom>
              <a:noFill/>
            </p:spPr>
            <p:txBody>
              <a:bodyPr wrap="none" lIns="0" tIns="0" rIns="0" bIns="0" rtlCol="0">
                <a:spAutoFit/>
              </a:bodyPr>
              <a:lstStyle/>
              <a:p>
                <a:r>
                  <a:rPr lang="en-US" sz="1050"/>
                  <a:t>Pr</a:t>
                </a:r>
                <a14:m>
                  <m:oMath xmlns:m="http://schemas.openxmlformats.org/officeDocument/2006/math">
                    <m:r>
                      <a:rPr lang="en-US" sz="1050" i="1">
                        <a:latin typeface="Cambria Math" panose="02040503050406030204" pitchFamily="18" charset="0"/>
                      </a:rPr>
                      <m:t>(</m:t>
                    </m:r>
                    <m:r>
                      <a:rPr lang="en-US" sz="1050" i="1">
                        <a:latin typeface="Cambria Math" panose="02040503050406030204" pitchFamily="18" charset="0"/>
                      </a:rPr>
                      <m:t>𝑘</m:t>
                    </m:r>
                    <m:r>
                      <a:rPr lang="en-US" sz="1050" i="1">
                        <a:latin typeface="Cambria Math" panose="02040503050406030204" pitchFamily="18" charset="0"/>
                      </a:rPr>
                      <m:t>|</m:t>
                    </m:r>
                    <m:r>
                      <a:rPr lang="en-US" sz="1050" i="1">
                        <a:latin typeface="Cambria Math" panose="02040503050406030204" pitchFamily="18" charset="0"/>
                      </a:rPr>
                      <m:t>𝑡</m:t>
                    </m:r>
                    <m:r>
                      <a:rPr lang="en-US" sz="1050" i="1">
                        <a:latin typeface="Cambria Math" panose="02040503050406030204" pitchFamily="18" charset="0"/>
                      </a:rPr>
                      <m:t>,</m:t>
                    </m:r>
                    <m:r>
                      <a:rPr lang="en-US" sz="1050" i="1">
                        <a:latin typeface="Cambria Math" panose="02040503050406030204" pitchFamily="18" charset="0"/>
                      </a:rPr>
                      <m:t>𝑢</m:t>
                    </m:r>
                    <m:r>
                      <a:rPr lang="en-US" sz="1050" i="1">
                        <a:latin typeface="Cambria Math" panose="02040503050406030204" pitchFamily="18" charset="0"/>
                      </a:rPr>
                      <m:t>)</m:t>
                    </m:r>
                  </m:oMath>
                </a14:m>
                <a:endParaRPr lang="en-US" sz="1050" dirty="0"/>
              </a:p>
            </p:txBody>
          </p:sp>
        </mc:Choice>
        <mc:Fallback xmlns="">
          <p:sp>
            <p:nvSpPr>
              <p:cNvPr id="67" name="TextBox 66">
                <a:extLst>
                  <a:ext uri="{FF2B5EF4-FFF2-40B4-BE49-F238E27FC236}">
                    <a16:creationId xmlns:a16="http://schemas.microsoft.com/office/drawing/2014/main" id="{243526E5-20FF-CB4A-AAC7-BE1DA6EE8A1C}"/>
                  </a:ext>
                </a:extLst>
              </p:cNvPr>
              <p:cNvSpPr txBox="1">
                <a:spLocks noRot="1" noChangeAspect="1" noMove="1" noResize="1" noEditPoints="1" noAdjustHandles="1" noChangeArrowheads="1" noChangeShapeType="1" noTextEdit="1"/>
              </p:cNvSpPr>
              <p:nvPr/>
            </p:nvSpPr>
            <p:spPr>
              <a:xfrm>
                <a:off x="6550793" y="1412268"/>
                <a:ext cx="554062" cy="161583"/>
              </a:xfrm>
              <a:prstGeom prst="rect">
                <a:avLst/>
              </a:prstGeom>
              <a:blipFill>
                <a:blip r:embed="rId10"/>
                <a:stretch>
                  <a:fillRect l="-15556" t="-26923" r="-12222" b="-50000"/>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33F21E52-98F2-C448-A007-B00797E97C0A}"/>
              </a:ext>
            </a:extLst>
          </p:cNvPr>
          <p:cNvCxnSpPr>
            <a:cxnSpLocks/>
          </p:cNvCxnSpPr>
          <p:nvPr/>
        </p:nvCxnSpPr>
        <p:spPr>
          <a:xfrm flipH="1" flipV="1">
            <a:off x="6909412" y="1609713"/>
            <a:ext cx="2" cy="32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310DD91-17A8-DC4E-9D5C-A18FD177B73C}"/>
              </a:ext>
            </a:extLst>
          </p:cNvPr>
          <p:cNvCxnSpPr>
            <a:cxnSpLocks/>
          </p:cNvCxnSpPr>
          <p:nvPr/>
        </p:nvCxnSpPr>
        <p:spPr>
          <a:xfrm flipV="1">
            <a:off x="7652626" y="3311056"/>
            <a:ext cx="0" cy="61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032F23B-03EC-354F-BE8A-266B375176D4}"/>
              </a:ext>
            </a:extLst>
          </p:cNvPr>
          <p:cNvGrpSpPr/>
          <p:nvPr/>
        </p:nvGrpSpPr>
        <p:grpSpPr>
          <a:xfrm>
            <a:off x="384393" y="1066875"/>
            <a:ext cx="2275981" cy="619306"/>
            <a:chOff x="384393" y="1066875"/>
            <a:chExt cx="2275981" cy="619306"/>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CDC2457-D9A4-4145-B691-63F0848DE543}"/>
                    </a:ext>
                  </a:extLst>
                </p:cNvPr>
                <p:cNvSpPr txBox="1"/>
                <p:nvPr/>
              </p:nvSpPr>
              <p:spPr>
                <a:xfrm>
                  <a:off x="384393" y="1066875"/>
                  <a:ext cx="2275981" cy="307777"/>
                </a:xfrm>
                <a:prstGeom prst="rect">
                  <a:avLst/>
                </a:prstGeom>
                <a:noFill/>
              </p:spPr>
              <p:txBody>
                <a:bodyPr wrap="square" rtlCol="0">
                  <a:spAutoFit/>
                </a:bodyPr>
                <a:lstStyle/>
                <a:p>
                  <a:r>
                    <a:rPr lang="en-US" i="1" dirty="0"/>
                    <a:t>  For Target sequence </a:t>
                  </a:r>
                  <a14:m>
                    <m:oMath xmlns:m="http://schemas.openxmlformats.org/officeDocument/2006/math">
                      <m:r>
                        <a:rPr lang="en-US" b="0" i="1" smtClean="0">
                          <a:solidFill>
                            <a:schemeClr val="tx1"/>
                          </a:solidFill>
                          <a:latin typeface="Cambria Math" panose="02040503050406030204" pitchFamily="18" charset="0"/>
                        </a:rPr>
                        <m:t>𝑦</m:t>
                      </m:r>
                    </m:oMath>
                  </a14:m>
                  <a:r>
                    <a:rPr lang="en-US" dirty="0">
                      <a:solidFill>
                        <a:schemeClr val="tx1"/>
                      </a:solidFill>
                    </a:rPr>
                    <a:t>*</a:t>
                  </a:r>
                  <a:r>
                    <a:rPr lang="en-US" i="1" dirty="0"/>
                    <a:t>  </a:t>
                  </a:r>
                  <a:endParaRPr lang="en-US" dirty="0"/>
                </a:p>
              </p:txBody>
            </p:sp>
          </mc:Choice>
          <mc:Fallback xmlns="">
            <p:sp>
              <p:nvSpPr>
                <p:cNvPr id="26" name="TextBox 25">
                  <a:extLst>
                    <a:ext uri="{FF2B5EF4-FFF2-40B4-BE49-F238E27FC236}">
                      <a16:creationId xmlns:a16="http://schemas.microsoft.com/office/drawing/2014/main" id="{6CDC2457-D9A4-4145-B691-63F0848DE543}"/>
                    </a:ext>
                  </a:extLst>
                </p:cNvPr>
                <p:cNvSpPr txBox="1">
                  <a:spLocks noRot="1" noChangeAspect="1" noMove="1" noResize="1" noEditPoints="1" noAdjustHandles="1" noChangeArrowheads="1" noChangeShapeType="1" noTextEdit="1"/>
                </p:cNvSpPr>
                <p:nvPr/>
              </p:nvSpPr>
              <p:spPr>
                <a:xfrm>
                  <a:off x="384393" y="1066875"/>
                  <a:ext cx="2275981" cy="307777"/>
                </a:xfrm>
                <a:prstGeom prst="rect">
                  <a:avLst/>
                </a:prstGeom>
                <a:blipFill>
                  <a:blip r:embed="rId11"/>
                  <a:stretch>
                    <a:fillRect t="-4000" b="-200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D55520B-93F4-EF49-862A-CB8B5BD5AA87}"/>
                </a:ext>
              </a:extLst>
            </p:cNvPr>
            <p:cNvPicPr>
              <a:picLocks noChangeAspect="1"/>
            </p:cNvPicPr>
            <p:nvPr/>
          </p:nvPicPr>
          <p:blipFill>
            <a:blip r:embed="rId12"/>
            <a:stretch>
              <a:fillRect/>
            </a:stretch>
          </p:blipFill>
          <p:spPr>
            <a:xfrm>
              <a:off x="557575" y="1482981"/>
              <a:ext cx="1409700" cy="203200"/>
            </a:xfrm>
            <a:prstGeom prst="rect">
              <a:avLst/>
            </a:prstGeom>
          </p:spPr>
        </p:pic>
      </p:grpSp>
      <p:pic>
        <p:nvPicPr>
          <p:cNvPr id="27" name="Picture 26">
            <a:extLst>
              <a:ext uri="{FF2B5EF4-FFF2-40B4-BE49-F238E27FC236}">
                <a16:creationId xmlns:a16="http://schemas.microsoft.com/office/drawing/2014/main" id="{DDE46684-9FDE-9346-8B65-DF68CA1D86AC}"/>
              </a:ext>
            </a:extLst>
          </p:cNvPr>
          <p:cNvPicPr>
            <a:picLocks noChangeAspect="1"/>
          </p:cNvPicPr>
          <p:nvPr/>
        </p:nvPicPr>
        <p:blipFill rotWithShape="1">
          <a:blip r:embed="rId12"/>
          <a:srcRect l="-461748" t="132923" r="452977" b="-132923"/>
          <a:stretch/>
        </p:blipFill>
        <p:spPr>
          <a:xfrm>
            <a:off x="633775" y="1123390"/>
            <a:ext cx="1409700" cy="203200"/>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FEE1B1D-DE6F-1A45-8C70-65267324F86B}"/>
                  </a:ext>
                </a:extLst>
              </p:cNvPr>
              <p:cNvSpPr txBox="1"/>
              <p:nvPr/>
            </p:nvSpPr>
            <p:spPr>
              <a:xfrm>
                <a:off x="-271044" y="2022038"/>
                <a:ext cx="3624950" cy="1015663"/>
              </a:xfrm>
              <a:prstGeom prst="rect">
                <a:avLst/>
              </a:prstGeom>
              <a:noFill/>
            </p:spPr>
            <p:txBody>
              <a:bodyPr wrap="square" rtlCol="0">
                <a:spAutoFit/>
              </a:bodyPr>
              <a:lstStyle/>
              <a:p>
                <a:pPr lvl="1"/>
                <a:r>
                  <a:rPr lang="en-US" sz="1000" dirty="0">
                    <a:solidFill>
                      <a:schemeClr val="accent1">
                        <a:lumMod val="75000"/>
                      </a:schemeClr>
                    </a:solidFill>
                  </a:rPr>
                  <a:t>                   ⍺(t, u)  = ⍺(t-1, u) * </a:t>
                </a:r>
                <a14:m>
                  <m:oMath xmlns:m="http://schemas.openxmlformats.org/officeDocument/2006/math">
                    <m:r>
                      <a:rPr lang="en-US" sz="1000" b="0" i="1">
                        <a:solidFill>
                          <a:schemeClr val="accent1">
                            <a:lumMod val="75000"/>
                          </a:schemeClr>
                        </a:solidFill>
                        <a:latin typeface="Cambria Math" panose="02040503050406030204" pitchFamily="18" charset="0"/>
                        <a:ea typeface="Cambria Math" panose="02040503050406030204" pitchFamily="18" charset="0"/>
                      </a:rPr>
                      <m:t>∅</m:t>
                    </m:r>
                  </m:oMath>
                </a14:m>
                <a:r>
                  <a:rPr lang="en-US" sz="1000" dirty="0">
                    <a:solidFill>
                      <a:schemeClr val="accent1">
                        <a:lumMod val="75000"/>
                      </a:schemeClr>
                    </a:solidFill>
                  </a:rPr>
                  <a:t>(t-1, u) + ⍺(t, u-1) * y</a:t>
                </a:r>
                <a14:m>
                  <m:oMath xmlns:m="http://schemas.openxmlformats.org/officeDocument/2006/math">
                    <m:r>
                      <a:rPr lang="en-US" sz="1000" b="0" i="1">
                        <a:solidFill>
                          <a:schemeClr val="accent1">
                            <a:lumMod val="75000"/>
                          </a:schemeClr>
                        </a:solidFill>
                        <a:latin typeface="Cambria Math" panose="02040503050406030204" pitchFamily="18" charset="0"/>
                      </a:rPr>
                      <m:t> </m:t>
                    </m:r>
                  </m:oMath>
                </a14:m>
                <a:r>
                  <a:rPr lang="en-US" sz="1000" dirty="0">
                    <a:solidFill>
                      <a:schemeClr val="accent1">
                        <a:lumMod val="75000"/>
                      </a:schemeClr>
                    </a:solidFill>
                  </a:rPr>
                  <a:t>(t ,u-1) </a:t>
                </a:r>
              </a:p>
              <a:p>
                <a:pPr lvl="1"/>
                <a:endParaRPr lang="en-US" sz="1000" dirty="0">
                  <a:solidFill>
                    <a:schemeClr val="accent1">
                      <a:lumMod val="75000"/>
                    </a:schemeClr>
                  </a:solidFill>
                </a:endParaRPr>
              </a:p>
              <a:p>
                <a:pPr lvl="1"/>
                <a:r>
                  <a:rPr lang="en-US" sz="1000" dirty="0">
                    <a:solidFill>
                      <a:schemeClr val="accent1">
                        <a:lumMod val="75000"/>
                      </a:schemeClr>
                    </a:solidFill>
                  </a:rPr>
                  <a:t>                   β(t, u) = β(t+1, u) * </a:t>
                </a:r>
                <a14:m>
                  <m:oMath xmlns:m="http://schemas.openxmlformats.org/officeDocument/2006/math">
                    <m:r>
                      <a:rPr lang="en-US" sz="1000" b="0" i="1">
                        <a:solidFill>
                          <a:schemeClr val="accent1">
                            <a:lumMod val="75000"/>
                          </a:schemeClr>
                        </a:solidFill>
                        <a:latin typeface="Cambria Math" panose="02040503050406030204" pitchFamily="18" charset="0"/>
                        <a:ea typeface="Cambria Math" panose="02040503050406030204" pitchFamily="18" charset="0"/>
                      </a:rPr>
                      <m:t>∅</m:t>
                    </m:r>
                  </m:oMath>
                </a14:m>
                <a:r>
                  <a:rPr lang="en-US" sz="1000" dirty="0">
                    <a:solidFill>
                      <a:schemeClr val="accent1">
                        <a:lumMod val="75000"/>
                      </a:schemeClr>
                    </a:solidFill>
                  </a:rPr>
                  <a:t>(t, u) + β(t, u+1) * y</a:t>
                </a:r>
                <a14:m>
                  <m:oMath xmlns:m="http://schemas.openxmlformats.org/officeDocument/2006/math">
                    <m:r>
                      <a:rPr lang="en-US" sz="1000" b="0" i="1">
                        <a:solidFill>
                          <a:schemeClr val="accent1">
                            <a:lumMod val="75000"/>
                          </a:schemeClr>
                        </a:solidFill>
                        <a:latin typeface="Cambria Math" panose="02040503050406030204" pitchFamily="18" charset="0"/>
                      </a:rPr>
                      <m:t> </m:t>
                    </m:r>
                  </m:oMath>
                </a14:m>
                <a:r>
                  <a:rPr lang="en-US" sz="1000" dirty="0">
                    <a:solidFill>
                      <a:schemeClr val="accent1">
                        <a:lumMod val="75000"/>
                      </a:schemeClr>
                    </a:solidFill>
                  </a:rPr>
                  <a:t>(t ,u)  </a:t>
                </a:r>
              </a:p>
              <a:p>
                <a:pPr lvl="1"/>
                <a:endParaRPr lang="en-US" sz="1000" dirty="0">
                  <a:solidFill>
                    <a:schemeClr val="accent1">
                      <a:lumMod val="75000"/>
                    </a:schemeClr>
                  </a:solidFill>
                </a:endParaRPr>
              </a:p>
              <a:p>
                <a:pPr lvl="1"/>
                <a:r>
                  <a:rPr lang="en-US" sz="1000" dirty="0">
                    <a:solidFill>
                      <a:schemeClr val="accent1">
                        <a:lumMod val="75000"/>
                      </a:schemeClr>
                    </a:solidFill>
                  </a:rPr>
                  <a:t>                   </a:t>
                </a:r>
                <a:r>
                  <a:rPr lang="en-US" sz="1000" dirty="0" err="1">
                    <a:solidFill>
                      <a:schemeClr val="accent1">
                        <a:lumMod val="75000"/>
                      </a:schemeClr>
                    </a:solidFill>
                  </a:rPr>
                  <a:t>Pr</a:t>
                </a:r>
                <a:r>
                  <a:rPr lang="en-US" sz="1000" dirty="0">
                    <a:solidFill>
                      <a:schemeClr val="accent1">
                        <a:lumMod val="75000"/>
                      </a:schemeClr>
                    </a:solidFill>
                  </a:rPr>
                  <a:t>(</a:t>
                </a:r>
                <a14:m>
                  <m:oMath xmlns:m="http://schemas.openxmlformats.org/officeDocument/2006/math">
                    <m:r>
                      <a:rPr lang="en-US" sz="1000" b="0" i="1" smtClean="0">
                        <a:solidFill>
                          <a:schemeClr val="accent1">
                            <a:lumMod val="75000"/>
                          </a:schemeClr>
                        </a:solidFill>
                        <a:latin typeface="Cambria Math" panose="02040503050406030204" pitchFamily="18" charset="0"/>
                      </a:rPr>
                      <m:t>𝑦</m:t>
                    </m:r>
                  </m:oMath>
                </a14:m>
                <a:r>
                  <a:rPr lang="en-US" sz="1000" dirty="0">
                    <a:solidFill>
                      <a:schemeClr val="accent1">
                        <a:lumMod val="75000"/>
                      </a:schemeClr>
                    </a:solidFill>
                  </a:rPr>
                  <a:t>*|x)    =   ∑ ⍺(t, u) * β</a:t>
                </a:r>
                <a14:m>
                  <m:oMath xmlns:m="http://schemas.openxmlformats.org/officeDocument/2006/math">
                    <m:r>
                      <a:rPr lang="en-US" sz="1000" b="0" i="1">
                        <a:solidFill>
                          <a:schemeClr val="accent1">
                            <a:lumMod val="75000"/>
                          </a:schemeClr>
                        </a:solidFill>
                        <a:latin typeface="Cambria Math" panose="02040503050406030204" pitchFamily="18" charset="0"/>
                      </a:rPr>
                      <m:t> </m:t>
                    </m:r>
                  </m:oMath>
                </a14:m>
                <a:r>
                  <a:rPr lang="en-US" sz="1000" dirty="0">
                    <a:solidFill>
                      <a:schemeClr val="accent1">
                        <a:lumMod val="75000"/>
                      </a:schemeClr>
                    </a:solidFill>
                  </a:rPr>
                  <a:t>(t ,u)</a:t>
                </a:r>
              </a:p>
              <a:p>
                <a:pPr lvl="1"/>
                <a:r>
                  <a:rPr lang="en-US" sz="1000" dirty="0">
                    <a:solidFill>
                      <a:schemeClr val="accent1">
                        <a:lumMod val="75000"/>
                      </a:schemeClr>
                    </a:solidFill>
                  </a:rPr>
                  <a:t>                                    (</a:t>
                </a:r>
                <a:r>
                  <a:rPr lang="en-US" sz="1000" dirty="0" err="1">
                    <a:solidFill>
                      <a:schemeClr val="accent1">
                        <a:lumMod val="75000"/>
                      </a:schemeClr>
                    </a:solidFill>
                  </a:rPr>
                  <a:t>t,u</a:t>
                </a:r>
                <a:r>
                  <a:rPr lang="en-US" sz="1000" dirty="0">
                    <a:solidFill>
                      <a:schemeClr val="accent1">
                        <a:lumMod val="75000"/>
                      </a:schemeClr>
                    </a:solidFill>
                  </a:rPr>
                  <a:t>): </a:t>
                </a:r>
                <a:r>
                  <a:rPr lang="en-US" sz="1000" dirty="0" err="1">
                    <a:solidFill>
                      <a:schemeClr val="accent1">
                        <a:lumMod val="75000"/>
                      </a:schemeClr>
                    </a:solidFill>
                  </a:rPr>
                  <a:t>t+u</a:t>
                </a:r>
                <a:r>
                  <a:rPr lang="en-US" sz="1000" dirty="0">
                    <a:solidFill>
                      <a:schemeClr val="accent1">
                        <a:lumMod val="75000"/>
                      </a:schemeClr>
                    </a:solidFill>
                  </a:rPr>
                  <a:t> = n (for any n, 1 ≤ n ≤ U + T</a:t>
                </a:r>
                <a:r>
                  <a:rPr lang="en-US" sz="1000" dirty="0"/>
                  <a:t>)</a:t>
                </a:r>
                <a:endParaRPr lang="en-US" sz="1000" dirty="0">
                  <a:solidFill>
                    <a:schemeClr val="accent1">
                      <a:lumMod val="75000"/>
                    </a:schemeClr>
                  </a:solidFill>
                </a:endParaRPr>
              </a:p>
            </p:txBody>
          </p:sp>
        </mc:Choice>
        <mc:Fallback xmlns="">
          <p:sp>
            <p:nvSpPr>
              <p:cNvPr id="33" name="TextBox 32">
                <a:extLst>
                  <a:ext uri="{FF2B5EF4-FFF2-40B4-BE49-F238E27FC236}">
                    <a16:creationId xmlns:a16="http://schemas.microsoft.com/office/drawing/2014/main" id="{3FEE1B1D-DE6F-1A45-8C70-65267324F86B}"/>
                  </a:ext>
                </a:extLst>
              </p:cNvPr>
              <p:cNvSpPr txBox="1">
                <a:spLocks noRot="1" noChangeAspect="1" noMove="1" noResize="1" noEditPoints="1" noAdjustHandles="1" noChangeArrowheads="1" noChangeShapeType="1" noTextEdit="1"/>
              </p:cNvSpPr>
              <p:nvPr/>
            </p:nvSpPr>
            <p:spPr>
              <a:xfrm>
                <a:off x="-271044" y="2022038"/>
                <a:ext cx="3624950" cy="1015663"/>
              </a:xfrm>
              <a:prstGeom prst="rect">
                <a:avLst/>
              </a:prstGeom>
              <a:blipFill>
                <a:blip r:embed="rId13"/>
                <a:stretch>
                  <a:fillRect t="-1235" b="-1235"/>
                </a:stretch>
              </a:blipFill>
            </p:spPr>
            <p:txBody>
              <a:bodyPr/>
              <a:lstStyle/>
              <a:p>
                <a:r>
                  <a:rPr lang="en-US">
                    <a:noFill/>
                  </a:rPr>
                  <a:t> </a:t>
                </a:r>
              </a:p>
            </p:txBody>
          </p:sp>
        </mc:Fallback>
      </mc:AlternateContent>
      <p:pic>
        <p:nvPicPr>
          <p:cNvPr id="6" name="Picture 5" descr="Text, letter&#10;&#10;Description automatically generated">
            <a:extLst>
              <a:ext uri="{FF2B5EF4-FFF2-40B4-BE49-F238E27FC236}">
                <a16:creationId xmlns:a16="http://schemas.microsoft.com/office/drawing/2014/main" id="{1E0B76C5-8DC1-D745-A764-E70093968529}"/>
              </a:ext>
            </a:extLst>
          </p:cNvPr>
          <p:cNvPicPr>
            <a:picLocks noChangeAspect="1"/>
          </p:cNvPicPr>
          <p:nvPr/>
        </p:nvPicPr>
        <p:blipFill>
          <a:blip r:embed="rId14"/>
          <a:stretch>
            <a:fillRect/>
          </a:stretch>
        </p:blipFill>
        <p:spPr>
          <a:xfrm>
            <a:off x="226213" y="3082730"/>
            <a:ext cx="4511475" cy="1075361"/>
          </a:xfrm>
          <a:prstGeom prst="rect">
            <a:avLst/>
          </a:prstGeom>
        </p:spPr>
      </p:pic>
      <p:pic>
        <p:nvPicPr>
          <p:cNvPr id="31" name="Picture 30" descr="Text&#10;&#10;Description automatically generated">
            <a:extLst>
              <a:ext uri="{FF2B5EF4-FFF2-40B4-BE49-F238E27FC236}">
                <a16:creationId xmlns:a16="http://schemas.microsoft.com/office/drawing/2014/main" id="{92D30A22-4113-1B44-93CE-19774152BEB7}"/>
              </a:ext>
            </a:extLst>
          </p:cNvPr>
          <p:cNvPicPr>
            <a:picLocks noChangeAspect="1"/>
          </p:cNvPicPr>
          <p:nvPr/>
        </p:nvPicPr>
        <p:blipFill>
          <a:blip r:embed="rId15"/>
          <a:stretch>
            <a:fillRect/>
          </a:stretch>
        </p:blipFill>
        <p:spPr>
          <a:xfrm>
            <a:off x="6447888" y="492271"/>
            <a:ext cx="1754493" cy="455824"/>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2AE0E61-A0A3-3445-9020-20D28C5DAA15}"/>
                  </a:ext>
                </a:extLst>
              </p:cNvPr>
              <p:cNvSpPr txBox="1"/>
              <p:nvPr/>
            </p:nvSpPr>
            <p:spPr>
              <a:xfrm>
                <a:off x="5486400" y="937991"/>
                <a:ext cx="3688868" cy="200055"/>
              </a:xfrm>
              <a:prstGeom prst="rect">
                <a:avLst/>
              </a:prstGeom>
              <a:noFill/>
            </p:spPr>
            <p:txBody>
              <a:bodyPr wrap="square" rtlCol="0">
                <a:spAutoFit/>
              </a:bodyPr>
              <a:lstStyle/>
              <a:p>
                <a:r>
                  <a:rPr lang="en-US" sz="700" b="1" dirty="0">
                    <a:solidFill>
                      <a:schemeClr val="tx1"/>
                    </a:solidFill>
                  </a:rPr>
                  <a:t>y</a:t>
                </a:r>
                <a14:m>
                  <m:oMath xmlns:m="http://schemas.openxmlformats.org/officeDocument/2006/math">
                    <m:r>
                      <a:rPr lang="en-US" sz="700" b="1" i="1">
                        <a:solidFill>
                          <a:schemeClr val="tx1"/>
                        </a:solidFill>
                        <a:latin typeface="Cambria Math" panose="02040503050406030204" pitchFamily="18" charset="0"/>
                      </a:rPr>
                      <m:t> </m:t>
                    </m:r>
                  </m:oMath>
                </a14:m>
                <a:r>
                  <a:rPr lang="en-US" sz="700" b="1" dirty="0">
                    <a:solidFill>
                      <a:schemeClr val="tx1"/>
                    </a:solidFill>
                  </a:rPr>
                  <a:t>(t ,u) is probability of emitting next symbol (u + 1) in output sequence from (t, u)</a:t>
                </a:r>
                <a:endParaRPr lang="en-US" sz="700" dirty="0">
                  <a:solidFill>
                    <a:schemeClr val="tx1"/>
                  </a:solidFill>
                </a:endParaRPr>
              </a:p>
            </p:txBody>
          </p:sp>
        </mc:Choice>
        <mc:Fallback xmlns="">
          <p:sp>
            <p:nvSpPr>
              <p:cNvPr id="34" name="TextBox 33">
                <a:extLst>
                  <a:ext uri="{FF2B5EF4-FFF2-40B4-BE49-F238E27FC236}">
                    <a16:creationId xmlns:a16="http://schemas.microsoft.com/office/drawing/2014/main" id="{82AE0E61-A0A3-3445-9020-20D28C5DAA15}"/>
                  </a:ext>
                </a:extLst>
              </p:cNvPr>
              <p:cNvSpPr txBox="1">
                <a:spLocks noRot="1" noChangeAspect="1" noMove="1" noResize="1" noEditPoints="1" noAdjustHandles="1" noChangeArrowheads="1" noChangeShapeType="1" noTextEdit="1"/>
              </p:cNvSpPr>
              <p:nvPr/>
            </p:nvSpPr>
            <p:spPr>
              <a:xfrm>
                <a:off x="5486400" y="937991"/>
                <a:ext cx="3688868" cy="200055"/>
              </a:xfrm>
              <a:prstGeom prst="rect">
                <a:avLst/>
              </a:prstGeom>
              <a:blipFill>
                <a:blip r:embed="rId16"/>
                <a:stretch>
                  <a:fillRect b="-5882"/>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20F04C98-1DF0-AC40-B99B-4860C68CFB88}"/>
              </a:ext>
            </a:extLst>
          </p:cNvPr>
          <p:cNvSpPr/>
          <p:nvPr/>
        </p:nvSpPr>
        <p:spPr>
          <a:xfrm>
            <a:off x="5368413" y="387873"/>
            <a:ext cx="3747970" cy="754309"/>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Diagram&#10;&#10;Description automatically generated with medium confidence">
            <a:extLst>
              <a:ext uri="{FF2B5EF4-FFF2-40B4-BE49-F238E27FC236}">
                <a16:creationId xmlns:a16="http://schemas.microsoft.com/office/drawing/2014/main" id="{C9BB4891-3D18-CA41-8185-EC11E7A36645}"/>
              </a:ext>
            </a:extLst>
          </p:cNvPr>
          <p:cNvPicPr>
            <a:picLocks noChangeAspect="1"/>
          </p:cNvPicPr>
          <p:nvPr/>
        </p:nvPicPr>
        <p:blipFill>
          <a:blip r:embed="rId17"/>
          <a:stretch>
            <a:fillRect/>
          </a:stretch>
        </p:blipFill>
        <p:spPr>
          <a:xfrm>
            <a:off x="0" y="4632512"/>
            <a:ext cx="2260315" cy="500070"/>
          </a:xfrm>
          <a:prstGeom prst="rect">
            <a:avLst/>
          </a:prstGeom>
        </p:spPr>
      </p:pic>
      <p:grpSp>
        <p:nvGrpSpPr>
          <p:cNvPr id="5" name="Group 4">
            <a:extLst>
              <a:ext uri="{FF2B5EF4-FFF2-40B4-BE49-F238E27FC236}">
                <a16:creationId xmlns:a16="http://schemas.microsoft.com/office/drawing/2014/main" id="{B139992D-307E-FB44-BBDA-DB22215A7FBC}"/>
              </a:ext>
            </a:extLst>
          </p:cNvPr>
          <p:cNvGrpSpPr/>
          <p:nvPr/>
        </p:nvGrpSpPr>
        <p:grpSpPr>
          <a:xfrm>
            <a:off x="4737688" y="1482981"/>
            <a:ext cx="1710200" cy="2137430"/>
            <a:chOff x="4737688" y="1482981"/>
            <a:chExt cx="1710200" cy="2137430"/>
          </a:xfrm>
        </p:grpSpPr>
        <p:cxnSp>
          <p:nvCxnSpPr>
            <p:cNvPr id="3" name="Straight Arrow Connector 2">
              <a:extLst>
                <a:ext uri="{FF2B5EF4-FFF2-40B4-BE49-F238E27FC236}">
                  <a16:creationId xmlns:a16="http://schemas.microsoft.com/office/drawing/2014/main" id="{1D5568EF-001C-3F40-9D13-A94E5ACAA463}"/>
                </a:ext>
              </a:extLst>
            </p:cNvPr>
            <p:cNvCxnSpPr>
              <a:stCxn id="6" idx="3"/>
            </p:cNvCxnSpPr>
            <p:nvPr/>
          </p:nvCxnSpPr>
          <p:spPr>
            <a:xfrm flipV="1">
              <a:off x="4737688" y="1482981"/>
              <a:ext cx="1710200" cy="2137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1F0ED2-7388-0D43-899E-3EEFDF38C729}"/>
                </a:ext>
              </a:extLst>
            </p:cNvPr>
            <p:cNvSpPr txBox="1"/>
            <p:nvPr/>
          </p:nvSpPr>
          <p:spPr>
            <a:xfrm rot="2222048">
              <a:off x="5411251" y="2362904"/>
              <a:ext cx="338554" cy="972478"/>
            </a:xfrm>
            <a:prstGeom prst="rect">
              <a:avLst/>
            </a:prstGeom>
            <a:noFill/>
          </p:spPr>
          <p:txBody>
            <a:bodyPr vert="vert270" wrap="square" rtlCol="0">
              <a:spAutoFit/>
            </a:bodyPr>
            <a:lstStyle/>
            <a:p>
              <a:r>
                <a:rPr lang="en-US" sz="1000" dirty="0"/>
                <a:t>Gradients </a:t>
              </a:r>
            </a:p>
          </p:txBody>
        </p:sp>
      </p:grpSp>
      <p:sp>
        <p:nvSpPr>
          <p:cNvPr id="42" name="TextBox 41">
            <a:extLst>
              <a:ext uri="{FF2B5EF4-FFF2-40B4-BE49-F238E27FC236}">
                <a16:creationId xmlns:a16="http://schemas.microsoft.com/office/drawing/2014/main" id="{8C26C03A-3CF6-A744-A71D-D183B96F4588}"/>
              </a:ext>
            </a:extLst>
          </p:cNvPr>
          <p:cNvSpPr txBox="1"/>
          <p:nvPr/>
        </p:nvSpPr>
        <p:spPr>
          <a:xfrm>
            <a:off x="535661" y="4111071"/>
            <a:ext cx="3424903" cy="338554"/>
          </a:xfrm>
          <a:prstGeom prst="rect">
            <a:avLst/>
          </a:prstGeom>
          <a:noFill/>
        </p:spPr>
        <p:txBody>
          <a:bodyPr wrap="square" rtlCol="0">
            <a:spAutoFit/>
          </a:bodyPr>
          <a:lstStyle/>
          <a:p>
            <a:r>
              <a:rPr lang="en-US" sz="800" dirty="0"/>
              <a:t>Image from Graves et al., “</a:t>
            </a:r>
            <a:r>
              <a:rPr lang="en-US" sz="800" dirty="0">
                <a:hlinkClick r:id="rId18"/>
              </a:rPr>
              <a:t>Sequence transduction with recurrent neural networks</a:t>
            </a:r>
            <a:r>
              <a:rPr lang="en-US" sz="800" dirty="0"/>
              <a:t>”</a:t>
            </a:r>
          </a:p>
        </p:txBody>
      </p:sp>
      <p:grpSp>
        <p:nvGrpSpPr>
          <p:cNvPr id="13" name="Group 12">
            <a:extLst>
              <a:ext uri="{FF2B5EF4-FFF2-40B4-BE49-F238E27FC236}">
                <a16:creationId xmlns:a16="http://schemas.microsoft.com/office/drawing/2014/main" id="{F593FA40-605D-6A4C-B6ED-608AB10A44AB}"/>
              </a:ext>
            </a:extLst>
          </p:cNvPr>
          <p:cNvGrpSpPr/>
          <p:nvPr/>
        </p:nvGrpSpPr>
        <p:grpSpPr>
          <a:xfrm>
            <a:off x="7652626" y="1412268"/>
            <a:ext cx="1389439" cy="3194208"/>
            <a:chOff x="7652626" y="1412268"/>
            <a:chExt cx="1389439" cy="3194208"/>
          </a:xfrm>
        </p:grpSpPr>
        <p:cxnSp>
          <p:nvCxnSpPr>
            <p:cNvPr id="38" name="Straight Arrow Connector 37">
              <a:extLst>
                <a:ext uri="{FF2B5EF4-FFF2-40B4-BE49-F238E27FC236}">
                  <a16:creationId xmlns:a16="http://schemas.microsoft.com/office/drawing/2014/main" id="{2203E182-CEA6-1D46-8A7D-FD532D9C97B5}"/>
                </a:ext>
              </a:extLst>
            </p:cNvPr>
            <p:cNvCxnSpPr>
              <a:cxnSpLocks/>
            </p:cNvCxnSpPr>
            <p:nvPr/>
          </p:nvCxnSpPr>
          <p:spPr>
            <a:xfrm>
              <a:off x="8486333" y="1412268"/>
              <a:ext cx="67003" cy="3194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0E93A14-6C1A-CE4E-AB98-8C24E70A45AE}"/>
                </a:ext>
              </a:extLst>
            </p:cNvPr>
            <p:cNvSpPr txBox="1"/>
            <p:nvPr/>
          </p:nvSpPr>
          <p:spPr>
            <a:xfrm>
              <a:off x="7652626" y="2060770"/>
              <a:ext cx="1389439" cy="276999"/>
            </a:xfrm>
            <a:prstGeom prst="rect">
              <a:avLst/>
            </a:prstGeom>
            <a:noFill/>
          </p:spPr>
          <p:txBody>
            <a:bodyPr wrap="square" rtlCol="0">
              <a:spAutoFit/>
            </a:bodyPr>
            <a:lstStyle/>
            <a:p>
              <a:r>
                <a:rPr lang="en-US" sz="1200" dirty="0"/>
                <a:t>Back Propagation</a:t>
              </a:r>
            </a:p>
          </p:txBody>
        </p:sp>
      </p:grpSp>
      <p:sp>
        <p:nvSpPr>
          <p:cNvPr id="40" name="TextBox 39">
            <a:extLst>
              <a:ext uri="{FF2B5EF4-FFF2-40B4-BE49-F238E27FC236}">
                <a16:creationId xmlns:a16="http://schemas.microsoft.com/office/drawing/2014/main" id="{B5AAA492-86D0-7846-889D-CBD3D3C3D3E1}"/>
              </a:ext>
            </a:extLst>
          </p:cNvPr>
          <p:cNvSpPr txBox="1"/>
          <p:nvPr/>
        </p:nvSpPr>
        <p:spPr>
          <a:xfrm>
            <a:off x="5719097" y="4878767"/>
            <a:ext cx="3424903" cy="215444"/>
          </a:xfrm>
          <a:prstGeom prst="rect">
            <a:avLst/>
          </a:prstGeom>
          <a:noFill/>
        </p:spPr>
        <p:txBody>
          <a:bodyPr wrap="square" rtlCol="0">
            <a:spAutoFit/>
          </a:bodyPr>
          <a:lstStyle/>
          <a:p>
            <a:r>
              <a:rPr lang="en-US" sz="800" dirty="0"/>
              <a:t>Graves et al., “</a:t>
            </a:r>
            <a:r>
              <a:rPr lang="en-US" sz="800" dirty="0">
                <a:hlinkClick r:id="rId18"/>
              </a:rPr>
              <a:t>Sequence transduction with recurrent neural networks</a:t>
            </a:r>
            <a:r>
              <a:rPr lang="en-US" sz="800" dirty="0"/>
              <a:t>”</a:t>
            </a:r>
          </a:p>
        </p:txBody>
      </p:sp>
    </p:spTree>
    <p:extLst>
      <p:ext uri="{BB962C8B-B14F-4D97-AF65-F5344CB8AC3E}">
        <p14:creationId xmlns:p14="http://schemas.microsoft.com/office/powerpoint/2010/main" val="224761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lumMod val="50000"/>
                  </a:schemeClr>
                </a:solidFill>
              </a:rPr>
              <a:t>Further Reading</a:t>
            </a:r>
            <a:endParaRPr dirty="0">
              <a:solidFill>
                <a:schemeClr val="accent1">
                  <a:lumMod val="50000"/>
                </a:schemeClr>
              </a:solidFill>
            </a:endParaRPr>
          </a:p>
        </p:txBody>
      </p:sp>
      <p:sp>
        <p:nvSpPr>
          <p:cNvPr id="139" name="Google Shape;13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742950" lvl="3" indent="-285750">
              <a:lnSpc>
                <a:spcPct val="110000"/>
              </a:lnSpc>
              <a:buClr>
                <a:srgbClr val="000000"/>
              </a:buClr>
              <a:buFont typeface="Arial" panose="020B0604020202020204" pitchFamily="34" charset="0"/>
              <a:buChar char="•"/>
            </a:pPr>
            <a:r>
              <a:rPr lang="en-US" sz="1000" dirty="0">
                <a:solidFill>
                  <a:srgbClr val="000000"/>
                </a:solidFill>
              </a:rPr>
              <a:t>CTC: Graves et al., </a:t>
            </a:r>
            <a:r>
              <a:rPr lang="en-US" sz="1000" dirty="0">
                <a:solidFill>
                  <a:srgbClr val="000000"/>
                </a:solidFill>
                <a:hlinkClick r:id="rId3">
                  <a:extLst>
                    <a:ext uri="{A12FA001-AC4F-418D-AE19-62706E023703}">
                      <ahyp:hlinkClr xmlns:ahyp="http://schemas.microsoft.com/office/drawing/2018/hyperlinkcolor" val="tx"/>
                    </a:ext>
                  </a:extLst>
                </a:hlinkClick>
              </a:rPr>
              <a:t>Connectionist Temporal Classification: Labelling Unsegmented Sequence Data with Recurrent Neural Networks</a:t>
            </a:r>
            <a:endParaRPr lang="en-US" sz="1000" dirty="0">
              <a:solidFill>
                <a:srgbClr val="000000"/>
              </a:solidFill>
            </a:endParaRPr>
          </a:p>
          <a:p>
            <a:pPr marL="742950" lvl="3" indent="-285750">
              <a:lnSpc>
                <a:spcPct val="110000"/>
              </a:lnSpc>
              <a:buClr>
                <a:srgbClr val="000000"/>
              </a:buClr>
              <a:buFont typeface="Arial" panose="020B0604020202020204" pitchFamily="34" charset="0"/>
              <a:buChar char="•"/>
            </a:pPr>
            <a:r>
              <a:rPr lang="en-US" sz="1000" dirty="0">
                <a:solidFill>
                  <a:srgbClr val="000000"/>
                </a:solidFill>
              </a:rPr>
              <a:t>RNN-T: Graves et al., </a:t>
            </a:r>
            <a:r>
              <a:rPr lang="en-US" sz="1000" dirty="0">
                <a:solidFill>
                  <a:srgbClr val="000000"/>
                </a:solidFill>
                <a:hlinkClick r:id="rId4">
                  <a:extLst>
                    <a:ext uri="{A12FA001-AC4F-418D-AE19-62706E023703}">
                      <ahyp:hlinkClr xmlns:ahyp="http://schemas.microsoft.com/office/drawing/2018/hyperlinkcolor" val="tx"/>
                    </a:ext>
                  </a:extLst>
                </a:hlinkClick>
              </a:rPr>
              <a:t>Sequence Transduction with Recurrent Neural Networks</a:t>
            </a:r>
            <a:endParaRPr lang="en-GB" sz="1000" dirty="0">
              <a:solidFill>
                <a:srgbClr val="000000"/>
              </a:solidFill>
            </a:endParaRPr>
          </a:p>
          <a:p>
            <a:pPr marL="742950" lvl="3" indent="-285750">
              <a:lnSpc>
                <a:spcPct val="120000"/>
              </a:lnSpc>
              <a:buClr>
                <a:srgbClr val="000000"/>
              </a:buClr>
              <a:buFont typeface="Arial" panose="020B0604020202020204" pitchFamily="34" charset="0"/>
              <a:buChar char="•"/>
            </a:pPr>
            <a:r>
              <a:rPr lang="en-US" sz="1000" dirty="0">
                <a:solidFill>
                  <a:srgbClr val="000000"/>
                </a:solidFill>
              </a:rPr>
              <a:t>On Device RNN-T ASR:</a:t>
            </a:r>
          </a:p>
          <a:p>
            <a:pPr marL="1200150" lvl="4" indent="-285750">
              <a:lnSpc>
                <a:spcPct val="120000"/>
              </a:lnSpc>
              <a:buClr>
                <a:srgbClr val="000000"/>
              </a:buClr>
              <a:buFont typeface="Arial" panose="020B0604020202020204" pitchFamily="34" charset="0"/>
              <a:buChar char="•"/>
            </a:pPr>
            <a:r>
              <a:rPr lang="en-US" sz="1000" dirty="0">
                <a:solidFill>
                  <a:srgbClr val="000000"/>
                </a:solidFill>
              </a:rPr>
              <a:t>He et al., </a:t>
            </a:r>
            <a:r>
              <a:rPr lang="en-US" sz="1000" dirty="0">
                <a:solidFill>
                  <a:schemeClr val="tx1"/>
                </a:solidFill>
                <a:hlinkClick r:id="rId5">
                  <a:extLst>
                    <a:ext uri="{A12FA001-AC4F-418D-AE19-62706E023703}">
                      <ahyp:hlinkClr xmlns:ahyp="http://schemas.microsoft.com/office/drawing/2018/hyperlinkcolor" val="tx"/>
                    </a:ext>
                  </a:extLst>
                </a:hlinkClick>
              </a:rPr>
              <a:t>Streaming end-to-end speech recognition for mobile devices</a:t>
            </a:r>
            <a:endParaRPr lang="en-US" sz="1000" dirty="0">
              <a:solidFill>
                <a:schemeClr val="tx1"/>
              </a:solidFill>
            </a:endParaRPr>
          </a:p>
          <a:p>
            <a:pPr marL="1200150" lvl="4" indent="-285750">
              <a:lnSpc>
                <a:spcPct val="120000"/>
              </a:lnSpc>
              <a:buClr>
                <a:srgbClr val="000000"/>
              </a:buClr>
              <a:buFont typeface="Arial" panose="020B0604020202020204" pitchFamily="34" charset="0"/>
              <a:buChar char="•"/>
            </a:pPr>
            <a:r>
              <a:rPr lang="en-US" sz="1000" dirty="0">
                <a:solidFill>
                  <a:srgbClr val="000000"/>
                </a:solidFill>
              </a:rPr>
              <a:t>Yuan et al., </a:t>
            </a:r>
            <a:r>
              <a:rPr lang="en-US" sz="1000" dirty="0">
                <a:solidFill>
                  <a:schemeClr val="tx1"/>
                </a:solidFill>
                <a:hlinkClick r:id="rId6">
                  <a:extLst>
                    <a:ext uri="{A12FA001-AC4F-418D-AE19-62706E023703}">
                      <ahyp:hlinkClr xmlns:ahyp="http://schemas.microsoft.com/office/drawing/2018/hyperlinkcolor" val="tx"/>
                    </a:ext>
                  </a:extLst>
                </a:hlinkClick>
              </a:rPr>
              <a:t>Optimizing speech recognition for the edge</a:t>
            </a:r>
            <a:endParaRPr lang="en-US" sz="1000" dirty="0">
              <a:solidFill>
                <a:schemeClr val="tx1"/>
              </a:solidFill>
            </a:endParaRPr>
          </a:p>
          <a:p>
            <a:pPr marL="742950" lvl="3" indent="-285750">
              <a:lnSpc>
                <a:spcPct val="120000"/>
              </a:lnSpc>
              <a:buClr>
                <a:srgbClr val="000000"/>
              </a:buClr>
              <a:buFont typeface="Arial" panose="020B0604020202020204" pitchFamily="34" charset="0"/>
              <a:buChar char="•"/>
            </a:pPr>
            <a:r>
              <a:rPr lang="en-US" sz="1000" dirty="0">
                <a:solidFill>
                  <a:srgbClr val="000000"/>
                </a:solidFill>
              </a:rPr>
              <a:t>Improving RNN-T beam search</a:t>
            </a:r>
          </a:p>
          <a:p>
            <a:pPr marL="1200150" lvl="4" indent="-285750">
              <a:lnSpc>
                <a:spcPct val="110000"/>
              </a:lnSpc>
              <a:buClr>
                <a:srgbClr val="000000"/>
              </a:buClr>
              <a:buFont typeface="Arial" panose="020B0604020202020204" pitchFamily="34" charset="0"/>
              <a:buChar char="•"/>
            </a:pPr>
            <a:r>
              <a:rPr lang="en-US" sz="1000" dirty="0">
                <a:solidFill>
                  <a:srgbClr val="000000"/>
                </a:solidFill>
              </a:rPr>
              <a:t>Jain et al., </a:t>
            </a:r>
            <a:r>
              <a:rPr lang="en-US" sz="1000" dirty="0">
                <a:solidFill>
                  <a:srgbClr val="000000"/>
                </a:solidFill>
                <a:hlinkClick r:id="rId7">
                  <a:extLst>
                    <a:ext uri="{A12FA001-AC4F-418D-AE19-62706E023703}">
                      <ahyp:hlinkClr xmlns:ahyp="http://schemas.microsoft.com/office/drawing/2018/hyperlinkcolor" val="tx"/>
                    </a:ext>
                  </a:extLst>
                </a:hlinkClick>
              </a:rPr>
              <a:t>RNN-T For Latency Controlled ASR With Imoroved Beam Search</a:t>
            </a:r>
            <a:endParaRPr lang="en-US" sz="1000" dirty="0">
              <a:solidFill>
                <a:srgbClr val="000000"/>
              </a:solidFill>
            </a:endParaRPr>
          </a:p>
          <a:p>
            <a:pPr marL="742950" lvl="3" indent="-285750">
              <a:lnSpc>
                <a:spcPct val="110000"/>
              </a:lnSpc>
              <a:buClr>
                <a:srgbClr val="000000"/>
              </a:buClr>
              <a:buFont typeface="Arial" panose="020B0604020202020204" pitchFamily="34" charset="0"/>
              <a:buChar char="•"/>
            </a:pPr>
            <a:r>
              <a:rPr lang="en-US" sz="1000" dirty="0">
                <a:solidFill>
                  <a:srgbClr val="000000"/>
                </a:solidFill>
              </a:rPr>
              <a:t>Contextualization:</a:t>
            </a:r>
          </a:p>
          <a:p>
            <a:pPr marL="1200150" lvl="4" indent="-285750">
              <a:lnSpc>
                <a:spcPct val="110000"/>
              </a:lnSpc>
              <a:buClr>
                <a:srgbClr val="000000"/>
              </a:buClr>
              <a:buFont typeface="Arial" panose="020B0604020202020204" pitchFamily="34" charset="0"/>
              <a:buChar char="•"/>
            </a:pPr>
            <a:r>
              <a:rPr lang="en-US" sz="1000" dirty="0">
                <a:solidFill>
                  <a:srgbClr val="000000"/>
                </a:solidFill>
              </a:rPr>
              <a:t>Jain et al., </a:t>
            </a:r>
            <a:r>
              <a:rPr lang="en-US" sz="1000" dirty="0">
                <a:solidFill>
                  <a:srgbClr val="000000"/>
                </a:solidFill>
                <a:hlinkClick r:id="rId8">
                  <a:extLst>
                    <a:ext uri="{A12FA001-AC4F-418D-AE19-62706E023703}">
                      <ahyp:hlinkClr xmlns:ahyp="http://schemas.microsoft.com/office/drawing/2018/hyperlinkcolor" val="tx"/>
                    </a:ext>
                  </a:extLst>
                </a:hlinkClick>
              </a:rPr>
              <a:t>Contextual RNN-T For Open Domain ASR</a:t>
            </a:r>
            <a:r>
              <a:rPr lang="en-US" sz="1000" dirty="0">
                <a:solidFill>
                  <a:srgbClr val="000000"/>
                </a:solidFill>
              </a:rPr>
              <a:t> </a:t>
            </a:r>
          </a:p>
          <a:p>
            <a:pPr marL="1200150" lvl="4" indent="-285750">
              <a:lnSpc>
                <a:spcPct val="110000"/>
              </a:lnSpc>
              <a:buClr>
                <a:srgbClr val="000000"/>
              </a:buClr>
              <a:buFont typeface="Arial" panose="020B0604020202020204" pitchFamily="34" charset="0"/>
              <a:buChar char="•"/>
            </a:pPr>
            <a:r>
              <a:rPr lang="en-US" sz="1000" dirty="0">
                <a:solidFill>
                  <a:srgbClr val="000000"/>
                </a:solidFill>
              </a:rPr>
              <a:t>Le et al., “</a:t>
            </a:r>
            <a:r>
              <a:rPr lang="en-US" sz="1000" dirty="0">
                <a:solidFill>
                  <a:srgbClr val="000000"/>
                </a:solidFill>
                <a:hlinkClick r:id="rId9">
                  <a:extLst>
                    <a:ext uri="{A12FA001-AC4F-418D-AE19-62706E023703}">
                      <ahyp:hlinkClr xmlns:ahyp="http://schemas.microsoft.com/office/drawing/2018/hyperlinkcolor" val="tx"/>
                    </a:ext>
                  </a:extLst>
                </a:hlinkClick>
              </a:rPr>
              <a:t>Contextualized Streaming End-to-End Speech Recognition with Trie-Based Deep Biasing and Shallow Fusion</a:t>
            </a:r>
            <a:r>
              <a:rPr lang="en-US" sz="1000" dirty="0">
                <a:solidFill>
                  <a:srgbClr val="000000"/>
                </a:solidFill>
              </a:rPr>
              <a:t>”</a:t>
            </a:r>
          </a:p>
          <a:p>
            <a:pPr marL="742950" lvl="2" indent="-285750">
              <a:lnSpc>
                <a:spcPct val="110000"/>
              </a:lnSpc>
              <a:buClr>
                <a:srgbClr val="000000"/>
              </a:buClr>
              <a:buFont typeface="Arial" panose="020B0604020202020204" pitchFamily="34" charset="0"/>
              <a:buChar char="•"/>
            </a:pPr>
            <a:r>
              <a:rPr lang="en-GB" sz="1000" dirty="0">
                <a:solidFill>
                  <a:srgbClr val="000000"/>
                </a:solidFill>
              </a:rPr>
              <a:t>RNN-T Variants:</a:t>
            </a:r>
          </a:p>
          <a:p>
            <a:pPr marL="1200150" lvl="4" indent="-285750">
              <a:lnSpc>
                <a:spcPct val="110000"/>
              </a:lnSpc>
              <a:buClr>
                <a:srgbClr val="000000"/>
              </a:buClr>
              <a:buFont typeface="Arial" panose="020B0604020202020204" pitchFamily="34" charset="0"/>
              <a:buChar char="•"/>
            </a:pPr>
            <a:r>
              <a:rPr lang="en-GB" sz="1000" dirty="0" err="1">
                <a:solidFill>
                  <a:srgbClr val="000000"/>
                </a:solidFill>
              </a:rPr>
              <a:t>Variani</a:t>
            </a:r>
            <a:r>
              <a:rPr lang="en-GB" sz="1000" dirty="0">
                <a:solidFill>
                  <a:srgbClr val="000000"/>
                </a:solidFill>
              </a:rPr>
              <a:t> et al., </a:t>
            </a:r>
            <a:r>
              <a:rPr lang="en-GB" sz="1000" dirty="0">
                <a:solidFill>
                  <a:srgbClr val="000000"/>
                </a:solidFill>
                <a:hlinkClick r:id="rId10">
                  <a:extLst>
                    <a:ext uri="{A12FA001-AC4F-418D-AE19-62706E023703}">
                      <ahyp:hlinkClr xmlns:ahyp="http://schemas.microsoft.com/office/drawing/2018/hyperlinkcolor" val="tx"/>
                    </a:ext>
                  </a:extLst>
                </a:hlinkClick>
              </a:rPr>
              <a:t>Hybrid Autoregressive Transducer (HAT)</a:t>
            </a:r>
            <a:endParaRPr lang="en-GB" sz="1000" dirty="0">
              <a:solidFill>
                <a:srgbClr val="000000"/>
              </a:solidFill>
            </a:endParaRPr>
          </a:p>
          <a:p>
            <a:pPr marL="1200150" lvl="4" indent="-285750">
              <a:lnSpc>
                <a:spcPct val="110000"/>
              </a:lnSpc>
              <a:buClr>
                <a:srgbClr val="000000"/>
              </a:buClr>
              <a:buFont typeface="Arial" panose="020B0604020202020204" pitchFamily="34" charset="0"/>
              <a:buChar char="•"/>
            </a:pPr>
            <a:r>
              <a:rPr lang="en-GB" sz="1000" dirty="0">
                <a:solidFill>
                  <a:srgbClr val="000000"/>
                </a:solidFill>
              </a:rPr>
              <a:t>Tripathi et al., </a:t>
            </a:r>
            <a:r>
              <a:rPr lang="en-GB" sz="1000" dirty="0">
                <a:solidFill>
                  <a:srgbClr val="000000"/>
                </a:solidFill>
                <a:hlinkClick r:id="rId11">
                  <a:extLst>
                    <a:ext uri="{A12FA001-AC4F-418D-AE19-62706E023703}">
                      <ahyp:hlinkClr xmlns:ahyp="http://schemas.microsoft.com/office/drawing/2018/hyperlinkcolor" val="tx"/>
                    </a:ext>
                  </a:extLst>
                </a:hlinkClick>
              </a:rPr>
              <a:t>Monotonic RNN-T</a:t>
            </a:r>
            <a:endParaRPr lang="en-GB" sz="1000" dirty="0">
              <a:solidFill>
                <a:srgbClr val="000000"/>
              </a:solidFill>
            </a:endParaRPr>
          </a:p>
          <a:p>
            <a:pPr marL="742950" lvl="3" indent="-285750">
              <a:lnSpc>
                <a:spcPct val="110000"/>
              </a:lnSpc>
              <a:buClr>
                <a:srgbClr val="000000"/>
              </a:buClr>
              <a:buFont typeface="Arial" panose="020B0604020202020204" pitchFamily="34" charset="0"/>
              <a:buChar char="•"/>
            </a:pPr>
            <a:r>
              <a:rPr lang="en-GB" sz="1000" dirty="0">
                <a:solidFill>
                  <a:srgbClr val="000000"/>
                </a:solidFill>
              </a:rPr>
              <a:t>Comparing RNN-T with other ASR techniques</a:t>
            </a:r>
          </a:p>
          <a:p>
            <a:pPr marL="1200150" lvl="4" indent="-285750">
              <a:lnSpc>
                <a:spcPct val="110000"/>
              </a:lnSpc>
              <a:buClr>
                <a:srgbClr val="000000"/>
              </a:buClr>
              <a:buFont typeface="Arial" panose="020B0604020202020204" pitchFamily="34" charset="0"/>
              <a:buChar char="•"/>
            </a:pPr>
            <a:r>
              <a:rPr lang="en-GB" sz="1000" dirty="0">
                <a:solidFill>
                  <a:srgbClr val="000000"/>
                </a:solidFill>
              </a:rPr>
              <a:t>Zhang et al., </a:t>
            </a:r>
            <a:r>
              <a:rPr lang="en-US" sz="1000" dirty="0">
                <a:solidFill>
                  <a:srgbClr val="000000"/>
                </a:solidFill>
                <a:hlinkClick r:id="rId12">
                  <a:extLst>
                    <a:ext uri="{A12FA001-AC4F-418D-AE19-62706E023703}">
                      <ahyp:hlinkClr xmlns:ahyp="http://schemas.microsoft.com/office/drawing/2018/hyperlinkcolor" val="tx"/>
                    </a:ext>
                  </a:extLst>
                </a:hlinkClick>
              </a:rPr>
              <a:t>Benchmarking LF-MMI, CTC and RNN-T Criteria for Streaming ASR</a:t>
            </a:r>
            <a:endParaRPr lang="en-US" sz="1000" dirty="0">
              <a:solidFill>
                <a:srgbClr val="000000"/>
              </a:solidFill>
            </a:endParaRPr>
          </a:p>
          <a:p>
            <a:pPr marL="1200150" lvl="4" indent="-285750">
              <a:lnSpc>
                <a:spcPct val="110000"/>
              </a:lnSpc>
              <a:buClr>
                <a:srgbClr val="000000"/>
              </a:buClr>
              <a:buFont typeface="Arial" panose="020B0604020202020204" pitchFamily="34" charset="0"/>
              <a:buChar char="•"/>
            </a:pPr>
            <a:r>
              <a:rPr lang="en-US" sz="1000" dirty="0">
                <a:solidFill>
                  <a:srgbClr val="000000"/>
                </a:solidFill>
              </a:rPr>
              <a:t>Jain et al., </a:t>
            </a:r>
            <a:r>
              <a:rPr lang="en-US" sz="1000" dirty="0">
                <a:solidFill>
                  <a:srgbClr val="000000"/>
                </a:solidFill>
                <a:hlinkClick r:id="rId7">
                  <a:extLst>
                    <a:ext uri="{A12FA001-AC4F-418D-AE19-62706E023703}">
                      <ahyp:hlinkClr xmlns:ahyp="http://schemas.microsoft.com/office/drawing/2018/hyperlinkcolor" val="tx"/>
                    </a:ext>
                  </a:extLst>
                </a:hlinkClick>
              </a:rPr>
              <a:t>RNN-T For Latency Controlled ASR With Imoroved Beam Search</a:t>
            </a:r>
            <a:endParaRPr lang="en-US" sz="1000" dirty="0">
              <a:solidFill>
                <a:srgbClr val="000000"/>
              </a:solidFill>
            </a:endParaRPr>
          </a:p>
          <a:p>
            <a:pPr marL="742950" lvl="3" indent="-285750">
              <a:lnSpc>
                <a:spcPct val="110000"/>
              </a:lnSpc>
              <a:buClr>
                <a:srgbClr val="000000"/>
              </a:buClr>
              <a:buFont typeface="Arial" panose="020B0604020202020204" pitchFamily="34" charset="0"/>
              <a:buChar char="•"/>
            </a:pPr>
            <a:r>
              <a:rPr lang="en-US" sz="1000" dirty="0">
                <a:solidFill>
                  <a:srgbClr val="000000"/>
                </a:solidFill>
              </a:rPr>
              <a:t>Sentence Piece</a:t>
            </a:r>
          </a:p>
          <a:p>
            <a:pPr marL="1200150" lvl="4" indent="-285750">
              <a:lnSpc>
                <a:spcPct val="110000"/>
              </a:lnSpc>
              <a:buClr>
                <a:srgbClr val="000000"/>
              </a:buClr>
              <a:buFont typeface="Arial" panose="020B0604020202020204" pitchFamily="34" charset="0"/>
              <a:buChar char="•"/>
            </a:pPr>
            <a:r>
              <a:rPr lang="en-US" sz="1000" dirty="0">
                <a:solidFill>
                  <a:srgbClr val="000000"/>
                </a:solidFill>
              </a:rPr>
              <a:t>Kudo et al., </a:t>
            </a:r>
            <a:r>
              <a:rPr lang="en-US" sz="1000" dirty="0">
                <a:solidFill>
                  <a:schemeClr val="tx1"/>
                </a:solidFill>
                <a:hlinkClick r:id="rId13">
                  <a:extLst>
                    <a:ext uri="{A12FA001-AC4F-418D-AE19-62706E023703}">
                      <ahyp:hlinkClr xmlns:ahyp="http://schemas.microsoft.com/office/drawing/2018/hyperlinkcolor" val="tx"/>
                    </a:ext>
                  </a:extLst>
                </a:hlinkClick>
              </a:rPr>
              <a:t>A simple and language independent subword tokenizer and detokenizer for Neural Text Processing</a:t>
            </a:r>
          </a:p>
          <a:p>
            <a:pPr marL="742950" lvl="3" indent="-285750">
              <a:lnSpc>
                <a:spcPct val="110000"/>
              </a:lnSpc>
              <a:buClr>
                <a:srgbClr val="000000"/>
              </a:buClr>
              <a:buFont typeface="Arial" panose="020B0604020202020204" pitchFamily="34" charset="0"/>
              <a:buChar char="•"/>
            </a:pPr>
            <a:r>
              <a:rPr lang="en-US" sz="1000" u="sng" dirty="0">
                <a:solidFill>
                  <a:schemeClr val="tx1"/>
                </a:solidFill>
                <a:hlinkClick r:id="rId13">
                  <a:extLst>
                    <a:ext uri="{A12FA001-AC4F-418D-AE19-62706E023703}">
                      <ahyp:hlinkClr xmlns:ahyp="http://schemas.microsoft.com/office/drawing/2018/hyperlinkcolor" val="tx"/>
                    </a:ext>
                  </a:extLst>
                </a:hlinkClick>
              </a:rPr>
              <a:t>Good read on tries: </a:t>
            </a:r>
            <a:r>
              <a:rPr lang="en-US" sz="1000" dirty="0">
                <a:solidFill>
                  <a:schemeClr val="tx1"/>
                </a:solidFill>
                <a:hlinkClick r:id="rId13">
                  <a:extLst>
                    <a:ext uri="{A12FA001-AC4F-418D-AE19-62706E023703}">
                      <ahyp:hlinkClr xmlns:ahyp="http://schemas.microsoft.com/office/drawing/2018/hyperlinkcolor" val="tx"/>
                    </a:ext>
                  </a:extLst>
                </a:hlinkClick>
              </a:rPr>
              <a:t> https://medium.com/basecs/trying-to-understand-tries-3ec6bede0014 </a:t>
            </a:r>
            <a:r>
              <a:rPr lang="en-US" sz="1000" dirty="0">
                <a:solidFill>
                  <a:schemeClr val="tx1"/>
                </a:solidFill>
              </a:rPr>
              <a:t>(</a:t>
            </a:r>
            <a:r>
              <a:rPr lang="en-US" sz="1000" dirty="0" err="1">
                <a:solidFill>
                  <a:schemeClr val="tx1"/>
                </a:solidFill>
              </a:rPr>
              <a:t>Vaidehi</a:t>
            </a:r>
            <a:r>
              <a:rPr lang="en-US" sz="1000" dirty="0">
                <a:solidFill>
                  <a:schemeClr val="tx1"/>
                </a:solidFill>
              </a:rPr>
              <a:t> Joshi)</a:t>
            </a:r>
          </a:p>
          <a:p>
            <a:pPr marL="457200" lvl="3" indent="0">
              <a:lnSpc>
                <a:spcPct val="110000"/>
              </a:lnSpc>
              <a:buClr>
                <a:srgbClr val="000000"/>
              </a:buClr>
              <a:buNone/>
            </a:pPr>
            <a:endParaRPr lang="en-US" sz="1000" dirty="0">
              <a:solidFill>
                <a:srgbClr val="000000"/>
              </a:solidFill>
            </a:endParaRPr>
          </a:p>
          <a:p>
            <a:pPr marL="114300" indent="0">
              <a:buNone/>
            </a:pPr>
            <a:endParaRPr lang="en-GB" sz="1000" dirty="0">
              <a:solidFill>
                <a:srgbClr val="000000"/>
              </a:solidFill>
            </a:endParaRPr>
          </a:p>
          <a:p>
            <a:pPr marL="457200" lvl="0" indent="-342900" algn="l" rtl="0">
              <a:spcBef>
                <a:spcPts val="0"/>
              </a:spcBef>
              <a:spcAft>
                <a:spcPts val="0"/>
              </a:spcAft>
              <a:buSzPts val="1800"/>
              <a:buChar char="●"/>
            </a:pPr>
            <a:endParaRPr lang="en-GB" sz="1000" dirty="0"/>
          </a:p>
          <a:p>
            <a:pPr marL="114300" lvl="0" indent="0" algn="l" rtl="0">
              <a:spcBef>
                <a:spcPts val="0"/>
              </a:spcBef>
              <a:spcAft>
                <a:spcPts val="0"/>
              </a:spcAft>
              <a:buSzPts val="1800"/>
              <a:buNone/>
            </a:pPr>
            <a:endParaRPr lang="en-GB" sz="1000" dirty="0"/>
          </a:p>
        </p:txBody>
      </p:sp>
    </p:spTree>
    <p:extLst>
      <p:ext uri="{BB962C8B-B14F-4D97-AF65-F5344CB8AC3E}">
        <p14:creationId xmlns:p14="http://schemas.microsoft.com/office/powerpoint/2010/main" val="240990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8;p17">
            <a:extLst>
              <a:ext uri="{FF2B5EF4-FFF2-40B4-BE49-F238E27FC236}">
                <a16:creationId xmlns:a16="http://schemas.microsoft.com/office/drawing/2014/main" id="{624C9B00-F04E-434E-AAEF-947EEDB4B4C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chemeClr val="accent1">
                    <a:lumMod val="50000"/>
                  </a:schemeClr>
                </a:solidFill>
              </a:rPr>
              <a:t>Acoustic Model: Training </a:t>
            </a:r>
            <a:endParaRPr dirty="0">
              <a:solidFill>
                <a:schemeClr val="accent1">
                  <a:lumMod val="50000"/>
                </a:schemeClr>
              </a:solidFill>
            </a:endParaRPr>
          </a:p>
        </p:txBody>
      </p:sp>
      <p:grpSp>
        <p:nvGrpSpPr>
          <p:cNvPr id="5" name="Group 4">
            <a:extLst>
              <a:ext uri="{FF2B5EF4-FFF2-40B4-BE49-F238E27FC236}">
                <a16:creationId xmlns:a16="http://schemas.microsoft.com/office/drawing/2014/main" id="{4BF23F15-82E9-FD4E-8843-35618F781533}"/>
              </a:ext>
            </a:extLst>
          </p:cNvPr>
          <p:cNvGrpSpPr/>
          <p:nvPr/>
        </p:nvGrpSpPr>
        <p:grpSpPr>
          <a:xfrm>
            <a:off x="4131740" y="2962367"/>
            <a:ext cx="4622879" cy="864132"/>
            <a:chOff x="4131740" y="2962367"/>
            <a:chExt cx="4622879" cy="864132"/>
          </a:xfrm>
        </p:grpSpPr>
        <p:sp>
          <p:nvSpPr>
            <p:cNvPr id="6" name="Rectangle 5">
              <a:extLst>
                <a:ext uri="{FF2B5EF4-FFF2-40B4-BE49-F238E27FC236}">
                  <a16:creationId xmlns:a16="http://schemas.microsoft.com/office/drawing/2014/main" id="{60B3C989-9366-CA42-AFF1-061ECEE5B6A4}"/>
                </a:ext>
              </a:extLst>
            </p:cNvPr>
            <p:cNvSpPr/>
            <p:nvPr/>
          </p:nvSpPr>
          <p:spPr>
            <a:xfrm>
              <a:off x="4131740" y="2979832"/>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B2484D3-7742-AB46-9AEC-1F4063746541}"/>
                </a:ext>
              </a:extLst>
            </p:cNvPr>
            <p:cNvCxnSpPr>
              <a:stCxn id="48" idx="0"/>
              <a:endCxn id="6" idx="2"/>
            </p:cNvCxnSpPr>
            <p:nvPr/>
          </p:nvCxnSpPr>
          <p:spPr>
            <a:xfrm flipV="1">
              <a:off x="4309540" y="3470899"/>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7A7D209-C5E0-BB45-8AB4-58B3D044237C}"/>
                </a:ext>
              </a:extLst>
            </p:cNvPr>
            <p:cNvCxnSpPr>
              <a:cxnSpLocks/>
            </p:cNvCxnSpPr>
            <p:nvPr/>
          </p:nvCxnSpPr>
          <p:spPr>
            <a:xfrm>
              <a:off x="4495807" y="3258707"/>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12E389F-6502-D74D-9FE7-5F4BCF98BBCA}"/>
                </a:ext>
              </a:extLst>
            </p:cNvPr>
            <p:cNvSpPr/>
            <p:nvPr/>
          </p:nvSpPr>
          <p:spPr>
            <a:xfrm>
              <a:off x="4851406" y="2970840"/>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09F604-6EEF-CE4E-8CDF-36FAE99867F6}"/>
                </a:ext>
              </a:extLst>
            </p:cNvPr>
            <p:cNvCxnSpPr>
              <a:stCxn id="49" idx="0"/>
              <a:endCxn id="9" idx="2"/>
            </p:cNvCxnSpPr>
            <p:nvPr/>
          </p:nvCxnSpPr>
          <p:spPr>
            <a:xfrm flipV="1">
              <a:off x="5029206" y="3461907"/>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CFF1E8F-DC59-0646-87D5-14E6EEAD4568}"/>
                </a:ext>
              </a:extLst>
            </p:cNvPr>
            <p:cNvCxnSpPr>
              <a:cxnSpLocks/>
            </p:cNvCxnSpPr>
            <p:nvPr/>
          </p:nvCxnSpPr>
          <p:spPr>
            <a:xfrm>
              <a:off x="5215473" y="3284108"/>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992A8A6-02CE-B645-96A4-BEAC935191DD}"/>
                </a:ext>
              </a:extLst>
            </p:cNvPr>
            <p:cNvSpPr/>
            <p:nvPr/>
          </p:nvSpPr>
          <p:spPr>
            <a:xfrm>
              <a:off x="5571072" y="2979832"/>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CC00A7B-5A29-9C40-94FB-C9763F8FCE57}"/>
                </a:ext>
              </a:extLst>
            </p:cNvPr>
            <p:cNvCxnSpPr>
              <a:stCxn id="50" idx="0"/>
              <a:endCxn id="12" idx="2"/>
            </p:cNvCxnSpPr>
            <p:nvPr/>
          </p:nvCxnSpPr>
          <p:spPr>
            <a:xfrm flipV="1">
              <a:off x="5748872" y="3470899"/>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FB0992F-6CDF-9545-9F00-9A08313EF6B5}"/>
                </a:ext>
              </a:extLst>
            </p:cNvPr>
            <p:cNvCxnSpPr>
              <a:cxnSpLocks/>
            </p:cNvCxnSpPr>
            <p:nvPr/>
          </p:nvCxnSpPr>
          <p:spPr>
            <a:xfrm>
              <a:off x="5935139" y="3258707"/>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D4F5FC6-C453-F045-9D16-AD93FB77D1E9}"/>
                </a:ext>
              </a:extLst>
            </p:cNvPr>
            <p:cNvSpPr/>
            <p:nvPr/>
          </p:nvSpPr>
          <p:spPr>
            <a:xfrm>
              <a:off x="6273806" y="2979832"/>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E18E9C7-6A8B-DB40-BF19-3FB5D14F609D}"/>
                </a:ext>
              </a:extLst>
            </p:cNvPr>
            <p:cNvCxnSpPr>
              <a:stCxn id="51" idx="0"/>
              <a:endCxn id="15" idx="2"/>
            </p:cNvCxnSpPr>
            <p:nvPr/>
          </p:nvCxnSpPr>
          <p:spPr>
            <a:xfrm flipV="1">
              <a:off x="6451606" y="3470899"/>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947172-AB2F-2A4D-9B02-D6EE42D8D14E}"/>
                </a:ext>
              </a:extLst>
            </p:cNvPr>
            <p:cNvCxnSpPr>
              <a:cxnSpLocks/>
            </p:cNvCxnSpPr>
            <p:nvPr/>
          </p:nvCxnSpPr>
          <p:spPr>
            <a:xfrm>
              <a:off x="6637873" y="3258707"/>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BED8B9F-2F46-DA48-885F-F6BB582A04FC}"/>
                </a:ext>
              </a:extLst>
            </p:cNvPr>
            <p:cNvSpPr/>
            <p:nvPr/>
          </p:nvSpPr>
          <p:spPr>
            <a:xfrm>
              <a:off x="6993472" y="2970840"/>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EB12E8B-4FAD-9C4A-AB5F-F73662E03DAE}"/>
                </a:ext>
              </a:extLst>
            </p:cNvPr>
            <p:cNvCxnSpPr>
              <a:stCxn id="52" idx="0"/>
              <a:endCxn id="18" idx="2"/>
            </p:cNvCxnSpPr>
            <p:nvPr/>
          </p:nvCxnSpPr>
          <p:spPr>
            <a:xfrm flipV="1">
              <a:off x="7171272" y="3461907"/>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1095DB0-8327-AA45-9F75-010356972031}"/>
                </a:ext>
              </a:extLst>
            </p:cNvPr>
            <p:cNvCxnSpPr>
              <a:cxnSpLocks/>
            </p:cNvCxnSpPr>
            <p:nvPr/>
          </p:nvCxnSpPr>
          <p:spPr>
            <a:xfrm>
              <a:off x="7357539" y="3284108"/>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F128936-B51F-7A4B-B1FA-CE9D16280E1E}"/>
                </a:ext>
              </a:extLst>
            </p:cNvPr>
            <p:cNvSpPr/>
            <p:nvPr/>
          </p:nvSpPr>
          <p:spPr>
            <a:xfrm>
              <a:off x="7679353" y="2971359"/>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AE7D14A-6144-7A46-A980-0C8049D84B8A}"/>
                </a:ext>
              </a:extLst>
            </p:cNvPr>
            <p:cNvCxnSpPr>
              <a:stCxn id="53" idx="0"/>
              <a:endCxn id="21" idx="2"/>
            </p:cNvCxnSpPr>
            <p:nvPr/>
          </p:nvCxnSpPr>
          <p:spPr>
            <a:xfrm flipV="1">
              <a:off x="7857153" y="3462426"/>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2F3A15-CEDD-5C4C-A07D-3E5B9CCD9B08}"/>
                </a:ext>
              </a:extLst>
            </p:cNvPr>
            <p:cNvCxnSpPr>
              <a:cxnSpLocks/>
            </p:cNvCxnSpPr>
            <p:nvPr/>
          </p:nvCxnSpPr>
          <p:spPr>
            <a:xfrm>
              <a:off x="8043420" y="3250234"/>
              <a:ext cx="33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980D8C2-F66C-5148-8740-D5FE888D88CD}"/>
                </a:ext>
              </a:extLst>
            </p:cNvPr>
            <p:cNvSpPr/>
            <p:nvPr/>
          </p:nvSpPr>
          <p:spPr>
            <a:xfrm>
              <a:off x="8399019" y="2962367"/>
              <a:ext cx="355600" cy="491067"/>
            </a:xfrm>
            <a:prstGeom prst="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8138D3C-AEEA-0F4F-8EF1-303E82E47759}"/>
                </a:ext>
              </a:extLst>
            </p:cNvPr>
            <p:cNvCxnSpPr>
              <a:stCxn id="54" idx="0"/>
              <a:endCxn id="24" idx="2"/>
            </p:cNvCxnSpPr>
            <p:nvPr/>
          </p:nvCxnSpPr>
          <p:spPr>
            <a:xfrm flipV="1">
              <a:off x="8576819" y="3453434"/>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09215BA8-A28D-274E-8871-502EC1F75AB6}"/>
              </a:ext>
            </a:extLst>
          </p:cNvPr>
          <p:cNvGrpSpPr/>
          <p:nvPr/>
        </p:nvGrpSpPr>
        <p:grpSpPr>
          <a:xfrm>
            <a:off x="4309540" y="2589840"/>
            <a:ext cx="4484579" cy="381000"/>
            <a:chOff x="4309540" y="2589840"/>
            <a:chExt cx="4484579" cy="381000"/>
          </a:xfrm>
        </p:grpSpPr>
        <p:sp>
          <p:nvSpPr>
            <p:cNvPr id="33" name="Rectangle 32">
              <a:extLst>
                <a:ext uri="{FF2B5EF4-FFF2-40B4-BE49-F238E27FC236}">
                  <a16:creationId xmlns:a16="http://schemas.microsoft.com/office/drawing/2014/main" id="{EDB93B79-6B2C-7341-A3A8-28235411C3AA}"/>
                </a:ext>
              </a:extLst>
            </p:cNvPr>
            <p:cNvSpPr/>
            <p:nvPr/>
          </p:nvSpPr>
          <p:spPr>
            <a:xfrm>
              <a:off x="5784750" y="2661797"/>
              <a:ext cx="268022" cy="246221"/>
            </a:xfrm>
            <a:prstGeom prst="rect">
              <a:avLst/>
            </a:prstGeom>
          </p:spPr>
          <p:txBody>
            <a:bodyPr wrap="none">
              <a:spAutoFit/>
            </a:bodyPr>
            <a:lstStyle/>
            <a:p>
              <a:r>
                <a:rPr lang="en-US" sz="1000" dirty="0"/>
                <a:t>f</a:t>
              </a:r>
              <a:r>
                <a:rPr lang="en-US" sz="1000" baseline="-25000" dirty="0"/>
                <a:t>3</a:t>
              </a:r>
            </a:p>
          </p:txBody>
        </p:sp>
        <p:cxnSp>
          <p:nvCxnSpPr>
            <p:cNvPr id="34" name="Straight Arrow Connector 33">
              <a:extLst>
                <a:ext uri="{FF2B5EF4-FFF2-40B4-BE49-F238E27FC236}">
                  <a16:creationId xmlns:a16="http://schemas.microsoft.com/office/drawing/2014/main" id="{56095E45-F79A-CE4D-B260-95CFBA2DFFE3}"/>
                </a:ext>
              </a:extLst>
            </p:cNvPr>
            <p:cNvCxnSpPr/>
            <p:nvPr/>
          </p:nvCxnSpPr>
          <p:spPr>
            <a:xfrm flipV="1">
              <a:off x="4309540" y="2615240"/>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E3E5200-6ED5-A34B-AC8E-C97BDB7B48B2}"/>
                </a:ext>
              </a:extLst>
            </p:cNvPr>
            <p:cNvCxnSpPr>
              <a:cxnSpLocks/>
            </p:cNvCxnSpPr>
            <p:nvPr/>
          </p:nvCxnSpPr>
          <p:spPr>
            <a:xfrm flipV="1">
              <a:off x="5020741" y="2615235"/>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D0DDA89-9F4E-7E40-A39E-1361E41E0848}"/>
                </a:ext>
              </a:extLst>
            </p:cNvPr>
            <p:cNvCxnSpPr/>
            <p:nvPr/>
          </p:nvCxnSpPr>
          <p:spPr>
            <a:xfrm flipV="1">
              <a:off x="5782741" y="2589840"/>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1601B78-078C-2F44-864D-04C373EF45A9}"/>
                </a:ext>
              </a:extLst>
            </p:cNvPr>
            <p:cNvCxnSpPr/>
            <p:nvPr/>
          </p:nvCxnSpPr>
          <p:spPr>
            <a:xfrm flipV="1">
              <a:off x="6468543" y="2598303"/>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F6C0DAF-BB66-BD41-BB28-40CBDE3E7196}"/>
                </a:ext>
              </a:extLst>
            </p:cNvPr>
            <p:cNvCxnSpPr/>
            <p:nvPr/>
          </p:nvCxnSpPr>
          <p:spPr>
            <a:xfrm flipV="1">
              <a:off x="7188209" y="2598304"/>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79A0F73-E29A-9B4F-BBE8-ED4F810CAB5B}"/>
                </a:ext>
              </a:extLst>
            </p:cNvPr>
            <p:cNvCxnSpPr/>
            <p:nvPr/>
          </p:nvCxnSpPr>
          <p:spPr>
            <a:xfrm flipV="1">
              <a:off x="7857153" y="2606767"/>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6D95025-DC70-F044-9CD3-D9B9BFFF5195}"/>
                </a:ext>
              </a:extLst>
            </p:cNvPr>
            <p:cNvCxnSpPr>
              <a:cxnSpLocks/>
            </p:cNvCxnSpPr>
            <p:nvPr/>
          </p:nvCxnSpPr>
          <p:spPr>
            <a:xfrm flipV="1">
              <a:off x="8568354" y="2606762"/>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2E39C81-7F3C-CE4C-B963-46AC90477753}"/>
                </a:ext>
              </a:extLst>
            </p:cNvPr>
            <p:cNvSpPr/>
            <p:nvPr/>
          </p:nvSpPr>
          <p:spPr>
            <a:xfrm>
              <a:off x="4328482" y="2663019"/>
              <a:ext cx="268022" cy="246221"/>
            </a:xfrm>
            <a:prstGeom prst="rect">
              <a:avLst/>
            </a:prstGeom>
          </p:spPr>
          <p:txBody>
            <a:bodyPr wrap="none">
              <a:spAutoFit/>
            </a:bodyPr>
            <a:lstStyle/>
            <a:p>
              <a:r>
                <a:rPr lang="en-US" sz="1000" dirty="0"/>
                <a:t>f</a:t>
              </a:r>
              <a:r>
                <a:rPr lang="en-US" sz="1000" baseline="-25000" dirty="0"/>
                <a:t>1</a:t>
              </a:r>
            </a:p>
          </p:txBody>
        </p:sp>
        <p:sp>
          <p:nvSpPr>
            <p:cNvPr id="42" name="Rectangle 41">
              <a:extLst>
                <a:ext uri="{FF2B5EF4-FFF2-40B4-BE49-F238E27FC236}">
                  <a16:creationId xmlns:a16="http://schemas.microsoft.com/office/drawing/2014/main" id="{74A78D61-46B6-5F4B-84AC-1928BAC9E0C4}"/>
                </a:ext>
              </a:extLst>
            </p:cNvPr>
            <p:cNvSpPr/>
            <p:nvPr/>
          </p:nvSpPr>
          <p:spPr>
            <a:xfrm>
              <a:off x="5020876" y="2661797"/>
              <a:ext cx="268022" cy="246221"/>
            </a:xfrm>
            <a:prstGeom prst="rect">
              <a:avLst/>
            </a:prstGeom>
          </p:spPr>
          <p:txBody>
            <a:bodyPr wrap="none">
              <a:spAutoFit/>
            </a:bodyPr>
            <a:lstStyle/>
            <a:p>
              <a:r>
                <a:rPr lang="en-US" sz="1000" dirty="0"/>
                <a:t>f</a:t>
              </a:r>
              <a:r>
                <a:rPr lang="en-US" sz="1000" baseline="-25000" dirty="0"/>
                <a:t>2</a:t>
              </a:r>
            </a:p>
          </p:txBody>
        </p:sp>
        <p:sp>
          <p:nvSpPr>
            <p:cNvPr id="43" name="Rectangle 42">
              <a:extLst>
                <a:ext uri="{FF2B5EF4-FFF2-40B4-BE49-F238E27FC236}">
                  <a16:creationId xmlns:a16="http://schemas.microsoft.com/office/drawing/2014/main" id="{4B739464-6DBF-C44D-B8C8-1B0CEC7D6D10}"/>
                </a:ext>
              </a:extLst>
            </p:cNvPr>
            <p:cNvSpPr/>
            <p:nvPr/>
          </p:nvSpPr>
          <p:spPr>
            <a:xfrm>
              <a:off x="6410730" y="2677516"/>
              <a:ext cx="268022" cy="246221"/>
            </a:xfrm>
            <a:prstGeom prst="rect">
              <a:avLst/>
            </a:prstGeom>
          </p:spPr>
          <p:txBody>
            <a:bodyPr wrap="none">
              <a:spAutoFit/>
            </a:bodyPr>
            <a:lstStyle/>
            <a:p>
              <a:r>
                <a:rPr lang="en-US" sz="1000" dirty="0"/>
                <a:t>f</a:t>
              </a:r>
              <a:r>
                <a:rPr lang="en-US" sz="1000" baseline="-25000" dirty="0"/>
                <a:t>4</a:t>
              </a:r>
            </a:p>
          </p:txBody>
        </p:sp>
        <p:sp>
          <p:nvSpPr>
            <p:cNvPr id="44" name="Rectangle 43">
              <a:extLst>
                <a:ext uri="{FF2B5EF4-FFF2-40B4-BE49-F238E27FC236}">
                  <a16:creationId xmlns:a16="http://schemas.microsoft.com/office/drawing/2014/main" id="{7ABCBC86-CE23-F249-A4C1-AFAE86EABEFD}"/>
                </a:ext>
              </a:extLst>
            </p:cNvPr>
            <p:cNvSpPr/>
            <p:nvPr/>
          </p:nvSpPr>
          <p:spPr>
            <a:xfrm>
              <a:off x="7178365" y="2660414"/>
              <a:ext cx="268022" cy="246221"/>
            </a:xfrm>
            <a:prstGeom prst="rect">
              <a:avLst/>
            </a:prstGeom>
          </p:spPr>
          <p:txBody>
            <a:bodyPr wrap="none">
              <a:spAutoFit/>
            </a:bodyPr>
            <a:lstStyle/>
            <a:p>
              <a:r>
                <a:rPr lang="en-US" sz="1000" dirty="0"/>
                <a:t>f</a:t>
              </a:r>
              <a:r>
                <a:rPr lang="en-US" sz="1000" baseline="-25000" dirty="0"/>
                <a:t>5</a:t>
              </a:r>
            </a:p>
          </p:txBody>
        </p:sp>
        <p:sp>
          <p:nvSpPr>
            <p:cNvPr id="45" name="Rectangle 44">
              <a:extLst>
                <a:ext uri="{FF2B5EF4-FFF2-40B4-BE49-F238E27FC236}">
                  <a16:creationId xmlns:a16="http://schemas.microsoft.com/office/drawing/2014/main" id="{D8021EB5-CE98-D14C-9A31-77D13141C2B8}"/>
                </a:ext>
              </a:extLst>
            </p:cNvPr>
            <p:cNvSpPr/>
            <p:nvPr/>
          </p:nvSpPr>
          <p:spPr>
            <a:xfrm>
              <a:off x="7866998" y="2676294"/>
              <a:ext cx="268022" cy="246221"/>
            </a:xfrm>
            <a:prstGeom prst="rect">
              <a:avLst/>
            </a:prstGeom>
          </p:spPr>
          <p:txBody>
            <a:bodyPr wrap="none">
              <a:spAutoFit/>
            </a:bodyPr>
            <a:lstStyle/>
            <a:p>
              <a:r>
                <a:rPr lang="en-US" sz="1000" dirty="0"/>
                <a:t>f</a:t>
              </a:r>
              <a:r>
                <a:rPr lang="en-US" sz="1000" baseline="-25000" dirty="0"/>
                <a:t>6</a:t>
              </a:r>
            </a:p>
          </p:txBody>
        </p:sp>
        <p:sp>
          <p:nvSpPr>
            <p:cNvPr id="46" name="Rectangle 45">
              <a:extLst>
                <a:ext uri="{FF2B5EF4-FFF2-40B4-BE49-F238E27FC236}">
                  <a16:creationId xmlns:a16="http://schemas.microsoft.com/office/drawing/2014/main" id="{74F2C4E3-1393-B547-AA7F-AA8B8B296E58}"/>
                </a:ext>
              </a:extLst>
            </p:cNvPr>
            <p:cNvSpPr/>
            <p:nvPr/>
          </p:nvSpPr>
          <p:spPr>
            <a:xfrm>
              <a:off x="8526097" y="2660413"/>
              <a:ext cx="268022" cy="246221"/>
            </a:xfrm>
            <a:prstGeom prst="rect">
              <a:avLst/>
            </a:prstGeom>
          </p:spPr>
          <p:txBody>
            <a:bodyPr wrap="none">
              <a:spAutoFit/>
            </a:bodyPr>
            <a:lstStyle/>
            <a:p>
              <a:r>
                <a:rPr lang="en-US" sz="1000" dirty="0"/>
                <a:t>f</a:t>
              </a:r>
              <a:r>
                <a:rPr lang="en-US" sz="1000" baseline="-25000" dirty="0"/>
                <a:t>7</a:t>
              </a:r>
            </a:p>
          </p:txBody>
        </p:sp>
      </p:grpSp>
      <p:grpSp>
        <p:nvGrpSpPr>
          <p:cNvPr id="47" name="Group 46">
            <a:extLst>
              <a:ext uri="{FF2B5EF4-FFF2-40B4-BE49-F238E27FC236}">
                <a16:creationId xmlns:a16="http://schemas.microsoft.com/office/drawing/2014/main" id="{24402F9D-7E02-0949-9BB5-05C4A71D8B00}"/>
              </a:ext>
            </a:extLst>
          </p:cNvPr>
          <p:cNvGrpSpPr/>
          <p:nvPr/>
        </p:nvGrpSpPr>
        <p:grpSpPr>
          <a:xfrm>
            <a:off x="4131740" y="3809034"/>
            <a:ext cx="4622879" cy="676090"/>
            <a:chOff x="4131740" y="3809034"/>
            <a:chExt cx="4622879" cy="676090"/>
          </a:xfrm>
        </p:grpSpPr>
        <p:sp>
          <p:nvSpPr>
            <p:cNvPr id="48" name="Rectangle 47">
              <a:extLst>
                <a:ext uri="{FF2B5EF4-FFF2-40B4-BE49-F238E27FC236}">
                  <a16:creationId xmlns:a16="http://schemas.microsoft.com/office/drawing/2014/main" id="{DF1197BE-A730-334D-A070-0A2A2C69FA09}"/>
                </a:ext>
              </a:extLst>
            </p:cNvPr>
            <p:cNvSpPr/>
            <p:nvPr/>
          </p:nvSpPr>
          <p:spPr>
            <a:xfrm>
              <a:off x="4131740" y="382649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49" name="Rectangle 48">
              <a:extLst>
                <a:ext uri="{FF2B5EF4-FFF2-40B4-BE49-F238E27FC236}">
                  <a16:creationId xmlns:a16="http://schemas.microsoft.com/office/drawing/2014/main" id="{DE07671A-94E0-FA46-98BA-D712ECAE09CB}"/>
                </a:ext>
              </a:extLst>
            </p:cNvPr>
            <p:cNvSpPr/>
            <p:nvPr/>
          </p:nvSpPr>
          <p:spPr>
            <a:xfrm>
              <a:off x="4851406" y="3817507"/>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2</a:t>
              </a:r>
            </a:p>
          </p:txBody>
        </p:sp>
        <p:sp>
          <p:nvSpPr>
            <p:cNvPr id="50" name="Rectangle 49">
              <a:extLst>
                <a:ext uri="{FF2B5EF4-FFF2-40B4-BE49-F238E27FC236}">
                  <a16:creationId xmlns:a16="http://schemas.microsoft.com/office/drawing/2014/main" id="{81342AFE-3D92-DA4F-8718-6840917A0BFC}"/>
                </a:ext>
              </a:extLst>
            </p:cNvPr>
            <p:cNvSpPr/>
            <p:nvPr/>
          </p:nvSpPr>
          <p:spPr>
            <a:xfrm>
              <a:off x="5571072" y="382649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51" name="Rectangle 50">
              <a:extLst>
                <a:ext uri="{FF2B5EF4-FFF2-40B4-BE49-F238E27FC236}">
                  <a16:creationId xmlns:a16="http://schemas.microsoft.com/office/drawing/2014/main" id="{2FB2A19B-DCDE-F742-B242-B23A5D9ED25A}"/>
                </a:ext>
              </a:extLst>
            </p:cNvPr>
            <p:cNvSpPr/>
            <p:nvPr/>
          </p:nvSpPr>
          <p:spPr>
            <a:xfrm>
              <a:off x="6273806" y="3826499"/>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sp>
          <p:nvSpPr>
            <p:cNvPr id="52" name="Rectangle 51">
              <a:extLst>
                <a:ext uri="{FF2B5EF4-FFF2-40B4-BE49-F238E27FC236}">
                  <a16:creationId xmlns:a16="http://schemas.microsoft.com/office/drawing/2014/main" id="{28146E8D-32AD-A042-9528-BFC76F8E9F72}"/>
                </a:ext>
              </a:extLst>
            </p:cNvPr>
            <p:cNvSpPr/>
            <p:nvPr/>
          </p:nvSpPr>
          <p:spPr>
            <a:xfrm>
              <a:off x="6993472" y="3817507"/>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5</a:t>
              </a:r>
            </a:p>
          </p:txBody>
        </p:sp>
        <p:sp>
          <p:nvSpPr>
            <p:cNvPr id="53" name="Rectangle 52">
              <a:extLst>
                <a:ext uri="{FF2B5EF4-FFF2-40B4-BE49-F238E27FC236}">
                  <a16:creationId xmlns:a16="http://schemas.microsoft.com/office/drawing/2014/main" id="{46C5DE18-E1A0-A64A-9612-62E4F27261D5}"/>
                </a:ext>
              </a:extLst>
            </p:cNvPr>
            <p:cNvSpPr/>
            <p:nvPr/>
          </p:nvSpPr>
          <p:spPr>
            <a:xfrm>
              <a:off x="7679353" y="3818026"/>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6</a:t>
              </a:r>
            </a:p>
          </p:txBody>
        </p:sp>
        <p:sp>
          <p:nvSpPr>
            <p:cNvPr id="54" name="Rectangle 53">
              <a:extLst>
                <a:ext uri="{FF2B5EF4-FFF2-40B4-BE49-F238E27FC236}">
                  <a16:creationId xmlns:a16="http://schemas.microsoft.com/office/drawing/2014/main" id="{0F897CB3-C898-3445-959B-8BD43BE583C7}"/>
                </a:ext>
              </a:extLst>
            </p:cNvPr>
            <p:cNvSpPr/>
            <p:nvPr/>
          </p:nvSpPr>
          <p:spPr>
            <a:xfrm>
              <a:off x="8399019" y="3809034"/>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7</a:t>
              </a:r>
            </a:p>
          </p:txBody>
        </p:sp>
        <p:cxnSp>
          <p:nvCxnSpPr>
            <p:cNvPr id="55" name="Straight Arrow Connector 54">
              <a:extLst>
                <a:ext uri="{FF2B5EF4-FFF2-40B4-BE49-F238E27FC236}">
                  <a16:creationId xmlns:a16="http://schemas.microsoft.com/office/drawing/2014/main" id="{1BF1E59A-8A7F-C946-85A8-AAD476841FFE}"/>
                </a:ext>
              </a:extLst>
            </p:cNvPr>
            <p:cNvCxnSpPr>
              <a:cxnSpLocks/>
              <a:stCxn id="89" idx="1"/>
            </p:cNvCxnSpPr>
            <p:nvPr/>
          </p:nvCxnSpPr>
          <p:spPr>
            <a:xfrm flipH="1" flipV="1">
              <a:off x="4440366" y="4186444"/>
              <a:ext cx="649224" cy="298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F98C9AA2-801D-234D-B2BD-27088B30AA70}"/>
              </a:ext>
            </a:extLst>
          </p:cNvPr>
          <p:cNvGrpSpPr/>
          <p:nvPr/>
        </p:nvGrpSpPr>
        <p:grpSpPr>
          <a:xfrm>
            <a:off x="4186011" y="680029"/>
            <a:ext cx="4731937" cy="861405"/>
            <a:chOff x="4186012" y="680029"/>
            <a:chExt cx="2770120" cy="861405"/>
          </a:xfrm>
        </p:grpSpPr>
        <p:sp>
          <p:nvSpPr>
            <p:cNvPr id="57" name="TextBox 56">
              <a:extLst>
                <a:ext uri="{FF2B5EF4-FFF2-40B4-BE49-F238E27FC236}">
                  <a16:creationId xmlns:a16="http://schemas.microsoft.com/office/drawing/2014/main" id="{06F95F4F-DE33-BE4B-8B75-B6C01187B815}"/>
                </a:ext>
              </a:extLst>
            </p:cNvPr>
            <p:cNvSpPr txBox="1"/>
            <p:nvPr/>
          </p:nvSpPr>
          <p:spPr>
            <a:xfrm>
              <a:off x="4186012" y="680029"/>
              <a:ext cx="2770120" cy="369332"/>
            </a:xfrm>
            <a:prstGeom prst="rect">
              <a:avLst/>
            </a:prstGeom>
            <a:noFill/>
          </p:spPr>
          <p:txBody>
            <a:bodyPr wrap="square" rtlCol="0">
              <a:spAutoFit/>
            </a:bodyPr>
            <a:lstStyle/>
            <a:p>
              <a:r>
                <a:rPr lang="en-US" sz="900" dirty="0" err="1"/>
                <a:t>Softmax</a:t>
              </a:r>
              <a:r>
                <a:rPr lang="en-US" sz="900" dirty="0"/>
                <a:t> Layer(Toy example: If we assume there are just three sound units(su1, su2, su3)  in the  language)</a:t>
              </a:r>
            </a:p>
          </p:txBody>
        </p:sp>
        <p:cxnSp>
          <p:nvCxnSpPr>
            <p:cNvPr id="58" name="Straight Arrow Connector 57">
              <a:extLst>
                <a:ext uri="{FF2B5EF4-FFF2-40B4-BE49-F238E27FC236}">
                  <a16:creationId xmlns:a16="http://schemas.microsoft.com/office/drawing/2014/main" id="{15940F79-0159-2F4B-B048-E1C720EE2D7A}"/>
                </a:ext>
              </a:extLst>
            </p:cNvPr>
            <p:cNvCxnSpPr>
              <a:cxnSpLocks/>
            </p:cNvCxnSpPr>
            <p:nvPr/>
          </p:nvCxnSpPr>
          <p:spPr>
            <a:xfrm flipH="1">
              <a:off x="4350418" y="1011335"/>
              <a:ext cx="190243" cy="5300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9" name="Table 53">
            <a:extLst>
              <a:ext uri="{FF2B5EF4-FFF2-40B4-BE49-F238E27FC236}">
                <a16:creationId xmlns:a16="http://schemas.microsoft.com/office/drawing/2014/main" id="{D8343BD1-9540-0349-BE29-23C7C0CAD2F5}"/>
              </a:ext>
            </a:extLst>
          </p:cNvPr>
          <p:cNvGraphicFramePr>
            <a:graphicFrameLocks noGrp="1"/>
          </p:cNvGraphicFramePr>
          <p:nvPr/>
        </p:nvGraphicFramePr>
        <p:xfrm>
          <a:off x="4830609" y="1505362"/>
          <a:ext cx="397193" cy="1101275"/>
        </p:xfrm>
        <a:graphic>
          <a:graphicData uri="http://schemas.openxmlformats.org/drawingml/2006/table">
            <a:tbl>
              <a:tblPr firstRow="1" bandRow="1">
                <a:tableStyleId>{0505E3EF-67EA-436B-97B2-0124C06EBD24}</a:tableStyleId>
              </a:tblPr>
              <a:tblGrid>
                <a:gridCol w="397193">
                  <a:extLst>
                    <a:ext uri="{9D8B030D-6E8A-4147-A177-3AD203B41FA5}">
                      <a16:colId xmlns:a16="http://schemas.microsoft.com/office/drawing/2014/main" val="851000872"/>
                    </a:ext>
                  </a:extLst>
                </a:gridCol>
              </a:tblGrid>
              <a:tr h="367075">
                <a:tc>
                  <a:txBody>
                    <a:bodyPr/>
                    <a:lstStyle/>
                    <a:p>
                      <a:r>
                        <a:rPr lang="en-US" sz="700" b="0" dirty="0">
                          <a:solidFill>
                            <a:schemeClr val="tx1"/>
                          </a:solidFill>
                        </a:rPr>
                        <a:t>P</a:t>
                      </a:r>
                      <a:r>
                        <a:rPr lang="en-US" sz="700" b="0" baseline="-25000" dirty="0">
                          <a:solidFill>
                            <a:schemeClr val="tx1"/>
                          </a:solidFill>
                        </a:rPr>
                        <a:t>Su1</a:t>
                      </a:r>
                      <a:r>
                        <a:rPr lang="en-US" sz="700" b="0" baseline="30000" dirty="0">
                          <a:solidFill>
                            <a:schemeClr val="tx1"/>
                          </a:solidFill>
                        </a:rPr>
                        <a:t>2</a:t>
                      </a:r>
                    </a:p>
                  </a:txBody>
                  <a:tcPr/>
                </a:tc>
                <a:extLst>
                  <a:ext uri="{0D108BD9-81ED-4DB2-BD59-A6C34878D82A}">
                    <a16:rowId xmlns:a16="http://schemas.microsoft.com/office/drawing/2014/main" val="3733202637"/>
                  </a:ext>
                </a:extLst>
              </a:tr>
              <a:tr h="373322">
                <a:tc>
                  <a:txBody>
                    <a:bodyPr/>
                    <a:lstStyle/>
                    <a:p>
                      <a:r>
                        <a:rPr lang="en-US" sz="700" b="0" dirty="0">
                          <a:solidFill>
                            <a:srgbClr val="FF0000"/>
                          </a:solidFill>
                        </a:rPr>
                        <a:t>P</a:t>
                      </a:r>
                      <a:r>
                        <a:rPr lang="en-US" sz="700" b="0" baseline="-25000" dirty="0">
                          <a:solidFill>
                            <a:srgbClr val="FF0000"/>
                          </a:solidFill>
                        </a:rPr>
                        <a:t>Su2</a:t>
                      </a:r>
                      <a:r>
                        <a:rPr lang="en-US" sz="700" b="0" baseline="30000" dirty="0">
                          <a:solidFill>
                            <a:srgbClr val="FF0000"/>
                          </a:solidFill>
                        </a:rPr>
                        <a:t>2</a:t>
                      </a:r>
                    </a:p>
                  </a:txBody>
                  <a:tcPr/>
                </a:tc>
                <a:extLst>
                  <a:ext uri="{0D108BD9-81ED-4DB2-BD59-A6C34878D82A}">
                    <a16:rowId xmlns:a16="http://schemas.microsoft.com/office/drawing/2014/main" val="1648834894"/>
                  </a:ext>
                </a:extLst>
              </a:tr>
              <a:tr h="360878">
                <a:tc>
                  <a:txBody>
                    <a:bodyPr/>
                    <a:lstStyle/>
                    <a:p>
                      <a:r>
                        <a:rPr lang="en-US" sz="700" b="0" dirty="0">
                          <a:solidFill>
                            <a:schemeClr val="tx1"/>
                          </a:solidFill>
                        </a:rPr>
                        <a:t>P</a:t>
                      </a:r>
                      <a:r>
                        <a:rPr lang="en-US" sz="700" b="0" baseline="-25000" dirty="0">
                          <a:solidFill>
                            <a:schemeClr val="tx1"/>
                          </a:solidFill>
                        </a:rPr>
                        <a:t>Su3</a:t>
                      </a:r>
                      <a:r>
                        <a:rPr lang="en-US" sz="700" b="0" baseline="30000" dirty="0">
                          <a:solidFill>
                            <a:schemeClr val="tx1"/>
                          </a:solidFill>
                        </a:rPr>
                        <a:t>2</a:t>
                      </a:r>
                    </a:p>
                  </a:txBody>
                  <a:tcPr/>
                </a:tc>
                <a:extLst>
                  <a:ext uri="{0D108BD9-81ED-4DB2-BD59-A6C34878D82A}">
                    <a16:rowId xmlns:a16="http://schemas.microsoft.com/office/drawing/2014/main" val="3217704328"/>
                  </a:ext>
                </a:extLst>
              </a:tr>
            </a:tbl>
          </a:graphicData>
        </a:graphic>
      </p:graphicFrame>
      <p:graphicFrame>
        <p:nvGraphicFramePr>
          <p:cNvPr id="60" name="Table 53">
            <a:extLst>
              <a:ext uri="{FF2B5EF4-FFF2-40B4-BE49-F238E27FC236}">
                <a16:creationId xmlns:a16="http://schemas.microsoft.com/office/drawing/2014/main" id="{6FD551F9-9F4E-474E-8F62-E4B0B3EC90FA}"/>
              </a:ext>
            </a:extLst>
          </p:cNvPr>
          <p:cNvGraphicFramePr>
            <a:graphicFrameLocks noGrp="1"/>
          </p:cNvGraphicFramePr>
          <p:nvPr>
            <p:extLst>
              <p:ext uri="{D42A27DB-BD31-4B8C-83A1-F6EECF244321}">
                <p14:modId xmlns:p14="http://schemas.microsoft.com/office/powerpoint/2010/main" val="2803856942"/>
              </p:ext>
            </p:extLst>
          </p:nvPr>
        </p:nvGraphicFramePr>
        <p:xfrm>
          <a:off x="4143468" y="1513960"/>
          <a:ext cx="397193" cy="1101275"/>
        </p:xfrm>
        <a:graphic>
          <a:graphicData uri="http://schemas.openxmlformats.org/drawingml/2006/table">
            <a:tbl>
              <a:tblPr firstRow="1" bandRow="1">
                <a:tableStyleId>{0505E3EF-67EA-436B-97B2-0124C06EBD24}</a:tableStyleId>
              </a:tblPr>
              <a:tblGrid>
                <a:gridCol w="397193">
                  <a:extLst>
                    <a:ext uri="{9D8B030D-6E8A-4147-A177-3AD203B41FA5}">
                      <a16:colId xmlns:a16="http://schemas.microsoft.com/office/drawing/2014/main" val="851000872"/>
                    </a:ext>
                  </a:extLst>
                </a:gridCol>
              </a:tblGrid>
              <a:tr h="367075">
                <a:tc>
                  <a:txBody>
                    <a:bodyPr/>
                    <a:lstStyle/>
                    <a:p>
                      <a:r>
                        <a:rPr lang="en-US" sz="700" b="0" dirty="0">
                          <a:solidFill>
                            <a:schemeClr val="tx1"/>
                          </a:solidFill>
                        </a:rPr>
                        <a:t>P</a:t>
                      </a:r>
                      <a:r>
                        <a:rPr lang="en-US" sz="700" b="0" baseline="-25000" dirty="0">
                          <a:solidFill>
                            <a:schemeClr val="tx1"/>
                          </a:solidFill>
                        </a:rPr>
                        <a:t>Su1</a:t>
                      </a:r>
                      <a:r>
                        <a:rPr lang="en-US" sz="700" b="0" baseline="30000" dirty="0">
                          <a:solidFill>
                            <a:schemeClr val="tx1"/>
                          </a:solidFill>
                        </a:rPr>
                        <a:t>1</a:t>
                      </a:r>
                    </a:p>
                  </a:txBody>
                  <a:tcPr/>
                </a:tc>
                <a:extLst>
                  <a:ext uri="{0D108BD9-81ED-4DB2-BD59-A6C34878D82A}">
                    <a16:rowId xmlns:a16="http://schemas.microsoft.com/office/drawing/2014/main" val="3733202637"/>
                  </a:ext>
                </a:extLst>
              </a:tr>
              <a:tr h="373322">
                <a:tc>
                  <a:txBody>
                    <a:bodyPr/>
                    <a:lstStyle/>
                    <a:p>
                      <a:r>
                        <a:rPr lang="en-US" sz="700" b="0" dirty="0">
                          <a:solidFill>
                            <a:srgbClr val="FF0000"/>
                          </a:solidFill>
                        </a:rPr>
                        <a:t>P</a:t>
                      </a:r>
                      <a:r>
                        <a:rPr lang="en-US" sz="700" b="0" baseline="-25000" dirty="0">
                          <a:solidFill>
                            <a:srgbClr val="FF0000"/>
                          </a:solidFill>
                        </a:rPr>
                        <a:t>Su2</a:t>
                      </a:r>
                      <a:r>
                        <a:rPr lang="en-US" sz="700" b="0" baseline="30000" dirty="0">
                          <a:solidFill>
                            <a:srgbClr val="FF0000"/>
                          </a:solidFill>
                        </a:rPr>
                        <a:t>1</a:t>
                      </a:r>
                    </a:p>
                  </a:txBody>
                  <a:tcPr/>
                </a:tc>
                <a:extLst>
                  <a:ext uri="{0D108BD9-81ED-4DB2-BD59-A6C34878D82A}">
                    <a16:rowId xmlns:a16="http://schemas.microsoft.com/office/drawing/2014/main" val="1648834894"/>
                  </a:ext>
                </a:extLst>
              </a:tr>
              <a:tr h="360878">
                <a:tc>
                  <a:txBody>
                    <a:bodyPr/>
                    <a:lstStyle/>
                    <a:p>
                      <a:r>
                        <a:rPr lang="en-US" sz="700" b="0" dirty="0">
                          <a:solidFill>
                            <a:schemeClr val="tx1"/>
                          </a:solidFill>
                        </a:rPr>
                        <a:t>P</a:t>
                      </a:r>
                      <a:r>
                        <a:rPr lang="en-US" sz="700" b="0" baseline="-25000" dirty="0">
                          <a:solidFill>
                            <a:schemeClr val="tx1"/>
                          </a:solidFill>
                        </a:rPr>
                        <a:t>Su3</a:t>
                      </a:r>
                      <a:r>
                        <a:rPr lang="en-US" sz="700" b="0" baseline="30000" dirty="0">
                          <a:solidFill>
                            <a:schemeClr val="tx1"/>
                          </a:solidFill>
                        </a:rPr>
                        <a:t>1</a:t>
                      </a:r>
                    </a:p>
                  </a:txBody>
                  <a:tcPr/>
                </a:tc>
                <a:extLst>
                  <a:ext uri="{0D108BD9-81ED-4DB2-BD59-A6C34878D82A}">
                    <a16:rowId xmlns:a16="http://schemas.microsoft.com/office/drawing/2014/main" val="3217704328"/>
                  </a:ext>
                </a:extLst>
              </a:tr>
            </a:tbl>
          </a:graphicData>
        </a:graphic>
      </p:graphicFrame>
      <p:graphicFrame>
        <p:nvGraphicFramePr>
          <p:cNvPr id="61" name="Table 53">
            <a:extLst>
              <a:ext uri="{FF2B5EF4-FFF2-40B4-BE49-F238E27FC236}">
                <a16:creationId xmlns:a16="http://schemas.microsoft.com/office/drawing/2014/main" id="{83C6C050-1833-8D47-988E-811256CB1CBC}"/>
              </a:ext>
            </a:extLst>
          </p:cNvPr>
          <p:cNvGraphicFramePr>
            <a:graphicFrameLocks noGrp="1"/>
          </p:cNvGraphicFramePr>
          <p:nvPr/>
        </p:nvGraphicFramePr>
        <p:xfrm>
          <a:off x="6281559" y="1487053"/>
          <a:ext cx="397193" cy="1101275"/>
        </p:xfrm>
        <a:graphic>
          <a:graphicData uri="http://schemas.openxmlformats.org/drawingml/2006/table">
            <a:tbl>
              <a:tblPr firstRow="1" bandRow="1">
                <a:tableStyleId>{0505E3EF-67EA-436B-97B2-0124C06EBD24}</a:tableStyleId>
              </a:tblPr>
              <a:tblGrid>
                <a:gridCol w="397193">
                  <a:extLst>
                    <a:ext uri="{9D8B030D-6E8A-4147-A177-3AD203B41FA5}">
                      <a16:colId xmlns:a16="http://schemas.microsoft.com/office/drawing/2014/main" val="851000872"/>
                    </a:ext>
                  </a:extLst>
                </a:gridCol>
              </a:tblGrid>
              <a:tr h="367075">
                <a:tc>
                  <a:txBody>
                    <a:bodyPr/>
                    <a:lstStyle/>
                    <a:p>
                      <a:r>
                        <a:rPr lang="en-US" sz="700" b="0" dirty="0">
                          <a:solidFill>
                            <a:srgbClr val="FF0000"/>
                          </a:solidFill>
                        </a:rPr>
                        <a:t>P</a:t>
                      </a:r>
                      <a:r>
                        <a:rPr lang="en-US" sz="700" b="0" baseline="-25000" dirty="0">
                          <a:solidFill>
                            <a:srgbClr val="FF0000"/>
                          </a:solidFill>
                        </a:rPr>
                        <a:t>Su1</a:t>
                      </a:r>
                      <a:r>
                        <a:rPr lang="en-US" sz="700" b="0" baseline="30000" dirty="0">
                          <a:solidFill>
                            <a:srgbClr val="FF0000"/>
                          </a:solidFill>
                        </a:rPr>
                        <a:t>4</a:t>
                      </a:r>
                    </a:p>
                  </a:txBody>
                  <a:tcPr/>
                </a:tc>
                <a:extLst>
                  <a:ext uri="{0D108BD9-81ED-4DB2-BD59-A6C34878D82A}">
                    <a16:rowId xmlns:a16="http://schemas.microsoft.com/office/drawing/2014/main" val="3733202637"/>
                  </a:ext>
                </a:extLst>
              </a:tr>
              <a:tr h="373322">
                <a:tc>
                  <a:txBody>
                    <a:bodyPr/>
                    <a:lstStyle/>
                    <a:p>
                      <a:r>
                        <a:rPr lang="en-US" sz="700" b="0" dirty="0">
                          <a:solidFill>
                            <a:schemeClr val="tx1"/>
                          </a:solidFill>
                        </a:rPr>
                        <a:t>P</a:t>
                      </a:r>
                      <a:r>
                        <a:rPr lang="en-US" sz="700" b="0" baseline="-25000" dirty="0">
                          <a:solidFill>
                            <a:schemeClr val="tx1"/>
                          </a:solidFill>
                        </a:rPr>
                        <a:t>Su2</a:t>
                      </a:r>
                      <a:r>
                        <a:rPr lang="en-US" sz="700" b="0" baseline="30000" dirty="0">
                          <a:solidFill>
                            <a:schemeClr val="tx1"/>
                          </a:solidFill>
                        </a:rPr>
                        <a:t>4</a:t>
                      </a:r>
                    </a:p>
                  </a:txBody>
                  <a:tcPr/>
                </a:tc>
                <a:extLst>
                  <a:ext uri="{0D108BD9-81ED-4DB2-BD59-A6C34878D82A}">
                    <a16:rowId xmlns:a16="http://schemas.microsoft.com/office/drawing/2014/main" val="1648834894"/>
                  </a:ext>
                </a:extLst>
              </a:tr>
              <a:tr h="360878">
                <a:tc>
                  <a:txBody>
                    <a:bodyPr/>
                    <a:lstStyle/>
                    <a:p>
                      <a:r>
                        <a:rPr lang="en-US" sz="700" b="0" dirty="0">
                          <a:solidFill>
                            <a:schemeClr val="tx1"/>
                          </a:solidFill>
                        </a:rPr>
                        <a:t>P</a:t>
                      </a:r>
                      <a:r>
                        <a:rPr lang="en-US" sz="700" b="0" baseline="-25000" dirty="0">
                          <a:solidFill>
                            <a:schemeClr val="tx1"/>
                          </a:solidFill>
                        </a:rPr>
                        <a:t>Su3</a:t>
                      </a:r>
                      <a:r>
                        <a:rPr lang="en-US" sz="700" b="0" baseline="30000" dirty="0">
                          <a:solidFill>
                            <a:schemeClr val="tx1"/>
                          </a:solidFill>
                        </a:rPr>
                        <a:t>4</a:t>
                      </a:r>
                    </a:p>
                  </a:txBody>
                  <a:tcPr/>
                </a:tc>
                <a:extLst>
                  <a:ext uri="{0D108BD9-81ED-4DB2-BD59-A6C34878D82A}">
                    <a16:rowId xmlns:a16="http://schemas.microsoft.com/office/drawing/2014/main" val="3217704328"/>
                  </a:ext>
                </a:extLst>
              </a:tr>
            </a:tbl>
          </a:graphicData>
        </a:graphic>
      </p:graphicFrame>
      <p:graphicFrame>
        <p:nvGraphicFramePr>
          <p:cNvPr id="62" name="Table 53">
            <a:extLst>
              <a:ext uri="{FF2B5EF4-FFF2-40B4-BE49-F238E27FC236}">
                <a16:creationId xmlns:a16="http://schemas.microsoft.com/office/drawing/2014/main" id="{9FD841AA-C3DE-E842-A01C-7EFA0245BC8B}"/>
              </a:ext>
            </a:extLst>
          </p:cNvPr>
          <p:cNvGraphicFramePr>
            <a:graphicFrameLocks noGrp="1"/>
          </p:cNvGraphicFramePr>
          <p:nvPr/>
        </p:nvGraphicFramePr>
        <p:xfrm>
          <a:off x="5594418" y="1495651"/>
          <a:ext cx="397193" cy="1101275"/>
        </p:xfrm>
        <a:graphic>
          <a:graphicData uri="http://schemas.openxmlformats.org/drawingml/2006/table">
            <a:tbl>
              <a:tblPr firstRow="1" bandRow="1">
                <a:tableStyleId>{0505E3EF-67EA-436B-97B2-0124C06EBD24}</a:tableStyleId>
              </a:tblPr>
              <a:tblGrid>
                <a:gridCol w="397193">
                  <a:extLst>
                    <a:ext uri="{9D8B030D-6E8A-4147-A177-3AD203B41FA5}">
                      <a16:colId xmlns:a16="http://schemas.microsoft.com/office/drawing/2014/main" val="851000872"/>
                    </a:ext>
                  </a:extLst>
                </a:gridCol>
              </a:tblGrid>
              <a:tr h="367075">
                <a:tc>
                  <a:txBody>
                    <a:bodyPr/>
                    <a:lstStyle/>
                    <a:p>
                      <a:r>
                        <a:rPr lang="en-US" sz="700" b="0" dirty="0">
                          <a:solidFill>
                            <a:schemeClr val="tx1"/>
                          </a:solidFill>
                        </a:rPr>
                        <a:t>P</a:t>
                      </a:r>
                      <a:r>
                        <a:rPr lang="en-US" sz="700" b="0" baseline="-25000" dirty="0">
                          <a:solidFill>
                            <a:schemeClr val="tx1"/>
                          </a:solidFill>
                        </a:rPr>
                        <a:t>Su1</a:t>
                      </a:r>
                      <a:r>
                        <a:rPr lang="en-US" sz="700" b="0" baseline="30000" dirty="0">
                          <a:solidFill>
                            <a:schemeClr val="tx1"/>
                          </a:solidFill>
                        </a:rPr>
                        <a:t>3</a:t>
                      </a:r>
                    </a:p>
                  </a:txBody>
                  <a:tcPr/>
                </a:tc>
                <a:extLst>
                  <a:ext uri="{0D108BD9-81ED-4DB2-BD59-A6C34878D82A}">
                    <a16:rowId xmlns:a16="http://schemas.microsoft.com/office/drawing/2014/main" val="3733202637"/>
                  </a:ext>
                </a:extLst>
              </a:tr>
              <a:tr h="373322">
                <a:tc>
                  <a:txBody>
                    <a:bodyPr/>
                    <a:lstStyle/>
                    <a:p>
                      <a:r>
                        <a:rPr lang="en-US" sz="700" b="0" dirty="0">
                          <a:solidFill>
                            <a:srgbClr val="FF0000"/>
                          </a:solidFill>
                        </a:rPr>
                        <a:t>P</a:t>
                      </a:r>
                      <a:r>
                        <a:rPr lang="en-US" sz="700" b="0" baseline="-25000" dirty="0">
                          <a:solidFill>
                            <a:srgbClr val="FF0000"/>
                          </a:solidFill>
                        </a:rPr>
                        <a:t>Su2</a:t>
                      </a:r>
                      <a:r>
                        <a:rPr lang="en-US" sz="700" b="0" baseline="30000" dirty="0">
                          <a:solidFill>
                            <a:srgbClr val="FF0000"/>
                          </a:solidFill>
                        </a:rPr>
                        <a:t>3</a:t>
                      </a:r>
                    </a:p>
                  </a:txBody>
                  <a:tcPr/>
                </a:tc>
                <a:extLst>
                  <a:ext uri="{0D108BD9-81ED-4DB2-BD59-A6C34878D82A}">
                    <a16:rowId xmlns:a16="http://schemas.microsoft.com/office/drawing/2014/main" val="1648834894"/>
                  </a:ext>
                </a:extLst>
              </a:tr>
              <a:tr h="360878">
                <a:tc>
                  <a:txBody>
                    <a:bodyPr/>
                    <a:lstStyle/>
                    <a:p>
                      <a:r>
                        <a:rPr lang="en-US" sz="700" b="0" dirty="0">
                          <a:solidFill>
                            <a:schemeClr val="tx1"/>
                          </a:solidFill>
                        </a:rPr>
                        <a:t>P</a:t>
                      </a:r>
                      <a:r>
                        <a:rPr lang="en-US" sz="700" b="0" baseline="-25000" dirty="0">
                          <a:solidFill>
                            <a:schemeClr val="tx1"/>
                          </a:solidFill>
                        </a:rPr>
                        <a:t>Su3</a:t>
                      </a:r>
                      <a:r>
                        <a:rPr lang="en-US" sz="700" b="0" baseline="30000" dirty="0">
                          <a:solidFill>
                            <a:schemeClr val="tx1"/>
                          </a:solidFill>
                        </a:rPr>
                        <a:t>3</a:t>
                      </a:r>
                    </a:p>
                  </a:txBody>
                  <a:tcPr/>
                </a:tc>
                <a:extLst>
                  <a:ext uri="{0D108BD9-81ED-4DB2-BD59-A6C34878D82A}">
                    <a16:rowId xmlns:a16="http://schemas.microsoft.com/office/drawing/2014/main" val="3217704328"/>
                  </a:ext>
                </a:extLst>
              </a:tr>
            </a:tbl>
          </a:graphicData>
        </a:graphic>
      </p:graphicFrame>
      <p:graphicFrame>
        <p:nvGraphicFramePr>
          <p:cNvPr id="63" name="Table 53">
            <a:extLst>
              <a:ext uri="{FF2B5EF4-FFF2-40B4-BE49-F238E27FC236}">
                <a16:creationId xmlns:a16="http://schemas.microsoft.com/office/drawing/2014/main" id="{FD292B4B-576D-7449-BC05-2EB83EF06116}"/>
              </a:ext>
            </a:extLst>
          </p:cNvPr>
          <p:cNvGraphicFramePr>
            <a:graphicFrameLocks noGrp="1"/>
          </p:cNvGraphicFramePr>
          <p:nvPr/>
        </p:nvGraphicFramePr>
        <p:xfrm>
          <a:off x="7666909" y="1504464"/>
          <a:ext cx="397193" cy="1101275"/>
        </p:xfrm>
        <a:graphic>
          <a:graphicData uri="http://schemas.openxmlformats.org/drawingml/2006/table">
            <a:tbl>
              <a:tblPr firstRow="1" bandRow="1">
                <a:tableStyleId>{0505E3EF-67EA-436B-97B2-0124C06EBD24}</a:tableStyleId>
              </a:tblPr>
              <a:tblGrid>
                <a:gridCol w="397193">
                  <a:extLst>
                    <a:ext uri="{9D8B030D-6E8A-4147-A177-3AD203B41FA5}">
                      <a16:colId xmlns:a16="http://schemas.microsoft.com/office/drawing/2014/main" val="851000872"/>
                    </a:ext>
                  </a:extLst>
                </a:gridCol>
              </a:tblGrid>
              <a:tr h="367075">
                <a:tc>
                  <a:txBody>
                    <a:bodyPr/>
                    <a:lstStyle/>
                    <a:p>
                      <a:r>
                        <a:rPr lang="en-US" sz="700" b="0" dirty="0">
                          <a:solidFill>
                            <a:srgbClr val="FF0000"/>
                          </a:solidFill>
                        </a:rPr>
                        <a:t>P</a:t>
                      </a:r>
                      <a:r>
                        <a:rPr lang="en-US" sz="700" b="0" baseline="-25000" dirty="0">
                          <a:solidFill>
                            <a:srgbClr val="FF0000"/>
                          </a:solidFill>
                        </a:rPr>
                        <a:t>Su1</a:t>
                      </a:r>
                      <a:r>
                        <a:rPr lang="en-US" sz="700" b="0" baseline="30000" dirty="0">
                          <a:solidFill>
                            <a:srgbClr val="FF0000"/>
                          </a:solidFill>
                        </a:rPr>
                        <a:t>6</a:t>
                      </a:r>
                    </a:p>
                  </a:txBody>
                  <a:tcPr/>
                </a:tc>
                <a:extLst>
                  <a:ext uri="{0D108BD9-81ED-4DB2-BD59-A6C34878D82A}">
                    <a16:rowId xmlns:a16="http://schemas.microsoft.com/office/drawing/2014/main" val="3733202637"/>
                  </a:ext>
                </a:extLst>
              </a:tr>
              <a:tr h="373322">
                <a:tc>
                  <a:txBody>
                    <a:bodyPr/>
                    <a:lstStyle/>
                    <a:p>
                      <a:r>
                        <a:rPr lang="en-US" sz="700" b="0" dirty="0">
                          <a:solidFill>
                            <a:schemeClr val="tx1"/>
                          </a:solidFill>
                        </a:rPr>
                        <a:t>P</a:t>
                      </a:r>
                      <a:r>
                        <a:rPr lang="en-US" sz="700" b="0" baseline="-25000" dirty="0">
                          <a:solidFill>
                            <a:schemeClr val="tx1"/>
                          </a:solidFill>
                        </a:rPr>
                        <a:t>Su2</a:t>
                      </a:r>
                      <a:r>
                        <a:rPr lang="en-US" sz="700" b="0" baseline="30000" dirty="0">
                          <a:solidFill>
                            <a:schemeClr val="tx1"/>
                          </a:solidFill>
                        </a:rPr>
                        <a:t>6</a:t>
                      </a:r>
                    </a:p>
                  </a:txBody>
                  <a:tcPr/>
                </a:tc>
                <a:extLst>
                  <a:ext uri="{0D108BD9-81ED-4DB2-BD59-A6C34878D82A}">
                    <a16:rowId xmlns:a16="http://schemas.microsoft.com/office/drawing/2014/main" val="1648834894"/>
                  </a:ext>
                </a:extLst>
              </a:tr>
              <a:tr h="360878">
                <a:tc>
                  <a:txBody>
                    <a:bodyPr/>
                    <a:lstStyle/>
                    <a:p>
                      <a:r>
                        <a:rPr lang="en-US" sz="700" b="0" dirty="0">
                          <a:solidFill>
                            <a:schemeClr val="tx1"/>
                          </a:solidFill>
                        </a:rPr>
                        <a:t>P</a:t>
                      </a:r>
                      <a:r>
                        <a:rPr lang="en-US" sz="700" b="0" baseline="-25000" dirty="0">
                          <a:solidFill>
                            <a:schemeClr val="tx1"/>
                          </a:solidFill>
                        </a:rPr>
                        <a:t>Su3</a:t>
                      </a:r>
                      <a:r>
                        <a:rPr lang="en-US" sz="700" b="0" baseline="30000" dirty="0">
                          <a:solidFill>
                            <a:schemeClr val="tx1"/>
                          </a:solidFill>
                        </a:rPr>
                        <a:t>6</a:t>
                      </a:r>
                    </a:p>
                  </a:txBody>
                  <a:tcPr/>
                </a:tc>
                <a:extLst>
                  <a:ext uri="{0D108BD9-81ED-4DB2-BD59-A6C34878D82A}">
                    <a16:rowId xmlns:a16="http://schemas.microsoft.com/office/drawing/2014/main" val="3217704328"/>
                  </a:ext>
                </a:extLst>
              </a:tr>
            </a:tbl>
          </a:graphicData>
        </a:graphic>
      </p:graphicFrame>
      <p:graphicFrame>
        <p:nvGraphicFramePr>
          <p:cNvPr id="64" name="Table 53">
            <a:extLst>
              <a:ext uri="{FF2B5EF4-FFF2-40B4-BE49-F238E27FC236}">
                <a16:creationId xmlns:a16="http://schemas.microsoft.com/office/drawing/2014/main" id="{22C78AFE-8D71-3B4F-8479-46D75434B648}"/>
              </a:ext>
            </a:extLst>
          </p:cNvPr>
          <p:cNvGraphicFramePr>
            <a:graphicFrameLocks noGrp="1"/>
          </p:cNvGraphicFramePr>
          <p:nvPr/>
        </p:nvGraphicFramePr>
        <p:xfrm>
          <a:off x="6979768" y="1513062"/>
          <a:ext cx="397193" cy="1101275"/>
        </p:xfrm>
        <a:graphic>
          <a:graphicData uri="http://schemas.openxmlformats.org/drawingml/2006/table">
            <a:tbl>
              <a:tblPr firstRow="1" bandRow="1">
                <a:tableStyleId>{0505E3EF-67EA-436B-97B2-0124C06EBD24}</a:tableStyleId>
              </a:tblPr>
              <a:tblGrid>
                <a:gridCol w="397193">
                  <a:extLst>
                    <a:ext uri="{9D8B030D-6E8A-4147-A177-3AD203B41FA5}">
                      <a16:colId xmlns:a16="http://schemas.microsoft.com/office/drawing/2014/main" val="851000872"/>
                    </a:ext>
                  </a:extLst>
                </a:gridCol>
              </a:tblGrid>
              <a:tr h="367075">
                <a:tc>
                  <a:txBody>
                    <a:bodyPr/>
                    <a:lstStyle/>
                    <a:p>
                      <a:r>
                        <a:rPr lang="en-US" sz="700" b="0" dirty="0">
                          <a:solidFill>
                            <a:srgbClr val="FF0000"/>
                          </a:solidFill>
                        </a:rPr>
                        <a:t>P</a:t>
                      </a:r>
                      <a:r>
                        <a:rPr lang="en-US" sz="700" b="0" baseline="-25000" dirty="0">
                          <a:solidFill>
                            <a:srgbClr val="FF0000"/>
                          </a:solidFill>
                        </a:rPr>
                        <a:t>Su1</a:t>
                      </a:r>
                      <a:r>
                        <a:rPr lang="en-US" sz="700" b="0" baseline="30000" dirty="0">
                          <a:solidFill>
                            <a:srgbClr val="FF0000"/>
                          </a:solidFill>
                        </a:rPr>
                        <a:t>5</a:t>
                      </a:r>
                    </a:p>
                  </a:txBody>
                  <a:tcPr/>
                </a:tc>
                <a:extLst>
                  <a:ext uri="{0D108BD9-81ED-4DB2-BD59-A6C34878D82A}">
                    <a16:rowId xmlns:a16="http://schemas.microsoft.com/office/drawing/2014/main" val="3733202637"/>
                  </a:ext>
                </a:extLst>
              </a:tr>
              <a:tr h="373322">
                <a:tc>
                  <a:txBody>
                    <a:bodyPr/>
                    <a:lstStyle/>
                    <a:p>
                      <a:r>
                        <a:rPr lang="en-US" sz="700" b="0" dirty="0">
                          <a:solidFill>
                            <a:schemeClr val="tx1"/>
                          </a:solidFill>
                        </a:rPr>
                        <a:t>P</a:t>
                      </a:r>
                      <a:r>
                        <a:rPr lang="en-US" sz="700" b="0" baseline="-25000" dirty="0">
                          <a:solidFill>
                            <a:schemeClr val="tx1"/>
                          </a:solidFill>
                        </a:rPr>
                        <a:t>Su2</a:t>
                      </a:r>
                      <a:r>
                        <a:rPr lang="en-US" sz="700" b="0" baseline="30000" dirty="0">
                          <a:solidFill>
                            <a:schemeClr val="tx1"/>
                          </a:solidFill>
                        </a:rPr>
                        <a:t>5</a:t>
                      </a:r>
                    </a:p>
                  </a:txBody>
                  <a:tcPr/>
                </a:tc>
                <a:extLst>
                  <a:ext uri="{0D108BD9-81ED-4DB2-BD59-A6C34878D82A}">
                    <a16:rowId xmlns:a16="http://schemas.microsoft.com/office/drawing/2014/main" val="1648834894"/>
                  </a:ext>
                </a:extLst>
              </a:tr>
              <a:tr h="360878">
                <a:tc>
                  <a:txBody>
                    <a:bodyPr/>
                    <a:lstStyle/>
                    <a:p>
                      <a:r>
                        <a:rPr lang="en-US" sz="700" b="0" dirty="0">
                          <a:solidFill>
                            <a:schemeClr val="tx1"/>
                          </a:solidFill>
                        </a:rPr>
                        <a:t>P</a:t>
                      </a:r>
                      <a:r>
                        <a:rPr lang="en-US" sz="700" b="0" baseline="-25000" dirty="0">
                          <a:solidFill>
                            <a:schemeClr val="tx1"/>
                          </a:solidFill>
                        </a:rPr>
                        <a:t>Su3</a:t>
                      </a:r>
                      <a:r>
                        <a:rPr lang="en-US" sz="700" b="0" baseline="30000" dirty="0">
                          <a:solidFill>
                            <a:schemeClr val="tx1"/>
                          </a:solidFill>
                        </a:rPr>
                        <a:t>5</a:t>
                      </a:r>
                    </a:p>
                  </a:txBody>
                  <a:tcPr/>
                </a:tc>
                <a:extLst>
                  <a:ext uri="{0D108BD9-81ED-4DB2-BD59-A6C34878D82A}">
                    <a16:rowId xmlns:a16="http://schemas.microsoft.com/office/drawing/2014/main" val="3217704328"/>
                  </a:ext>
                </a:extLst>
              </a:tr>
            </a:tbl>
          </a:graphicData>
        </a:graphic>
      </p:graphicFrame>
      <p:graphicFrame>
        <p:nvGraphicFramePr>
          <p:cNvPr id="65" name="Table 53">
            <a:extLst>
              <a:ext uri="{FF2B5EF4-FFF2-40B4-BE49-F238E27FC236}">
                <a16:creationId xmlns:a16="http://schemas.microsoft.com/office/drawing/2014/main" id="{2049F0FE-27EB-B743-83AC-045410A09579}"/>
              </a:ext>
            </a:extLst>
          </p:cNvPr>
          <p:cNvGraphicFramePr>
            <a:graphicFrameLocks noGrp="1"/>
          </p:cNvGraphicFramePr>
          <p:nvPr/>
        </p:nvGraphicFramePr>
        <p:xfrm>
          <a:off x="8345697" y="1523582"/>
          <a:ext cx="397193" cy="1101275"/>
        </p:xfrm>
        <a:graphic>
          <a:graphicData uri="http://schemas.openxmlformats.org/drawingml/2006/table">
            <a:tbl>
              <a:tblPr firstRow="1" bandRow="1">
                <a:tableStyleId>{0505E3EF-67EA-436B-97B2-0124C06EBD24}</a:tableStyleId>
              </a:tblPr>
              <a:tblGrid>
                <a:gridCol w="397193">
                  <a:extLst>
                    <a:ext uri="{9D8B030D-6E8A-4147-A177-3AD203B41FA5}">
                      <a16:colId xmlns:a16="http://schemas.microsoft.com/office/drawing/2014/main" val="851000872"/>
                    </a:ext>
                  </a:extLst>
                </a:gridCol>
              </a:tblGrid>
              <a:tr h="367075">
                <a:tc>
                  <a:txBody>
                    <a:bodyPr/>
                    <a:lstStyle/>
                    <a:p>
                      <a:r>
                        <a:rPr lang="en-US" sz="700" b="0" dirty="0">
                          <a:solidFill>
                            <a:srgbClr val="FF0000"/>
                          </a:solidFill>
                        </a:rPr>
                        <a:t>P</a:t>
                      </a:r>
                      <a:r>
                        <a:rPr lang="en-US" sz="700" b="0" baseline="-25000" dirty="0">
                          <a:solidFill>
                            <a:srgbClr val="FF0000"/>
                          </a:solidFill>
                        </a:rPr>
                        <a:t>Su1</a:t>
                      </a:r>
                      <a:r>
                        <a:rPr lang="en-US" sz="700" b="0" baseline="30000" dirty="0">
                          <a:solidFill>
                            <a:srgbClr val="FF0000"/>
                          </a:solidFill>
                        </a:rPr>
                        <a:t>7</a:t>
                      </a:r>
                    </a:p>
                  </a:txBody>
                  <a:tcPr/>
                </a:tc>
                <a:extLst>
                  <a:ext uri="{0D108BD9-81ED-4DB2-BD59-A6C34878D82A}">
                    <a16:rowId xmlns:a16="http://schemas.microsoft.com/office/drawing/2014/main" val="3733202637"/>
                  </a:ext>
                </a:extLst>
              </a:tr>
              <a:tr h="373322">
                <a:tc>
                  <a:txBody>
                    <a:bodyPr/>
                    <a:lstStyle/>
                    <a:p>
                      <a:r>
                        <a:rPr lang="en-US" sz="700" b="0" dirty="0">
                          <a:solidFill>
                            <a:schemeClr val="tx1"/>
                          </a:solidFill>
                        </a:rPr>
                        <a:t>P</a:t>
                      </a:r>
                      <a:r>
                        <a:rPr lang="en-US" sz="700" b="0" baseline="-25000" dirty="0">
                          <a:solidFill>
                            <a:schemeClr val="tx1"/>
                          </a:solidFill>
                        </a:rPr>
                        <a:t>Su2</a:t>
                      </a:r>
                      <a:r>
                        <a:rPr lang="en-US" sz="700" b="0" baseline="30000" dirty="0">
                          <a:solidFill>
                            <a:schemeClr val="tx1"/>
                          </a:solidFill>
                        </a:rPr>
                        <a:t>7</a:t>
                      </a:r>
                    </a:p>
                  </a:txBody>
                  <a:tcPr/>
                </a:tc>
                <a:extLst>
                  <a:ext uri="{0D108BD9-81ED-4DB2-BD59-A6C34878D82A}">
                    <a16:rowId xmlns:a16="http://schemas.microsoft.com/office/drawing/2014/main" val="1648834894"/>
                  </a:ext>
                </a:extLst>
              </a:tr>
              <a:tr h="360878">
                <a:tc>
                  <a:txBody>
                    <a:bodyPr/>
                    <a:lstStyle/>
                    <a:p>
                      <a:r>
                        <a:rPr lang="en-US" sz="700" b="0" dirty="0">
                          <a:solidFill>
                            <a:schemeClr val="tx1"/>
                          </a:solidFill>
                        </a:rPr>
                        <a:t>P</a:t>
                      </a:r>
                      <a:r>
                        <a:rPr lang="en-US" sz="700" b="0" baseline="-25000" dirty="0">
                          <a:solidFill>
                            <a:schemeClr val="tx1"/>
                          </a:solidFill>
                        </a:rPr>
                        <a:t>Su3</a:t>
                      </a:r>
                      <a:r>
                        <a:rPr lang="en-US" sz="700" b="0" baseline="30000" dirty="0">
                          <a:solidFill>
                            <a:schemeClr val="tx1"/>
                          </a:solidFill>
                        </a:rPr>
                        <a:t>7</a:t>
                      </a:r>
                    </a:p>
                  </a:txBody>
                  <a:tcPr/>
                </a:tc>
                <a:extLst>
                  <a:ext uri="{0D108BD9-81ED-4DB2-BD59-A6C34878D82A}">
                    <a16:rowId xmlns:a16="http://schemas.microsoft.com/office/drawing/2014/main" val="3217704328"/>
                  </a:ext>
                </a:extLst>
              </a:tr>
            </a:tbl>
          </a:graphicData>
        </a:graphic>
      </p:graphicFrame>
      <p:sp>
        <p:nvSpPr>
          <p:cNvPr id="66" name="TextBox 65">
            <a:extLst>
              <a:ext uri="{FF2B5EF4-FFF2-40B4-BE49-F238E27FC236}">
                <a16:creationId xmlns:a16="http://schemas.microsoft.com/office/drawing/2014/main" id="{F81AB670-076E-4B45-8601-681DBBF49221}"/>
              </a:ext>
            </a:extLst>
          </p:cNvPr>
          <p:cNvSpPr txBox="1"/>
          <p:nvPr/>
        </p:nvSpPr>
        <p:spPr>
          <a:xfrm>
            <a:off x="1906364" y="3367878"/>
            <a:ext cx="1591616" cy="369332"/>
          </a:xfrm>
          <a:prstGeom prst="rect">
            <a:avLst/>
          </a:prstGeom>
          <a:noFill/>
        </p:spPr>
        <p:txBody>
          <a:bodyPr wrap="square" rtlCol="0">
            <a:spAutoFit/>
          </a:bodyPr>
          <a:lstStyle/>
          <a:p>
            <a:r>
              <a:rPr lang="en-US" sz="900" dirty="0"/>
              <a:t>Example Acoustic Model (LSTM)</a:t>
            </a:r>
          </a:p>
        </p:txBody>
      </p:sp>
      <p:grpSp>
        <p:nvGrpSpPr>
          <p:cNvPr id="67" name="Group 66">
            <a:extLst>
              <a:ext uri="{FF2B5EF4-FFF2-40B4-BE49-F238E27FC236}">
                <a16:creationId xmlns:a16="http://schemas.microsoft.com/office/drawing/2014/main" id="{D883EE4A-9FAC-1543-80AB-EE437AA9A89A}"/>
              </a:ext>
            </a:extLst>
          </p:cNvPr>
          <p:cNvGrpSpPr/>
          <p:nvPr/>
        </p:nvGrpSpPr>
        <p:grpSpPr>
          <a:xfrm>
            <a:off x="1628165" y="165779"/>
            <a:ext cx="7779849" cy="3280571"/>
            <a:chOff x="1606902" y="145282"/>
            <a:chExt cx="7779849" cy="3280571"/>
          </a:xfrm>
        </p:grpSpPr>
        <p:cxnSp>
          <p:nvCxnSpPr>
            <p:cNvPr id="68" name="Straight Arrow Connector 67">
              <a:extLst>
                <a:ext uri="{FF2B5EF4-FFF2-40B4-BE49-F238E27FC236}">
                  <a16:creationId xmlns:a16="http://schemas.microsoft.com/office/drawing/2014/main" id="{8FE25A12-EC65-3A4B-8445-522700D49B4E}"/>
                </a:ext>
              </a:extLst>
            </p:cNvPr>
            <p:cNvCxnSpPr>
              <a:cxnSpLocks/>
            </p:cNvCxnSpPr>
            <p:nvPr/>
          </p:nvCxnSpPr>
          <p:spPr>
            <a:xfrm>
              <a:off x="3467187" y="2879764"/>
              <a:ext cx="664553" cy="459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descr="Diagram&#10;&#10;Description automatically generated">
              <a:extLst>
                <a:ext uri="{FF2B5EF4-FFF2-40B4-BE49-F238E27FC236}">
                  <a16:creationId xmlns:a16="http://schemas.microsoft.com/office/drawing/2014/main" id="{3E9D471E-60F6-4E49-ACDA-A75278C88EB1}"/>
                </a:ext>
              </a:extLst>
            </p:cNvPr>
            <p:cNvPicPr>
              <a:picLocks noChangeAspect="1"/>
            </p:cNvPicPr>
            <p:nvPr/>
          </p:nvPicPr>
          <p:blipFill>
            <a:blip r:embed="rId3"/>
            <a:stretch>
              <a:fillRect/>
            </a:stretch>
          </p:blipFill>
          <p:spPr>
            <a:xfrm>
              <a:off x="1606902" y="2639916"/>
              <a:ext cx="2006012" cy="785937"/>
            </a:xfrm>
            <a:prstGeom prst="rect">
              <a:avLst/>
            </a:prstGeom>
          </p:spPr>
        </p:pic>
        <p:sp>
          <p:nvSpPr>
            <p:cNvPr id="70" name="TextBox 69">
              <a:extLst>
                <a:ext uri="{FF2B5EF4-FFF2-40B4-BE49-F238E27FC236}">
                  <a16:creationId xmlns:a16="http://schemas.microsoft.com/office/drawing/2014/main" id="{153213CA-703D-0F49-9BA2-AAD9F6F9A385}"/>
                </a:ext>
              </a:extLst>
            </p:cNvPr>
            <p:cNvSpPr txBox="1"/>
            <p:nvPr/>
          </p:nvSpPr>
          <p:spPr>
            <a:xfrm>
              <a:off x="5918761" y="145282"/>
              <a:ext cx="3467990" cy="338554"/>
            </a:xfrm>
            <a:prstGeom prst="rect">
              <a:avLst/>
            </a:prstGeom>
            <a:noFill/>
          </p:spPr>
          <p:txBody>
            <a:bodyPr wrap="square" rtlCol="0">
              <a:spAutoFit/>
            </a:bodyPr>
            <a:lstStyle/>
            <a:p>
              <a:r>
                <a:rPr lang="en-US" sz="800" dirty="0"/>
                <a:t>LSTM image is taken from https://</a:t>
              </a:r>
              <a:r>
                <a:rPr lang="en-US" sz="800" dirty="0" err="1"/>
                <a:t>colah.github.io</a:t>
              </a:r>
              <a:r>
                <a:rPr lang="en-US" sz="800" dirty="0"/>
                <a:t>/posts/2015-08-Understanding-LSTMs/</a:t>
              </a:r>
            </a:p>
          </p:txBody>
        </p:sp>
      </p:grpSp>
      <p:grpSp>
        <p:nvGrpSpPr>
          <p:cNvPr id="71" name="Group 70">
            <a:extLst>
              <a:ext uri="{FF2B5EF4-FFF2-40B4-BE49-F238E27FC236}">
                <a16:creationId xmlns:a16="http://schemas.microsoft.com/office/drawing/2014/main" id="{EB01023E-9907-A949-AB8C-9F97D8AAC600}"/>
              </a:ext>
            </a:extLst>
          </p:cNvPr>
          <p:cNvGrpSpPr/>
          <p:nvPr/>
        </p:nvGrpSpPr>
        <p:grpSpPr>
          <a:xfrm>
            <a:off x="447908" y="4612458"/>
            <a:ext cx="8307866" cy="508532"/>
            <a:chOff x="447908" y="4612458"/>
            <a:chExt cx="8307866" cy="508532"/>
          </a:xfrm>
        </p:grpSpPr>
        <p:sp>
          <p:nvSpPr>
            <p:cNvPr id="72" name="Rectangle 71">
              <a:extLst>
                <a:ext uri="{FF2B5EF4-FFF2-40B4-BE49-F238E27FC236}">
                  <a16:creationId xmlns:a16="http://schemas.microsoft.com/office/drawing/2014/main" id="{C7715897-353C-A543-8F04-5CFE63A6A934}"/>
                </a:ext>
              </a:extLst>
            </p:cNvPr>
            <p:cNvSpPr/>
            <p:nvPr/>
          </p:nvSpPr>
          <p:spPr>
            <a:xfrm>
              <a:off x="4132895" y="4629923"/>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su2</a:t>
              </a:r>
              <a:endParaRPr lang="en-US" sz="800" baseline="-25000" dirty="0">
                <a:solidFill>
                  <a:schemeClr val="tx1"/>
                </a:solidFill>
              </a:endParaRPr>
            </a:p>
          </p:txBody>
        </p:sp>
        <p:sp>
          <p:nvSpPr>
            <p:cNvPr id="73" name="Rectangle 72">
              <a:extLst>
                <a:ext uri="{FF2B5EF4-FFF2-40B4-BE49-F238E27FC236}">
                  <a16:creationId xmlns:a16="http://schemas.microsoft.com/office/drawing/2014/main" id="{8146DF19-DD97-DB40-9B51-09EE4A324A04}"/>
                </a:ext>
              </a:extLst>
            </p:cNvPr>
            <p:cNvSpPr/>
            <p:nvPr/>
          </p:nvSpPr>
          <p:spPr>
            <a:xfrm>
              <a:off x="4852561" y="4620931"/>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su2</a:t>
              </a:r>
              <a:endParaRPr lang="en-US" sz="800" baseline="-25000" dirty="0">
                <a:solidFill>
                  <a:schemeClr val="tx1"/>
                </a:solidFill>
              </a:endParaRPr>
            </a:p>
          </p:txBody>
        </p:sp>
        <p:sp>
          <p:nvSpPr>
            <p:cNvPr id="74" name="Rectangle 73">
              <a:extLst>
                <a:ext uri="{FF2B5EF4-FFF2-40B4-BE49-F238E27FC236}">
                  <a16:creationId xmlns:a16="http://schemas.microsoft.com/office/drawing/2014/main" id="{CB45D772-16D4-BB4A-8F30-5D71BBF57D3C}"/>
                </a:ext>
              </a:extLst>
            </p:cNvPr>
            <p:cNvSpPr/>
            <p:nvPr/>
          </p:nvSpPr>
          <p:spPr>
            <a:xfrm>
              <a:off x="5572227" y="4629923"/>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su2</a:t>
              </a:r>
              <a:endParaRPr lang="en-US" sz="800" baseline="-25000" dirty="0">
                <a:solidFill>
                  <a:schemeClr val="tx1"/>
                </a:solidFill>
              </a:endParaRPr>
            </a:p>
          </p:txBody>
        </p:sp>
        <p:sp>
          <p:nvSpPr>
            <p:cNvPr id="75" name="Rectangle 74">
              <a:extLst>
                <a:ext uri="{FF2B5EF4-FFF2-40B4-BE49-F238E27FC236}">
                  <a16:creationId xmlns:a16="http://schemas.microsoft.com/office/drawing/2014/main" id="{70B9C745-78EB-234C-B1A4-B570015F05FB}"/>
                </a:ext>
              </a:extLst>
            </p:cNvPr>
            <p:cNvSpPr/>
            <p:nvPr/>
          </p:nvSpPr>
          <p:spPr>
            <a:xfrm>
              <a:off x="6274961" y="4629923"/>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su1</a:t>
              </a:r>
              <a:endParaRPr lang="en-US" sz="800" baseline="-25000" dirty="0">
                <a:solidFill>
                  <a:schemeClr val="tx1"/>
                </a:solidFill>
              </a:endParaRPr>
            </a:p>
          </p:txBody>
        </p:sp>
        <p:sp>
          <p:nvSpPr>
            <p:cNvPr id="76" name="Rectangle 75">
              <a:extLst>
                <a:ext uri="{FF2B5EF4-FFF2-40B4-BE49-F238E27FC236}">
                  <a16:creationId xmlns:a16="http://schemas.microsoft.com/office/drawing/2014/main" id="{607CA586-D7F5-3549-8B88-8553FEBD3FFE}"/>
                </a:ext>
              </a:extLst>
            </p:cNvPr>
            <p:cNvSpPr/>
            <p:nvPr/>
          </p:nvSpPr>
          <p:spPr>
            <a:xfrm>
              <a:off x="6994627" y="4620931"/>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su1</a:t>
              </a:r>
              <a:endParaRPr lang="en-US" sz="800" baseline="-25000" dirty="0">
                <a:solidFill>
                  <a:schemeClr val="tx1"/>
                </a:solidFill>
              </a:endParaRPr>
            </a:p>
          </p:txBody>
        </p:sp>
        <p:sp>
          <p:nvSpPr>
            <p:cNvPr id="77" name="Rectangle 76">
              <a:extLst>
                <a:ext uri="{FF2B5EF4-FFF2-40B4-BE49-F238E27FC236}">
                  <a16:creationId xmlns:a16="http://schemas.microsoft.com/office/drawing/2014/main" id="{D3BF8417-9733-FC45-8FE2-3D72E97738F9}"/>
                </a:ext>
              </a:extLst>
            </p:cNvPr>
            <p:cNvSpPr/>
            <p:nvPr/>
          </p:nvSpPr>
          <p:spPr>
            <a:xfrm>
              <a:off x="7680508" y="462145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su1</a:t>
              </a:r>
              <a:endParaRPr lang="en-US" sz="800" baseline="-25000" dirty="0">
                <a:solidFill>
                  <a:schemeClr val="tx1"/>
                </a:solidFill>
              </a:endParaRPr>
            </a:p>
          </p:txBody>
        </p:sp>
        <p:sp>
          <p:nvSpPr>
            <p:cNvPr id="78" name="Rectangle 77">
              <a:extLst>
                <a:ext uri="{FF2B5EF4-FFF2-40B4-BE49-F238E27FC236}">
                  <a16:creationId xmlns:a16="http://schemas.microsoft.com/office/drawing/2014/main" id="{C71D58CD-D83F-B04F-BDE8-5C3CDD10F633}"/>
                </a:ext>
              </a:extLst>
            </p:cNvPr>
            <p:cNvSpPr/>
            <p:nvPr/>
          </p:nvSpPr>
          <p:spPr>
            <a:xfrm>
              <a:off x="8400174" y="4612458"/>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su1</a:t>
              </a:r>
              <a:endParaRPr lang="en-US" sz="800" baseline="-25000" dirty="0">
                <a:solidFill>
                  <a:schemeClr val="tx1"/>
                </a:solidFill>
              </a:endParaRPr>
            </a:p>
          </p:txBody>
        </p:sp>
        <p:sp>
          <p:nvSpPr>
            <p:cNvPr id="79" name="TextBox 78">
              <a:extLst>
                <a:ext uri="{FF2B5EF4-FFF2-40B4-BE49-F238E27FC236}">
                  <a16:creationId xmlns:a16="http://schemas.microsoft.com/office/drawing/2014/main" id="{5B107E93-A932-D448-9464-927B7AF43D41}"/>
                </a:ext>
              </a:extLst>
            </p:cNvPr>
            <p:cNvSpPr txBox="1"/>
            <p:nvPr/>
          </p:nvSpPr>
          <p:spPr>
            <a:xfrm>
              <a:off x="447908" y="4618649"/>
              <a:ext cx="3467990" cy="461665"/>
            </a:xfrm>
            <a:prstGeom prst="rect">
              <a:avLst/>
            </a:prstGeom>
            <a:noFill/>
          </p:spPr>
          <p:txBody>
            <a:bodyPr wrap="square" rtlCol="0">
              <a:spAutoFit/>
            </a:bodyPr>
            <a:lstStyle/>
            <a:p>
              <a:r>
                <a:rPr lang="en-US" sz="1200" dirty="0"/>
                <a:t>Frame wise True sound unit labels </a:t>
              </a:r>
            </a:p>
            <a:p>
              <a:r>
                <a:rPr lang="en-US" sz="1200" dirty="0"/>
                <a:t>from </a:t>
              </a:r>
              <a:r>
                <a:rPr lang="en-US" sz="1200" dirty="0">
                  <a:solidFill>
                    <a:srgbClr val="FF0000"/>
                  </a:solidFill>
                </a:rPr>
                <a:t>alignment model</a:t>
              </a:r>
            </a:p>
          </p:txBody>
        </p:sp>
        <p:cxnSp>
          <p:nvCxnSpPr>
            <p:cNvPr id="80" name="Straight Arrow Connector 79">
              <a:extLst>
                <a:ext uri="{FF2B5EF4-FFF2-40B4-BE49-F238E27FC236}">
                  <a16:creationId xmlns:a16="http://schemas.microsoft.com/office/drawing/2014/main" id="{B04B1A51-B682-DA41-8ED5-C91B2D521832}"/>
                </a:ext>
              </a:extLst>
            </p:cNvPr>
            <p:cNvCxnSpPr>
              <a:cxnSpLocks/>
            </p:cNvCxnSpPr>
            <p:nvPr/>
          </p:nvCxnSpPr>
          <p:spPr>
            <a:xfrm>
              <a:off x="2852061" y="4908317"/>
              <a:ext cx="1179321" cy="89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1CAD5B79-601F-5E4D-AAA1-E2911EECC032}"/>
              </a:ext>
            </a:extLst>
          </p:cNvPr>
          <p:cNvGrpSpPr/>
          <p:nvPr/>
        </p:nvGrpSpPr>
        <p:grpSpPr>
          <a:xfrm>
            <a:off x="4488495" y="934391"/>
            <a:ext cx="5446382" cy="3941066"/>
            <a:chOff x="4451753" y="1200193"/>
            <a:chExt cx="5446382" cy="3941066"/>
          </a:xfrm>
        </p:grpSpPr>
        <p:sp>
          <p:nvSpPr>
            <p:cNvPr id="82" name="TextBox 81">
              <a:extLst>
                <a:ext uri="{FF2B5EF4-FFF2-40B4-BE49-F238E27FC236}">
                  <a16:creationId xmlns:a16="http://schemas.microsoft.com/office/drawing/2014/main" id="{3F945284-4B47-6747-9BDF-2EC15F1BBA4A}"/>
                </a:ext>
              </a:extLst>
            </p:cNvPr>
            <p:cNvSpPr txBox="1"/>
            <p:nvPr/>
          </p:nvSpPr>
          <p:spPr>
            <a:xfrm>
              <a:off x="6610214" y="1200193"/>
              <a:ext cx="3287921" cy="307777"/>
            </a:xfrm>
            <a:prstGeom prst="rect">
              <a:avLst/>
            </a:prstGeom>
            <a:noFill/>
          </p:spPr>
          <p:txBody>
            <a:bodyPr wrap="square" rtlCol="0">
              <a:spAutoFit/>
            </a:bodyPr>
            <a:lstStyle/>
            <a:p>
              <a:r>
                <a:rPr lang="en-US" dirty="0"/>
                <a:t>Cross Entropy Loss</a:t>
              </a:r>
            </a:p>
          </p:txBody>
        </p:sp>
        <p:cxnSp>
          <p:nvCxnSpPr>
            <p:cNvPr id="83" name="Straight Arrow Connector 82">
              <a:extLst>
                <a:ext uri="{FF2B5EF4-FFF2-40B4-BE49-F238E27FC236}">
                  <a16:creationId xmlns:a16="http://schemas.microsoft.com/office/drawing/2014/main" id="{18765137-651B-4A4F-9B00-D67A4119B687}"/>
                </a:ext>
              </a:extLst>
            </p:cNvPr>
            <p:cNvCxnSpPr>
              <a:cxnSpLocks/>
              <a:stCxn id="72" idx="3"/>
            </p:cNvCxnSpPr>
            <p:nvPr/>
          </p:nvCxnSpPr>
          <p:spPr>
            <a:xfrm flipV="1">
              <a:off x="4451753" y="1366287"/>
              <a:ext cx="2236967" cy="3774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558F063-5F77-1946-BE91-54EF521A7A68}"/>
                </a:ext>
              </a:extLst>
            </p:cNvPr>
            <p:cNvCxnSpPr>
              <a:cxnSpLocks/>
            </p:cNvCxnSpPr>
            <p:nvPr/>
          </p:nvCxnSpPr>
          <p:spPr>
            <a:xfrm flipV="1">
              <a:off x="4503919" y="1361402"/>
              <a:ext cx="2200057" cy="6693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B452A50A-8598-F64B-897C-488D5EC369AA}"/>
              </a:ext>
            </a:extLst>
          </p:cNvPr>
          <p:cNvGrpSpPr/>
          <p:nvPr/>
        </p:nvGrpSpPr>
        <p:grpSpPr>
          <a:xfrm>
            <a:off x="401957" y="3946631"/>
            <a:ext cx="2052351" cy="692382"/>
            <a:chOff x="401957" y="3946631"/>
            <a:chExt cx="2052351" cy="692382"/>
          </a:xfrm>
        </p:grpSpPr>
        <p:pic>
          <p:nvPicPr>
            <p:cNvPr id="86" name="Image" descr="Image">
              <a:extLst>
                <a:ext uri="{FF2B5EF4-FFF2-40B4-BE49-F238E27FC236}">
                  <a16:creationId xmlns:a16="http://schemas.microsoft.com/office/drawing/2014/main" id="{4CE9A932-65D6-E342-ABEC-47CC7EE9976E}"/>
                </a:ext>
              </a:extLst>
            </p:cNvPr>
            <p:cNvPicPr>
              <a:picLocks noChangeAspect="1"/>
            </p:cNvPicPr>
            <p:nvPr/>
          </p:nvPicPr>
          <p:blipFill>
            <a:blip r:embed="rId4"/>
            <a:stretch>
              <a:fillRect/>
            </a:stretch>
          </p:blipFill>
          <p:spPr>
            <a:xfrm>
              <a:off x="401957" y="3946631"/>
              <a:ext cx="2052351" cy="339083"/>
            </a:xfrm>
            <a:prstGeom prst="rect">
              <a:avLst/>
            </a:prstGeom>
            <a:ln w="12700">
              <a:miter lim="400000"/>
            </a:ln>
          </p:spPr>
        </p:pic>
        <p:sp>
          <p:nvSpPr>
            <p:cNvPr id="87" name="TextBox 86">
              <a:extLst>
                <a:ext uri="{FF2B5EF4-FFF2-40B4-BE49-F238E27FC236}">
                  <a16:creationId xmlns:a16="http://schemas.microsoft.com/office/drawing/2014/main" id="{BD2913AF-FC7A-1D48-B942-1E2A6449EA3D}"/>
                </a:ext>
              </a:extLst>
            </p:cNvPr>
            <p:cNvSpPr txBox="1"/>
            <p:nvPr/>
          </p:nvSpPr>
          <p:spPr>
            <a:xfrm>
              <a:off x="948059" y="4331236"/>
              <a:ext cx="719667" cy="307777"/>
            </a:xfrm>
            <a:prstGeom prst="rect">
              <a:avLst/>
            </a:prstGeom>
            <a:noFill/>
          </p:spPr>
          <p:txBody>
            <a:bodyPr wrap="square" rtlCol="0">
              <a:spAutoFit/>
            </a:bodyPr>
            <a:lstStyle/>
            <a:p>
              <a:r>
                <a:rPr lang="en-US" dirty="0"/>
                <a:t>Audio</a:t>
              </a:r>
            </a:p>
          </p:txBody>
        </p:sp>
      </p:grpSp>
      <p:grpSp>
        <p:nvGrpSpPr>
          <p:cNvPr id="88" name="Group 87">
            <a:extLst>
              <a:ext uri="{FF2B5EF4-FFF2-40B4-BE49-F238E27FC236}">
                <a16:creationId xmlns:a16="http://schemas.microsoft.com/office/drawing/2014/main" id="{A2F402DE-34B6-BC42-979F-1C040807C5DD}"/>
              </a:ext>
            </a:extLst>
          </p:cNvPr>
          <p:cNvGrpSpPr/>
          <p:nvPr/>
        </p:nvGrpSpPr>
        <p:grpSpPr>
          <a:xfrm>
            <a:off x="2618473" y="4072032"/>
            <a:ext cx="3723690" cy="528508"/>
            <a:chOff x="2618473" y="4072032"/>
            <a:chExt cx="3723690" cy="528508"/>
          </a:xfrm>
        </p:grpSpPr>
        <p:sp>
          <p:nvSpPr>
            <p:cNvPr id="89" name="TextBox 88">
              <a:extLst>
                <a:ext uri="{FF2B5EF4-FFF2-40B4-BE49-F238E27FC236}">
                  <a16:creationId xmlns:a16="http://schemas.microsoft.com/office/drawing/2014/main" id="{3109F8C7-FB43-1448-96B7-F47D89EA4C1B}"/>
                </a:ext>
              </a:extLst>
            </p:cNvPr>
            <p:cNvSpPr txBox="1"/>
            <p:nvPr/>
          </p:nvSpPr>
          <p:spPr>
            <a:xfrm>
              <a:off x="5089590" y="4369708"/>
              <a:ext cx="1252573" cy="230832"/>
            </a:xfrm>
            <a:prstGeom prst="rect">
              <a:avLst/>
            </a:prstGeom>
            <a:noFill/>
          </p:spPr>
          <p:txBody>
            <a:bodyPr wrap="square" rtlCol="0">
              <a:spAutoFit/>
            </a:bodyPr>
            <a:lstStyle/>
            <a:p>
              <a:r>
                <a:rPr lang="en-US" sz="900" dirty="0"/>
                <a:t>Audio Features</a:t>
              </a:r>
            </a:p>
          </p:txBody>
        </p:sp>
        <p:cxnSp>
          <p:nvCxnSpPr>
            <p:cNvPr id="90" name="Straight Arrow Connector 89">
              <a:extLst>
                <a:ext uri="{FF2B5EF4-FFF2-40B4-BE49-F238E27FC236}">
                  <a16:creationId xmlns:a16="http://schemas.microsoft.com/office/drawing/2014/main" id="{C8E54701-BDE0-0E42-B0E1-7EE9ABFB855D}"/>
                </a:ext>
              </a:extLst>
            </p:cNvPr>
            <p:cNvCxnSpPr>
              <a:cxnSpLocks/>
            </p:cNvCxnSpPr>
            <p:nvPr/>
          </p:nvCxnSpPr>
          <p:spPr>
            <a:xfrm>
              <a:off x="2618473" y="4072032"/>
              <a:ext cx="141290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0796F174-83C3-944E-A472-1551F75A35B0}"/>
              </a:ext>
            </a:extLst>
          </p:cNvPr>
          <p:cNvSpPr txBox="1"/>
          <p:nvPr/>
        </p:nvSpPr>
        <p:spPr>
          <a:xfrm>
            <a:off x="298959" y="971494"/>
            <a:ext cx="3597106" cy="2000548"/>
          </a:xfrm>
          <a:prstGeom prst="rect">
            <a:avLst/>
          </a:prstGeom>
          <a:noFill/>
        </p:spPr>
        <p:txBody>
          <a:bodyPr wrap="square" rtlCol="0">
            <a:spAutoFit/>
          </a:bodyPr>
          <a:lstStyle/>
          <a:p>
            <a:pPr marL="171450" indent="-171450">
              <a:buFont typeface="Arial" panose="020B0604020202020204" pitchFamily="34" charset="0"/>
              <a:buChar char="•"/>
            </a:pPr>
            <a:r>
              <a:rPr lang="en-US" sz="1200" dirty="0"/>
              <a:t>Acoustic model generates probability over sound units.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During training, convert True Transcript to corresponding sound units sequence (</a:t>
            </a:r>
            <a:r>
              <a:rPr lang="en-US" sz="1200" dirty="0" err="1"/>
              <a:t>i.e</a:t>
            </a:r>
            <a:r>
              <a:rPr lang="en-US" sz="1200" dirty="0"/>
              <a:t>: AND(</a:t>
            </a:r>
            <a:r>
              <a:rPr lang="en-US" sz="1200" i="1" dirty="0"/>
              <a:t>an</a:t>
            </a:r>
            <a:r>
              <a:rPr lang="en-US" sz="1200" dirty="0"/>
              <a:t> </a:t>
            </a:r>
            <a:r>
              <a:rPr lang="en-US" sz="1200" i="1" dirty="0"/>
              <a:t>d</a:t>
            </a:r>
            <a:r>
              <a:rPr lang="en-US" sz="1200" dirty="0"/>
              <a:t>))</a:t>
            </a:r>
          </a:p>
          <a:p>
            <a:pPr marL="171450" indent="-171450">
              <a:buFont typeface="Arial" panose="020B0604020202020204" pitchFamily="34" charset="0"/>
              <a:buChar char="•"/>
            </a:pPr>
            <a:endParaRPr lang="en-US" sz="1200" dirty="0"/>
          </a:p>
          <a:p>
            <a:endParaRPr lang="en-US" sz="1200" dirty="0"/>
          </a:p>
          <a:p>
            <a:endParaRPr lang="en-US" dirty="0"/>
          </a:p>
          <a:p>
            <a:endParaRPr lang="en-US" dirty="0"/>
          </a:p>
        </p:txBody>
      </p:sp>
    </p:spTree>
    <p:extLst>
      <p:ext uri="{BB962C8B-B14F-4D97-AF65-F5344CB8AC3E}">
        <p14:creationId xmlns:p14="http://schemas.microsoft.com/office/powerpoint/2010/main" val="40081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D9D7-332D-D44F-9D0A-C897399737D6}"/>
              </a:ext>
            </a:extLst>
          </p:cNvPr>
          <p:cNvSpPr>
            <a:spLocks noGrp="1"/>
          </p:cNvSpPr>
          <p:nvPr>
            <p:ph type="title"/>
          </p:nvPr>
        </p:nvSpPr>
        <p:spPr/>
        <p:txBody>
          <a:bodyPr/>
          <a:lstStyle/>
          <a:p>
            <a:r>
              <a:rPr lang="en-US" sz="2500" dirty="0">
                <a:solidFill>
                  <a:schemeClr val="accent1">
                    <a:lumMod val="50000"/>
                  </a:schemeClr>
                </a:solidFill>
              </a:rPr>
              <a:t>How To Deal With Hypotheses That Share Prefix</a:t>
            </a:r>
          </a:p>
        </p:txBody>
      </p:sp>
      <p:grpSp>
        <p:nvGrpSpPr>
          <p:cNvPr id="4" name="Group 3">
            <a:extLst>
              <a:ext uri="{FF2B5EF4-FFF2-40B4-BE49-F238E27FC236}">
                <a16:creationId xmlns:a16="http://schemas.microsoft.com/office/drawing/2014/main" id="{ADDAD847-9209-1346-BC24-F493733834D6}"/>
              </a:ext>
            </a:extLst>
          </p:cNvPr>
          <p:cNvGrpSpPr/>
          <p:nvPr/>
        </p:nvGrpSpPr>
        <p:grpSpPr>
          <a:xfrm>
            <a:off x="4500362" y="2112083"/>
            <a:ext cx="4355232" cy="2504984"/>
            <a:chOff x="1320918" y="1503249"/>
            <a:chExt cx="4355232" cy="2504984"/>
          </a:xfrm>
        </p:grpSpPr>
        <p:sp>
          <p:nvSpPr>
            <p:cNvPr id="68" name="Oval 67">
              <a:extLst>
                <a:ext uri="{FF2B5EF4-FFF2-40B4-BE49-F238E27FC236}">
                  <a16:creationId xmlns:a16="http://schemas.microsoft.com/office/drawing/2014/main" id="{33AF9251-D000-2546-8D6E-864784CE9F9F}"/>
                </a:ext>
              </a:extLst>
            </p:cNvPr>
            <p:cNvSpPr/>
            <p:nvPr/>
          </p:nvSpPr>
          <p:spPr>
            <a:xfrm>
              <a:off x="3867984" y="1503249"/>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408C64A-7B55-2A42-A81A-67E2584D1F29}"/>
                </a:ext>
              </a:extLst>
            </p:cNvPr>
            <p:cNvGrpSpPr/>
            <p:nvPr/>
          </p:nvGrpSpPr>
          <p:grpSpPr>
            <a:xfrm>
              <a:off x="2610794" y="1686809"/>
              <a:ext cx="3065356" cy="929042"/>
              <a:chOff x="2610794" y="1686809"/>
              <a:chExt cx="3065356" cy="929042"/>
            </a:xfrm>
          </p:grpSpPr>
          <p:cxnSp>
            <p:nvCxnSpPr>
              <p:cNvPr id="59" name="Straight Arrow Connector 58">
                <a:extLst>
                  <a:ext uri="{FF2B5EF4-FFF2-40B4-BE49-F238E27FC236}">
                    <a16:creationId xmlns:a16="http://schemas.microsoft.com/office/drawing/2014/main" id="{D5107828-78A5-6248-AE7E-6E572A7520A0}"/>
                  </a:ext>
                </a:extLst>
              </p:cNvPr>
              <p:cNvCxnSpPr>
                <a:cxnSpLocks/>
              </p:cNvCxnSpPr>
              <p:nvPr/>
            </p:nvCxnSpPr>
            <p:spPr>
              <a:xfrm flipH="1">
                <a:off x="4072770" y="1887065"/>
                <a:ext cx="1" cy="317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ADE67B42-411A-E544-866D-36C284C71D90}"/>
                  </a:ext>
                </a:extLst>
              </p:cNvPr>
              <p:cNvSpPr/>
              <p:nvPr/>
            </p:nvSpPr>
            <p:spPr>
              <a:xfrm>
                <a:off x="2610794"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3707A67-A8DE-3A4F-BB9F-D5C35A30C920}"/>
                  </a:ext>
                </a:extLst>
              </p:cNvPr>
              <p:cNvSpPr/>
              <p:nvPr/>
            </p:nvSpPr>
            <p:spPr>
              <a:xfrm>
                <a:off x="3877856" y="2232035"/>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5C16625E-EB31-2A4A-A9BA-11B531E620D8}"/>
                  </a:ext>
                </a:extLst>
              </p:cNvPr>
              <p:cNvSpPr/>
              <p:nvPr/>
            </p:nvSpPr>
            <p:spPr>
              <a:xfrm>
                <a:off x="5217990" y="2187937"/>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Arrow Connector 62">
                <a:extLst>
                  <a:ext uri="{FF2B5EF4-FFF2-40B4-BE49-F238E27FC236}">
                    <a16:creationId xmlns:a16="http://schemas.microsoft.com/office/drawing/2014/main" id="{CFF3A159-6DD8-7943-926F-8316E0ED862F}"/>
                  </a:ext>
                </a:extLst>
              </p:cNvPr>
              <p:cNvCxnSpPr>
                <a:cxnSpLocks/>
                <a:stCxn id="68" idx="2"/>
              </p:cNvCxnSpPr>
              <p:nvPr/>
            </p:nvCxnSpPr>
            <p:spPr>
              <a:xfrm flipH="1">
                <a:off x="2815580" y="1695157"/>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35A1697-7F99-1642-96F9-709E188B7BB4}"/>
                  </a:ext>
                </a:extLst>
              </p:cNvPr>
              <p:cNvCxnSpPr>
                <a:cxnSpLocks/>
                <a:endCxn id="62" idx="1"/>
              </p:cNvCxnSpPr>
              <p:nvPr/>
            </p:nvCxnSpPr>
            <p:spPr>
              <a:xfrm>
                <a:off x="4278592" y="1686809"/>
                <a:ext cx="999379" cy="5573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8021906A-9E97-9D42-A8E6-EC83E1D3529A}"/>
                  </a:ext>
                </a:extLst>
              </p:cNvPr>
              <p:cNvSpPr txBox="1"/>
              <p:nvPr/>
            </p:nvSpPr>
            <p:spPr>
              <a:xfrm>
                <a:off x="2654987" y="2239073"/>
                <a:ext cx="386787" cy="246221"/>
              </a:xfrm>
              <a:prstGeom prst="rect">
                <a:avLst/>
              </a:prstGeom>
              <a:noFill/>
            </p:spPr>
            <p:txBody>
              <a:bodyPr wrap="square" rtlCol="0">
                <a:spAutoFit/>
              </a:bodyPr>
              <a:lstStyle/>
              <a:p>
                <a:r>
                  <a:rPr lang="en-US" sz="1000" dirty="0"/>
                  <a:t>B</a:t>
                </a:r>
              </a:p>
            </p:txBody>
          </p:sp>
          <p:sp>
            <p:nvSpPr>
              <p:cNvPr id="66" name="TextBox 65">
                <a:extLst>
                  <a:ext uri="{FF2B5EF4-FFF2-40B4-BE49-F238E27FC236}">
                    <a16:creationId xmlns:a16="http://schemas.microsoft.com/office/drawing/2014/main" id="{C470028E-89A7-9B47-A2AB-02C0DE01A38E}"/>
                  </a:ext>
                </a:extLst>
              </p:cNvPr>
              <p:cNvSpPr txBox="1"/>
              <p:nvPr/>
            </p:nvSpPr>
            <p:spPr>
              <a:xfrm>
                <a:off x="3963455" y="2279231"/>
                <a:ext cx="386787" cy="246221"/>
              </a:xfrm>
              <a:prstGeom prst="rect">
                <a:avLst/>
              </a:prstGeom>
              <a:noFill/>
            </p:spPr>
            <p:txBody>
              <a:bodyPr wrap="square" rtlCol="0">
                <a:spAutoFit/>
              </a:bodyPr>
              <a:lstStyle/>
              <a:p>
                <a:r>
                  <a:rPr lang="en-US" sz="1000" dirty="0"/>
                  <a:t>E</a:t>
                </a:r>
              </a:p>
            </p:txBody>
          </p:sp>
          <p:sp>
            <p:nvSpPr>
              <p:cNvPr id="67" name="TextBox 66">
                <a:extLst>
                  <a:ext uri="{FF2B5EF4-FFF2-40B4-BE49-F238E27FC236}">
                    <a16:creationId xmlns:a16="http://schemas.microsoft.com/office/drawing/2014/main" id="{3C7A1528-3E17-3C48-B0E3-44F789E4744B}"/>
                  </a:ext>
                </a:extLst>
              </p:cNvPr>
              <p:cNvSpPr txBox="1"/>
              <p:nvPr/>
            </p:nvSpPr>
            <p:spPr>
              <a:xfrm>
                <a:off x="5289363" y="2230013"/>
                <a:ext cx="386787" cy="246221"/>
              </a:xfrm>
              <a:prstGeom prst="rect">
                <a:avLst/>
              </a:prstGeom>
              <a:noFill/>
            </p:spPr>
            <p:txBody>
              <a:bodyPr wrap="square" rtlCol="0">
                <a:spAutoFit/>
              </a:bodyPr>
              <a:lstStyle/>
              <a:p>
                <a:r>
                  <a:rPr lang="en-US" sz="1000" dirty="0"/>
                  <a:t>C</a:t>
                </a:r>
              </a:p>
            </p:txBody>
          </p:sp>
        </p:grpSp>
        <p:grpSp>
          <p:nvGrpSpPr>
            <p:cNvPr id="7" name="Group 6">
              <a:extLst>
                <a:ext uri="{FF2B5EF4-FFF2-40B4-BE49-F238E27FC236}">
                  <a16:creationId xmlns:a16="http://schemas.microsoft.com/office/drawing/2014/main" id="{273E4F55-E647-544C-8B7E-52D82C019FD0}"/>
                </a:ext>
              </a:extLst>
            </p:cNvPr>
            <p:cNvGrpSpPr/>
            <p:nvPr/>
          </p:nvGrpSpPr>
          <p:grpSpPr>
            <a:xfrm>
              <a:off x="1320918" y="2417224"/>
              <a:ext cx="1284921" cy="925146"/>
              <a:chOff x="1320918" y="2417224"/>
              <a:chExt cx="1284921" cy="925146"/>
            </a:xfrm>
          </p:grpSpPr>
          <p:cxnSp>
            <p:nvCxnSpPr>
              <p:cNvPr id="56" name="Straight Arrow Connector 55">
                <a:extLst>
                  <a:ext uri="{FF2B5EF4-FFF2-40B4-BE49-F238E27FC236}">
                    <a16:creationId xmlns:a16="http://schemas.microsoft.com/office/drawing/2014/main" id="{4E891ADB-9CFF-7040-8913-F8862F90C648}"/>
                  </a:ext>
                </a:extLst>
              </p:cNvPr>
              <p:cNvCxnSpPr>
                <a:cxnSpLocks/>
              </p:cNvCxnSpPr>
              <p:nvPr/>
            </p:nvCxnSpPr>
            <p:spPr>
              <a:xfrm flipH="1">
                <a:off x="1553435" y="2417224"/>
                <a:ext cx="1052404" cy="492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B9AEEC2D-88C1-2645-B28A-C20994299D59}"/>
                  </a:ext>
                </a:extLst>
              </p:cNvPr>
              <p:cNvSpPr/>
              <p:nvPr/>
            </p:nvSpPr>
            <p:spPr>
              <a:xfrm>
                <a:off x="1320918" y="2891124"/>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C2E3691-C638-4047-AEDE-5D028376D25D}"/>
                      </a:ext>
                    </a:extLst>
                  </p:cNvPr>
                  <p:cNvSpPr txBox="1"/>
                  <p:nvPr/>
                </p:nvSpPr>
                <p:spPr>
                  <a:xfrm>
                    <a:off x="1365111" y="2942260"/>
                    <a:ext cx="386787" cy="400110"/>
                  </a:xfrm>
                  <a:prstGeom prst="rect">
                    <a:avLst/>
                  </a:prstGeom>
                  <a:noFill/>
                </p:spPr>
                <p:txBody>
                  <a:bodyPr wrap="square" rtlCol="0">
                    <a:spAutoFit/>
                  </a:bodyPr>
                  <a:lstStyle/>
                  <a:p>
                    <a:r>
                      <a:rPr lang="en-US" sz="1000" dirty="0">
                        <a:ea typeface="Cambria Math" panose="02040503050406030204" pitchFamily="18" charset="0"/>
                      </a:rPr>
                      <a:t>B</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58" name="TextBox 57">
                    <a:extLst>
                      <a:ext uri="{FF2B5EF4-FFF2-40B4-BE49-F238E27FC236}">
                        <a16:creationId xmlns:a16="http://schemas.microsoft.com/office/drawing/2014/main" id="{CC2E3691-C638-4047-AEDE-5D028376D25D}"/>
                      </a:ext>
                    </a:extLst>
                  </p:cNvPr>
                  <p:cNvSpPr txBox="1">
                    <a:spLocks noRot="1" noChangeAspect="1" noMove="1" noResize="1" noEditPoints="1" noAdjustHandles="1" noChangeArrowheads="1" noChangeShapeType="1" noTextEdit="1"/>
                  </p:cNvSpPr>
                  <p:nvPr/>
                </p:nvSpPr>
                <p:spPr>
                  <a:xfrm>
                    <a:off x="1365111" y="2942260"/>
                    <a:ext cx="386787" cy="400110"/>
                  </a:xfrm>
                  <a:prstGeom prst="rect">
                    <a:avLst/>
                  </a:prstGeom>
                  <a:blipFill>
                    <a:blip r:embed="rId3"/>
                    <a:stretch>
                      <a:fillRect/>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3BB7DD09-4283-054C-A88D-14042816AE37}"/>
                </a:ext>
              </a:extLst>
            </p:cNvPr>
            <p:cNvGrpSpPr/>
            <p:nvPr/>
          </p:nvGrpSpPr>
          <p:grpSpPr>
            <a:xfrm>
              <a:off x="2606872" y="2571753"/>
              <a:ext cx="457427" cy="703187"/>
              <a:chOff x="2606872" y="2571753"/>
              <a:chExt cx="457427" cy="703187"/>
            </a:xfrm>
          </p:grpSpPr>
          <p:cxnSp>
            <p:nvCxnSpPr>
              <p:cNvPr id="47" name="Straight Arrow Connector 46">
                <a:extLst>
                  <a:ext uri="{FF2B5EF4-FFF2-40B4-BE49-F238E27FC236}">
                    <a16:creationId xmlns:a16="http://schemas.microsoft.com/office/drawing/2014/main" id="{D8EC1C77-49E6-F048-9092-FD3F989352D2}"/>
                  </a:ext>
                </a:extLst>
              </p:cNvPr>
              <p:cNvCxnSpPr>
                <a:cxnSpLocks/>
                <a:stCxn id="60" idx="4"/>
              </p:cNvCxnSpPr>
              <p:nvPr/>
            </p:nvCxnSpPr>
            <p:spPr>
              <a:xfrm flipH="1">
                <a:off x="2810626" y="2571753"/>
                <a:ext cx="4956" cy="354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823845C-0DAE-7B46-8A3D-F00F7F746A39}"/>
                  </a:ext>
                </a:extLst>
              </p:cNvPr>
              <p:cNvSpPr/>
              <p:nvPr/>
            </p:nvSpPr>
            <p:spPr>
              <a:xfrm>
                <a:off x="2606872" y="2891124"/>
                <a:ext cx="409575" cy="3838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28B50B55-5B79-B04D-80BD-E9504F1EEFA3}"/>
                  </a:ext>
                </a:extLst>
              </p:cNvPr>
              <p:cNvSpPr txBox="1"/>
              <p:nvPr/>
            </p:nvSpPr>
            <p:spPr>
              <a:xfrm>
                <a:off x="2677512" y="2919068"/>
                <a:ext cx="386787" cy="246221"/>
              </a:xfrm>
              <a:prstGeom prst="rect">
                <a:avLst/>
              </a:prstGeom>
              <a:noFill/>
            </p:spPr>
            <p:txBody>
              <a:bodyPr wrap="square" rtlCol="0">
                <a:spAutoFit/>
              </a:bodyPr>
              <a:lstStyle/>
              <a:p>
                <a:r>
                  <a:rPr lang="en-US" sz="1000" dirty="0"/>
                  <a:t>BE</a:t>
                </a:r>
              </a:p>
            </p:txBody>
          </p:sp>
        </p:grpSp>
        <p:grpSp>
          <p:nvGrpSpPr>
            <p:cNvPr id="16" name="Group 15">
              <a:extLst>
                <a:ext uri="{FF2B5EF4-FFF2-40B4-BE49-F238E27FC236}">
                  <a16:creationId xmlns:a16="http://schemas.microsoft.com/office/drawing/2014/main" id="{2C862285-E711-EA46-8812-6A9F97DFAB70}"/>
                </a:ext>
              </a:extLst>
            </p:cNvPr>
            <p:cNvGrpSpPr/>
            <p:nvPr/>
          </p:nvGrpSpPr>
          <p:grpSpPr>
            <a:xfrm>
              <a:off x="1870202" y="3184713"/>
              <a:ext cx="743035" cy="823520"/>
              <a:chOff x="1870202" y="3184713"/>
              <a:chExt cx="743035" cy="823520"/>
            </a:xfrm>
          </p:grpSpPr>
          <p:sp>
            <p:nvSpPr>
              <p:cNvPr id="29" name="Oval 28">
                <a:extLst>
                  <a:ext uri="{FF2B5EF4-FFF2-40B4-BE49-F238E27FC236}">
                    <a16:creationId xmlns:a16="http://schemas.microsoft.com/office/drawing/2014/main" id="{DC9CF4C6-BE98-E04D-BDBE-BCBC64343BD0}"/>
                  </a:ext>
                </a:extLst>
              </p:cNvPr>
              <p:cNvSpPr/>
              <p:nvPr/>
            </p:nvSpPr>
            <p:spPr>
              <a:xfrm>
                <a:off x="1918855" y="3556988"/>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32996BD-9F8F-C347-8162-99A4F6DB771B}"/>
                      </a:ext>
                    </a:extLst>
                  </p:cNvPr>
                  <p:cNvSpPr txBox="1"/>
                  <p:nvPr/>
                </p:nvSpPr>
                <p:spPr>
                  <a:xfrm>
                    <a:off x="1870202" y="3608123"/>
                    <a:ext cx="489594" cy="400110"/>
                  </a:xfrm>
                  <a:prstGeom prst="rect">
                    <a:avLst/>
                  </a:prstGeom>
                  <a:noFill/>
                </p:spPr>
                <p:txBody>
                  <a:bodyPr wrap="square" rtlCol="0">
                    <a:spAutoFit/>
                  </a:bodyPr>
                  <a:lstStyle/>
                  <a:p>
                    <a:r>
                      <a:rPr lang="en-US" sz="1000" dirty="0">
                        <a:ea typeface="Cambria Math" panose="02040503050406030204" pitchFamily="18" charset="0"/>
                      </a:rPr>
                      <a:t>BE</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30" name="TextBox 29">
                    <a:extLst>
                      <a:ext uri="{FF2B5EF4-FFF2-40B4-BE49-F238E27FC236}">
                        <a16:creationId xmlns:a16="http://schemas.microsoft.com/office/drawing/2014/main" id="{E32996BD-9F8F-C347-8162-99A4F6DB771B}"/>
                      </a:ext>
                    </a:extLst>
                  </p:cNvPr>
                  <p:cNvSpPr txBox="1">
                    <a:spLocks noRot="1" noChangeAspect="1" noMove="1" noResize="1" noEditPoints="1" noAdjustHandles="1" noChangeArrowheads="1" noChangeShapeType="1" noTextEdit="1"/>
                  </p:cNvSpPr>
                  <p:nvPr/>
                </p:nvSpPr>
                <p:spPr>
                  <a:xfrm>
                    <a:off x="1870202" y="3608123"/>
                    <a:ext cx="489594" cy="400110"/>
                  </a:xfrm>
                  <a:prstGeom prst="rect">
                    <a:avLst/>
                  </a:prstGeom>
                  <a:blipFill>
                    <a:blip r:embed="rId4"/>
                    <a:stretch>
                      <a:fillRect/>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BADF97C3-3918-8944-9CB1-3C5A53E88BD0}"/>
                  </a:ext>
                </a:extLst>
              </p:cNvPr>
              <p:cNvCxnSpPr>
                <a:cxnSpLocks/>
                <a:endCxn id="29" idx="0"/>
              </p:cNvCxnSpPr>
              <p:nvPr/>
            </p:nvCxnSpPr>
            <p:spPr>
              <a:xfrm flipH="1">
                <a:off x="2123643" y="3184713"/>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DED59E0-5820-7D45-A56A-D02E51B14972}"/>
                  </a:ext>
                </a:extLst>
              </p:cNvPr>
              <p:cNvSpPr txBox="1"/>
              <p:nvPr/>
            </p:nvSpPr>
            <p:spPr>
              <a:xfrm>
                <a:off x="377195" y="1094955"/>
                <a:ext cx="6245653" cy="2000548"/>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three best hypotheses from previous time frame were:  </a:t>
                </a:r>
                <a:r>
                  <a:rPr lang="en-US" sz="1000" dirty="0">
                    <a:solidFill>
                      <a:schemeClr val="accent1">
                        <a:lumMod val="60000"/>
                        <a:lumOff val="40000"/>
                      </a:schemeClr>
                    </a:solidFill>
                    <a:ea typeface="Cambria Math" panose="02040503050406030204" pitchFamily="18" charset="0"/>
                  </a:rPr>
                  <a:t>B</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m:t>
                    </m:r>
                    <m:r>
                      <a:rPr lang="en-US" sz="1000" b="0" i="0" smtClean="0">
                        <a:solidFill>
                          <a:schemeClr val="accent1">
                            <a:lumMod val="60000"/>
                            <a:lumOff val="40000"/>
                          </a:schemeClr>
                        </a:solidFill>
                        <a:latin typeface="Cambria Math" panose="02040503050406030204" pitchFamily="18" charset="0"/>
                        <a:ea typeface="Cambria Math" panose="02040503050406030204" pitchFamily="18" charset="0"/>
                      </a:rPr>
                      <m:t>       </m:t>
                    </m:r>
                    <m:r>
                      <a:rPr lang="en-US" sz="1000" b="1" i="0" smtClean="0">
                        <a:solidFill>
                          <a:schemeClr val="tx1"/>
                        </a:solidFill>
                        <a:latin typeface="Cambria Math" panose="02040503050406030204" pitchFamily="18" charset="0"/>
                        <a:ea typeface="Cambria Math" panose="02040503050406030204" pitchFamily="18" charset="0"/>
                      </a:rPr>
                      <m:t>&amp;</m:t>
                    </m:r>
                    <m:r>
                      <a:rPr lang="en-US" sz="1000" b="0" i="0" smtClean="0">
                        <a:solidFill>
                          <a:schemeClr val="accent1">
                            <a:lumMod val="60000"/>
                            <a:lumOff val="40000"/>
                          </a:schemeClr>
                        </a:solidFill>
                        <a:latin typeface="Cambria Math" panose="02040503050406030204" pitchFamily="18" charset="0"/>
                        <a:ea typeface="Cambria Math" panose="02040503050406030204" pitchFamily="18" charset="0"/>
                      </a:rPr>
                      <m:t>    </m:t>
                    </m:r>
                  </m:oMath>
                </a14:m>
                <a:r>
                  <a:rPr lang="en-US" sz="1000" dirty="0">
                    <a:solidFill>
                      <a:schemeClr val="accent1">
                        <a:lumMod val="60000"/>
                        <a:lumOff val="40000"/>
                      </a:schemeClr>
                    </a:solidFill>
                    <a:ea typeface="Cambria Math" panose="02040503050406030204" pitchFamily="18" charset="0"/>
                  </a:rPr>
                  <a:t>BE</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m:t>
                    </m:r>
                    <m:r>
                      <a:rPr lang="en-US" sz="1000" b="0" i="1" smtClean="0">
                        <a:solidFill>
                          <a:schemeClr val="accent1">
                            <a:lumMod val="60000"/>
                            <a:lumOff val="40000"/>
                          </a:schemeClr>
                        </a:solidFill>
                        <a:latin typeface="Cambria Math" panose="02040503050406030204" pitchFamily="18" charset="0"/>
                        <a:ea typeface="Cambria Math" panose="02040503050406030204" pitchFamily="18" charset="0"/>
                      </a:rPr>
                      <m:t>   </m:t>
                    </m:r>
                    <m:r>
                      <a:rPr lang="en-US" sz="1000" b="0" i="1" smtClean="0">
                        <a:solidFill>
                          <a:schemeClr val="tx1"/>
                        </a:solidFill>
                        <a:latin typeface="Cambria Math" panose="02040503050406030204" pitchFamily="18" charset="0"/>
                        <a:ea typeface="Cambria Math" panose="02040503050406030204" pitchFamily="18" charset="0"/>
                      </a:rPr>
                      <m:t>&amp;</m:t>
                    </m:r>
                    <m:r>
                      <a:rPr lang="en-US" sz="1000" b="0" i="1" smtClean="0">
                        <a:solidFill>
                          <a:schemeClr val="accent1">
                            <a:lumMod val="60000"/>
                            <a:lumOff val="40000"/>
                          </a:schemeClr>
                        </a:solidFill>
                        <a:latin typeface="Cambria Math" panose="02040503050406030204" pitchFamily="18" charset="0"/>
                        <a:ea typeface="Cambria Math" panose="02040503050406030204" pitchFamily="18" charset="0"/>
                      </a:rPr>
                      <m:t> </m:t>
                    </m:r>
                    <m:r>
                      <a:rPr lang="en-US" sz="1000" b="0" i="0" smtClean="0">
                        <a:solidFill>
                          <a:schemeClr val="accent1">
                            <a:lumMod val="60000"/>
                            <a:lumOff val="40000"/>
                          </a:schemeClr>
                        </a:solidFill>
                        <a:latin typeface="Cambria Math" panose="02040503050406030204" pitchFamily="18" charset="0"/>
                        <a:ea typeface="Cambria Math" panose="02040503050406030204" pitchFamily="18" charset="0"/>
                      </a:rPr>
                      <m:t> </m:t>
                    </m:r>
                  </m:oMath>
                </a14:m>
                <a:r>
                  <a:rPr lang="en-US" sz="1000" dirty="0">
                    <a:solidFill>
                      <a:schemeClr val="accent1">
                        <a:lumMod val="60000"/>
                        <a:lumOff val="40000"/>
                      </a:schemeClr>
                    </a:solidFill>
                    <a:ea typeface="Cambria Math" panose="02040503050406030204" pitchFamily="18" charset="0"/>
                  </a:rPr>
                  <a:t>C</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m:t>
                    </m:r>
                  </m:oMath>
                </a14:m>
                <a:r>
                  <a:rPr lang="en-US" sz="1000" dirty="0">
                    <a:solidFill>
                      <a:schemeClr val="accent1">
                        <a:lumMod val="60000"/>
                        <a:lumOff val="40000"/>
                      </a:schemeClr>
                    </a:solidFill>
                  </a:rPr>
                  <a:t>. </a:t>
                </a:r>
              </a:p>
              <a:p>
                <a:pPr marL="171450" indent="-171450">
                  <a:buFont typeface="Arial" panose="020B0604020202020204" pitchFamily="34" charset="0"/>
                  <a:buChar char="•"/>
                </a:pPr>
                <a:endParaRPr lang="en-US" sz="1000" dirty="0">
                  <a:solidFill>
                    <a:schemeClr val="accent1">
                      <a:lumMod val="60000"/>
                      <a:lumOff val="4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chemeClr val="accent1">
                        <a:lumMod val="60000"/>
                        <a:lumOff val="40000"/>
                      </a:schemeClr>
                    </a:solidFill>
                    <a:ea typeface="Cambria Math" panose="02040503050406030204" pitchFamily="18" charset="0"/>
                  </a:rPr>
                  <a:t>B</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m:t>
                    </m:r>
                    <m:r>
                      <a:rPr lang="en-US" sz="1000">
                        <a:solidFill>
                          <a:schemeClr val="accent1">
                            <a:lumMod val="60000"/>
                            <a:lumOff val="40000"/>
                          </a:schemeClr>
                        </a:solidFill>
                        <a:latin typeface="Cambria Math" panose="02040503050406030204" pitchFamily="18" charset="0"/>
                        <a:ea typeface="Cambria Math" panose="02040503050406030204" pitchFamily="18" charset="0"/>
                      </a:rPr>
                      <m:t>       </m:t>
                    </m:r>
                    <m:r>
                      <a:rPr lang="en-US" sz="1000" b="1">
                        <a:solidFill>
                          <a:schemeClr val="tx1"/>
                        </a:solidFill>
                        <a:latin typeface="Cambria Math" panose="02040503050406030204" pitchFamily="18" charset="0"/>
                        <a:ea typeface="Cambria Math" panose="02040503050406030204" pitchFamily="18" charset="0"/>
                      </a:rPr>
                      <m:t>&amp;</m:t>
                    </m:r>
                    <m:r>
                      <a:rPr lang="en-US" sz="1000">
                        <a:solidFill>
                          <a:schemeClr val="accent1">
                            <a:lumMod val="60000"/>
                            <a:lumOff val="40000"/>
                          </a:schemeClr>
                        </a:solidFill>
                        <a:latin typeface="Cambria Math" panose="02040503050406030204" pitchFamily="18" charset="0"/>
                        <a:ea typeface="Cambria Math" panose="02040503050406030204" pitchFamily="18" charset="0"/>
                      </a:rPr>
                      <m:t>    </m:t>
                    </m:r>
                  </m:oMath>
                </a14:m>
                <a:r>
                  <a:rPr lang="en-US" sz="1000" dirty="0">
                    <a:solidFill>
                      <a:schemeClr val="accent1">
                        <a:lumMod val="60000"/>
                        <a:lumOff val="40000"/>
                      </a:schemeClr>
                    </a:solidFill>
                    <a:ea typeface="Cambria Math" panose="02040503050406030204" pitchFamily="18" charset="0"/>
                  </a:rPr>
                  <a:t>BE</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   </m:t>
                    </m:r>
                    <m:r>
                      <a:rPr lang="en-US" sz="1000" i="1">
                        <a:solidFill>
                          <a:schemeClr val="tx1"/>
                        </a:solidFill>
                        <a:latin typeface="Cambria Math" panose="02040503050406030204" pitchFamily="18" charset="0"/>
                        <a:ea typeface="Cambria Math" panose="02040503050406030204" pitchFamily="18" charset="0"/>
                      </a:rPr>
                      <m:t>&amp;</m:t>
                    </m:r>
                    <m:r>
                      <a:rPr lang="en-US" sz="1000" i="1">
                        <a:solidFill>
                          <a:schemeClr val="accent1">
                            <a:lumMod val="60000"/>
                            <a:lumOff val="40000"/>
                          </a:schemeClr>
                        </a:solidFill>
                        <a:latin typeface="Cambria Math" panose="02040503050406030204" pitchFamily="18" charset="0"/>
                        <a:ea typeface="Cambria Math" panose="02040503050406030204" pitchFamily="18" charset="0"/>
                      </a:rPr>
                      <m:t> </m:t>
                    </m:r>
                    <m:r>
                      <a:rPr lang="en-US" sz="1000">
                        <a:solidFill>
                          <a:schemeClr val="accent1">
                            <a:lumMod val="60000"/>
                            <a:lumOff val="40000"/>
                          </a:schemeClr>
                        </a:solidFill>
                        <a:latin typeface="Cambria Math" panose="02040503050406030204" pitchFamily="18" charset="0"/>
                        <a:ea typeface="Cambria Math" panose="02040503050406030204" pitchFamily="18" charset="0"/>
                      </a:rPr>
                      <m:t> </m:t>
                    </m:r>
                  </m:oMath>
                </a14:m>
                <a:r>
                  <a:rPr lang="en-US" sz="1000" dirty="0">
                    <a:solidFill>
                      <a:schemeClr val="accent1">
                        <a:lumMod val="60000"/>
                        <a:lumOff val="40000"/>
                      </a:schemeClr>
                    </a:solidFill>
                    <a:ea typeface="Cambria Math" panose="02040503050406030204" pitchFamily="18" charset="0"/>
                  </a:rPr>
                  <a:t>C</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 </m:t>
                    </m:r>
                  </m:oMath>
                </a14:m>
                <a:r>
                  <a:rPr lang="en-US" sz="1000" dirty="0">
                    <a:latin typeface="Arial" panose="020B0604020202020204" pitchFamily="34" charset="0"/>
                    <a:cs typeface="Arial" panose="020B0604020202020204" pitchFamily="34" charset="0"/>
                  </a:rPr>
                  <a:t> respectively corresponds to text sequence of “B”, “BE”, “C”.</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RNN-T allows emission of any number of non blank symbols from a time frame and as hypothesis “</a:t>
                </a:r>
                <a:r>
                  <a:rPr lang="en-US" sz="1000" dirty="0">
                    <a:ea typeface="Cambria Math" panose="02040503050406030204" pitchFamily="18" charset="0"/>
                  </a:rPr>
                  <a:t>B</a:t>
                </a:r>
                <a14:m>
                  <m:oMath xmlns:m="http://schemas.openxmlformats.org/officeDocument/2006/math">
                    <m:r>
                      <a:rPr lang="en-US" sz="1000" i="1">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m:t>
                    </m:r>
                    <m:r>
                      <a:rPr lang="en-US" sz="1000" b="0" i="0" smtClean="0">
                        <a:latin typeface="Cambria Math" panose="02040503050406030204" pitchFamily="18" charset="0"/>
                        <a:ea typeface="Cambria Math" panose="02040503050406030204" pitchFamily="18" charset="0"/>
                      </a:rPr>
                      <m:t> </m:t>
                    </m:r>
                  </m:oMath>
                </a14:m>
                <a:r>
                  <a:rPr lang="en-US" sz="1000" dirty="0">
                    <a:latin typeface="Arial" panose="020B0604020202020204" pitchFamily="34" charset="0"/>
                    <a:cs typeface="Arial" panose="020B0604020202020204" pitchFamily="34" charset="0"/>
                  </a:rPr>
                  <a:t>from previous time frame can be extended to “</a:t>
                </a:r>
                <a:r>
                  <a:rPr lang="en-US" sz="1000" dirty="0">
                    <a:ea typeface="Cambria Math" panose="02040503050406030204" pitchFamily="18" charset="0"/>
                  </a:rPr>
                  <a:t>B</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r>
                  <a:rPr lang="en-US" sz="1000" dirty="0">
                    <a:ea typeface="Cambria Math" panose="02040503050406030204" pitchFamily="18" charset="0"/>
                  </a:rPr>
                  <a:t>E” by emitting “E” at the current time frame, should the total probability of text sequence “BE” be contributed from both 1) </a:t>
                </a:r>
                <a:r>
                  <a:rPr lang="en-US" sz="1000" dirty="0">
                    <a:solidFill>
                      <a:schemeClr val="accent1">
                        <a:lumMod val="60000"/>
                        <a:lumOff val="40000"/>
                      </a:schemeClr>
                    </a:solidFill>
                    <a:ea typeface="Cambria Math" panose="02040503050406030204" pitchFamily="18" charset="0"/>
                  </a:rPr>
                  <a:t>BE</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m:t>
                    </m:r>
                  </m:oMath>
                </a14:m>
                <a:r>
                  <a:rPr lang="en-US" sz="1000" dirty="0"/>
                  <a:t> and 2)</a:t>
                </a:r>
                <a:r>
                  <a:rPr lang="en-US" sz="1000" dirty="0">
                    <a:solidFill>
                      <a:schemeClr val="accent1">
                        <a:lumMod val="60000"/>
                        <a:lumOff val="40000"/>
                      </a:schemeClr>
                    </a:solidFill>
                    <a:ea typeface="Cambria Math" panose="02040503050406030204" pitchFamily="18" charset="0"/>
                  </a:rPr>
                  <a:t>B</a:t>
                </a:r>
                <a14:m>
                  <m:oMath xmlns:m="http://schemas.openxmlformats.org/officeDocument/2006/math">
                    <m:r>
                      <a:rPr lang="en-US" sz="1000" i="1">
                        <a:solidFill>
                          <a:schemeClr val="accent1">
                            <a:lumMod val="60000"/>
                            <a:lumOff val="40000"/>
                          </a:schemeClr>
                        </a:solidFill>
                        <a:latin typeface="Cambria Math" panose="02040503050406030204" pitchFamily="18" charset="0"/>
                        <a:ea typeface="Cambria Math" panose="02040503050406030204" pitchFamily="18" charset="0"/>
                      </a:rPr>
                      <m:t>∅</m:t>
                    </m:r>
                  </m:oMath>
                </a14:m>
                <a:r>
                  <a:rPr lang="en-US" sz="1000" dirty="0"/>
                  <a:t> by emitting “E”? Yes!!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We are limiting prefix accumulation to only best hypotheses kept from previous time frame, which works well in practice.</a:t>
                </a:r>
              </a:p>
              <a:p>
                <a:endParaRPr lang="en-US" dirty="0"/>
              </a:p>
            </p:txBody>
          </p:sp>
        </mc:Choice>
        <mc:Fallback xmlns="">
          <p:sp>
            <p:nvSpPr>
              <p:cNvPr id="70" name="TextBox 69">
                <a:extLst>
                  <a:ext uri="{FF2B5EF4-FFF2-40B4-BE49-F238E27FC236}">
                    <a16:creationId xmlns:a16="http://schemas.microsoft.com/office/drawing/2014/main" id="{9DED59E0-5820-7D45-A56A-D02E51B14972}"/>
                  </a:ext>
                </a:extLst>
              </p:cNvPr>
              <p:cNvSpPr txBox="1">
                <a:spLocks noRot="1" noChangeAspect="1" noMove="1" noResize="1" noEditPoints="1" noAdjustHandles="1" noChangeArrowheads="1" noChangeShapeType="1" noTextEdit="1"/>
              </p:cNvSpPr>
              <p:nvPr/>
            </p:nvSpPr>
            <p:spPr>
              <a:xfrm>
                <a:off x="377195" y="1094955"/>
                <a:ext cx="6245653" cy="2000548"/>
              </a:xfrm>
              <a:prstGeom prst="rect">
                <a:avLst/>
              </a:prstGeom>
              <a:blipFill>
                <a:blip r:embed="rId5"/>
                <a:stretch>
                  <a:fillRect/>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F2B15D8F-FF3F-5145-A517-1A223AFE3187}"/>
              </a:ext>
            </a:extLst>
          </p:cNvPr>
          <p:cNvSpPr txBox="1"/>
          <p:nvPr/>
        </p:nvSpPr>
        <p:spPr>
          <a:xfrm>
            <a:off x="7059059" y="2159279"/>
            <a:ext cx="815631" cy="246221"/>
          </a:xfrm>
          <a:prstGeom prst="rect">
            <a:avLst/>
          </a:prstGeom>
          <a:noFill/>
        </p:spPr>
        <p:txBody>
          <a:bodyPr wrap="square" rtlCol="0">
            <a:spAutoFit/>
          </a:bodyPr>
          <a:lstStyle/>
          <a:p>
            <a:r>
              <a:rPr lang="en-US" sz="1000" dirty="0"/>
              <a:t>BOS</a:t>
            </a:r>
          </a:p>
        </p:txBody>
      </p:sp>
      <p:sp>
        <p:nvSpPr>
          <p:cNvPr id="75" name="Oval 74">
            <a:extLst>
              <a:ext uri="{FF2B5EF4-FFF2-40B4-BE49-F238E27FC236}">
                <a16:creationId xmlns:a16="http://schemas.microsoft.com/office/drawing/2014/main" id="{A311B298-F2EB-024D-AE49-0682E89E11CA}"/>
              </a:ext>
            </a:extLst>
          </p:cNvPr>
          <p:cNvSpPr/>
          <p:nvPr/>
        </p:nvSpPr>
        <p:spPr>
          <a:xfrm>
            <a:off x="7763033" y="3506561"/>
            <a:ext cx="409575" cy="3838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17AA9CA-BC4D-DD4B-8BB7-096C533A7106}"/>
                  </a:ext>
                </a:extLst>
              </p:cNvPr>
              <p:cNvSpPr txBox="1"/>
              <p:nvPr/>
            </p:nvSpPr>
            <p:spPr>
              <a:xfrm>
                <a:off x="7817186" y="3557696"/>
                <a:ext cx="386787" cy="400110"/>
              </a:xfrm>
              <a:prstGeom prst="rect">
                <a:avLst/>
              </a:prstGeom>
              <a:noFill/>
            </p:spPr>
            <p:txBody>
              <a:bodyPr wrap="square" rtlCol="0">
                <a:spAutoFit/>
              </a:bodyPr>
              <a:lstStyle/>
              <a:p>
                <a:r>
                  <a:rPr lang="en-US" sz="1000" dirty="0">
                    <a:ea typeface="Cambria Math" panose="02040503050406030204" pitchFamily="18" charset="0"/>
                  </a:rPr>
                  <a:t>C</a:t>
                </a:r>
                <a14:m>
                  <m:oMath xmlns:m="http://schemas.openxmlformats.org/officeDocument/2006/math">
                    <m:r>
                      <a:rPr lang="en-US" sz="1000" i="1">
                        <a:latin typeface="Cambria Math" panose="02040503050406030204" pitchFamily="18" charset="0"/>
                        <a:ea typeface="Cambria Math" panose="02040503050406030204" pitchFamily="18" charset="0"/>
                      </a:rPr>
                      <m:t>∅</m:t>
                    </m:r>
                  </m:oMath>
                </a14:m>
                <a:endParaRPr lang="en-US" sz="1000" dirty="0"/>
              </a:p>
              <a:p>
                <a:endParaRPr lang="en-US" sz="1000" dirty="0"/>
              </a:p>
            </p:txBody>
          </p:sp>
        </mc:Choice>
        <mc:Fallback xmlns="">
          <p:sp>
            <p:nvSpPr>
              <p:cNvPr id="76" name="TextBox 75">
                <a:extLst>
                  <a:ext uri="{FF2B5EF4-FFF2-40B4-BE49-F238E27FC236}">
                    <a16:creationId xmlns:a16="http://schemas.microsoft.com/office/drawing/2014/main" id="{D17AA9CA-BC4D-DD4B-8BB7-096C533A7106}"/>
                  </a:ext>
                </a:extLst>
              </p:cNvPr>
              <p:cNvSpPr txBox="1">
                <a:spLocks noRot="1" noChangeAspect="1" noMove="1" noResize="1" noEditPoints="1" noAdjustHandles="1" noChangeArrowheads="1" noChangeShapeType="1" noTextEdit="1"/>
              </p:cNvSpPr>
              <p:nvPr/>
            </p:nvSpPr>
            <p:spPr>
              <a:xfrm>
                <a:off x="7817186" y="3557696"/>
                <a:ext cx="386787" cy="400110"/>
              </a:xfrm>
              <a:prstGeom prst="rect">
                <a:avLst/>
              </a:prstGeom>
              <a:blipFill>
                <a:blip r:embed="rId6"/>
                <a:stretch>
                  <a:fillRect/>
                </a:stretch>
              </a:blipFill>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012D2CB8-968A-4840-871F-F7DD8E41F818}"/>
              </a:ext>
            </a:extLst>
          </p:cNvPr>
          <p:cNvCxnSpPr>
            <a:cxnSpLocks/>
            <a:endCxn id="75" idx="0"/>
          </p:cNvCxnSpPr>
          <p:nvPr/>
        </p:nvCxnSpPr>
        <p:spPr>
          <a:xfrm flipH="1">
            <a:off x="7967821" y="3134286"/>
            <a:ext cx="489594" cy="37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Text, chat or text message&#10;&#10;Description automatically generated">
            <a:extLst>
              <a:ext uri="{FF2B5EF4-FFF2-40B4-BE49-F238E27FC236}">
                <a16:creationId xmlns:a16="http://schemas.microsoft.com/office/drawing/2014/main" id="{92843B06-900E-944D-B5D2-901ACD7B1600}"/>
              </a:ext>
            </a:extLst>
          </p:cNvPr>
          <p:cNvPicPr>
            <a:picLocks noChangeAspect="1"/>
          </p:cNvPicPr>
          <p:nvPr/>
        </p:nvPicPr>
        <p:blipFill>
          <a:blip r:embed="rId7"/>
          <a:stretch>
            <a:fillRect/>
          </a:stretch>
        </p:blipFill>
        <p:spPr>
          <a:xfrm>
            <a:off x="0" y="4416948"/>
            <a:ext cx="3050098" cy="699598"/>
          </a:xfrm>
          <a:prstGeom prst="rect">
            <a:avLst/>
          </a:prstGeom>
        </p:spPr>
      </p:pic>
      <p:grpSp>
        <p:nvGrpSpPr>
          <p:cNvPr id="42" name="Group 41">
            <a:extLst>
              <a:ext uri="{FF2B5EF4-FFF2-40B4-BE49-F238E27FC236}">
                <a16:creationId xmlns:a16="http://schemas.microsoft.com/office/drawing/2014/main" id="{42EAA46C-97DB-4546-BFEC-0152C4CC44A9}"/>
              </a:ext>
            </a:extLst>
          </p:cNvPr>
          <p:cNvGrpSpPr/>
          <p:nvPr/>
        </p:nvGrpSpPr>
        <p:grpSpPr>
          <a:xfrm>
            <a:off x="3361387" y="4441110"/>
            <a:ext cx="4940757" cy="718360"/>
            <a:chOff x="3361387" y="4441110"/>
            <a:chExt cx="4940757" cy="718360"/>
          </a:xfrm>
        </p:grpSpPr>
        <p:grpSp>
          <p:nvGrpSpPr>
            <p:cNvPr id="43" name="Group 42">
              <a:extLst>
                <a:ext uri="{FF2B5EF4-FFF2-40B4-BE49-F238E27FC236}">
                  <a16:creationId xmlns:a16="http://schemas.microsoft.com/office/drawing/2014/main" id="{D2150170-7877-A24C-9A75-C084C982E66B}"/>
                </a:ext>
              </a:extLst>
            </p:cNvPr>
            <p:cNvGrpSpPr/>
            <p:nvPr/>
          </p:nvGrpSpPr>
          <p:grpSpPr>
            <a:xfrm>
              <a:off x="3361387" y="4513312"/>
              <a:ext cx="2339723" cy="646158"/>
              <a:chOff x="401957" y="3946632"/>
              <a:chExt cx="2339723" cy="646158"/>
            </a:xfrm>
          </p:grpSpPr>
          <p:pic>
            <p:nvPicPr>
              <p:cNvPr id="49" name="Image" descr="Image">
                <a:extLst>
                  <a:ext uri="{FF2B5EF4-FFF2-40B4-BE49-F238E27FC236}">
                    <a16:creationId xmlns:a16="http://schemas.microsoft.com/office/drawing/2014/main" id="{3F2715E6-BA76-2447-A6EA-057E59F08D22}"/>
                  </a:ext>
                </a:extLst>
              </p:cNvPr>
              <p:cNvPicPr>
                <a:picLocks noChangeAspect="1"/>
              </p:cNvPicPr>
              <p:nvPr/>
            </p:nvPicPr>
            <p:blipFill>
              <a:blip r:embed="rId8"/>
              <a:stretch>
                <a:fillRect/>
              </a:stretch>
            </p:blipFill>
            <p:spPr>
              <a:xfrm>
                <a:off x="401957" y="3946632"/>
                <a:ext cx="1686269" cy="278600"/>
              </a:xfrm>
              <a:prstGeom prst="rect">
                <a:avLst/>
              </a:prstGeom>
              <a:ln w="12700">
                <a:miter lim="400000"/>
              </a:ln>
            </p:spPr>
          </p:pic>
          <p:sp>
            <p:nvSpPr>
              <p:cNvPr id="50" name="TextBox 49">
                <a:extLst>
                  <a:ext uri="{FF2B5EF4-FFF2-40B4-BE49-F238E27FC236}">
                    <a16:creationId xmlns:a16="http://schemas.microsoft.com/office/drawing/2014/main" id="{CBCB7A3A-8EFF-4545-AE1E-9DB1F97AE7E2}"/>
                  </a:ext>
                </a:extLst>
              </p:cNvPr>
              <p:cNvSpPr txBox="1"/>
              <p:nvPr/>
            </p:nvSpPr>
            <p:spPr>
              <a:xfrm>
                <a:off x="918426" y="4285013"/>
                <a:ext cx="719667" cy="307777"/>
              </a:xfrm>
              <a:prstGeom prst="rect">
                <a:avLst/>
              </a:prstGeom>
              <a:noFill/>
            </p:spPr>
            <p:txBody>
              <a:bodyPr wrap="square" rtlCol="0">
                <a:spAutoFit/>
              </a:bodyPr>
              <a:lstStyle/>
              <a:p>
                <a:r>
                  <a:rPr lang="en-US" dirty="0"/>
                  <a:t>Audio</a:t>
                </a:r>
              </a:p>
            </p:txBody>
          </p:sp>
          <p:cxnSp>
            <p:nvCxnSpPr>
              <p:cNvPr id="52" name="Straight Arrow Connector 51">
                <a:extLst>
                  <a:ext uri="{FF2B5EF4-FFF2-40B4-BE49-F238E27FC236}">
                    <a16:creationId xmlns:a16="http://schemas.microsoft.com/office/drawing/2014/main" id="{20819155-795E-C247-9DB5-E60A89731ADA}"/>
                  </a:ext>
                </a:extLst>
              </p:cNvPr>
              <p:cNvCxnSpPr>
                <a:cxnSpLocks/>
              </p:cNvCxnSpPr>
              <p:nvPr/>
            </p:nvCxnSpPr>
            <p:spPr>
              <a:xfrm>
                <a:off x="2228742" y="4092580"/>
                <a:ext cx="51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616C3EDB-C7C1-0644-B7DF-452C4C11A4C3}"/>
                </a:ext>
              </a:extLst>
            </p:cNvPr>
            <p:cNvSpPr/>
            <p:nvPr/>
          </p:nvSpPr>
          <p:spPr>
            <a:xfrm>
              <a:off x="5804478"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1</a:t>
              </a:r>
            </a:p>
          </p:txBody>
        </p:sp>
        <p:sp>
          <p:nvSpPr>
            <p:cNvPr id="45" name="Rectangle 44">
              <a:extLst>
                <a:ext uri="{FF2B5EF4-FFF2-40B4-BE49-F238E27FC236}">
                  <a16:creationId xmlns:a16="http://schemas.microsoft.com/office/drawing/2014/main" id="{4AD929B1-35CA-404B-9D87-D031E4140650}"/>
                </a:ext>
              </a:extLst>
            </p:cNvPr>
            <p:cNvSpPr/>
            <p:nvPr/>
          </p:nvSpPr>
          <p:spPr>
            <a:xfrm>
              <a:off x="6524144" y="4441110"/>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X</a:t>
              </a:r>
              <a:r>
                <a:rPr lang="en-US" sz="1000" baseline="-25000" dirty="0">
                  <a:solidFill>
                    <a:srgbClr val="FF0000"/>
                  </a:solidFill>
                </a:rPr>
                <a:t>2</a:t>
              </a:r>
            </a:p>
          </p:txBody>
        </p:sp>
        <p:sp>
          <p:nvSpPr>
            <p:cNvPr id="46" name="Rectangle 45">
              <a:extLst>
                <a:ext uri="{FF2B5EF4-FFF2-40B4-BE49-F238E27FC236}">
                  <a16:creationId xmlns:a16="http://schemas.microsoft.com/office/drawing/2014/main" id="{EFCCF5F8-D4F1-3040-A3DA-E5EB72AFE119}"/>
                </a:ext>
              </a:extLst>
            </p:cNvPr>
            <p:cNvSpPr/>
            <p:nvPr/>
          </p:nvSpPr>
          <p:spPr>
            <a:xfrm>
              <a:off x="7243810"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3</a:t>
              </a:r>
            </a:p>
          </p:txBody>
        </p:sp>
        <p:sp>
          <p:nvSpPr>
            <p:cNvPr id="48" name="Rectangle 47">
              <a:extLst>
                <a:ext uri="{FF2B5EF4-FFF2-40B4-BE49-F238E27FC236}">
                  <a16:creationId xmlns:a16="http://schemas.microsoft.com/office/drawing/2014/main" id="{382A831E-58F2-E14F-AD15-80EB23987FB1}"/>
                </a:ext>
              </a:extLst>
            </p:cNvPr>
            <p:cNvSpPr/>
            <p:nvPr/>
          </p:nvSpPr>
          <p:spPr>
            <a:xfrm>
              <a:off x="7946544" y="4450102"/>
              <a:ext cx="355600" cy="491067"/>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X</a:t>
              </a:r>
              <a:r>
                <a:rPr lang="en-US" sz="1000" baseline="-25000" dirty="0">
                  <a:solidFill>
                    <a:schemeClr val="tx1"/>
                  </a:solidFill>
                </a:rPr>
                <a:t>4</a:t>
              </a:r>
            </a:p>
          </p:txBody>
        </p:sp>
      </p:grpSp>
    </p:spTree>
    <p:extLst>
      <p:ext uri="{BB962C8B-B14F-4D97-AF65-F5344CB8AC3E}">
        <p14:creationId xmlns:p14="http://schemas.microsoft.com/office/powerpoint/2010/main" val="38093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655FF-0D5B-4D43-A0E0-8B4C12F868E5}"/>
              </a:ext>
            </a:extLst>
          </p:cNvPr>
          <p:cNvSpPr>
            <a:spLocks noGrp="1"/>
          </p:cNvSpPr>
          <p:nvPr>
            <p:ph type="body" idx="1"/>
          </p:nvPr>
        </p:nvSpPr>
        <p:spPr/>
        <p:txBody>
          <a:bodyPr/>
          <a:lstStyle/>
          <a:p>
            <a:r>
              <a:rPr lang="en-US" dirty="0">
                <a:solidFill>
                  <a:schemeClr val="tx1"/>
                </a:solidFill>
              </a:rPr>
              <a:t>Many thanks to Rohit </a:t>
            </a:r>
            <a:r>
              <a:rPr lang="en-US" dirty="0" err="1">
                <a:solidFill>
                  <a:schemeClr val="tx1"/>
                </a:solidFill>
              </a:rPr>
              <a:t>Prabhavalkar</a:t>
            </a:r>
            <a:r>
              <a:rPr lang="en-US" dirty="0">
                <a:solidFill>
                  <a:schemeClr val="tx1"/>
                </a:solidFill>
              </a:rPr>
              <a:t>, Mark </a:t>
            </a:r>
            <a:r>
              <a:rPr lang="en-US" dirty="0" err="1">
                <a:solidFill>
                  <a:schemeClr val="tx1"/>
                </a:solidFill>
              </a:rPr>
              <a:t>Tygert</a:t>
            </a:r>
            <a:r>
              <a:rPr lang="en-US" dirty="0">
                <a:solidFill>
                  <a:schemeClr val="tx1"/>
                </a:solidFill>
              </a:rPr>
              <a:t>, Michael </a:t>
            </a:r>
            <a:r>
              <a:rPr lang="en-US" dirty="0" err="1">
                <a:solidFill>
                  <a:schemeClr val="tx1"/>
                </a:solidFill>
              </a:rPr>
              <a:t>Picheny</a:t>
            </a:r>
            <a:r>
              <a:rPr lang="en-US" dirty="0">
                <a:solidFill>
                  <a:schemeClr val="tx1"/>
                </a:solidFill>
              </a:rPr>
              <a:t>, </a:t>
            </a:r>
            <a:r>
              <a:rPr lang="en-US" dirty="0" err="1">
                <a:solidFill>
                  <a:schemeClr val="tx1"/>
                </a:solidFill>
              </a:rPr>
              <a:t>Nayan</a:t>
            </a:r>
            <a:r>
              <a:rPr lang="en-US" dirty="0">
                <a:solidFill>
                  <a:schemeClr val="tx1"/>
                </a:solidFill>
              </a:rPr>
              <a:t> Singhal, Kritika Singh, </a:t>
            </a:r>
            <a:r>
              <a:rPr lang="en-US" dirty="0" err="1">
                <a:solidFill>
                  <a:schemeClr val="tx1"/>
                </a:solidFill>
              </a:rPr>
              <a:t>Xiaohui</a:t>
            </a:r>
            <a:r>
              <a:rPr lang="en-US" dirty="0">
                <a:solidFill>
                  <a:schemeClr val="tx1"/>
                </a:solidFill>
              </a:rPr>
              <a:t> Zhang</a:t>
            </a:r>
            <a:r>
              <a:rPr lang="en-US" b="1" dirty="0"/>
              <a:t>,</a:t>
            </a:r>
            <a:r>
              <a:rPr lang="en-US" dirty="0">
                <a:solidFill>
                  <a:schemeClr val="tx1"/>
                </a:solidFill>
              </a:rPr>
              <a:t> Duc Le, Yuan </a:t>
            </a:r>
            <a:r>
              <a:rPr lang="en-US" dirty="0" err="1">
                <a:solidFill>
                  <a:schemeClr val="tx1"/>
                </a:solidFill>
              </a:rPr>
              <a:t>Shangguan</a:t>
            </a:r>
            <a:r>
              <a:rPr lang="en-US" dirty="0">
                <a:solidFill>
                  <a:schemeClr val="tx1"/>
                </a:solidFill>
              </a:rPr>
              <a:t>, Paco Guzmán, </a:t>
            </a:r>
            <a:r>
              <a:rPr lang="en-US" dirty="0" err="1">
                <a:solidFill>
                  <a:schemeClr val="tx1"/>
                </a:solidFill>
              </a:rPr>
              <a:t>Yatharth</a:t>
            </a:r>
            <a:r>
              <a:rPr lang="en-US" dirty="0">
                <a:solidFill>
                  <a:schemeClr val="tx1"/>
                </a:solidFill>
              </a:rPr>
              <a:t> Saraf and Mike Seltzer for brainstorming with ideas to improve content of this presentation.</a:t>
            </a:r>
          </a:p>
        </p:txBody>
      </p:sp>
      <p:sp>
        <p:nvSpPr>
          <p:cNvPr id="4" name="Google Shape;138;p27">
            <a:extLst>
              <a:ext uri="{FF2B5EF4-FFF2-40B4-BE49-F238E27FC236}">
                <a16:creationId xmlns:a16="http://schemas.microsoft.com/office/drawing/2014/main" id="{258E0F22-CB17-6246-A851-86419A87692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1">
                    <a:lumMod val="50000"/>
                  </a:schemeClr>
                </a:solidFill>
              </a:rPr>
              <a:t>Thanks</a:t>
            </a:r>
            <a:endParaRPr dirty="0">
              <a:solidFill>
                <a:schemeClr val="accent1">
                  <a:lumMod val="50000"/>
                </a:schemeClr>
              </a:solidFill>
            </a:endParaRPr>
          </a:p>
        </p:txBody>
      </p:sp>
    </p:spTree>
    <p:extLst>
      <p:ext uri="{BB962C8B-B14F-4D97-AF65-F5344CB8AC3E}">
        <p14:creationId xmlns:p14="http://schemas.microsoft.com/office/powerpoint/2010/main" val="375372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matic speech recognition">
            <a:extLst>
              <a:ext uri="{FF2B5EF4-FFF2-40B4-BE49-F238E27FC236}">
                <a16:creationId xmlns:a16="http://schemas.microsoft.com/office/drawing/2014/main" id="{4A07CE89-EB4B-D749-934E-93EBB20BB054}"/>
              </a:ext>
            </a:extLst>
          </p:cNvPr>
          <p:cNvSpPr txBox="1">
            <a:spLocks/>
          </p:cNvSpPr>
          <p:nvPr/>
        </p:nvSpPr>
        <p:spPr>
          <a:xfrm>
            <a:off x="559233" y="286322"/>
            <a:ext cx="8001722" cy="95407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l" rtl="0">
              <a:lnSpc>
                <a:spcPct val="80000"/>
              </a:lnSpc>
              <a:spcBef>
                <a:spcPts val="0"/>
              </a:spcBef>
              <a:spcAft>
                <a:spcPts val="0"/>
              </a:spcAft>
              <a:buClr>
                <a:schemeClr val="dk2"/>
              </a:buClr>
              <a:buSzPts val="1800"/>
              <a:buFont typeface="Arial"/>
              <a:buChar char="●"/>
              <a:defRPr sz="4125" b="0" i="0" u="none" strike="noStrike" cap="none" spc="0">
                <a:solidFill>
                  <a:srgbClr val="3A5998"/>
                </a:solidFill>
                <a:latin typeface="+mn-lt"/>
                <a:ea typeface="+mn-ea"/>
                <a:cs typeface="+mn-cs"/>
                <a:sym typeface="FreightSansLFPro Semibold"/>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Clr>
                <a:schemeClr val="dk1"/>
              </a:buClr>
              <a:buSzPts val="2800"/>
              <a:buNone/>
            </a:pPr>
            <a:r>
              <a:rPr lang="en-US" sz="2500" dirty="0">
                <a:solidFill>
                  <a:schemeClr val="accent1">
                    <a:lumMod val="50000"/>
                  </a:schemeClr>
                </a:solidFill>
                <a:cs typeface="Arial"/>
                <a:sym typeface="Arial"/>
              </a:rPr>
              <a:t>Automatic Speech Recognition: </a:t>
            </a:r>
            <a:r>
              <a:rPr lang="en-US" sz="2500" dirty="0">
                <a:solidFill>
                  <a:schemeClr val="accent1">
                    <a:lumMod val="50000"/>
                  </a:schemeClr>
                </a:solidFill>
                <a:latin typeface="Arial"/>
                <a:cs typeface="Arial"/>
                <a:sym typeface="Arial"/>
              </a:rPr>
              <a:t>Modularized (Hybrid) ASR</a:t>
            </a:r>
          </a:p>
        </p:txBody>
      </p:sp>
      <p:sp>
        <p:nvSpPr>
          <p:cNvPr id="25" name="TextBox 24">
            <a:extLst>
              <a:ext uri="{FF2B5EF4-FFF2-40B4-BE49-F238E27FC236}">
                <a16:creationId xmlns:a16="http://schemas.microsoft.com/office/drawing/2014/main" id="{B96DC188-7E75-8F42-86A3-BA499696660D}"/>
              </a:ext>
            </a:extLst>
          </p:cNvPr>
          <p:cNvSpPr txBox="1"/>
          <p:nvPr/>
        </p:nvSpPr>
        <p:spPr>
          <a:xfrm>
            <a:off x="6967594" y="4980158"/>
            <a:ext cx="2907864" cy="184666"/>
          </a:xfrm>
          <a:prstGeom prst="rect">
            <a:avLst/>
          </a:prstGeom>
          <a:noFill/>
        </p:spPr>
        <p:txBody>
          <a:bodyPr wrap="square" rtlCol="0">
            <a:spAutoFit/>
          </a:bodyPr>
          <a:lstStyle/>
          <a:p>
            <a:r>
              <a:rPr lang="en-US" sz="600" dirty="0"/>
              <a:t>Thanks Ronan </a:t>
            </a:r>
            <a:r>
              <a:rPr lang="en-US" sz="600" dirty="0" err="1"/>
              <a:t>Collobert</a:t>
            </a:r>
            <a:r>
              <a:rPr lang="en-US" sz="600" dirty="0"/>
              <a:t> and Duc Le for the slide content</a:t>
            </a:r>
          </a:p>
        </p:txBody>
      </p:sp>
      <p:grpSp>
        <p:nvGrpSpPr>
          <p:cNvPr id="20" name="Group 19">
            <a:extLst>
              <a:ext uri="{FF2B5EF4-FFF2-40B4-BE49-F238E27FC236}">
                <a16:creationId xmlns:a16="http://schemas.microsoft.com/office/drawing/2014/main" id="{9F9BE491-E7FE-2A4A-8DB9-2412A9493E4B}"/>
              </a:ext>
            </a:extLst>
          </p:cNvPr>
          <p:cNvGrpSpPr/>
          <p:nvPr/>
        </p:nvGrpSpPr>
        <p:grpSpPr>
          <a:xfrm>
            <a:off x="5429580" y="1493403"/>
            <a:ext cx="1702062" cy="612544"/>
            <a:chOff x="5429580" y="1493403"/>
            <a:chExt cx="1702062" cy="612544"/>
          </a:xfrm>
        </p:grpSpPr>
        <p:sp>
          <p:nvSpPr>
            <p:cNvPr id="9" name="decoder">
              <a:extLst>
                <a:ext uri="{FF2B5EF4-FFF2-40B4-BE49-F238E27FC236}">
                  <a16:creationId xmlns:a16="http://schemas.microsoft.com/office/drawing/2014/main" id="{843FBCEA-3DA0-2E40-9FA5-A075D1CCFC16}"/>
                </a:ext>
              </a:extLst>
            </p:cNvPr>
            <p:cNvSpPr/>
            <p:nvPr/>
          </p:nvSpPr>
          <p:spPr>
            <a:xfrm>
              <a:off x="5429580" y="1493403"/>
              <a:ext cx="1320999" cy="612544"/>
            </a:xfrm>
            <a:prstGeom prst="roundRect">
              <a:avLst>
                <a:gd name="adj" fmla="val 11662"/>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lvl1pPr>
                <a:lnSpc>
                  <a:spcPct val="10000"/>
                </a:lnSpc>
                <a:defRPr sz="5000" b="1" spc="0">
                  <a:solidFill>
                    <a:srgbClr val="FFFFFF"/>
                  </a:solidFill>
                </a:defRPr>
              </a:lvl1pPr>
            </a:lstStyle>
            <a:p>
              <a:pPr algn="ctr"/>
              <a:r>
                <a:rPr sz="1875"/>
                <a:t>decoder</a:t>
              </a:r>
            </a:p>
          </p:txBody>
        </p:sp>
        <p:sp>
          <p:nvSpPr>
            <p:cNvPr id="15" name="Line">
              <a:extLst>
                <a:ext uri="{FF2B5EF4-FFF2-40B4-BE49-F238E27FC236}">
                  <a16:creationId xmlns:a16="http://schemas.microsoft.com/office/drawing/2014/main" id="{5D4A2D2F-4AC3-CB41-872C-88E53D368203}"/>
                </a:ext>
              </a:extLst>
            </p:cNvPr>
            <p:cNvSpPr/>
            <p:nvPr/>
          </p:nvSpPr>
          <p:spPr>
            <a:xfrm>
              <a:off x="6748717" y="1771658"/>
              <a:ext cx="382925" cy="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grpSp>
      <p:grpSp>
        <p:nvGrpSpPr>
          <p:cNvPr id="18" name="Group 17">
            <a:extLst>
              <a:ext uri="{FF2B5EF4-FFF2-40B4-BE49-F238E27FC236}">
                <a16:creationId xmlns:a16="http://schemas.microsoft.com/office/drawing/2014/main" id="{5AD0193C-35A4-5843-81D6-632AC73945C4}"/>
              </a:ext>
            </a:extLst>
          </p:cNvPr>
          <p:cNvGrpSpPr/>
          <p:nvPr/>
        </p:nvGrpSpPr>
        <p:grpSpPr>
          <a:xfrm>
            <a:off x="706658" y="984365"/>
            <a:ext cx="7837523" cy="1121582"/>
            <a:chOff x="706658" y="984365"/>
            <a:chExt cx="7837523" cy="1121582"/>
          </a:xfrm>
        </p:grpSpPr>
        <p:cxnSp>
          <p:nvCxnSpPr>
            <p:cNvPr id="29" name="Straight Arrow Connector 28">
              <a:extLst>
                <a:ext uri="{FF2B5EF4-FFF2-40B4-BE49-F238E27FC236}">
                  <a16:creationId xmlns:a16="http://schemas.microsoft.com/office/drawing/2014/main" id="{43FCC430-0EA2-6C47-9F2B-911C72537D3F}"/>
                </a:ext>
              </a:extLst>
            </p:cNvPr>
            <p:cNvCxnSpPr>
              <a:cxnSpLocks/>
            </p:cNvCxnSpPr>
            <p:nvPr/>
          </p:nvCxnSpPr>
          <p:spPr>
            <a:xfrm>
              <a:off x="5404935" y="1240399"/>
              <a:ext cx="0" cy="451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Image" descr="Image">
              <a:extLst>
                <a:ext uri="{FF2B5EF4-FFF2-40B4-BE49-F238E27FC236}">
                  <a16:creationId xmlns:a16="http://schemas.microsoft.com/office/drawing/2014/main" id="{82007E6B-6B44-7849-9FA0-FCA0ED717F7B}"/>
                </a:ext>
              </a:extLst>
            </p:cNvPr>
            <p:cNvPicPr>
              <a:picLocks noChangeAspect="1"/>
            </p:cNvPicPr>
            <p:nvPr/>
          </p:nvPicPr>
          <p:blipFill>
            <a:blip r:embed="rId4"/>
            <a:stretch>
              <a:fillRect/>
            </a:stretch>
          </p:blipFill>
          <p:spPr>
            <a:xfrm>
              <a:off x="706658" y="1621166"/>
              <a:ext cx="847708" cy="339083"/>
            </a:xfrm>
            <a:prstGeom prst="rect">
              <a:avLst/>
            </a:prstGeom>
            <a:ln w="12700">
              <a:miter lim="400000"/>
            </a:ln>
          </p:spPr>
        </p:pic>
        <p:sp>
          <p:nvSpPr>
            <p:cNvPr id="5" name="the cat sat">
              <a:extLst>
                <a:ext uri="{FF2B5EF4-FFF2-40B4-BE49-F238E27FC236}">
                  <a16:creationId xmlns:a16="http://schemas.microsoft.com/office/drawing/2014/main" id="{C12121EA-D9C1-474C-A01C-1D9494189B2B}"/>
                </a:ext>
              </a:extLst>
            </p:cNvPr>
            <p:cNvSpPr txBox="1"/>
            <p:nvPr/>
          </p:nvSpPr>
          <p:spPr>
            <a:xfrm>
              <a:off x="7223185" y="1627387"/>
              <a:ext cx="1320996" cy="288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5000"/>
              </a:lvl1pPr>
            </a:lstStyle>
            <a:p>
              <a:r>
                <a:rPr sz="1875" dirty="0"/>
                <a:t>the cat sat</a:t>
              </a:r>
            </a:p>
          </p:txBody>
        </p:sp>
        <p:sp>
          <p:nvSpPr>
            <p:cNvPr id="6" name="acoustic…">
              <a:extLst>
                <a:ext uri="{FF2B5EF4-FFF2-40B4-BE49-F238E27FC236}">
                  <a16:creationId xmlns:a16="http://schemas.microsoft.com/office/drawing/2014/main" id="{152BCE24-6C6D-694D-BEB1-AC091C15E376}"/>
                </a:ext>
              </a:extLst>
            </p:cNvPr>
            <p:cNvSpPr/>
            <p:nvPr/>
          </p:nvSpPr>
          <p:spPr>
            <a:xfrm>
              <a:off x="3749725" y="1493403"/>
              <a:ext cx="1320999" cy="612544"/>
            </a:xfrm>
            <a:prstGeom prst="roundRect">
              <a:avLst>
                <a:gd name="adj" fmla="val 11662"/>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p>
              <a:pPr algn="ctr">
                <a:lnSpc>
                  <a:spcPct val="100000"/>
                </a:lnSpc>
                <a:defRPr sz="5000" b="1" spc="0">
                  <a:solidFill>
                    <a:srgbClr val="FFFFFF"/>
                  </a:solidFill>
                </a:defRPr>
              </a:pPr>
              <a:r>
                <a:rPr sz="1875" dirty="0"/>
                <a:t>acoustic</a:t>
              </a:r>
            </a:p>
            <a:p>
              <a:pPr algn="ctr">
                <a:lnSpc>
                  <a:spcPct val="100000"/>
                </a:lnSpc>
                <a:defRPr sz="5000" b="1" spc="0">
                  <a:solidFill>
                    <a:srgbClr val="FFFFFF"/>
                  </a:solidFill>
                </a:defRPr>
              </a:pPr>
              <a:r>
                <a:rPr sz="1875" dirty="0"/>
                <a:t>model</a:t>
              </a:r>
            </a:p>
          </p:txBody>
        </p:sp>
        <p:sp>
          <p:nvSpPr>
            <p:cNvPr id="7" name="Line">
              <a:extLst>
                <a:ext uri="{FF2B5EF4-FFF2-40B4-BE49-F238E27FC236}">
                  <a16:creationId xmlns:a16="http://schemas.microsoft.com/office/drawing/2014/main" id="{92F9319D-81E1-7847-8483-3B5A6EB3BA32}"/>
                </a:ext>
              </a:extLst>
            </p:cNvPr>
            <p:cNvSpPr/>
            <p:nvPr/>
          </p:nvSpPr>
          <p:spPr>
            <a:xfrm>
              <a:off x="3384288" y="1799676"/>
              <a:ext cx="382925" cy="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sp>
          <p:nvSpPr>
            <p:cNvPr id="10" name="Line">
              <a:extLst>
                <a:ext uri="{FF2B5EF4-FFF2-40B4-BE49-F238E27FC236}">
                  <a16:creationId xmlns:a16="http://schemas.microsoft.com/office/drawing/2014/main" id="{7D7DF683-F34D-654D-A594-6ADE34CBBE21}"/>
                </a:ext>
              </a:extLst>
            </p:cNvPr>
            <p:cNvSpPr/>
            <p:nvPr/>
          </p:nvSpPr>
          <p:spPr>
            <a:xfrm flipV="1">
              <a:off x="5098629" y="1799675"/>
              <a:ext cx="347886" cy="1"/>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grpSp>
          <p:nvGrpSpPr>
            <p:cNvPr id="12" name="Group">
              <a:extLst>
                <a:ext uri="{FF2B5EF4-FFF2-40B4-BE49-F238E27FC236}">
                  <a16:creationId xmlns:a16="http://schemas.microsoft.com/office/drawing/2014/main" id="{4F7B1656-8E23-C94E-B044-48959898EBF0}"/>
                </a:ext>
              </a:extLst>
            </p:cNvPr>
            <p:cNvGrpSpPr/>
            <p:nvPr/>
          </p:nvGrpSpPr>
          <p:grpSpPr>
            <a:xfrm>
              <a:off x="1686881" y="1493403"/>
              <a:ext cx="1703987" cy="612544"/>
              <a:chOff x="0" y="0"/>
              <a:chExt cx="4543964" cy="1633449"/>
            </a:xfrm>
          </p:grpSpPr>
          <p:sp>
            <p:nvSpPr>
              <p:cNvPr id="13" name="features">
                <a:extLst>
                  <a:ext uri="{FF2B5EF4-FFF2-40B4-BE49-F238E27FC236}">
                    <a16:creationId xmlns:a16="http://schemas.microsoft.com/office/drawing/2014/main" id="{BFEAFE33-1DA2-794E-9357-2DCB5FDCD3B4}"/>
                  </a:ext>
                </a:extLst>
              </p:cNvPr>
              <p:cNvSpPr/>
              <p:nvPr/>
            </p:nvSpPr>
            <p:spPr>
              <a:xfrm>
                <a:off x="1021302" y="0"/>
                <a:ext cx="3522663" cy="1633450"/>
              </a:xfrm>
              <a:prstGeom prst="roundRect">
                <a:avLst>
                  <a:gd name="adj" fmla="val 11662"/>
                </a:avLst>
              </a:prstGeom>
              <a:blipFill rotWithShape="1">
                <a:blip r:embed="rId3"/>
                <a:srcRect/>
                <a:tile tx="0" ty="0" sx="100000" sy="100000" flip="none" algn="tl"/>
              </a:bli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sz="1875"/>
                  <a:t>features</a:t>
                </a:r>
              </a:p>
            </p:txBody>
          </p:sp>
          <p:sp>
            <p:nvSpPr>
              <p:cNvPr id="14" name="Line">
                <a:extLst>
                  <a:ext uri="{FF2B5EF4-FFF2-40B4-BE49-F238E27FC236}">
                    <a16:creationId xmlns:a16="http://schemas.microsoft.com/office/drawing/2014/main" id="{073A06C8-A615-C04B-B001-0317DCA4B2A5}"/>
                  </a:ext>
                </a:extLst>
              </p:cNvPr>
              <p:cNvSpPr/>
              <p:nvPr/>
            </p:nvSpPr>
            <p:spPr>
              <a:xfrm>
                <a:off x="0" y="816724"/>
                <a:ext cx="1021133" cy="1"/>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ctr">
                  <a:lnSpc>
                    <a:spcPct val="120000"/>
                  </a:lnSpc>
                  <a:defRPr sz="7400" spc="0"/>
                </a:pPr>
                <a:endParaRPr sz="2775"/>
              </a:p>
            </p:txBody>
          </p:sp>
        </p:grpSp>
        <p:sp>
          <p:nvSpPr>
            <p:cNvPr id="30" name="Rectangle 29">
              <a:extLst>
                <a:ext uri="{FF2B5EF4-FFF2-40B4-BE49-F238E27FC236}">
                  <a16:creationId xmlns:a16="http://schemas.microsoft.com/office/drawing/2014/main" id="{FFF5284A-1714-B143-BBB1-126EDE8EE73A}"/>
                </a:ext>
              </a:extLst>
            </p:cNvPr>
            <p:cNvSpPr/>
            <p:nvPr/>
          </p:nvSpPr>
          <p:spPr>
            <a:xfrm>
              <a:off x="4673001" y="984365"/>
              <a:ext cx="1250663" cy="307777"/>
            </a:xfrm>
            <a:prstGeom prst="rect">
              <a:avLst/>
            </a:prstGeom>
          </p:spPr>
          <p:txBody>
            <a:bodyPr wrap="none">
              <a:spAutoFit/>
            </a:bodyPr>
            <a:lstStyle/>
            <a:p>
              <a:pPr>
                <a:buClr>
                  <a:schemeClr val="tx1"/>
                </a:buClr>
              </a:pPr>
              <a:r>
                <a:rPr lang="en-US" dirty="0"/>
                <a:t>Sounds Units</a:t>
              </a:r>
            </a:p>
          </p:txBody>
        </p:sp>
      </p:grpSp>
      <p:grpSp>
        <p:nvGrpSpPr>
          <p:cNvPr id="16" name="Group 15">
            <a:extLst>
              <a:ext uri="{FF2B5EF4-FFF2-40B4-BE49-F238E27FC236}">
                <a16:creationId xmlns:a16="http://schemas.microsoft.com/office/drawing/2014/main" id="{DB9763C3-5D19-3F43-A11B-B87134CAC5F8}"/>
              </a:ext>
            </a:extLst>
          </p:cNvPr>
          <p:cNvGrpSpPr/>
          <p:nvPr/>
        </p:nvGrpSpPr>
        <p:grpSpPr>
          <a:xfrm>
            <a:off x="722474" y="2494192"/>
            <a:ext cx="5441946" cy="2829778"/>
            <a:chOff x="722474" y="2494192"/>
            <a:chExt cx="5441946" cy="2829778"/>
          </a:xfrm>
        </p:grpSpPr>
        <p:sp>
          <p:nvSpPr>
            <p:cNvPr id="27" name="language…">
              <a:extLst>
                <a:ext uri="{FF2B5EF4-FFF2-40B4-BE49-F238E27FC236}">
                  <a16:creationId xmlns:a16="http://schemas.microsoft.com/office/drawing/2014/main" id="{CD01E811-A5B5-FE4B-97C3-BA808D9CE0F2}"/>
                </a:ext>
              </a:extLst>
            </p:cNvPr>
            <p:cNvSpPr/>
            <p:nvPr/>
          </p:nvSpPr>
          <p:spPr>
            <a:xfrm>
              <a:off x="4435738" y="2494192"/>
              <a:ext cx="1728682" cy="612544"/>
            </a:xfrm>
            <a:prstGeom prst="roundRect">
              <a:avLst>
                <a:gd name="adj" fmla="val 11662"/>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p>
              <a:pPr>
                <a:lnSpc>
                  <a:spcPct val="100000"/>
                </a:lnSpc>
                <a:defRPr sz="5000" b="1" spc="0">
                  <a:solidFill>
                    <a:srgbClr val="FFFFFF"/>
                  </a:solidFill>
                </a:defRPr>
              </a:pPr>
              <a:r>
                <a:rPr lang="en-US" sz="1875" dirty="0"/>
                <a:t>language </a:t>
              </a:r>
              <a:r>
                <a:rPr sz="1875" dirty="0"/>
                <a:t>model</a:t>
              </a:r>
            </a:p>
          </p:txBody>
        </p:sp>
        <p:cxnSp>
          <p:nvCxnSpPr>
            <p:cNvPr id="22" name="Straight Arrow Connector 21">
              <a:extLst>
                <a:ext uri="{FF2B5EF4-FFF2-40B4-BE49-F238E27FC236}">
                  <a16:creationId xmlns:a16="http://schemas.microsoft.com/office/drawing/2014/main" id="{BF768EE4-3F67-2A4F-8DCA-981ED9ED0FEA}"/>
                </a:ext>
              </a:extLst>
            </p:cNvPr>
            <p:cNvCxnSpPr>
              <a:cxnSpLocks/>
            </p:cNvCxnSpPr>
            <p:nvPr/>
          </p:nvCxnSpPr>
          <p:spPr>
            <a:xfrm flipV="1">
              <a:off x="3575750" y="2857472"/>
              <a:ext cx="859988" cy="215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33" descr="Shape&#10;&#10;Description automatically generated">
              <a:extLst>
                <a:ext uri="{FF2B5EF4-FFF2-40B4-BE49-F238E27FC236}">
                  <a16:creationId xmlns:a16="http://schemas.microsoft.com/office/drawing/2014/main" id="{24D4BA71-581C-DC4A-BAD7-112EAC3C200F}"/>
                </a:ext>
              </a:extLst>
            </p:cNvPr>
            <p:cNvPicPr>
              <a:picLocks/>
            </p:cNvPicPr>
            <p:nvPr/>
          </p:nvPicPr>
          <p:blipFill rotWithShape="1">
            <a:blip r:embed="rId5"/>
            <a:srcRect r="6800"/>
            <a:stretch/>
          </p:blipFill>
          <p:spPr>
            <a:xfrm>
              <a:off x="1119514" y="3073255"/>
              <a:ext cx="3136088" cy="1422423"/>
            </a:xfrm>
            <a:prstGeom prst="rect">
              <a:avLst/>
            </a:prstGeom>
          </p:spPr>
        </p:pic>
        <p:sp>
          <p:nvSpPr>
            <p:cNvPr id="37" name="Rectangle 36">
              <a:extLst>
                <a:ext uri="{FF2B5EF4-FFF2-40B4-BE49-F238E27FC236}">
                  <a16:creationId xmlns:a16="http://schemas.microsoft.com/office/drawing/2014/main" id="{E96751F9-C922-A645-BB6B-37A1DF0CFFD2}"/>
                </a:ext>
              </a:extLst>
            </p:cNvPr>
            <p:cNvSpPr/>
            <p:nvPr/>
          </p:nvSpPr>
          <p:spPr>
            <a:xfrm>
              <a:off x="722474" y="4462196"/>
              <a:ext cx="4039016" cy="861774"/>
            </a:xfrm>
            <a:prstGeom prst="rect">
              <a:avLst/>
            </a:prstGeom>
          </p:spPr>
          <p:txBody>
            <a:bodyPr wrap="square">
              <a:spAutoFit/>
            </a:bodyPr>
            <a:lstStyle/>
            <a:p>
              <a:pPr marL="285750" indent="-285750">
                <a:buClr>
                  <a:schemeClr val="tx1"/>
                </a:buClr>
                <a:buFont typeface="Arial" panose="020B0604020202020204" pitchFamily="34" charset="0"/>
                <a:buChar char="•"/>
              </a:pPr>
              <a:r>
                <a:rPr lang="en-US" sz="1000" dirty="0"/>
                <a:t>What is the probability of a specific next word given the history?</a:t>
              </a:r>
            </a:p>
            <a:p>
              <a:pPr marL="285750" indent="-285750">
                <a:buClr>
                  <a:schemeClr val="tx1"/>
                </a:buClr>
                <a:buFont typeface="Arial" panose="020B0604020202020204" pitchFamily="34" charset="0"/>
                <a:buChar char="•"/>
              </a:pPr>
              <a:endParaRPr lang="en-US" sz="1000" dirty="0"/>
            </a:p>
            <a:p>
              <a:pPr marL="285750" indent="-285750">
                <a:buClr>
                  <a:schemeClr val="tx1"/>
                </a:buClr>
                <a:buFont typeface="Arial" panose="020B0604020202020204" pitchFamily="34" charset="0"/>
                <a:buChar char="•"/>
              </a:pPr>
              <a:r>
                <a:rPr lang="en-GB" sz="1000" dirty="0" err="1"/>
                <a:t>Pr_LM</a:t>
              </a:r>
              <a:r>
                <a:rPr lang="en-GB" sz="1000" dirty="0"/>
                <a:t>(“today”| [“what”, “is”, “the”, ”weather”])</a:t>
              </a:r>
              <a:endParaRPr lang="en-US" sz="1000" dirty="0"/>
            </a:p>
            <a:p>
              <a:pPr marL="285750" indent="-285750">
                <a:buClr>
                  <a:schemeClr val="tx1"/>
                </a:buClr>
                <a:buFont typeface="Arial" panose="020B0604020202020204" pitchFamily="34" charset="0"/>
                <a:buChar char="•"/>
              </a:pPr>
              <a:endParaRPr lang="en-US" sz="1000" dirty="0"/>
            </a:p>
            <a:p>
              <a:pPr>
                <a:buClr>
                  <a:schemeClr val="tx1"/>
                </a:buClr>
              </a:pPr>
              <a:r>
                <a:rPr lang="en-US" sz="1000" dirty="0"/>
                <a:t> </a:t>
              </a:r>
            </a:p>
          </p:txBody>
        </p:sp>
      </p:grpSp>
      <p:grpSp>
        <p:nvGrpSpPr>
          <p:cNvPr id="19" name="Group 18">
            <a:extLst>
              <a:ext uri="{FF2B5EF4-FFF2-40B4-BE49-F238E27FC236}">
                <a16:creationId xmlns:a16="http://schemas.microsoft.com/office/drawing/2014/main" id="{2B9D8CF6-4E08-A548-AA77-CAD065487E25}"/>
              </a:ext>
            </a:extLst>
          </p:cNvPr>
          <p:cNvGrpSpPr/>
          <p:nvPr/>
        </p:nvGrpSpPr>
        <p:grpSpPr>
          <a:xfrm>
            <a:off x="5987535" y="2106816"/>
            <a:ext cx="3014980" cy="2865655"/>
            <a:chOff x="5987535" y="2106816"/>
            <a:chExt cx="3014980" cy="2865655"/>
          </a:xfrm>
        </p:grpSpPr>
        <p:sp>
          <p:nvSpPr>
            <p:cNvPr id="8" name="Line">
              <a:extLst>
                <a:ext uri="{FF2B5EF4-FFF2-40B4-BE49-F238E27FC236}">
                  <a16:creationId xmlns:a16="http://schemas.microsoft.com/office/drawing/2014/main" id="{1C7EFD44-2E75-2247-9AEF-C8D21E448C87}"/>
                </a:ext>
              </a:extLst>
            </p:cNvPr>
            <p:cNvSpPr/>
            <p:nvPr/>
          </p:nvSpPr>
          <p:spPr>
            <a:xfrm flipV="1">
              <a:off x="6581147" y="2106816"/>
              <a:ext cx="0" cy="35433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sp>
          <p:nvSpPr>
            <p:cNvPr id="11" name="language…">
              <a:extLst>
                <a:ext uri="{FF2B5EF4-FFF2-40B4-BE49-F238E27FC236}">
                  <a16:creationId xmlns:a16="http://schemas.microsoft.com/office/drawing/2014/main" id="{0D7A35CD-4FE8-7444-9353-66B54551CED9}"/>
                </a:ext>
              </a:extLst>
            </p:cNvPr>
            <p:cNvSpPr/>
            <p:nvPr/>
          </p:nvSpPr>
          <p:spPr>
            <a:xfrm>
              <a:off x="6325017" y="2478949"/>
              <a:ext cx="1852975" cy="626918"/>
            </a:xfrm>
            <a:prstGeom prst="roundRect">
              <a:avLst>
                <a:gd name="adj" fmla="val 11662"/>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p>
              <a:pPr>
                <a:defRPr sz="5000" b="1" spc="0">
                  <a:solidFill>
                    <a:srgbClr val="FFFFFF"/>
                  </a:solidFill>
                </a:defRPr>
              </a:pPr>
              <a:r>
                <a:rPr lang="en-US" sz="1875" dirty="0"/>
                <a:t>pronunciation</a:t>
              </a:r>
            </a:p>
            <a:p>
              <a:pPr>
                <a:lnSpc>
                  <a:spcPct val="100000"/>
                </a:lnSpc>
                <a:defRPr sz="5000" b="1" spc="0">
                  <a:solidFill>
                    <a:srgbClr val="FFFFFF"/>
                  </a:solidFill>
                </a:defRPr>
              </a:pPr>
              <a:r>
                <a:rPr lang="en-US" sz="1875" dirty="0"/>
                <a:t>model</a:t>
              </a:r>
            </a:p>
          </p:txBody>
        </p:sp>
        <p:cxnSp>
          <p:nvCxnSpPr>
            <p:cNvPr id="28" name="Straight Arrow Connector 27">
              <a:extLst>
                <a:ext uri="{FF2B5EF4-FFF2-40B4-BE49-F238E27FC236}">
                  <a16:creationId xmlns:a16="http://schemas.microsoft.com/office/drawing/2014/main" id="{00C5AEBF-51CF-CF49-AE65-C03979315C93}"/>
                </a:ext>
              </a:extLst>
            </p:cNvPr>
            <p:cNvCxnSpPr>
              <a:cxnSpLocks/>
              <a:endCxn id="11" idx="2"/>
            </p:cNvCxnSpPr>
            <p:nvPr/>
          </p:nvCxnSpPr>
          <p:spPr>
            <a:xfrm flipH="1" flipV="1">
              <a:off x="7251505" y="3105867"/>
              <a:ext cx="450762" cy="233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diagram&#10;&#10;Description automatically generated">
              <a:extLst>
                <a:ext uri="{FF2B5EF4-FFF2-40B4-BE49-F238E27FC236}">
                  <a16:creationId xmlns:a16="http://schemas.microsoft.com/office/drawing/2014/main" id="{C9ECCF3F-7408-AD4E-A1A9-BD3C0EEB111A}"/>
                </a:ext>
              </a:extLst>
            </p:cNvPr>
            <p:cNvPicPr>
              <a:picLocks noChangeAspect="1"/>
            </p:cNvPicPr>
            <p:nvPr/>
          </p:nvPicPr>
          <p:blipFill rotWithShape="1">
            <a:blip r:embed="rId6"/>
            <a:srcRect l="8432"/>
            <a:stretch/>
          </p:blipFill>
          <p:spPr>
            <a:xfrm>
              <a:off x="6070254" y="3335856"/>
              <a:ext cx="2932261" cy="1409995"/>
            </a:xfrm>
            <a:prstGeom prst="rect">
              <a:avLst/>
            </a:prstGeom>
          </p:spPr>
        </p:pic>
        <p:sp>
          <p:nvSpPr>
            <p:cNvPr id="39" name="Rectangle 38">
              <a:extLst>
                <a:ext uri="{FF2B5EF4-FFF2-40B4-BE49-F238E27FC236}">
                  <a16:creationId xmlns:a16="http://schemas.microsoft.com/office/drawing/2014/main" id="{51D98D3F-77CF-0A4B-BAE4-8B93DBBB9502}"/>
                </a:ext>
              </a:extLst>
            </p:cNvPr>
            <p:cNvSpPr/>
            <p:nvPr/>
          </p:nvSpPr>
          <p:spPr>
            <a:xfrm>
              <a:off x="5987535" y="4726250"/>
              <a:ext cx="2978701" cy="246221"/>
            </a:xfrm>
            <a:prstGeom prst="rect">
              <a:avLst/>
            </a:prstGeom>
          </p:spPr>
          <p:txBody>
            <a:bodyPr wrap="none">
              <a:spAutoFit/>
            </a:bodyPr>
            <a:lstStyle/>
            <a:p>
              <a:pPr marL="285750" indent="-285750">
                <a:buClr>
                  <a:schemeClr val="tx1"/>
                </a:buClr>
                <a:buFont typeface="Arial" panose="020B0604020202020204" pitchFamily="34" charset="0"/>
                <a:buChar char="•"/>
              </a:pPr>
              <a:r>
                <a:rPr lang="en-US" sz="1000" dirty="0"/>
                <a:t>How words are built from small sound units?</a:t>
              </a:r>
            </a:p>
          </p:txBody>
        </p:sp>
      </p:grpSp>
      <p:sp>
        <p:nvSpPr>
          <p:cNvPr id="21" name="TextBox 20">
            <a:extLst>
              <a:ext uri="{FF2B5EF4-FFF2-40B4-BE49-F238E27FC236}">
                <a16:creationId xmlns:a16="http://schemas.microsoft.com/office/drawing/2014/main" id="{F3DD2E36-EE62-FF4D-920A-6631A66103A0}"/>
              </a:ext>
            </a:extLst>
          </p:cNvPr>
          <p:cNvSpPr txBox="1"/>
          <p:nvPr/>
        </p:nvSpPr>
        <p:spPr>
          <a:xfrm>
            <a:off x="6023610" y="2366010"/>
            <a:ext cx="184731" cy="307777"/>
          </a:xfrm>
          <a:prstGeom prst="rect">
            <a:avLst/>
          </a:prstGeom>
          <a:noFill/>
        </p:spPr>
        <p:txBody>
          <a:bodyPr wrap="none" rtlCol="0">
            <a:spAutoFit/>
          </a:bodyPr>
          <a:lstStyle/>
          <a:p>
            <a:endParaRPr lang="en-US"/>
          </a:p>
        </p:txBody>
      </p:sp>
      <p:sp>
        <p:nvSpPr>
          <p:cNvPr id="35" name="Line">
            <a:extLst>
              <a:ext uri="{FF2B5EF4-FFF2-40B4-BE49-F238E27FC236}">
                <a16:creationId xmlns:a16="http://schemas.microsoft.com/office/drawing/2014/main" id="{7FEDEEBB-2AFC-2F42-B2E9-857B422EEB74}"/>
              </a:ext>
            </a:extLst>
          </p:cNvPr>
          <p:cNvSpPr/>
          <p:nvPr/>
        </p:nvSpPr>
        <p:spPr>
          <a:xfrm flipV="1">
            <a:off x="5806622" y="2105947"/>
            <a:ext cx="8869" cy="388245"/>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dirty="0"/>
          </a:p>
        </p:txBody>
      </p:sp>
    </p:spTree>
    <p:extLst>
      <p:ext uri="{BB962C8B-B14F-4D97-AF65-F5344CB8AC3E}">
        <p14:creationId xmlns:p14="http://schemas.microsoft.com/office/powerpoint/2010/main" val="3522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descr="Image">
            <a:extLst>
              <a:ext uri="{FF2B5EF4-FFF2-40B4-BE49-F238E27FC236}">
                <a16:creationId xmlns:a16="http://schemas.microsoft.com/office/drawing/2014/main" id="{1F1C2536-7EDB-7048-8AD9-C5330282E955}"/>
              </a:ext>
            </a:extLst>
          </p:cNvPr>
          <p:cNvPicPr>
            <a:picLocks noChangeAspect="1"/>
          </p:cNvPicPr>
          <p:nvPr/>
        </p:nvPicPr>
        <p:blipFill>
          <a:blip r:embed="rId3"/>
          <a:stretch>
            <a:fillRect/>
          </a:stretch>
        </p:blipFill>
        <p:spPr>
          <a:xfrm>
            <a:off x="783660" y="1409410"/>
            <a:ext cx="847708" cy="339083"/>
          </a:xfrm>
          <a:prstGeom prst="rect">
            <a:avLst/>
          </a:prstGeom>
          <a:ln w="12700">
            <a:miter lim="400000"/>
          </a:ln>
        </p:spPr>
      </p:pic>
      <p:sp>
        <p:nvSpPr>
          <p:cNvPr id="6" name="the cat sat">
            <a:extLst>
              <a:ext uri="{FF2B5EF4-FFF2-40B4-BE49-F238E27FC236}">
                <a16:creationId xmlns:a16="http://schemas.microsoft.com/office/drawing/2014/main" id="{6AE9229E-416F-2A48-AB9D-EA582972D987}"/>
              </a:ext>
            </a:extLst>
          </p:cNvPr>
          <p:cNvSpPr txBox="1"/>
          <p:nvPr/>
        </p:nvSpPr>
        <p:spPr>
          <a:xfrm>
            <a:off x="7300187" y="1415631"/>
            <a:ext cx="1210660" cy="288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5000"/>
            </a:lvl1pPr>
          </a:lstStyle>
          <a:p>
            <a:r>
              <a:rPr sz="1875" dirty="0"/>
              <a:t>the cat sat</a:t>
            </a:r>
          </a:p>
        </p:txBody>
      </p:sp>
      <p:sp>
        <p:nvSpPr>
          <p:cNvPr id="7" name="acoustic…">
            <a:extLst>
              <a:ext uri="{FF2B5EF4-FFF2-40B4-BE49-F238E27FC236}">
                <a16:creationId xmlns:a16="http://schemas.microsoft.com/office/drawing/2014/main" id="{5CA1E2FD-7CE0-D04F-AFEA-7310316D04F0}"/>
              </a:ext>
            </a:extLst>
          </p:cNvPr>
          <p:cNvSpPr/>
          <p:nvPr/>
        </p:nvSpPr>
        <p:spPr>
          <a:xfrm>
            <a:off x="3826727" y="1281647"/>
            <a:ext cx="1320999" cy="612544"/>
          </a:xfrm>
          <a:prstGeom prst="roundRect">
            <a:avLst>
              <a:gd name="adj" fmla="val 11662"/>
            </a:avLst>
          </a:pr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p>
            <a:pPr algn="ctr">
              <a:lnSpc>
                <a:spcPct val="100000"/>
              </a:lnSpc>
              <a:defRPr sz="5000" b="1" spc="0">
                <a:solidFill>
                  <a:srgbClr val="FFFFFF"/>
                </a:solidFill>
              </a:defRPr>
            </a:pPr>
            <a:r>
              <a:rPr sz="1875" dirty="0"/>
              <a:t>acoustic</a:t>
            </a:r>
          </a:p>
          <a:p>
            <a:pPr algn="ctr">
              <a:lnSpc>
                <a:spcPct val="100000"/>
              </a:lnSpc>
              <a:defRPr sz="5000" b="1" spc="0">
                <a:solidFill>
                  <a:srgbClr val="FFFFFF"/>
                </a:solidFill>
              </a:defRPr>
            </a:pPr>
            <a:r>
              <a:rPr sz="1875" dirty="0"/>
              <a:t>model</a:t>
            </a:r>
          </a:p>
        </p:txBody>
      </p:sp>
      <p:sp>
        <p:nvSpPr>
          <p:cNvPr id="8" name="Line">
            <a:extLst>
              <a:ext uri="{FF2B5EF4-FFF2-40B4-BE49-F238E27FC236}">
                <a16:creationId xmlns:a16="http://schemas.microsoft.com/office/drawing/2014/main" id="{23701848-29B2-8D4B-B88C-3C9D7E6DEBDE}"/>
              </a:ext>
            </a:extLst>
          </p:cNvPr>
          <p:cNvSpPr/>
          <p:nvPr/>
        </p:nvSpPr>
        <p:spPr>
          <a:xfrm>
            <a:off x="3461290" y="1587920"/>
            <a:ext cx="382925" cy="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sp>
        <p:nvSpPr>
          <p:cNvPr id="10" name="decoder">
            <a:extLst>
              <a:ext uri="{FF2B5EF4-FFF2-40B4-BE49-F238E27FC236}">
                <a16:creationId xmlns:a16="http://schemas.microsoft.com/office/drawing/2014/main" id="{0FB002E9-107C-064D-B8BD-F99D8B4EC31C}"/>
              </a:ext>
            </a:extLst>
          </p:cNvPr>
          <p:cNvSpPr/>
          <p:nvPr/>
        </p:nvSpPr>
        <p:spPr>
          <a:xfrm>
            <a:off x="5506582" y="1281647"/>
            <a:ext cx="1320999" cy="612544"/>
          </a:xfrm>
          <a:prstGeom prst="roundRect">
            <a:avLst>
              <a:gd name="adj" fmla="val 11662"/>
            </a:avLst>
          </a:pr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lvl1pPr>
              <a:lnSpc>
                <a:spcPct val="10000"/>
              </a:lnSpc>
              <a:defRPr sz="5000" b="1" spc="0">
                <a:solidFill>
                  <a:srgbClr val="FFFFFF"/>
                </a:solidFill>
              </a:defRPr>
            </a:lvl1pPr>
          </a:lstStyle>
          <a:p>
            <a:pPr algn="ctr"/>
            <a:r>
              <a:rPr sz="1875" dirty="0"/>
              <a:t>decoder</a:t>
            </a:r>
          </a:p>
        </p:txBody>
      </p:sp>
      <p:sp>
        <p:nvSpPr>
          <p:cNvPr id="11" name="Line">
            <a:extLst>
              <a:ext uri="{FF2B5EF4-FFF2-40B4-BE49-F238E27FC236}">
                <a16:creationId xmlns:a16="http://schemas.microsoft.com/office/drawing/2014/main" id="{DBEC23A3-5EA0-A84F-BABD-D37D65723371}"/>
              </a:ext>
            </a:extLst>
          </p:cNvPr>
          <p:cNvSpPr/>
          <p:nvPr/>
        </p:nvSpPr>
        <p:spPr>
          <a:xfrm>
            <a:off x="5158696" y="1587920"/>
            <a:ext cx="382925" cy="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grpSp>
        <p:nvGrpSpPr>
          <p:cNvPr id="13" name="Group">
            <a:extLst>
              <a:ext uri="{FF2B5EF4-FFF2-40B4-BE49-F238E27FC236}">
                <a16:creationId xmlns:a16="http://schemas.microsoft.com/office/drawing/2014/main" id="{052F131F-5668-8E44-8FD7-4DB012990661}"/>
              </a:ext>
            </a:extLst>
          </p:cNvPr>
          <p:cNvGrpSpPr/>
          <p:nvPr/>
        </p:nvGrpSpPr>
        <p:grpSpPr>
          <a:xfrm>
            <a:off x="1763883" y="1281647"/>
            <a:ext cx="1703987" cy="612544"/>
            <a:chOff x="0" y="0"/>
            <a:chExt cx="4543964" cy="1633449"/>
          </a:xfrm>
        </p:grpSpPr>
        <p:sp>
          <p:nvSpPr>
            <p:cNvPr id="14" name="features">
              <a:extLst>
                <a:ext uri="{FF2B5EF4-FFF2-40B4-BE49-F238E27FC236}">
                  <a16:creationId xmlns:a16="http://schemas.microsoft.com/office/drawing/2014/main" id="{8C1A3D0D-0AF4-6344-A962-6A7FD69D4CAF}"/>
                </a:ext>
              </a:extLst>
            </p:cNvPr>
            <p:cNvSpPr/>
            <p:nvPr/>
          </p:nvSpPr>
          <p:spPr>
            <a:xfrm>
              <a:off x="1021302" y="0"/>
              <a:ext cx="3522663" cy="1633450"/>
            </a:xfrm>
            <a:prstGeom prst="roundRect">
              <a:avLst>
                <a:gd name="adj" fmla="val 11662"/>
              </a:avLst>
            </a:prstGeom>
            <a:blipFill rotWithShape="1">
              <a:blip r:embed="rId4"/>
              <a:srcRect/>
              <a:tile tx="0" ty="0" sx="100000" sy="100000" flip="none" algn="tl"/>
            </a:bli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575" tIns="28575" rIns="28575" bIns="28575" numCol="1" anchor="ctr">
              <a:noAutofit/>
            </a:bodyPr>
            <a:lstStyle>
              <a:lvl1pPr>
                <a:lnSpc>
                  <a:spcPct val="10000"/>
                </a:lnSpc>
                <a:defRPr sz="5000" b="1" spc="0">
                  <a:solidFill>
                    <a:srgbClr val="FFFFFF"/>
                  </a:solidFill>
                </a:defRPr>
              </a:lvl1pPr>
            </a:lstStyle>
            <a:p>
              <a:pPr algn="ctr"/>
              <a:r>
                <a:rPr sz="1875" dirty="0"/>
                <a:t>features</a:t>
              </a:r>
            </a:p>
          </p:txBody>
        </p:sp>
        <p:sp>
          <p:nvSpPr>
            <p:cNvPr id="15" name="Line">
              <a:extLst>
                <a:ext uri="{FF2B5EF4-FFF2-40B4-BE49-F238E27FC236}">
                  <a16:creationId xmlns:a16="http://schemas.microsoft.com/office/drawing/2014/main" id="{72212AD1-9301-4447-B07C-9ABA8DA87F61}"/>
                </a:ext>
              </a:extLst>
            </p:cNvPr>
            <p:cNvSpPr/>
            <p:nvPr/>
          </p:nvSpPr>
          <p:spPr>
            <a:xfrm>
              <a:off x="0" y="816724"/>
              <a:ext cx="1021133" cy="1"/>
            </a:xfrm>
            <a:prstGeom prst="line">
              <a:avLst/>
            </a:prstGeom>
            <a:noFill/>
            <a:ln w="127000" cap="flat">
              <a:solidFill>
                <a:schemeClr val="accent1">
                  <a:satOff val="-3355"/>
                  <a:lumOff val="26614"/>
                </a:schemeClr>
              </a:solidFill>
              <a:prstDash val="solid"/>
              <a:miter lim="400000"/>
              <a:tailEnd type="triangle" w="med" len="med"/>
            </a:ln>
            <a:effectLst/>
          </p:spPr>
          <p:txBody>
            <a:bodyPr wrap="square" lIns="28575" tIns="28575" rIns="28575" bIns="28575" numCol="1" anchor="ctr">
              <a:noAutofit/>
            </a:bodyPr>
            <a:lstStyle/>
            <a:p>
              <a:pPr algn="l">
                <a:lnSpc>
                  <a:spcPct val="120000"/>
                </a:lnSpc>
                <a:defRPr sz="7400" spc="0"/>
              </a:pPr>
              <a:endParaRPr sz="2775"/>
            </a:p>
          </p:txBody>
        </p:sp>
      </p:grpSp>
      <p:sp>
        <p:nvSpPr>
          <p:cNvPr id="16" name="Line">
            <a:extLst>
              <a:ext uri="{FF2B5EF4-FFF2-40B4-BE49-F238E27FC236}">
                <a16:creationId xmlns:a16="http://schemas.microsoft.com/office/drawing/2014/main" id="{D63A0760-7CA6-174C-935D-E0BA7D4DEA1D}"/>
              </a:ext>
            </a:extLst>
          </p:cNvPr>
          <p:cNvSpPr/>
          <p:nvPr/>
        </p:nvSpPr>
        <p:spPr>
          <a:xfrm>
            <a:off x="6817252" y="1559902"/>
            <a:ext cx="382925" cy="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grpSp>
        <p:nvGrpSpPr>
          <p:cNvPr id="17" name="Group">
            <a:extLst>
              <a:ext uri="{FF2B5EF4-FFF2-40B4-BE49-F238E27FC236}">
                <a16:creationId xmlns:a16="http://schemas.microsoft.com/office/drawing/2014/main" id="{560DA686-D5D0-004D-9966-93E05F053CAE}"/>
              </a:ext>
            </a:extLst>
          </p:cNvPr>
          <p:cNvGrpSpPr/>
          <p:nvPr/>
        </p:nvGrpSpPr>
        <p:grpSpPr>
          <a:xfrm>
            <a:off x="2040467" y="3010145"/>
            <a:ext cx="4085521" cy="453932"/>
            <a:chOff x="-95250" y="-17230"/>
            <a:chExt cx="10894721" cy="1210484"/>
          </a:xfrm>
        </p:grpSpPr>
        <p:pic>
          <p:nvPicPr>
            <p:cNvPr id="18" name="Line Line" descr="Line Line">
              <a:extLst>
                <a:ext uri="{FF2B5EF4-FFF2-40B4-BE49-F238E27FC236}">
                  <a16:creationId xmlns:a16="http://schemas.microsoft.com/office/drawing/2014/main" id="{A07CBDF2-500F-5E4C-9B6E-24094565E3CD}"/>
                </a:ext>
              </a:extLst>
            </p:cNvPr>
            <p:cNvPicPr>
              <a:picLocks/>
            </p:cNvPicPr>
            <p:nvPr/>
          </p:nvPicPr>
          <p:blipFill>
            <a:blip r:embed="rId5"/>
            <a:stretch>
              <a:fillRect/>
            </a:stretch>
          </p:blipFill>
          <p:spPr>
            <a:xfrm>
              <a:off x="-95250" y="365503"/>
              <a:ext cx="9515004" cy="827751"/>
            </a:xfrm>
            <a:prstGeom prst="rect">
              <a:avLst/>
            </a:prstGeom>
            <a:effectLst/>
          </p:spPr>
        </p:pic>
        <p:sp>
          <p:nvSpPr>
            <p:cNvPr id="19" name="acoustic-only training">
              <a:extLst>
                <a:ext uri="{FF2B5EF4-FFF2-40B4-BE49-F238E27FC236}">
                  <a16:creationId xmlns:a16="http://schemas.microsoft.com/office/drawing/2014/main" id="{480BE9B0-8BB6-EC44-9038-94D714F0EDB1}"/>
                </a:ext>
              </a:extLst>
            </p:cNvPr>
            <p:cNvSpPr txBox="1"/>
            <p:nvPr/>
          </p:nvSpPr>
          <p:spPr>
            <a:xfrm>
              <a:off x="1177179" y="-17230"/>
              <a:ext cx="9622292" cy="615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defRPr sz="4000">
                  <a:solidFill>
                    <a:schemeClr val="accent5">
                      <a:hueOff val="-444211"/>
                      <a:satOff val="-14915"/>
                      <a:lumOff val="22857"/>
                    </a:schemeClr>
                  </a:solidFill>
                </a:defRPr>
              </a:lvl1pPr>
            </a:lstStyle>
            <a:p>
              <a:r>
                <a:rPr lang="en-US" sz="1500" dirty="0">
                  <a:solidFill>
                    <a:schemeClr val="tx1"/>
                  </a:solidFill>
                </a:rPr>
                <a:t>A</a:t>
              </a:r>
              <a:r>
                <a:rPr sz="1500" dirty="0">
                  <a:solidFill>
                    <a:schemeClr val="tx1"/>
                  </a:solidFill>
                </a:rPr>
                <a:t>coustic</a:t>
              </a:r>
              <a:r>
                <a:rPr lang="en-US" sz="1500" dirty="0">
                  <a:solidFill>
                    <a:schemeClr val="tx1"/>
                  </a:solidFill>
                </a:rPr>
                <a:t> O</a:t>
              </a:r>
              <a:r>
                <a:rPr sz="1500" dirty="0">
                  <a:solidFill>
                    <a:schemeClr val="tx1"/>
                  </a:solidFill>
                </a:rPr>
                <a:t>nly </a:t>
              </a:r>
              <a:r>
                <a:rPr lang="en-US" sz="1500" dirty="0">
                  <a:solidFill>
                    <a:schemeClr val="tx1"/>
                  </a:solidFill>
                </a:rPr>
                <a:t>T</a:t>
              </a:r>
              <a:r>
                <a:rPr sz="1500" dirty="0">
                  <a:solidFill>
                    <a:schemeClr val="tx1"/>
                  </a:solidFill>
                </a:rPr>
                <a:t>raining</a:t>
              </a:r>
              <a:r>
                <a:rPr lang="en-US" sz="1500" dirty="0">
                  <a:solidFill>
                    <a:schemeClr val="tx1"/>
                  </a:solidFill>
                </a:rPr>
                <a:t> (Modularized ASR)</a:t>
              </a:r>
              <a:endParaRPr sz="1500" dirty="0">
                <a:solidFill>
                  <a:schemeClr val="tx1"/>
                </a:solidFill>
              </a:endParaRPr>
            </a:p>
          </p:txBody>
        </p:sp>
      </p:grpSp>
      <p:sp>
        <p:nvSpPr>
          <p:cNvPr id="21" name="Group">
            <a:extLst>
              <a:ext uri="{FF2B5EF4-FFF2-40B4-BE49-F238E27FC236}">
                <a16:creationId xmlns:a16="http://schemas.microsoft.com/office/drawing/2014/main" id="{C8852C97-B3DC-F241-996C-1D05C6E57B6A}"/>
              </a:ext>
            </a:extLst>
          </p:cNvPr>
          <p:cNvSpPr/>
          <p:nvPr/>
        </p:nvSpPr>
        <p:spPr>
          <a:xfrm>
            <a:off x="468814" y="4085358"/>
            <a:ext cx="8196622" cy="56374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marL="238125" indent="-238125">
              <a:lnSpc>
                <a:spcPct val="120000"/>
              </a:lnSpc>
              <a:buClr>
                <a:srgbClr val="5890FF"/>
              </a:buClr>
              <a:buSzPct val="50000"/>
              <a:buChar char="•"/>
              <a:defRPr sz="5000">
                <a:solidFill>
                  <a:srgbClr val="53585F"/>
                </a:solidFill>
              </a:defRPr>
            </a:pPr>
            <a:r>
              <a:rPr sz="1600" dirty="0">
                <a:solidFill>
                  <a:schemeClr val="tx1"/>
                </a:solidFill>
              </a:rPr>
              <a:t>How to train the system in a </a:t>
            </a:r>
            <a:r>
              <a:rPr lang="en-US" sz="1600" b="1" dirty="0">
                <a:solidFill>
                  <a:schemeClr val="accent5">
                    <a:hueOff val="-444211"/>
                    <a:satOff val="-14915"/>
                    <a:lumOff val="22857"/>
                  </a:schemeClr>
                </a:solidFill>
              </a:rPr>
              <a:t>Non Modularized </a:t>
            </a:r>
            <a:r>
              <a:rPr sz="1600" dirty="0">
                <a:solidFill>
                  <a:schemeClr val="tx1"/>
                </a:solidFill>
              </a:rPr>
              <a:t>manner?</a:t>
            </a:r>
          </a:p>
          <a:p>
            <a:pPr marL="404813" lvl="1" indent="-238125">
              <a:lnSpc>
                <a:spcPct val="120000"/>
              </a:lnSpc>
              <a:buClr>
                <a:srgbClr val="5890FF"/>
              </a:buClr>
              <a:buSzPct val="50000"/>
              <a:buChar char="•"/>
              <a:defRPr sz="5000">
                <a:solidFill>
                  <a:srgbClr val="53585F"/>
                </a:solidFill>
              </a:defRPr>
            </a:pPr>
            <a:r>
              <a:rPr sz="1600" dirty="0">
                <a:solidFill>
                  <a:schemeClr val="tx1"/>
                </a:solidFill>
              </a:rPr>
              <a:t>Replace phone</a:t>
            </a:r>
            <a:r>
              <a:rPr lang="en-US" sz="1600" dirty="0">
                <a:solidFill>
                  <a:schemeClr val="tx1"/>
                </a:solidFill>
              </a:rPr>
              <a:t>me</a:t>
            </a:r>
            <a:r>
              <a:rPr sz="1600" dirty="0">
                <a:solidFill>
                  <a:schemeClr val="tx1"/>
                </a:solidFill>
              </a:rPr>
              <a:t>s by letters</a:t>
            </a:r>
            <a:r>
              <a:rPr lang="en-US" sz="1600" dirty="0">
                <a:solidFill>
                  <a:schemeClr val="tx1"/>
                </a:solidFill>
              </a:rPr>
              <a:t> and formulate ASR as Sequence to Sequence Problem </a:t>
            </a:r>
            <a:endParaRPr sz="1600" dirty="0">
              <a:solidFill>
                <a:schemeClr val="tx1"/>
              </a:solidFill>
            </a:endParaRPr>
          </a:p>
        </p:txBody>
      </p:sp>
      <p:grpSp>
        <p:nvGrpSpPr>
          <p:cNvPr id="2" name="Group 1">
            <a:extLst>
              <a:ext uri="{FF2B5EF4-FFF2-40B4-BE49-F238E27FC236}">
                <a16:creationId xmlns:a16="http://schemas.microsoft.com/office/drawing/2014/main" id="{98AC8C77-ABD4-4A45-9C76-3E4FEF6E6FFB}"/>
              </a:ext>
            </a:extLst>
          </p:cNvPr>
          <p:cNvGrpSpPr/>
          <p:nvPr/>
        </p:nvGrpSpPr>
        <p:grpSpPr>
          <a:xfrm>
            <a:off x="2040467" y="3663937"/>
            <a:ext cx="4802407" cy="476251"/>
            <a:chOff x="2040467" y="3663937"/>
            <a:chExt cx="4802407" cy="476251"/>
          </a:xfrm>
        </p:grpSpPr>
        <p:pic>
          <p:nvPicPr>
            <p:cNvPr id="22" name="Line Line" descr="Line Line">
              <a:extLst>
                <a:ext uri="{FF2B5EF4-FFF2-40B4-BE49-F238E27FC236}">
                  <a16:creationId xmlns:a16="http://schemas.microsoft.com/office/drawing/2014/main" id="{F645E2C2-EB64-BB40-9CD1-8ECBAE46772F}"/>
                </a:ext>
              </a:extLst>
            </p:cNvPr>
            <p:cNvPicPr>
              <a:picLocks/>
            </p:cNvPicPr>
            <p:nvPr/>
          </p:nvPicPr>
          <p:blipFill>
            <a:blip r:embed="rId6"/>
            <a:stretch>
              <a:fillRect/>
            </a:stretch>
          </p:blipFill>
          <p:spPr>
            <a:xfrm>
              <a:off x="2040467" y="3706860"/>
              <a:ext cx="4802407" cy="310407"/>
            </a:xfrm>
            <a:prstGeom prst="rect">
              <a:avLst/>
            </a:prstGeom>
            <a:effectLst/>
          </p:spPr>
        </p:pic>
        <p:sp>
          <p:nvSpPr>
            <p:cNvPr id="23" name="end-to-end training">
              <a:extLst>
                <a:ext uri="{FF2B5EF4-FFF2-40B4-BE49-F238E27FC236}">
                  <a16:creationId xmlns:a16="http://schemas.microsoft.com/office/drawing/2014/main" id="{3606FB16-2DD0-DC42-931A-2069B69EEDC7}"/>
                </a:ext>
              </a:extLst>
            </p:cNvPr>
            <p:cNvSpPr/>
            <p:nvPr/>
          </p:nvSpPr>
          <p:spPr>
            <a:xfrm>
              <a:off x="3854587" y="3663937"/>
              <a:ext cx="476250" cy="47625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defRPr sz="4000">
                  <a:solidFill>
                    <a:schemeClr val="accent5">
                      <a:hueOff val="-444211"/>
                      <a:satOff val="-14915"/>
                      <a:lumOff val="22857"/>
                    </a:schemeClr>
                  </a:solidFill>
                </a:defRPr>
              </a:lvl1pPr>
            </a:lstStyle>
            <a:p>
              <a:r>
                <a:rPr lang="en-US" sz="1500" dirty="0"/>
                <a:t>Non Modularized ASR</a:t>
              </a:r>
              <a:r>
                <a:rPr sz="1500" dirty="0"/>
                <a:t> training</a:t>
              </a:r>
            </a:p>
          </p:txBody>
        </p:sp>
      </p:grpSp>
      <p:sp>
        <p:nvSpPr>
          <p:cNvPr id="27" name="automatic speech recognition">
            <a:extLst>
              <a:ext uri="{FF2B5EF4-FFF2-40B4-BE49-F238E27FC236}">
                <a16:creationId xmlns:a16="http://schemas.microsoft.com/office/drawing/2014/main" id="{C00BCCE1-0735-E145-A90E-22BFCD5A9102}"/>
              </a:ext>
            </a:extLst>
          </p:cNvPr>
          <p:cNvSpPr txBox="1">
            <a:spLocks/>
          </p:cNvSpPr>
          <p:nvPr/>
        </p:nvSpPr>
        <p:spPr>
          <a:xfrm>
            <a:off x="475030" y="121560"/>
            <a:ext cx="8001722" cy="95407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l" rtl="0">
              <a:lnSpc>
                <a:spcPct val="80000"/>
              </a:lnSpc>
              <a:spcBef>
                <a:spcPts val="0"/>
              </a:spcBef>
              <a:spcAft>
                <a:spcPts val="0"/>
              </a:spcAft>
              <a:buClr>
                <a:schemeClr val="dk2"/>
              </a:buClr>
              <a:buSzPts val="1800"/>
              <a:buFont typeface="Arial"/>
              <a:buChar char="●"/>
              <a:defRPr sz="4125" b="0" i="0" u="none" strike="noStrike" cap="none" spc="0">
                <a:solidFill>
                  <a:srgbClr val="3A5998"/>
                </a:solidFill>
                <a:latin typeface="+mn-lt"/>
                <a:ea typeface="+mn-ea"/>
                <a:cs typeface="+mn-cs"/>
                <a:sym typeface="FreightSansLFPro Semibold"/>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Clr>
                <a:schemeClr val="dk1"/>
              </a:buClr>
              <a:buSzPts val="2800"/>
              <a:buNone/>
            </a:pPr>
            <a:r>
              <a:rPr lang="en-US" sz="2500" dirty="0">
                <a:solidFill>
                  <a:schemeClr val="accent1">
                    <a:lumMod val="50000"/>
                  </a:schemeClr>
                </a:solidFill>
                <a:cs typeface="Arial"/>
                <a:sym typeface="Arial"/>
              </a:rPr>
              <a:t>Automatic </a:t>
            </a:r>
            <a:r>
              <a:rPr lang="en-US" sz="2500">
                <a:solidFill>
                  <a:schemeClr val="accent1">
                    <a:lumMod val="50000"/>
                  </a:schemeClr>
                </a:solidFill>
                <a:cs typeface="Arial"/>
                <a:sym typeface="Arial"/>
              </a:rPr>
              <a:t>Speech Recognition: </a:t>
            </a:r>
            <a:r>
              <a:rPr lang="en-US" sz="2500" dirty="0">
                <a:solidFill>
                  <a:schemeClr val="accent1">
                    <a:lumMod val="50000"/>
                  </a:schemeClr>
                </a:solidFill>
                <a:latin typeface="Arial"/>
                <a:cs typeface="Arial"/>
                <a:sym typeface="Arial"/>
              </a:rPr>
              <a:t>Modularized And Non Modularized ASR</a:t>
            </a:r>
          </a:p>
        </p:txBody>
      </p:sp>
      <p:sp>
        <p:nvSpPr>
          <p:cNvPr id="28" name="TextBox 27">
            <a:extLst>
              <a:ext uri="{FF2B5EF4-FFF2-40B4-BE49-F238E27FC236}">
                <a16:creationId xmlns:a16="http://schemas.microsoft.com/office/drawing/2014/main" id="{523E274A-B0C5-A447-B381-304F54450224}"/>
              </a:ext>
            </a:extLst>
          </p:cNvPr>
          <p:cNvSpPr txBox="1"/>
          <p:nvPr/>
        </p:nvSpPr>
        <p:spPr>
          <a:xfrm>
            <a:off x="6402020" y="4820875"/>
            <a:ext cx="2600496" cy="215444"/>
          </a:xfrm>
          <a:prstGeom prst="rect">
            <a:avLst/>
          </a:prstGeom>
          <a:noFill/>
        </p:spPr>
        <p:txBody>
          <a:bodyPr wrap="square" rtlCol="0">
            <a:spAutoFit/>
          </a:bodyPr>
          <a:lstStyle/>
          <a:p>
            <a:r>
              <a:rPr lang="en-US" sz="800" dirty="0"/>
              <a:t>Thanks Ronan </a:t>
            </a:r>
            <a:r>
              <a:rPr lang="en-US" sz="800" dirty="0" err="1"/>
              <a:t>Collobert</a:t>
            </a:r>
            <a:r>
              <a:rPr lang="en-US" sz="800" dirty="0"/>
              <a:t> for the slide content</a:t>
            </a:r>
          </a:p>
        </p:txBody>
      </p:sp>
      <p:sp>
        <p:nvSpPr>
          <p:cNvPr id="25" name="Line">
            <a:extLst>
              <a:ext uri="{FF2B5EF4-FFF2-40B4-BE49-F238E27FC236}">
                <a16:creationId xmlns:a16="http://schemas.microsoft.com/office/drawing/2014/main" id="{E317F2C9-30BA-5849-9286-3A108AB0C470}"/>
              </a:ext>
            </a:extLst>
          </p:cNvPr>
          <p:cNvSpPr/>
          <p:nvPr/>
        </p:nvSpPr>
        <p:spPr>
          <a:xfrm flipV="1">
            <a:off x="6658149" y="1903527"/>
            <a:ext cx="0" cy="35433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sp>
        <p:nvSpPr>
          <p:cNvPr id="26" name="language…">
            <a:extLst>
              <a:ext uri="{FF2B5EF4-FFF2-40B4-BE49-F238E27FC236}">
                <a16:creationId xmlns:a16="http://schemas.microsoft.com/office/drawing/2014/main" id="{C00F3031-6DB2-B74D-8CB9-A810940D6657}"/>
              </a:ext>
            </a:extLst>
          </p:cNvPr>
          <p:cNvSpPr/>
          <p:nvPr/>
        </p:nvSpPr>
        <p:spPr>
          <a:xfrm>
            <a:off x="6402020" y="2267193"/>
            <a:ext cx="1913213" cy="612544"/>
          </a:xfrm>
          <a:prstGeom prst="roundRect">
            <a:avLst>
              <a:gd name="adj" fmla="val 11662"/>
            </a:avLst>
          </a:pr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p>
            <a:pPr>
              <a:defRPr sz="5000" b="1" spc="0">
                <a:solidFill>
                  <a:srgbClr val="FFFFFF"/>
                </a:solidFill>
              </a:defRPr>
            </a:pPr>
            <a:endParaRPr lang="en-US" sz="1875" dirty="0"/>
          </a:p>
          <a:p>
            <a:pPr>
              <a:defRPr sz="5000" b="1" spc="0">
                <a:solidFill>
                  <a:srgbClr val="FFFFFF"/>
                </a:solidFill>
              </a:defRPr>
            </a:pPr>
            <a:r>
              <a:rPr lang="en-US" sz="1875" dirty="0"/>
              <a:t>pronunciation</a:t>
            </a:r>
          </a:p>
          <a:p>
            <a:pPr>
              <a:defRPr sz="5000" b="1" spc="0">
                <a:solidFill>
                  <a:srgbClr val="FFFFFF"/>
                </a:solidFill>
              </a:defRPr>
            </a:pPr>
            <a:r>
              <a:rPr lang="en-US" sz="1875" dirty="0"/>
              <a:t>model</a:t>
            </a:r>
          </a:p>
          <a:p>
            <a:pPr algn="ctr">
              <a:lnSpc>
                <a:spcPct val="100000"/>
              </a:lnSpc>
              <a:defRPr sz="5000" b="1" spc="0">
                <a:solidFill>
                  <a:srgbClr val="FFFFFF"/>
                </a:solidFill>
              </a:defRPr>
            </a:pPr>
            <a:endParaRPr sz="1875" dirty="0"/>
          </a:p>
        </p:txBody>
      </p:sp>
      <p:sp>
        <p:nvSpPr>
          <p:cNvPr id="29" name="Line">
            <a:extLst>
              <a:ext uri="{FF2B5EF4-FFF2-40B4-BE49-F238E27FC236}">
                <a16:creationId xmlns:a16="http://schemas.microsoft.com/office/drawing/2014/main" id="{04058D13-104B-8848-8A14-09382604DDA0}"/>
              </a:ext>
            </a:extLst>
          </p:cNvPr>
          <p:cNvSpPr/>
          <p:nvPr/>
        </p:nvSpPr>
        <p:spPr>
          <a:xfrm flipV="1">
            <a:off x="5938283" y="1894191"/>
            <a:ext cx="0" cy="354330"/>
          </a:xfrm>
          <a:prstGeom prst="line">
            <a:avLst/>
          </a:prstGeom>
          <a:ln w="127000">
            <a:solidFill>
              <a:schemeClr val="accent1">
                <a:satOff val="-3355"/>
                <a:lumOff val="26614"/>
              </a:schemeClr>
            </a:solidFill>
            <a:miter lim="400000"/>
            <a:tailEnd type="triangle"/>
          </a:ln>
        </p:spPr>
        <p:txBody>
          <a:bodyPr lIns="28575" tIns="28575" rIns="28575" bIns="28575" anchor="ctr"/>
          <a:lstStyle/>
          <a:p>
            <a:pPr algn="l">
              <a:lnSpc>
                <a:spcPct val="120000"/>
              </a:lnSpc>
              <a:defRPr sz="7400" spc="0"/>
            </a:pPr>
            <a:endParaRPr sz="2775"/>
          </a:p>
        </p:txBody>
      </p:sp>
      <p:sp>
        <p:nvSpPr>
          <p:cNvPr id="30" name="language…">
            <a:extLst>
              <a:ext uri="{FF2B5EF4-FFF2-40B4-BE49-F238E27FC236}">
                <a16:creationId xmlns:a16="http://schemas.microsoft.com/office/drawing/2014/main" id="{DE316862-F4ED-CD4B-A4C0-C5F40E3FECD1}"/>
              </a:ext>
            </a:extLst>
          </p:cNvPr>
          <p:cNvSpPr/>
          <p:nvPr/>
        </p:nvSpPr>
        <p:spPr>
          <a:xfrm>
            <a:off x="4512740" y="2282436"/>
            <a:ext cx="1728682" cy="612544"/>
          </a:xfrm>
          <a:prstGeom prst="roundRect">
            <a:avLst>
              <a:gd name="adj" fmla="val 11662"/>
            </a:avLst>
          </a:pr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lstStyle/>
          <a:p>
            <a:pPr>
              <a:defRPr sz="5000" b="1" spc="0">
                <a:solidFill>
                  <a:srgbClr val="FFFFFF"/>
                </a:solidFill>
              </a:defRPr>
            </a:pPr>
            <a:endParaRPr lang="en-US" sz="1875" dirty="0"/>
          </a:p>
          <a:p>
            <a:pPr>
              <a:defRPr sz="5000" b="1" spc="0">
                <a:solidFill>
                  <a:srgbClr val="FFFFFF"/>
                </a:solidFill>
              </a:defRPr>
            </a:pPr>
            <a:r>
              <a:rPr lang="en-US" sz="1875" dirty="0"/>
              <a:t>language</a:t>
            </a:r>
          </a:p>
          <a:p>
            <a:pPr>
              <a:defRPr sz="5000" b="1" spc="0">
                <a:solidFill>
                  <a:srgbClr val="FFFFFF"/>
                </a:solidFill>
              </a:defRPr>
            </a:pPr>
            <a:r>
              <a:rPr lang="en-US" sz="1875" dirty="0"/>
              <a:t>model</a:t>
            </a:r>
          </a:p>
          <a:p>
            <a:pPr>
              <a:defRPr sz="5000" b="1" spc="0">
                <a:solidFill>
                  <a:srgbClr val="FFFFFF"/>
                </a:solidFill>
              </a:defRPr>
            </a:pPr>
            <a:endParaRPr sz="1875" dirty="0"/>
          </a:p>
        </p:txBody>
      </p:sp>
      <p:cxnSp>
        <p:nvCxnSpPr>
          <p:cNvPr id="31" name="Straight Arrow Connector 30">
            <a:extLst>
              <a:ext uri="{FF2B5EF4-FFF2-40B4-BE49-F238E27FC236}">
                <a16:creationId xmlns:a16="http://schemas.microsoft.com/office/drawing/2014/main" id="{29C8C5C9-FCC1-3544-946D-847ED414EECC}"/>
              </a:ext>
            </a:extLst>
          </p:cNvPr>
          <p:cNvCxnSpPr>
            <a:cxnSpLocks/>
          </p:cNvCxnSpPr>
          <p:nvPr/>
        </p:nvCxnSpPr>
        <p:spPr>
          <a:xfrm>
            <a:off x="5408438" y="1004253"/>
            <a:ext cx="0" cy="451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C62243F-C148-1843-BCB4-B44CB92F454A}"/>
              </a:ext>
            </a:extLst>
          </p:cNvPr>
          <p:cNvSpPr/>
          <p:nvPr/>
        </p:nvSpPr>
        <p:spPr>
          <a:xfrm>
            <a:off x="4676504" y="748219"/>
            <a:ext cx="1250663" cy="307777"/>
          </a:xfrm>
          <a:prstGeom prst="rect">
            <a:avLst/>
          </a:prstGeom>
        </p:spPr>
        <p:txBody>
          <a:bodyPr wrap="none">
            <a:spAutoFit/>
          </a:bodyPr>
          <a:lstStyle/>
          <a:p>
            <a:pPr>
              <a:buClr>
                <a:schemeClr val="tx1"/>
              </a:buClr>
            </a:pPr>
            <a:r>
              <a:rPr lang="en-US" dirty="0"/>
              <a:t>Sounds Units</a:t>
            </a:r>
          </a:p>
        </p:txBody>
      </p:sp>
    </p:spTree>
    <p:extLst>
      <p:ext uri="{BB962C8B-B14F-4D97-AF65-F5344CB8AC3E}">
        <p14:creationId xmlns:p14="http://schemas.microsoft.com/office/powerpoint/2010/main" val="16784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matic speech recognition">
            <a:extLst>
              <a:ext uri="{FF2B5EF4-FFF2-40B4-BE49-F238E27FC236}">
                <a16:creationId xmlns:a16="http://schemas.microsoft.com/office/drawing/2014/main" id="{7428FF9D-9A83-204C-866A-8154E54513B4}"/>
              </a:ext>
            </a:extLst>
          </p:cNvPr>
          <p:cNvSpPr txBox="1">
            <a:spLocks/>
          </p:cNvSpPr>
          <p:nvPr/>
        </p:nvSpPr>
        <p:spPr>
          <a:xfrm>
            <a:off x="317931" y="185600"/>
            <a:ext cx="8001722" cy="5693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dk1"/>
              </a:buClr>
              <a:buSzPts val="2800"/>
            </a:pPr>
            <a:r>
              <a:rPr lang="en-US" sz="2800" dirty="0">
                <a:solidFill>
                  <a:schemeClr val="accent1">
                    <a:lumMod val="50000"/>
                  </a:schemeClr>
                </a:solidFill>
              </a:rPr>
              <a:t>ASR And Machine Translation As Sequence To Sequence Problem</a:t>
            </a:r>
            <a:endParaRPr lang="en-US" sz="2500" dirty="0">
              <a:solidFill>
                <a:schemeClr val="accent1">
                  <a:lumMod val="50000"/>
                </a:schemeClr>
              </a:solidFill>
            </a:endParaRPr>
          </a:p>
        </p:txBody>
      </p:sp>
      <p:pic>
        <p:nvPicPr>
          <p:cNvPr id="3" name="Picture 2" descr="A picture containing graphical user interface&#10;&#10;Description automatically generated">
            <a:extLst>
              <a:ext uri="{FF2B5EF4-FFF2-40B4-BE49-F238E27FC236}">
                <a16:creationId xmlns:a16="http://schemas.microsoft.com/office/drawing/2014/main" id="{1212A247-C5F0-454C-8A3F-F0CBCB5A6A17}"/>
              </a:ext>
            </a:extLst>
          </p:cNvPr>
          <p:cNvPicPr>
            <a:picLocks noChangeAspect="1"/>
          </p:cNvPicPr>
          <p:nvPr/>
        </p:nvPicPr>
        <p:blipFill>
          <a:blip r:embed="rId3"/>
          <a:stretch>
            <a:fillRect/>
          </a:stretch>
        </p:blipFill>
        <p:spPr>
          <a:xfrm>
            <a:off x="4572000" y="4582777"/>
            <a:ext cx="3259723" cy="407917"/>
          </a:xfrm>
          <a:prstGeom prst="rect">
            <a:avLst/>
          </a:prstGeom>
        </p:spPr>
      </p:pic>
      <p:grpSp>
        <p:nvGrpSpPr>
          <p:cNvPr id="8" name="Group 7">
            <a:extLst>
              <a:ext uri="{FF2B5EF4-FFF2-40B4-BE49-F238E27FC236}">
                <a16:creationId xmlns:a16="http://schemas.microsoft.com/office/drawing/2014/main" id="{98FD70D1-0C89-7047-B8BB-4CDA1FC1E420}"/>
              </a:ext>
            </a:extLst>
          </p:cNvPr>
          <p:cNvGrpSpPr/>
          <p:nvPr/>
        </p:nvGrpSpPr>
        <p:grpSpPr>
          <a:xfrm>
            <a:off x="189567" y="1601273"/>
            <a:ext cx="3543264" cy="2582437"/>
            <a:chOff x="0" y="1601273"/>
            <a:chExt cx="3543264" cy="2582437"/>
          </a:xfrm>
        </p:grpSpPr>
        <p:sp>
          <p:nvSpPr>
            <p:cNvPr id="12" name="TextBox 11">
              <a:extLst>
                <a:ext uri="{FF2B5EF4-FFF2-40B4-BE49-F238E27FC236}">
                  <a16:creationId xmlns:a16="http://schemas.microsoft.com/office/drawing/2014/main" id="{FBDF7C09-C89B-3348-BBE0-F72A3E15A7DB}"/>
                </a:ext>
              </a:extLst>
            </p:cNvPr>
            <p:cNvSpPr txBox="1"/>
            <p:nvPr/>
          </p:nvSpPr>
          <p:spPr>
            <a:xfrm>
              <a:off x="311700" y="3999044"/>
              <a:ext cx="2527513" cy="184666"/>
            </a:xfrm>
            <a:prstGeom prst="rect">
              <a:avLst/>
            </a:prstGeom>
            <a:noFill/>
          </p:spPr>
          <p:txBody>
            <a:bodyPr wrap="square" rtlCol="0">
              <a:spAutoFit/>
            </a:bodyPr>
            <a:lstStyle/>
            <a:p>
              <a:r>
                <a:rPr lang="en-US" sz="600" dirty="0"/>
                <a:t>Image from </a:t>
              </a:r>
              <a:r>
                <a:rPr lang="en-US" sz="600" dirty="0" err="1"/>
                <a:t>Bhiksha</a:t>
              </a:r>
              <a:r>
                <a:rPr lang="en-US" sz="600" dirty="0"/>
                <a:t> Raj’s lecture on </a:t>
              </a:r>
              <a:r>
                <a:rPr lang="en-US" sz="600" dirty="0">
                  <a:hlinkClick r:id="rId4"/>
                </a:rPr>
                <a:t>attention models </a:t>
              </a:r>
              <a:endParaRPr lang="en-US" sz="600" dirty="0"/>
            </a:p>
          </p:txBody>
        </p:sp>
        <p:pic>
          <p:nvPicPr>
            <p:cNvPr id="13" name="Picture 12" descr="Diagram&#10;&#10;Description automatically generated">
              <a:extLst>
                <a:ext uri="{FF2B5EF4-FFF2-40B4-BE49-F238E27FC236}">
                  <a16:creationId xmlns:a16="http://schemas.microsoft.com/office/drawing/2014/main" id="{6300E94A-3371-BA4E-BD1E-A3B6DE91200B}"/>
                </a:ext>
              </a:extLst>
            </p:cNvPr>
            <p:cNvPicPr>
              <a:picLocks noChangeAspect="1"/>
            </p:cNvPicPr>
            <p:nvPr/>
          </p:nvPicPr>
          <p:blipFill>
            <a:blip r:embed="rId5"/>
            <a:stretch>
              <a:fillRect/>
            </a:stretch>
          </p:blipFill>
          <p:spPr>
            <a:xfrm>
              <a:off x="0" y="1601273"/>
              <a:ext cx="3543264" cy="1926839"/>
            </a:xfrm>
            <a:prstGeom prst="rect">
              <a:avLst/>
            </a:prstGeom>
          </p:spPr>
        </p:pic>
        <p:sp>
          <p:nvSpPr>
            <p:cNvPr id="14" name="TextBox 13">
              <a:extLst>
                <a:ext uri="{FF2B5EF4-FFF2-40B4-BE49-F238E27FC236}">
                  <a16:creationId xmlns:a16="http://schemas.microsoft.com/office/drawing/2014/main" id="{006494EA-782B-5845-B779-DF76B150018D}"/>
                </a:ext>
              </a:extLst>
            </p:cNvPr>
            <p:cNvSpPr txBox="1"/>
            <p:nvPr/>
          </p:nvSpPr>
          <p:spPr>
            <a:xfrm>
              <a:off x="311700" y="3704704"/>
              <a:ext cx="2207942" cy="307777"/>
            </a:xfrm>
            <a:prstGeom prst="rect">
              <a:avLst/>
            </a:prstGeom>
            <a:noFill/>
          </p:spPr>
          <p:txBody>
            <a:bodyPr wrap="square" rtlCol="0">
              <a:spAutoFit/>
            </a:bodyPr>
            <a:lstStyle/>
            <a:p>
              <a:r>
                <a:rPr lang="en-US" dirty="0"/>
                <a:t>Machine Translation</a:t>
              </a:r>
            </a:p>
          </p:txBody>
        </p:sp>
      </p:grpSp>
      <p:grpSp>
        <p:nvGrpSpPr>
          <p:cNvPr id="16" name="Group 15">
            <a:extLst>
              <a:ext uri="{FF2B5EF4-FFF2-40B4-BE49-F238E27FC236}">
                <a16:creationId xmlns:a16="http://schemas.microsoft.com/office/drawing/2014/main" id="{10E99C3C-A831-8B4E-97EC-2CF95CC5D23E}"/>
              </a:ext>
            </a:extLst>
          </p:cNvPr>
          <p:cNvGrpSpPr/>
          <p:nvPr/>
        </p:nvGrpSpPr>
        <p:grpSpPr>
          <a:xfrm>
            <a:off x="249536" y="693102"/>
            <a:ext cx="9430094" cy="4498482"/>
            <a:chOff x="165432" y="700088"/>
            <a:chExt cx="9469594" cy="4480344"/>
          </a:xfrm>
        </p:grpSpPr>
        <p:pic>
          <p:nvPicPr>
            <p:cNvPr id="6" name="Picture 5" descr="Diagram, engineering drawing&#10;&#10;Description automatically generated">
              <a:extLst>
                <a:ext uri="{FF2B5EF4-FFF2-40B4-BE49-F238E27FC236}">
                  <a16:creationId xmlns:a16="http://schemas.microsoft.com/office/drawing/2014/main" id="{46989C84-71AF-1746-AC1F-42CF0E03B083}"/>
                </a:ext>
              </a:extLst>
            </p:cNvPr>
            <p:cNvPicPr>
              <a:picLocks noChangeAspect="1"/>
            </p:cNvPicPr>
            <p:nvPr/>
          </p:nvPicPr>
          <p:blipFill>
            <a:blip r:embed="rId6"/>
            <a:stretch>
              <a:fillRect/>
            </a:stretch>
          </p:blipFill>
          <p:spPr>
            <a:xfrm>
              <a:off x="3867719" y="700088"/>
              <a:ext cx="4865379" cy="3914794"/>
            </a:xfrm>
            <a:prstGeom prst="rect">
              <a:avLst/>
            </a:prstGeom>
          </p:spPr>
        </p:pic>
        <p:sp>
          <p:nvSpPr>
            <p:cNvPr id="9" name="TextBox 8">
              <a:extLst>
                <a:ext uri="{FF2B5EF4-FFF2-40B4-BE49-F238E27FC236}">
                  <a16:creationId xmlns:a16="http://schemas.microsoft.com/office/drawing/2014/main" id="{2B11842C-F8CF-974A-B210-78EE8CF8B158}"/>
                </a:ext>
              </a:extLst>
            </p:cNvPr>
            <p:cNvSpPr txBox="1"/>
            <p:nvPr/>
          </p:nvSpPr>
          <p:spPr>
            <a:xfrm>
              <a:off x="7107513" y="4958834"/>
              <a:ext cx="2527513" cy="184666"/>
            </a:xfrm>
            <a:prstGeom prst="rect">
              <a:avLst/>
            </a:prstGeom>
            <a:noFill/>
          </p:spPr>
          <p:txBody>
            <a:bodyPr wrap="square" rtlCol="0">
              <a:spAutoFit/>
            </a:bodyPr>
            <a:lstStyle/>
            <a:p>
              <a:r>
                <a:rPr lang="en-US" sz="600" dirty="0"/>
                <a:t>Image from Chan et al., “</a:t>
              </a:r>
              <a:r>
                <a:rPr lang="en-US" sz="600" b="1" dirty="0">
                  <a:hlinkClick r:id="rId7"/>
                </a:rPr>
                <a:t>Listen, Attend and Spell</a:t>
              </a:r>
              <a:r>
                <a:rPr lang="en-US" sz="600" dirty="0"/>
                <a:t>”</a:t>
              </a:r>
            </a:p>
          </p:txBody>
        </p:sp>
        <p:sp>
          <p:nvSpPr>
            <p:cNvPr id="11" name="TextBox 10">
              <a:extLst>
                <a:ext uri="{FF2B5EF4-FFF2-40B4-BE49-F238E27FC236}">
                  <a16:creationId xmlns:a16="http://schemas.microsoft.com/office/drawing/2014/main" id="{AC13C37A-CEA0-D149-9274-7101A81FDE29}"/>
                </a:ext>
              </a:extLst>
            </p:cNvPr>
            <p:cNvSpPr txBox="1"/>
            <p:nvPr/>
          </p:nvSpPr>
          <p:spPr>
            <a:xfrm>
              <a:off x="5415693" y="4872655"/>
              <a:ext cx="2207942" cy="307777"/>
            </a:xfrm>
            <a:prstGeom prst="rect">
              <a:avLst/>
            </a:prstGeom>
            <a:noFill/>
          </p:spPr>
          <p:txBody>
            <a:bodyPr wrap="square" rtlCol="0">
              <a:spAutoFit/>
            </a:bodyPr>
            <a:lstStyle/>
            <a:p>
              <a:r>
                <a:rPr lang="en-US" dirty="0"/>
                <a:t>ASR</a:t>
              </a:r>
            </a:p>
          </p:txBody>
        </p:sp>
        <p:sp>
          <p:nvSpPr>
            <p:cNvPr id="15" name="TextBox 14">
              <a:extLst>
                <a:ext uri="{FF2B5EF4-FFF2-40B4-BE49-F238E27FC236}">
                  <a16:creationId xmlns:a16="http://schemas.microsoft.com/office/drawing/2014/main" id="{21E2B389-38F4-5648-B32B-5B1DBBDAAF5A}"/>
                </a:ext>
              </a:extLst>
            </p:cNvPr>
            <p:cNvSpPr txBox="1"/>
            <p:nvPr/>
          </p:nvSpPr>
          <p:spPr>
            <a:xfrm>
              <a:off x="165432" y="4311758"/>
              <a:ext cx="4939952" cy="367843"/>
            </a:xfrm>
            <a:prstGeom prst="rect">
              <a:avLst/>
            </a:prstGeom>
            <a:noFill/>
          </p:spPr>
          <p:txBody>
            <a:bodyPr wrap="square" rtlCol="0">
              <a:spAutoFit/>
            </a:bodyPr>
            <a:lstStyle/>
            <a:p>
              <a:r>
                <a:rPr lang="en-US" sz="900" dirty="0"/>
                <a:t>LAS attends to all audio embeddings and uses text history produced so far to </a:t>
              </a:r>
            </a:p>
            <a:p>
              <a:r>
                <a:rPr lang="en-US" sz="900" dirty="0"/>
                <a:t>generate probability distribution over output units</a:t>
              </a:r>
            </a:p>
          </p:txBody>
        </p:sp>
      </p:grpSp>
      <p:pic>
        <p:nvPicPr>
          <p:cNvPr id="17" name="Picture 16">
            <a:extLst>
              <a:ext uri="{FF2B5EF4-FFF2-40B4-BE49-F238E27FC236}">
                <a16:creationId xmlns:a16="http://schemas.microsoft.com/office/drawing/2014/main" id="{7AD689BD-0898-BC4C-85B9-28C1AE321732}"/>
              </a:ext>
            </a:extLst>
          </p:cNvPr>
          <p:cNvPicPr>
            <a:picLocks noChangeAspect="1"/>
          </p:cNvPicPr>
          <p:nvPr/>
        </p:nvPicPr>
        <p:blipFill>
          <a:blip r:embed="rId8"/>
          <a:stretch>
            <a:fillRect/>
          </a:stretch>
        </p:blipFill>
        <p:spPr>
          <a:xfrm>
            <a:off x="249536" y="4775387"/>
            <a:ext cx="4150374" cy="255845"/>
          </a:xfrm>
          <a:prstGeom prst="rect">
            <a:avLst/>
          </a:prstGeom>
        </p:spPr>
      </p:pic>
    </p:spTree>
    <p:extLst>
      <p:ext uri="{BB962C8B-B14F-4D97-AF65-F5344CB8AC3E}">
        <p14:creationId xmlns:p14="http://schemas.microsoft.com/office/powerpoint/2010/main" val="10085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33856</TotalTime>
  <Words>7296</Words>
  <Application>Microsoft Macintosh PowerPoint</Application>
  <PresentationFormat>On-screen Show (16:9)</PresentationFormat>
  <Paragraphs>1526</Paragraphs>
  <Slides>61</Slides>
  <Notes>53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Cambria Math</vt:lpstr>
      <vt:lpstr>Simple Light</vt:lpstr>
      <vt:lpstr>RNN-T Based ASR Systems </vt:lpstr>
      <vt:lpstr>Outline</vt:lpstr>
      <vt:lpstr>PowerPoint Presentation</vt:lpstr>
      <vt:lpstr>PowerPoint Presentation</vt:lpstr>
      <vt:lpstr>PowerPoint Presentation</vt:lpstr>
      <vt:lpstr>Acoustic Model: Training </vt:lpstr>
      <vt:lpstr>PowerPoint Presentation</vt:lpstr>
      <vt:lpstr>PowerPoint Presentation</vt:lpstr>
      <vt:lpstr>PowerPoint Presentation</vt:lpstr>
      <vt:lpstr>ASR As Sequence To Sequence Problem</vt:lpstr>
      <vt:lpstr>ASR As Sequence To Sequence Problem</vt:lpstr>
      <vt:lpstr>Connectionist Temporal Classification (CTC)</vt:lpstr>
      <vt:lpstr>Conditional Independence Assumption</vt:lpstr>
      <vt:lpstr>Conditional Independence Assumption</vt:lpstr>
      <vt:lpstr>Why RNN-T ASR From Production Point Of View</vt:lpstr>
      <vt:lpstr>Components Of RNN-T ASR System</vt:lpstr>
      <vt:lpstr>PowerPoint Presentation</vt:lpstr>
      <vt:lpstr>Training Objective</vt:lpstr>
      <vt:lpstr>An Alignment During Training</vt:lpstr>
      <vt:lpstr>An Alignment During Training</vt:lpstr>
      <vt:lpstr>An Alignment During Training</vt:lpstr>
      <vt:lpstr>An Alignment During Training</vt:lpstr>
      <vt:lpstr>An Alignment During Training</vt:lpstr>
      <vt:lpstr>An Alignment During Training</vt:lpstr>
      <vt:lpstr>An Alignment During Training</vt:lpstr>
      <vt:lpstr>RNN-T Lattice And Training</vt:lpstr>
      <vt:lpstr>PowerPoint Presentation</vt:lpstr>
      <vt:lpstr>Operation: Extend Hypothesis</vt:lpstr>
      <vt:lpstr>Subset Of Hypotheses At t = 1 During Decoding</vt:lpstr>
      <vt:lpstr>Greedy Decoding</vt:lpstr>
      <vt:lpstr>Greedy Decoding</vt:lpstr>
      <vt:lpstr>Greedy Decoding</vt:lpstr>
      <vt:lpstr>Greedy Decoding</vt:lpstr>
      <vt:lpstr>Greedy Decoding</vt:lpstr>
      <vt:lpstr>Greedy Decoding</vt:lpstr>
      <vt:lpstr>Greedy Decoding</vt:lpstr>
      <vt:lpstr>Greedy Decoding</vt:lpstr>
      <vt:lpstr>Subset Of Hypotheses At t = 1 During Decoding</vt:lpstr>
      <vt:lpstr>Beam Search</vt:lpstr>
      <vt:lpstr>Beam Search: Expand the best hypothesis among candidate hypotheses</vt:lpstr>
      <vt:lpstr>Beam Search: When to exit search at time frame t</vt:lpstr>
      <vt:lpstr>Beam Search: Algorithm</vt:lpstr>
      <vt:lpstr>Practical Considerations</vt:lpstr>
      <vt:lpstr>Utilizing Utterance Specific Context: Contextualization</vt:lpstr>
      <vt:lpstr>Utilizing Utterance Specific Context: Biasing Module </vt:lpstr>
      <vt:lpstr>Utilizing Utterance Specific Context: Attention Module </vt:lpstr>
      <vt:lpstr>What Does Attention Module Learn? </vt:lpstr>
      <vt:lpstr>Utilizing Utterance Specific Context: Shallow Fusion </vt:lpstr>
      <vt:lpstr>Contextualization: Utilizing Large Text Only data with Shallow Fusion</vt:lpstr>
      <vt:lpstr>Choice Of Output Units For RNN-T ASR</vt:lpstr>
      <vt:lpstr>Optimization: Beam Search  Decoding</vt:lpstr>
      <vt:lpstr>Improving Training Optimization And Emission Delays</vt:lpstr>
      <vt:lpstr>More Details On Training  RNN-T model </vt:lpstr>
      <vt:lpstr>Training: Lattice With Complete Set Of Alignments</vt:lpstr>
      <vt:lpstr>Training: Forward Variable (alpha)</vt:lpstr>
      <vt:lpstr>Training: Backward Variable (beta)</vt:lpstr>
      <vt:lpstr>Training: ⍺(t, u) * β(t, u)</vt:lpstr>
      <vt:lpstr>Training: Gradient Descent</vt:lpstr>
      <vt:lpstr>Further Reading</vt:lpstr>
      <vt:lpstr>How To Deal With Hypotheses That Share Prefix</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RNNT Based ASR systems </dc:title>
  <dc:subject/>
  <dc:creator/>
  <cp:keywords/>
  <dc:description/>
  <cp:lastModifiedBy>Mahaveer Jain</cp:lastModifiedBy>
  <cp:revision>504</cp:revision>
  <dcterms:modified xsi:type="dcterms:W3CDTF">2021-04-14T07:50:49Z</dcterms:modified>
  <cp:category/>
</cp:coreProperties>
</file>