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71"/>
  </p:notesMasterIdLst>
  <p:handoutMasterIdLst>
    <p:handoutMasterId r:id="rId72"/>
  </p:handoutMasterIdLst>
  <p:sldIdLst>
    <p:sldId id="256" r:id="rId3"/>
    <p:sldId id="1728" r:id="rId4"/>
    <p:sldId id="2279" r:id="rId5"/>
    <p:sldId id="1677" r:id="rId6"/>
    <p:sldId id="2281" r:id="rId7"/>
    <p:sldId id="2277" r:id="rId8"/>
    <p:sldId id="1055" r:id="rId9"/>
    <p:sldId id="1056" r:id="rId10"/>
    <p:sldId id="1057" r:id="rId11"/>
    <p:sldId id="1058" r:id="rId12"/>
    <p:sldId id="1059" r:id="rId13"/>
    <p:sldId id="970" r:id="rId14"/>
    <p:sldId id="1098" r:id="rId15"/>
    <p:sldId id="1099" r:id="rId16"/>
    <p:sldId id="2278" r:id="rId17"/>
    <p:sldId id="1665" r:id="rId18"/>
    <p:sldId id="1662" r:id="rId19"/>
    <p:sldId id="1664" r:id="rId20"/>
    <p:sldId id="1503" r:id="rId21"/>
    <p:sldId id="972" r:id="rId22"/>
    <p:sldId id="2280" r:id="rId23"/>
    <p:sldId id="1026" r:id="rId24"/>
    <p:sldId id="1027" r:id="rId25"/>
    <p:sldId id="1028" r:id="rId26"/>
    <p:sldId id="1029" r:id="rId27"/>
    <p:sldId id="1083" r:id="rId28"/>
    <p:sldId id="2235" r:id="rId29"/>
    <p:sldId id="2234" r:id="rId30"/>
    <p:sldId id="1100" r:id="rId31"/>
    <p:sldId id="2239" r:id="rId32"/>
    <p:sldId id="2240" r:id="rId33"/>
    <p:sldId id="1084" r:id="rId34"/>
    <p:sldId id="2237" r:id="rId35"/>
    <p:sldId id="1085" r:id="rId36"/>
    <p:sldId id="2238" r:id="rId37"/>
    <p:sldId id="1032" r:id="rId38"/>
    <p:sldId id="1033" r:id="rId39"/>
    <p:sldId id="1034" r:id="rId40"/>
    <p:sldId id="1035" r:id="rId41"/>
    <p:sldId id="1036" r:id="rId42"/>
    <p:sldId id="1037" r:id="rId43"/>
    <p:sldId id="1038" r:id="rId44"/>
    <p:sldId id="1039" r:id="rId45"/>
    <p:sldId id="1040" r:id="rId46"/>
    <p:sldId id="1041" r:id="rId47"/>
    <p:sldId id="1042" r:id="rId48"/>
    <p:sldId id="1043" r:id="rId49"/>
    <p:sldId id="1044" r:id="rId50"/>
    <p:sldId id="1045" r:id="rId51"/>
    <p:sldId id="1046" r:id="rId52"/>
    <p:sldId id="1047" r:id="rId53"/>
    <p:sldId id="1031" r:id="rId54"/>
    <p:sldId id="1048" r:id="rId55"/>
    <p:sldId id="1049" r:id="rId56"/>
    <p:sldId id="2273" r:id="rId57"/>
    <p:sldId id="1127" r:id="rId58"/>
    <p:sldId id="975" r:id="rId59"/>
    <p:sldId id="976" r:id="rId60"/>
    <p:sldId id="977" r:id="rId61"/>
    <p:sldId id="978" r:id="rId62"/>
    <p:sldId id="979" r:id="rId63"/>
    <p:sldId id="980" r:id="rId64"/>
    <p:sldId id="981" r:id="rId65"/>
    <p:sldId id="2275" r:id="rId66"/>
    <p:sldId id="2276" r:id="rId67"/>
    <p:sldId id="2274" r:id="rId68"/>
    <p:sldId id="982" r:id="rId69"/>
    <p:sldId id="983" r:id="rId7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5" autoAdjust="0"/>
    <p:restoredTop sz="93469" autoAdjust="0"/>
  </p:normalViewPr>
  <p:slideViewPr>
    <p:cSldViewPr>
      <p:cViewPr varScale="1">
        <p:scale>
          <a:sx n="114" d="100"/>
          <a:sy n="114" d="100"/>
        </p:scale>
        <p:origin x="1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9/14/20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516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C6542B-FAD7-C74E-BE86-22B37A77DFE0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8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8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74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C6542B-FAD7-C74E-BE86-22B37A77DFE0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8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8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54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B106AA-CBB5-F143-B605-E887C74369A9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9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9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00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03F473-8142-AA4A-A1B1-7FE7E95DFD08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0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0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6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51967B-833A-3C4C-9FFF-74633ECF815E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1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1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48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069CCA-65E5-FD41-89E5-B4F871A183D2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2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2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86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04F6C2-96C6-4148-A8B1-125EB4250CD0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3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3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74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106BF8-0553-E244-B1AF-55842EA5F679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2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CE009C-48E4-3A49-84D3-7177C432EBF4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5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5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Shape 10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613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EB4021-ADBB-1F47-ADFD-360E8605D7A1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6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6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2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CC1BB7-80EF-BF41-9328-25138190824F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7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7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00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6B8668-7E28-584A-BB1D-86D43F7A5FD9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8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8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14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E303F1-BF8C-9842-8CCE-86CEFF9B1491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9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9B37FF-9BAC-CF4A-BE97-4AFA256E3DA4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0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0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4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383D90-598C-4A49-8B6C-A05CC8A2E3FD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1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1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4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96CC5E-24F4-FA4C-BF60-7AF61C788113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2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2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56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7CEEE8-EB9C-7146-B922-91A07BD653BE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3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3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510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895A5C-60B4-0545-B59A-B9FC7C4EC9F6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4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14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4B765B-3C8B-2949-8496-4A304B97914E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55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5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8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Shape 10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Partial deriv. Of each dimension of output with respect to each dimension of input</a:t>
            </a:r>
          </a:p>
        </p:txBody>
      </p:sp>
    </p:spTree>
    <p:extLst>
      <p:ext uri="{BB962C8B-B14F-4D97-AF65-F5344CB8AC3E}">
        <p14:creationId xmlns:p14="http://schemas.microsoft.com/office/powerpoint/2010/main" val="24727679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2DA322-8DFE-194B-BFCB-9270FFB367D2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66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6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670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DD0B3E-6690-5642-B14B-B3A68AC9FECF}" type="slidenum">
              <a:rPr lang="en-US">
                <a:solidFill>
                  <a:srgbClr val="000000"/>
                </a:solidFill>
              </a:rPr>
              <a:pPr/>
              <a:t>51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76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7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60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51A918-FA3C-7C45-B53C-CD399E2E5837}" type="slidenum">
              <a:rPr lang="en-US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86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86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487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E127ED-D45C-7242-9ACB-06427A9B95F8}" type="slidenum">
              <a:rPr lang="en-US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96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96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894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Preserve spatial structure of input</a:t>
            </a:r>
          </a:p>
        </p:txBody>
      </p:sp>
    </p:spTree>
    <p:extLst>
      <p:ext uri="{BB962C8B-B14F-4D97-AF65-F5344CB8AC3E}">
        <p14:creationId xmlns:p14="http://schemas.microsoft.com/office/powerpoint/2010/main" val="15922796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4253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0649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4700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4545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014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Shape 1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8314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1960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0239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53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Shape 1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180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Shape 1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Shape 1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 each elem in input, for each elem in output</a:t>
            </a:r>
          </a:p>
        </p:txBody>
      </p:sp>
    </p:spTree>
    <p:extLst>
      <p:ext uri="{BB962C8B-B14F-4D97-AF65-F5344CB8AC3E}">
        <p14:creationId xmlns:p14="http://schemas.microsoft.com/office/powerpoint/2010/main" val="2851049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9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Shape 7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417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Shape 18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8" name="Shape 18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Biological inspirations to neurons in brain that we’ll discuss later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Looking at it mathematically first, one thing this can help solve, is if we look back to our linear score function, each row of W corresponded to a template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Problem that there can be only one template per class, can’t look for multiple modes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Now intermediate layers can represent anonymous templates that later get recombined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Intermediate layers anonymous templates that get recombined.  solves mode problems</a:t>
            </a:r>
          </a:p>
        </p:txBody>
      </p:sp>
    </p:spTree>
    <p:extLst>
      <p:ext uri="{BB962C8B-B14F-4D97-AF65-F5344CB8AC3E}">
        <p14:creationId xmlns:p14="http://schemas.microsoft.com/office/powerpoint/2010/main" val="234248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032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33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101600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934633"/>
            <a:ext cx="8520600" cy="504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296857" y="6179655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707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  <p:sldLayoutId id="214748370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tvault-my.sharepoint.com/:x:/g/personal/dbatra8_gatech_edu/EY4_65XOzWtOkXSSz2WgpoUBY8ux2gY9PsRzR6KnglIFEQ?e=4tnKWI" TargetMode="External"/><Relationship Id="rId2" Type="http://schemas.openxmlformats.org/officeDocument/2006/relationships/hyperlink" Target="https://evalai.cloudcv.org/web/challenges/challenge-page/684/leaderboard/1853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ruckner/deepViz" TargetMode="External"/><Relationship Id="rId2" Type="http://schemas.openxmlformats.org/officeDocument/2006/relationships/hyperlink" Target="http://setosa.io/ev/image-kernels/" TargetMode="Externa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/>
              <a:t>Georgia </a:t>
            </a:r>
            <a:r>
              <a:rPr lang="en-US" sz="2800" dirty="0"/>
              <a:t>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Convolutional Neural Networks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What is a convolution?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FC vs Conv Layers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 txBox="1"/>
          <p:nvPr/>
        </p:nvSpPr>
        <p:spPr>
          <a:xfrm>
            <a:off x="355525" y="4128050"/>
            <a:ext cx="2510100" cy="11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Shape 1129"/>
          <p:cNvSpPr txBox="1"/>
          <p:nvPr/>
        </p:nvSpPr>
        <p:spPr>
          <a:xfrm>
            <a:off x="5370300" y="4563525"/>
            <a:ext cx="3776400" cy="73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i.e. Jacobian would technically be a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[409,600 x 409,600] matrix :\</a:t>
            </a:r>
          </a:p>
        </p:txBody>
      </p:sp>
      <p:sp>
        <p:nvSpPr>
          <p:cNvPr id="1130" name="Shape 1130"/>
          <p:cNvSpPr/>
          <p:nvPr/>
        </p:nvSpPr>
        <p:spPr>
          <a:xfrm>
            <a:off x="3191725" y="1769425"/>
            <a:ext cx="2040600" cy="2901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g(x) = max(0,x)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(elementwise)</a:t>
            </a:r>
          </a:p>
        </p:txBody>
      </p:sp>
      <p:cxnSp>
        <p:nvCxnSpPr>
          <p:cNvPr id="1131" name="Shape 1131"/>
          <p:cNvCxnSpPr/>
          <p:nvPr/>
        </p:nvCxnSpPr>
        <p:spPr>
          <a:xfrm>
            <a:off x="2516250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2" name="Shape 1132"/>
          <p:cNvCxnSpPr/>
          <p:nvPr/>
        </p:nvCxnSpPr>
        <p:spPr>
          <a:xfrm>
            <a:off x="2516250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3" name="Shape 1133"/>
          <p:cNvCxnSpPr/>
          <p:nvPr/>
        </p:nvCxnSpPr>
        <p:spPr>
          <a:xfrm>
            <a:off x="2516250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4" name="Shape 1134"/>
          <p:cNvCxnSpPr/>
          <p:nvPr/>
        </p:nvCxnSpPr>
        <p:spPr>
          <a:xfrm>
            <a:off x="2516250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5" name="Shape 1135"/>
          <p:cNvCxnSpPr/>
          <p:nvPr/>
        </p:nvCxnSpPr>
        <p:spPr>
          <a:xfrm>
            <a:off x="2516250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6" name="Shape 1136"/>
          <p:cNvCxnSpPr/>
          <p:nvPr/>
        </p:nvCxnSpPr>
        <p:spPr>
          <a:xfrm>
            <a:off x="2516250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37" name="Shape 1137"/>
          <p:cNvSpPr txBox="1"/>
          <p:nvPr/>
        </p:nvSpPr>
        <p:spPr>
          <a:xfrm>
            <a:off x="705000" y="2782150"/>
            <a:ext cx="24306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vector</a:t>
            </a:r>
          </a:p>
        </p:txBody>
      </p:sp>
      <p:cxnSp>
        <p:nvCxnSpPr>
          <p:cNvPr id="1138" name="Shape 1138"/>
          <p:cNvCxnSpPr/>
          <p:nvPr/>
        </p:nvCxnSpPr>
        <p:spPr>
          <a:xfrm>
            <a:off x="5233023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9" name="Shape 1139"/>
          <p:cNvCxnSpPr/>
          <p:nvPr/>
        </p:nvCxnSpPr>
        <p:spPr>
          <a:xfrm>
            <a:off x="5233023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40" name="Shape 1140"/>
          <p:cNvCxnSpPr/>
          <p:nvPr/>
        </p:nvCxnSpPr>
        <p:spPr>
          <a:xfrm>
            <a:off x="5233023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41" name="Shape 1141"/>
          <p:cNvCxnSpPr/>
          <p:nvPr/>
        </p:nvCxnSpPr>
        <p:spPr>
          <a:xfrm>
            <a:off x="5233023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42" name="Shape 1142"/>
          <p:cNvCxnSpPr/>
          <p:nvPr/>
        </p:nvCxnSpPr>
        <p:spPr>
          <a:xfrm>
            <a:off x="5233023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43" name="Shape 1143"/>
          <p:cNvCxnSpPr/>
          <p:nvPr/>
        </p:nvCxnSpPr>
        <p:spPr>
          <a:xfrm>
            <a:off x="5233023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44" name="Shape 1144"/>
          <p:cNvSpPr txBox="1"/>
          <p:nvPr/>
        </p:nvSpPr>
        <p:spPr>
          <a:xfrm>
            <a:off x="6292850" y="2782150"/>
            <a:ext cx="18873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vector</a:t>
            </a:r>
          </a:p>
        </p:txBody>
      </p:sp>
      <p:sp>
        <p:nvSpPr>
          <p:cNvPr id="1146" name="Shape 1146"/>
          <p:cNvSpPr txBox="1"/>
          <p:nvPr/>
        </p:nvSpPr>
        <p:spPr>
          <a:xfrm>
            <a:off x="403275" y="3647875"/>
            <a:ext cx="2559900" cy="11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Q1: what is the size of the Jacobian matrix?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[4096 x 4096!]</a:t>
            </a:r>
          </a:p>
        </p:txBody>
      </p:sp>
      <p:sp>
        <p:nvSpPr>
          <p:cNvPr id="1147" name="Shape 1147"/>
          <p:cNvSpPr txBox="1"/>
          <p:nvPr/>
        </p:nvSpPr>
        <p:spPr>
          <a:xfrm>
            <a:off x="5376950" y="3631650"/>
            <a:ext cx="2970300" cy="6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 practice we process an entire minibatch (e.g. 100) of examples at one time: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11700" y="228600"/>
            <a:ext cx="8520600" cy="7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/>
              <a:t>Jacobian of ReLU</a:t>
            </a:r>
            <a:endParaRPr lang="en-US" kern="0" dirty="0"/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15328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Shape 1152"/>
          <p:cNvSpPr txBox="1"/>
          <p:nvPr/>
        </p:nvSpPr>
        <p:spPr>
          <a:xfrm>
            <a:off x="403275" y="3647875"/>
            <a:ext cx="2559900" cy="11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Q1: what is the size of the Jacobian matrix?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[4096 x 4096!]</a:t>
            </a:r>
          </a:p>
        </p:txBody>
      </p:sp>
      <p:sp>
        <p:nvSpPr>
          <p:cNvPr id="1153" name="Shape 1153"/>
          <p:cNvSpPr txBox="1"/>
          <p:nvPr/>
        </p:nvSpPr>
        <p:spPr>
          <a:xfrm>
            <a:off x="6345675" y="3996562"/>
            <a:ext cx="2559900" cy="11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Q2: what does it look like?</a:t>
            </a:r>
          </a:p>
        </p:txBody>
      </p:sp>
      <p:sp>
        <p:nvSpPr>
          <p:cNvPr id="1154" name="Shape 1154"/>
          <p:cNvSpPr/>
          <p:nvPr/>
        </p:nvSpPr>
        <p:spPr>
          <a:xfrm>
            <a:off x="3191725" y="1769425"/>
            <a:ext cx="2040600" cy="2901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g(x) = max(0,x)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(elementwise)</a:t>
            </a:r>
          </a:p>
        </p:txBody>
      </p:sp>
      <p:cxnSp>
        <p:nvCxnSpPr>
          <p:cNvPr id="1155" name="Shape 1155"/>
          <p:cNvCxnSpPr/>
          <p:nvPr/>
        </p:nvCxnSpPr>
        <p:spPr>
          <a:xfrm>
            <a:off x="2516250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56" name="Shape 1156"/>
          <p:cNvCxnSpPr/>
          <p:nvPr/>
        </p:nvCxnSpPr>
        <p:spPr>
          <a:xfrm>
            <a:off x="2516250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57" name="Shape 1157"/>
          <p:cNvCxnSpPr/>
          <p:nvPr/>
        </p:nvCxnSpPr>
        <p:spPr>
          <a:xfrm>
            <a:off x="2516250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58" name="Shape 1158"/>
          <p:cNvCxnSpPr/>
          <p:nvPr/>
        </p:nvCxnSpPr>
        <p:spPr>
          <a:xfrm>
            <a:off x="2516250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59" name="Shape 1159"/>
          <p:cNvCxnSpPr/>
          <p:nvPr/>
        </p:nvCxnSpPr>
        <p:spPr>
          <a:xfrm>
            <a:off x="2516250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0" name="Shape 1160"/>
          <p:cNvCxnSpPr/>
          <p:nvPr/>
        </p:nvCxnSpPr>
        <p:spPr>
          <a:xfrm>
            <a:off x="2516250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61" name="Shape 1161"/>
          <p:cNvSpPr txBox="1"/>
          <p:nvPr/>
        </p:nvSpPr>
        <p:spPr>
          <a:xfrm>
            <a:off x="705000" y="2782150"/>
            <a:ext cx="24306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vector</a:t>
            </a:r>
          </a:p>
        </p:txBody>
      </p:sp>
      <p:cxnSp>
        <p:nvCxnSpPr>
          <p:cNvPr id="1162" name="Shape 1162"/>
          <p:cNvCxnSpPr/>
          <p:nvPr/>
        </p:nvCxnSpPr>
        <p:spPr>
          <a:xfrm>
            <a:off x="5233023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3" name="Shape 1163"/>
          <p:cNvCxnSpPr/>
          <p:nvPr/>
        </p:nvCxnSpPr>
        <p:spPr>
          <a:xfrm>
            <a:off x="5233023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4" name="Shape 1164"/>
          <p:cNvCxnSpPr/>
          <p:nvPr/>
        </p:nvCxnSpPr>
        <p:spPr>
          <a:xfrm>
            <a:off x="5233023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5" name="Shape 1165"/>
          <p:cNvCxnSpPr/>
          <p:nvPr/>
        </p:nvCxnSpPr>
        <p:spPr>
          <a:xfrm>
            <a:off x="5233023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6" name="Shape 1166"/>
          <p:cNvCxnSpPr/>
          <p:nvPr/>
        </p:nvCxnSpPr>
        <p:spPr>
          <a:xfrm>
            <a:off x="5233023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7" name="Shape 1167"/>
          <p:cNvCxnSpPr/>
          <p:nvPr/>
        </p:nvCxnSpPr>
        <p:spPr>
          <a:xfrm>
            <a:off x="5233023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68" name="Shape 1168"/>
          <p:cNvSpPr txBox="1"/>
          <p:nvPr/>
        </p:nvSpPr>
        <p:spPr>
          <a:xfrm>
            <a:off x="6292850" y="2782150"/>
            <a:ext cx="18873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vector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11700" y="228600"/>
            <a:ext cx="8520600" cy="7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/>
              <a:t>Jacobian of ReLU</a:t>
            </a:r>
            <a:endParaRPr lang="en-US" kern="0" dirty="0"/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5840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Jacobians of FC-Layer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97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Jacobians of FC-Layer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26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Jacobians of FC-Layer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14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(Finish) Automatic Differentiation</a:t>
            </a:r>
          </a:p>
          <a:p>
            <a:pPr lvl="1"/>
            <a:r>
              <a:rPr lang="en-US" dirty="0"/>
              <a:t>Jacobians in </a:t>
            </a:r>
            <a:r>
              <a:rPr lang="en-US" dirty="0" err="1"/>
              <a:t>FC+ReLU</a:t>
            </a:r>
            <a:r>
              <a:rPr lang="en-US" dirty="0"/>
              <a:t> NNs</a:t>
            </a:r>
          </a:p>
          <a:p>
            <a:endParaRPr lang="en-US" dirty="0"/>
          </a:p>
          <a:p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What is a convolution?</a:t>
            </a:r>
          </a:p>
          <a:p>
            <a:pPr lvl="1"/>
            <a:r>
              <a:rPr lang="en-US" dirty="0"/>
              <a:t>FC vs Conv Layers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87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What is a convolution?</a:t>
            </a:r>
          </a:p>
          <a:p>
            <a:pPr lvl="1"/>
            <a:r>
              <a:rPr lang="en-US" dirty="0"/>
              <a:t>FC vs Conv Layers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6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Shape 75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473012" y="2524100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Shape 753"/>
          <p:cNvSpPr txBox="1"/>
          <p:nvPr/>
        </p:nvSpPr>
        <p:spPr>
          <a:xfrm>
            <a:off x="535062" y="2034875"/>
            <a:ext cx="1053300" cy="4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</a:p>
        </p:txBody>
      </p:sp>
      <p:sp>
        <p:nvSpPr>
          <p:cNvPr id="754" name="Shape 754"/>
          <p:cNvSpPr txBox="1"/>
          <p:nvPr/>
        </p:nvSpPr>
        <p:spPr>
          <a:xfrm>
            <a:off x="3255325" y="4495456"/>
            <a:ext cx="1926000" cy="5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 weights</a:t>
            </a:r>
          </a:p>
        </p:txBody>
      </p:sp>
      <p:sp>
        <p:nvSpPr>
          <p:cNvPr id="755" name="Shape 755"/>
          <p:cNvSpPr txBox="1"/>
          <p:nvPr/>
        </p:nvSpPr>
        <p:spPr>
          <a:xfrm>
            <a:off x="3696750" y="3872706"/>
            <a:ext cx="849000" cy="7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  <p:sp>
        <p:nvSpPr>
          <p:cNvPr id="756" name="Shape 756"/>
          <p:cNvSpPr txBox="1"/>
          <p:nvPr/>
        </p:nvSpPr>
        <p:spPr>
          <a:xfrm>
            <a:off x="3439650" y="2801000"/>
            <a:ext cx="1363200" cy="5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30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757" name="Shape 757"/>
          <p:cNvCxnSpPr>
            <a:endCxn id="756" idx="1"/>
          </p:cNvCxnSpPr>
          <p:nvPr/>
        </p:nvCxnSpPr>
        <p:spPr>
          <a:xfrm>
            <a:off x="1819650" y="3100550"/>
            <a:ext cx="1620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59" name="Shape 759"/>
          <p:cNvCxnSpPr/>
          <p:nvPr/>
        </p:nvCxnSpPr>
        <p:spPr>
          <a:xfrm>
            <a:off x="4652275" y="3100550"/>
            <a:ext cx="1240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0" name="Shape 760"/>
          <p:cNvSpPr txBox="1"/>
          <p:nvPr/>
        </p:nvSpPr>
        <p:spPr>
          <a:xfrm>
            <a:off x="6076300" y="2679975"/>
            <a:ext cx="2915100" cy="11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numbers giving class scores</a:t>
            </a:r>
          </a:p>
        </p:txBody>
      </p:sp>
      <p:sp>
        <p:nvSpPr>
          <p:cNvPr id="761" name="Shape 761"/>
          <p:cNvSpPr txBox="1"/>
          <p:nvPr/>
        </p:nvSpPr>
        <p:spPr>
          <a:xfrm>
            <a:off x="-35875" y="3682925"/>
            <a:ext cx="3328800" cy="12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Array of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(3072 numbers total)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2769000" y="1731575"/>
            <a:ext cx="3642300" cy="6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f(x,W) = Wx + b</a:t>
            </a:r>
          </a:p>
        </p:txBody>
      </p:sp>
      <p:sp>
        <p:nvSpPr>
          <p:cNvPr id="763" name="Shape 763"/>
          <p:cNvSpPr/>
          <p:nvPr/>
        </p:nvSpPr>
        <p:spPr>
          <a:xfrm>
            <a:off x="5045828" y="1990150"/>
            <a:ext cx="223200" cy="3102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Shape 764"/>
          <p:cNvSpPr txBox="1"/>
          <p:nvPr/>
        </p:nvSpPr>
        <p:spPr>
          <a:xfrm>
            <a:off x="4764677" y="1422586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3072x1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3040475" y="2365587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10x1</a:t>
            </a:r>
          </a:p>
        </p:txBody>
      </p:sp>
      <p:sp>
        <p:nvSpPr>
          <p:cNvPr id="766" name="Shape 766"/>
          <p:cNvSpPr/>
          <p:nvPr/>
        </p:nvSpPr>
        <p:spPr>
          <a:xfrm>
            <a:off x="2718550" y="1858900"/>
            <a:ext cx="1436100" cy="572700"/>
          </a:xfrm>
          <a:prstGeom prst="rect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Shape 767"/>
          <p:cNvSpPr txBox="1"/>
          <p:nvPr/>
        </p:nvSpPr>
        <p:spPr>
          <a:xfrm>
            <a:off x="4069200" y="2366187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10x3072</a:t>
            </a:r>
          </a:p>
        </p:txBody>
      </p:sp>
      <p:sp>
        <p:nvSpPr>
          <p:cNvPr id="768" name="Shape 768"/>
          <p:cNvSpPr/>
          <p:nvPr/>
        </p:nvSpPr>
        <p:spPr>
          <a:xfrm>
            <a:off x="4545750" y="1870475"/>
            <a:ext cx="483000" cy="457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Shape 769"/>
          <p:cNvSpPr/>
          <p:nvPr/>
        </p:nvSpPr>
        <p:spPr>
          <a:xfrm>
            <a:off x="5676925" y="1871775"/>
            <a:ext cx="483000" cy="457800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Shape 770"/>
          <p:cNvSpPr txBox="1"/>
          <p:nvPr/>
        </p:nvSpPr>
        <p:spPr>
          <a:xfrm>
            <a:off x="6203550" y="1894600"/>
            <a:ext cx="1436100" cy="4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10x1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" dirty="0"/>
              <a:t>Recall</a:t>
            </a:r>
            <a:r>
              <a:rPr lang="en-US" dirty="0"/>
              <a:t>: Linear Classifier</a:t>
            </a:r>
          </a:p>
        </p:txBody>
      </p:sp>
      <p:sp>
        <p:nvSpPr>
          <p:cNvPr id="2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cxnSp>
        <p:nvCxnSpPr>
          <p:cNvPr id="23" name="Shape 699">
            <a:extLst>
              <a:ext uri="{FF2B5EF4-FFF2-40B4-BE49-F238E27FC236}">
                <a16:creationId xmlns:a16="http://schemas.microsoft.com/office/drawing/2014/main" id="{9925731E-62B0-F742-822D-D8905FB7CC51}"/>
              </a:ext>
            </a:extLst>
          </p:cNvPr>
          <p:cNvCxnSpPr/>
          <p:nvPr/>
        </p:nvCxnSpPr>
        <p:spPr>
          <a:xfrm rot="10800000">
            <a:off x="4121250" y="3400100"/>
            <a:ext cx="0" cy="555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748971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18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4" name="Shape 784"/>
          <p:cNvSpPr txBox="1"/>
          <p:nvPr/>
        </p:nvSpPr>
        <p:spPr>
          <a:xfrm>
            <a:off x="28875" y="903750"/>
            <a:ext cx="9115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 with an image with 4 pixels, and 3 classes (</a:t>
            </a:r>
            <a:r>
              <a:rPr lang="en" sz="2400" kern="0">
                <a:solidFill>
                  <a:srgbClr val="B45F06"/>
                </a:solidFill>
                <a:latin typeface="Arial"/>
                <a:cs typeface="Arial"/>
                <a:sym typeface="Arial"/>
              </a:rPr>
              <a:t>cat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51C75"/>
                </a:solidFill>
                <a:latin typeface="Arial"/>
                <a:cs typeface="Arial"/>
                <a:sym typeface="Arial"/>
              </a:rPr>
              <a:t>dog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ship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85" name="Shape 785"/>
          <p:cNvGraphicFramePr/>
          <p:nvPr/>
        </p:nvGraphicFramePr>
        <p:xfrm>
          <a:off x="1951750" y="2661876"/>
          <a:ext cx="247380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-0.5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2.0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1.5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1.3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2.1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0.25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-0.3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6" name="Shape 786"/>
          <p:cNvSpPr txBox="1"/>
          <p:nvPr/>
        </p:nvSpPr>
        <p:spPr>
          <a:xfrm>
            <a:off x="2825800" y="4365800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7" name="Shape 787"/>
          <p:cNvSpPr txBox="1"/>
          <p:nvPr/>
        </p:nvSpPr>
        <p:spPr>
          <a:xfrm>
            <a:off x="227275" y="4095350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 image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88" name="Shape 788"/>
          <p:cNvGraphicFramePr/>
          <p:nvPr/>
        </p:nvGraphicFramePr>
        <p:xfrm>
          <a:off x="4649400" y="2368463"/>
          <a:ext cx="618450" cy="2347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89" name="Shape 789"/>
          <p:cNvGraphicFramePr/>
          <p:nvPr/>
        </p:nvGraphicFramePr>
        <p:xfrm>
          <a:off x="202675" y="2837200"/>
          <a:ext cx="1236900" cy="1173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90" name="Shape 790"/>
          <p:cNvPicPr preferRelativeResize="0"/>
          <p:nvPr/>
        </p:nvPicPr>
        <p:blipFill rotWithShape="1">
          <a:blip r:embed="rId3">
            <a:alphaModFix amt="56000"/>
          </a:blip>
          <a:srcRect l="13919" t="13185" b="34052"/>
          <a:stretch/>
        </p:blipFill>
        <p:spPr>
          <a:xfrm>
            <a:off x="135516" y="2752700"/>
            <a:ext cx="1371200" cy="1342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1" name="Shape 791"/>
          <p:cNvCxnSpPr>
            <a:stCxn id="790" idx="0"/>
          </p:cNvCxnSpPr>
          <p:nvPr/>
        </p:nvCxnSpPr>
        <p:spPr>
          <a:xfrm rot="-5400000">
            <a:off x="1611916" y="1248800"/>
            <a:ext cx="713100" cy="22947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2" name="Shape 792"/>
          <p:cNvCxnSpPr/>
          <p:nvPr/>
        </p:nvCxnSpPr>
        <p:spPr>
          <a:xfrm>
            <a:off x="3090425" y="2039700"/>
            <a:ext cx="1869600" cy="330600"/>
          </a:xfrm>
          <a:prstGeom prst="bentConnector3">
            <a:avLst>
              <a:gd name="adj1" fmla="val 9931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3" name="Shape 793"/>
          <p:cNvSpPr txBox="1"/>
          <p:nvPr/>
        </p:nvSpPr>
        <p:spPr>
          <a:xfrm>
            <a:off x="1725125" y="1646100"/>
            <a:ext cx="229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Stretch pixels into column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94" name="Shape 794"/>
          <p:cNvGraphicFramePr/>
          <p:nvPr/>
        </p:nvGraphicFramePr>
        <p:xfrm>
          <a:off x="5688750" y="2661889"/>
          <a:ext cx="61845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1.1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3.2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-1.2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5" name="Shape 795"/>
          <p:cNvSpPr txBox="1"/>
          <p:nvPr/>
        </p:nvSpPr>
        <p:spPr>
          <a:xfrm>
            <a:off x="5115450" y="3225325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96" name="Shape 796"/>
          <p:cNvGraphicFramePr/>
          <p:nvPr/>
        </p:nvGraphicFramePr>
        <p:xfrm>
          <a:off x="6837275" y="2661889"/>
          <a:ext cx="83995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-96.8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437.9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61.95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7" name="Shape 797"/>
          <p:cNvSpPr txBox="1"/>
          <p:nvPr/>
        </p:nvSpPr>
        <p:spPr>
          <a:xfrm>
            <a:off x="6168900" y="3225313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8" name="Shape 798"/>
          <p:cNvSpPr txBox="1"/>
          <p:nvPr/>
        </p:nvSpPr>
        <p:spPr>
          <a:xfrm>
            <a:off x="7732575" y="2752700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 score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9" name="Shape 799"/>
          <p:cNvSpPr txBox="1"/>
          <p:nvPr/>
        </p:nvSpPr>
        <p:spPr>
          <a:xfrm>
            <a:off x="7732575" y="3367663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Dog score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0" name="Shape 800"/>
          <p:cNvSpPr txBox="1"/>
          <p:nvPr/>
        </p:nvSpPr>
        <p:spPr>
          <a:xfrm>
            <a:off x="7732575" y="3944288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Ship score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1" name="Shape 801"/>
          <p:cNvSpPr txBox="1"/>
          <p:nvPr/>
        </p:nvSpPr>
        <p:spPr>
          <a:xfrm>
            <a:off x="5635125" y="4358663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C956098C-8CDC-3240-8677-8170F9C5610C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52682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Shape 1820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19</a:t>
            </a:fld>
            <a:endParaRPr lang="en" sz="1800">
              <a:solidFill>
                <a:srgbClr val="FFFFFF"/>
              </a:solidFill>
            </a:endParaRPr>
          </a:p>
        </p:txBody>
      </p:sp>
      <p:pic>
        <p:nvPicPr>
          <p:cNvPr id="1838" name="Shape 18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449" y="5300375"/>
            <a:ext cx="7521527" cy="7956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227000"/>
            <a:ext cx="9144000" cy="763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kern="0" dirty="0"/>
              <a:t>Recall: (Fully-Connected) Neural networks</a:t>
            </a:r>
            <a:endParaRPr lang="en-US" kern="0" dirty="0"/>
          </a:p>
        </p:txBody>
      </p:sp>
      <p:sp>
        <p:nvSpPr>
          <p:cNvPr id="2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3" name="Shape 1804">
            <a:extLst>
              <a:ext uri="{FF2B5EF4-FFF2-40B4-BE49-F238E27FC236}">
                <a16:creationId xmlns:a16="http://schemas.microsoft.com/office/drawing/2014/main" id="{3E4B7D18-F5AD-974A-A561-D5F66D0558E0}"/>
              </a:ext>
            </a:extLst>
          </p:cNvPr>
          <p:cNvSpPr/>
          <p:nvPr/>
        </p:nvSpPr>
        <p:spPr>
          <a:xfrm>
            <a:off x="2788250" y="3333575"/>
            <a:ext cx="448200" cy="145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24" name="Shape 1805">
            <a:extLst>
              <a:ext uri="{FF2B5EF4-FFF2-40B4-BE49-F238E27FC236}">
                <a16:creationId xmlns:a16="http://schemas.microsoft.com/office/drawing/2014/main" id="{2857FF5D-0C19-DA47-98C2-03FBE0DCCCBE}"/>
              </a:ext>
            </a:extLst>
          </p:cNvPr>
          <p:cNvSpPr/>
          <p:nvPr/>
        </p:nvSpPr>
        <p:spPr>
          <a:xfrm>
            <a:off x="4136453" y="3669740"/>
            <a:ext cx="448200" cy="85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</a:p>
        </p:txBody>
      </p:sp>
      <p:cxnSp>
        <p:nvCxnSpPr>
          <p:cNvPr id="25" name="Shape 1806">
            <a:extLst>
              <a:ext uri="{FF2B5EF4-FFF2-40B4-BE49-F238E27FC236}">
                <a16:creationId xmlns:a16="http://schemas.microsoft.com/office/drawing/2014/main" id="{F0143910-4A0A-A24E-B572-5F92C43B1017}"/>
              </a:ext>
            </a:extLst>
          </p:cNvPr>
          <p:cNvCxnSpPr/>
          <p:nvPr/>
        </p:nvCxnSpPr>
        <p:spPr>
          <a:xfrm rot="10800000" flipH="1">
            <a:off x="3236479" y="4526250"/>
            <a:ext cx="904499" cy="27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" name="Shape 1807">
            <a:extLst>
              <a:ext uri="{FF2B5EF4-FFF2-40B4-BE49-F238E27FC236}">
                <a16:creationId xmlns:a16="http://schemas.microsoft.com/office/drawing/2014/main" id="{EE912689-82B8-174E-8E8D-9D84B43E7B05}"/>
              </a:ext>
            </a:extLst>
          </p:cNvPr>
          <p:cNvCxnSpPr/>
          <p:nvPr/>
        </p:nvCxnSpPr>
        <p:spPr>
          <a:xfrm>
            <a:off x="3236479" y="3341567"/>
            <a:ext cx="912599" cy="32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7" name="Shape 1808">
            <a:extLst>
              <a:ext uri="{FF2B5EF4-FFF2-40B4-BE49-F238E27FC236}">
                <a16:creationId xmlns:a16="http://schemas.microsoft.com/office/drawing/2014/main" id="{29267D96-971B-9441-80C0-311F6EE84A2D}"/>
              </a:ext>
            </a:extLst>
          </p:cNvPr>
          <p:cNvSpPr txBox="1"/>
          <p:nvPr/>
        </p:nvSpPr>
        <p:spPr>
          <a:xfrm>
            <a:off x="3364583" y="3840482"/>
            <a:ext cx="8406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W1</a:t>
            </a:r>
          </a:p>
        </p:txBody>
      </p:sp>
      <p:sp>
        <p:nvSpPr>
          <p:cNvPr id="28" name="Shape 1809">
            <a:extLst>
              <a:ext uri="{FF2B5EF4-FFF2-40B4-BE49-F238E27FC236}">
                <a16:creationId xmlns:a16="http://schemas.microsoft.com/office/drawing/2014/main" id="{E8E6A026-03A5-B04D-B584-0C41EAD341E5}"/>
              </a:ext>
            </a:extLst>
          </p:cNvPr>
          <p:cNvSpPr/>
          <p:nvPr/>
        </p:nvSpPr>
        <p:spPr>
          <a:xfrm>
            <a:off x="5548680" y="3859197"/>
            <a:ext cx="448200" cy="47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</p:txBody>
      </p:sp>
      <p:cxnSp>
        <p:nvCxnSpPr>
          <p:cNvPr id="29" name="Shape 1810">
            <a:extLst>
              <a:ext uri="{FF2B5EF4-FFF2-40B4-BE49-F238E27FC236}">
                <a16:creationId xmlns:a16="http://schemas.microsoft.com/office/drawing/2014/main" id="{E25173D8-808C-234A-BA57-A41974A2899B}"/>
              </a:ext>
            </a:extLst>
          </p:cNvPr>
          <p:cNvCxnSpPr/>
          <p:nvPr/>
        </p:nvCxnSpPr>
        <p:spPr>
          <a:xfrm>
            <a:off x="4565178" y="3669740"/>
            <a:ext cx="1000500" cy="20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" name="Shape 1811">
            <a:extLst>
              <a:ext uri="{FF2B5EF4-FFF2-40B4-BE49-F238E27FC236}">
                <a16:creationId xmlns:a16="http://schemas.microsoft.com/office/drawing/2014/main" id="{FFCC56F7-90B1-5A4E-8C5B-139244B5FD4B}"/>
              </a:ext>
            </a:extLst>
          </p:cNvPr>
          <p:cNvCxnSpPr/>
          <p:nvPr/>
        </p:nvCxnSpPr>
        <p:spPr>
          <a:xfrm rot="10800000" flipH="1">
            <a:off x="4581191" y="4325809"/>
            <a:ext cx="968700" cy="20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" name="Shape 1812">
            <a:extLst>
              <a:ext uri="{FF2B5EF4-FFF2-40B4-BE49-F238E27FC236}">
                <a16:creationId xmlns:a16="http://schemas.microsoft.com/office/drawing/2014/main" id="{863B7384-9579-554D-829D-D221AD867CE2}"/>
              </a:ext>
            </a:extLst>
          </p:cNvPr>
          <p:cNvSpPr txBox="1"/>
          <p:nvPr/>
        </p:nvSpPr>
        <p:spPr>
          <a:xfrm>
            <a:off x="4739034" y="3846671"/>
            <a:ext cx="8406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W2</a:t>
            </a:r>
          </a:p>
        </p:txBody>
      </p:sp>
      <p:sp>
        <p:nvSpPr>
          <p:cNvPr id="32" name="Shape 1813">
            <a:extLst>
              <a:ext uri="{FF2B5EF4-FFF2-40B4-BE49-F238E27FC236}">
                <a16:creationId xmlns:a16="http://schemas.microsoft.com/office/drawing/2014/main" id="{FA04AF3F-F369-D042-8DAF-C6CFBEBBEE68}"/>
              </a:ext>
            </a:extLst>
          </p:cNvPr>
          <p:cNvSpPr txBox="1"/>
          <p:nvPr/>
        </p:nvSpPr>
        <p:spPr>
          <a:xfrm>
            <a:off x="2063550" y="4509900"/>
            <a:ext cx="10881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3072</a:t>
            </a:r>
          </a:p>
        </p:txBody>
      </p:sp>
      <p:sp>
        <p:nvSpPr>
          <p:cNvPr id="33" name="Shape 1814">
            <a:extLst>
              <a:ext uri="{FF2B5EF4-FFF2-40B4-BE49-F238E27FC236}">
                <a16:creationId xmlns:a16="http://schemas.microsoft.com/office/drawing/2014/main" id="{8892F380-2A4E-524D-8555-4D0AE859C88C}"/>
              </a:ext>
            </a:extLst>
          </p:cNvPr>
          <p:cNvSpPr txBox="1"/>
          <p:nvPr/>
        </p:nvSpPr>
        <p:spPr>
          <a:xfrm>
            <a:off x="4036000" y="4509900"/>
            <a:ext cx="10881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</a:p>
        </p:txBody>
      </p:sp>
      <p:sp>
        <p:nvSpPr>
          <p:cNvPr id="34" name="Shape 1815">
            <a:extLst>
              <a:ext uri="{FF2B5EF4-FFF2-40B4-BE49-F238E27FC236}">
                <a16:creationId xmlns:a16="http://schemas.microsoft.com/office/drawing/2014/main" id="{A723F7A9-DBBA-914C-8F39-23F696FDD7D5}"/>
              </a:ext>
            </a:extLst>
          </p:cNvPr>
          <p:cNvSpPr txBox="1"/>
          <p:nvPr/>
        </p:nvSpPr>
        <p:spPr>
          <a:xfrm>
            <a:off x="5569450" y="4440750"/>
            <a:ext cx="10881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pic>
        <p:nvPicPr>
          <p:cNvPr id="35" name="Shape 1789">
            <a:extLst>
              <a:ext uri="{FF2B5EF4-FFF2-40B4-BE49-F238E27FC236}">
                <a16:creationId xmlns:a16="http://schemas.microsoft.com/office/drawing/2014/main" id="{E8EB39FB-31CE-8944-94EC-0CBD7FBC7C5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8008" y="2209325"/>
            <a:ext cx="1649166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1790">
            <a:extLst>
              <a:ext uri="{FF2B5EF4-FFF2-40B4-BE49-F238E27FC236}">
                <a16:creationId xmlns:a16="http://schemas.microsoft.com/office/drawing/2014/main" id="{C4D10B79-50FE-5A40-8175-DB57220B5EED}"/>
              </a:ext>
            </a:extLst>
          </p:cNvPr>
          <p:cNvSpPr txBox="1"/>
          <p:nvPr/>
        </p:nvSpPr>
        <p:spPr>
          <a:xfrm>
            <a:off x="499750" y="21706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Linear score function:</a:t>
            </a:r>
          </a:p>
        </p:txBody>
      </p:sp>
      <p:sp>
        <p:nvSpPr>
          <p:cNvPr id="37" name="Shape 1791">
            <a:extLst>
              <a:ext uri="{FF2B5EF4-FFF2-40B4-BE49-F238E27FC236}">
                <a16:creationId xmlns:a16="http://schemas.microsoft.com/office/drawing/2014/main" id="{C9A962DB-EE3C-DE46-821A-B7F5BF52A6DE}"/>
              </a:ext>
            </a:extLst>
          </p:cNvPr>
          <p:cNvSpPr txBox="1"/>
          <p:nvPr/>
        </p:nvSpPr>
        <p:spPr>
          <a:xfrm>
            <a:off x="497750" y="27475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2-layer Neural Network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pic>
        <p:nvPicPr>
          <p:cNvPr id="38" name="Shape 1792">
            <a:extLst>
              <a:ext uri="{FF2B5EF4-FFF2-40B4-BE49-F238E27FC236}">
                <a16:creationId xmlns:a16="http://schemas.microsoft.com/office/drawing/2014/main" id="{186C0766-45A3-6A43-B8D8-AD9AC119457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1126" y="2805000"/>
            <a:ext cx="3554875" cy="49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30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HW2 Reminder</a:t>
            </a:r>
          </a:p>
          <a:p>
            <a:pPr lvl="1"/>
            <a:r>
              <a:rPr lang="en-US" dirty="0"/>
              <a:t>Due: 09/23, 11:59pm</a:t>
            </a:r>
          </a:p>
          <a:p>
            <a:pPr lvl="1"/>
            <a:r>
              <a:rPr lang="en-US" dirty="0">
                <a:hlinkClick r:id="rId2"/>
              </a:rPr>
              <a:t>https://evalai.cloudcv.org/web/challenges/challenge-page/684/leaderboard/1853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Project Teams</a:t>
            </a:r>
          </a:p>
          <a:p>
            <a:pPr lvl="1"/>
            <a:r>
              <a:rPr lang="en-US" dirty="0">
                <a:hlinkClick r:id="rId3"/>
              </a:rPr>
              <a:t>https://gtvault-my.sharepoint.com/:x:/g/personal/dbatra8_gatech_edu/EY4_65XOzWtOkXSSz2WgpoUBY8ux2gY9PsRzR6KnglIFEQ?e=4tnKWI</a:t>
            </a:r>
            <a:endParaRPr lang="en-US" dirty="0"/>
          </a:p>
          <a:p>
            <a:pPr lvl="1"/>
            <a:r>
              <a:rPr lang="en-US" dirty="0"/>
              <a:t>Project Title</a:t>
            </a:r>
          </a:p>
          <a:p>
            <a:pPr lvl="1"/>
            <a:r>
              <a:rPr lang="en-US" dirty="0"/>
              <a:t>1-3 sentence project summary TL;DR</a:t>
            </a:r>
          </a:p>
          <a:p>
            <a:pPr lvl="1"/>
            <a:r>
              <a:rPr lang="en-US" dirty="0"/>
              <a:t>Team member names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85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/>
        </p:nvSpPr>
        <p:spPr>
          <a:xfrm>
            <a:off x="287025" y="2333350"/>
            <a:ext cx="9144000" cy="9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Convolutional Neural Networks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2132750" y="3223100"/>
            <a:ext cx="5059800" cy="6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(without the brain stuff)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817216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43E7D0D-8759-C044-A8DC-5462D26E452B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21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" y="1244291"/>
            <a:ext cx="5757120" cy="541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038600" y="956261"/>
            <a:ext cx="518400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Example:  200x200 image</a:t>
            </a:r>
          </a:p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                  40K hidden units</a:t>
            </a:r>
          </a:p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		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Fully Connected Layer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3" name="Shape 1098">
            <a:extLst>
              <a:ext uri="{FF2B5EF4-FFF2-40B4-BE49-F238E27FC236}">
                <a16:creationId xmlns:a16="http://schemas.microsoft.com/office/drawing/2014/main" id="{836EA1FE-38A0-FC4F-9870-17B31C8929AB}"/>
              </a:ext>
            </a:extLst>
          </p:cNvPr>
          <p:cNvSpPr txBox="1"/>
          <p:nvPr/>
        </p:nvSpPr>
        <p:spPr>
          <a:xfrm>
            <a:off x="5878905" y="1828800"/>
            <a:ext cx="3265095" cy="11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what is the number of parameters in this FC layer?</a:t>
            </a:r>
          </a:p>
        </p:txBody>
      </p:sp>
    </p:spTree>
    <p:extLst>
      <p:ext uri="{BB962C8B-B14F-4D97-AF65-F5344CB8AC3E}">
        <p14:creationId xmlns:p14="http://schemas.microsoft.com/office/powerpoint/2010/main" val="293392383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43E7D0D-8759-C044-A8DC-5462D26E452B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22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" y="1244291"/>
            <a:ext cx="5757120" cy="541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038600" y="956261"/>
            <a:ext cx="518400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Example:  200x200 image</a:t>
            </a:r>
          </a:p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                  40K hidden units</a:t>
            </a:r>
          </a:p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		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607841" y="5546023"/>
            <a:ext cx="630864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Spatial correlation is local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 Waste of resources + we have not enough          training samples anyway..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Fully Connected Layer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3" name="Shape 1098">
            <a:extLst>
              <a:ext uri="{FF2B5EF4-FFF2-40B4-BE49-F238E27FC236}">
                <a16:creationId xmlns:a16="http://schemas.microsoft.com/office/drawing/2014/main" id="{2CE8AB30-6993-9849-95CA-D77B014156E4}"/>
              </a:ext>
            </a:extLst>
          </p:cNvPr>
          <p:cNvSpPr txBox="1"/>
          <p:nvPr/>
        </p:nvSpPr>
        <p:spPr>
          <a:xfrm>
            <a:off x="5878905" y="1828800"/>
            <a:ext cx="3265095" cy="11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what is the number of parameters in this FC layer?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A: ~2 Billion</a:t>
            </a:r>
          </a:p>
        </p:txBody>
      </p:sp>
    </p:spTree>
    <p:extLst>
      <p:ext uri="{BB962C8B-B14F-4D97-AF65-F5344CB8AC3E}">
        <p14:creationId xmlns:p14="http://schemas.microsoft.com/office/powerpoint/2010/main" val="3908610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23EF0F9-D3C2-054E-BFAB-38CAEEF1474C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23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829527"/>
            <a:ext cx="5755680" cy="602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615200" y="3110727"/>
            <a:ext cx="430128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Example: 200x200 image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                40K hidden units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                Connection size: 10x10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		      4M parameters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079520" y="5577706"/>
            <a:ext cx="506448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Note: </a:t>
            </a:r>
            <a:br>
              <a:rPr lang="en-US" sz="2200" b="1" dirty="0">
                <a:solidFill>
                  <a:srgbClr val="FF0000"/>
                </a:solidFill>
                <a:latin typeface="FreeSans" charset="0"/>
              </a:rPr>
            </a:br>
            <a:r>
              <a:rPr lang="en-US" sz="2200" dirty="0">
                <a:latin typeface="FreeSans" charset="0"/>
              </a:rPr>
              <a:t>This parameterization is good when input image is registered (e.g., face recognition).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200" dirty="0">
                <a:solidFill>
                  <a:prstClr val="black"/>
                </a:solidFill>
              </a:rPr>
              <a:t>Assumption 1: Locally Connected Layer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86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2CC5D87-E287-824D-BE18-FC2934BE27F0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24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829527"/>
            <a:ext cx="5755680" cy="602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037760" y="995145"/>
            <a:ext cx="510624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STATIONARITY? </a:t>
            </a:r>
            <a:br>
              <a:rPr lang="en-US" sz="2200" b="1" dirty="0">
                <a:solidFill>
                  <a:srgbClr val="FF0000"/>
                </a:solidFill>
                <a:latin typeface="FreeSans" charset="0"/>
              </a:rPr>
            </a:br>
            <a:r>
              <a:rPr lang="en-US" sz="2200" dirty="0">
                <a:latin typeface="FreeSans" charset="0"/>
              </a:rPr>
              <a:t>Statistics similar at all locations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200" dirty="0">
                <a:solidFill>
                  <a:prstClr val="black"/>
                </a:solidFill>
              </a:rPr>
              <a:t>Assumption 2: Stationarity / Parameter Sharing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99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F187AB3-49F4-4A49-ADBE-0AF7FCB422D6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25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796404"/>
            <a:ext cx="5814720" cy="601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13121" y="3780398"/>
            <a:ext cx="528048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Share the same parameters across different locations (assuming input is stationary):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FF0000"/>
                </a:solidFill>
                <a:latin typeface="FreeSans" charset="0"/>
              </a:rPr>
              <a:t>Convolutions with learned kernels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23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37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mathematicians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48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mathematicians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 descr="Convolution_of_box_signal_with_itself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04698"/>
            <a:ext cx="5943600" cy="1866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5943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"Convolution of box signal with itself2" by </a:t>
            </a:r>
            <a:r>
              <a:rPr lang="en-US" dirty="0" err="1">
                <a:solidFill>
                  <a:prstClr val="black"/>
                </a:solidFill>
              </a:rPr>
              <a:t>Convolution_of_box_signal_with_itself.gif</a:t>
            </a:r>
            <a:r>
              <a:rPr lang="en-US" dirty="0">
                <a:solidFill>
                  <a:prstClr val="black"/>
                </a:solidFill>
              </a:rPr>
              <a:t>: Brian </a:t>
            </a:r>
            <a:r>
              <a:rPr lang="en-US" dirty="0" err="1">
                <a:solidFill>
                  <a:prstClr val="black"/>
                </a:solidFill>
              </a:rPr>
              <a:t>Ambergderivative</a:t>
            </a:r>
            <a:r>
              <a:rPr lang="en-US" dirty="0">
                <a:solidFill>
                  <a:prstClr val="black"/>
                </a:solidFill>
              </a:rPr>
              <a:t> work: Tinos (talk) - </a:t>
            </a:r>
            <a:r>
              <a:rPr lang="en-US" dirty="0" err="1">
                <a:solidFill>
                  <a:prstClr val="black"/>
                </a:solidFill>
              </a:rPr>
              <a:t>Convolution_of_box_signal_with_itself.gif</a:t>
            </a:r>
            <a:r>
              <a:rPr lang="en-US" dirty="0">
                <a:solidFill>
                  <a:prstClr val="black"/>
                </a:solidFill>
              </a:rPr>
              <a:t>. Licensed under CC BY-SA 3.0 via Commons - https://</a:t>
            </a:r>
            <a:r>
              <a:rPr lang="en-US" dirty="0" err="1">
                <a:solidFill>
                  <a:prstClr val="black"/>
                </a:solidFill>
              </a:rPr>
              <a:t>commons.wikimedia.org</a:t>
            </a:r>
            <a:r>
              <a:rPr lang="en-US" dirty="0">
                <a:solidFill>
                  <a:prstClr val="black"/>
                </a:solidFill>
              </a:rPr>
              <a:t>/wiki/File:Convolution_of_box_signal_with_itself2.gif#/media/File:Convolution_of_box_signal_with_itself2.gif</a:t>
            </a:r>
          </a:p>
        </p:txBody>
      </p:sp>
      <p:pic>
        <p:nvPicPr>
          <p:cNvPr id="8" name="Picture 7" descr="Convolution_of_spiky_function_with_box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05200"/>
            <a:ext cx="5943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9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40B3-F2DD-9B4D-9DB8-B3396EBA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Thoughts on </a:t>
            </a:r>
            <a:r>
              <a:rPr lang="en-US" dirty="0" err="1"/>
              <a:t>Gaier</a:t>
            </a:r>
            <a:r>
              <a:rPr lang="en-US" dirty="0"/>
              <a:t> &amp; Ha NeurIPS19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005CC-C8E9-6B48-932F-BFDCFABB8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0D243-E0A3-FA4B-92E2-113719BA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A3D61-10B0-1C46-AFE7-A035E2E01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99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943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"Convolution of box signal with itself2" by </a:t>
            </a:r>
            <a:r>
              <a:rPr lang="en-US" dirty="0" err="1">
                <a:solidFill>
                  <a:prstClr val="black"/>
                </a:solidFill>
              </a:rPr>
              <a:t>Convolution_of_box_signal_with_itself.gif</a:t>
            </a:r>
            <a:r>
              <a:rPr lang="en-US" dirty="0">
                <a:solidFill>
                  <a:prstClr val="black"/>
                </a:solidFill>
              </a:rPr>
              <a:t>: Brian </a:t>
            </a:r>
            <a:r>
              <a:rPr lang="en-US" dirty="0" err="1">
                <a:solidFill>
                  <a:prstClr val="black"/>
                </a:solidFill>
              </a:rPr>
              <a:t>Ambergderivative</a:t>
            </a:r>
            <a:r>
              <a:rPr lang="en-US" dirty="0">
                <a:solidFill>
                  <a:prstClr val="black"/>
                </a:solidFill>
              </a:rPr>
              <a:t> work: Tinos (talk) - </a:t>
            </a:r>
            <a:r>
              <a:rPr lang="en-US" dirty="0" err="1">
                <a:solidFill>
                  <a:prstClr val="black"/>
                </a:solidFill>
              </a:rPr>
              <a:t>Convolution_of_box_signal_with_itself.gif</a:t>
            </a:r>
            <a:r>
              <a:rPr lang="en-US" dirty="0">
                <a:solidFill>
                  <a:prstClr val="black"/>
                </a:solidFill>
              </a:rPr>
              <a:t>. Licensed under CC BY-SA 3.0 via Commons - https://</a:t>
            </a:r>
            <a:r>
              <a:rPr lang="en-US" dirty="0" err="1">
                <a:solidFill>
                  <a:prstClr val="black"/>
                </a:solidFill>
              </a:rPr>
              <a:t>commons.wikimedia.org</a:t>
            </a:r>
            <a:r>
              <a:rPr lang="en-US" dirty="0">
                <a:solidFill>
                  <a:prstClr val="black"/>
                </a:solidFill>
              </a:rPr>
              <a:t>/wiki/File:Convolution_of_box_signal_with_itself2.gif#/media/File:Convolution_of_box_signal_with_itself2.gif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AEFA3-8BE9-A74F-84E9-98146F827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48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mathematicians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dimension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Two dimensions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49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Convolutions for </a:t>
            </a:r>
            <a:r>
              <a:rPr lang="en-US"/>
              <a:t>computer scientists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36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Convolutions for </a:t>
            </a:r>
            <a:r>
              <a:rPr lang="en-US"/>
              <a:t>computer scientists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70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programmers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07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programmers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68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43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15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14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59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Decomposition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Reality</a:t>
              </a: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914400" y="2438400"/>
            <a:ext cx="5334000" cy="3048000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2453640" y="3858157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90800" y="3497580"/>
            <a:ext cx="1085411" cy="671668"/>
            <a:chOff x="2590800" y="3497580"/>
            <a:chExt cx="1085411" cy="671668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2590800" y="3497580"/>
              <a:ext cx="762000" cy="4291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839628">
              <a:off x="2653387" y="3646028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Estimation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2667000" y="41148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91514" y="3810000"/>
            <a:ext cx="523220" cy="1182460"/>
            <a:chOff x="2200074" y="3914243"/>
            <a:chExt cx="523220" cy="1182460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2479273" y="4079473"/>
              <a:ext cx="116374" cy="1596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966218">
              <a:off x="1870454" y="4243863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Optimization</a:t>
              </a:r>
              <a:br>
                <a:rPr lang="en-US" sz="1400" dirty="0"/>
              </a:br>
              <a:r>
                <a:rPr lang="en-US" sz="1400" dirty="0"/>
                <a:t>Error = 0</a:t>
              </a:r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990600" y="3196770"/>
            <a:ext cx="2667000" cy="152763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29" name="Straight Arrow Connector 28"/>
          <p:cNvCxnSpPr>
            <a:stCxn id="27" idx="7"/>
            <a:endCxn id="15" idx="3"/>
          </p:cNvCxnSpPr>
          <p:nvPr/>
        </p:nvCxnSpPr>
        <p:spPr bwMode="auto">
          <a:xfrm flipV="1">
            <a:off x="3469873" y="1620028"/>
            <a:ext cx="2646214" cy="18290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3352800" y="34290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 rot="19476700">
            <a:off x="3970174" y="2664237"/>
            <a:ext cx="140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Modeling Error</a:t>
            </a:r>
          </a:p>
        </p:txBody>
      </p:sp>
      <p:sp>
        <p:nvSpPr>
          <p:cNvPr id="26" name="TextBox 25"/>
          <p:cNvSpPr txBox="1"/>
          <p:nvPr/>
        </p:nvSpPr>
        <p:spPr>
          <a:xfrm rot="1571769">
            <a:off x="926193" y="4329398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model class</a:t>
            </a:r>
          </a:p>
        </p:txBody>
      </p:sp>
      <p:grpSp>
        <p:nvGrpSpPr>
          <p:cNvPr id="66" name="Shape 335"/>
          <p:cNvGrpSpPr/>
          <p:nvPr/>
        </p:nvGrpSpPr>
        <p:grpSpPr>
          <a:xfrm>
            <a:off x="1680509" y="3052394"/>
            <a:ext cx="834091" cy="452806"/>
            <a:chOff x="3572521" y="2326840"/>
            <a:chExt cx="834091" cy="452806"/>
          </a:xfrm>
        </p:grpSpPr>
        <p:sp>
          <p:nvSpPr>
            <p:cNvPr id="71" name="Shape 340"/>
            <p:cNvSpPr/>
            <p:nvPr/>
          </p:nvSpPr>
          <p:spPr>
            <a:xfrm>
              <a:off x="3575921" y="2670720"/>
              <a:ext cx="830691" cy="108926"/>
            </a:xfrm>
            <a:prstGeom prst="rect">
              <a:avLst/>
            </a:prstGeom>
            <a:solidFill>
              <a:srgbClr val="D9D9D9"/>
            </a:solidFill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Input</a:t>
              </a:r>
            </a:p>
          </p:txBody>
        </p:sp>
        <p:sp>
          <p:nvSpPr>
            <p:cNvPr id="78" name="Shape 347"/>
            <p:cNvSpPr/>
            <p:nvPr/>
          </p:nvSpPr>
          <p:spPr>
            <a:xfrm>
              <a:off x="3572521" y="2326840"/>
              <a:ext cx="830700" cy="108900"/>
            </a:xfrm>
            <a:prstGeom prst="rect">
              <a:avLst/>
            </a:prstGeom>
            <a:solidFill>
              <a:srgbClr val="F4CCCC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Softmax</a:t>
              </a:r>
            </a:p>
          </p:txBody>
        </p:sp>
        <p:sp>
          <p:nvSpPr>
            <p:cNvPr id="79" name="Shape 348"/>
            <p:cNvSpPr/>
            <p:nvPr/>
          </p:nvSpPr>
          <p:spPr>
            <a:xfrm>
              <a:off x="3572521" y="2486015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 dirty="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</a:t>
              </a:r>
              <a:r>
                <a:rPr lang="en-US" sz="700" dirty="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HxWx3</a:t>
              </a:r>
              <a:endParaRPr lang="en" sz="700" dirty="0">
                <a:solidFill>
                  <a:srgbClr val="38761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80" name="Shape 377"/>
          <p:cNvSpPr txBox="1"/>
          <p:nvPr/>
        </p:nvSpPr>
        <p:spPr>
          <a:xfrm>
            <a:off x="914400" y="2708288"/>
            <a:ext cx="2294286" cy="4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Multi-class Logistic Regression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928507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72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41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4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89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21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33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13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50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31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5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40B3-F2DD-9B4D-9DB8-B3396EBA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Thoughts on </a:t>
            </a:r>
            <a:r>
              <a:rPr lang="en-US" dirty="0" err="1"/>
              <a:t>Gaier</a:t>
            </a:r>
            <a:r>
              <a:rPr lang="en-US" dirty="0"/>
              <a:t> &amp; Ha NeurIPS19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005CC-C8E9-6B48-932F-BFDCFABB8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Inductive biases</a:t>
            </a:r>
          </a:p>
          <a:p>
            <a:pPr lvl="1"/>
            <a:r>
              <a:rPr lang="en-US" dirty="0"/>
              <a:t>Nice timing </a:t>
            </a:r>
            <a:r>
              <a:rPr lang="en-US" dirty="0" err="1"/>
              <a:t>wrt</a:t>
            </a:r>
            <a:r>
              <a:rPr lang="en-US" dirty="0"/>
              <a:t> CNNs</a:t>
            </a:r>
          </a:p>
          <a:p>
            <a:pPr lvl="1"/>
            <a:r>
              <a:rPr lang="en-US" dirty="0"/>
              <a:t>See HW2 Q4</a:t>
            </a:r>
          </a:p>
          <a:p>
            <a:endParaRPr lang="en-US" dirty="0"/>
          </a:p>
          <a:p>
            <a:r>
              <a:rPr lang="en-US" dirty="0"/>
              <a:t>Architecture elements as </a:t>
            </a:r>
            <a:r>
              <a:rPr lang="en-US" dirty="0" err="1"/>
              <a:t>lego</a:t>
            </a:r>
            <a:r>
              <a:rPr lang="en-US" dirty="0"/>
              <a:t> blocks</a:t>
            </a:r>
          </a:p>
          <a:p>
            <a:endParaRPr lang="en-US" dirty="0"/>
          </a:p>
          <a:p>
            <a:r>
              <a:rPr lang="en-US" dirty="0"/>
              <a:t>Guest lecture on Neural Architecture Search</a:t>
            </a:r>
          </a:p>
          <a:p>
            <a:endParaRPr lang="en-US" dirty="0"/>
          </a:p>
          <a:p>
            <a:r>
              <a:rPr lang="en-US"/>
              <a:t>Learned vs innate?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0D243-E0A3-FA4B-92E2-113719BA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A3D61-10B0-1C46-AFE7-A035E2E01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33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86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29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http://setosa.io/ev/image-kernels/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https://github.com/bruckner/deepViz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(C) Dhruv Batra 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768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280960" y="1036909"/>
            <a:ext cx="4976640" cy="10369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2488582"/>
            <a:ext cx="3110400" cy="235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80" y="2458338"/>
            <a:ext cx="3110400" cy="245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525120" y="3318109"/>
            <a:ext cx="829440" cy="13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79222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4400">
                <a:latin typeface="FreeSans" charset="0"/>
              </a:rPr>
              <a:t>*        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972960" y="3028639"/>
            <a:ext cx="103680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-1  0  1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-1  0  1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-1  0  1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244160" y="2695963"/>
            <a:ext cx="414720" cy="414764"/>
          </a:xfrm>
          <a:prstGeom prst="rect">
            <a:avLst/>
          </a:prstGeom>
          <a:solidFill>
            <a:srgbClr val="808080"/>
          </a:solidFill>
          <a:ln w="1836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277281" y="2695963"/>
            <a:ext cx="123840" cy="414764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1506240" y="2695963"/>
            <a:ext cx="123840" cy="414764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658880" y="2695963"/>
            <a:ext cx="5184000" cy="414764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1658880" y="3110726"/>
            <a:ext cx="5184000" cy="1441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5124960" y="3155372"/>
            <a:ext cx="829440" cy="13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79222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4400">
                <a:latin typeface="FreeSans" charset="0"/>
              </a:rPr>
              <a:t>=        </a:t>
            </a:r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3939840" y="3110727"/>
            <a:ext cx="1440" cy="1036909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5027760" y="3110727"/>
            <a:ext cx="1440" cy="1036909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3939840" y="4137555"/>
            <a:ext cx="207360" cy="1440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4800240" y="4137555"/>
            <a:ext cx="207360" cy="1440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4800240" y="3125128"/>
            <a:ext cx="207360" cy="1441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3941280" y="3125128"/>
            <a:ext cx="207360" cy="1441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65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4976640" y="1371024"/>
            <a:ext cx="416736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500" b="1" dirty="0">
                <a:latin typeface="FreeSans" charset="0"/>
              </a:rPr>
              <a:t>Learn</a:t>
            </a:r>
            <a:r>
              <a:rPr lang="en-US" sz="2500" dirty="0">
                <a:latin typeface="FreeSans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FreeSans" charset="0"/>
              </a:rPr>
              <a:t>multiple filters.</a:t>
            </a: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5618880" y="2994075"/>
            <a:ext cx="352512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E.g.: 200x200 image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        100 Filters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        Filter size: 10x10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	   10K parameters</a:t>
            </a:r>
          </a:p>
          <a:p>
            <a:pPr algn="l">
              <a:spcBef>
                <a:spcPts val="0"/>
              </a:spcBef>
            </a:pPr>
            <a:endParaRPr lang="en-US" sz="700" dirty="0">
              <a:latin typeface="FreeSans" charset="0"/>
            </a:endParaRPr>
          </a:p>
          <a:p>
            <a:pPr algn="l">
              <a:spcBef>
                <a:spcPts val="0"/>
              </a:spcBef>
            </a:pPr>
            <a:endParaRPr lang="en-US" dirty="0">
              <a:latin typeface="FreeSans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797844"/>
            <a:ext cx="5814720" cy="601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59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55</a:t>
            </a:fld>
            <a:endParaRPr lang="en" sz="2000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FC vs Conv Layer</a:t>
            </a:r>
          </a:p>
        </p:txBody>
      </p:sp>
    </p:spTree>
    <p:extLst>
      <p:ext uri="{BB962C8B-B14F-4D97-AF65-F5344CB8AC3E}">
        <p14:creationId xmlns:p14="http://schemas.microsoft.com/office/powerpoint/2010/main" val="33973839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56</a:t>
            </a:fld>
            <a:endParaRPr lang="en" sz="2000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FC vs Conv Layer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752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/>
        </p:nvSpPr>
        <p:spPr>
          <a:xfrm>
            <a:off x="1066450" y="228301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1602875" y="45830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2022850" y="3041737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1008462" y="4974644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751225" y="1701275"/>
            <a:ext cx="67983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2018375" y="4540550"/>
            <a:ext cx="2016900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width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2438350" y="3025123"/>
            <a:ext cx="2016900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height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1305400" y="4960991"/>
            <a:ext cx="4407300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depth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467513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/>
        </p:nvSpPr>
        <p:spPr>
          <a:xfrm>
            <a:off x="1066450" y="228301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1602875" y="45830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2022850" y="3041737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1008462" y="4974644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489" name="Shape 489"/>
          <p:cNvSpPr/>
          <p:nvPr/>
        </p:nvSpPr>
        <p:spPr>
          <a:xfrm>
            <a:off x="4145900" y="3161987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 txBox="1"/>
          <p:nvPr/>
        </p:nvSpPr>
        <p:spPr>
          <a:xfrm>
            <a:off x="3920100" y="2482337"/>
            <a:ext cx="2115600" cy="3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x="751225" y="1701262"/>
            <a:ext cx="33501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x="5197800" y="3516700"/>
            <a:ext cx="3946200" cy="7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Convolve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filter with the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i.e. “slide over the image spatially, computing dot products”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0438391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/>
        </p:nvSpPr>
        <p:spPr>
          <a:xfrm>
            <a:off x="1066450" y="228301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1602875" y="45830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2022850" y="3041737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1008462" y="4974644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03" name="Shape 503"/>
          <p:cNvSpPr/>
          <p:nvPr/>
        </p:nvSpPr>
        <p:spPr>
          <a:xfrm>
            <a:off x="4145900" y="3161987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3920100" y="2482337"/>
            <a:ext cx="2115600" cy="3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filter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751225" y="1701262"/>
            <a:ext cx="33501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image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5197800" y="3516700"/>
            <a:ext cx="3946200" cy="7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Convolve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filter with the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i.e. “slide over the image spatially, computing dot products”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4963525" y="1133250"/>
            <a:ext cx="3283500" cy="5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Filters always extend the full depth of the input volume</a:t>
            </a:r>
          </a:p>
        </p:txBody>
      </p:sp>
      <p:cxnSp>
        <p:nvCxnSpPr>
          <p:cNvPr id="508" name="Shape 508"/>
          <p:cNvCxnSpPr>
            <a:endCxn id="504" idx="0"/>
          </p:cNvCxnSpPr>
          <p:nvPr/>
        </p:nvCxnSpPr>
        <p:spPr>
          <a:xfrm flipH="1">
            <a:off x="4977900" y="1956437"/>
            <a:ext cx="589800" cy="525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9" name="Shape 509"/>
          <p:cNvCxnSpPr/>
          <p:nvPr/>
        </p:nvCxnSpPr>
        <p:spPr>
          <a:xfrm flipH="1">
            <a:off x="2098750" y="1585350"/>
            <a:ext cx="2583900" cy="2283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7970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(Finish) Automatic Differentiation</a:t>
            </a:r>
          </a:p>
          <a:p>
            <a:pPr lvl="1"/>
            <a:r>
              <a:rPr lang="en-US" dirty="0"/>
              <a:t>Jacobians in </a:t>
            </a:r>
            <a:r>
              <a:rPr lang="en-US" dirty="0" err="1"/>
              <a:t>FC+ReLU</a:t>
            </a:r>
            <a:r>
              <a:rPr lang="en-US" dirty="0"/>
              <a:t> NNs</a:t>
            </a:r>
          </a:p>
          <a:p>
            <a:endParaRPr lang="en-US" dirty="0"/>
          </a:p>
          <a:p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What is a convolution?</a:t>
            </a:r>
          </a:p>
          <a:p>
            <a:pPr lvl="1"/>
            <a:r>
              <a:rPr lang="en-US" dirty="0"/>
              <a:t>FC vs Conv Layers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80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7" name="Shape 517"/>
          <p:cNvCxnSpPr>
            <a:endCxn id="516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8" name="Shape 518"/>
          <p:cNvCxnSpPr>
            <a:endCxn id="516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9" name="Shape 519"/>
          <p:cNvCxnSpPr>
            <a:endCxn id="516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0" name="Shape 520"/>
          <p:cNvCxnSpPr>
            <a:endCxn id="516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1" name="Shape 521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25" name="Shape 525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27" name="Shape 527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8" name="Shape 528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9" name="Shape 529"/>
          <p:cNvCxnSpPr/>
          <p:nvPr/>
        </p:nvCxnSpPr>
        <p:spPr>
          <a:xfrm rot="10800000">
            <a:off x="3574800" y="3723750"/>
            <a:ext cx="408300" cy="145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0" name="Shape 530"/>
          <p:cNvSpPr txBox="1"/>
          <p:nvPr/>
        </p:nvSpPr>
        <p:spPr>
          <a:xfrm>
            <a:off x="4070975" y="3606500"/>
            <a:ext cx="5016000" cy="10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number: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result of taking a dot product between the filter and a small 5x5x3 chunk of the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(i.e. 5*5*3 = 75-dimensional dot product + bias)</a:t>
            </a:r>
          </a:p>
        </p:txBody>
      </p:sp>
      <p:pic>
        <p:nvPicPr>
          <p:cNvPr id="531" name="Shape 5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024" y="2135500"/>
            <a:ext cx="370518" cy="2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6700" y="4893070"/>
            <a:ext cx="1225640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sp>
        <p:nvSpPr>
          <p:cNvPr id="22" name="Shape 502">
            <a:extLst>
              <a:ext uri="{FF2B5EF4-FFF2-40B4-BE49-F238E27FC236}">
                <a16:creationId xmlns:a16="http://schemas.microsoft.com/office/drawing/2014/main" id="{5DD1A731-55BC-4D4B-91E1-8E8F7A94A2E5}"/>
              </a:ext>
            </a:extLst>
          </p:cNvPr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</p:spTree>
    <p:extLst>
      <p:ext uri="{BB962C8B-B14F-4D97-AF65-F5344CB8AC3E}">
        <p14:creationId xmlns:p14="http://schemas.microsoft.com/office/powerpoint/2010/main" val="26097147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0" name="Shape 540"/>
          <p:cNvCxnSpPr>
            <a:endCxn id="539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1" name="Shape 541"/>
          <p:cNvCxnSpPr>
            <a:endCxn id="539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2" name="Shape 542"/>
          <p:cNvCxnSpPr>
            <a:endCxn id="539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3" name="Shape 543"/>
          <p:cNvCxnSpPr>
            <a:endCxn id="539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44" name="Shape 544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48" name="Shape 548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Shape 549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50" name="Shape 550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1" name="Shape 551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2" name="Shape 552"/>
          <p:cNvCxnSpPr/>
          <p:nvPr/>
        </p:nvCxnSpPr>
        <p:spPr>
          <a:xfrm>
            <a:off x="3971900" y="34303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53" name="Shape 553"/>
          <p:cNvSpPr txBox="1"/>
          <p:nvPr/>
        </p:nvSpPr>
        <p:spPr>
          <a:xfrm>
            <a:off x="3842425" y="3568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554" name="Shape 554"/>
          <p:cNvSpPr/>
          <p:nvPr/>
        </p:nvSpPr>
        <p:spPr>
          <a:xfrm>
            <a:off x="7074950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Shape 555"/>
          <p:cNvSpPr txBox="1"/>
          <p:nvPr/>
        </p:nvSpPr>
        <p:spPr>
          <a:xfrm>
            <a:off x="7080350" y="1380925"/>
            <a:ext cx="18045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activation map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6959443" y="47615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7626953" y="43059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8031353" y="28949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sp>
        <p:nvSpPr>
          <p:cNvPr id="25" name="Shape 502">
            <a:extLst>
              <a:ext uri="{FF2B5EF4-FFF2-40B4-BE49-F238E27FC236}">
                <a16:creationId xmlns:a16="http://schemas.microsoft.com/office/drawing/2014/main" id="{189983D0-E8DB-464D-B35F-852552B97F51}"/>
              </a:ext>
            </a:extLst>
          </p:cNvPr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</p:spTree>
    <p:extLst>
      <p:ext uri="{BB962C8B-B14F-4D97-AF65-F5344CB8AC3E}">
        <p14:creationId xmlns:p14="http://schemas.microsoft.com/office/powerpoint/2010/main" val="18864537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/>
          <p:nvPr/>
        </p:nvSpPr>
        <p:spPr>
          <a:xfrm>
            <a:off x="7074950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7" name="Shape 567"/>
          <p:cNvCxnSpPr>
            <a:endCxn id="566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8" name="Shape 568"/>
          <p:cNvCxnSpPr>
            <a:endCxn id="566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9" name="Shape 569"/>
          <p:cNvCxnSpPr>
            <a:endCxn id="566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70" name="Shape 570"/>
          <p:cNvCxnSpPr>
            <a:endCxn id="566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1" name="Shape 571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76" name="Shape 576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7" name="Shape 577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8" name="Shape 578"/>
          <p:cNvCxnSpPr/>
          <p:nvPr/>
        </p:nvCxnSpPr>
        <p:spPr>
          <a:xfrm>
            <a:off x="3971900" y="34303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9" name="Shape 579"/>
          <p:cNvSpPr txBox="1"/>
          <p:nvPr/>
        </p:nvSpPr>
        <p:spPr>
          <a:xfrm>
            <a:off x="3842425" y="3568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580" name="Shape 580"/>
          <p:cNvSpPr/>
          <p:nvPr/>
        </p:nvSpPr>
        <p:spPr>
          <a:xfrm>
            <a:off x="7452928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 txBox="1"/>
          <p:nvPr/>
        </p:nvSpPr>
        <p:spPr>
          <a:xfrm>
            <a:off x="7049900" y="1609525"/>
            <a:ext cx="20634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7337421" y="47615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8004930" y="43059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8409330" y="28949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85" name="Shape 585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/>
          <p:nvPr/>
        </p:nvSpPr>
        <p:spPr>
          <a:xfrm>
            <a:off x="4111550" y="801350"/>
            <a:ext cx="50640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consider a second, 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green 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filter</a:t>
            </a:r>
          </a:p>
        </p:txBody>
      </p:sp>
      <p:sp>
        <p:nvSpPr>
          <p:cNvPr id="2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sp>
        <p:nvSpPr>
          <p:cNvPr id="27" name="Shape 502">
            <a:extLst>
              <a:ext uri="{FF2B5EF4-FFF2-40B4-BE49-F238E27FC236}">
                <a16:creationId xmlns:a16="http://schemas.microsoft.com/office/drawing/2014/main" id="{41DF8656-640A-4F41-BC82-902BFDED46AC}"/>
              </a:ext>
            </a:extLst>
          </p:cNvPr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</p:spTree>
    <p:extLst>
      <p:ext uri="{BB962C8B-B14F-4D97-AF65-F5344CB8AC3E}">
        <p14:creationId xmlns:p14="http://schemas.microsoft.com/office/powerpoint/2010/main" val="27369177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/>
          <p:nvPr/>
        </p:nvSpPr>
        <p:spPr>
          <a:xfrm>
            <a:off x="1221875" y="18195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5703350" y="18195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Shape 594"/>
          <p:cNvSpPr txBox="1"/>
          <p:nvPr/>
        </p:nvSpPr>
        <p:spPr>
          <a:xfrm>
            <a:off x="1834500" y="41195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2198800" y="20463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1163887" y="45111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597" name="Shape 597"/>
          <p:cNvCxnSpPr/>
          <p:nvPr/>
        </p:nvCxnSpPr>
        <p:spPr>
          <a:xfrm>
            <a:off x="2828900" y="32017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8" name="Shape 598"/>
          <p:cNvSpPr txBox="1"/>
          <p:nvPr/>
        </p:nvSpPr>
        <p:spPr>
          <a:xfrm>
            <a:off x="2851825" y="3187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99" name="Shape 599"/>
          <p:cNvSpPr/>
          <p:nvPr/>
        </p:nvSpPr>
        <p:spPr>
          <a:xfrm>
            <a:off x="58527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Shape 600"/>
          <p:cNvSpPr txBox="1"/>
          <p:nvPr/>
        </p:nvSpPr>
        <p:spPr>
          <a:xfrm>
            <a:off x="5830700" y="1380925"/>
            <a:ext cx="20634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5965821" y="45329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7021405" y="409652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x="7513105" y="25162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x="276325" y="952225"/>
            <a:ext cx="8721000" cy="3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For example, if we had 6 5x5 filters, we’ll get 6 separate activation maps:</a:t>
            </a:r>
          </a:p>
        </p:txBody>
      </p:sp>
      <p:sp>
        <p:nvSpPr>
          <p:cNvPr id="605" name="Shape 605"/>
          <p:cNvSpPr/>
          <p:nvPr/>
        </p:nvSpPr>
        <p:spPr>
          <a:xfrm>
            <a:off x="60051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61575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63099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64623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Shape 609"/>
          <p:cNvSpPr txBox="1"/>
          <p:nvPr/>
        </p:nvSpPr>
        <p:spPr>
          <a:xfrm>
            <a:off x="819650" y="4968010"/>
            <a:ext cx="86259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 stack these up to get a “new image” of size 28x28x6!</a:t>
            </a: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6558067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2D51-048E-924A-8A76-4CB2071E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Im2Col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2B343-BF00-7646-B32B-F18E4D45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(C) Dhruv Batra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C2E6D-861A-F146-BC59-8203195B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4A590-6033-DE48-865B-A0558AEFCB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pic>
        <p:nvPicPr>
          <p:cNvPr id="6146" name="Picture 2" descr="im2col_corrected">
            <a:extLst>
              <a:ext uri="{FF2B5EF4-FFF2-40B4-BE49-F238E27FC236}">
                <a16:creationId xmlns:a16="http://schemas.microsoft.com/office/drawing/2014/main" id="{F8FDE439-CDD8-0F40-A43C-3DE09B325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828800"/>
            <a:ext cx="6985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E908D55-6BD7-A34F-B2E0-09D3967172DA}"/>
              </a:ext>
            </a:extLst>
          </p:cNvPr>
          <p:cNvSpPr txBox="1">
            <a:spLocks/>
          </p:cNvSpPr>
          <p:nvPr/>
        </p:nvSpPr>
        <p:spPr bwMode="auto">
          <a:xfrm>
            <a:off x="1524000" y="64008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Figure Credit: 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petewarden.com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/2015/04/20/why-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gemm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-is-at-the-heart-of-deep-learning/</a:t>
            </a:r>
          </a:p>
        </p:txBody>
      </p:sp>
    </p:spTree>
    <p:extLst>
      <p:ext uri="{BB962C8B-B14F-4D97-AF65-F5344CB8AC3E}">
        <p14:creationId xmlns:p14="http://schemas.microsoft.com/office/powerpoint/2010/main" val="39528779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473D-C38C-5642-8D9B-6B7A519E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E63DE-C978-6049-86CF-20797BEA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(C) Dhruv Batra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81BE3-69A1-6049-BA6D-44BA37BE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4A590-6033-DE48-865B-A0558AEFCB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pic>
        <p:nvPicPr>
          <p:cNvPr id="7172" name="Picture 4" descr="im2colmult_corrected">
            <a:extLst>
              <a:ext uri="{FF2B5EF4-FFF2-40B4-BE49-F238E27FC236}">
                <a16:creationId xmlns:a16="http://schemas.microsoft.com/office/drawing/2014/main" id="{5D164412-E5CA-FD41-BC20-8B40DE0F0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327150"/>
            <a:ext cx="698500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0D9DB98-260F-D441-86CB-5261B2BE448D}"/>
              </a:ext>
            </a:extLst>
          </p:cNvPr>
          <p:cNvSpPr txBox="1">
            <a:spLocks/>
          </p:cNvSpPr>
          <p:nvPr/>
        </p:nvSpPr>
        <p:spPr bwMode="auto">
          <a:xfrm>
            <a:off x="1524000" y="64008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Figure Credit: 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petewarden.com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/2015/04/20/why-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gemm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-is-at-the-heart-of-deep-learning/</a:t>
            </a:r>
          </a:p>
        </p:txBody>
      </p:sp>
    </p:spTree>
    <p:extLst>
      <p:ext uri="{BB962C8B-B14F-4D97-AF65-F5344CB8AC3E}">
        <p14:creationId xmlns:p14="http://schemas.microsoft.com/office/powerpoint/2010/main" val="34791121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AF86-36D8-9C47-8165-BBC928EF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Distribution of </a:t>
            </a:r>
            <a:r>
              <a:rPr lang="en-US" dirty="0" err="1"/>
              <a:t>AlexNet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D1A99-0827-564F-86B3-19D14FDB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(C) Dhruv Batra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DE58D-4E15-064A-8B7D-C107C994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4A590-6033-DE48-865B-A0558AEFCB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586CD-CBCF-B74E-88A9-A48843D19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6429"/>
            <a:ext cx="9144000" cy="3345142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872EE20-E1F1-8046-832D-D6698E87BA1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Figure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Yangqing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Jia, PhD Thesis</a:t>
            </a:r>
          </a:p>
        </p:txBody>
      </p:sp>
    </p:spTree>
    <p:extLst>
      <p:ext uri="{BB962C8B-B14F-4D97-AF65-F5344CB8AC3E}">
        <p14:creationId xmlns:p14="http://schemas.microsoft.com/office/powerpoint/2010/main" val="30815619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/>
        </p:nvSpPr>
        <p:spPr>
          <a:xfrm>
            <a:off x="305225" y="1012675"/>
            <a:ext cx="8548200" cy="9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Preview: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ConvNet is a sequence of Convolution Layers, interspersed with activation functions</a:t>
            </a:r>
          </a:p>
        </p:txBody>
      </p:sp>
      <p:sp>
        <p:nvSpPr>
          <p:cNvPr id="616" name="Shape 616"/>
          <p:cNvSpPr/>
          <p:nvPr/>
        </p:nvSpPr>
        <p:spPr>
          <a:xfrm>
            <a:off x="1770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Shape 617"/>
          <p:cNvSpPr txBox="1"/>
          <p:nvPr/>
        </p:nvSpPr>
        <p:spPr>
          <a:xfrm>
            <a:off x="7897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11540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19" name="Shape 619"/>
          <p:cNvSpPr txBox="1"/>
          <p:nvPr/>
        </p:nvSpPr>
        <p:spPr>
          <a:xfrm>
            <a:off x="1190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620" name="Shape 620"/>
          <p:cNvCxnSpPr/>
          <p:nvPr/>
        </p:nvCxnSpPr>
        <p:spPr>
          <a:xfrm>
            <a:off x="14818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21" name="Shape 621"/>
          <p:cNvSpPr/>
          <p:nvPr/>
        </p:nvSpPr>
        <p:spPr>
          <a:xfrm>
            <a:off x="26916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Shape 622"/>
          <p:cNvSpPr txBox="1"/>
          <p:nvPr/>
        </p:nvSpPr>
        <p:spPr>
          <a:xfrm>
            <a:off x="33043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23" name="Shape 623"/>
          <p:cNvSpPr txBox="1"/>
          <p:nvPr/>
        </p:nvSpPr>
        <p:spPr>
          <a:xfrm>
            <a:off x="36686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26336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625" name="Shape 625"/>
          <p:cNvSpPr txBox="1"/>
          <p:nvPr/>
        </p:nvSpPr>
        <p:spPr>
          <a:xfrm>
            <a:off x="1521200" y="327645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e.g. 6 5x5x3 filters</a:t>
            </a: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7601241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/>
          <p:nvPr/>
        </p:nvSpPr>
        <p:spPr>
          <a:xfrm>
            <a:off x="305225" y="1012675"/>
            <a:ext cx="8548200" cy="9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Preview: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ConvNet is a sequence of Convolutional Layers, interspersed with activation functions</a:t>
            </a:r>
          </a:p>
        </p:txBody>
      </p:sp>
      <p:sp>
        <p:nvSpPr>
          <p:cNvPr id="632" name="Shape 632"/>
          <p:cNvSpPr/>
          <p:nvPr/>
        </p:nvSpPr>
        <p:spPr>
          <a:xfrm>
            <a:off x="1770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Shape 633"/>
          <p:cNvSpPr txBox="1"/>
          <p:nvPr/>
        </p:nvSpPr>
        <p:spPr>
          <a:xfrm>
            <a:off x="7897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11540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1190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636" name="Shape 636"/>
          <p:cNvCxnSpPr/>
          <p:nvPr/>
        </p:nvCxnSpPr>
        <p:spPr>
          <a:xfrm>
            <a:off x="14818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37" name="Shape 637"/>
          <p:cNvSpPr txBox="1"/>
          <p:nvPr/>
        </p:nvSpPr>
        <p:spPr>
          <a:xfrm>
            <a:off x="1521200" y="327645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e.g. 6 5x5x3 filters</a:t>
            </a:r>
          </a:p>
        </p:txBody>
      </p:sp>
      <p:sp>
        <p:nvSpPr>
          <p:cNvPr id="638" name="Shape 638"/>
          <p:cNvSpPr/>
          <p:nvPr/>
        </p:nvSpPr>
        <p:spPr>
          <a:xfrm>
            <a:off x="26916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Shape 639"/>
          <p:cNvSpPr txBox="1"/>
          <p:nvPr/>
        </p:nvSpPr>
        <p:spPr>
          <a:xfrm>
            <a:off x="33043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36686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41" name="Shape 641"/>
          <p:cNvSpPr txBox="1"/>
          <p:nvPr/>
        </p:nvSpPr>
        <p:spPr>
          <a:xfrm>
            <a:off x="26336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642" name="Shape 642"/>
          <p:cNvCxnSpPr/>
          <p:nvPr/>
        </p:nvCxnSpPr>
        <p:spPr>
          <a:xfrm>
            <a:off x="42250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43" name="Shape 643"/>
          <p:cNvSpPr txBox="1"/>
          <p:nvPr/>
        </p:nvSpPr>
        <p:spPr>
          <a:xfrm>
            <a:off x="4264400" y="3276450"/>
            <a:ext cx="10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e.g. 10 5x5x</a:t>
            </a: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filters</a:t>
            </a:r>
          </a:p>
        </p:txBody>
      </p:sp>
      <p:sp>
        <p:nvSpPr>
          <p:cNvPr id="644" name="Shape 644"/>
          <p:cNvSpPr/>
          <p:nvPr/>
        </p:nvSpPr>
        <p:spPr>
          <a:xfrm>
            <a:off x="54348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5" name="Shape 645"/>
          <p:cNvCxnSpPr/>
          <p:nvPr/>
        </p:nvCxnSpPr>
        <p:spPr>
          <a:xfrm>
            <a:off x="68158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46" name="Shape 646"/>
          <p:cNvSpPr txBox="1"/>
          <p:nvPr/>
        </p:nvSpPr>
        <p:spPr>
          <a:xfrm>
            <a:off x="6855200" y="327645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ReLU</a:t>
            </a:r>
          </a:p>
        </p:txBody>
      </p:sp>
      <p:sp>
        <p:nvSpPr>
          <p:cNvPr id="647" name="Shape 647"/>
          <p:cNvSpPr txBox="1"/>
          <p:nvPr/>
        </p:nvSpPr>
        <p:spPr>
          <a:xfrm>
            <a:off x="8071800" y="3017400"/>
            <a:ext cx="9564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….</a:t>
            </a:r>
          </a:p>
        </p:txBody>
      </p:sp>
      <p:sp>
        <p:nvSpPr>
          <p:cNvPr id="648" name="Shape 648"/>
          <p:cNvSpPr txBox="1"/>
          <p:nvPr/>
        </p:nvSpPr>
        <p:spPr>
          <a:xfrm>
            <a:off x="53006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649" name="Shape 649"/>
          <p:cNvSpPr txBox="1"/>
          <p:nvPr/>
        </p:nvSpPr>
        <p:spPr>
          <a:xfrm>
            <a:off x="60475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650" name="Shape 650"/>
          <p:cNvSpPr txBox="1"/>
          <p:nvPr/>
        </p:nvSpPr>
        <p:spPr>
          <a:xfrm>
            <a:off x="64118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96103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/>
          <p:nvPr/>
        </p:nvSpPr>
        <p:spPr>
          <a:xfrm>
            <a:off x="3191725" y="1769425"/>
            <a:ext cx="2040600" cy="2901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g(x) = max(0,x)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(elementwise)</a:t>
            </a:r>
          </a:p>
        </p:txBody>
      </p:sp>
      <p:cxnSp>
        <p:nvCxnSpPr>
          <p:cNvPr id="1059" name="Shape 1059"/>
          <p:cNvCxnSpPr/>
          <p:nvPr/>
        </p:nvCxnSpPr>
        <p:spPr>
          <a:xfrm>
            <a:off x="2516250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0" name="Shape 1060"/>
          <p:cNvCxnSpPr/>
          <p:nvPr/>
        </p:nvCxnSpPr>
        <p:spPr>
          <a:xfrm>
            <a:off x="2516250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1" name="Shape 1061"/>
          <p:cNvCxnSpPr/>
          <p:nvPr/>
        </p:nvCxnSpPr>
        <p:spPr>
          <a:xfrm>
            <a:off x="2516250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2" name="Shape 1062"/>
          <p:cNvCxnSpPr/>
          <p:nvPr/>
        </p:nvCxnSpPr>
        <p:spPr>
          <a:xfrm>
            <a:off x="2516250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3" name="Shape 1063"/>
          <p:cNvCxnSpPr/>
          <p:nvPr/>
        </p:nvCxnSpPr>
        <p:spPr>
          <a:xfrm>
            <a:off x="2516250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4" name="Shape 1064"/>
          <p:cNvCxnSpPr/>
          <p:nvPr/>
        </p:nvCxnSpPr>
        <p:spPr>
          <a:xfrm>
            <a:off x="2516250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65" name="Shape 1065"/>
          <p:cNvSpPr txBox="1"/>
          <p:nvPr/>
        </p:nvSpPr>
        <p:spPr>
          <a:xfrm>
            <a:off x="705000" y="2782150"/>
            <a:ext cx="24306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vector</a:t>
            </a:r>
          </a:p>
        </p:txBody>
      </p:sp>
      <p:cxnSp>
        <p:nvCxnSpPr>
          <p:cNvPr id="1066" name="Shape 1066"/>
          <p:cNvCxnSpPr/>
          <p:nvPr/>
        </p:nvCxnSpPr>
        <p:spPr>
          <a:xfrm>
            <a:off x="5233023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7" name="Shape 1067"/>
          <p:cNvCxnSpPr/>
          <p:nvPr/>
        </p:nvCxnSpPr>
        <p:spPr>
          <a:xfrm>
            <a:off x="5233023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8" name="Shape 1068"/>
          <p:cNvCxnSpPr/>
          <p:nvPr/>
        </p:nvCxnSpPr>
        <p:spPr>
          <a:xfrm>
            <a:off x="5233023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9" name="Shape 1069"/>
          <p:cNvCxnSpPr/>
          <p:nvPr/>
        </p:nvCxnSpPr>
        <p:spPr>
          <a:xfrm>
            <a:off x="5233023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70" name="Shape 1070"/>
          <p:cNvCxnSpPr/>
          <p:nvPr/>
        </p:nvCxnSpPr>
        <p:spPr>
          <a:xfrm>
            <a:off x="5233023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71" name="Shape 1071"/>
          <p:cNvCxnSpPr/>
          <p:nvPr/>
        </p:nvCxnSpPr>
        <p:spPr>
          <a:xfrm>
            <a:off x="5233023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72" name="Shape 1072"/>
          <p:cNvSpPr txBox="1"/>
          <p:nvPr/>
        </p:nvSpPr>
        <p:spPr>
          <a:xfrm>
            <a:off x="6292850" y="2782150"/>
            <a:ext cx="18873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vector</a:t>
            </a: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2F50974-04EA-EE4B-AD87-9AE9BB3B9F8B}"/>
              </a:ext>
            </a:extLst>
          </p:cNvPr>
          <p:cNvSpPr txBox="1">
            <a:spLocks/>
          </p:cNvSpPr>
          <p:nvPr/>
        </p:nvSpPr>
        <p:spPr>
          <a:xfrm>
            <a:off x="311700" y="228600"/>
            <a:ext cx="8520600" cy="7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 dirty="0"/>
              <a:t>Jacobian of </a:t>
            </a:r>
            <a:r>
              <a:rPr lang="en-US" kern="0" dirty="0" err="1"/>
              <a:t>ReLU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6890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8</a:t>
            </a:fld>
            <a:endParaRPr lang="en" sz="1800">
              <a:solidFill>
                <a:srgbClr val="FFFFFF"/>
              </a:solidFill>
            </a:endParaRPr>
          </a:p>
        </p:txBody>
      </p:sp>
      <p:sp>
        <p:nvSpPr>
          <p:cNvPr id="1082" name="Shape 1082"/>
          <p:cNvSpPr/>
          <p:nvPr/>
        </p:nvSpPr>
        <p:spPr>
          <a:xfrm>
            <a:off x="3191725" y="1769425"/>
            <a:ext cx="2040600" cy="2901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g(x) = max(0,x)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(elementwise)</a:t>
            </a:r>
          </a:p>
        </p:txBody>
      </p:sp>
      <p:cxnSp>
        <p:nvCxnSpPr>
          <p:cNvPr id="1083" name="Shape 1083"/>
          <p:cNvCxnSpPr/>
          <p:nvPr/>
        </p:nvCxnSpPr>
        <p:spPr>
          <a:xfrm>
            <a:off x="2516250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4" name="Shape 1084"/>
          <p:cNvCxnSpPr/>
          <p:nvPr/>
        </p:nvCxnSpPr>
        <p:spPr>
          <a:xfrm>
            <a:off x="2516250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5" name="Shape 1085"/>
          <p:cNvCxnSpPr/>
          <p:nvPr/>
        </p:nvCxnSpPr>
        <p:spPr>
          <a:xfrm>
            <a:off x="2516250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6" name="Shape 1086"/>
          <p:cNvCxnSpPr/>
          <p:nvPr/>
        </p:nvCxnSpPr>
        <p:spPr>
          <a:xfrm>
            <a:off x="2516250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7" name="Shape 1087"/>
          <p:cNvCxnSpPr/>
          <p:nvPr/>
        </p:nvCxnSpPr>
        <p:spPr>
          <a:xfrm>
            <a:off x="2516250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8" name="Shape 1088"/>
          <p:cNvCxnSpPr/>
          <p:nvPr/>
        </p:nvCxnSpPr>
        <p:spPr>
          <a:xfrm>
            <a:off x="2516250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89" name="Shape 1089"/>
          <p:cNvSpPr txBox="1"/>
          <p:nvPr/>
        </p:nvSpPr>
        <p:spPr>
          <a:xfrm>
            <a:off x="705000" y="2782150"/>
            <a:ext cx="24306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vector</a:t>
            </a:r>
          </a:p>
        </p:txBody>
      </p:sp>
      <p:cxnSp>
        <p:nvCxnSpPr>
          <p:cNvPr id="1090" name="Shape 1090"/>
          <p:cNvCxnSpPr/>
          <p:nvPr/>
        </p:nvCxnSpPr>
        <p:spPr>
          <a:xfrm>
            <a:off x="5233023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1" name="Shape 1091"/>
          <p:cNvCxnSpPr/>
          <p:nvPr/>
        </p:nvCxnSpPr>
        <p:spPr>
          <a:xfrm>
            <a:off x="5233023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2" name="Shape 1092"/>
          <p:cNvCxnSpPr/>
          <p:nvPr/>
        </p:nvCxnSpPr>
        <p:spPr>
          <a:xfrm>
            <a:off x="5233023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3" name="Shape 1093"/>
          <p:cNvCxnSpPr/>
          <p:nvPr/>
        </p:nvCxnSpPr>
        <p:spPr>
          <a:xfrm>
            <a:off x="5233023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4" name="Shape 1094"/>
          <p:cNvCxnSpPr/>
          <p:nvPr/>
        </p:nvCxnSpPr>
        <p:spPr>
          <a:xfrm>
            <a:off x="5233023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5" name="Shape 1095"/>
          <p:cNvCxnSpPr/>
          <p:nvPr/>
        </p:nvCxnSpPr>
        <p:spPr>
          <a:xfrm>
            <a:off x="5233023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96" name="Shape 1096"/>
          <p:cNvSpPr txBox="1"/>
          <p:nvPr/>
        </p:nvSpPr>
        <p:spPr>
          <a:xfrm>
            <a:off x="6292850" y="2782150"/>
            <a:ext cx="18873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vector</a:t>
            </a:r>
          </a:p>
        </p:txBody>
      </p:sp>
      <p:sp>
        <p:nvSpPr>
          <p:cNvPr id="1098" name="Shape 1098"/>
          <p:cNvSpPr txBox="1"/>
          <p:nvPr/>
        </p:nvSpPr>
        <p:spPr>
          <a:xfrm>
            <a:off x="403275" y="3647875"/>
            <a:ext cx="2559900" cy="11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Q1: what is the size of the Jacobian matrix?</a:t>
            </a: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FF0E92C-41D6-2E42-871C-F27719704E10}"/>
              </a:ext>
            </a:extLst>
          </p:cNvPr>
          <p:cNvSpPr txBox="1">
            <a:spLocks/>
          </p:cNvSpPr>
          <p:nvPr/>
        </p:nvSpPr>
        <p:spPr>
          <a:xfrm>
            <a:off x="311700" y="228600"/>
            <a:ext cx="8520600" cy="7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 dirty="0"/>
              <a:t>Jacobian of </a:t>
            </a:r>
            <a:r>
              <a:rPr lang="en-US" kern="0" dirty="0" err="1"/>
              <a:t>ReLU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5975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9</a:t>
            </a:fld>
            <a:endParaRPr lang="en" sz="1800">
              <a:solidFill>
                <a:srgbClr val="FFFFFF"/>
              </a:solidFill>
            </a:endParaRPr>
          </a:p>
        </p:txBody>
      </p:sp>
      <p:sp>
        <p:nvSpPr>
          <p:cNvPr id="1107" name="Shape 1107"/>
          <p:cNvSpPr/>
          <p:nvPr/>
        </p:nvSpPr>
        <p:spPr>
          <a:xfrm>
            <a:off x="3191725" y="1769425"/>
            <a:ext cx="2040600" cy="2901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g(x) = max(0,x)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1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(elementwise)</a:t>
            </a:r>
          </a:p>
        </p:txBody>
      </p:sp>
      <p:cxnSp>
        <p:nvCxnSpPr>
          <p:cNvPr id="1108" name="Shape 1108"/>
          <p:cNvCxnSpPr/>
          <p:nvPr/>
        </p:nvCxnSpPr>
        <p:spPr>
          <a:xfrm>
            <a:off x="2516250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09" name="Shape 1109"/>
          <p:cNvCxnSpPr/>
          <p:nvPr/>
        </p:nvCxnSpPr>
        <p:spPr>
          <a:xfrm>
            <a:off x="2516250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0" name="Shape 1110"/>
          <p:cNvCxnSpPr/>
          <p:nvPr/>
        </p:nvCxnSpPr>
        <p:spPr>
          <a:xfrm>
            <a:off x="2516250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1" name="Shape 1111"/>
          <p:cNvCxnSpPr/>
          <p:nvPr/>
        </p:nvCxnSpPr>
        <p:spPr>
          <a:xfrm>
            <a:off x="2516250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2" name="Shape 1112"/>
          <p:cNvCxnSpPr/>
          <p:nvPr/>
        </p:nvCxnSpPr>
        <p:spPr>
          <a:xfrm>
            <a:off x="2516250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3" name="Shape 1113"/>
          <p:cNvCxnSpPr/>
          <p:nvPr/>
        </p:nvCxnSpPr>
        <p:spPr>
          <a:xfrm>
            <a:off x="2516250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14" name="Shape 1114"/>
          <p:cNvSpPr txBox="1"/>
          <p:nvPr/>
        </p:nvSpPr>
        <p:spPr>
          <a:xfrm>
            <a:off x="705000" y="2782150"/>
            <a:ext cx="24306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vector</a:t>
            </a:r>
          </a:p>
        </p:txBody>
      </p:sp>
      <p:cxnSp>
        <p:nvCxnSpPr>
          <p:cNvPr id="1115" name="Shape 1115"/>
          <p:cNvCxnSpPr/>
          <p:nvPr/>
        </p:nvCxnSpPr>
        <p:spPr>
          <a:xfrm>
            <a:off x="5233023" y="2821850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6" name="Shape 1116"/>
          <p:cNvCxnSpPr/>
          <p:nvPr/>
        </p:nvCxnSpPr>
        <p:spPr>
          <a:xfrm>
            <a:off x="5233023" y="298137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7" name="Shape 1117"/>
          <p:cNvCxnSpPr/>
          <p:nvPr/>
        </p:nvCxnSpPr>
        <p:spPr>
          <a:xfrm>
            <a:off x="5233023" y="3098225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8" name="Shape 1118"/>
          <p:cNvCxnSpPr/>
          <p:nvPr/>
        </p:nvCxnSpPr>
        <p:spPr>
          <a:xfrm>
            <a:off x="5233023" y="3231291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9" name="Shape 1119"/>
          <p:cNvCxnSpPr/>
          <p:nvPr/>
        </p:nvCxnSpPr>
        <p:spPr>
          <a:xfrm>
            <a:off x="5233023" y="339081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20" name="Shape 1120"/>
          <p:cNvCxnSpPr/>
          <p:nvPr/>
        </p:nvCxnSpPr>
        <p:spPr>
          <a:xfrm>
            <a:off x="5233023" y="3507666"/>
            <a:ext cx="67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21" name="Shape 1121"/>
          <p:cNvSpPr txBox="1"/>
          <p:nvPr/>
        </p:nvSpPr>
        <p:spPr>
          <a:xfrm>
            <a:off x="6292850" y="2782150"/>
            <a:ext cx="1887300" cy="46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4096-d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vector</a:t>
            </a:r>
          </a:p>
        </p:txBody>
      </p:sp>
      <p:sp>
        <p:nvSpPr>
          <p:cNvPr id="1123" name="Shape 1123"/>
          <p:cNvSpPr txBox="1"/>
          <p:nvPr/>
        </p:nvSpPr>
        <p:spPr>
          <a:xfrm>
            <a:off x="403275" y="3647875"/>
            <a:ext cx="2559900" cy="11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Q1: what is the size of the Jacobian matrix?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[4096 x 4096!]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11700" y="228600"/>
            <a:ext cx="8520600" cy="7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/>
              <a:t>Jacobian of ReLU</a:t>
            </a:r>
            <a:endParaRPr lang="en-US" kern="0" dirty="0"/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084695931"/>
      </p:ext>
    </p:extLst>
  </p:cSld>
  <p:clrMapOvr>
    <a:masterClrMapping/>
  </p:clrMapOvr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50562</TotalTime>
  <Words>2162</Words>
  <Application>Microsoft Macintosh PowerPoint</Application>
  <PresentationFormat>On-screen Show (4:3)</PresentationFormat>
  <Paragraphs>516</Paragraphs>
  <Slides>68</Slides>
  <Notes>42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Arial Narrow</vt:lpstr>
      <vt:lpstr>FreeSans</vt:lpstr>
      <vt:lpstr>Helvetica Neue Light</vt:lpstr>
      <vt:lpstr>pictures</vt:lpstr>
      <vt:lpstr>Blank Presentation</vt:lpstr>
      <vt:lpstr>CS 4803 / 7643: Deep Learning</vt:lpstr>
      <vt:lpstr>Administrativia</vt:lpstr>
      <vt:lpstr>Thoughts on Gaier &amp; Ha NeurIPS19</vt:lpstr>
      <vt:lpstr>Error Decomposition</vt:lpstr>
      <vt:lpstr>Thoughts on Gaier &amp; Ha NeurIPS19</vt:lpstr>
      <vt:lpstr>Plan for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Jacobians of FC-Layer</vt:lpstr>
      <vt:lpstr>Jacobians of FC-Layer</vt:lpstr>
      <vt:lpstr>Jacobians of FC-Layer</vt:lpstr>
      <vt:lpstr>Plan for Today</vt:lpstr>
      <vt:lpstr>Plan for Today</vt:lpstr>
      <vt:lpstr>Recall: Linear Classifier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Convolutions!</vt:lpstr>
      <vt:lpstr>Convolutions for mathematicians</vt:lpstr>
      <vt:lpstr>Convolutions for mathematicians</vt:lpstr>
      <vt:lpstr>PowerPoint Presentation</vt:lpstr>
      <vt:lpstr>PowerPoint Presentation</vt:lpstr>
      <vt:lpstr>Convolutions for mathematicians</vt:lpstr>
      <vt:lpstr>Convolutions for computer scientists</vt:lpstr>
      <vt:lpstr>Convolutions for computer scientists</vt:lpstr>
      <vt:lpstr>Convolutions for programmers</vt:lpstr>
      <vt:lpstr>Convolutions for programmers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Convolution Explained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Im2Col</vt:lpstr>
      <vt:lpstr>GEMM</vt:lpstr>
      <vt:lpstr>Time Distribution of AlexNet</vt:lpstr>
      <vt:lpstr>PowerPoint Presentation</vt:lpstr>
      <vt:lpstr>PowerPoint Presentation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2823</cp:revision>
  <cp:lastPrinted>2015-04-01T17:45:43Z</cp:lastPrinted>
  <dcterms:created xsi:type="dcterms:W3CDTF">2013-03-06T19:31:42Z</dcterms:created>
  <dcterms:modified xsi:type="dcterms:W3CDTF">2020-09-15T16:06:48Z</dcterms:modified>
  <cp:category/>
</cp:coreProperties>
</file>