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85"/>
  </p:notesMasterIdLst>
  <p:handoutMasterIdLst>
    <p:handoutMasterId r:id="rId86"/>
  </p:handoutMasterIdLst>
  <p:sldIdLst>
    <p:sldId id="256" r:id="rId3"/>
    <p:sldId id="313" r:id="rId4"/>
    <p:sldId id="1596" r:id="rId5"/>
    <p:sldId id="1476" r:id="rId6"/>
    <p:sldId id="1508" r:id="rId7"/>
    <p:sldId id="378" r:id="rId8"/>
    <p:sldId id="429" r:id="rId9"/>
    <p:sldId id="273" r:id="rId10"/>
    <p:sldId id="286" r:id="rId11"/>
    <p:sldId id="1611" r:id="rId12"/>
    <p:sldId id="297" r:id="rId13"/>
    <p:sldId id="1643" r:id="rId14"/>
    <p:sldId id="326" r:id="rId15"/>
    <p:sldId id="431" r:id="rId16"/>
    <p:sldId id="432" r:id="rId17"/>
    <p:sldId id="537" r:id="rId18"/>
    <p:sldId id="435" r:id="rId19"/>
    <p:sldId id="436" r:id="rId20"/>
    <p:sldId id="1666" r:id="rId21"/>
    <p:sldId id="439" r:id="rId22"/>
    <p:sldId id="310" r:id="rId23"/>
    <p:sldId id="311" r:id="rId24"/>
    <p:sldId id="541" r:id="rId25"/>
    <p:sldId id="1657" r:id="rId26"/>
    <p:sldId id="381" r:id="rId27"/>
    <p:sldId id="312" r:id="rId28"/>
    <p:sldId id="1647" r:id="rId29"/>
    <p:sldId id="314" r:id="rId30"/>
    <p:sldId id="315" r:id="rId31"/>
    <p:sldId id="316" r:id="rId32"/>
    <p:sldId id="317" r:id="rId33"/>
    <p:sldId id="318" r:id="rId34"/>
    <p:sldId id="539" r:id="rId35"/>
    <p:sldId id="540" r:id="rId36"/>
    <p:sldId id="1658" r:id="rId37"/>
    <p:sldId id="1649" r:id="rId38"/>
    <p:sldId id="446" r:id="rId39"/>
    <p:sldId id="447" r:id="rId40"/>
    <p:sldId id="448" r:id="rId41"/>
    <p:sldId id="1661" r:id="rId42"/>
    <p:sldId id="1663" r:id="rId43"/>
    <p:sldId id="449" r:id="rId44"/>
    <p:sldId id="543" r:id="rId45"/>
    <p:sldId id="450" r:id="rId46"/>
    <p:sldId id="451" r:id="rId47"/>
    <p:sldId id="452" r:id="rId48"/>
    <p:sldId id="453" r:id="rId49"/>
    <p:sldId id="454" r:id="rId50"/>
    <p:sldId id="455" r:id="rId51"/>
    <p:sldId id="456" r:id="rId52"/>
    <p:sldId id="457" r:id="rId53"/>
    <p:sldId id="458" r:id="rId54"/>
    <p:sldId id="459" r:id="rId55"/>
    <p:sldId id="460" r:id="rId56"/>
    <p:sldId id="462" r:id="rId57"/>
    <p:sldId id="463" r:id="rId58"/>
    <p:sldId id="464" r:id="rId59"/>
    <p:sldId id="461" r:id="rId60"/>
    <p:sldId id="298" r:id="rId61"/>
    <p:sldId id="1651" r:id="rId62"/>
    <p:sldId id="1652" r:id="rId63"/>
    <p:sldId id="301" r:id="rId64"/>
    <p:sldId id="302" r:id="rId65"/>
    <p:sldId id="1664" r:id="rId66"/>
    <p:sldId id="1665" r:id="rId67"/>
    <p:sldId id="303" r:id="rId68"/>
    <p:sldId id="548" r:id="rId69"/>
    <p:sldId id="1659" r:id="rId70"/>
    <p:sldId id="1660" r:id="rId71"/>
    <p:sldId id="305" r:id="rId72"/>
    <p:sldId id="306" r:id="rId73"/>
    <p:sldId id="307" r:id="rId74"/>
    <p:sldId id="308" r:id="rId75"/>
    <p:sldId id="309" r:id="rId76"/>
    <p:sldId id="1653" r:id="rId77"/>
    <p:sldId id="1654" r:id="rId78"/>
    <p:sldId id="1655" r:id="rId79"/>
    <p:sldId id="1656" r:id="rId80"/>
    <p:sldId id="487" r:id="rId81"/>
    <p:sldId id="488" r:id="rId82"/>
    <p:sldId id="489" r:id="rId83"/>
    <p:sldId id="490" r:id="rId8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5" autoAdjust="0"/>
    <p:restoredTop sz="93469" autoAdjust="0"/>
  </p:normalViewPr>
  <p:slideViewPr>
    <p:cSldViewPr>
      <p:cViewPr varScale="1">
        <p:scale>
          <a:sx n="114" d="100"/>
          <a:sy n="114" d="100"/>
        </p:scale>
        <p:origin x="1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8/25/20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031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92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8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889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070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39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057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530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926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Shape 8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70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005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Shape 8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430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380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882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309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34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099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977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701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97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15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898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656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881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668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986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38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175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2648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66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Min is 0, max is infinity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899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 is 0, max is infinity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69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8701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8235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5049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Minima could change</a:t>
            </a:r>
          </a:p>
        </p:txBody>
      </p:sp>
    </p:spTree>
    <p:extLst>
      <p:ext uri="{BB962C8B-B14F-4D97-AF65-F5344CB8AC3E}">
        <p14:creationId xmlns:p14="http://schemas.microsoft.com/office/powerpoint/2010/main" val="4548556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1431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8393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7130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7575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Shape 8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3322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133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Shape 9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2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380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1145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928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2681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4920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7766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Shape 10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324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Shape 1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this is useful for cases where you might have some target probability distribution instead of just one correct class, due to uncertainty in the model; also mention distillation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66326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Shape 1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this is useful for cases where you might have some target probability distribution instead of just one correct class, due to uncertainty in the model; also mention distillation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32666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6153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72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7684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Shape 1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2623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Shape 1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Shape 1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9306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Shape 1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Shape 1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3581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Shape 1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Shape 1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602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9417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1494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Shape 1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9908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Shape 1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93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15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774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4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1016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934633"/>
            <a:ext cx="8520600" cy="5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296857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35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://maxpixel.freegreatpicture.com/Play-Wooden-Blocks-Tower-Kindergarten-Child-Toys-186471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c.gatech.edu/classes/AY2020/cs7643_fall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malfet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flickr.com/photos/malfet/142819805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hyperlink" Target="https://sandbox.open.wolframcloud.com/app/objects/26bc9cd9-50a8-42a9-8dbf-7a265d9e79c8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creativecommons.org/licenses/by/2.0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www.pexels.com/photo/audi-cabriolet-car-red-2568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malfet/" TargetMode="External"/><Relationship Id="rId4" Type="http://schemas.openxmlformats.org/officeDocument/2006/relationships/hyperlink" Target="https://www.flickr.com/photos/malfet/1428198050" TargetMode="External"/><Relationship Id="rId9" Type="http://schemas.openxmlformats.org/officeDocument/2006/relationships/hyperlink" Target="https://en.wikipedia.org/wiki/File:Red_eyed_tree_frog_edit2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www.pexels.com/photo/audi-cabriolet-car-red-2568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malfet/" TargetMode="External"/><Relationship Id="rId4" Type="http://schemas.openxmlformats.org/officeDocument/2006/relationships/hyperlink" Target="https://www.flickr.com/photos/malfet/1428198050" TargetMode="External"/><Relationship Id="rId9" Type="http://schemas.openxmlformats.org/officeDocument/2006/relationships/hyperlink" Target="https://en.wikipedia.org/wiki/File:Red_eyed_tree_frog_edit2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lfet/14281980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malfet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6.png"/><Relationship Id="rId4" Type="http://schemas.openxmlformats.org/officeDocument/2006/relationships/image" Target="../media/image3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Linear Classifiers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Loss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Instance/Memory-based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things make a memory based learner:</a:t>
            </a:r>
          </a:p>
          <a:p>
            <a:r>
              <a:rPr lang="en-US" i="1" dirty="0"/>
              <a:t>A distance metric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How many nearby neighbors to look at?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A weighting function (optional)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How to fit with the local points?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5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>
            <a:extLst>
              <a:ext uri="{FF2B5EF4-FFF2-40B4-BE49-F238E27FC236}">
                <a16:creationId xmlns:a16="http://schemas.microsoft.com/office/drawing/2014/main" id="{06B0D821-FF6C-3A41-B9B6-789A4C56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Hyperparameters</a:t>
            </a:r>
            <a:endParaRPr lang="en-US" dirty="0"/>
          </a:p>
        </p:txBody>
      </p:sp>
      <p:sp>
        <p:nvSpPr>
          <p:cNvPr id="509" name="Shape 509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348150" y="1606100"/>
            <a:ext cx="77841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Your Dataset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6325650" y="3179575"/>
            <a:ext cx="1806600" cy="393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test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348150" y="31795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1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1543650" y="31795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2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2739150" y="31795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3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3934650" y="31795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4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5130150" y="3179575"/>
            <a:ext cx="1195500" cy="3936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5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7" name="Shape 517"/>
          <p:cNvSpPr txBox="1"/>
          <p:nvPr/>
        </p:nvSpPr>
        <p:spPr>
          <a:xfrm>
            <a:off x="348150" y="2311175"/>
            <a:ext cx="53604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Idea #4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Cross-Validation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Split data into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try each fold as validation and average the results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6325650" y="3719525"/>
            <a:ext cx="1806600" cy="393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test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348150" y="371952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1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1543650" y="371952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2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2739150" y="371952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3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3934650" y="3719525"/>
            <a:ext cx="1195500" cy="3936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4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5130150" y="371952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5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6325650" y="4259475"/>
            <a:ext cx="1806600" cy="393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test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348150" y="42594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1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1543650" y="42594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2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2739150" y="4259475"/>
            <a:ext cx="1195500" cy="3936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3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3934650" y="42594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4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5130150" y="42594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5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0" name="Shape 530"/>
          <p:cNvSpPr txBox="1"/>
          <p:nvPr/>
        </p:nvSpPr>
        <p:spPr>
          <a:xfrm>
            <a:off x="348150" y="4753050"/>
            <a:ext cx="76299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Useful for small datasets, but not used too frequently in deep learning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3C03A126-CA50-934D-B64B-163EBEA1D5F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86535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Instance-Based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Expensive</a:t>
            </a:r>
          </a:p>
          <a:p>
            <a:pPr lvl="1"/>
            <a:r>
              <a:rPr lang="en-US" dirty="0"/>
              <a:t>No Learning: most real work done during testing</a:t>
            </a:r>
          </a:p>
          <a:p>
            <a:pPr lvl="1"/>
            <a:r>
              <a:rPr lang="en-US" dirty="0"/>
              <a:t>For every test sample, must search through all dataset – very slow!</a:t>
            </a:r>
          </a:p>
          <a:p>
            <a:pPr lvl="1"/>
            <a:r>
              <a:rPr lang="en-US" dirty="0"/>
              <a:t>Must use tricks like approximate nearest </a:t>
            </a:r>
            <a:r>
              <a:rPr lang="en-US" dirty="0" err="1"/>
              <a:t>neighbour</a:t>
            </a:r>
            <a:r>
              <a:rPr lang="en-US" dirty="0"/>
              <a:t> search</a:t>
            </a:r>
          </a:p>
          <a:p>
            <a:endParaRPr lang="en-US" dirty="0"/>
          </a:p>
          <a:p>
            <a:r>
              <a:rPr lang="en-US" dirty="0"/>
              <a:t>Doesn’t work well when large number of irrelevant features</a:t>
            </a:r>
          </a:p>
          <a:p>
            <a:pPr lvl="1"/>
            <a:r>
              <a:rPr lang="en-US" dirty="0"/>
              <a:t>Distances overwhelmed by noisy features</a:t>
            </a:r>
          </a:p>
          <a:p>
            <a:endParaRPr lang="en-US" dirty="0"/>
          </a:p>
          <a:p>
            <a:r>
              <a:rPr lang="en-US" dirty="0"/>
              <a:t>Curse of Dimensionality</a:t>
            </a:r>
          </a:p>
          <a:p>
            <a:pPr lvl="1"/>
            <a:r>
              <a:rPr lang="en-US" dirty="0"/>
              <a:t>Distances become meaningless in high dimensions</a:t>
            </a:r>
          </a:p>
          <a:p>
            <a:pPr lvl="1"/>
            <a:r>
              <a:rPr lang="en-US" dirty="0"/>
              <a:t>(See proof in next lecture)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9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  <a:p>
            <a:pPr lvl="1"/>
            <a:r>
              <a:rPr lang="en-US" dirty="0"/>
              <a:t>Linear scoring functions</a:t>
            </a:r>
          </a:p>
          <a:p>
            <a:r>
              <a:rPr lang="en-US" dirty="0"/>
              <a:t>Loss Functions</a:t>
            </a:r>
          </a:p>
          <a:p>
            <a:pPr lvl="1"/>
            <a:r>
              <a:rPr lang="en-US" dirty="0"/>
              <a:t>Multi-class hinge loss</a:t>
            </a:r>
          </a:p>
          <a:p>
            <a:pPr lvl="1"/>
            <a:r>
              <a:rPr lang="en-US" dirty="0" err="1"/>
              <a:t>Softmax</a:t>
            </a:r>
            <a:r>
              <a:rPr lang="en-US" dirty="0"/>
              <a:t> cross-entropy loss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2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1129500" y="2604600"/>
            <a:ext cx="6885000" cy="13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Linear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8046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Shape 6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800" y="1585575"/>
            <a:ext cx="5120400" cy="34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Shape 649"/>
          <p:cNvSpPr txBox="1"/>
          <p:nvPr/>
        </p:nvSpPr>
        <p:spPr>
          <a:xfrm>
            <a:off x="3849450" y="4997875"/>
            <a:ext cx="1445100" cy="2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CC0 1.0 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public domain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2241450" y="976250"/>
            <a:ext cx="2586600" cy="4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Neural Network</a:t>
            </a:r>
          </a:p>
        </p:txBody>
      </p:sp>
      <p:sp>
        <p:nvSpPr>
          <p:cNvPr id="651" name="Shape 651"/>
          <p:cNvSpPr/>
          <p:nvPr/>
        </p:nvSpPr>
        <p:spPr>
          <a:xfrm>
            <a:off x="4092476" y="1474726"/>
            <a:ext cx="954775" cy="2240099"/>
          </a:xfrm>
          <a:custGeom>
            <a:avLst/>
            <a:gdLst/>
            <a:ahLst/>
            <a:cxnLst/>
            <a:rect l="0" t="0" r="0" b="0"/>
            <a:pathLst>
              <a:path w="38191" h="111935" extrusionOk="0">
                <a:moveTo>
                  <a:pt x="0" y="0"/>
                </a:moveTo>
                <a:cubicBezTo>
                  <a:pt x="5211" y="4554"/>
                  <a:pt x="25312" y="13575"/>
                  <a:pt x="31268" y="27327"/>
                </a:cubicBezTo>
                <a:cubicBezTo>
                  <a:pt x="37223" y="41078"/>
                  <a:pt x="40815" y="68405"/>
                  <a:pt x="35735" y="82507"/>
                </a:cubicBezTo>
                <a:cubicBezTo>
                  <a:pt x="30655" y="96608"/>
                  <a:pt x="6612" y="107030"/>
                  <a:pt x="788" y="11193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652" name="Shape 652"/>
          <p:cNvSpPr txBox="1"/>
          <p:nvPr/>
        </p:nvSpPr>
        <p:spPr>
          <a:xfrm>
            <a:off x="111675" y="2862875"/>
            <a:ext cx="1550400" cy="9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Linear classifiers</a:t>
            </a:r>
          </a:p>
        </p:txBody>
      </p:sp>
      <p:cxnSp>
        <p:nvCxnSpPr>
          <p:cNvPr id="653" name="Shape 653"/>
          <p:cNvCxnSpPr/>
          <p:nvPr/>
        </p:nvCxnSpPr>
        <p:spPr>
          <a:xfrm rot="10800000" flipH="1">
            <a:off x="1537150" y="2814850"/>
            <a:ext cx="1326900" cy="308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4" name="Shape 654"/>
          <p:cNvCxnSpPr/>
          <p:nvPr/>
        </p:nvCxnSpPr>
        <p:spPr>
          <a:xfrm>
            <a:off x="1662075" y="3515375"/>
            <a:ext cx="840600" cy="258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5" name="Shape 655"/>
          <p:cNvCxnSpPr/>
          <p:nvPr/>
        </p:nvCxnSpPr>
        <p:spPr>
          <a:xfrm>
            <a:off x="1491150" y="3780450"/>
            <a:ext cx="1024800" cy="453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66877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Question Answering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3" name="Picture 22" descr="2007_0049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0" y="1933044"/>
            <a:ext cx="1689810" cy="1267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99" name="Group 98"/>
          <p:cNvGrpSpPr/>
          <p:nvPr/>
        </p:nvGrpSpPr>
        <p:grpSpPr>
          <a:xfrm>
            <a:off x="838200" y="1902023"/>
            <a:ext cx="5867400" cy="1846421"/>
            <a:chOff x="838200" y="1902023"/>
            <a:chExt cx="5867400" cy="1846421"/>
          </a:xfrm>
        </p:grpSpPr>
        <p:grpSp>
          <p:nvGrpSpPr>
            <p:cNvPr id="92" name="Group 91"/>
            <p:cNvGrpSpPr/>
            <p:nvPr/>
          </p:nvGrpSpPr>
          <p:grpSpPr>
            <a:xfrm>
              <a:off x="3310521" y="2510342"/>
              <a:ext cx="1277574" cy="436917"/>
              <a:chOff x="3310521" y="2510342"/>
              <a:chExt cx="1277574" cy="436917"/>
            </a:xfrm>
          </p:grpSpPr>
          <p:sp>
            <p:nvSpPr>
              <p:cNvPr id="36" name="Rectangle 35"/>
              <p:cNvSpPr>
                <a:spLocks noChangeAspect="1"/>
              </p:cNvSpPr>
              <p:nvPr/>
            </p:nvSpPr>
            <p:spPr>
              <a:xfrm>
                <a:off x="4504871" y="2864035"/>
                <a:ext cx="83224" cy="83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3310521" y="2510342"/>
                <a:ext cx="124836" cy="1248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0"/>
                <a:endCxn id="36" idx="0"/>
              </p:cNvCxnSpPr>
              <p:nvPr/>
            </p:nvCxnSpPr>
            <p:spPr>
              <a:xfrm>
                <a:off x="3372939" y="2510342"/>
                <a:ext cx="1173544" cy="35369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43" idx="0"/>
                <a:endCxn id="36" idx="0"/>
              </p:cNvCxnSpPr>
              <p:nvPr/>
            </p:nvCxnSpPr>
            <p:spPr>
              <a:xfrm>
                <a:off x="3580999" y="2718402"/>
                <a:ext cx="965484" cy="14563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43" idx="2"/>
                <a:endCxn id="36" idx="2"/>
              </p:cNvCxnSpPr>
              <p:nvPr/>
            </p:nvCxnSpPr>
            <p:spPr>
              <a:xfrm>
                <a:off x="3580999" y="2843238"/>
                <a:ext cx="965484" cy="10402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>
                <a:spLocks noChangeAspect="1"/>
              </p:cNvSpPr>
              <p:nvPr/>
            </p:nvSpPr>
            <p:spPr>
              <a:xfrm>
                <a:off x="3379874" y="2579695"/>
                <a:ext cx="124836" cy="1248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>
                <a:spLocks noChangeAspect="1"/>
              </p:cNvSpPr>
              <p:nvPr/>
            </p:nvSpPr>
            <p:spPr>
              <a:xfrm>
                <a:off x="3449227" y="2649048"/>
                <a:ext cx="124836" cy="1248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>
                <a:spLocks noChangeAspect="1"/>
              </p:cNvSpPr>
              <p:nvPr/>
            </p:nvSpPr>
            <p:spPr>
              <a:xfrm>
                <a:off x="3518581" y="2718402"/>
                <a:ext cx="124836" cy="1248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>
                <a:glow>
                  <a:schemeClr val="tx1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  <a:softEdge rad="127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0"/>
                <a:endCxn id="36" idx="0"/>
              </p:cNvCxnSpPr>
              <p:nvPr/>
            </p:nvCxnSpPr>
            <p:spPr>
              <a:xfrm>
                <a:off x="3511645" y="2649048"/>
                <a:ext cx="1034838" cy="21498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0"/>
                <a:endCxn id="36" idx="0"/>
              </p:cNvCxnSpPr>
              <p:nvPr/>
            </p:nvCxnSpPr>
            <p:spPr>
              <a:xfrm>
                <a:off x="3442292" y="2579695"/>
                <a:ext cx="1104191" cy="28434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433912" y="2510342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312033" y="2634958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314922" y="2512006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06"/>
            <p:cNvGrpSpPr/>
            <p:nvPr/>
          </p:nvGrpSpPr>
          <p:grpSpPr>
            <a:xfrm>
              <a:off x="4021151" y="2265098"/>
              <a:ext cx="749014" cy="749014"/>
              <a:chOff x="8773045" y="1214694"/>
              <a:chExt cx="1645920" cy="1645920"/>
            </a:xfrm>
          </p:grpSpPr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8773045" y="12146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8925445" y="13670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>
              <a:xfrm>
                <a:off x="9077845" y="15194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9230245" y="16718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>
              <a:xfrm>
                <a:off x="9382645" y="18242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9535045" y="19766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9687445" y="21290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3276600" y="2327063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345953" y="2396416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415306" y="2465769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3484659" y="2535122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11"/>
            <p:cNvGrpSpPr/>
            <p:nvPr/>
          </p:nvGrpSpPr>
          <p:grpSpPr>
            <a:xfrm>
              <a:off x="2133600" y="2119003"/>
              <a:ext cx="1040298" cy="1040298"/>
              <a:chOff x="5572662" y="2317477"/>
              <a:chExt cx="2286000" cy="2286000"/>
            </a:xfrm>
          </p:grpSpPr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5572662" y="2317477"/>
                <a:ext cx="1828800" cy="1828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5725062" y="2469877"/>
                <a:ext cx="1828800" cy="1828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5877462" y="2622277"/>
                <a:ext cx="1828800" cy="1828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6029862" y="2774677"/>
                <a:ext cx="1828800" cy="1828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>
              <a:stCxn id="50" idx="0"/>
              <a:endCxn id="61" idx="2"/>
            </p:cNvCxnSpPr>
            <p:nvPr/>
          </p:nvCxnSpPr>
          <p:spPr>
            <a:xfrm>
              <a:off x="4843481" y="2346326"/>
              <a:ext cx="536371" cy="7463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6" idx="2"/>
              <a:endCxn id="65" idx="3"/>
            </p:cNvCxnSpPr>
            <p:nvPr/>
          </p:nvCxnSpPr>
          <p:spPr>
            <a:xfrm flipV="1">
              <a:off x="5259600" y="2821189"/>
              <a:ext cx="500945" cy="10770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1464485" y="2398342"/>
              <a:ext cx="208059" cy="208059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6" idx="0"/>
              <a:endCxn id="29" idx="0"/>
            </p:cNvCxnSpPr>
            <p:nvPr/>
          </p:nvCxnSpPr>
          <p:spPr>
            <a:xfrm>
              <a:off x="1568515" y="2398342"/>
              <a:ext cx="1406337" cy="62419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2"/>
              <a:endCxn id="29" idx="2"/>
            </p:cNvCxnSpPr>
            <p:nvPr/>
          </p:nvCxnSpPr>
          <p:spPr>
            <a:xfrm flipV="1">
              <a:off x="1568515" y="2543984"/>
              <a:ext cx="1406337" cy="62417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2933240" y="2460761"/>
              <a:ext cx="83223" cy="83223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2464403" y="2874952"/>
              <a:ext cx="166448" cy="16644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3552220" y="2801748"/>
              <a:ext cx="83223" cy="8322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1" idx="0"/>
              <a:endCxn id="32" idx="0"/>
            </p:cNvCxnSpPr>
            <p:nvPr/>
          </p:nvCxnSpPr>
          <p:spPr>
            <a:xfrm flipV="1">
              <a:off x="2547627" y="2801748"/>
              <a:ext cx="1046205" cy="73204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2"/>
              <a:endCxn id="32" idx="2"/>
            </p:cNvCxnSpPr>
            <p:nvPr/>
          </p:nvCxnSpPr>
          <p:spPr>
            <a:xfrm flipV="1">
              <a:off x="2547627" y="2884971"/>
              <a:ext cx="1046205" cy="156429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226"/>
            <p:cNvGrpSpPr/>
            <p:nvPr/>
          </p:nvGrpSpPr>
          <p:grpSpPr>
            <a:xfrm>
              <a:off x="4760257" y="2346326"/>
              <a:ext cx="582566" cy="582567"/>
              <a:chOff x="11541722" y="1891905"/>
              <a:chExt cx="1280160" cy="1280160"/>
            </a:xfrm>
          </p:grpSpPr>
          <p:sp>
            <p:nvSpPr>
              <p:cNvPr id="50" name="Rectangle 49"/>
              <p:cNvSpPr>
                <a:spLocks noChangeAspect="1"/>
              </p:cNvSpPr>
              <p:nvPr/>
            </p:nvSpPr>
            <p:spPr>
              <a:xfrm>
                <a:off x="11541722" y="18919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>
                <a:spLocks noChangeAspect="1"/>
              </p:cNvSpPr>
              <p:nvPr/>
            </p:nvSpPr>
            <p:spPr>
              <a:xfrm>
                <a:off x="11694122" y="20443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>
                <a:spLocks noChangeAspect="1"/>
              </p:cNvSpPr>
              <p:nvPr/>
            </p:nvSpPr>
            <p:spPr>
              <a:xfrm>
                <a:off x="11846522" y="21967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>
                <a:spLocks noChangeAspect="1"/>
              </p:cNvSpPr>
              <p:nvPr/>
            </p:nvSpPr>
            <p:spPr>
              <a:xfrm>
                <a:off x="11998922" y="23491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12151322" y="25015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12303722" y="26539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12456122" y="28063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4613736" y="2711975"/>
              <a:ext cx="124836" cy="12483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>
            <a:xfrm>
              <a:off x="5263730" y="2779017"/>
              <a:ext cx="62418" cy="6241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stCxn id="57" idx="2"/>
              <a:endCxn id="58" idx="2"/>
            </p:cNvCxnSpPr>
            <p:nvPr/>
          </p:nvCxnSpPr>
          <p:spPr>
            <a:xfrm>
              <a:off x="4676154" y="2836811"/>
              <a:ext cx="618785" cy="462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7" idx="0"/>
              <a:endCxn id="58" idx="0"/>
            </p:cNvCxnSpPr>
            <p:nvPr/>
          </p:nvCxnSpPr>
          <p:spPr>
            <a:xfrm>
              <a:off x="4676154" y="2711975"/>
              <a:ext cx="618785" cy="6704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5379852" y="2373788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5477011" y="2467330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5566507" y="2554008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5657233" y="2643505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5746729" y="2740665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66" name="Straight Connector 65"/>
            <p:cNvCxnSpPr>
              <a:stCxn id="56" idx="2"/>
              <a:endCxn id="61" idx="3"/>
            </p:cNvCxnSpPr>
            <p:nvPr/>
          </p:nvCxnSpPr>
          <p:spPr>
            <a:xfrm flipV="1">
              <a:off x="5259600" y="2454312"/>
              <a:ext cx="134068" cy="474581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0" idx="0"/>
              <a:endCxn id="65" idx="2"/>
            </p:cNvCxnSpPr>
            <p:nvPr/>
          </p:nvCxnSpPr>
          <p:spPr>
            <a:xfrm>
              <a:off x="4843481" y="2346326"/>
              <a:ext cx="903248" cy="44150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5867400" y="2378630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5964559" y="2472172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 bwMode="auto">
            <a:xfrm>
              <a:off x="6054055" y="2558850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6144781" y="2648347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6234277" y="2745507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73" name="Straight Connector 72"/>
            <p:cNvCxnSpPr>
              <a:stCxn id="65" idx="6"/>
              <a:endCxn id="72" idx="2"/>
            </p:cNvCxnSpPr>
            <p:nvPr/>
          </p:nvCxnSpPr>
          <p:spPr>
            <a:xfrm>
              <a:off x="5841069" y="2787835"/>
              <a:ext cx="393208" cy="484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1" idx="6"/>
              <a:endCxn id="68" idx="2"/>
            </p:cNvCxnSpPr>
            <p:nvPr/>
          </p:nvCxnSpPr>
          <p:spPr>
            <a:xfrm>
              <a:off x="5474192" y="2420958"/>
              <a:ext cx="393208" cy="484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1" idx="6"/>
              <a:endCxn id="72" idx="2"/>
            </p:cNvCxnSpPr>
            <p:nvPr/>
          </p:nvCxnSpPr>
          <p:spPr>
            <a:xfrm>
              <a:off x="5474192" y="2420958"/>
              <a:ext cx="760085" cy="37171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5" idx="6"/>
              <a:endCxn id="68" idx="2"/>
            </p:cNvCxnSpPr>
            <p:nvPr/>
          </p:nvCxnSpPr>
          <p:spPr>
            <a:xfrm flipV="1">
              <a:off x="5841069" y="2425800"/>
              <a:ext cx="26331" cy="362035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Left Brace 76"/>
            <p:cNvSpPr/>
            <p:nvPr/>
          </p:nvSpPr>
          <p:spPr bwMode="auto">
            <a:xfrm rot="16200000">
              <a:off x="1585889" y="2521928"/>
              <a:ext cx="104822" cy="16002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73126" y="3409410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Convolution Layer</a:t>
              </a:r>
              <a:br>
                <a:rPr lang="en-US" sz="800" dirty="0"/>
              </a:br>
              <a:r>
                <a:rPr lang="en-US" sz="800" dirty="0"/>
                <a:t>+ Non-Linearity</a:t>
              </a:r>
            </a:p>
          </p:txBody>
        </p:sp>
        <p:sp>
          <p:nvSpPr>
            <p:cNvPr id="79" name="Left Brace 78"/>
            <p:cNvSpPr/>
            <p:nvPr/>
          </p:nvSpPr>
          <p:spPr bwMode="auto">
            <a:xfrm rot="16200000">
              <a:off x="3135043" y="2864828"/>
              <a:ext cx="104822" cy="9144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819400" y="3409890"/>
              <a:ext cx="8130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Pooling Layer</a:t>
              </a:r>
            </a:p>
          </p:txBody>
        </p:sp>
        <p:sp>
          <p:nvSpPr>
            <p:cNvPr id="81" name="Left Brace 80"/>
            <p:cNvSpPr/>
            <p:nvPr/>
          </p:nvSpPr>
          <p:spPr bwMode="auto">
            <a:xfrm rot="16200000">
              <a:off x="4082055" y="2956268"/>
              <a:ext cx="104822" cy="73152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3409890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Convolution Layer</a:t>
              </a:r>
              <a:br>
                <a:rPr lang="en-US" sz="800" dirty="0"/>
              </a:br>
              <a:r>
                <a:rPr lang="en-US" sz="800" dirty="0"/>
                <a:t>+ Non-Linearity</a:t>
              </a:r>
            </a:p>
          </p:txBody>
        </p:sp>
        <p:sp>
          <p:nvSpPr>
            <p:cNvPr id="83" name="Left Brace 82"/>
            <p:cNvSpPr/>
            <p:nvPr/>
          </p:nvSpPr>
          <p:spPr bwMode="auto">
            <a:xfrm rot="16200000">
              <a:off x="4867188" y="3001988"/>
              <a:ext cx="104822" cy="64008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97157" y="3409890"/>
              <a:ext cx="8130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Pooling Layer</a:t>
              </a:r>
            </a:p>
          </p:txBody>
        </p:sp>
        <p:sp>
          <p:nvSpPr>
            <p:cNvPr id="85" name="Left Brace 84"/>
            <p:cNvSpPr/>
            <p:nvPr/>
          </p:nvSpPr>
          <p:spPr bwMode="auto">
            <a:xfrm rot="16200000">
              <a:off x="5844950" y="2819108"/>
              <a:ext cx="104822" cy="100584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318107" y="3410522"/>
              <a:ext cx="1172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Fully-Connected MLP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86840" y="1902023"/>
              <a:ext cx="121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4096-dim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07532" y="1371600"/>
            <a:ext cx="4135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          Embedding (</a:t>
            </a:r>
            <a:r>
              <a:rPr lang="en-US" sz="2400" dirty="0" err="1">
                <a:solidFill>
                  <a:schemeClr val="accent1"/>
                </a:solidFill>
              </a:rPr>
              <a:t>VGGNet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146" y="4186535"/>
            <a:ext cx="430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                 Embedding (LSTM)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5867400" y="2209800"/>
            <a:ext cx="533400" cy="9144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1312" y="1371600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Image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17260" y="4182070"/>
            <a:ext cx="141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Question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200" y="4648200"/>
            <a:ext cx="553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“How   many   horses    are      in       this     image?”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0600" y="5181600"/>
            <a:ext cx="4953000" cy="990600"/>
            <a:chOff x="990600" y="5181600"/>
            <a:chExt cx="4953000" cy="990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990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752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514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3276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4038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5562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800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122" name="Straight Arrow Connector 121"/>
            <p:cNvCxnSpPr>
              <a:stCxn id="115" idx="3"/>
              <a:endCxn id="116" idx="1"/>
            </p:cNvCxnSpPr>
            <p:nvPr/>
          </p:nvCxnSpPr>
          <p:spPr bwMode="auto">
            <a:xfrm>
              <a:off x="1371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6" idx="3"/>
              <a:endCxn id="117" idx="1"/>
            </p:cNvCxnSpPr>
            <p:nvPr/>
          </p:nvCxnSpPr>
          <p:spPr bwMode="auto">
            <a:xfrm>
              <a:off x="2133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7" idx="3"/>
              <a:endCxn id="118" idx="1"/>
            </p:cNvCxnSpPr>
            <p:nvPr/>
          </p:nvCxnSpPr>
          <p:spPr bwMode="auto">
            <a:xfrm>
              <a:off x="2895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8" idx="3"/>
              <a:endCxn id="119" idx="1"/>
            </p:cNvCxnSpPr>
            <p:nvPr/>
          </p:nvCxnSpPr>
          <p:spPr bwMode="auto">
            <a:xfrm>
              <a:off x="3657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9" idx="3"/>
              <a:endCxn id="121" idx="1"/>
            </p:cNvCxnSpPr>
            <p:nvPr/>
          </p:nvCxnSpPr>
          <p:spPr bwMode="auto">
            <a:xfrm>
              <a:off x="4419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21" idx="3"/>
              <a:endCxn id="120" idx="1"/>
            </p:cNvCxnSpPr>
            <p:nvPr/>
          </p:nvCxnSpPr>
          <p:spPr bwMode="auto">
            <a:xfrm>
              <a:off x="5181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943600" y="1219200"/>
            <a:ext cx="3218228" cy="4457700"/>
            <a:chOff x="5943600" y="1219200"/>
            <a:chExt cx="3218228" cy="4457700"/>
          </a:xfrm>
        </p:grpSpPr>
        <p:sp>
          <p:nvSpPr>
            <p:cNvPr id="109" name="Right Arrow 108"/>
            <p:cNvSpPr/>
            <p:nvPr/>
          </p:nvSpPr>
          <p:spPr bwMode="auto">
            <a:xfrm rot="1011734">
              <a:off x="6485833" y="2706227"/>
              <a:ext cx="822960" cy="18288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0" name="Right Arrow 109"/>
            <p:cNvSpPr/>
            <p:nvPr/>
          </p:nvSpPr>
          <p:spPr bwMode="auto">
            <a:xfrm rot="20442843">
              <a:off x="6487431" y="3696262"/>
              <a:ext cx="822960" cy="18288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200" y="2667000"/>
              <a:ext cx="1818409" cy="1600200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6781800" y="1219200"/>
              <a:ext cx="23800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Neural Network </a:t>
              </a:r>
              <a:br>
                <a:rPr lang="en-US" sz="2000" dirty="0"/>
              </a:br>
              <a:r>
                <a:rPr lang="en-US" sz="2000" dirty="0" err="1"/>
                <a:t>Softmax</a:t>
              </a:r>
              <a:r>
                <a:rPr lang="en-US" sz="2000" dirty="0"/>
                <a:t> </a:t>
              </a:r>
              <a:br>
                <a:rPr lang="en-US" sz="2000" dirty="0"/>
              </a:br>
              <a:r>
                <a:rPr lang="en-US" sz="2000" dirty="0"/>
                <a:t>over top K answers</a:t>
              </a:r>
            </a:p>
          </p:txBody>
        </p:sp>
        <p:cxnSp>
          <p:nvCxnSpPr>
            <p:cNvPr id="128" name="Curved Connector 127"/>
            <p:cNvCxnSpPr>
              <a:stCxn id="120" idx="3"/>
            </p:cNvCxnSpPr>
            <p:nvPr/>
          </p:nvCxnSpPr>
          <p:spPr bwMode="auto">
            <a:xfrm flipV="1">
              <a:off x="5943600" y="3923607"/>
              <a:ext cx="566922" cy="1753293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5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5138325" y="2595000"/>
            <a:ext cx="3353100" cy="16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50,000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training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each image is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10,000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images.</a:t>
            </a:r>
          </a:p>
        </p:txBody>
      </p:sp>
      <p:pic>
        <p:nvPicPr>
          <p:cNvPr id="688" name="Shape 6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96" y="1564625"/>
            <a:ext cx="4786126" cy="35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/>
              <a:t>Recall CIFAR10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7940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Shape 695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Shape 696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698" name="Shape 698"/>
          <p:cNvCxnSpPr>
            <a:endCxn id="697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9" name="Shape 699"/>
          <p:cNvCxnSpPr>
            <a:endCxn id="697" idx="2"/>
          </p:cNvCxnSpPr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1" name="Shape 701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2" name="Shape 702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257800" cy="685800"/>
          </a:xfrm>
        </p:spPr>
        <p:txBody>
          <a:bodyPr/>
          <a:lstStyle/>
          <a:p>
            <a:r>
              <a:rPr lang="en" dirty="0"/>
              <a:t>Parametric Approach</a:t>
            </a:r>
            <a:endParaRPr lang="en-US" dirty="0"/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00075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Shape 71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Shape 713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16" name="Shape 716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17" name="Shape 717"/>
          <p:cNvCxnSpPr>
            <a:endCxn id="716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9" name="Shape 719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0" name="Shape 720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21" name="Shape 721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2769000" y="1731575"/>
            <a:ext cx="34032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6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x,W</a:t>
            </a:r>
            <a:r>
              <a:rPr lang="en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= </a:t>
            </a:r>
            <a:r>
              <a:rPr lang="en" sz="36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Wx</a:t>
            </a:r>
            <a:r>
              <a:rPr lang="en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b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Parametric Approach</a:t>
            </a:r>
            <a:r>
              <a:rPr lang="en-US" dirty="0"/>
              <a:t>: Linear Classifier</a:t>
            </a: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cxnSp>
        <p:nvCxnSpPr>
          <p:cNvPr id="15" name="Shape 699">
            <a:extLst>
              <a:ext uri="{FF2B5EF4-FFF2-40B4-BE49-F238E27FC236}">
                <a16:creationId xmlns:a16="http://schemas.microsoft.com/office/drawing/2014/main" id="{8C00BE5F-717A-9842-9348-B755D7D5E35A}"/>
              </a:ext>
            </a:extLst>
          </p:cNvPr>
          <p:cNvCxnSpPr/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00525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Notes and readings on class webpage</a:t>
            </a:r>
          </a:p>
          <a:p>
            <a:pPr lvl="1"/>
            <a:r>
              <a:rPr lang="en-US" dirty="0">
                <a:hlinkClick r:id="rId2"/>
              </a:rPr>
              <a:t>https://www.cc.gatech.edu/classes/AY2020/cs7643_fall/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HW0 solutions and grades released</a:t>
            </a:r>
          </a:p>
          <a:p>
            <a:endParaRPr lang="en-US" dirty="0"/>
          </a:p>
          <a:p>
            <a:r>
              <a:rPr lang="en-US" dirty="0"/>
              <a:t>Issues from PS0 submission</a:t>
            </a:r>
          </a:p>
          <a:p>
            <a:pPr lvl="1"/>
            <a:r>
              <a:rPr lang="en-US" dirty="0"/>
              <a:t>Instructions not followed = not graded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DA765-BE48-F549-B6E3-1EF0F9C56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038600"/>
            <a:ext cx="5651910" cy="25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57" name="Shape 757"/>
          <p:cNvCxnSpPr>
            <a:endCxn id="756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9" name="Shape 759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2769000" y="17315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sp>
        <p:nvSpPr>
          <p:cNvPr id="763" name="Shape 763"/>
          <p:cNvSpPr/>
          <p:nvPr/>
        </p:nvSpPr>
        <p:spPr>
          <a:xfrm>
            <a:off x="5045828" y="1990150"/>
            <a:ext cx="223200" cy="310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Shape 764"/>
          <p:cNvSpPr txBox="1"/>
          <p:nvPr/>
        </p:nvSpPr>
        <p:spPr>
          <a:xfrm>
            <a:off x="4764677" y="1422586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3072x1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3040475" y="23655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766" name="Shape 766"/>
          <p:cNvSpPr/>
          <p:nvPr/>
        </p:nvSpPr>
        <p:spPr>
          <a:xfrm>
            <a:off x="2718550" y="1858900"/>
            <a:ext cx="1436100" cy="5727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 txBox="1"/>
          <p:nvPr/>
        </p:nvSpPr>
        <p:spPr>
          <a:xfrm>
            <a:off x="4069200" y="23661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10x3072</a:t>
            </a:r>
          </a:p>
        </p:txBody>
      </p:sp>
      <p:sp>
        <p:nvSpPr>
          <p:cNvPr id="768" name="Shape 768"/>
          <p:cNvSpPr/>
          <p:nvPr/>
        </p:nvSpPr>
        <p:spPr>
          <a:xfrm>
            <a:off x="4545750" y="18704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5676925" y="18717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Shape 770"/>
          <p:cNvSpPr txBox="1"/>
          <p:nvPr/>
        </p:nvSpPr>
        <p:spPr>
          <a:xfrm>
            <a:off x="6203550" y="1894600"/>
            <a:ext cx="14361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Parametric Approach</a:t>
            </a:r>
            <a:r>
              <a:rPr lang="en-US" dirty="0"/>
              <a:t>: Linear Classifier</a:t>
            </a: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cxnSp>
        <p:nvCxnSpPr>
          <p:cNvPr id="23" name="Shape 699">
            <a:extLst>
              <a:ext uri="{FF2B5EF4-FFF2-40B4-BE49-F238E27FC236}">
                <a16:creationId xmlns:a16="http://schemas.microsoft.com/office/drawing/2014/main" id="{9925731E-62B0-F742-822D-D8905FB7CC51}"/>
              </a:ext>
            </a:extLst>
          </p:cNvPr>
          <p:cNvCxnSpPr/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64836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1" name="Shape 771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2" name="Shape 772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73" name="Shape 773"/>
          <p:cNvGraphicFramePr/>
          <p:nvPr/>
        </p:nvGraphicFramePr>
        <p:xfrm>
          <a:off x="4649400" y="2368463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74" name="Shape 774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75" name="Shape 775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200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Shape 776"/>
          <p:cNvCxnSpPr>
            <a:stCxn id="775" idx="0"/>
          </p:cNvCxnSpPr>
          <p:nvPr/>
        </p:nvCxnSpPr>
        <p:spPr>
          <a:xfrm rot="-5400000">
            <a:off x="1611916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Shape 777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8" name="Shape 778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Stretch pixels into column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C66AD3C-7954-1F4C-B6FD-3C3060267B4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6900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22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4" name="Shape 784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5" name="Shape 785"/>
          <p:cNvGraphicFramePr/>
          <p:nvPr/>
        </p:nvGraphicFramePr>
        <p:xfrm>
          <a:off x="1951750" y="2661876"/>
          <a:ext cx="247380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6" name="Shape 786"/>
          <p:cNvSpPr txBox="1"/>
          <p:nvPr/>
        </p:nvSpPr>
        <p:spPr>
          <a:xfrm>
            <a:off x="2825800" y="4365800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7" name="Shape 787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8" name="Shape 788"/>
          <p:cNvGraphicFramePr/>
          <p:nvPr/>
        </p:nvGraphicFramePr>
        <p:xfrm>
          <a:off x="4649400" y="2368463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9" name="Shape 789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0" name="Shape 790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200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Shape 791"/>
          <p:cNvCxnSpPr>
            <a:stCxn id="790" idx="0"/>
          </p:cNvCxnSpPr>
          <p:nvPr/>
        </p:nvCxnSpPr>
        <p:spPr>
          <a:xfrm rot="-5400000">
            <a:off x="1611916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Shape 792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3" name="Shape 793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Stretch pixels into column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4" name="Shape 794"/>
          <p:cNvGraphicFramePr/>
          <p:nvPr/>
        </p:nvGraphicFramePr>
        <p:xfrm>
          <a:off x="5688750" y="2661889"/>
          <a:ext cx="6184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3.2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-1.2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5" name="Shape 795"/>
          <p:cNvSpPr txBox="1"/>
          <p:nvPr/>
        </p:nvSpPr>
        <p:spPr>
          <a:xfrm>
            <a:off x="5115450" y="3225325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6" name="Shape 796"/>
          <p:cNvGraphicFramePr/>
          <p:nvPr/>
        </p:nvGraphicFramePr>
        <p:xfrm>
          <a:off x="6837275" y="2661889"/>
          <a:ext cx="8399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-96.8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437.9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61.95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7" name="Shape 797"/>
          <p:cNvSpPr txBox="1"/>
          <p:nvPr/>
        </p:nvSpPr>
        <p:spPr>
          <a:xfrm>
            <a:off x="6168900" y="322531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8" name="Shape 798"/>
          <p:cNvSpPr txBox="1"/>
          <p:nvPr/>
        </p:nvSpPr>
        <p:spPr>
          <a:xfrm>
            <a:off x="7732575" y="275270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9" name="Shape 799"/>
          <p:cNvSpPr txBox="1"/>
          <p:nvPr/>
        </p:nvSpPr>
        <p:spPr>
          <a:xfrm>
            <a:off x="7732575" y="3367663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Dog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0" name="Shape 800"/>
          <p:cNvSpPr txBox="1"/>
          <p:nvPr/>
        </p:nvSpPr>
        <p:spPr>
          <a:xfrm>
            <a:off x="7732575" y="3944288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Ship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5635125" y="435866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956098C-8CDC-3240-8677-8170F9C5610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2" name="Shape 801">
            <a:extLst>
              <a:ext uri="{FF2B5EF4-FFF2-40B4-BE49-F238E27FC236}">
                <a16:creationId xmlns:a16="http://schemas.microsoft.com/office/drawing/2014/main" id="{FB4F1B7A-7499-3545-8851-48627C2EB0CC}"/>
              </a:ext>
            </a:extLst>
          </p:cNvPr>
          <p:cNvSpPr txBox="1"/>
          <p:nvPr/>
        </p:nvSpPr>
        <p:spPr>
          <a:xfrm>
            <a:off x="6876150" y="435866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723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8" name="Picture 4" descr="http://cs231n.github.io/assets/w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828800"/>
            <a:ext cx="89759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251649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279" y="1620028"/>
            <a:ext cx="1404445" cy="1006099"/>
            <a:chOff x="4952279" y="1620028"/>
            <a:chExt cx="1404445" cy="1006099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009113" y="1620028"/>
              <a:ext cx="1106974" cy="1006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062357">
              <a:off x="4952279" y="2073172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Modeling Error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255972">
            <a:off x="3297294" y="2286000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4892040" y="2606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581400" y="32918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560" y="2674620"/>
            <a:ext cx="1248523" cy="836782"/>
            <a:chOff x="3718560" y="2674620"/>
            <a:chExt cx="1248523" cy="836782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3718560" y="2674620"/>
              <a:ext cx="117348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780749">
              <a:off x="3944259" y="2988182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739640" y="4130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2169" y="3408913"/>
            <a:ext cx="1247558" cy="867476"/>
            <a:chOff x="3512169" y="3408913"/>
            <a:chExt cx="1247558" cy="867476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3698473" y="3408913"/>
              <a:ext cx="1061254" cy="741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139530">
              <a:off x="3512169" y="3753169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grpSp>
        <p:nvGrpSpPr>
          <p:cNvPr id="77" name="Shape 335"/>
          <p:cNvGrpSpPr/>
          <p:nvPr/>
        </p:nvGrpSpPr>
        <p:grpSpPr>
          <a:xfrm>
            <a:off x="2084846" y="1505615"/>
            <a:ext cx="834091" cy="2020280"/>
            <a:chOff x="3572521" y="2326840"/>
            <a:chExt cx="834091" cy="2020280"/>
          </a:xfrm>
        </p:grpSpPr>
        <p:sp>
          <p:nvSpPr>
            <p:cNvPr id="78" name="Shape 336"/>
            <p:cNvSpPr/>
            <p:nvPr/>
          </p:nvSpPr>
          <p:spPr>
            <a:xfrm>
              <a:off x="3575921" y="3601498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384</a:t>
              </a:r>
            </a:p>
          </p:txBody>
        </p:sp>
        <p:sp>
          <p:nvSpPr>
            <p:cNvPr id="79" name="Shape 337"/>
            <p:cNvSpPr/>
            <p:nvPr/>
          </p:nvSpPr>
          <p:spPr>
            <a:xfrm>
              <a:off x="3575921" y="3760672"/>
              <a:ext cx="830691" cy="108926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0" name="Shape 338"/>
            <p:cNvSpPr/>
            <p:nvPr/>
          </p:nvSpPr>
          <p:spPr>
            <a:xfrm>
              <a:off x="3575921" y="3919846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5x5 conv, 256</a:t>
              </a:r>
            </a:p>
          </p:txBody>
        </p:sp>
        <p:sp>
          <p:nvSpPr>
            <p:cNvPr id="81" name="Shape 339"/>
            <p:cNvSpPr/>
            <p:nvPr/>
          </p:nvSpPr>
          <p:spPr>
            <a:xfrm>
              <a:off x="3575921" y="4079021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11x11 conv, 96</a:t>
              </a:r>
            </a:p>
          </p:txBody>
        </p:sp>
        <p:sp>
          <p:nvSpPr>
            <p:cNvPr id="82" name="Shape 340"/>
            <p:cNvSpPr/>
            <p:nvPr/>
          </p:nvSpPr>
          <p:spPr>
            <a:xfrm>
              <a:off x="3575921" y="4238195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83" name="Shape 341"/>
            <p:cNvSpPr/>
            <p:nvPr/>
          </p:nvSpPr>
          <p:spPr>
            <a:xfrm>
              <a:off x="3572521" y="3441062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4" name="Shape 342"/>
            <p:cNvSpPr/>
            <p:nvPr/>
          </p:nvSpPr>
          <p:spPr>
            <a:xfrm>
              <a:off x="3572521" y="3281888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384</a:t>
              </a:r>
            </a:p>
          </p:txBody>
        </p:sp>
        <p:sp>
          <p:nvSpPr>
            <p:cNvPr id="85" name="Shape 343"/>
            <p:cNvSpPr/>
            <p:nvPr/>
          </p:nvSpPr>
          <p:spPr>
            <a:xfrm>
              <a:off x="3572521" y="3122714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256</a:t>
              </a:r>
            </a:p>
          </p:txBody>
        </p:sp>
        <p:sp>
          <p:nvSpPr>
            <p:cNvPr id="86" name="Shape 344"/>
            <p:cNvSpPr/>
            <p:nvPr/>
          </p:nvSpPr>
          <p:spPr>
            <a:xfrm>
              <a:off x="3572521" y="2963540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7" name="Shape 345"/>
            <p:cNvSpPr/>
            <p:nvPr/>
          </p:nvSpPr>
          <p:spPr>
            <a:xfrm>
              <a:off x="3572521" y="2804364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  <p:sp>
          <p:nvSpPr>
            <p:cNvPr id="88" name="Shape 346"/>
            <p:cNvSpPr/>
            <p:nvPr/>
          </p:nvSpPr>
          <p:spPr>
            <a:xfrm>
              <a:off x="3572521" y="2645190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  <p:sp>
          <p:nvSpPr>
            <p:cNvPr id="89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90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1000</a:t>
              </a:r>
            </a:p>
          </p:txBody>
        </p:sp>
      </p:grpSp>
      <p:sp>
        <p:nvSpPr>
          <p:cNvPr id="91" name="Shape 377"/>
          <p:cNvSpPr txBox="1"/>
          <p:nvPr/>
        </p:nvSpPr>
        <p:spPr>
          <a:xfrm>
            <a:off x="2028480" y="1161509"/>
            <a:ext cx="874800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err="1"/>
              <a:t>AlexNet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9958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667000" y="4114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23220" cy="1182460"/>
            <a:chOff x="2200074" y="3914243"/>
            <a:chExt cx="523220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116374" cy="1596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 = 0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Modeling Error</a:t>
            </a:r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66" name="Shape 335"/>
          <p:cNvGrpSpPr/>
          <p:nvPr/>
        </p:nvGrpSpPr>
        <p:grpSpPr>
          <a:xfrm>
            <a:off x="1680509" y="3052394"/>
            <a:ext cx="834091" cy="452806"/>
            <a:chOff x="3572521" y="2326840"/>
            <a:chExt cx="834091" cy="452806"/>
          </a:xfrm>
        </p:grpSpPr>
        <p:sp>
          <p:nvSpPr>
            <p:cNvPr id="71" name="Shape 340"/>
            <p:cNvSpPr/>
            <p:nvPr/>
          </p:nvSpPr>
          <p:spPr>
            <a:xfrm>
              <a:off x="3575921" y="2670720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78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79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</a:t>
              </a:r>
              <a:r>
                <a:rPr lang="en-US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HxWx3</a:t>
              </a:r>
              <a:endParaRPr lang="en" sz="700" dirty="0">
                <a:solidFill>
                  <a:srgbClr val="38761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0" name="Shape 377"/>
          <p:cNvSpPr txBox="1"/>
          <p:nvPr/>
        </p:nvSpPr>
        <p:spPr>
          <a:xfrm>
            <a:off x="914400" y="2708288"/>
            <a:ext cx="2294286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Multi-class Logistic Regression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1397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7" name="Shape 807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08" name="Shape 8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14" y="3230676"/>
            <a:ext cx="3600417" cy="14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Shape 809"/>
          <p:cNvSpPr txBox="1"/>
          <p:nvPr/>
        </p:nvSpPr>
        <p:spPr>
          <a:xfrm>
            <a:off x="1379962" y="2462800"/>
            <a:ext cx="1820437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x,W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 = 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Wx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+ b</a:t>
            </a:r>
            <a:endParaRPr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0" name="Shape 810"/>
          <p:cNvSpPr txBox="1"/>
          <p:nvPr/>
        </p:nvSpPr>
        <p:spPr>
          <a:xfrm>
            <a:off x="1078600" y="1664175"/>
            <a:ext cx="2247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Algebraic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DC1D431-B709-D845-889C-E484C4B2C9A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25799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6" name="Shape 816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7" name="Shape 8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14" y="3230676"/>
            <a:ext cx="3600417" cy="14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Shape 818"/>
          <p:cNvSpPr txBox="1"/>
          <p:nvPr/>
        </p:nvSpPr>
        <p:spPr>
          <a:xfrm>
            <a:off x="6067725" y="1438475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9" name="Shape 8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458" y="1787375"/>
            <a:ext cx="906225" cy="89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20" name="Shape 820"/>
          <p:cNvGraphicFramePr/>
          <p:nvPr/>
        </p:nvGraphicFramePr>
        <p:xfrm>
          <a:off x="4830900" y="2943325"/>
          <a:ext cx="906250" cy="893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0.2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-0.5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0.1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2.0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1" name="Shape 821"/>
          <p:cNvGraphicFramePr/>
          <p:nvPr/>
        </p:nvGraphicFramePr>
        <p:xfrm>
          <a:off x="6208438" y="2943325"/>
          <a:ext cx="906250" cy="893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1.5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1.3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2.1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0.0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2" name="Shape 822"/>
          <p:cNvGraphicFramePr/>
          <p:nvPr/>
        </p:nvGraphicFramePr>
        <p:xfrm>
          <a:off x="7585988" y="2943325"/>
          <a:ext cx="906250" cy="893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.25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0.2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-0.3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3" name="Shape 823"/>
          <p:cNvGraphicFramePr/>
          <p:nvPr/>
        </p:nvGraphicFramePr>
        <p:xfrm>
          <a:off x="5092600" y="4090025"/>
          <a:ext cx="38285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1.1</a:t>
                      </a:r>
                      <a:endParaRPr sz="11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4" name="Shape 824"/>
          <p:cNvGraphicFramePr/>
          <p:nvPr/>
        </p:nvGraphicFramePr>
        <p:xfrm>
          <a:off x="6470138" y="4090025"/>
          <a:ext cx="38285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3.2</a:t>
                      </a:r>
                      <a:endParaRPr sz="11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5" name="Shape 825"/>
          <p:cNvGraphicFramePr/>
          <p:nvPr/>
        </p:nvGraphicFramePr>
        <p:xfrm>
          <a:off x="7858927" y="4090025"/>
          <a:ext cx="38285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-1.2</a:t>
                      </a:r>
                      <a:endParaRPr sz="9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6" name="Shape 826"/>
          <p:cNvSpPr txBox="1"/>
          <p:nvPr/>
        </p:nvSpPr>
        <p:spPr>
          <a:xfrm>
            <a:off x="4297600" y="3167888"/>
            <a:ext cx="3828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7" name="Shape 827"/>
          <p:cNvSpPr txBox="1"/>
          <p:nvPr/>
        </p:nvSpPr>
        <p:spPr>
          <a:xfrm>
            <a:off x="4297600" y="4058363"/>
            <a:ext cx="3828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28" name="Shape 828"/>
          <p:cNvCxnSpPr>
            <a:stCxn id="819" idx="1"/>
          </p:cNvCxnSpPr>
          <p:nvPr/>
        </p:nvCxnSpPr>
        <p:spPr>
          <a:xfrm flipH="1">
            <a:off x="5276057" y="2234075"/>
            <a:ext cx="932400" cy="712500"/>
          </a:xfrm>
          <a:prstGeom prst="bentConnector3">
            <a:avLst>
              <a:gd name="adj1" fmla="val 10070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9" name="Shape 829"/>
          <p:cNvSpPr txBox="1"/>
          <p:nvPr/>
        </p:nvSpPr>
        <p:spPr>
          <a:xfrm>
            <a:off x="1379962" y="2462800"/>
            <a:ext cx="1820437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x,W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 = 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Wx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+ b</a:t>
            </a:r>
            <a:endParaRPr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0" name="Shape 830"/>
          <p:cNvSpPr txBox="1"/>
          <p:nvPr/>
        </p:nvSpPr>
        <p:spPr>
          <a:xfrm>
            <a:off x="1078600" y="1664175"/>
            <a:ext cx="2247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Algebraic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31" name="Shape 831"/>
          <p:cNvCxnSpPr>
            <a:stCxn id="819" idx="3"/>
          </p:cNvCxnSpPr>
          <p:nvPr/>
        </p:nvCxnSpPr>
        <p:spPr>
          <a:xfrm>
            <a:off x="7114682" y="2234075"/>
            <a:ext cx="918600" cy="699300"/>
          </a:xfrm>
          <a:prstGeom prst="bentConnector3">
            <a:avLst>
              <a:gd name="adj1" fmla="val 9927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2" name="Shape 832"/>
          <p:cNvCxnSpPr>
            <a:stCxn id="819" idx="2"/>
          </p:cNvCxnSpPr>
          <p:nvPr/>
        </p:nvCxnSpPr>
        <p:spPr>
          <a:xfrm rot="-5400000" flipH="1">
            <a:off x="6530170" y="2812175"/>
            <a:ext cx="265800" cy="3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3" name="Shape 833"/>
          <p:cNvCxnSpPr/>
          <p:nvPr/>
        </p:nvCxnSpPr>
        <p:spPr>
          <a:xfrm>
            <a:off x="5282750" y="38655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4" name="Shape 834"/>
          <p:cNvCxnSpPr/>
          <p:nvPr/>
        </p:nvCxnSpPr>
        <p:spPr>
          <a:xfrm>
            <a:off x="6654350" y="38655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5" name="Shape 835"/>
          <p:cNvCxnSpPr/>
          <p:nvPr/>
        </p:nvCxnSpPr>
        <p:spPr>
          <a:xfrm>
            <a:off x="8045785" y="38655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836" name="Shape 836"/>
          <p:cNvGraphicFramePr/>
          <p:nvPr/>
        </p:nvGraphicFramePr>
        <p:xfrm>
          <a:off x="5008400" y="4677625"/>
          <a:ext cx="54870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-96.8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7" name="Shape 837"/>
          <p:cNvSpPr txBox="1"/>
          <p:nvPr/>
        </p:nvSpPr>
        <p:spPr>
          <a:xfrm>
            <a:off x="4000463" y="4645975"/>
            <a:ext cx="8793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Score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38" name="Shape 838"/>
          <p:cNvCxnSpPr/>
          <p:nvPr/>
        </p:nvCxnSpPr>
        <p:spPr>
          <a:xfrm>
            <a:off x="5282750" y="44751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9" name="Shape 839"/>
          <p:cNvCxnSpPr/>
          <p:nvPr/>
        </p:nvCxnSpPr>
        <p:spPr>
          <a:xfrm>
            <a:off x="6654350" y="44751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0" name="Shape 840"/>
          <p:cNvCxnSpPr/>
          <p:nvPr/>
        </p:nvCxnSpPr>
        <p:spPr>
          <a:xfrm>
            <a:off x="8045785" y="44751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841" name="Shape 841"/>
          <p:cNvGraphicFramePr/>
          <p:nvPr/>
        </p:nvGraphicFramePr>
        <p:xfrm>
          <a:off x="6338425" y="4677625"/>
          <a:ext cx="63185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437.9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2" name="Shape 842"/>
          <p:cNvGraphicFramePr/>
          <p:nvPr/>
        </p:nvGraphicFramePr>
        <p:xfrm>
          <a:off x="7723200" y="4677625"/>
          <a:ext cx="63185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61.95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52923589-6049-874D-99DA-A9A560E1F7D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50738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55">
            <a:extLst>
              <a:ext uri="{FF2B5EF4-FFF2-40B4-BE49-F238E27FC236}">
                <a16:creationId xmlns:a16="http://schemas.microsoft.com/office/drawing/2014/main" id="{1E91E708-D53B-1941-8A76-87566F3263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Interpreting a Linear Classifier </a:t>
            </a:r>
            <a:endParaRPr u="sng" dirty="0"/>
          </a:p>
        </p:txBody>
      </p:sp>
      <p:sp>
        <p:nvSpPr>
          <p:cNvPr id="848" name="Shape 848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49" name="Shape 8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76" y="1506150"/>
            <a:ext cx="3680399" cy="27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Shape 8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325" y="1545662"/>
            <a:ext cx="3268400" cy="26447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4C9797F-5AB1-D347-9AD3-AE1B81A848B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7809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Interpreting a Linear Classifier: </a:t>
            </a:r>
            <a:br>
              <a:rPr lang="en" dirty="0"/>
            </a:br>
            <a:r>
              <a:rPr lang="en" u="sng" dirty="0"/>
              <a:t>Visual Viewpoint</a:t>
            </a:r>
            <a:endParaRPr u="sng" dirty="0"/>
          </a:p>
        </p:txBody>
      </p:sp>
      <p:sp>
        <p:nvSpPr>
          <p:cNvPr id="856" name="Shape 856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29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57" name="Shape 8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76" y="1506150"/>
            <a:ext cx="3680399" cy="27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Shape 8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325" y="1545662"/>
            <a:ext cx="3268400" cy="264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Shape 8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89" y="4377651"/>
            <a:ext cx="873442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9F1D9FD-7557-9640-83AD-1D75C82861B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925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Interpreting a Linear Classifier: </a:t>
            </a:r>
            <a:r>
              <a:rPr lang="en" u="sng" dirty="0"/>
              <a:t>Geometric Viewpoint</a:t>
            </a:r>
            <a:endParaRPr u="sng" dirty="0"/>
          </a:p>
        </p:txBody>
      </p:sp>
      <p:sp>
        <p:nvSpPr>
          <p:cNvPr id="865" name="Shape 865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30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66" name="Shape 8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076" y="1660650"/>
            <a:ext cx="4081575" cy="29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Shape 867"/>
          <p:cNvSpPr txBox="1"/>
          <p:nvPr/>
        </p:nvSpPr>
        <p:spPr>
          <a:xfrm>
            <a:off x="5309875" y="17604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f(x,W) = Wx + b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68" name="Shape 868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6462588" y="266992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Shape 869"/>
          <p:cNvSpPr txBox="1"/>
          <p:nvPr/>
        </p:nvSpPr>
        <p:spPr>
          <a:xfrm>
            <a:off x="5621875" y="3901000"/>
            <a:ext cx="30183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numbers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(3072 numbers total)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70" name="Shape 8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75" y="3572476"/>
            <a:ext cx="1969900" cy="15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/>
          <p:cNvPicPr preferRelativeResize="0"/>
          <p:nvPr/>
        </p:nvPicPr>
        <p:blipFill rotWithShape="1">
          <a:blip r:embed="rId6">
            <a:alphaModFix/>
          </a:blip>
          <a:srcRect l="40146" t="13569" r="50226"/>
          <a:stretch/>
        </p:blipFill>
        <p:spPr>
          <a:xfrm>
            <a:off x="3452676" y="4332250"/>
            <a:ext cx="840825" cy="7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 rotWithShape="1">
          <a:blip r:embed="rId6">
            <a:alphaModFix/>
          </a:blip>
          <a:srcRect l="10274" t="13569" r="80851"/>
          <a:stretch/>
        </p:blipFill>
        <p:spPr>
          <a:xfrm>
            <a:off x="4293501" y="1506150"/>
            <a:ext cx="775149" cy="7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Shape 873"/>
          <p:cNvPicPr preferRelativeResize="0"/>
          <p:nvPr/>
        </p:nvPicPr>
        <p:blipFill rotWithShape="1">
          <a:blip r:embed="rId6">
            <a:alphaModFix/>
          </a:blip>
          <a:srcRect t="13569" r="90818"/>
          <a:stretch/>
        </p:blipFill>
        <p:spPr>
          <a:xfrm>
            <a:off x="787675" y="1745375"/>
            <a:ext cx="801976" cy="7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Shape 874"/>
          <p:cNvSpPr txBox="1"/>
          <p:nvPr/>
        </p:nvSpPr>
        <p:spPr>
          <a:xfrm>
            <a:off x="7317900" y="5130800"/>
            <a:ext cx="1826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6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7"/>
              </a:rPr>
              <a:t>Cat image</a:t>
            </a:r>
            <a:r>
              <a:rPr lang="en" sz="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8"/>
              </a:rPr>
              <a:t>Nikita</a:t>
            </a:r>
            <a:r>
              <a:rPr lang="en" sz="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9"/>
              </a:rPr>
              <a:t>CC-BY 2.0</a:t>
            </a:r>
            <a:endParaRPr sz="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5" name="Shape 875"/>
          <p:cNvSpPr txBox="1"/>
          <p:nvPr/>
        </p:nvSpPr>
        <p:spPr>
          <a:xfrm>
            <a:off x="0" y="5130800"/>
            <a:ext cx="1826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Plot created using </a:t>
            </a:r>
            <a:r>
              <a:rPr lang="en" sz="6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10"/>
              </a:rPr>
              <a:t>Wolfram Cloud</a:t>
            </a:r>
            <a:endParaRPr sz="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AD786C8-13B9-A445-AAC9-4236052B2AC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74900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/>
          <p:nvPr/>
        </p:nvSpPr>
        <p:spPr>
          <a:xfrm>
            <a:off x="3350838" y="2880350"/>
            <a:ext cx="2425200" cy="2379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1" name="Shape 881"/>
          <p:cNvSpPr/>
          <p:nvPr/>
        </p:nvSpPr>
        <p:spPr>
          <a:xfrm>
            <a:off x="3673038" y="3175700"/>
            <a:ext cx="1767600" cy="17676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2" name="Shape 882"/>
          <p:cNvSpPr/>
          <p:nvPr/>
        </p:nvSpPr>
        <p:spPr>
          <a:xfrm>
            <a:off x="4153038" y="3655700"/>
            <a:ext cx="807600" cy="807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3" name="Shape 883"/>
          <p:cNvSpPr/>
          <p:nvPr/>
        </p:nvSpPr>
        <p:spPr>
          <a:xfrm>
            <a:off x="303550" y="4070150"/>
            <a:ext cx="1216500" cy="1193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4" name="Shape 884"/>
          <p:cNvSpPr/>
          <p:nvPr/>
        </p:nvSpPr>
        <p:spPr>
          <a:xfrm>
            <a:off x="1522675" y="2876550"/>
            <a:ext cx="1216500" cy="1193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5" name="Shape 885"/>
          <p:cNvSpPr/>
          <p:nvPr/>
        </p:nvSpPr>
        <p:spPr>
          <a:xfrm>
            <a:off x="1522675" y="4070150"/>
            <a:ext cx="1216500" cy="1193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6" name="Shape 886"/>
          <p:cNvSpPr/>
          <p:nvPr/>
        </p:nvSpPr>
        <p:spPr>
          <a:xfrm>
            <a:off x="300925" y="2876550"/>
            <a:ext cx="1216500" cy="1193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Hard cases for a linear classifier</a:t>
            </a:r>
            <a:endParaRPr/>
          </a:p>
        </p:txBody>
      </p:sp>
      <p:sp>
        <p:nvSpPr>
          <p:cNvPr id="888" name="Shape 888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89" name="Shape 889"/>
          <p:cNvCxnSpPr/>
          <p:nvPr/>
        </p:nvCxnSpPr>
        <p:spPr>
          <a:xfrm>
            <a:off x="1520050" y="289100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0" name="Shape 890"/>
          <p:cNvCxnSpPr/>
          <p:nvPr/>
        </p:nvCxnSpPr>
        <p:spPr>
          <a:xfrm rot="10800000">
            <a:off x="314050" y="407015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1" name="Shape 891"/>
          <p:cNvSpPr txBox="1"/>
          <p:nvPr/>
        </p:nvSpPr>
        <p:spPr>
          <a:xfrm>
            <a:off x="235750" y="1506150"/>
            <a:ext cx="288845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Class 1</a:t>
            </a:r>
            <a:r>
              <a:rPr lang="e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First and third quadrants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Class 2</a:t>
            </a:r>
            <a:r>
              <a:rPr lang="e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Second and fourth quadrants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92" name="Shape 892"/>
          <p:cNvCxnSpPr/>
          <p:nvPr/>
        </p:nvCxnSpPr>
        <p:spPr>
          <a:xfrm>
            <a:off x="4556838" y="288035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Shape 893"/>
          <p:cNvCxnSpPr/>
          <p:nvPr/>
        </p:nvCxnSpPr>
        <p:spPr>
          <a:xfrm rot="10800000">
            <a:off x="3350838" y="405950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Shape 894"/>
          <p:cNvSpPr txBox="1"/>
          <p:nvPr/>
        </p:nvSpPr>
        <p:spPr>
          <a:xfrm>
            <a:off x="3573400" y="1506150"/>
            <a:ext cx="19800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Class 1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&lt;= L2 norm &lt;= 2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Class 2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Everything else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5" name="Shape 895"/>
          <p:cNvSpPr/>
          <p:nvPr/>
        </p:nvSpPr>
        <p:spPr>
          <a:xfrm>
            <a:off x="6387650" y="2880350"/>
            <a:ext cx="2425200" cy="2379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6" name="Shape 896"/>
          <p:cNvSpPr/>
          <p:nvPr/>
        </p:nvSpPr>
        <p:spPr>
          <a:xfrm>
            <a:off x="6953350" y="4463300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97" name="Shape 897"/>
          <p:cNvCxnSpPr/>
          <p:nvPr/>
        </p:nvCxnSpPr>
        <p:spPr>
          <a:xfrm>
            <a:off x="7593650" y="288035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8" name="Shape 898"/>
          <p:cNvCxnSpPr/>
          <p:nvPr/>
        </p:nvCxnSpPr>
        <p:spPr>
          <a:xfrm rot="10800000">
            <a:off x="6387650" y="405950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9" name="Shape 899"/>
          <p:cNvSpPr txBox="1"/>
          <p:nvPr/>
        </p:nvSpPr>
        <p:spPr>
          <a:xfrm>
            <a:off x="6603650" y="1506150"/>
            <a:ext cx="19800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Class 1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Three modes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Class 2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Everything else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0" name="Shape 900"/>
          <p:cNvSpPr/>
          <p:nvPr/>
        </p:nvSpPr>
        <p:spPr>
          <a:xfrm>
            <a:off x="6603650" y="3300925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1" name="Shape 901"/>
          <p:cNvSpPr/>
          <p:nvPr/>
        </p:nvSpPr>
        <p:spPr>
          <a:xfrm>
            <a:off x="7929850" y="3413950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CD256950-879E-6C40-BE86-90DA515560D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47437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Linear Classifier: Three Viewpoints</a:t>
            </a:r>
            <a:endParaRPr/>
          </a:p>
        </p:txBody>
      </p:sp>
      <p:sp>
        <p:nvSpPr>
          <p:cNvPr id="907" name="Shape 907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32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8" name="Shape 9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98" y="3291726"/>
            <a:ext cx="2913224" cy="117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9" name="Shape 909"/>
          <p:cNvGrpSpPr/>
          <p:nvPr/>
        </p:nvGrpSpPr>
        <p:grpSpPr>
          <a:xfrm>
            <a:off x="3509876" y="3331933"/>
            <a:ext cx="2592508" cy="1097589"/>
            <a:chOff x="2181723" y="3651475"/>
            <a:chExt cx="2705603" cy="1145350"/>
          </a:xfrm>
        </p:grpSpPr>
        <p:pic>
          <p:nvPicPr>
            <p:cNvPr id="910" name="Shape 910"/>
            <p:cNvPicPr preferRelativeResize="0"/>
            <p:nvPr/>
          </p:nvPicPr>
          <p:blipFill rotWithShape="1">
            <a:blip r:embed="rId4">
              <a:alphaModFix/>
            </a:blip>
            <a:srcRect r="50027"/>
            <a:stretch/>
          </p:blipFill>
          <p:spPr>
            <a:xfrm>
              <a:off x="2181723" y="3651475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Shape 911"/>
            <p:cNvPicPr preferRelativeResize="0"/>
            <p:nvPr/>
          </p:nvPicPr>
          <p:blipFill rotWithShape="1">
            <a:blip r:embed="rId4">
              <a:alphaModFix/>
            </a:blip>
            <a:srcRect l="50027"/>
            <a:stretch/>
          </p:blipFill>
          <p:spPr>
            <a:xfrm>
              <a:off x="2181726" y="4224150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2" name="Shape 912"/>
          <p:cNvSpPr txBox="1"/>
          <p:nvPr/>
        </p:nvSpPr>
        <p:spPr>
          <a:xfrm>
            <a:off x="1009949" y="2419875"/>
            <a:ext cx="1815133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x,W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 = 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Wx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+ b</a:t>
            </a:r>
            <a:endParaRPr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3" name="Shape 913"/>
          <p:cNvSpPr txBox="1"/>
          <p:nvPr/>
        </p:nvSpPr>
        <p:spPr>
          <a:xfrm>
            <a:off x="578088" y="1670775"/>
            <a:ext cx="2247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Algebraic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4" name="Shape 914"/>
          <p:cNvSpPr txBox="1"/>
          <p:nvPr/>
        </p:nvSpPr>
        <p:spPr>
          <a:xfrm>
            <a:off x="3842673" y="1636125"/>
            <a:ext cx="19269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Visual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5" name="Shape 915"/>
          <p:cNvSpPr txBox="1"/>
          <p:nvPr/>
        </p:nvSpPr>
        <p:spPr>
          <a:xfrm>
            <a:off x="6591875" y="1670775"/>
            <a:ext cx="23802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Geometric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16" name="Shape 9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9125" y="3260876"/>
            <a:ext cx="2305676" cy="166285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Shape 917"/>
          <p:cNvSpPr txBox="1"/>
          <p:nvPr/>
        </p:nvSpPr>
        <p:spPr>
          <a:xfrm>
            <a:off x="3982325" y="2385225"/>
            <a:ext cx="16476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One template per class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18" name="Shape 918"/>
          <p:cNvCxnSpPr/>
          <p:nvPr/>
        </p:nvCxnSpPr>
        <p:spPr>
          <a:xfrm>
            <a:off x="3345525" y="1743225"/>
            <a:ext cx="0" cy="34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9" name="Shape 919"/>
          <p:cNvCxnSpPr/>
          <p:nvPr/>
        </p:nvCxnSpPr>
        <p:spPr>
          <a:xfrm>
            <a:off x="6317325" y="1743225"/>
            <a:ext cx="0" cy="34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0" name="Shape 920"/>
          <p:cNvSpPr txBox="1"/>
          <p:nvPr/>
        </p:nvSpPr>
        <p:spPr>
          <a:xfrm>
            <a:off x="6775025" y="2385213"/>
            <a:ext cx="201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Hyperplanes cutting up space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80F44B5-03BB-4E4C-8C7A-36639E64B773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17303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50" y="1599701"/>
            <a:ext cx="4314350" cy="34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0" y="5118975"/>
            <a:ext cx="4515900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Cat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Nikita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CC-BY 2.0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Car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CC0 1.0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public domain;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Frog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in the public domain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b="1" dirty="0"/>
              <a:t>So far</a:t>
            </a:r>
            <a:r>
              <a:rPr lang="en" dirty="0"/>
              <a:t>: Defined a (linear) </a:t>
            </a:r>
            <a:r>
              <a:rPr lang="en" u="sng" dirty="0"/>
              <a:t>score function</a:t>
            </a:r>
            <a:endParaRPr lang="en-US" kern="0" dirty="0"/>
          </a:p>
        </p:txBody>
      </p:sp>
      <p:sp>
        <p:nvSpPr>
          <p:cNvPr id="10" name="Shape 860"/>
          <p:cNvSpPr txBox="1"/>
          <p:nvPr/>
        </p:nvSpPr>
        <p:spPr>
          <a:xfrm>
            <a:off x="6730200" y="949500"/>
            <a:ext cx="2413800" cy="5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x,W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= </a:t>
            </a:r>
            <a:r>
              <a:rPr lang="en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Wx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b</a:t>
            </a:r>
          </a:p>
        </p:txBody>
      </p:sp>
      <p:sp>
        <p:nvSpPr>
          <p:cNvPr id="12" name="Shape 869"/>
          <p:cNvSpPr txBox="1"/>
          <p:nvPr/>
        </p:nvSpPr>
        <p:spPr>
          <a:xfrm>
            <a:off x="5851500" y="1775600"/>
            <a:ext cx="2378100" cy="30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class scores for 3 images for some W: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we tell whether this W is good or bad?</a:t>
            </a: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960966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50" y="1599701"/>
            <a:ext cx="4314350" cy="34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5242250" y="1995625"/>
            <a:ext cx="3264900" cy="343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a </a:t>
            </a: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quantifies our unhappiness with the scores across the training data.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up with a way of efficiently finding the parameters that minimize the loss function. </a:t>
            </a: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(optimization)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263475" y="1429175"/>
            <a:ext cx="2372700" cy="4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TODO: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0" y="5118975"/>
            <a:ext cx="4515900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Cat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Nikita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CC-BY 2.0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Car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CC0 1.0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public domain;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Frog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in the public domain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b="1" dirty="0"/>
              <a:t>So far</a:t>
            </a:r>
            <a:r>
              <a:rPr lang="en" dirty="0"/>
              <a:t>: Defined a (linear) </a:t>
            </a:r>
            <a:r>
              <a:rPr lang="en" u="sng" dirty="0"/>
              <a:t>score function</a:t>
            </a:r>
            <a:endParaRPr lang="en-US" kern="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572761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Input: x   			(images, text, emails…)</a:t>
            </a:r>
          </a:p>
          <a:p>
            <a:r>
              <a:rPr lang="en-US" dirty="0"/>
              <a:t>Output: y			(spam or non-spam…)</a:t>
            </a:r>
          </a:p>
          <a:p>
            <a:endParaRPr lang="en-US" dirty="0"/>
          </a:p>
          <a:p>
            <a:r>
              <a:rPr lang="en-US" dirty="0"/>
              <a:t>(Unknown) Target Function</a:t>
            </a:r>
          </a:p>
          <a:p>
            <a:pPr lvl="1"/>
            <a:r>
              <a:rPr lang="en-US" dirty="0"/>
              <a:t>f: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			(the “true” mapping / reality)</a:t>
            </a:r>
          </a:p>
          <a:p>
            <a:endParaRPr lang="en-US" dirty="0"/>
          </a:p>
          <a:p>
            <a:r>
              <a:rPr lang="en-US" dirty="0"/>
              <a:t>Data  </a:t>
            </a:r>
          </a:p>
          <a:p>
            <a:pPr lvl="1"/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), …,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Model / Hypothesis Class</a:t>
            </a:r>
          </a:p>
          <a:p>
            <a:pPr lvl="1"/>
            <a:r>
              <a:rPr lang="en-US" dirty="0"/>
              <a:t>{h: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Y}</a:t>
            </a:r>
          </a:p>
          <a:p>
            <a:pPr lvl="1"/>
            <a:r>
              <a:rPr lang="en-US" dirty="0"/>
              <a:t>e.g. y = h(x) = sign(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Loss Function</a:t>
            </a:r>
          </a:p>
          <a:p>
            <a:pPr lvl="1"/>
            <a:r>
              <a:rPr lang="en-US" dirty="0"/>
              <a:t>How good is a model </a:t>
            </a:r>
            <a:r>
              <a:rPr lang="en-US" dirty="0" err="1"/>
              <a:t>wrt</a:t>
            </a:r>
            <a:r>
              <a:rPr lang="en-US" dirty="0"/>
              <a:t> my data D?</a:t>
            </a:r>
          </a:p>
          <a:p>
            <a:endParaRPr lang="en-US" dirty="0"/>
          </a:p>
          <a:p>
            <a:r>
              <a:rPr lang="en-US" dirty="0"/>
              <a:t>Learning = Search in hypothesis space</a:t>
            </a:r>
          </a:p>
          <a:p>
            <a:pPr lvl="1"/>
            <a:r>
              <a:rPr lang="en-US" dirty="0"/>
              <a:t>Find best h in model class.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1129500" y="2604600"/>
            <a:ext cx="6885000" cy="13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Loss Functions</a:t>
            </a:r>
          </a:p>
        </p:txBody>
      </p:sp>
    </p:spTree>
    <p:extLst>
      <p:ext uri="{BB962C8B-B14F-4D97-AF65-F5344CB8AC3E}">
        <p14:creationId xmlns:p14="http://schemas.microsoft.com/office/powerpoint/2010/main" val="3722406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0393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5794650" y="1082875"/>
            <a:ext cx="3265800" cy="43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tells how good our current classifier is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 dataset of examples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image and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is (integer) label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over the dataset is a sum of loss over examples: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7710" y="2258250"/>
            <a:ext cx="2045006" cy="62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8">
            <a:alphaModFix/>
          </a:blip>
          <a:srcRect l="55307" r="11518"/>
          <a:stretch/>
        </p:blipFill>
        <p:spPr>
          <a:xfrm>
            <a:off x="6642824" y="3348989"/>
            <a:ext cx="307975" cy="39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8">
            <a:alphaModFix/>
          </a:blip>
          <a:srcRect l="15513" r="51310"/>
          <a:stretch/>
        </p:blipFill>
        <p:spPr>
          <a:xfrm>
            <a:off x="6642825" y="3070479"/>
            <a:ext cx="307964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9435" y="4577759"/>
            <a:ext cx="3641554" cy="93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88339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350" y="3494650"/>
            <a:ext cx="3614173" cy="14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9758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b="1" dirty="0"/>
              <a:t>Image Classification</a:t>
            </a:r>
            <a:r>
              <a:rPr lang="en" sz="2400" dirty="0"/>
              <a:t>: A core task in Computer Vision</a:t>
            </a:r>
          </a:p>
        </p:txBody>
      </p:sp>
      <p:cxnSp>
        <p:nvCxnSpPr>
          <p:cNvPr id="100" name="Shape 100"/>
          <p:cNvCxnSpPr/>
          <p:nvPr/>
        </p:nvCxnSpPr>
        <p:spPr>
          <a:xfrm>
            <a:off x="4099725" y="3359300"/>
            <a:ext cx="1356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1" name="Shape 101"/>
          <p:cNvSpPr txBox="1"/>
          <p:nvPr/>
        </p:nvSpPr>
        <p:spPr>
          <a:xfrm>
            <a:off x="5928350" y="3093046"/>
            <a:ext cx="2220600" cy="5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184950" y="1933725"/>
            <a:ext cx="4668600" cy="5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(assume given set of discrete labels)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{dog, cat, truck, plane, ...}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261996" y="4643700"/>
            <a:ext cx="1128899" cy="2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cs typeface="Arial"/>
                <a:sym typeface="Arial"/>
                <a:hlinkClick r:id="rId3"/>
              </a:rPr>
              <a:t>This image</a:t>
            </a:r>
            <a:r>
              <a:rPr lang="en" sz="600" kern="0">
                <a:solidFill>
                  <a:srgbClr val="999999"/>
                </a:solidFill>
                <a:latin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999999"/>
                </a:solidFill>
                <a:latin typeface="Arial"/>
                <a:cs typeface="Arial"/>
                <a:sym typeface="Arial"/>
                <a:hlinkClick r:id="rId4"/>
              </a:rPr>
              <a:t>Nikita</a:t>
            </a:r>
            <a:r>
              <a:rPr lang="en" sz="600" kern="0">
                <a:solidFill>
                  <a:srgbClr val="999999"/>
                </a:solidFill>
                <a:latin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999999"/>
                </a:solidFill>
                <a:latin typeface="Arial"/>
                <a:cs typeface="Arial"/>
                <a:sym typeface="Arial"/>
                <a:hlinkClick r:id="rId5"/>
              </a:rPr>
              <a:t>CC-BY 2.0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6">
            <a:alphaModFix/>
          </a:blip>
          <a:srcRect t="13186"/>
          <a:stretch/>
        </p:blipFill>
        <p:spPr>
          <a:xfrm>
            <a:off x="815549" y="1839863"/>
            <a:ext cx="2021800" cy="2803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199557D-AEE3-6F43-8720-268B09B3698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17327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52302" y="3124200"/>
            <a:ext cx="6197222" cy="2549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39BCAE-208B-4549-8DDC-5D84B5596022}"/>
              </a:ext>
            </a:extLst>
          </p:cNvPr>
          <p:cNvSpPr/>
          <p:nvPr/>
        </p:nvSpPr>
        <p:spPr bwMode="auto">
          <a:xfrm>
            <a:off x="3352800" y="4550826"/>
            <a:ext cx="4202595" cy="970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967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52302" y="3124200"/>
            <a:ext cx="6197222" cy="2549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9332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350" y="3494650"/>
            <a:ext cx="3614173" cy="14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5576425" y="1429783"/>
            <a:ext cx="3441000" cy="212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Shape 254"/>
          <p:cNvGrpSpPr/>
          <p:nvPr/>
        </p:nvGrpSpPr>
        <p:grpSpPr>
          <a:xfrm>
            <a:off x="5791420" y="2030952"/>
            <a:ext cx="1860193" cy="1327764"/>
            <a:chOff x="2056784" y="1381275"/>
            <a:chExt cx="2693591" cy="1922625"/>
          </a:xfrm>
        </p:grpSpPr>
        <p:cxnSp>
          <p:nvCxnSpPr>
            <p:cNvPr id="255" name="Shape 255"/>
            <p:cNvCxnSpPr/>
            <p:nvPr/>
          </p:nvCxnSpPr>
          <p:spPr>
            <a:xfrm>
              <a:off x="2273600" y="2571750"/>
              <a:ext cx="242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6" name="Shape 256"/>
            <p:cNvCxnSpPr/>
            <p:nvPr/>
          </p:nvCxnSpPr>
          <p:spPr>
            <a:xfrm rot="10800000">
              <a:off x="3485600" y="1381275"/>
              <a:ext cx="0" cy="129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7" name="Shape 257"/>
            <p:cNvCxnSpPr/>
            <p:nvPr/>
          </p:nvCxnSpPr>
          <p:spPr>
            <a:xfrm rot="10800000">
              <a:off x="3155832" y="2468400"/>
              <a:ext cx="0" cy="20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58" name="Shape 25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12357" y="2728050"/>
              <a:ext cx="360800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Shape 25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056784" y="2178149"/>
              <a:ext cx="477943" cy="393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0" name="Shape 260"/>
            <p:cNvCxnSpPr/>
            <p:nvPr/>
          </p:nvCxnSpPr>
          <p:spPr>
            <a:xfrm>
              <a:off x="3974875" y="2575650"/>
              <a:ext cx="775500" cy="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2867250" y="1464125"/>
              <a:ext cx="1107600" cy="110760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62" name="Shape 262"/>
            <p:cNvSpPr/>
            <p:nvPr/>
          </p:nvSpPr>
          <p:spPr>
            <a:xfrm rot="5400000">
              <a:off x="3440650" y="2376075"/>
              <a:ext cx="231600" cy="729900"/>
            </a:xfrm>
            <a:prstGeom prst="rightBrace">
              <a:avLst>
                <a:gd name="adj1" fmla="val 57707"/>
                <a:gd name="adj2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Shape 26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412450" y="2910300"/>
              <a:ext cx="288000" cy="39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Shape 264"/>
          <p:cNvSpPr txBox="1"/>
          <p:nvPr/>
        </p:nvSpPr>
        <p:spPr>
          <a:xfrm>
            <a:off x="7081750" y="1557000"/>
            <a:ext cx="15687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“Hinge loss”</a:t>
            </a:r>
          </a:p>
        </p:txBody>
      </p:sp>
      <p:sp>
        <p:nvSpPr>
          <p:cNvPr id="3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573707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350" y="3494650"/>
            <a:ext cx="3614173" cy="14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5576425" y="1429783"/>
            <a:ext cx="3441000" cy="212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Shape 254"/>
          <p:cNvGrpSpPr/>
          <p:nvPr/>
        </p:nvGrpSpPr>
        <p:grpSpPr>
          <a:xfrm>
            <a:off x="5791420" y="2030952"/>
            <a:ext cx="1860193" cy="1327764"/>
            <a:chOff x="2056784" y="1381275"/>
            <a:chExt cx="2693590" cy="1922625"/>
          </a:xfrm>
        </p:grpSpPr>
        <p:cxnSp>
          <p:nvCxnSpPr>
            <p:cNvPr id="255" name="Shape 255"/>
            <p:cNvCxnSpPr/>
            <p:nvPr/>
          </p:nvCxnSpPr>
          <p:spPr>
            <a:xfrm>
              <a:off x="2273600" y="2571750"/>
              <a:ext cx="242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6" name="Shape 256"/>
            <p:cNvCxnSpPr/>
            <p:nvPr/>
          </p:nvCxnSpPr>
          <p:spPr>
            <a:xfrm rot="10800000">
              <a:off x="3485600" y="1381275"/>
              <a:ext cx="0" cy="129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7" name="Shape 257"/>
            <p:cNvCxnSpPr/>
            <p:nvPr/>
          </p:nvCxnSpPr>
          <p:spPr>
            <a:xfrm rot="10800000">
              <a:off x="3155832" y="2468400"/>
              <a:ext cx="0" cy="20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58" name="Shape 25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12357" y="2728050"/>
              <a:ext cx="360800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Shape 25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056784" y="2178149"/>
              <a:ext cx="477942" cy="393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0" name="Shape 260"/>
            <p:cNvCxnSpPr/>
            <p:nvPr/>
          </p:nvCxnSpPr>
          <p:spPr>
            <a:xfrm>
              <a:off x="3974875" y="2575650"/>
              <a:ext cx="775500" cy="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2867250" y="1464125"/>
              <a:ext cx="1107600" cy="110760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62" name="Shape 262"/>
            <p:cNvSpPr/>
            <p:nvPr/>
          </p:nvSpPr>
          <p:spPr>
            <a:xfrm rot="5400000">
              <a:off x="3440650" y="2376075"/>
              <a:ext cx="231600" cy="729900"/>
            </a:xfrm>
            <a:prstGeom prst="rightBrace">
              <a:avLst>
                <a:gd name="adj1" fmla="val 57707"/>
                <a:gd name="adj2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Shape 26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412450" y="2910300"/>
              <a:ext cx="288000" cy="39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Shape 264"/>
          <p:cNvSpPr txBox="1"/>
          <p:nvPr/>
        </p:nvSpPr>
        <p:spPr>
          <a:xfrm>
            <a:off x="7081750" y="1557000"/>
            <a:ext cx="15687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“Hinge loss”</a:t>
            </a:r>
          </a:p>
        </p:txBody>
      </p:sp>
      <p:pic>
        <p:nvPicPr>
          <p:cNvPr id="39" name="Picture 2" descr="http://cs231n.github.io/assets/margi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8690952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615122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86" name="Shape 2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Shape 2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85010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Shape 3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3" name="Shape 323"/>
          <p:cNvSpPr txBox="1"/>
          <p:nvPr/>
        </p:nvSpPr>
        <p:spPr>
          <a:xfrm>
            <a:off x="5812300" y="3956525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5.1 - 3.2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-1.7 - 3.2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2.9) + max(0, -3.9)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2.9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2.9</a:t>
            </a:r>
          </a:p>
        </p:txBody>
      </p:sp>
      <p:sp>
        <p:nvSpPr>
          <p:cNvPr id="324" name="Shape 324"/>
          <p:cNvSpPr/>
          <p:nvPr/>
        </p:nvSpPr>
        <p:spPr>
          <a:xfrm>
            <a:off x="14656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819735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Shape 3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6" name="Shape 356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5812300" y="3956525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1.3 - 4.9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2.0 - 4.9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-2.6) + max(0, -1.9)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</a:t>
            </a:r>
          </a:p>
        </p:txBody>
      </p:sp>
      <p:sp>
        <p:nvSpPr>
          <p:cNvPr id="358" name="Shape 358"/>
          <p:cNvSpPr/>
          <p:nvPr/>
        </p:nvSpPr>
        <p:spPr>
          <a:xfrm>
            <a:off x="28372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3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99972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382" name="Shape 3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Shape 3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90" name="Shape 390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812300" y="3956525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2.2 - (-3.1)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2.5 - (-3.1)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6.3) + max(0, 6.6)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6.3 + 6.6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12.9</a:t>
            </a:r>
          </a:p>
        </p:txBody>
      </p:sp>
      <p:sp>
        <p:nvSpPr>
          <p:cNvPr id="392" name="Shape 392"/>
          <p:cNvSpPr/>
          <p:nvPr/>
        </p:nvSpPr>
        <p:spPr>
          <a:xfrm>
            <a:off x="41326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589987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417" name="Shape 4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over full dataset is average: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Shape 4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25" name="Shape 425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pic>
        <p:nvPicPr>
          <p:cNvPr id="429" name="Shape 4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00776" y="4392700"/>
            <a:ext cx="2056317" cy="51222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/>
          <p:nvPr/>
        </p:nvSpPr>
        <p:spPr>
          <a:xfrm>
            <a:off x="5750650" y="4800375"/>
            <a:ext cx="3316800" cy="4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 = (2.9 + 0 + 12.9)/3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=</a:t>
            </a:r>
            <a:r>
              <a:rPr lang="en" sz="22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5.27</a:t>
            </a:r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55545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452" name="Shape 4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happens to loss if car </a:t>
            </a:r>
            <a:r>
              <a:rPr lang="en-US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 </a:t>
            </a: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scores change a bit?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Shape 4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60" name="Shape 460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40123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An image classifier</a:t>
            </a:r>
            <a:endParaRPr dirty="0"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650" y="1993551"/>
            <a:ext cx="331470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834000" y="3475825"/>
            <a:ext cx="7476000" cy="1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Unlike e.g. sorting a list of numbers,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no obvious way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 to hard-code the algorithm for recognizing a cat, or other classes.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76674E5-B71B-0849-A62C-0FB26D2752A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054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485" name="Shape 4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Q2: what is the min/max possible loss?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Shape 4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93" name="Shape 493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718384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514" name="Shape 51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Shape 515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518" name="Shape 5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Q3: At initialization W is small so all s ≈ 0.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is the loss?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Shape 5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Shape 5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6" name="Shape 526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365222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Shape 548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Shape 549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551" name="Shape 5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Shape 552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Q4: What if the sum was over all classes?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(including j = y_i)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Shape 5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Shape 555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59" name="Shape 559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519385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580" name="Shape 580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Shape 581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584" name="Shape 5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Shape 585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Q5: What if we used mean instead of sum?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Shape 5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Shape 588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Shape 589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Shape 5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Shape 5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92" name="Shape 592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625244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612" name="Shape 61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613" name="Shape 61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Shape 614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Shape 615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617" name="Shape 6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Q6: What if we used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Shape 6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Shape 621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Shape 622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Shape 6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Shape 6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25" name="Shape 625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pic>
        <p:nvPicPr>
          <p:cNvPr id="629" name="Shape 6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70415" y="4670673"/>
            <a:ext cx="3006485" cy="3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53060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Shape 6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87" y="2217926"/>
            <a:ext cx="7201189" cy="50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75" y="1636337"/>
            <a:ext cx="1952936" cy="4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Shape 645"/>
          <p:cNvSpPr txBox="1"/>
          <p:nvPr/>
        </p:nvSpPr>
        <p:spPr>
          <a:xfrm>
            <a:off x="301950" y="3061400"/>
            <a:ext cx="8540100" cy="20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Suppose that we found a W such that L = 0.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2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Q7: Is this W unique?</a:t>
            </a:r>
            <a:endParaRPr lang="en" sz="3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91482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Shape 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87" y="2217926"/>
            <a:ext cx="7201189" cy="50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75" y="1636337"/>
            <a:ext cx="1952936" cy="4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Shape 653"/>
          <p:cNvSpPr txBox="1"/>
          <p:nvPr/>
        </p:nvSpPr>
        <p:spPr>
          <a:xfrm>
            <a:off x="301950" y="3061400"/>
            <a:ext cx="8540100" cy="20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Suppose that we found a W such that L = 0.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2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Q7: Is this W unique?</a:t>
            </a:r>
            <a:endParaRPr lang="en" sz="3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No! 2W is also has L = 0! 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20762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Shape 659"/>
          <p:cNvCxnSpPr/>
          <p:nvPr/>
        </p:nvCxnSpPr>
        <p:spPr>
          <a:xfrm>
            <a:off x="98375" y="4931025"/>
            <a:ext cx="539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60" name="Shape 660"/>
          <p:cNvSpPr txBox="1"/>
          <p:nvPr/>
        </p:nvSpPr>
        <p:spPr>
          <a:xfrm>
            <a:off x="272825" y="981275"/>
            <a:ext cx="53139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664" name="Shape 66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668" name="Shape 66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670" name="Shape 67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673" name="Shape 6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5679900" y="98127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75" name="Shape 6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117" y="1076839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76" name="Shape 676"/>
          <p:cNvSpPr txBox="1"/>
          <p:nvPr/>
        </p:nvSpPr>
        <p:spPr>
          <a:xfrm>
            <a:off x="5842725" y="1835450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1.3 - 4.9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2.0 - 4.9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-2.6) + max(0, -1.9)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</a:t>
            </a:r>
          </a:p>
        </p:txBody>
      </p:sp>
      <p:sp>
        <p:nvSpPr>
          <p:cNvPr id="677" name="Shape 677"/>
          <p:cNvSpPr/>
          <p:nvPr/>
        </p:nvSpPr>
        <p:spPr>
          <a:xfrm>
            <a:off x="28372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Shape 678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679" name="Shape 679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680" name="Shape 680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5777125" y="1527600"/>
            <a:ext cx="1847700" cy="3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Before:</a:t>
            </a:r>
          </a:p>
        </p:txBody>
      </p:sp>
      <p:sp>
        <p:nvSpPr>
          <p:cNvPr id="682" name="Shape 682"/>
          <p:cNvSpPr txBox="1"/>
          <p:nvPr/>
        </p:nvSpPr>
        <p:spPr>
          <a:xfrm>
            <a:off x="5777125" y="3450150"/>
            <a:ext cx="2981400" cy="3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W twice as large: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5842725" y="3740450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2.6 - 9.8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4.0 - 9.8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-6.2) + max(0, -4.8)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</a:t>
            </a: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5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Shape 685"/>
          <p:cNvPicPr preferRelativeResize="0"/>
          <p:nvPr/>
        </p:nvPicPr>
        <p:blipFill rotWithShape="1">
          <a:blip r:embed="rId6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Shape 686"/>
          <p:cNvPicPr preferRelativeResize="0"/>
          <p:nvPr/>
        </p:nvPicPr>
        <p:blipFill rotWithShape="1">
          <a:blip r:embed="rId7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51216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Shape 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376" y="2661250"/>
            <a:ext cx="7572001" cy="25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Shape 6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4313" y="1805573"/>
            <a:ext cx="5790024" cy="6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Multiclass SVM Loss: Example code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01711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59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5" name="Shape 885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</a:t>
            </a:r>
            <a:r>
              <a:rPr lang="en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Classifier</a:t>
            </a:r>
            <a:r>
              <a:rPr lang="en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6" name="Shape 88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7" name="Shape 88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8" name="Shape 88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9" name="Shape 88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0" name="Shape 89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1" name="Shape 89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92" name="Shape 89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Shape 893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8542F8C-744B-A445-BAC8-B75B340FE78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330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Input: x   			(images, text, emails…)</a:t>
            </a:r>
          </a:p>
          <a:p>
            <a:r>
              <a:rPr lang="en-US" dirty="0"/>
              <a:t>Output: y			(spam or non-spam…)</a:t>
            </a:r>
          </a:p>
          <a:p>
            <a:endParaRPr lang="en-US" dirty="0"/>
          </a:p>
          <a:p>
            <a:r>
              <a:rPr lang="en-US" dirty="0"/>
              <a:t>(Unknown) Target Function</a:t>
            </a:r>
          </a:p>
          <a:p>
            <a:pPr lvl="1"/>
            <a:r>
              <a:rPr lang="en-US" dirty="0"/>
              <a:t>f: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			(the “true” mapping / reality)</a:t>
            </a:r>
          </a:p>
          <a:p>
            <a:endParaRPr lang="en-US" dirty="0"/>
          </a:p>
          <a:p>
            <a:r>
              <a:rPr lang="en-US" dirty="0"/>
              <a:t>Data  </a:t>
            </a:r>
          </a:p>
          <a:p>
            <a:pPr lvl="1"/>
            <a:r>
              <a:rPr lang="en-US" dirty="0"/>
              <a:t>{ 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), …,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 }</a:t>
            </a:r>
          </a:p>
          <a:p>
            <a:endParaRPr lang="en-US" dirty="0"/>
          </a:p>
          <a:p>
            <a:r>
              <a:rPr lang="en-US" dirty="0"/>
              <a:t>Model / Hypothesis Class</a:t>
            </a:r>
          </a:p>
          <a:p>
            <a:pPr lvl="1"/>
            <a:r>
              <a:rPr lang="en-US" dirty="0"/>
              <a:t>H = {h: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Y}</a:t>
            </a:r>
          </a:p>
          <a:p>
            <a:pPr lvl="1"/>
            <a:r>
              <a:rPr lang="en-US" dirty="0"/>
              <a:t>e.g. y = h(x) = sign(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Loss Function</a:t>
            </a:r>
          </a:p>
          <a:p>
            <a:pPr lvl="1"/>
            <a:r>
              <a:rPr lang="en-US" dirty="0"/>
              <a:t>How good is a model </a:t>
            </a:r>
            <a:r>
              <a:rPr lang="en-US" dirty="0" err="1"/>
              <a:t>wrt</a:t>
            </a:r>
            <a:r>
              <a:rPr lang="en-US" dirty="0"/>
              <a:t> my data D?</a:t>
            </a:r>
          </a:p>
          <a:p>
            <a:endParaRPr lang="en-US" dirty="0"/>
          </a:p>
          <a:p>
            <a:r>
              <a:rPr lang="en-US" dirty="0"/>
              <a:t>Learning = Search in hypothesis space</a:t>
            </a:r>
          </a:p>
          <a:p>
            <a:pPr lvl="1"/>
            <a:r>
              <a:rPr lang="en-US" dirty="0"/>
              <a:t>Find best h in model class.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09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60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9" name="Shape 89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0" name="Shape 9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1" name="Shape 9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2" name="Shape 9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3" name="Shape 9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4" name="Shape 9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5" name="Shape 9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6" name="Shape 90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Shape 90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8" name="Shape 9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9" name="Shape 9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7445D67-8DB7-D24A-9F0F-E088DDA967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6" name="Shape 899">
            <a:extLst>
              <a:ext uri="{FF2B5EF4-FFF2-40B4-BE49-F238E27FC236}">
                <a16:creationId xmlns:a16="http://schemas.microsoft.com/office/drawing/2014/main" id="{B92BB6F7-0703-C94D-9147-9006D0B31874}"/>
              </a:ext>
            </a:extLst>
          </p:cNvPr>
          <p:cNvSpPr/>
          <p:nvPr/>
        </p:nvSpPr>
        <p:spPr>
          <a:xfrm>
            <a:off x="7315200" y="1981200"/>
            <a:ext cx="713700" cy="777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900">
            <a:extLst>
              <a:ext uri="{FF2B5EF4-FFF2-40B4-BE49-F238E27FC236}">
                <a16:creationId xmlns:a16="http://schemas.microsoft.com/office/drawing/2014/main" id="{33A5D9CE-835A-7045-8B90-34E702CB44DD}"/>
              </a:ext>
            </a:extLst>
          </p:cNvPr>
          <p:cNvSpPr txBox="1"/>
          <p:nvPr/>
        </p:nvSpPr>
        <p:spPr>
          <a:xfrm>
            <a:off x="6477000" y="2842200"/>
            <a:ext cx="2658900" cy="8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  <a:r>
              <a:rPr lang="en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9470232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6" name="Shape 916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7" name="Shape 917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8" name="Shape 918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9" name="Shape 919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0" name="Shape 920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1" name="Shape 921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2" name="Shape 922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3" name="Shape 92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Shape 924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5" name="Shape 9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6" name="Shape 9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7" name="Shape 927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8" name="Shape 928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9" name="Shape 929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0" name="Shape 930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1" name="Shape 931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32" name="Shape 932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3" name="Shape 933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4" name="Shape 934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5" name="Shape 935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DDC42DDC-91FD-654E-A6FA-08B648CDD58D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399172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62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1" name="Shape 941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2" name="Shape 94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3" name="Shape 94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4" name="Shape 94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5" name="Shape 94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6" name="Shape 94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7" name="Shape 94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48" name="Shape 94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Shape 949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50" name="Shape 9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1" name="Shape 9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52" name="Shape 952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3" name="Shape 953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4" name="Shape 954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5" name="Shape 95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6" name="Shape 956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7" name="Shape 957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8" name="Shape 958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9" name="Shape 959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0" name="Shape 960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61" name="Shape 961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2" name="Shape 962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63" name="Shape 963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4" name="Shape 964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5" name="Shape 965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6" name="Shape 966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7" name="Shape 967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8" name="Shape 968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CFA456CA-78C2-754C-AEF1-A1582AA738D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930267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63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4" name="Shape 974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5" name="Shape 975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6" name="Shape 976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7" name="Shape 977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8" name="Shape 978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9" name="Shape 979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0" name="Shape 980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1" name="Shape 98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Shape 982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3" name="Shape 9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4" name="Shape 9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5" name="Shape 985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</a:t>
            </a: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Function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" name="Shape 986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7" name="Shape 987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8" name="Shape 98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9" name="Shape 989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0" name="Shape 990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1" name="Shape 991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2" name="Shape 992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3" name="Shape 993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4" name="Shape 994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5" name="Shape 995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6" name="Shape 996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7" name="Shape 997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0" name="Shape 1000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1" name="Shape 1001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2" name="Shape 1002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3" name="Shape 1003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82D62B4A-3F81-4541-A8FF-85E582BCA5A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264530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9" name="Shape 89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0" name="Shape 9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1" name="Shape 9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2" name="Shape 9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3" name="Shape 9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4" name="Shape 9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5" name="Shape 9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6" name="Shape 90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Shape 90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8" name="Shape 9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9" name="Shape 9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7445D67-8DB7-D24A-9F0F-E088DDA967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pic>
        <p:nvPicPr>
          <p:cNvPr id="18" name="Shape 932">
            <a:extLst>
              <a:ext uri="{FF2B5EF4-FFF2-40B4-BE49-F238E27FC236}">
                <a16:creationId xmlns:a16="http://schemas.microsoft.com/office/drawing/2014/main" id="{709B3F5A-8F0B-6449-99E6-FF6F7A0728A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8546" y="3686850"/>
            <a:ext cx="3801064" cy="4421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" name="Shape 933">
            <a:extLst>
              <a:ext uri="{FF2B5EF4-FFF2-40B4-BE49-F238E27FC236}">
                <a16:creationId xmlns:a16="http://schemas.microsoft.com/office/drawing/2014/main" id="{BC89CE14-4EC3-374E-B2B4-1B977568045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7050" y="4498263"/>
            <a:ext cx="2614024" cy="6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934">
            <a:extLst>
              <a:ext uri="{FF2B5EF4-FFF2-40B4-BE49-F238E27FC236}">
                <a16:creationId xmlns:a16="http://schemas.microsoft.com/office/drawing/2014/main" id="{81B9000F-7906-7344-90FF-028637F0CFA3}"/>
              </a:ext>
            </a:extLst>
          </p:cNvPr>
          <p:cNvSpPr txBox="1"/>
          <p:nvPr/>
        </p:nvSpPr>
        <p:spPr>
          <a:xfrm>
            <a:off x="2948675" y="4535250"/>
            <a:ext cx="2250600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summary:</a:t>
            </a:r>
          </a:p>
        </p:txBody>
      </p:sp>
      <p:cxnSp>
        <p:nvCxnSpPr>
          <p:cNvPr id="21" name="Shape 935">
            <a:extLst>
              <a:ext uri="{FF2B5EF4-FFF2-40B4-BE49-F238E27FC236}">
                <a16:creationId xmlns:a16="http://schemas.microsoft.com/office/drawing/2014/main" id="{EFD9C2A5-4ED2-1F4E-8F22-BCDB543B543B}"/>
              </a:ext>
            </a:extLst>
          </p:cNvPr>
          <p:cNvCxnSpPr/>
          <p:nvPr/>
        </p:nvCxnSpPr>
        <p:spPr>
          <a:xfrm>
            <a:off x="2909450" y="4394075"/>
            <a:ext cx="5787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" name="Shape 925">
            <a:extLst>
              <a:ext uri="{FF2B5EF4-FFF2-40B4-BE49-F238E27FC236}">
                <a16:creationId xmlns:a16="http://schemas.microsoft.com/office/drawing/2014/main" id="{13317331-D5B7-6344-9312-F46B6A9DDC69}"/>
              </a:ext>
            </a:extLst>
          </p:cNvPr>
          <p:cNvSpPr txBox="1"/>
          <p:nvPr/>
        </p:nvSpPr>
        <p:spPr>
          <a:xfrm>
            <a:off x="2653100" y="5355062"/>
            <a:ext cx="6391800" cy="893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Maximize log-prob 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correct class = </a:t>
            </a:r>
            <a:b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Maximize the log likelihood = </a:t>
            </a:r>
            <a:b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Minimize the negative log likelihood</a:t>
            </a:r>
            <a:endParaRPr lang="en-US" sz="1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8260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4" name="Shape 974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5" name="Shape 975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6" name="Shape 976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7" name="Shape 977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8" name="Shape 978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9" name="Shape 979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0" name="Shape 980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1" name="Shape 98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Shape 982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3" name="Shape 9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4" name="Shape 9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5" name="Shape 985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</a:t>
            </a: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Function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" name="Shape 986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7" name="Shape 987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8" name="Shape 98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9" name="Shape 989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0" name="Shape 990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1" name="Shape 991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2" name="Shape 992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3" name="Shape 993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4" name="Shape 994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5" name="Shape 995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6" name="Shape 996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7" name="Shape 997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0" name="Shape 1000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1" name="Shape 1001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2" name="Shape 1002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3" name="Shape 1003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82D62B4A-3F81-4541-A8FF-85E582BCA5A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005436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9" name="Shape 100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0" name="Shape 101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1" name="Shape 101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2" name="Shape 101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3" name="Shape 101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4" name="Shape 101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5" name="Shape 101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16" name="Shape 101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Shape 101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18" name="Shape 10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9" name="Shape 10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0" name="Shape 1020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1" name="Shape 1021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2" name="Shape 1022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3" name="Shape 1023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4" name="Shape 1024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5" name="Shape 1025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6" name="Shape 1026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7" name="Shape 1027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8" name="Shape 1028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29" name="Shape 1029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0" name="Shape 1030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31" name="Shape 1031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2" name="Shape 1032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3" name="Shape 1033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4" name="Shape 1034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5" name="Shape 1035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6" name="Shape 1036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7" name="Shape 1037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8" name="Shape 1038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39" name="Shape 1039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0" name="Shape 1040"/>
          <p:cNvCxnSpPr/>
          <p:nvPr/>
        </p:nvCxnSpPr>
        <p:spPr>
          <a:xfrm>
            <a:off x="6427625" y="3645300"/>
            <a:ext cx="2274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1" name="Shape 1041"/>
          <p:cNvSpPr txBox="1"/>
          <p:nvPr/>
        </p:nvSpPr>
        <p:spPr>
          <a:xfrm>
            <a:off x="6732425" y="3347300"/>
            <a:ext cx="21621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L</a:t>
            </a:r>
            <a:r>
              <a:rPr lang="en" sz="2000" kern="0" baseline="-2500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i</a:t>
            </a: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= -log(0.13)</a:t>
            </a:r>
            <a:endParaRPr sz="2000" kern="0" dirty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     = </a:t>
            </a:r>
            <a:r>
              <a:rPr lang="en" sz="2000" b="1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2.04</a:t>
            </a:r>
            <a:endParaRPr sz="2000" b="1" kern="0" dirty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452D68A8-AD15-5048-9025-752C743443D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371582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Log-Likelihood / KL-Divergence / Cross-Entropy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669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Log-Likelihood / KL-Divergence / Cross-Entropy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877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Log-Likelihood / KL-Divergence / Cross-Entropy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5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279" y="1620028"/>
            <a:ext cx="1404445" cy="1006099"/>
            <a:chOff x="4952279" y="1620028"/>
            <a:chExt cx="1404445" cy="1006099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009113" y="1620028"/>
              <a:ext cx="1106974" cy="1006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062357">
              <a:off x="4952279" y="2073172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Modeling Error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255972">
            <a:off x="3297294" y="2286000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4892040" y="2606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581400" y="32918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560" y="2674620"/>
            <a:ext cx="1248523" cy="836782"/>
            <a:chOff x="3718560" y="2674620"/>
            <a:chExt cx="1248523" cy="836782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3718560" y="2674620"/>
              <a:ext cx="117348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780749">
              <a:off x="3944259" y="2988182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739640" y="4130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2169" y="3408913"/>
            <a:ext cx="1247558" cy="867476"/>
            <a:chOff x="3512169" y="3408913"/>
            <a:chExt cx="1247558" cy="867476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3698473" y="3408913"/>
              <a:ext cx="1061254" cy="741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139530">
              <a:off x="3512169" y="3753169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grpSp>
        <p:nvGrpSpPr>
          <p:cNvPr id="77" name="Shape 335"/>
          <p:cNvGrpSpPr/>
          <p:nvPr/>
        </p:nvGrpSpPr>
        <p:grpSpPr>
          <a:xfrm>
            <a:off x="2084846" y="1505615"/>
            <a:ext cx="834091" cy="2020280"/>
            <a:chOff x="3572521" y="2326840"/>
            <a:chExt cx="834091" cy="2020280"/>
          </a:xfrm>
        </p:grpSpPr>
        <p:sp>
          <p:nvSpPr>
            <p:cNvPr id="78" name="Shape 336"/>
            <p:cNvSpPr/>
            <p:nvPr/>
          </p:nvSpPr>
          <p:spPr>
            <a:xfrm>
              <a:off x="3575921" y="3601498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384</a:t>
              </a:r>
            </a:p>
          </p:txBody>
        </p:sp>
        <p:sp>
          <p:nvSpPr>
            <p:cNvPr id="79" name="Shape 337"/>
            <p:cNvSpPr/>
            <p:nvPr/>
          </p:nvSpPr>
          <p:spPr>
            <a:xfrm>
              <a:off x="3575921" y="3760672"/>
              <a:ext cx="830691" cy="108926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0" name="Shape 338"/>
            <p:cNvSpPr/>
            <p:nvPr/>
          </p:nvSpPr>
          <p:spPr>
            <a:xfrm>
              <a:off x="3575921" y="3919846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5x5 conv, 256</a:t>
              </a:r>
            </a:p>
          </p:txBody>
        </p:sp>
        <p:sp>
          <p:nvSpPr>
            <p:cNvPr id="81" name="Shape 339"/>
            <p:cNvSpPr/>
            <p:nvPr/>
          </p:nvSpPr>
          <p:spPr>
            <a:xfrm>
              <a:off x="3575921" y="4079021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11x11 conv, 96</a:t>
              </a:r>
            </a:p>
          </p:txBody>
        </p:sp>
        <p:sp>
          <p:nvSpPr>
            <p:cNvPr id="82" name="Shape 340"/>
            <p:cNvSpPr/>
            <p:nvPr/>
          </p:nvSpPr>
          <p:spPr>
            <a:xfrm>
              <a:off x="3575921" y="4238195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83" name="Shape 341"/>
            <p:cNvSpPr/>
            <p:nvPr/>
          </p:nvSpPr>
          <p:spPr>
            <a:xfrm>
              <a:off x="3572521" y="3441062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4" name="Shape 342"/>
            <p:cNvSpPr/>
            <p:nvPr/>
          </p:nvSpPr>
          <p:spPr>
            <a:xfrm>
              <a:off x="3572521" y="3281888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384</a:t>
              </a:r>
            </a:p>
          </p:txBody>
        </p:sp>
        <p:sp>
          <p:nvSpPr>
            <p:cNvPr id="85" name="Shape 343"/>
            <p:cNvSpPr/>
            <p:nvPr/>
          </p:nvSpPr>
          <p:spPr>
            <a:xfrm>
              <a:off x="3572521" y="3122714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256</a:t>
              </a:r>
            </a:p>
          </p:txBody>
        </p:sp>
        <p:sp>
          <p:nvSpPr>
            <p:cNvPr id="86" name="Shape 344"/>
            <p:cNvSpPr/>
            <p:nvPr/>
          </p:nvSpPr>
          <p:spPr>
            <a:xfrm>
              <a:off x="3572521" y="2963540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7" name="Shape 345"/>
            <p:cNvSpPr/>
            <p:nvPr/>
          </p:nvSpPr>
          <p:spPr>
            <a:xfrm>
              <a:off x="3572521" y="2804364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  <p:sp>
          <p:nvSpPr>
            <p:cNvPr id="88" name="Shape 346"/>
            <p:cNvSpPr/>
            <p:nvPr/>
          </p:nvSpPr>
          <p:spPr>
            <a:xfrm>
              <a:off x="3572521" y="2645190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  <p:sp>
          <p:nvSpPr>
            <p:cNvPr id="89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90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1000</a:t>
              </a:r>
            </a:p>
          </p:txBody>
        </p:sp>
      </p:grpSp>
      <p:sp>
        <p:nvSpPr>
          <p:cNvPr id="91" name="Shape 377"/>
          <p:cNvSpPr txBox="1"/>
          <p:nvPr/>
        </p:nvSpPr>
        <p:spPr>
          <a:xfrm>
            <a:off x="2028480" y="1161509"/>
            <a:ext cx="874800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err="1"/>
              <a:t>AlexNet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730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70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6" name="Shape 1086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7" name="Shape 1087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8" name="Shape 1088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9" name="Shape 1089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0" name="Shape 1090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1" name="Shape 1091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2" name="Shape 1092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93" name="Shape 109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Shape 1094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95" name="Shape 10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6" name="Shape 10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7" name="Shape 1097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8" name="Shape 1098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9" name="Shape 1099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0" name="Shape 1100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1" name="Shape 1101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2" name="Shape 1102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3" name="Shape 1103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4" name="Shape 1104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5" name="Shape 1105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06" name="Shape 1106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7" name="Shape 1107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08" name="Shape 1108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9" name="Shape 1109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0" name="Shape 1110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1" name="Shape 1111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2" name="Shape 1112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3" name="Shape 1113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4" name="Shape 1114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5" name="Shape 1115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16" name="Shape 1116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Shape 1117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8" name="Shape 1118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9" name="Shape 1119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0" name="Shape 1120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1" name="Shape 1121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2" name="Shape 1122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23" name="Shape 1123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4" name="Shape 1124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" name="Slide Number Placeholder 4">
            <a:extLst>
              <a:ext uri="{FF2B5EF4-FFF2-40B4-BE49-F238E27FC236}">
                <a16:creationId xmlns:a16="http://schemas.microsoft.com/office/drawing/2014/main" id="{FB92DD16-0A1C-D346-BF5A-42220A32D5E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984085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0" name="Shape 1130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1" name="Shape 113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2" name="Shape 113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3" name="Shape 113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4" name="Shape 113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5" name="Shape 113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6" name="Shape 113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37" name="Shape 1137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Shape 1138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39" name="Shape 1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0" name="Shape 1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1" name="Shape 1141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2" name="Shape 1142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3" name="Shape 1143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4" name="Shape 1144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5" name="Shape 1145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6" name="Shape 1146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7" name="Shape 1147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Shape 1148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Shape 1149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50" name="Shape 1150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1" name="Shape 1151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52" name="Shape 1152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3" name="Shape 1153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4" name="Shape 1154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5" name="Shape 1155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Shape 1156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7" name="Shape 1157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8" name="Shape 1158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9" name="Shape 1159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60" name="Shape 1160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 rotWithShape="1">
          <a:blip r:embed="rId7">
            <a:alphaModFix/>
          </a:blip>
          <a:srcRect l="46486"/>
          <a:stretch/>
        </p:blipFill>
        <p:spPr>
          <a:xfrm>
            <a:off x="6442718" y="4639374"/>
            <a:ext cx="1528370" cy="6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Shape 1162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3" name="Shape 1163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4" name="Shape 1164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5" name="Shape 1165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6" name="Shape 1166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67" name="Shape 1167"/>
          <p:cNvPicPr preferRelativeResize="0"/>
          <p:nvPr/>
        </p:nvPicPr>
        <p:blipFill rotWithShape="1">
          <a:blip r:embed="rId7">
            <a:alphaModFix/>
          </a:blip>
          <a:srcRect r="54712" b="28269"/>
          <a:stretch/>
        </p:blipFill>
        <p:spPr>
          <a:xfrm>
            <a:off x="6441275" y="4146039"/>
            <a:ext cx="1441750" cy="5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Shape 1168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69" name="Shape 1169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0" name="Shape 1170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1" name="Shape 1171"/>
          <p:cNvSpPr txBox="1"/>
          <p:nvPr/>
        </p:nvSpPr>
        <p:spPr>
          <a:xfrm>
            <a:off x="6387625" y="3764425"/>
            <a:ext cx="1528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Kullback–Leibler divergence</a:t>
            </a:r>
            <a:endParaRPr sz="1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72" name="Shape 1172"/>
          <p:cNvCxnSpPr/>
          <p:nvPr/>
        </p:nvCxnSpPr>
        <p:spPr>
          <a:xfrm>
            <a:off x="7339930" y="4611095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3" name="Shape 1173"/>
          <p:cNvCxnSpPr/>
          <p:nvPr/>
        </p:nvCxnSpPr>
        <p:spPr>
          <a:xfrm>
            <a:off x="7071594" y="4611095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5C530E04-0562-0544-8D57-D12E64F8F7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714924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72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9" name="Shape 117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0" name="Shape 118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1" name="Shape 118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2" name="Shape 118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3" name="Shape 118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4" name="Shape 118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5" name="Shape 118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86" name="Shape 118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Shape 118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88" name="Shape 1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9" name="Shape 1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0" name="Shape 1190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1" name="Shape 1191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2" name="Shape 1192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3" name="Shape 1193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4" name="Shape 1194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5" name="Shape 1195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6" name="Shape 1196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7" name="Shape 1197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" name="Shape 1198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99" name="Shape 1199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0" name="Shape 1200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01" name="Shape 1201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2" name="Shape 1202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3" name="Shape 1203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4" name="Shape 1204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5" name="Shape 1205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6" name="Shape 1206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7" name="Shape 1207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8" name="Shape 1208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09" name="Shape 1209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Shape 1210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1" name="Shape 1211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2" name="Shape 1212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3" name="Shape 1213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4" name="Shape 1214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5" name="Shape 1215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16" name="Shape 1216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7" name="Shape 1217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8" name="Shape 1218"/>
          <p:cNvSpPr txBox="1"/>
          <p:nvPr/>
        </p:nvSpPr>
        <p:spPr>
          <a:xfrm>
            <a:off x="6358975" y="3905450"/>
            <a:ext cx="1528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Cross Entropy</a:t>
            </a:r>
            <a:endParaRPr sz="1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9" name="Shape 1219"/>
          <p:cNvSpPr/>
          <p:nvPr/>
        </p:nvSpPr>
        <p:spPr>
          <a:xfrm>
            <a:off x="7076634" y="4327175"/>
            <a:ext cx="196200" cy="2727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0" name="Shape 1220"/>
          <p:cNvSpPr/>
          <p:nvPr/>
        </p:nvSpPr>
        <p:spPr>
          <a:xfrm>
            <a:off x="7366725" y="4323950"/>
            <a:ext cx="196200" cy="2727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21" name="Shape 1221"/>
          <p:cNvPicPr preferRelativeResize="0"/>
          <p:nvPr/>
        </p:nvPicPr>
        <p:blipFill rotWithShape="1">
          <a:blip r:embed="rId7">
            <a:alphaModFix/>
          </a:blip>
          <a:srcRect r="62605"/>
          <a:stretch/>
        </p:blipFill>
        <p:spPr>
          <a:xfrm>
            <a:off x="6516500" y="4288325"/>
            <a:ext cx="1161540" cy="3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Shape 1222"/>
          <p:cNvPicPr preferRelativeResize="0"/>
          <p:nvPr/>
        </p:nvPicPr>
        <p:blipFill rotWithShape="1">
          <a:blip r:embed="rId7">
            <a:alphaModFix/>
          </a:blip>
          <a:srcRect l="37272"/>
          <a:stretch/>
        </p:blipFill>
        <p:spPr>
          <a:xfrm>
            <a:off x="6349813" y="4657317"/>
            <a:ext cx="1619401" cy="295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3" name="Shape 1223"/>
          <p:cNvCxnSpPr/>
          <p:nvPr/>
        </p:nvCxnSpPr>
        <p:spPr>
          <a:xfrm>
            <a:off x="7085618" y="4627924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4" name="Shape 1224"/>
          <p:cNvCxnSpPr/>
          <p:nvPr/>
        </p:nvCxnSpPr>
        <p:spPr>
          <a:xfrm>
            <a:off x="6817282" y="4627924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D0EDF565-8C98-C949-AF84-B015CC62673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219918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73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0" name="Shape 1230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" name="Shape 123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" name="Shape 123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3" name="Shape 123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4" name="Shape 123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" name="Shape 123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6" name="Shape 123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37" name="Shape 1237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Shape 1238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39" name="Shape 1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0" name="Shape 12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41" name="Shape 1241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42" name="Shape 12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Shape 12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Shape 1244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5" name="Shape 1245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5B9DC020-B434-5C4F-9314-CEC07809681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230526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1" name="Shape 1251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2" name="Shape 125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3" name="Shape 125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4" name="Shape 125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5" name="Shape 125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6" name="Shape 125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7" name="Shape 125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58" name="Shape 125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Shape 1259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60" name="Shape 1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1" name="Shape 1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62" name="Shape 1262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63" name="Shape 12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Shape 12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Shape 1265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6" name="Shape 1266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7" name="Shape 1267"/>
          <p:cNvSpPr txBox="1"/>
          <p:nvPr/>
        </p:nvSpPr>
        <p:spPr>
          <a:xfrm>
            <a:off x="2804900" y="3720675"/>
            <a:ext cx="32937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Q: What is the min/max possible loss L_i?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86DFB56-A7B3-694F-9333-582AD7D9890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462028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Shape 1272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3" name="Shape 1273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4" name="Shape 1274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5" name="Shape 1275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6" name="Shape 1276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7" name="Shape 1277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8" name="Shape 1278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9" name="Shape 1279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80" name="Shape 1280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Shape 1281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82" name="Shape 1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3" name="Shape 1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4" name="Shape 1284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85" name="Shape 12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Shape 12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Shape 1287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8" name="Shape 1288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9" name="Shape 1289"/>
          <p:cNvSpPr txBox="1"/>
          <p:nvPr/>
        </p:nvSpPr>
        <p:spPr>
          <a:xfrm>
            <a:off x="2804900" y="3720675"/>
            <a:ext cx="32937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Q: What is the min/max possible loss L_i?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A: min 0, max infinity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8D9A63B-80F8-2048-8573-F2A90BAB4CE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602987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Shape 129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5" name="Shape 1295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6" name="Shape 129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7" name="Shape 129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8" name="Shape 129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9" name="Shape 129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0" name="Shape 130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1" name="Shape 130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02" name="Shape 130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Shape 1303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04" name="Shape 1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5" name="Shape 13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6" name="Shape 1306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07" name="Shape 13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Shape 13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Shape 1309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0" name="Shape 1310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1" name="Shape 1311"/>
          <p:cNvSpPr txBox="1"/>
          <p:nvPr/>
        </p:nvSpPr>
        <p:spPr>
          <a:xfrm>
            <a:off x="2804900" y="3720675"/>
            <a:ext cx="49605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Q2: At initialization all s will be approximately equal; what is the loss?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4FF9900A-1C7F-0D4D-BB59-D022A4DA411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319737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Shape 1316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7" name="Shape 1317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8" name="Shape 1318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9" name="Shape 1319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0" name="Shape 1320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1" name="Shape 1321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2" name="Shape 1322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3" name="Shape 1323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24" name="Shape 132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Shape 1325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26" name="Shape 1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7" name="Shape 13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28" name="Shape 1328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29" name="Shape 13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Shape 13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Shape 1331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2" name="Shape 1332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3" name="Shape 1333"/>
          <p:cNvSpPr txBox="1"/>
          <p:nvPr/>
        </p:nvSpPr>
        <p:spPr>
          <a:xfrm>
            <a:off x="2804900" y="3720675"/>
            <a:ext cx="49605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Q2: At initialization all s will be approximately equal; what is the loss?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A: log(C), eg log(10) ≈ 2.3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2531B2-0593-8C4C-8246-DA93D67D4AB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868830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39" name="Shape 1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51" y="1077225"/>
            <a:ext cx="8648501" cy="431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Shape 1340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vs. SVM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47E58-6DAA-D742-85AB-0D518D0864C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4270847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19" name="Shape 1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8603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First classifier: </a:t>
            </a:r>
            <a:r>
              <a:rPr lang="en" b="1" dirty="0"/>
              <a:t>Nearest Neighbor</a:t>
            </a:r>
            <a:endParaRPr b="1" dirty="0"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5793150" y="2076575"/>
            <a:ext cx="25167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Memorize all data and labels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5714400" y="3535325"/>
            <a:ext cx="26742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Predict the label of the most similar training image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75" y="1881900"/>
            <a:ext cx="4191000" cy="297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Shape 262"/>
          <p:cNvCxnSpPr/>
          <p:nvPr/>
        </p:nvCxnSpPr>
        <p:spPr>
          <a:xfrm>
            <a:off x="4552300" y="2545475"/>
            <a:ext cx="1143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3" name="Shape 263"/>
          <p:cNvCxnSpPr/>
          <p:nvPr/>
        </p:nvCxnSpPr>
        <p:spPr>
          <a:xfrm>
            <a:off x="4552288" y="4141925"/>
            <a:ext cx="1143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01B7FF6-2E08-EF44-91A3-902A9B3974E3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7072886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27" name="Shape 1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Shape 1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Shape 1129"/>
          <p:cNvSpPr txBox="1"/>
          <p:nvPr/>
        </p:nvSpPr>
        <p:spPr>
          <a:xfrm>
            <a:off x="286750" y="2937100"/>
            <a:ext cx="3662700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scores: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-2, 3]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9, 9]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-100, -100]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</a:p>
        </p:txBody>
      </p:sp>
      <p:pic>
        <p:nvPicPr>
          <p:cNvPr id="1130" name="Shape 1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252" y="4894194"/>
            <a:ext cx="1000125" cy="428625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131" name="Shape 1131"/>
          <p:cNvCxnSpPr/>
          <p:nvPr/>
        </p:nvCxnSpPr>
        <p:spPr>
          <a:xfrm>
            <a:off x="-7850" y="2786425"/>
            <a:ext cx="9191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32" name="Shape 1132"/>
          <p:cNvSpPr txBox="1"/>
          <p:nvPr/>
        </p:nvSpPr>
        <p:spPr>
          <a:xfrm>
            <a:off x="4274000" y="2919750"/>
            <a:ext cx="4681800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Suppose I take a datapoint and I jiggle a bit (changing its score slightly). What happens to the loss in both cases?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431406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 txBox="1"/>
          <p:nvPr/>
        </p:nvSpPr>
        <p:spPr>
          <a:xfrm>
            <a:off x="446925" y="173355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some dataset of (x,y)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function: 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140" name="Shape 1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209577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Shape 1141"/>
          <p:cNvSpPr txBox="1"/>
          <p:nvPr/>
        </p:nvSpPr>
        <p:spPr>
          <a:xfrm>
            <a:off x="5973042" y="1887682"/>
            <a:ext cx="1291200" cy="1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</p:txBody>
      </p:sp>
      <p:pic>
        <p:nvPicPr>
          <p:cNvPr id="1142" name="Shape 1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4" y="3648376"/>
            <a:ext cx="3680525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Shape 1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31645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Shape 1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900150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Shape 11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453992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Shape 1146"/>
          <p:cNvSpPr txBox="1"/>
          <p:nvPr/>
        </p:nvSpPr>
        <p:spPr>
          <a:xfrm>
            <a:off x="2577375" y="29094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</a:p>
        </p:txBody>
      </p:sp>
      <p:sp>
        <p:nvSpPr>
          <p:cNvPr id="1147" name="Shape 1147"/>
          <p:cNvSpPr txBox="1"/>
          <p:nvPr/>
        </p:nvSpPr>
        <p:spPr>
          <a:xfrm>
            <a:off x="4216350" y="34840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SVM</a:t>
            </a:r>
          </a:p>
        </p:txBody>
      </p:sp>
      <p:sp>
        <p:nvSpPr>
          <p:cNvPr id="1148" name="Shape 1148"/>
          <p:cNvSpPr txBox="1"/>
          <p:nvPr/>
        </p:nvSpPr>
        <p:spPr>
          <a:xfrm>
            <a:off x="3154387" y="4617525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 loss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0358813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 txBox="1"/>
          <p:nvPr/>
        </p:nvSpPr>
        <p:spPr>
          <a:xfrm>
            <a:off x="446925" y="173355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some dataset of (x,y)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function: 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156" name="Shape 1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209577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Shape 1157"/>
          <p:cNvSpPr txBox="1"/>
          <p:nvPr/>
        </p:nvSpPr>
        <p:spPr>
          <a:xfrm>
            <a:off x="5973042" y="1887682"/>
            <a:ext cx="1291200" cy="1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</p:txBody>
      </p:sp>
      <p:pic>
        <p:nvPicPr>
          <p:cNvPr id="1158" name="Shape 1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4" y="3648376"/>
            <a:ext cx="3680525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Shape 1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31645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Shape 1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900150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453992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Shape 1162"/>
          <p:cNvSpPr txBox="1"/>
          <p:nvPr/>
        </p:nvSpPr>
        <p:spPr>
          <a:xfrm>
            <a:off x="2577375" y="29094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</a:p>
        </p:txBody>
      </p:sp>
      <p:sp>
        <p:nvSpPr>
          <p:cNvPr id="1163" name="Shape 1163"/>
          <p:cNvSpPr txBox="1"/>
          <p:nvPr/>
        </p:nvSpPr>
        <p:spPr>
          <a:xfrm>
            <a:off x="4216350" y="34840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SVM</a:t>
            </a:r>
          </a:p>
        </p:txBody>
      </p:sp>
      <p:sp>
        <p:nvSpPr>
          <p:cNvPr id="1164" name="Shape 1164"/>
          <p:cNvSpPr txBox="1"/>
          <p:nvPr/>
        </p:nvSpPr>
        <p:spPr>
          <a:xfrm>
            <a:off x="3154387" y="4617525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 loss</a:t>
            </a:r>
          </a:p>
        </p:txBody>
      </p:sp>
      <p:sp>
        <p:nvSpPr>
          <p:cNvPr id="1165" name="Shape 1165"/>
          <p:cNvSpPr txBox="1"/>
          <p:nvPr/>
        </p:nvSpPr>
        <p:spPr>
          <a:xfrm>
            <a:off x="4334150" y="984900"/>
            <a:ext cx="4248300" cy="5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How do we find the best W?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75016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Nearest </a:t>
            </a:r>
            <a:r>
              <a:rPr lang="en" dirty="0" err="1"/>
              <a:t>Neighbours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A3725D-4070-D648-BBD8-83ACF9036507}"/>
              </a:ext>
            </a:extLst>
          </p:cNvPr>
          <p:cNvGrpSpPr/>
          <p:nvPr/>
        </p:nvGrpSpPr>
        <p:grpSpPr>
          <a:xfrm>
            <a:off x="1066800" y="990600"/>
            <a:ext cx="7010412" cy="5819284"/>
            <a:chOff x="2409280" y="1588604"/>
            <a:chExt cx="4325451" cy="3556476"/>
          </a:xfrm>
        </p:grpSpPr>
        <p:pic>
          <p:nvPicPr>
            <p:cNvPr id="377" name="Shape 3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09280" y="1588604"/>
              <a:ext cx="4325451" cy="35564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Shape 379"/>
            <p:cNvSpPr/>
            <p:nvPr/>
          </p:nvSpPr>
          <p:spPr>
            <a:xfrm>
              <a:off x="3164025" y="197615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38761D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3164025" y="411150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38761D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3164025" y="4462825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38761D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3164025" y="3760175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38761D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3164025" y="481415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3164025" y="339515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3164025" y="3043825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3164025" y="268565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3164025" y="233090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3164025" y="162140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991400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49147</TotalTime>
  <Words>4958</Words>
  <Application>Microsoft Macintosh PowerPoint</Application>
  <PresentationFormat>On-screen Show (4:3)</PresentationFormat>
  <Paragraphs>1371</Paragraphs>
  <Slides>82</Slides>
  <Notes>67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Arial Narrow</vt:lpstr>
      <vt:lpstr>Helvetica Neue</vt:lpstr>
      <vt:lpstr>Helvetica Neue Light</vt:lpstr>
      <vt:lpstr>pictures</vt:lpstr>
      <vt:lpstr>Blank Presentation</vt:lpstr>
      <vt:lpstr>CS 4803 / 7643: Deep Learning</vt:lpstr>
      <vt:lpstr>Administrativia</vt:lpstr>
      <vt:lpstr>PowerPoint Presentation</vt:lpstr>
      <vt:lpstr>Image Classification: A core task in Computer Vision</vt:lpstr>
      <vt:lpstr>An image classifier</vt:lpstr>
      <vt:lpstr>Supervised Learning</vt:lpstr>
      <vt:lpstr>Error Decomposition</vt:lpstr>
      <vt:lpstr>First classifier: Nearest Neighbor</vt:lpstr>
      <vt:lpstr>Nearest Neighbours</vt:lpstr>
      <vt:lpstr>Instance/Memory-based Learning</vt:lpstr>
      <vt:lpstr>Hyperparameters</vt:lpstr>
      <vt:lpstr>Problems with Instance-Based Learning</vt:lpstr>
      <vt:lpstr>Plan for Today</vt:lpstr>
      <vt:lpstr>PowerPoint Presentation</vt:lpstr>
      <vt:lpstr>PowerPoint Presentation</vt:lpstr>
      <vt:lpstr>Visual Question Answering</vt:lpstr>
      <vt:lpstr>Recall CIFAR10</vt:lpstr>
      <vt:lpstr>Parametric Approach</vt:lpstr>
      <vt:lpstr>Parametric Approach: Linear Classifier</vt:lpstr>
      <vt:lpstr>Parametric Approach: Linear Classifier</vt:lpstr>
      <vt:lpstr>PowerPoint Presentation</vt:lpstr>
      <vt:lpstr>PowerPoint Presentation</vt:lpstr>
      <vt:lpstr>PowerPoint Presentation</vt:lpstr>
      <vt:lpstr>Error Decomposition</vt:lpstr>
      <vt:lpstr>Error Decomposition</vt:lpstr>
      <vt:lpstr>PowerPoint Presentation</vt:lpstr>
      <vt:lpstr>PowerPoint Presentation</vt:lpstr>
      <vt:lpstr>Interpreting a Linear Classifier </vt:lpstr>
      <vt:lpstr>Interpreting a Linear Classifier:  Visual Viewpoint</vt:lpstr>
      <vt:lpstr>Interpreting a Linear Classifier: Geometric Viewpoint</vt:lpstr>
      <vt:lpstr>Hard cases for a linear classifier</vt:lpstr>
      <vt:lpstr>Linear Classifier: Three Viewpoints</vt:lpstr>
      <vt:lpstr>PowerPoint Presentation</vt:lpstr>
      <vt:lpstr>PowerPoint Presentation</vt:lpstr>
      <vt:lpstr>Supervised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Multiclass SVM Loss: Example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Log-Likelihood / KL-Divergence / Cross-Entropy</vt:lpstr>
      <vt:lpstr>Log-Likelihood / KL-Divergence / Cross-Entropy</vt:lpstr>
      <vt:lpstr>Log-Likelihood / KL-Divergence / Cross-Entropy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Recap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2741</cp:revision>
  <cp:lastPrinted>2015-04-01T17:45:43Z</cp:lastPrinted>
  <dcterms:created xsi:type="dcterms:W3CDTF">2013-03-06T19:31:42Z</dcterms:created>
  <dcterms:modified xsi:type="dcterms:W3CDTF">2020-08-25T16:08:41Z</dcterms:modified>
  <cp:category/>
</cp:coreProperties>
</file>