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315" r:id="rId3"/>
    <p:sldId id="270" r:id="rId4"/>
    <p:sldId id="280" r:id="rId5"/>
    <p:sldId id="306" r:id="rId6"/>
    <p:sldId id="305" r:id="rId7"/>
    <p:sldId id="285" r:id="rId8"/>
    <p:sldId id="286" r:id="rId9"/>
    <p:sldId id="307" r:id="rId10"/>
    <p:sldId id="308" r:id="rId11"/>
    <p:sldId id="309" r:id="rId12"/>
    <p:sldId id="310" r:id="rId13"/>
    <p:sldId id="311" r:id="rId14"/>
    <p:sldId id="313" r:id="rId15"/>
    <p:sldId id="312" r:id="rId16"/>
    <p:sldId id="314" r:id="rId17"/>
    <p:sldId id="342" r:id="rId18"/>
    <p:sldId id="316" r:id="rId19"/>
    <p:sldId id="318" r:id="rId20"/>
    <p:sldId id="319" r:id="rId21"/>
    <p:sldId id="320" r:id="rId22"/>
    <p:sldId id="321" r:id="rId23"/>
    <p:sldId id="322" r:id="rId24"/>
    <p:sldId id="343" r:id="rId25"/>
    <p:sldId id="323" r:id="rId26"/>
    <p:sldId id="325" r:id="rId27"/>
    <p:sldId id="326" r:id="rId28"/>
    <p:sldId id="327" r:id="rId29"/>
    <p:sldId id="328" r:id="rId30"/>
    <p:sldId id="329" r:id="rId31"/>
    <p:sldId id="330" r:id="rId32"/>
    <p:sldId id="345" r:id="rId33"/>
    <p:sldId id="331" r:id="rId34"/>
    <p:sldId id="346" r:id="rId35"/>
    <p:sldId id="287" r:id="rId36"/>
    <p:sldId id="291" r:id="rId37"/>
    <p:sldId id="292" r:id="rId38"/>
    <p:sldId id="29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4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evecsery" userId="dd7a4c9473958f9c" providerId="LiveId" clId="{A5F1DE3C-BF82-4B0B-BB80-4E839225CC85}"/>
    <pc:docChg chg="delSld">
      <pc:chgData name="David Devecsery" userId="dd7a4c9473958f9c" providerId="LiveId" clId="{A5F1DE3C-BF82-4B0B-BB80-4E839225CC85}" dt="2018-08-23T14:42:23.645" v="12" actId="2696"/>
      <pc:docMkLst>
        <pc:docMk/>
      </pc:docMkLst>
      <pc:sldChg chg="del">
        <pc:chgData name="David Devecsery" userId="dd7a4c9473958f9c" providerId="LiveId" clId="{A5F1DE3C-BF82-4B0B-BB80-4E839225CC85}" dt="2018-08-23T14:42:23.277" v="0" actId="2696"/>
        <pc:sldMkLst>
          <pc:docMk/>
          <pc:sldMk cId="2399468926" sldId="288"/>
        </pc:sldMkLst>
      </pc:sldChg>
      <pc:sldChg chg="del">
        <pc:chgData name="David Devecsery" userId="dd7a4c9473958f9c" providerId="LiveId" clId="{A5F1DE3C-BF82-4B0B-BB80-4E839225CC85}" dt="2018-08-23T14:42:23.461" v="3" actId="2696"/>
        <pc:sldMkLst>
          <pc:docMk/>
          <pc:sldMk cId="2002096252" sldId="299"/>
        </pc:sldMkLst>
      </pc:sldChg>
      <pc:sldChg chg="del">
        <pc:chgData name="David Devecsery" userId="dd7a4c9473958f9c" providerId="LiveId" clId="{A5F1DE3C-BF82-4B0B-BB80-4E839225CC85}" dt="2018-08-23T14:42:23.350" v="1" actId="2696"/>
        <pc:sldMkLst>
          <pc:docMk/>
          <pc:sldMk cId="3890581037" sldId="332"/>
        </pc:sldMkLst>
      </pc:sldChg>
      <pc:sldChg chg="del">
        <pc:chgData name="David Devecsery" userId="dd7a4c9473958f9c" providerId="LiveId" clId="{A5F1DE3C-BF82-4B0B-BB80-4E839225CC85}" dt="2018-08-23T14:42:23.441" v="2" actId="2696"/>
        <pc:sldMkLst>
          <pc:docMk/>
          <pc:sldMk cId="170524551" sldId="333"/>
        </pc:sldMkLst>
      </pc:sldChg>
      <pc:sldChg chg="del">
        <pc:chgData name="David Devecsery" userId="dd7a4c9473958f9c" providerId="LiveId" clId="{A5F1DE3C-BF82-4B0B-BB80-4E839225CC85}" dt="2018-08-23T14:42:23.493" v="4" actId="2696"/>
        <pc:sldMkLst>
          <pc:docMk/>
          <pc:sldMk cId="2619453728" sldId="334"/>
        </pc:sldMkLst>
      </pc:sldChg>
      <pc:sldChg chg="del">
        <pc:chgData name="David Devecsery" userId="dd7a4c9473958f9c" providerId="LiveId" clId="{A5F1DE3C-BF82-4B0B-BB80-4E839225CC85}" dt="2018-08-23T14:42:23.516" v="5" actId="2696"/>
        <pc:sldMkLst>
          <pc:docMk/>
          <pc:sldMk cId="2524506094" sldId="335"/>
        </pc:sldMkLst>
      </pc:sldChg>
      <pc:sldChg chg="del">
        <pc:chgData name="David Devecsery" userId="dd7a4c9473958f9c" providerId="LiveId" clId="{A5F1DE3C-BF82-4B0B-BB80-4E839225CC85}" dt="2018-08-23T14:42:23.536" v="6" actId="2696"/>
        <pc:sldMkLst>
          <pc:docMk/>
          <pc:sldMk cId="2790952101" sldId="336"/>
        </pc:sldMkLst>
      </pc:sldChg>
      <pc:sldChg chg="del">
        <pc:chgData name="David Devecsery" userId="dd7a4c9473958f9c" providerId="LiveId" clId="{A5F1DE3C-BF82-4B0B-BB80-4E839225CC85}" dt="2018-08-23T14:42:23.608" v="10" actId="2696"/>
        <pc:sldMkLst>
          <pc:docMk/>
          <pc:sldMk cId="3579278206" sldId="337"/>
        </pc:sldMkLst>
      </pc:sldChg>
      <pc:sldChg chg="del">
        <pc:chgData name="David Devecsery" userId="dd7a4c9473958f9c" providerId="LiveId" clId="{A5F1DE3C-BF82-4B0B-BB80-4E839225CC85}" dt="2018-08-23T14:42:23.596" v="9" actId="2696"/>
        <pc:sldMkLst>
          <pc:docMk/>
          <pc:sldMk cId="4044283067" sldId="338"/>
        </pc:sldMkLst>
      </pc:sldChg>
      <pc:sldChg chg="del">
        <pc:chgData name="David Devecsery" userId="dd7a4c9473958f9c" providerId="LiveId" clId="{A5F1DE3C-BF82-4B0B-BB80-4E839225CC85}" dt="2018-08-23T14:42:23.563" v="7" actId="2696"/>
        <pc:sldMkLst>
          <pc:docMk/>
          <pc:sldMk cId="3255111083" sldId="339"/>
        </pc:sldMkLst>
      </pc:sldChg>
      <pc:sldChg chg="del">
        <pc:chgData name="David Devecsery" userId="dd7a4c9473958f9c" providerId="LiveId" clId="{A5F1DE3C-BF82-4B0B-BB80-4E839225CC85}" dt="2018-08-23T14:42:23.623" v="11" actId="2696"/>
        <pc:sldMkLst>
          <pc:docMk/>
          <pc:sldMk cId="394045967" sldId="340"/>
        </pc:sldMkLst>
      </pc:sldChg>
      <pc:sldChg chg="del">
        <pc:chgData name="David Devecsery" userId="dd7a4c9473958f9c" providerId="LiveId" clId="{A5F1DE3C-BF82-4B0B-BB80-4E839225CC85}" dt="2018-08-23T14:42:23.645" v="12" actId="2696"/>
        <pc:sldMkLst>
          <pc:docMk/>
          <pc:sldMk cId="2780888984" sldId="341"/>
        </pc:sldMkLst>
      </pc:sldChg>
      <pc:sldChg chg="del">
        <pc:chgData name="David Devecsery" userId="dd7a4c9473958f9c" providerId="LiveId" clId="{A5F1DE3C-BF82-4B0B-BB80-4E839225CC85}" dt="2018-08-23T14:42:23.581" v="8" actId="2696"/>
        <pc:sldMkLst>
          <pc:docMk/>
          <pc:sldMk cId="1288900834" sldId="3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52625-84F1-4623-91DA-500C2111BA63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C558-0609-4AFB-A5B2-7BF01EC60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3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37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19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91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65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10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8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39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68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82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3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5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BFD69B-117B-49D2-87F3-0108E109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6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0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40990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EE2EB7-BD1F-43AB-B898-F284F1EC8F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DD96DDBF-CF42-4190-9A7D-7E263B4B5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2" y="5707524"/>
            <a:ext cx="1145508" cy="53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FA1-E25E-4668-B46C-BD96756CE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we have </a:t>
            </a:r>
            <a:br>
              <a:rPr lang="en-US" dirty="0"/>
            </a:br>
            <a:r>
              <a:rPr lang="en-US" dirty="0"/>
              <a:t>Counterintuitive Memory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09461-F59F-4303-AE0E-CDAFBB671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Devecsery</a:t>
            </a:r>
          </a:p>
        </p:txBody>
      </p:sp>
      <p:pic>
        <p:nvPicPr>
          <p:cNvPr id="2050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9686A197-F6A8-456F-AE9C-8E8E2F7A6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575" y="349235"/>
            <a:ext cx="3869172" cy="182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90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out-of-order processing?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C679F-492D-4E1A-BF2C-D06306D3A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9881"/>
          </a:xfrm>
        </p:spPr>
        <p:txBody>
          <a:bodyPr/>
          <a:lstStyle/>
          <a:p>
            <a:pPr lvl="1"/>
            <a:r>
              <a:rPr lang="en-US" dirty="0"/>
              <a:t>You should be familiar with the pipeline processor: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26268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41314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56360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71406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864523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39180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4226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6927273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8431877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AF9471C-9B9E-47BB-82AE-7C19BE63632B}"/>
              </a:ext>
            </a:extLst>
          </p:cNvPr>
          <p:cNvSpPr/>
          <p:nvPr/>
        </p:nvSpPr>
        <p:spPr>
          <a:xfrm>
            <a:off x="2626821" y="3238500"/>
            <a:ext cx="1291244" cy="59990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0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22222E-6 L 0.12213 -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13 -2.22222E-6 L 0.24622 -2.22222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22 -2.22222E-6 L 0.3694 -2.22222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94 -2.22222E-6 L 0.49258 -2.22222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out-of-order processing?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C679F-492D-4E1A-BF2C-D06306D3A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9881"/>
          </a:xfrm>
        </p:spPr>
        <p:txBody>
          <a:bodyPr/>
          <a:lstStyle/>
          <a:p>
            <a:pPr lvl="1"/>
            <a:r>
              <a:rPr lang="en-US" dirty="0"/>
              <a:t>You should be familiar with the pipeline processor: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26268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41314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56360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71406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864523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39180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4226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6927273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8431877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AF9471C-9B9E-47BB-82AE-7C19BE63632B}"/>
              </a:ext>
            </a:extLst>
          </p:cNvPr>
          <p:cNvSpPr/>
          <p:nvPr/>
        </p:nvSpPr>
        <p:spPr>
          <a:xfrm>
            <a:off x="2626821" y="3238500"/>
            <a:ext cx="1291244" cy="59990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DE8C15-6D21-4DA9-ACEF-EADA8A3FFAB2}"/>
              </a:ext>
            </a:extLst>
          </p:cNvPr>
          <p:cNvSpPr/>
          <p:nvPr/>
        </p:nvSpPr>
        <p:spPr>
          <a:xfrm>
            <a:off x="2626821" y="3238500"/>
            <a:ext cx="1291244" cy="59990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342F26-D10D-448D-B2E9-B35FD7B5AF14}"/>
              </a:ext>
            </a:extLst>
          </p:cNvPr>
          <p:cNvSpPr/>
          <p:nvPr/>
        </p:nvSpPr>
        <p:spPr>
          <a:xfrm>
            <a:off x="2626821" y="3238500"/>
            <a:ext cx="1291244" cy="59990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22222E-6 L 0.12213 -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13 -2.22222E-6 L 0.24622 -2.22222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22222E-6 L 0.12213 -2.22222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22 -2.22222E-6 L 0.3694 -2.22222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13 -2.22222E-6 L 0.24622 -2.22222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22222E-6 L 0.12213 -2.22222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94 -2.22222E-6 L 0.49258 -2.22222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22 -2.22222E-6 L 0.3694 -2.22222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13 -2.22222E-6 L 0.24622 -2.22222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94 -2.22222E-6 L 0.49258 -2.22222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22 -2.22222E-6 L 0.3694 -2.22222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94 -2.22222E-6 L 0.49258 -2.22222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14" grpId="0" animBg="1"/>
      <p:bldP spid="14" grpId="1" animBg="1"/>
      <p:bldP spid="14" grpId="2" animBg="1"/>
      <p:bldP spid="14" grpId="3" animBg="1"/>
      <p:bldP spid="14" grpId="4" animBg="1"/>
      <p:bldP spid="14" grpId="5" animBg="1"/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out-of-order processing?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C679F-492D-4E1A-BF2C-D06306D3A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9881"/>
          </a:xfrm>
        </p:spPr>
        <p:txBody>
          <a:bodyPr/>
          <a:lstStyle/>
          <a:p>
            <a:pPr lvl="1"/>
            <a:r>
              <a:rPr lang="en-US" dirty="0"/>
              <a:t>What happens if memory is slow?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26268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41314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56360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71406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864523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39180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4226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6927273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8431877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AF9471C-9B9E-47BB-82AE-7C19BE63632B}"/>
              </a:ext>
            </a:extLst>
          </p:cNvPr>
          <p:cNvSpPr/>
          <p:nvPr/>
        </p:nvSpPr>
        <p:spPr>
          <a:xfrm>
            <a:off x="2626821" y="3238500"/>
            <a:ext cx="1291244" cy="59990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DE8C15-6D21-4DA9-ACEF-EADA8A3FFAB2}"/>
              </a:ext>
            </a:extLst>
          </p:cNvPr>
          <p:cNvSpPr/>
          <p:nvPr/>
        </p:nvSpPr>
        <p:spPr>
          <a:xfrm>
            <a:off x="2626821" y="3238500"/>
            <a:ext cx="1291244" cy="59990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342F26-D10D-448D-B2E9-B35FD7B5AF14}"/>
              </a:ext>
            </a:extLst>
          </p:cNvPr>
          <p:cNvSpPr/>
          <p:nvPr/>
        </p:nvSpPr>
        <p:spPr>
          <a:xfrm>
            <a:off x="2626821" y="3238500"/>
            <a:ext cx="1291244" cy="59990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Image result for stop sign cartoon">
            <a:extLst>
              <a:ext uri="{FF2B5EF4-FFF2-40B4-BE49-F238E27FC236}">
                <a16:creationId xmlns:a16="http://schemas.microsoft.com/office/drawing/2014/main" id="{9D36EB9E-CA3F-4035-B597-A7A908DBF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535" y="4068387"/>
            <a:ext cx="1666702" cy="166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70F2302-4695-474A-ADE1-798FB0E1D96D}"/>
              </a:ext>
            </a:extLst>
          </p:cNvPr>
          <p:cNvSpPr/>
          <p:nvPr/>
        </p:nvSpPr>
        <p:spPr>
          <a:xfrm>
            <a:off x="1712423" y="4028902"/>
            <a:ext cx="5159432" cy="2166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can take 100’s of cycles to read!</a:t>
            </a:r>
          </a:p>
        </p:txBody>
      </p:sp>
    </p:spTree>
    <p:extLst>
      <p:ext uri="{BB962C8B-B14F-4D97-AF65-F5344CB8AC3E}">
        <p14:creationId xmlns:p14="http://schemas.microsoft.com/office/powerpoint/2010/main" val="131252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22222E-6 L 0.12213 -2.22222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13 -2.22222E-6 L 0.24622 -2.22222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22222E-6 L 0.12213 -2.22222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22 -2.22222E-6 L 0.3694 -2.22222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13 -2.22222E-6 L 0.24622 -2.22222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22222E-6 L 0.12213 -2.22222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94 -2.22222E-6 L 0.49258 -2.22222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22 -2.22222E-6 L 0.3694 -2.22222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59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13 -2.22222E-6 L 0.24622 -2.22222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6A9C-8D8A-470F-9FD6-21C265A3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this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C1AF-72B5-4F93-AC42-474015A9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Should the load #2 stall line #3?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3D3E1-8DD8-4299-9C34-9B5DF81CC07A}"/>
              </a:ext>
            </a:extLst>
          </p:cNvPr>
          <p:cNvSpPr txBox="1"/>
          <p:nvPr/>
        </p:nvSpPr>
        <p:spPr>
          <a:xfrm>
            <a:off x="2103728" y="2516617"/>
            <a:ext cx="26345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load [a] -&gt; r1</a:t>
            </a:r>
          </a:p>
          <a:p>
            <a:r>
              <a:rPr lang="en-US" sz="2400" dirty="0"/>
              <a:t>2. load [b] -&gt; r2</a:t>
            </a:r>
          </a:p>
          <a:p>
            <a:r>
              <a:rPr lang="en-US" sz="2400" dirty="0"/>
              <a:t>3. 20 / r1 -&gt; r1</a:t>
            </a:r>
          </a:p>
          <a:p>
            <a:r>
              <a:rPr lang="en-US" sz="2400" dirty="0"/>
              <a:t>4. r2 + 20 -&gt; r2</a:t>
            </a:r>
          </a:p>
          <a:p>
            <a:r>
              <a:rPr lang="en-US" sz="2400" dirty="0"/>
              <a:t>5. r1 + r2 -&gt; r2</a:t>
            </a:r>
          </a:p>
          <a:p>
            <a:r>
              <a:rPr lang="en-US" sz="2400" dirty="0"/>
              <a:t>6. store r2 -&gt; [c]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9741EEE-ECAA-4D29-974A-4E0063D0B60C}"/>
              </a:ext>
            </a:extLst>
          </p:cNvPr>
          <p:cNvSpPr/>
          <p:nvPr/>
        </p:nvSpPr>
        <p:spPr>
          <a:xfrm>
            <a:off x="6200685" y="2495081"/>
            <a:ext cx="4294909" cy="243285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On a pipeline processor, the </a:t>
            </a:r>
            <a:r>
              <a:rPr lang="en-US" sz="2400" b="1" dirty="0"/>
              <a:t>program order dependence</a:t>
            </a:r>
            <a:r>
              <a:rPr lang="en-US" sz="2400" dirty="0"/>
              <a:t> stops #3 from running, but that is an artificial dependence.</a:t>
            </a:r>
          </a:p>
        </p:txBody>
      </p:sp>
    </p:spTree>
    <p:extLst>
      <p:ext uri="{BB962C8B-B14F-4D97-AF65-F5344CB8AC3E}">
        <p14:creationId xmlns:p14="http://schemas.microsoft.com/office/powerpoint/2010/main" val="200521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6A9C-8D8A-470F-9FD6-21C265A3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this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C1AF-72B5-4F93-AC42-474015A9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are the dependencies between these instructions?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3D3E1-8DD8-4299-9C34-9B5DF81CC07A}"/>
              </a:ext>
            </a:extLst>
          </p:cNvPr>
          <p:cNvSpPr txBox="1"/>
          <p:nvPr/>
        </p:nvSpPr>
        <p:spPr>
          <a:xfrm>
            <a:off x="2103728" y="2516617"/>
            <a:ext cx="26345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load [a] -&gt; r1</a:t>
            </a:r>
          </a:p>
          <a:p>
            <a:r>
              <a:rPr lang="en-US" sz="2400" dirty="0"/>
              <a:t>2. load [b] -&gt; r2</a:t>
            </a:r>
          </a:p>
          <a:p>
            <a:r>
              <a:rPr lang="en-US" sz="2400" dirty="0"/>
              <a:t>3. 20 / r1 -&gt; r1</a:t>
            </a:r>
          </a:p>
          <a:p>
            <a:r>
              <a:rPr lang="en-US" sz="2400" dirty="0"/>
              <a:t>4. r2 + 20 -&gt; r2</a:t>
            </a:r>
          </a:p>
          <a:p>
            <a:r>
              <a:rPr lang="en-US" sz="2400" dirty="0"/>
              <a:t>5. r1 + r2 -&gt; r2</a:t>
            </a:r>
          </a:p>
          <a:p>
            <a:r>
              <a:rPr lang="en-US" sz="2400" dirty="0"/>
              <a:t>6. store r2 -&gt; [c]</a:t>
            </a:r>
          </a:p>
        </p:txBody>
      </p:sp>
    </p:spTree>
    <p:extLst>
      <p:ext uri="{BB962C8B-B14F-4D97-AF65-F5344CB8AC3E}">
        <p14:creationId xmlns:p14="http://schemas.microsoft.com/office/powerpoint/2010/main" val="4147003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6A9C-8D8A-470F-9FD6-21C265A3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this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C1AF-72B5-4F93-AC42-474015A9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Should the load #2 stall line #3?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3D3E1-8DD8-4299-9C34-9B5DF81CC07A}"/>
              </a:ext>
            </a:extLst>
          </p:cNvPr>
          <p:cNvSpPr txBox="1"/>
          <p:nvPr/>
        </p:nvSpPr>
        <p:spPr>
          <a:xfrm>
            <a:off x="2103728" y="2516617"/>
            <a:ext cx="2246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load [a] -&gt; r1</a:t>
            </a:r>
          </a:p>
          <a:p>
            <a:r>
              <a:rPr lang="en-US" sz="2400" dirty="0"/>
              <a:t>2. load [b] -&gt; r2</a:t>
            </a:r>
          </a:p>
          <a:p>
            <a:r>
              <a:rPr lang="en-US" sz="2400" dirty="0"/>
              <a:t>3. 20 / r1 -&gt; r1</a:t>
            </a:r>
          </a:p>
          <a:p>
            <a:r>
              <a:rPr lang="en-US" sz="2400" dirty="0"/>
              <a:t>4. r2 + 20 -&gt; r2</a:t>
            </a:r>
          </a:p>
          <a:p>
            <a:r>
              <a:rPr lang="en-US" sz="2400" dirty="0"/>
              <a:t>5. r1 + r2 -&gt; r2</a:t>
            </a:r>
          </a:p>
          <a:p>
            <a:r>
              <a:rPr lang="en-US" sz="2400" dirty="0"/>
              <a:t>6. store r2 -&gt; [c]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C59378F-F75F-4BF4-A21D-0B944A377F5F}"/>
              </a:ext>
            </a:extLst>
          </p:cNvPr>
          <p:cNvSpPr/>
          <p:nvPr/>
        </p:nvSpPr>
        <p:spPr>
          <a:xfrm flipV="1">
            <a:off x="1910440" y="2788095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B785192-E4E3-4381-BABD-55553A257E61}"/>
              </a:ext>
            </a:extLst>
          </p:cNvPr>
          <p:cNvSpPr/>
          <p:nvPr/>
        </p:nvSpPr>
        <p:spPr>
          <a:xfrm flipV="1">
            <a:off x="1910440" y="3130766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5A06626-36BB-4E45-845A-3821CF3F4CC1}"/>
              </a:ext>
            </a:extLst>
          </p:cNvPr>
          <p:cNvSpPr/>
          <p:nvPr/>
        </p:nvSpPr>
        <p:spPr>
          <a:xfrm flipV="1">
            <a:off x="1910440" y="3476222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861800-3A87-4894-8C0F-477617CFC6BD}"/>
              </a:ext>
            </a:extLst>
          </p:cNvPr>
          <p:cNvSpPr/>
          <p:nvPr/>
        </p:nvSpPr>
        <p:spPr>
          <a:xfrm flipV="1">
            <a:off x="1910440" y="3835414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89A584-206C-477A-9BCD-8CC46D91719B}"/>
              </a:ext>
            </a:extLst>
          </p:cNvPr>
          <p:cNvSpPr/>
          <p:nvPr/>
        </p:nvSpPr>
        <p:spPr>
          <a:xfrm flipV="1">
            <a:off x="1910440" y="4197765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4F4D4C8-83A7-4BF1-AA91-F19D0DF8BFD5}"/>
              </a:ext>
            </a:extLst>
          </p:cNvPr>
          <p:cNvSpPr/>
          <p:nvPr/>
        </p:nvSpPr>
        <p:spPr>
          <a:xfrm flipH="1" flipV="1">
            <a:off x="4104507" y="2815851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E7D8DFF-2C78-4B13-93D2-A2A93E046A02}"/>
              </a:ext>
            </a:extLst>
          </p:cNvPr>
          <p:cNvSpPr/>
          <p:nvPr/>
        </p:nvSpPr>
        <p:spPr>
          <a:xfrm flipH="1" flipV="1">
            <a:off x="4104507" y="3494562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2DC6D36-34EA-4CED-BEB8-BB201F1AE91E}"/>
              </a:ext>
            </a:extLst>
          </p:cNvPr>
          <p:cNvSpPr/>
          <p:nvPr/>
        </p:nvSpPr>
        <p:spPr>
          <a:xfrm flipH="1" flipV="1">
            <a:off x="4218114" y="4306139"/>
            <a:ext cx="154380" cy="298235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EFCA33B-9DBE-42DC-B9B0-2768B837B144}"/>
              </a:ext>
            </a:extLst>
          </p:cNvPr>
          <p:cNvSpPr/>
          <p:nvPr/>
        </p:nvSpPr>
        <p:spPr>
          <a:xfrm flipH="1" flipV="1">
            <a:off x="4509057" y="3835414"/>
            <a:ext cx="986261" cy="3623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E08739A-FBDB-46C0-B581-8EDC67AE9479}"/>
              </a:ext>
            </a:extLst>
          </p:cNvPr>
          <p:cNvSpPr/>
          <p:nvPr/>
        </p:nvSpPr>
        <p:spPr>
          <a:xfrm flipH="1" flipV="1">
            <a:off x="4520142" y="3181003"/>
            <a:ext cx="986261" cy="6134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51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out-of-order processing?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C679F-492D-4E1A-BF2C-D06306D3A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988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We’re going to execute instructions as their dependencies become available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401781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55224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70270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85316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100362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5309061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68136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83182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9822873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7010400" y="2571409"/>
            <a:ext cx="4455621" cy="1457494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7991301" y="4660668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8905701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9343505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0E0E2E6-01F9-4F10-8AB9-9D3CBDDF0E4E}"/>
              </a:ext>
            </a:extLst>
          </p:cNvPr>
          <p:cNvSpPr txBox="1"/>
          <p:nvPr/>
        </p:nvSpPr>
        <p:spPr>
          <a:xfrm>
            <a:off x="504645" y="2610828"/>
            <a:ext cx="2246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load [a] -&gt; r1</a:t>
            </a:r>
          </a:p>
          <a:p>
            <a:r>
              <a:rPr lang="en-US" sz="2400" dirty="0"/>
              <a:t>2. load [b] -&gt; r2</a:t>
            </a:r>
          </a:p>
          <a:p>
            <a:r>
              <a:rPr lang="en-US" sz="2400" dirty="0"/>
              <a:t>3. 20 / r1 -&gt; r1</a:t>
            </a:r>
          </a:p>
          <a:p>
            <a:r>
              <a:rPr lang="en-US" sz="2400" dirty="0"/>
              <a:t>4. r2 + 20 -&gt; r2</a:t>
            </a:r>
          </a:p>
          <a:p>
            <a:r>
              <a:rPr lang="en-US" sz="2400" dirty="0"/>
              <a:t>5. r1 + r2 -&gt; r2</a:t>
            </a:r>
          </a:p>
          <a:p>
            <a:r>
              <a:rPr lang="en-US" sz="2400" dirty="0"/>
              <a:t>6. store r2 -&gt; [c]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7013EA3-82A2-43E4-8610-B50D58D49E2D}"/>
              </a:ext>
            </a:extLst>
          </p:cNvPr>
          <p:cNvSpPr/>
          <p:nvPr/>
        </p:nvSpPr>
        <p:spPr>
          <a:xfrm flipV="1">
            <a:off x="311357" y="2882306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98BDB91-4352-4B5A-AA35-774247603D23}"/>
              </a:ext>
            </a:extLst>
          </p:cNvPr>
          <p:cNvSpPr/>
          <p:nvPr/>
        </p:nvSpPr>
        <p:spPr>
          <a:xfrm flipV="1">
            <a:off x="311357" y="3224977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F207DF9-F71C-4B97-A783-32F434D64808}"/>
              </a:ext>
            </a:extLst>
          </p:cNvPr>
          <p:cNvSpPr/>
          <p:nvPr/>
        </p:nvSpPr>
        <p:spPr>
          <a:xfrm flipV="1">
            <a:off x="311357" y="3570433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BF83A46-0403-483B-A0E0-F1ECF5464550}"/>
              </a:ext>
            </a:extLst>
          </p:cNvPr>
          <p:cNvSpPr/>
          <p:nvPr/>
        </p:nvSpPr>
        <p:spPr>
          <a:xfrm flipV="1">
            <a:off x="311357" y="3929625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39EC6C6-74FC-4F39-808F-47D274C354C1}"/>
              </a:ext>
            </a:extLst>
          </p:cNvPr>
          <p:cNvSpPr/>
          <p:nvPr/>
        </p:nvSpPr>
        <p:spPr>
          <a:xfrm flipV="1">
            <a:off x="311357" y="4291976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30EFA1B-A541-4B45-9C14-FC02FF94D9C7}"/>
              </a:ext>
            </a:extLst>
          </p:cNvPr>
          <p:cNvSpPr/>
          <p:nvPr/>
        </p:nvSpPr>
        <p:spPr>
          <a:xfrm flipH="1" flipV="1">
            <a:off x="2505424" y="2910062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4217A2B-97B6-4207-AF06-E80FB3581844}"/>
              </a:ext>
            </a:extLst>
          </p:cNvPr>
          <p:cNvSpPr/>
          <p:nvPr/>
        </p:nvSpPr>
        <p:spPr>
          <a:xfrm flipH="1" flipV="1">
            <a:off x="2505424" y="3588773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4DB4B67-39C0-47FF-850C-084B72CA59B8}"/>
              </a:ext>
            </a:extLst>
          </p:cNvPr>
          <p:cNvSpPr/>
          <p:nvPr/>
        </p:nvSpPr>
        <p:spPr>
          <a:xfrm flipH="1" flipV="1">
            <a:off x="2619031" y="4400350"/>
            <a:ext cx="154380" cy="298235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A2DF036-6593-4DCD-82FD-4B9E3AA52049}"/>
              </a:ext>
            </a:extLst>
          </p:cNvPr>
          <p:cNvSpPr/>
          <p:nvPr/>
        </p:nvSpPr>
        <p:spPr>
          <a:xfrm flipH="1" flipV="1">
            <a:off x="2820607" y="3929625"/>
            <a:ext cx="210696" cy="3623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5E16810-0052-4F31-87F9-83B205DDB378}"/>
              </a:ext>
            </a:extLst>
          </p:cNvPr>
          <p:cNvSpPr/>
          <p:nvPr/>
        </p:nvSpPr>
        <p:spPr>
          <a:xfrm flipH="1" flipV="1">
            <a:off x="2921058" y="3275213"/>
            <a:ext cx="145359" cy="6134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7010400" y="2571409"/>
            <a:ext cx="4455621" cy="1457494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out-of-order processing?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C679F-492D-4E1A-BF2C-D06306D3A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988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We’re going to execute instructions as their dependencies become available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401781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55224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8318269" y="3348331"/>
            <a:ext cx="1504604" cy="63761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 (FIFO)</a:t>
            </a: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10318864" y="2773989"/>
            <a:ext cx="991987" cy="1063721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Done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5309061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68136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7991301" y="4660668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8905701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9343505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0E0E2E6-01F9-4F10-8AB9-9D3CBDDF0E4E}"/>
              </a:ext>
            </a:extLst>
          </p:cNvPr>
          <p:cNvSpPr txBox="1"/>
          <p:nvPr/>
        </p:nvSpPr>
        <p:spPr>
          <a:xfrm>
            <a:off x="504645" y="2610828"/>
            <a:ext cx="2246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load [a] -&gt; r1</a:t>
            </a:r>
          </a:p>
          <a:p>
            <a:r>
              <a:rPr lang="en-US" sz="2400" dirty="0"/>
              <a:t>2. load [b] -&gt; r2</a:t>
            </a:r>
          </a:p>
          <a:p>
            <a:r>
              <a:rPr lang="en-US" sz="2400" dirty="0"/>
              <a:t>3. 20 / r1 -&gt; r1</a:t>
            </a:r>
          </a:p>
          <a:p>
            <a:r>
              <a:rPr lang="en-US" sz="2400" dirty="0"/>
              <a:t>4. r2 + 20 -&gt; r2</a:t>
            </a:r>
          </a:p>
          <a:p>
            <a:r>
              <a:rPr lang="en-US" sz="2400" dirty="0"/>
              <a:t>5. r1 + r2 -&gt; r2</a:t>
            </a:r>
          </a:p>
          <a:p>
            <a:r>
              <a:rPr lang="en-US" sz="2400" dirty="0"/>
              <a:t>6. store r2 -&gt; [c]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30EFA1B-A541-4B45-9C14-FC02FF94D9C7}"/>
              </a:ext>
            </a:extLst>
          </p:cNvPr>
          <p:cNvSpPr/>
          <p:nvPr/>
        </p:nvSpPr>
        <p:spPr>
          <a:xfrm flipH="1" flipV="1">
            <a:off x="2505424" y="2910062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4217A2B-97B6-4207-AF06-E80FB3581844}"/>
              </a:ext>
            </a:extLst>
          </p:cNvPr>
          <p:cNvSpPr/>
          <p:nvPr/>
        </p:nvSpPr>
        <p:spPr>
          <a:xfrm flipH="1" flipV="1">
            <a:off x="2505424" y="3588773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4DB4B67-39C0-47FF-850C-084B72CA59B8}"/>
              </a:ext>
            </a:extLst>
          </p:cNvPr>
          <p:cNvSpPr/>
          <p:nvPr/>
        </p:nvSpPr>
        <p:spPr>
          <a:xfrm flipH="1" flipV="1">
            <a:off x="2619031" y="4400350"/>
            <a:ext cx="154380" cy="298235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A2DF036-6593-4DCD-82FD-4B9E3AA52049}"/>
              </a:ext>
            </a:extLst>
          </p:cNvPr>
          <p:cNvSpPr/>
          <p:nvPr/>
        </p:nvSpPr>
        <p:spPr>
          <a:xfrm flipH="1" flipV="1">
            <a:off x="2820607" y="3929625"/>
            <a:ext cx="210696" cy="3623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5E16810-0052-4F31-87F9-83B205DDB378}"/>
              </a:ext>
            </a:extLst>
          </p:cNvPr>
          <p:cNvSpPr/>
          <p:nvPr/>
        </p:nvSpPr>
        <p:spPr>
          <a:xfrm flipH="1" flipV="1">
            <a:off x="2921058" y="3275213"/>
            <a:ext cx="145359" cy="6134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484AA56-2F35-4030-8270-A63A833D252A}"/>
              </a:ext>
            </a:extLst>
          </p:cNvPr>
          <p:cNvSpPr/>
          <p:nvPr/>
        </p:nvSpPr>
        <p:spPr>
          <a:xfrm>
            <a:off x="8393085" y="2676699"/>
            <a:ext cx="1429788" cy="545870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D6AAEFA-1182-4CDB-93F9-F557018906BF}"/>
              </a:ext>
            </a:extLst>
          </p:cNvPr>
          <p:cNvSpPr/>
          <p:nvPr/>
        </p:nvSpPr>
        <p:spPr>
          <a:xfrm>
            <a:off x="7129547" y="2760787"/>
            <a:ext cx="991987" cy="1063721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Waiting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412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out-of-order processing?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C679F-492D-4E1A-BF2C-D06306D3A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988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We’re going to execute instructions as their dependencies become available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401781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55224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70270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85316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100362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5309061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68136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83182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9822873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7010400" y="2571409"/>
            <a:ext cx="4455621" cy="1457494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7991301" y="4660668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8905701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9343505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0E0E2E6-01F9-4F10-8AB9-9D3CBDDF0E4E}"/>
              </a:ext>
            </a:extLst>
          </p:cNvPr>
          <p:cNvSpPr txBox="1"/>
          <p:nvPr/>
        </p:nvSpPr>
        <p:spPr>
          <a:xfrm>
            <a:off x="504645" y="2610828"/>
            <a:ext cx="2246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load [a] -&gt; r1</a:t>
            </a:r>
          </a:p>
          <a:p>
            <a:r>
              <a:rPr lang="en-US" sz="2400" dirty="0"/>
              <a:t>2. load [b] -&gt; r2</a:t>
            </a:r>
          </a:p>
          <a:p>
            <a:r>
              <a:rPr lang="en-US" sz="2400" dirty="0"/>
              <a:t>3. 20 / r1 -&gt; r1</a:t>
            </a:r>
          </a:p>
          <a:p>
            <a:r>
              <a:rPr lang="en-US" sz="2400" dirty="0"/>
              <a:t>4. r2 + 20 -&gt; r2</a:t>
            </a:r>
          </a:p>
          <a:p>
            <a:r>
              <a:rPr lang="en-US" sz="2400" dirty="0"/>
              <a:t>5. r1 + r2 -&gt; r2</a:t>
            </a:r>
          </a:p>
          <a:p>
            <a:r>
              <a:rPr lang="en-US" sz="2400" dirty="0"/>
              <a:t>6. store r2 -&gt; [c]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30EFA1B-A541-4B45-9C14-FC02FF94D9C7}"/>
              </a:ext>
            </a:extLst>
          </p:cNvPr>
          <p:cNvSpPr/>
          <p:nvPr/>
        </p:nvSpPr>
        <p:spPr>
          <a:xfrm flipH="1" flipV="1">
            <a:off x="2505424" y="2910062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4217A2B-97B6-4207-AF06-E80FB3581844}"/>
              </a:ext>
            </a:extLst>
          </p:cNvPr>
          <p:cNvSpPr/>
          <p:nvPr/>
        </p:nvSpPr>
        <p:spPr>
          <a:xfrm flipH="1" flipV="1">
            <a:off x="2505424" y="3588773"/>
            <a:ext cx="245820" cy="703203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4DB4B67-39C0-47FF-850C-084B72CA59B8}"/>
              </a:ext>
            </a:extLst>
          </p:cNvPr>
          <p:cNvSpPr/>
          <p:nvPr/>
        </p:nvSpPr>
        <p:spPr>
          <a:xfrm flipH="1" flipV="1">
            <a:off x="2619031" y="4400350"/>
            <a:ext cx="154380" cy="298235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A2DF036-6593-4DCD-82FD-4B9E3AA52049}"/>
              </a:ext>
            </a:extLst>
          </p:cNvPr>
          <p:cNvSpPr/>
          <p:nvPr/>
        </p:nvSpPr>
        <p:spPr>
          <a:xfrm flipH="1" flipV="1">
            <a:off x="2820607" y="3929625"/>
            <a:ext cx="210696" cy="3623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5E16810-0052-4F31-87F9-83B205DDB378}"/>
              </a:ext>
            </a:extLst>
          </p:cNvPr>
          <p:cNvSpPr/>
          <p:nvPr/>
        </p:nvSpPr>
        <p:spPr>
          <a:xfrm flipH="1" flipV="1">
            <a:off x="2921058" y="3275213"/>
            <a:ext cx="145359" cy="613451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3DF3D14A-D8E0-4AE9-BDCB-D9A65B3C54F9}"/>
              </a:ext>
            </a:extLst>
          </p:cNvPr>
          <p:cNvSpPr/>
          <p:nvPr/>
        </p:nvSpPr>
        <p:spPr>
          <a:xfrm>
            <a:off x="3189047" y="3711331"/>
            <a:ext cx="3117074" cy="1898674"/>
          </a:xfrm>
          <a:prstGeom prst="wedgeRoundRectCallout">
            <a:avLst>
              <a:gd name="adj1" fmla="val -75369"/>
              <a:gd name="adj2" fmla="val -503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What if r1 is 0 here?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What value should r2 be?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B099341-9C1B-4AD6-80DF-A3AA64D6E33A}"/>
              </a:ext>
            </a:extLst>
          </p:cNvPr>
          <p:cNvSpPr/>
          <p:nvPr/>
        </p:nvSpPr>
        <p:spPr>
          <a:xfrm>
            <a:off x="5889469" y="745375"/>
            <a:ext cx="5388131" cy="178724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Out-of-order core guarantee:</a:t>
            </a:r>
            <a:r>
              <a:rPr lang="en-US" sz="2800" dirty="0"/>
              <a:t>  </a:t>
            </a:r>
          </a:p>
          <a:p>
            <a:pPr algn="ctr"/>
            <a:r>
              <a:rPr lang="en-US" sz="2800" dirty="0"/>
              <a:t>All instructions will “commit” in order!</a:t>
            </a:r>
          </a:p>
        </p:txBody>
      </p:sp>
    </p:spTree>
    <p:extLst>
      <p:ext uri="{BB962C8B-B14F-4D97-AF65-F5344CB8AC3E}">
        <p14:creationId xmlns:p14="http://schemas.microsoft.com/office/powerpoint/2010/main" val="33665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6A9C-8D8A-470F-9FD6-21C265A3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this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C1AF-72B5-4F93-AC42-474015A9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Does out-of-order processing handle our memory stalls?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3D3E1-8DD8-4299-9C34-9B5DF81CC07A}"/>
              </a:ext>
            </a:extLst>
          </p:cNvPr>
          <p:cNvSpPr txBox="1"/>
          <p:nvPr/>
        </p:nvSpPr>
        <p:spPr>
          <a:xfrm>
            <a:off x="1782303" y="2518586"/>
            <a:ext cx="251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r2 + 1 -&gt;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r3 + 1 -&gt;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[a]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37BA213-5235-4EDD-956F-B444A1814D9C}"/>
              </a:ext>
            </a:extLst>
          </p:cNvPr>
          <p:cNvSpPr/>
          <p:nvPr/>
        </p:nvSpPr>
        <p:spPr>
          <a:xfrm>
            <a:off x="6007331" y="2998124"/>
            <a:ext cx="4644044" cy="2067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What are the dependencies (ignore program-order) of this code?</a:t>
            </a:r>
          </a:p>
        </p:txBody>
      </p:sp>
    </p:spTree>
    <p:extLst>
      <p:ext uri="{BB962C8B-B14F-4D97-AF65-F5344CB8AC3E}">
        <p14:creationId xmlns:p14="http://schemas.microsoft.com/office/powerpoint/2010/main" val="177637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24A1-4F3A-462B-8E6A-C2A90CD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5EF-CDD1-4382-9EB9-77D2B2C49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First reading review due next week!</a:t>
            </a:r>
          </a:p>
          <a:p>
            <a:pPr lvl="1"/>
            <a:r>
              <a:rPr lang="en-US" dirty="0"/>
              <a:t>Don’t forget about syllabus quiz.</a:t>
            </a:r>
          </a:p>
          <a:p>
            <a:pPr lvl="1"/>
            <a:r>
              <a:rPr lang="en-US" dirty="0"/>
              <a:t>Did you read the papers for today?</a:t>
            </a:r>
          </a:p>
          <a:p>
            <a:pPr lvl="2"/>
            <a:r>
              <a:rPr lang="en-US" dirty="0"/>
              <a:t>(There weren’t reviews due, don’t panic!)</a:t>
            </a:r>
          </a:p>
        </p:txBody>
      </p:sp>
    </p:spTree>
    <p:extLst>
      <p:ext uri="{BB962C8B-B14F-4D97-AF65-F5344CB8AC3E}">
        <p14:creationId xmlns:p14="http://schemas.microsoft.com/office/powerpoint/2010/main" val="4124477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6A9C-8D8A-470F-9FD6-21C265A3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this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C1AF-72B5-4F93-AC42-474015A9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Does out-of-order processing handle our memory stalls?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3D3E1-8DD8-4299-9C34-9B5DF81CC07A}"/>
              </a:ext>
            </a:extLst>
          </p:cNvPr>
          <p:cNvSpPr txBox="1"/>
          <p:nvPr/>
        </p:nvSpPr>
        <p:spPr>
          <a:xfrm>
            <a:off x="1782303" y="2518586"/>
            <a:ext cx="251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r2 + 1 -&gt;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r3 + 1 -&gt;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[a]</a:t>
            </a:r>
          </a:p>
        </p:txBody>
      </p:sp>
    </p:spTree>
    <p:extLst>
      <p:ext uri="{BB962C8B-B14F-4D97-AF65-F5344CB8AC3E}">
        <p14:creationId xmlns:p14="http://schemas.microsoft.com/office/powerpoint/2010/main" val="3365738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6A9C-8D8A-470F-9FD6-21C265A3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this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C1AF-72B5-4F93-AC42-474015A9A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724948"/>
          </a:xfrm>
        </p:spPr>
        <p:txBody>
          <a:bodyPr/>
          <a:lstStyle/>
          <a:p>
            <a:pPr lvl="1"/>
            <a:r>
              <a:rPr lang="en-US" dirty="0"/>
              <a:t>Does out-of-order processing handle our memory stalls?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3D3E1-8DD8-4299-9C34-9B5DF81CC07A}"/>
              </a:ext>
            </a:extLst>
          </p:cNvPr>
          <p:cNvSpPr txBox="1"/>
          <p:nvPr/>
        </p:nvSpPr>
        <p:spPr>
          <a:xfrm>
            <a:off x="1782303" y="2518586"/>
            <a:ext cx="251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r2 + 1 -&gt;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r3 + 1 -&gt;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[a]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6BC734D-4C91-46BC-BAC4-9724D0B7131D}"/>
              </a:ext>
            </a:extLst>
          </p:cNvPr>
          <p:cNvSpPr/>
          <p:nvPr/>
        </p:nvSpPr>
        <p:spPr>
          <a:xfrm flipH="1" flipV="1">
            <a:off x="4012276" y="3125584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6DCCD89-181A-4E61-9802-3BC84CD8E3FD}"/>
              </a:ext>
            </a:extLst>
          </p:cNvPr>
          <p:cNvSpPr/>
          <p:nvPr/>
        </p:nvSpPr>
        <p:spPr>
          <a:xfrm flipH="1" flipV="1">
            <a:off x="4116859" y="4159257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EBFE16D-A979-4685-ABFC-90409B25B08B}"/>
              </a:ext>
            </a:extLst>
          </p:cNvPr>
          <p:cNvSpPr/>
          <p:nvPr/>
        </p:nvSpPr>
        <p:spPr>
          <a:xfrm flipH="1" flipV="1">
            <a:off x="4125528" y="3566158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9EC4D0F-1EBF-49DC-A286-1F10A2EFD020}"/>
              </a:ext>
            </a:extLst>
          </p:cNvPr>
          <p:cNvSpPr/>
          <p:nvPr/>
        </p:nvSpPr>
        <p:spPr>
          <a:xfrm flipH="1" flipV="1">
            <a:off x="4153592" y="4589056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A74DB14-E780-40D9-BD37-EE56B3A263D1}"/>
              </a:ext>
            </a:extLst>
          </p:cNvPr>
          <p:cNvSpPr/>
          <p:nvPr/>
        </p:nvSpPr>
        <p:spPr>
          <a:xfrm flipH="1" flipV="1">
            <a:off x="4157072" y="2795789"/>
            <a:ext cx="675392" cy="1363467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28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Out-of-order processing and memory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401781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55224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70270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85316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100362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5309061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68136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83182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9822873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7010400" y="2571409"/>
            <a:ext cx="4455621" cy="1457494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7991301" y="4660668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9543010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8933410" y="4078780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1FAEBF1-EC64-4CF7-BF27-7693BED364B8}"/>
              </a:ext>
            </a:extLst>
          </p:cNvPr>
          <p:cNvSpPr txBox="1"/>
          <p:nvPr/>
        </p:nvSpPr>
        <p:spPr>
          <a:xfrm>
            <a:off x="703509" y="2571409"/>
            <a:ext cx="251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r2 + 1 -&gt;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r3 + 1 -&gt;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[a]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96921C1-30ED-42C2-A4E5-3E10D6143857}"/>
              </a:ext>
            </a:extLst>
          </p:cNvPr>
          <p:cNvSpPr/>
          <p:nvPr/>
        </p:nvSpPr>
        <p:spPr>
          <a:xfrm flipH="1" flipV="1">
            <a:off x="2933482" y="3178407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3BA0802-50AE-4B19-8A98-8B7420503396}"/>
              </a:ext>
            </a:extLst>
          </p:cNvPr>
          <p:cNvSpPr/>
          <p:nvPr/>
        </p:nvSpPr>
        <p:spPr>
          <a:xfrm flipH="1" flipV="1">
            <a:off x="3038065" y="4212080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9E2B8E2-B88E-45C4-A19C-C6C86C552005}"/>
              </a:ext>
            </a:extLst>
          </p:cNvPr>
          <p:cNvSpPr/>
          <p:nvPr/>
        </p:nvSpPr>
        <p:spPr>
          <a:xfrm flipH="1" flipV="1">
            <a:off x="3046734" y="3618981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376A339-C546-4190-BC91-B30193701CA9}"/>
              </a:ext>
            </a:extLst>
          </p:cNvPr>
          <p:cNvSpPr/>
          <p:nvPr/>
        </p:nvSpPr>
        <p:spPr>
          <a:xfrm flipH="1" flipV="1">
            <a:off x="3074798" y="4641879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566F81C-0787-4E98-A8E4-927C42C0EE21}"/>
              </a:ext>
            </a:extLst>
          </p:cNvPr>
          <p:cNvSpPr/>
          <p:nvPr/>
        </p:nvSpPr>
        <p:spPr>
          <a:xfrm flipH="1" flipV="1">
            <a:off x="3078278" y="2848612"/>
            <a:ext cx="675392" cy="1363467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C4A31DE-4036-48AA-A4A8-AA909C5C8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63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Out-of-order processing and memory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401781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55224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70270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85316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100362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5309061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68136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83182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9822873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7010400" y="2571409"/>
            <a:ext cx="4455621" cy="1457494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7991301" y="4660668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9543010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8933410" y="4078780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1FAEBF1-EC64-4CF7-BF27-7693BED364B8}"/>
              </a:ext>
            </a:extLst>
          </p:cNvPr>
          <p:cNvSpPr txBox="1"/>
          <p:nvPr/>
        </p:nvSpPr>
        <p:spPr>
          <a:xfrm>
            <a:off x="703509" y="2571409"/>
            <a:ext cx="251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r2 + 1 -&gt;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r3 + 1 -&gt;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[a]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96921C1-30ED-42C2-A4E5-3E10D6143857}"/>
              </a:ext>
            </a:extLst>
          </p:cNvPr>
          <p:cNvSpPr/>
          <p:nvPr/>
        </p:nvSpPr>
        <p:spPr>
          <a:xfrm flipH="1" flipV="1">
            <a:off x="2933482" y="3178407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3BA0802-50AE-4B19-8A98-8B7420503396}"/>
              </a:ext>
            </a:extLst>
          </p:cNvPr>
          <p:cNvSpPr/>
          <p:nvPr/>
        </p:nvSpPr>
        <p:spPr>
          <a:xfrm flipH="1" flipV="1">
            <a:off x="3038065" y="4212080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9E2B8E2-B88E-45C4-A19C-C6C86C552005}"/>
              </a:ext>
            </a:extLst>
          </p:cNvPr>
          <p:cNvSpPr/>
          <p:nvPr/>
        </p:nvSpPr>
        <p:spPr>
          <a:xfrm flipH="1" flipV="1">
            <a:off x="3046734" y="3618981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376A339-C546-4190-BC91-B30193701CA9}"/>
              </a:ext>
            </a:extLst>
          </p:cNvPr>
          <p:cNvSpPr/>
          <p:nvPr/>
        </p:nvSpPr>
        <p:spPr>
          <a:xfrm flipH="1" flipV="1">
            <a:off x="3074798" y="4641879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566F81C-0787-4E98-A8E4-927C42C0EE21}"/>
              </a:ext>
            </a:extLst>
          </p:cNvPr>
          <p:cNvSpPr/>
          <p:nvPr/>
        </p:nvSpPr>
        <p:spPr>
          <a:xfrm flipH="1" flipV="1">
            <a:off x="3078278" y="2848612"/>
            <a:ext cx="675392" cy="1363467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E3AF1-2E2C-4B19-BCAD-93EAC1782D46}"/>
              </a:ext>
            </a:extLst>
          </p:cNvPr>
          <p:cNvSpPr/>
          <p:nvPr/>
        </p:nvSpPr>
        <p:spPr>
          <a:xfrm>
            <a:off x="4275050" y="3246937"/>
            <a:ext cx="576876" cy="583027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C66CCC3-5FF6-4959-929D-CF226F07A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1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22222E-6 L 0.12969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9 -2.22222E-6 L 0.35937 0.02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84" y="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37 0.0294 L 0.59127 -0.0425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9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9" grpId="1" animBg="1"/>
      <p:bldP spid="9" grpId="2" animBg="1"/>
      <p:bldP spid="9" grpId="3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Out-of-order processing and memory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401781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55224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70270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85316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100362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5309061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68136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83182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9822873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7010400" y="2571409"/>
            <a:ext cx="4455621" cy="1457494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7991301" y="4660668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9543010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8933410" y="4078780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1FAEBF1-EC64-4CF7-BF27-7693BED364B8}"/>
              </a:ext>
            </a:extLst>
          </p:cNvPr>
          <p:cNvSpPr txBox="1"/>
          <p:nvPr/>
        </p:nvSpPr>
        <p:spPr>
          <a:xfrm>
            <a:off x="703509" y="2571409"/>
            <a:ext cx="251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r2 + 1 -&gt;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r3 + 1 -&gt;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[a]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96921C1-30ED-42C2-A4E5-3E10D6143857}"/>
              </a:ext>
            </a:extLst>
          </p:cNvPr>
          <p:cNvSpPr/>
          <p:nvPr/>
        </p:nvSpPr>
        <p:spPr>
          <a:xfrm flipH="1" flipV="1">
            <a:off x="2933482" y="3178407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3BA0802-50AE-4B19-8A98-8B7420503396}"/>
              </a:ext>
            </a:extLst>
          </p:cNvPr>
          <p:cNvSpPr/>
          <p:nvPr/>
        </p:nvSpPr>
        <p:spPr>
          <a:xfrm flipH="1" flipV="1">
            <a:off x="3038065" y="4212080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9E2B8E2-B88E-45C4-A19C-C6C86C552005}"/>
              </a:ext>
            </a:extLst>
          </p:cNvPr>
          <p:cNvSpPr/>
          <p:nvPr/>
        </p:nvSpPr>
        <p:spPr>
          <a:xfrm flipH="1" flipV="1">
            <a:off x="3046734" y="3618981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376A339-C546-4190-BC91-B30193701CA9}"/>
              </a:ext>
            </a:extLst>
          </p:cNvPr>
          <p:cNvSpPr/>
          <p:nvPr/>
        </p:nvSpPr>
        <p:spPr>
          <a:xfrm flipH="1" flipV="1">
            <a:off x="3074798" y="4641879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566F81C-0787-4E98-A8E4-927C42C0EE21}"/>
              </a:ext>
            </a:extLst>
          </p:cNvPr>
          <p:cNvSpPr/>
          <p:nvPr/>
        </p:nvSpPr>
        <p:spPr>
          <a:xfrm flipH="1" flipV="1">
            <a:off x="3078278" y="2848612"/>
            <a:ext cx="675392" cy="1363467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28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Out-of-order processing and memory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CFADD-929E-414C-834E-5B3C574DC50F}"/>
              </a:ext>
            </a:extLst>
          </p:cNvPr>
          <p:cNvSpPr/>
          <p:nvPr/>
        </p:nvSpPr>
        <p:spPr>
          <a:xfrm>
            <a:off x="4017817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70250-DD37-4E02-80A5-0DD7D876D0A4}"/>
              </a:ext>
            </a:extLst>
          </p:cNvPr>
          <p:cNvSpPr/>
          <p:nvPr/>
        </p:nvSpPr>
        <p:spPr>
          <a:xfrm>
            <a:off x="5522421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A4B65-2E7C-4E1A-B37E-7EE1F7C43F04}"/>
              </a:ext>
            </a:extLst>
          </p:cNvPr>
          <p:cNvSpPr/>
          <p:nvPr/>
        </p:nvSpPr>
        <p:spPr>
          <a:xfrm>
            <a:off x="7027025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D8E6FB-E4E5-4B03-B9AB-47968737D139}"/>
              </a:ext>
            </a:extLst>
          </p:cNvPr>
          <p:cNvSpPr/>
          <p:nvPr/>
        </p:nvSpPr>
        <p:spPr>
          <a:xfrm>
            <a:off x="8531629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0569BD-3847-4A53-BFDF-BBB8D5EAA001}"/>
              </a:ext>
            </a:extLst>
          </p:cNvPr>
          <p:cNvSpPr/>
          <p:nvPr/>
        </p:nvSpPr>
        <p:spPr>
          <a:xfrm>
            <a:off x="10036233" y="3048000"/>
            <a:ext cx="1291244" cy="980902"/>
          </a:xfrm>
          <a:prstGeom prst="rect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Write-back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CFD7D-B4DC-4269-A968-E3F4D5B22DB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5309061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CF11A4-21E7-48E3-8BAD-6DE6C028E77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6813665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F385-C195-41C8-B29C-9139E6EE9816}"/>
              </a:ext>
            </a:extLst>
          </p:cNvPr>
          <p:cNvCxnSpPr>
            <a:cxnSpLocks/>
          </p:cNvCxnSpPr>
          <p:nvPr/>
        </p:nvCxnSpPr>
        <p:spPr>
          <a:xfrm>
            <a:off x="8318269" y="3538451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C73CD6-1AFF-4D50-9A9D-B402BD96526F}"/>
              </a:ext>
            </a:extLst>
          </p:cNvPr>
          <p:cNvCxnSpPr>
            <a:cxnSpLocks/>
          </p:cNvCxnSpPr>
          <p:nvPr/>
        </p:nvCxnSpPr>
        <p:spPr>
          <a:xfrm>
            <a:off x="9822873" y="3543993"/>
            <a:ext cx="21336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7010400" y="2571409"/>
            <a:ext cx="4455621" cy="1457494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7991301" y="4660668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9543010" y="40399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8933410" y="4078780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1FAEBF1-EC64-4CF7-BF27-7693BED364B8}"/>
              </a:ext>
            </a:extLst>
          </p:cNvPr>
          <p:cNvSpPr txBox="1"/>
          <p:nvPr/>
        </p:nvSpPr>
        <p:spPr>
          <a:xfrm>
            <a:off x="703509" y="2571409"/>
            <a:ext cx="2512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r2 + 1 -&gt;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r3 + 1 -&gt;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[a]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96921C1-30ED-42C2-A4E5-3E10D6143857}"/>
              </a:ext>
            </a:extLst>
          </p:cNvPr>
          <p:cNvSpPr/>
          <p:nvPr/>
        </p:nvSpPr>
        <p:spPr>
          <a:xfrm flipH="1" flipV="1">
            <a:off x="2933482" y="3178407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3BA0802-50AE-4B19-8A98-8B7420503396}"/>
              </a:ext>
            </a:extLst>
          </p:cNvPr>
          <p:cNvSpPr/>
          <p:nvPr/>
        </p:nvSpPr>
        <p:spPr>
          <a:xfrm flipH="1" flipV="1">
            <a:off x="3038065" y="4212080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9E2B8E2-B88E-45C4-A19C-C6C86C552005}"/>
              </a:ext>
            </a:extLst>
          </p:cNvPr>
          <p:cNvSpPr/>
          <p:nvPr/>
        </p:nvSpPr>
        <p:spPr>
          <a:xfrm flipH="1" flipV="1">
            <a:off x="3046734" y="3618981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376A339-C546-4190-BC91-B30193701CA9}"/>
              </a:ext>
            </a:extLst>
          </p:cNvPr>
          <p:cNvSpPr/>
          <p:nvPr/>
        </p:nvSpPr>
        <p:spPr>
          <a:xfrm flipH="1" flipV="1">
            <a:off x="3074798" y="4641879"/>
            <a:ext cx="338763" cy="38207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566F81C-0787-4E98-A8E4-927C42C0EE21}"/>
              </a:ext>
            </a:extLst>
          </p:cNvPr>
          <p:cNvSpPr/>
          <p:nvPr/>
        </p:nvSpPr>
        <p:spPr>
          <a:xfrm flipH="1" flipV="1">
            <a:off x="3078278" y="2848612"/>
            <a:ext cx="675392" cy="1363467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E3AF1-2E2C-4B19-BCAD-93EAC1782D46}"/>
              </a:ext>
            </a:extLst>
          </p:cNvPr>
          <p:cNvSpPr/>
          <p:nvPr/>
        </p:nvSpPr>
        <p:spPr>
          <a:xfrm>
            <a:off x="4275050" y="3246937"/>
            <a:ext cx="576876" cy="583027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9E82E07-9B75-4DDA-A283-AE2A2DFB19A2}"/>
              </a:ext>
            </a:extLst>
          </p:cNvPr>
          <p:cNvSpPr/>
          <p:nvPr/>
        </p:nvSpPr>
        <p:spPr>
          <a:xfrm>
            <a:off x="4275050" y="3246936"/>
            <a:ext cx="576876" cy="583027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70D998F-920F-4215-9CBD-E9991EB078FA}"/>
              </a:ext>
            </a:extLst>
          </p:cNvPr>
          <p:cNvSpPr/>
          <p:nvPr/>
        </p:nvSpPr>
        <p:spPr>
          <a:xfrm>
            <a:off x="4264989" y="3246935"/>
            <a:ext cx="576876" cy="58302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9D8C777-B868-442C-B320-1413459807A5}"/>
              </a:ext>
            </a:extLst>
          </p:cNvPr>
          <p:cNvSpPr/>
          <p:nvPr/>
        </p:nvSpPr>
        <p:spPr>
          <a:xfrm>
            <a:off x="4851926" y="1113167"/>
            <a:ext cx="5048596" cy="21226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Some of these memory operations are unrelated!</a:t>
            </a:r>
          </a:p>
          <a:p>
            <a:pPr algn="ctr"/>
            <a:r>
              <a:rPr lang="en-US" sz="2400" dirty="0"/>
              <a:t>Do we really need to stall 2 on 1?</a:t>
            </a:r>
          </a:p>
        </p:txBody>
      </p:sp>
    </p:spTree>
    <p:extLst>
      <p:ext uri="{BB962C8B-B14F-4D97-AF65-F5344CB8AC3E}">
        <p14:creationId xmlns:p14="http://schemas.microsoft.com/office/powerpoint/2010/main" val="286771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22222E-6 L 0.12969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9 -2.22222E-6 L 0.35937 0.029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84" y="145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22222E-6 L 0.12969 -2.22222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9 -2.22222E-6 L 0.31419 0.02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19" y="145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12969 -2.22222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9 -2.22222E-6 L 0.26705 0.0287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28" grpId="0" animBg="1"/>
      <p:bldP spid="28" grpId="1" animBg="1"/>
      <p:bldP spid="28" grpId="2" animBg="1"/>
      <p:bldP spid="34" grpId="0" animBg="1"/>
      <p:bldP spid="34" grpId="1" animBg="1"/>
      <p:bldP spid="34" grpId="2" animBg="1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FDE6-B89D-4F61-80B1-980F91D6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Dependencies: 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4B968-6D5E-4E0E-9718-EA2C45DE7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25796"/>
          </a:xfrm>
        </p:spPr>
        <p:txBody>
          <a:bodyPr/>
          <a:lstStyle/>
          <a:p>
            <a:pPr lvl="1"/>
            <a:r>
              <a:rPr lang="en-US" dirty="0"/>
              <a:t>What are the dependencies surrounding loads?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08CAE9-017C-4608-8D1A-AACA34F468EC}"/>
              </a:ext>
            </a:extLst>
          </p:cNvPr>
          <p:cNvSpPr txBox="1"/>
          <p:nvPr/>
        </p:nvSpPr>
        <p:spPr>
          <a:xfrm>
            <a:off x="742302" y="2816811"/>
            <a:ext cx="25126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load [a] -&gt; r1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load [c] -&gt; r1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r1 -&gt; [b]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26C4D31-143C-4DAE-A01C-0BA00E1AB09D}"/>
              </a:ext>
            </a:extLst>
          </p:cNvPr>
          <p:cNvSpPr/>
          <p:nvPr/>
        </p:nvSpPr>
        <p:spPr>
          <a:xfrm>
            <a:off x="5951913" y="3549657"/>
            <a:ext cx="5353698" cy="836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Can load 4 be run before store 3?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24676ED-A41C-49E1-BD32-54D2F6C5CF40}"/>
              </a:ext>
            </a:extLst>
          </p:cNvPr>
          <p:cNvSpPr/>
          <p:nvPr/>
        </p:nvSpPr>
        <p:spPr>
          <a:xfrm>
            <a:off x="5951913" y="2648930"/>
            <a:ext cx="5353698" cy="836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Can load 2 be run before load 1?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ADD240A-7E19-4EA8-B91E-F285B0219A40}"/>
              </a:ext>
            </a:extLst>
          </p:cNvPr>
          <p:cNvSpPr/>
          <p:nvPr/>
        </p:nvSpPr>
        <p:spPr>
          <a:xfrm>
            <a:off x="5951913" y="4561039"/>
            <a:ext cx="5353698" cy="836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Can load 5 be run before store 3?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1D089E4-ABAA-4F2D-9CDD-F5872954CFA2}"/>
              </a:ext>
            </a:extLst>
          </p:cNvPr>
          <p:cNvSpPr/>
          <p:nvPr/>
        </p:nvSpPr>
        <p:spPr>
          <a:xfrm>
            <a:off x="1097280" y="286603"/>
            <a:ext cx="5300870" cy="26106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For now, lets try this:</a:t>
            </a:r>
          </a:p>
          <a:p>
            <a:pPr algn="ctr"/>
            <a:r>
              <a:rPr lang="en-US" sz="2400" dirty="0"/>
              <a:t>Loads can be run after any stores they depend on.</a:t>
            </a:r>
          </a:p>
        </p:txBody>
      </p:sp>
    </p:spTree>
    <p:extLst>
      <p:ext uri="{BB962C8B-B14F-4D97-AF65-F5344CB8AC3E}">
        <p14:creationId xmlns:p14="http://schemas.microsoft.com/office/powerpoint/2010/main" val="252010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FDE6-B89D-4F61-80B1-980F91D6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Dependencies: Loads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08CAE9-017C-4608-8D1A-AACA34F468EC}"/>
              </a:ext>
            </a:extLst>
          </p:cNvPr>
          <p:cNvSpPr txBox="1"/>
          <p:nvPr/>
        </p:nvSpPr>
        <p:spPr>
          <a:xfrm>
            <a:off x="742302" y="2816811"/>
            <a:ext cx="25126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load [a] -&gt; r1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load [c] -&gt; r1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r1 -&gt; [b]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C5E5B8-546E-49C3-9614-D9E9CE517347}"/>
              </a:ext>
            </a:extLst>
          </p:cNvPr>
          <p:cNvSpPr/>
          <p:nvPr/>
        </p:nvSpPr>
        <p:spPr>
          <a:xfrm>
            <a:off x="5001841" y="2125286"/>
            <a:ext cx="6221045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 (memory subsystem)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2E0A1E1-7B45-4F79-8F8E-283A09F662FD}"/>
              </a:ext>
            </a:extLst>
          </p:cNvPr>
          <p:cNvSpPr/>
          <p:nvPr/>
        </p:nvSpPr>
        <p:spPr>
          <a:xfrm>
            <a:off x="7037819" y="4715375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2158D-4CB8-478E-AF87-5C118B08A369}"/>
              </a:ext>
            </a:extLst>
          </p:cNvPr>
          <p:cNvCxnSpPr/>
          <p:nvPr/>
        </p:nvCxnSpPr>
        <p:spPr>
          <a:xfrm flipV="1">
            <a:off x="8589528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43C08EF-814F-41AB-8E26-AE040F2DBFE7}"/>
              </a:ext>
            </a:extLst>
          </p:cNvPr>
          <p:cNvCxnSpPr>
            <a:cxnSpLocks/>
          </p:cNvCxnSpPr>
          <p:nvPr/>
        </p:nvCxnSpPr>
        <p:spPr>
          <a:xfrm>
            <a:off x="7979928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40C2400-6401-4FA3-BB12-F6EC1D0476A9}"/>
              </a:ext>
            </a:extLst>
          </p:cNvPr>
          <p:cNvSpPr/>
          <p:nvPr/>
        </p:nvSpPr>
        <p:spPr>
          <a:xfrm>
            <a:off x="8292719" y="2901674"/>
            <a:ext cx="2145328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Load Buffer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B9708-0A8A-4FFB-8A3F-A2FE0D12C6FF}"/>
              </a:ext>
            </a:extLst>
          </p:cNvPr>
          <p:cNvSpPr/>
          <p:nvPr/>
        </p:nvSpPr>
        <p:spPr>
          <a:xfrm>
            <a:off x="5967035" y="2901674"/>
            <a:ext cx="2145328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Store Queue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1C62B850-80A0-4C66-9CCC-BCC7ACAA35C6}"/>
              </a:ext>
            </a:extLst>
          </p:cNvPr>
          <p:cNvSpPr/>
          <p:nvPr/>
        </p:nvSpPr>
        <p:spPr>
          <a:xfrm>
            <a:off x="8373669" y="503583"/>
            <a:ext cx="3699061" cy="217719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Loads run in parallel, once any store they depend on is finished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9E5939F3-0C3E-4CA0-9A52-0C6BA004B411}"/>
              </a:ext>
            </a:extLst>
          </p:cNvPr>
          <p:cNvSpPr/>
          <p:nvPr/>
        </p:nvSpPr>
        <p:spPr>
          <a:xfrm>
            <a:off x="3609512" y="165653"/>
            <a:ext cx="3699061" cy="2177193"/>
          </a:xfrm>
          <a:prstGeom prst="wedgeRoundRectCallout">
            <a:avLst>
              <a:gd name="adj1" fmla="val 32727"/>
              <a:gd name="adj2" fmla="val 734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Stores should still be run in program order (FIFO)</a:t>
            </a:r>
          </a:p>
        </p:txBody>
      </p:sp>
    </p:spTree>
    <p:extLst>
      <p:ext uri="{BB962C8B-B14F-4D97-AF65-F5344CB8AC3E}">
        <p14:creationId xmlns:p14="http://schemas.microsoft.com/office/powerpoint/2010/main" val="203579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FDE6-B89D-4F61-80B1-980F91D6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Dependencies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08CAE9-017C-4608-8D1A-AACA34F468EC}"/>
              </a:ext>
            </a:extLst>
          </p:cNvPr>
          <p:cNvSpPr txBox="1"/>
          <p:nvPr/>
        </p:nvSpPr>
        <p:spPr>
          <a:xfrm>
            <a:off x="742302" y="2816811"/>
            <a:ext cx="25126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load [a] -&gt; r1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r2 -&gt;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[a] -&gt; r3</a:t>
            </a:r>
          </a:p>
          <a:p>
            <a:pPr marL="457200" indent="-457200">
              <a:buAutoNum type="arabicPeriod"/>
            </a:pPr>
            <a:r>
              <a:rPr lang="en-US" sz="2400" dirty="0"/>
              <a:t>load [c] -&gt; r1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r1 -&gt; [b]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C5E5B8-546E-49C3-9614-D9E9CE517347}"/>
              </a:ext>
            </a:extLst>
          </p:cNvPr>
          <p:cNvSpPr/>
          <p:nvPr/>
        </p:nvSpPr>
        <p:spPr>
          <a:xfrm>
            <a:off x="5001841" y="2125286"/>
            <a:ext cx="6221045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 (memory subsystem)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2E0A1E1-7B45-4F79-8F8E-283A09F662FD}"/>
              </a:ext>
            </a:extLst>
          </p:cNvPr>
          <p:cNvSpPr/>
          <p:nvPr/>
        </p:nvSpPr>
        <p:spPr>
          <a:xfrm>
            <a:off x="7037819" y="4715375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2158D-4CB8-478E-AF87-5C118B08A369}"/>
              </a:ext>
            </a:extLst>
          </p:cNvPr>
          <p:cNvCxnSpPr/>
          <p:nvPr/>
        </p:nvCxnSpPr>
        <p:spPr>
          <a:xfrm flipV="1">
            <a:off x="8589528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43C08EF-814F-41AB-8E26-AE040F2DBFE7}"/>
              </a:ext>
            </a:extLst>
          </p:cNvPr>
          <p:cNvCxnSpPr>
            <a:cxnSpLocks/>
          </p:cNvCxnSpPr>
          <p:nvPr/>
        </p:nvCxnSpPr>
        <p:spPr>
          <a:xfrm>
            <a:off x="7979928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40C2400-6401-4FA3-BB12-F6EC1D0476A9}"/>
              </a:ext>
            </a:extLst>
          </p:cNvPr>
          <p:cNvSpPr/>
          <p:nvPr/>
        </p:nvSpPr>
        <p:spPr>
          <a:xfrm>
            <a:off x="8292719" y="2901674"/>
            <a:ext cx="2145328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Load Buffer</a:t>
            </a:r>
          </a:p>
          <a:p>
            <a:pPr algn="ctr"/>
            <a:endParaRPr lang="en-US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B9708-0A8A-4FFB-8A3F-A2FE0D12C6FF}"/>
              </a:ext>
            </a:extLst>
          </p:cNvPr>
          <p:cNvSpPr/>
          <p:nvPr/>
        </p:nvSpPr>
        <p:spPr>
          <a:xfrm>
            <a:off x="5967035" y="2901674"/>
            <a:ext cx="2145328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Store Queue</a:t>
            </a:r>
          </a:p>
          <a:p>
            <a:pPr algn="ctr"/>
            <a:endParaRPr lang="en-US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489640D-C786-471C-A91E-52E1AC0A269C}"/>
              </a:ext>
            </a:extLst>
          </p:cNvPr>
          <p:cNvSpPr/>
          <p:nvPr/>
        </p:nvSpPr>
        <p:spPr>
          <a:xfrm>
            <a:off x="2776573" y="1795550"/>
            <a:ext cx="6804991" cy="135418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This is great!   We just broke nearly all of our memory dependencies!</a:t>
            </a:r>
          </a:p>
        </p:txBody>
      </p:sp>
      <p:pic>
        <p:nvPicPr>
          <p:cNvPr id="1026" name="Picture 2" descr="Image result for college professor cartoon">
            <a:extLst>
              <a:ext uri="{FF2B5EF4-FFF2-40B4-BE49-F238E27FC236}">
                <a16:creationId xmlns:a16="http://schemas.microsoft.com/office/drawing/2014/main" id="{4C77CBE8-D5CB-4D81-B997-26BA2A8AA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618" y="4486749"/>
            <a:ext cx="1603513" cy="160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934B8F7-713B-4A25-8424-01C29C032A41}"/>
              </a:ext>
            </a:extLst>
          </p:cNvPr>
          <p:cNvSpPr/>
          <p:nvPr/>
        </p:nvSpPr>
        <p:spPr>
          <a:xfrm>
            <a:off x="4768113" y="3249952"/>
            <a:ext cx="4183179" cy="1875183"/>
          </a:xfrm>
          <a:prstGeom prst="wedgeRoundRectCallout">
            <a:avLst>
              <a:gd name="adj1" fmla="val -60433"/>
              <a:gd name="adj2" fmla="val 487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But, what does this do to our parallel programs?</a:t>
            </a:r>
          </a:p>
        </p:txBody>
      </p:sp>
    </p:spTree>
    <p:extLst>
      <p:ext uri="{BB962C8B-B14F-4D97-AF65-F5344CB8AC3E}">
        <p14:creationId xmlns:p14="http://schemas.microsoft.com/office/powerpoint/2010/main" val="298077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dereference null?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Load Buffer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865703" y="2901674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Store Queue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Load 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554979" y="2893859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Store Queue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D32664-E59C-47B1-8193-CE7A42092799}"/>
              </a:ext>
            </a:extLst>
          </p:cNvPr>
          <p:cNvSpPr txBox="1"/>
          <p:nvPr/>
        </p:nvSpPr>
        <p:spPr>
          <a:xfrm>
            <a:off x="745777" y="2772573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2EFA7A-E847-4262-9DFC-FFF1E74F2A23}"/>
              </a:ext>
            </a:extLst>
          </p:cNvPr>
          <p:cNvSpPr txBox="1"/>
          <p:nvPr/>
        </p:nvSpPr>
        <p:spPr>
          <a:xfrm>
            <a:off x="2582011" y="2763566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F4F098-F606-43AB-9143-B5EFE70F3B40}"/>
              </a:ext>
            </a:extLst>
          </p:cNvPr>
          <p:cNvSpPr txBox="1"/>
          <p:nvPr/>
        </p:nvSpPr>
        <p:spPr>
          <a:xfrm>
            <a:off x="664002" y="2125285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2468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E8A49-45E5-4183-A6DA-FD5F5511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Goals this class (and possibly next class)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BEA4A-23ED-4FA5-8962-49831541A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Goals:</a:t>
            </a:r>
          </a:p>
          <a:p>
            <a:pPr lvl="1"/>
            <a:r>
              <a:rPr lang="en-US" dirty="0"/>
              <a:t>Understand relaxed hardware memory models (SC, TSO, PC) better</a:t>
            </a:r>
          </a:p>
          <a:p>
            <a:pPr lvl="1"/>
            <a:r>
              <a:rPr lang="en-US" dirty="0"/>
              <a:t>Understand what hardware restrictions cause us to make weak memory models</a:t>
            </a:r>
          </a:p>
          <a:p>
            <a:pPr lvl="1"/>
            <a:r>
              <a:rPr lang="en-US" dirty="0"/>
              <a:t>Be able to reason about how changing architectural memory systems changes observed memory model </a:t>
            </a:r>
          </a:p>
        </p:txBody>
      </p:sp>
    </p:spTree>
    <p:extLst>
      <p:ext uri="{BB962C8B-B14F-4D97-AF65-F5344CB8AC3E}">
        <p14:creationId xmlns:p14="http://schemas.microsoft.com/office/powerpoint/2010/main" val="2488865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dereference null?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865703" y="2901674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554979" y="2893859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D32664-E59C-47B1-8193-CE7A42092799}"/>
              </a:ext>
            </a:extLst>
          </p:cNvPr>
          <p:cNvSpPr txBox="1"/>
          <p:nvPr/>
        </p:nvSpPr>
        <p:spPr>
          <a:xfrm>
            <a:off x="745777" y="2772573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2EFA7A-E847-4262-9DFC-FFF1E74F2A23}"/>
              </a:ext>
            </a:extLst>
          </p:cNvPr>
          <p:cNvSpPr txBox="1"/>
          <p:nvPr/>
        </p:nvSpPr>
        <p:spPr>
          <a:xfrm>
            <a:off x="2582011" y="2763566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F4F098-F606-43AB-9143-B5EFE70F3B40}"/>
              </a:ext>
            </a:extLst>
          </p:cNvPr>
          <p:cNvSpPr txBox="1"/>
          <p:nvPr/>
        </p:nvSpPr>
        <p:spPr>
          <a:xfrm>
            <a:off x="664002" y="2125285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2441346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dereference null?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865703" y="2901674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Store Queue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Load 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554979" y="2893859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Store Queue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D32664-E59C-47B1-8193-CE7A42092799}"/>
              </a:ext>
            </a:extLst>
          </p:cNvPr>
          <p:cNvSpPr txBox="1"/>
          <p:nvPr/>
        </p:nvSpPr>
        <p:spPr>
          <a:xfrm>
            <a:off x="745777" y="2772573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2EFA7A-E847-4262-9DFC-FFF1E74F2A23}"/>
              </a:ext>
            </a:extLst>
          </p:cNvPr>
          <p:cNvSpPr txBox="1"/>
          <p:nvPr/>
        </p:nvSpPr>
        <p:spPr>
          <a:xfrm>
            <a:off x="2582011" y="2763566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F4F098-F606-43AB-9143-B5EFE70F3B40}"/>
              </a:ext>
            </a:extLst>
          </p:cNvPr>
          <p:cNvSpPr txBox="1"/>
          <p:nvPr/>
        </p:nvSpPr>
        <p:spPr>
          <a:xfrm>
            <a:off x="664002" y="2125285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D28D11CE-86C2-4C17-8919-C2C36AFE8CEB}"/>
              </a:ext>
            </a:extLst>
          </p:cNvPr>
          <p:cNvSpPr/>
          <p:nvPr/>
        </p:nvSpPr>
        <p:spPr>
          <a:xfrm>
            <a:off x="4222364" y="2125284"/>
            <a:ext cx="5970673" cy="2145767"/>
          </a:xfrm>
          <a:prstGeom prst="wedgeRoundRectCallout">
            <a:avLst>
              <a:gd name="adj1" fmla="val -60433"/>
              <a:gd name="adj2" fmla="val 487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This can load null, if the loads are reordered</a:t>
            </a:r>
          </a:p>
          <a:p>
            <a:pPr algn="ctr"/>
            <a:r>
              <a:rPr lang="en-US" sz="2800" dirty="0"/>
              <a:t>What if the memory system returns shared memory loads in order?</a:t>
            </a:r>
          </a:p>
        </p:txBody>
      </p:sp>
    </p:spTree>
    <p:extLst>
      <p:ext uri="{BB962C8B-B14F-4D97-AF65-F5344CB8AC3E}">
        <p14:creationId xmlns:p14="http://schemas.microsoft.com/office/powerpoint/2010/main" val="2879662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dereference null?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865703" y="2901674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554979" y="2893859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D32664-E59C-47B1-8193-CE7A42092799}"/>
              </a:ext>
            </a:extLst>
          </p:cNvPr>
          <p:cNvSpPr txBox="1"/>
          <p:nvPr/>
        </p:nvSpPr>
        <p:spPr>
          <a:xfrm>
            <a:off x="745777" y="2772573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2EFA7A-E847-4262-9DFC-FFF1E74F2A23}"/>
              </a:ext>
            </a:extLst>
          </p:cNvPr>
          <p:cNvSpPr txBox="1"/>
          <p:nvPr/>
        </p:nvSpPr>
        <p:spPr>
          <a:xfrm>
            <a:off x="2582011" y="2763566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F4F098-F606-43AB-9143-B5EFE70F3B40}"/>
              </a:ext>
            </a:extLst>
          </p:cNvPr>
          <p:cNvSpPr txBox="1"/>
          <p:nvPr/>
        </p:nvSpPr>
        <p:spPr>
          <a:xfrm>
            <a:off x="664002" y="2125285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42303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reality.  What can this print?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865703" y="2901674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554979" y="2893859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B7026A-336D-4208-992C-EDD8069BA3E7}"/>
              </a:ext>
            </a:extLst>
          </p:cNvPr>
          <p:cNvSpPr txBox="1"/>
          <p:nvPr/>
        </p:nvSpPr>
        <p:spPr>
          <a:xfrm>
            <a:off x="1296957" y="2913760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F6460F-AEDF-4799-855A-AD3DBAC6395A}"/>
              </a:ext>
            </a:extLst>
          </p:cNvPr>
          <p:cNvSpPr txBox="1"/>
          <p:nvPr/>
        </p:nvSpPr>
        <p:spPr>
          <a:xfrm>
            <a:off x="3133191" y="2904753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7B8AA2-64BD-4FE7-9AAA-D91FD133B4B9}"/>
              </a:ext>
            </a:extLst>
          </p:cNvPr>
          <p:cNvSpPr txBox="1"/>
          <p:nvPr/>
        </p:nvSpPr>
        <p:spPr>
          <a:xfrm>
            <a:off x="1215182" y="2266472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E02F2E8-0186-4768-9F83-5D88A2B4A6BA}"/>
              </a:ext>
            </a:extLst>
          </p:cNvPr>
          <p:cNvSpPr/>
          <p:nvPr/>
        </p:nvSpPr>
        <p:spPr>
          <a:xfrm>
            <a:off x="5608762" y="1945396"/>
            <a:ext cx="6210667" cy="12003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What do we need to make this a TSO processor?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514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1E894-0DDE-496F-AE6A-A86932E36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C4A6A-CE78-4903-8CFA-E223F34F1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658443"/>
          </a:xfrm>
        </p:spPr>
        <p:txBody>
          <a:bodyPr/>
          <a:lstStyle/>
          <a:p>
            <a:r>
              <a:rPr lang="en-US" dirty="0"/>
              <a:t>We’ve removed memory orderings with the assumption that nothing else will change the memory.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9C784A-7501-404E-8D08-B9F41AEA8093}"/>
              </a:ext>
            </a:extLst>
          </p:cNvPr>
          <p:cNvSpPr txBox="1"/>
          <p:nvPr/>
        </p:nvSpPr>
        <p:spPr>
          <a:xfrm>
            <a:off x="1992260" y="3504219"/>
            <a:ext cx="25126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FIFO Ordering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[c] -&gt; r4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r5 -&gt; [a]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E47586-E076-4DD5-B246-015C28BA62DC}"/>
              </a:ext>
            </a:extLst>
          </p:cNvPr>
          <p:cNvSpPr txBox="1"/>
          <p:nvPr/>
        </p:nvSpPr>
        <p:spPr>
          <a:xfrm>
            <a:off x="6250255" y="3547178"/>
            <a:ext cx="25126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TSO Ordering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r1 -&gt; [a]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[b] -&gt; r2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r3 -&gt; [b]</a:t>
            </a:r>
          </a:p>
          <a:p>
            <a:pPr marL="457200" indent="-457200">
              <a:buAutoNum type="arabicPeriod"/>
            </a:pPr>
            <a:r>
              <a:rPr lang="en-US" sz="2400" dirty="0"/>
              <a:t>load [c] -&gt; r4</a:t>
            </a:r>
          </a:p>
          <a:p>
            <a:pPr marL="457200" indent="-457200">
              <a:buAutoNum type="arabicPeriod"/>
            </a:pPr>
            <a:r>
              <a:rPr lang="en-US" sz="2400" dirty="0"/>
              <a:t>store r5 -&gt; [a]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9D41006-F8A2-4541-BDB0-50C8ED3ECE29}"/>
              </a:ext>
            </a:extLst>
          </p:cNvPr>
          <p:cNvSpPr/>
          <p:nvPr/>
        </p:nvSpPr>
        <p:spPr>
          <a:xfrm flipH="1" flipV="1">
            <a:off x="4286390" y="4074396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76C2343-64C3-41C7-B92F-4E40874EFF1E}"/>
              </a:ext>
            </a:extLst>
          </p:cNvPr>
          <p:cNvSpPr/>
          <p:nvPr/>
        </p:nvSpPr>
        <p:spPr>
          <a:xfrm flipH="1" flipV="1">
            <a:off x="4286390" y="4511956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5297CDF-C96E-4ADA-AE6C-C5CE8FBE16A9}"/>
              </a:ext>
            </a:extLst>
          </p:cNvPr>
          <p:cNvSpPr/>
          <p:nvPr/>
        </p:nvSpPr>
        <p:spPr>
          <a:xfrm flipH="1" flipV="1">
            <a:off x="4286390" y="4908396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594AA04-1745-4D91-B8A4-B4BD2867A897}"/>
              </a:ext>
            </a:extLst>
          </p:cNvPr>
          <p:cNvSpPr/>
          <p:nvPr/>
        </p:nvSpPr>
        <p:spPr>
          <a:xfrm flipH="1" flipV="1">
            <a:off x="4286390" y="5287164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1F4890A-0A7F-47AE-A62C-1818740FC706}"/>
              </a:ext>
            </a:extLst>
          </p:cNvPr>
          <p:cNvSpPr/>
          <p:nvPr/>
        </p:nvSpPr>
        <p:spPr>
          <a:xfrm flipH="1" flipV="1">
            <a:off x="8524210" y="4511956"/>
            <a:ext cx="338762" cy="378768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1BACB3D-42D6-44E1-BD51-8DED9BF23BDB}"/>
              </a:ext>
            </a:extLst>
          </p:cNvPr>
          <p:cNvSpPr/>
          <p:nvPr/>
        </p:nvSpPr>
        <p:spPr>
          <a:xfrm flipH="1" flipV="1">
            <a:off x="8676607" y="4154690"/>
            <a:ext cx="430569" cy="79779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87B635F-3CCD-404D-848E-724C46A13D75}"/>
              </a:ext>
            </a:extLst>
          </p:cNvPr>
          <p:cNvSpPr/>
          <p:nvPr/>
        </p:nvSpPr>
        <p:spPr>
          <a:xfrm flipH="1" flipV="1">
            <a:off x="8647687" y="4961940"/>
            <a:ext cx="430569" cy="797799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53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6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Partial Consistency (PC</a:t>
            </a:r>
            <a:r>
              <a:rPr lang="en-US" dirty="0"/>
              <a:t>) [x86]</a:t>
            </a:r>
          </a:p>
          <a:p>
            <a:pPr marL="0" indent="0">
              <a:buNone/>
            </a:pPr>
            <a:r>
              <a:rPr lang="en-US" dirty="0"/>
              <a:t>	Stores to the same location by a single processor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dirty="0"/>
              <a:t> core </a:t>
            </a:r>
            <a:r>
              <a:rPr lang="en-US"/>
              <a:t>are ordered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Every store in a thread </a:t>
            </a:r>
            <a:r>
              <a:rPr lang="en-US"/>
              <a:t>to </a:t>
            </a:r>
            <a:r>
              <a:rPr lang="en-US" dirty="0"/>
              <a:t>a variable</a:t>
            </a:r>
            <a:r>
              <a:rPr lang="en-US"/>
              <a:t> </a:t>
            </a:r>
            <a:r>
              <a:rPr lang="en-US" dirty="0"/>
              <a:t>happens before the next store in that thread to that variable</a:t>
            </a:r>
          </a:p>
        </p:txBody>
      </p:sp>
    </p:spTree>
    <p:extLst>
      <p:ext uri="{BB962C8B-B14F-4D97-AF65-F5344CB8AC3E}">
        <p14:creationId xmlns:p14="http://schemas.microsoft.com/office/powerpoint/2010/main" val="1504491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902497" y="4003289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Answer: </a:t>
            </a:r>
            <a:r>
              <a:rPr lang="en-US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67432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F3305E-3E65-48FA-9C2D-39771DCCC058}"/>
              </a:ext>
            </a:extLst>
          </p:cNvPr>
          <p:cNvSpPr/>
          <p:nvPr/>
        </p:nvSpPr>
        <p:spPr>
          <a:xfrm>
            <a:off x="7972944" y="489474"/>
            <a:ext cx="3955135" cy="1976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Remember, ordering is based off each </a:t>
            </a:r>
            <a:r>
              <a:rPr lang="en-US" sz="2400" b="1" dirty="0"/>
              <a:t>location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01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082477-8C38-4FE0-BCC2-1D81239F4AE3}"/>
              </a:ext>
            </a:extLst>
          </p:cNvPr>
          <p:cNvCxnSpPr>
            <a:cxnSpLocks/>
          </p:cNvCxnSpPr>
          <p:nvPr/>
        </p:nvCxnSpPr>
        <p:spPr>
          <a:xfrm>
            <a:off x="4114799" y="3999870"/>
            <a:ext cx="353123" cy="2004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70ADB44-E93A-4516-96E2-1216B770248F}"/>
              </a:ext>
            </a:extLst>
          </p:cNvPr>
          <p:cNvCxnSpPr>
            <a:cxnSpLocks/>
          </p:cNvCxnSpPr>
          <p:nvPr/>
        </p:nvCxnSpPr>
        <p:spPr>
          <a:xfrm>
            <a:off x="6285570" y="4659662"/>
            <a:ext cx="633763" cy="2766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242FBE9-5A25-40C5-93C6-D59C645FA328}"/>
              </a:ext>
            </a:extLst>
          </p:cNvPr>
          <p:cNvSpPr/>
          <p:nvPr/>
        </p:nvSpPr>
        <p:spPr>
          <a:xfrm flipV="1">
            <a:off x="4274634" y="4295470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B07B85D-6321-4CE4-804F-91436B191A78}"/>
              </a:ext>
            </a:extLst>
          </p:cNvPr>
          <p:cNvSpPr/>
          <p:nvPr/>
        </p:nvSpPr>
        <p:spPr>
          <a:xfrm flipV="1">
            <a:off x="6725113" y="5073752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F3305E-3E65-48FA-9C2D-39771DCCC058}"/>
              </a:ext>
            </a:extLst>
          </p:cNvPr>
          <p:cNvSpPr/>
          <p:nvPr/>
        </p:nvSpPr>
        <p:spPr>
          <a:xfrm>
            <a:off x="7468638" y="1276532"/>
            <a:ext cx="3955135" cy="1976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Remember, ordering is based off each </a:t>
            </a:r>
            <a:r>
              <a:rPr lang="en-US" sz="2400" b="1" dirty="0"/>
              <a:t>location</a:t>
            </a:r>
            <a:endParaRPr lang="en-US" sz="2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D2BF0EB-C75E-4E17-B142-D8D100A5098E}"/>
              </a:ext>
            </a:extLst>
          </p:cNvPr>
          <p:cNvCxnSpPr>
            <a:cxnSpLocks/>
          </p:cNvCxnSpPr>
          <p:nvPr/>
        </p:nvCxnSpPr>
        <p:spPr>
          <a:xfrm>
            <a:off x="5272391" y="3083380"/>
            <a:ext cx="1690617" cy="21394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1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521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Can this code have a null pointer exception?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508488" y="2776787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Answer:  </a:t>
            </a:r>
            <a:r>
              <a:rPr lang="en-US" b="1" dirty="0"/>
              <a:t>Maybe!</a:t>
            </a:r>
          </a:p>
          <a:p>
            <a:pPr algn="ctr"/>
            <a:r>
              <a:rPr lang="en-US" b="1" dirty="0"/>
              <a:t>(It depends on your memory model)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7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sequential consistency?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1189464" y="3290425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3025698" y="3281418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188E2A-BAE7-4941-9710-7A257B1C0B6F}"/>
              </a:ext>
            </a:extLst>
          </p:cNvPr>
          <p:cNvSpPr txBox="1"/>
          <p:nvPr/>
        </p:nvSpPr>
        <p:spPr>
          <a:xfrm>
            <a:off x="7222274" y="3290425"/>
            <a:ext cx="21559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827D2F-ED6A-4367-9E8D-695B13E787C9}"/>
              </a:ext>
            </a:extLst>
          </p:cNvPr>
          <p:cNvSpPr txBox="1"/>
          <p:nvPr/>
        </p:nvSpPr>
        <p:spPr>
          <a:xfrm>
            <a:off x="9058508" y="3281418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2CF3011-051E-4511-B419-4F5DC819163D}"/>
              </a:ext>
            </a:extLst>
          </p:cNvPr>
          <p:cNvSpPr/>
          <p:nvPr/>
        </p:nvSpPr>
        <p:spPr>
          <a:xfrm flipV="1">
            <a:off x="1057136" y="4167588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7C2DC32-3AC4-4B27-8640-7239BD8F31EA}"/>
              </a:ext>
            </a:extLst>
          </p:cNvPr>
          <p:cNvCxnSpPr/>
          <p:nvPr/>
        </p:nvCxnSpPr>
        <p:spPr>
          <a:xfrm>
            <a:off x="2869580" y="4481747"/>
            <a:ext cx="245327" cy="7538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159282F-4D3F-46E2-A1D2-DD08D56C4040}"/>
              </a:ext>
            </a:extLst>
          </p:cNvPr>
          <p:cNvSpPr/>
          <p:nvPr/>
        </p:nvSpPr>
        <p:spPr>
          <a:xfrm flipV="1">
            <a:off x="3152078" y="4746517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0995104-B533-437E-99E2-A28BFC306A48}"/>
              </a:ext>
            </a:extLst>
          </p:cNvPr>
          <p:cNvCxnSpPr>
            <a:cxnSpLocks/>
          </p:cNvCxnSpPr>
          <p:nvPr/>
        </p:nvCxnSpPr>
        <p:spPr>
          <a:xfrm>
            <a:off x="6140335" y="3103418"/>
            <a:ext cx="3308465" cy="759229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75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52DD82F-F459-437B-91C7-E912158A790D}"/>
              </a:ext>
            </a:extLst>
          </p:cNvPr>
          <p:cNvSpPr/>
          <p:nvPr/>
        </p:nvSpPr>
        <p:spPr>
          <a:xfrm flipV="1">
            <a:off x="3664899" y="4142156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15FD3B-C826-49A7-9E83-2B7C45CB7B90}"/>
              </a:ext>
            </a:extLst>
          </p:cNvPr>
          <p:cNvCxnSpPr>
            <a:cxnSpLocks/>
          </p:cNvCxnSpPr>
          <p:nvPr/>
        </p:nvCxnSpPr>
        <p:spPr>
          <a:xfrm>
            <a:off x="5087389" y="4577542"/>
            <a:ext cx="687186" cy="13823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35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print 0, 0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346359" y="2952445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Answer: </a:t>
            </a:r>
            <a:r>
              <a:rPr lang="en-US" sz="280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5237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ADA44A-C02B-4B45-9AA4-941F49C0073B}"/>
              </a:ext>
            </a:extLst>
          </p:cNvPr>
          <p:cNvSpPr txBox="1"/>
          <p:nvPr/>
        </p:nvSpPr>
        <p:spPr>
          <a:xfrm>
            <a:off x="2437241" y="3671430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864FE5-F4A7-4210-BC9B-765B5719F9A6}"/>
              </a:ext>
            </a:extLst>
          </p:cNvPr>
          <p:cNvSpPr txBox="1"/>
          <p:nvPr/>
        </p:nvSpPr>
        <p:spPr>
          <a:xfrm>
            <a:off x="4273475" y="3662423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C62976-E3D6-4805-87F0-92F8EFE09D00}"/>
              </a:ext>
            </a:extLst>
          </p:cNvPr>
          <p:cNvSpPr txBox="1"/>
          <p:nvPr/>
        </p:nvSpPr>
        <p:spPr>
          <a:xfrm>
            <a:off x="2355466" y="3024142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CBEA482-6D1D-4B31-AF0E-B566CA599ED1}"/>
              </a:ext>
            </a:extLst>
          </p:cNvPr>
          <p:cNvCxnSpPr>
            <a:cxnSpLocks/>
          </p:cNvCxnSpPr>
          <p:nvPr/>
        </p:nvCxnSpPr>
        <p:spPr>
          <a:xfrm>
            <a:off x="3868189" y="3452618"/>
            <a:ext cx="527949" cy="1032471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1B67D0A-53A4-40B8-A56A-45529C3F21ED}"/>
              </a:ext>
            </a:extLst>
          </p:cNvPr>
          <p:cNvCxnSpPr>
            <a:cxnSpLocks/>
          </p:cNvCxnSpPr>
          <p:nvPr/>
        </p:nvCxnSpPr>
        <p:spPr>
          <a:xfrm flipH="1">
            <a:off x="3363884" y="3370748"/>
            <a:ext cx="909591" cy="117354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77CB00-D5F1-47F7-80DF-0D8539BB7EC0}"/>
              </a:ext>
            </a:extLst>
          </p:cNvPr>
          <p:cNvSpPr/>
          <p:nvPr/>
        </p:nvSpPr>
        <p:spPr>
          <a:xfrm>
            <a:off x="6749046" y="2854712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Reasoning</a:t>
            </a:r>
            <a:r>
              <a:rPr lang="en-US" sz="2400" dirty="0"/>
              <a:t>:  There is a total order of stores, however the reads are not bounded by those stores (they can read before the stores complete!)</a:t>
            </a:r>
            <a:endParaRPr lang="en-US" sz="24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5FE2CD-33C9-43E1-8386-2D08B75207A7}"/>
              </a:ext>
            </a:extLst>
          </p:cNvPr>
          <p:cNvSpPr/>
          <p:nvPr/>
        </p:nvSpPr>
        <p:spPr>
          <a:xfrm>
            <a:off x="2532612" y="300404"/>
            <a:ext cx="5419898" cy="2538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But Prof. Devecsery, this still doesn’t make any sense!  The program says the store happens before the load!</a:t>
            </a:r>
          </a:p>
        </p:txBody>
      </p:sp>
    </p:spTree>
    <p:extLst>
      <p:ext uri="{BB962C8B-B14F-4D97-AF65-F5344CB8AC3E}">
        <p14:creationId xmlns:p14="http://schemas.microsoft.com/office/powerpoint/2010/main" val="144294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AE40-3ADC-447A-99C6-9A92A8822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Store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C1FF4-5B5F-4CA7-9500-885596A5D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 subtle, and complex memory model.</a:t>
            </a:r>
          </a:p>
          <a:p>
            <a:pPr lvl="1"/>
            <a:r>
              <a:rPr lang="en-US" dirty="0"/>
              <a:t>Why does it exist? – Why can’t we just have SC?</a:t>
            </a:r>
            <a:endParaRPr lang="en-US" b="1" dirty="0"/>
          </a:p>
          <a:p>
            <a:pPr lvl="1"/>
            <a:r>
              <a:rPr lang="en-US" dirty="0"/>
              <a:t>To understand the behavior of TSO, we need to know the architecture!</a:t>
            </a:r>
          </a:p>
        </p:txBody>
      </p:sp>
    </p:spTree>
    <p:extLst>
      <p:ext uri="{BB962C8B-B14F-4D97-AF65-F5344CB8AC3E}">
        <p14:creationId xmlns:p14="http://schemas.microsoft.com/office/powerpoint/2010/main" val="3832984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8473</TotalTime>
  <Words>2071</Words>
  <Application>Microsoft Office PowerPoint</Application>
  <PresentationFormat>Widescreen</PresentationFormat>
  <Paragraphs>508</Paragraphs>
  <Slides>38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Calibri</vt:lpstr>
      <vt:lpstr>Calibri Light</vt:lpstr>
      <vt:lpstr>Retrospect</vt:lpstr>
      <vt:lpstr>Why we have  Counterintuitive Memory Models</vt:lpstr>
      <vt:lpstr>Administration!</vt:lpstr>
      <vt:lpstr>Goals this class (and possibly next class)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Total Store Ordering</vt:lpstr>
      <vt:lpstr>What is out-of-order processing?</vt:lpstr>
      <vt:lpstr>What is out-of-order processing?</vt:lpstr>
      <vt:lpstr>What is out-of-order processing?</vt:lpstr>
      <vt:lpstr>Imagine this program</vt:lpstr>
      <vt:lpstr>Imagine this program</vt:lpstr>
      <vt:lpstr>Imagine this program</vt:lpstr>
      <vt:lpstr>What is out-of-order processing?</vt:lpstr>
      <vt:lpstr>What is out-of-order processing?</vt:lpstr>
      <vt:lpstr>What is out-of-order processing?</vt:lpstr>
      <vt:lpstr>Imagine this program</vt:lpstr>
      <vt:lpstr>Imagine this program</vt:lpstr>
      <vt:lpstr>Imagine this program</vt:lpstr>
      <vt:lpstr>Out-of-order processing and memory</vt:lpstr>
      <vt:lpstr>Out-of-order processing and memory</vt:lpstr>
      <vt:lpstr>Out-of-order processing and memory</vt:lpstr>
      <vt:lpstr>Out-of-order processing and memory</vt:lpstr>
      <vt:lpstr>Memory Dependencies: Loads</vt:lpstr>
      <vt:lpstr>Memory Dependencies: Loads</vt:lpstr>
      <vt:lpstr>Memory Dependencies</vt:lpstr>
      <vt:lpstr>Can this dereference null?</vt:lpstr>
      <vt:lpstr>Can this dereference null?</vt:lpstr>
      <vt:lpstr>Can this dereference null?</vt:lpstr>
      <vt:lpstr>Can this dereference null?</vt:lpstr>
      <vt:lpstr>The reality.  What can this print?</vt:lpstr>
      <vt:lpstr>What have we done?</vt:lpstr>
      <vt:lpstr>Introduction to Memory Models</vt:lpstr>
      <vt:lpstr>Introduction to Memory Models</vt:lpstr>
      <vt:lpstr>Introduction to Memory Models</vt:lpstr>
      <vt:lpstr>Introduction to Memory Models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8803: Memory Models</dc:title>
  <dc:creator>David Devecsery</dc:creator>
  <cp:lastModifiedBy>David Devecsery</cp:lastModifiedBy>
  <cp:revision>68</cp:revision>
  <dcterms:created xsi:type="dcterms:W3CDTF">2018-08-17T21:06:31Z</dcterms:created>
  <dcterms:modified xsi:type="dcterms:W3CDTF">2018-10-17T18:44:05Z</dcterms:modified>
</cp:coreProperties>
</file>