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7" r:id="rId1"/>
  </p:sldMasterIdLst>
  <p:notesMasterIdLst>
    <p:notesMasterId r:id="rId67"/>
  </p:notesMasterIdLst>
  <p:handoutMasterIdLst>
    <p:handoutMasterId r:id="rId68"/>
  </p:handoutMasterIdLst>
  <p:sldIdLst>
    <p:sldId id="399" r:id="rId2"/>
    <p:sldId id="546" r:id="rId3"/>
    <p:sldId id="2312" r:id="rId4"/>
    <p:sldId id="2354" r:id="rId5"/>
    <p:sldId id="1596" r:id="rId6"/>
    <p:sldId id="650" r:id="rId7"/>
    <p:sldId id="263" r:id="rId8"/>
    <p:sldId id="258" r:id="rId9"/>
    <p:sldId id="2355" r:id="rId10"/>
    <p:sldId id="268" r:id="rId11"/>
    <p:sldId id="273" r:id="rId12"/>
    <p:sldId id="2356" r:id="rId13"/>
    <p:sldId id="547" r:id="rId14"/>
    <p:sldId id="269" r:id="rId15"/>
    <p:sldId id="2359" r:id="rId16"/>
    <p:sldId id="2360" r:id="rId17"/>
    <p:sldId id="270" r:id="rId18"/>
    <p:sldId id="2342" r:id="rId19"/>
    <p:sldId id="274" r:id="rId20"/>
    <p:sldId id="275" r:id="rId21"/>
    <p:sldId id="276" r:id="rId22"/>
    <p:sldId id="396" r:id="rId23"/>
    <p:sldId id="397" r:id="rId24"/>
    <p:sldId id="2357" r:id="rId25"/>
    <p:sldId id="281" r:id="rId26"/>
    <p:sldId id="2358" r:id="rId27"/>
    <p:sldId id="292" r:id="rId28"/>
    <p:sldId id="310" r:id="rId29"/>
    <p:sldId id="295" r:id="rId30"/>
    <p:sldId id="2361" r:id="rId31"/>
    <p:sldId id="2341" r:id="rId32"/>
    <p:sldId id="2347" r:id="rId33"/>
    <p:sldId id="2348" r:id="rId34"/>
    <p:sldId id="2340" r:id="rId35"/>
    <p:sldId id="2336" r:id="rId36"/>
    <p:sldId id="2337" r:id="rId37"/>
    <p:sldId id="2338" r:id="rId38"/>
    <p:sldId id="2349" r:id="rId39"/>
    <p:sldId id="2339" r:id="rId40"/>
    <p:sldId id="323" r:id="rId41"/>
    <p:sldId id="2350" r:id="rId42"/>
    <p:sldId id="311" r:id="rId43"/>
    <p:sldId id="296" r:id="rId44"/>
    <p:sldId id="297" r:id="rId45"/>
    <p:sldId id="298" r:id="rId46"/>
    <p:sldId id="299" r:id="rId47"/>
    <p:sldId id="300" r:id="rId48"/>
    <p:sldId id="301" r:id="rId49"/>
    <p:sldId id="302" r:id="rId50"/>
    <p:sldId id="303" r:id="rId51"/>
    <p:sldId id="304" r:id="rId52"/>
    <p:sldId id="305" r:id="rId53"/>
    <p:sldId id="2351" r:id="rId54"/>
    <p:sldId id="306" r:id="rId55"/>
    <p:sldId id="307" r:id="rId56"/>
    <p:sldId id="308" r:id="rId57"/>
    <p:sldId id="309" r:id="rId58"/>
    <p:sldId id="312" r:id="rId59"/>
    <p:sldId id="2352" r:id="rId60"/>
    <p:sldId id="327" r:id="rId61"/>
    <p:sldId id="393" r:id="rId62"/>
    <p:sldId id="328" r:id="rId63"/>
    <p:sldId id="329" r:id="rId64"/>
    <p:sldId id="330" r:id="rId65"/>
    <p:sldId id="331" r:id="rId66"/>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1" autoAdjust="0"/>
    <p:restoredTop sz="93539" autoAdjust="0"/>
  </p:normalViewPr>
  <p:slideViewPr>
    <p:cSldViewPr>
      <p:cViewPr varScale="1">
        <p:scale>
          <a:sx n="111" d="100"/>
          <a:sy n="111" d="100"/>
        </p:scale>
        <p:origin x="55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11/21/19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extLst>
      <p:ext uri="{BB962C8B-B14F-4D97-AF65-F5344CB8AC3E}">
        <p14:creationId xmlns:p14="http://schemas.microsoft.com/office/powerpoint/2010/main" val="91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00035" name="Rectangle 3"/>
          <p:cNvSpPr>
            <a:spLocks noGrp="1" noChangeArrowheads="1"/>
          </p:cNvSpPr>
          <p:nvPr>
            <p:ph type="body" idx="1"/>
          </p:nvPr>
        </p:nvSpPr>
        <p:spPr bwMode="auto">
          <a:xfrm>
            <a:off x="686098" y="4343704"/>
            <a:ext cx="5485805" cy="4113892"/>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374670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Find axes along which the data has most variation, this is part of the underlying structure of the data</a:t>
            </a:r>
          </a:p>
          <a:p>
            <a:pPr lvl="0">
              <a:spcBef>
                <a:spcPts val="0"/>
              </a:spcBef>
              <a:buNone/>
            </a:pPr>
            <a:r>
              <a:rPr lang="en"/>
              <a:t>Use this to reduce the dimensionality of the data such that the data has significant variation among each remaining dimension</a:t>
            </a:r>
          </a:p>
          <a:p>
            <a:pPr lvl="0" rtl="0">
              <a:spcBef>
                <a:spcPts val="0"/>
              </a:spcBef>
              <a:buNone/>
            </a:pPr>
            <a:r>
              <a:rPr lang="en"/>
              <a:t>Here is an example, take 3d data, finding 2 axes of variatiation and reducing dimensionality to 2d</a:t>
            </a:r>
          </a:p>
        </p:txBody>
      </p:sp>
    </p:spTree>
    <p:extLst>
      <p:ext uri="{BB962C8B-B14F-4D97-AF65-F5344CB8AC3E}">
        <p14:creationId xmlns:p14="http://schemas.microsoft.com/office/powerpoint/2010/main" val="59078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Finally, another example is density estimation, which is estimating the underlying distribution of your data.</a:t>
            </a:r>
          </a:p>
          <a:p>
            <a:pPr lvl="0">
              <a:spcBef>
                <a:spcPts val="0"/>
              </a:spcBef>
              <a:buNone/>
            </a:pPr>
            <a:r>
              <a:rPr lang="en"/>
              <a:t>For example, in top example, have points in 1-d, and we can try to fit a gaussian to the density</a:t>
            </a:r>
          </a:p>
          <a:p>
            <a:pPr lvl="0" rtl="0">
              <a:spcBef>
                <a:spcPts val="0"/>
              </a:spcBef>
              <a:buNone/>
            </a:pPr>
            <a:r>
              <a:rPr lang="en"/>
              <a:t>In the bottom example, have 2d data.  Again trying to estimate the density, and we model the density to be higher where more points are concentrated</a:t>
            </a:r>
          </a:p>
        </p:txBody>
      </p:sp>
    </p:spTree>
    <p:extLst>
      <p:ext uri="{BB962C8B-B14F-4D97-AF65-F5344CB8AC3E}">
        <p14:creationId xmlns:p14="http://schemas.microsoft.com/office/powerpoint/2010/main" val="408372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we’ll focus on generative models, a class of models for unsupervised learning that given training data, tries to generate new samples from the same distribution</a:t>
            </a:r>
          </a:p>
          <a:p>
            <a:pPr lvl="0" rtl="0">
              <a:spcBef>
                <a:spcPts val="0"/>
              </a:spcBef>
              <a:buNone/>
            </a:pPr>
            <a:endParaRPr/>
          </a:p>
        </p:txBody>
      </p:sp>
    </p:spTree>
    <p:extLst>
      <p:ext uri="{BB962C8B-B14F-4D97-AF65-F5344CB8AC3E}">
        <p14:creationId xmlns:p14="http://schemas.microsoft.com/office/powerpoint/2010/main" val="9049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Addresses the problem of density estimation, which is a core problem in unsup learning</a:t>
            </a:r>
          </a:p>
        </p:txBody>
      </p:sp>
    </p:spTree>
    <p:extLst>
      <p:ext uri="{BB962C8B-B14F-4D97-AF65-F5344CB8AC3E}">
        <p14:creationId xmlns:p14="http://schemas.microsoft.com/office/powerpoint/2010/main" val="244327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3886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If we look at types of generative models, can be organized into this taxonomy, where 2 major branches are, as mentioned earlier, explicit density models that explicitly define and solve for the underlying density function, and implicit density models that represent the underlying distribution implicitly through its samples</a:t>
            </a:r>
          </a:p>
        </p:txBody>
      </p:sp>
    </p:spTree>
    <p:extLst>
      <p:ext uri="{BB962C8B-B14F-4D97-AF65-F5344CB8AC3E}">
        <p14:creationId xmlns:p14="http://schemas.microsoft.com/office/powerpoint/2010/main" val="56519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goodfellow tutorial which has a good overview of this</a:t>
            </a:r>
          </a:p>
          <a:p>
            <a:pPr lvl="0">
              <a:spcBef>
                <a:spcPts val="0"/>
              </a:spcBef>
              <a:buNone/>
            </a:pPr>
            <a:r>
              <a:rPr lang="en"/>
              <a:t>Today discuss 3 most popular types of generative models</a:t>
            </a:r>
          </a:p>
        </p:txBody>
      </p:sp>
    </p:spTree>
    <p:extLst>
      <p:ext uri="{BB962C8B-B14F-4D97-AF65-F5344CB8AC3E}">
        <p14:creationId xmlns:p14="http://schemas.microsoft.com/office/powerpoint/2010/main" val="917157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Pielrnn and cnn type of fully visible belief network</a:t>
            </a:r>
          </a:p>
        </p:txBody>
      </p:sp>
    </p:spTree>
    <p:extLst>
      <p:ext uri="{BB962C8B-B14F-4D97-AF65-F5344CB8AC3E}">
        <p14:creationId xmlns:p14="http://schemas.microsoft.com/office/powerpoint/2010/main" val="374044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5454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this class so far, have talked about a lot of sup. Learning problems</a:t>
            </a:r>
          </a:p>
          <a:p>
            <a:pPr lvl="0">
              <a:spcBef>
                <a:spcPts val="0"/>
              </a:spcBef>
              <a:buNone/>
            </a:pPr>
            <a:r>
              <a:rPr lang="en"/>
              <a:t>Data x, y is a label, and label can take many different forms</a:t>
            </a:r>
          </a:p>
          <a:p>
            <a:pPr lvl="0">
              <a:spcBef>
                <a:spcPts val="0"/>
              </a:spcBef>
              <a:buNone/>
            </a:pPr>
            <a:endParaRPr/>
          </a:p>
        </p:txBody>
      </p:sp>
    </p:spTree>
    <p:extLst>
      <p:ext uri="{BB962C8B-B14F-4D97-AF65-F5344CB8AC3E}">
        <p14:creationId xmlns:p14="http://schemas.microsoft.com/office/powerpoint/2010/main" val="100354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950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619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47410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848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000">
              <a:solidFill>
                <a:schemeClr val="dk1"/>
              </a:solidFill>
              <a:highlight>
                <a:srgbClr val="FFFFFF"/>
              </a:highlight>
            </a:endParaRPr>
          </a:p>
          <a:p>
            <a:pPr lv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Generative model with latent variables to maximize training data</a:t>
            </a:r>
          </a:p>
          <a:p>
            <a:pPr lvl="0" rt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What is unsupervised learning?  Learning feature representations with unsupervised objectives, vs. learning generative models for data, etc…</a:t>
            </a:r>
          </a:p>
          <a:p>
            <a:pPr lvl="0">
              <a:spcBef>
                <a:spcPts val="0"/>
              </a:spcBef>
              <a:buNone/>
            </a:pPr>
            <a:r>
              <a:rPr lang="en" sz="1000">
                <a:solidFill>
                  <a:schemeClr val="dk1"/>
                </a:solidFill>
                <a:highlight>
                  <a:srgbClr val="FFFFFF"/>
                </a:highlight>
              </a:rPr>
              <a:t>Explicit density estimation (PixelCNN) vs. Autoencoder vs. VAE vs. GANs.  Compare and contrast.  In particular, VAE vs. GAN. What are advantages of VAE?  Are Autoencoders still used? In what context? Or why not?</a:t>
            </a:r>
          </a:p>
          <a:p>
            <a:pPr lvl="0" rtl="0">
              <a:spcBef>
                <a:spcPts val="0"/>
              </a:spcBef>
              <a:buNone/>
            </a:pPr>
            <a:r>
              <a:rPr lang="en" sz="1000">
                <a:solidFill>
                  <a:schemeClr val="dk1"/>
                </a:solidFill>
                <a:highlight>
                  <a:srgbClr val="FFFFFF"/>
                </a:highlight>
              </a:rPr>
              <a:t>What is current research, pros / cons of each?</a:t>
            </a:r>
          </a:p>
          <a:p>
            <a:pPr lvl="0" rtl="0">
              <a:spcBef>
                <a:spcPts val="0"/>
              </a:spcBef>
              <a:buNone/>
            </a:pPr>
            <a:endParaRPr sz="1000">
              <a:solidFill>
                <a:schemeClr val="dk1"/>
              </a:solidFill>
              <a:highlight>
                <a:srgbClr val="FFFFFF"/>
              </a:highlight>
            </a:endParaRPr>
          </a:p>
          <a:p>
            <a:pPr lvl="0" rtl="0">
              <a:spcBef>
                <a:spcPts val="0"/>
              </a:spcBef>
              <a:buNone/>
            </a:pPr>
            <a:endParaRPr/>
          </a:p>
        </p:txBody>
      </p:sp>
    </p:spTree>
    <p:extLst>
      <p:ext uri="{BB962C8B-B14F-4D97-AF65-F5344CB8AC3E}">
        <p14:creationId xmlns:p14="http://schemas.microsoft.com/office/powerpoint/2010/main" val="1445978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9487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Shape 6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41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7679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4067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047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638415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9658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880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1" name="Shape 7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519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3" name="Shape 7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3478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6890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35301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905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59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179698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Unsupervised learning is a type of learning where we have unlabeled training data, and we want to learn some underlying hidden structure of the data</a:t>
            </a:r>
          </a:p>
        </p:txBody>
      </p:sp>
    </p:spTree>
    <p:extLst>
      <p:ext uri="{BB962C8B-B14F-4D97-AF65-F5344CB8AC3E}">
        <p14:creationId xmlns:p14="http://schemas.microsoft.com/office/powerpoint/2010/main" val="147897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287297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2640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Clustering - find groups within the data that are similar through some metric</a:t>
            </a:r>
          </a:p>
        </p:txBody>
      </p:sp>
    </p:spTree>
    <p:extLst>
      <p:ext uri="{BB962C8B-B14F-4D97-AF65-F5344CB8AC3E}">
        <p14:creationId xmlns:p14="http://schemas.microsoft.com/office/powerpoint/2010/main" val="31816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93891" name="Rectangle 3"/>
          <p:cNvSpPr>
            <a:spLocks noGrp="1" noChangeArrowheads="1"/>
          </p:cNvSpPr>
          <p:nvPr>
            <p:ph type="body" idx="1"/>
          </p:nvPr>
        </p:nvSpPr>
        <p:spPr bwMode="auto">
          <a:xfrm>
            <a:off x="687586" y="4342191"/>
            <a:ext cx="5484317" cy="4115405"/>
          </a:xfrm>
          <a:prstGeom prst="rect">
            <a:avLst/>
          </a:prstGeom>
          <a:solidFill>
            <a:srgbClr val="FFFFFF"/>
          </a:solidFill>
          <a:ln>
            <a:solidFill>
              <a:srgbClr val="000000"/>
            </a:solidFill>
            <a:miter lim="800000"/>
            <a:headEnd/>
            <a:tailEnd/>
          </a:ln>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05368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buSzPct val="100000"/>
              <a:defRPr sz="3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457200" y="1600200"/>
            <a:ext cx="8229600" cy="4967600"/>
          </a:xfrm>
          <a:prstGeom prst="rect">
            <a:avLst/>
          </a:prstGeom>
          <a:noFill/>
          <a:ln>
            <a:noFill/>
          </a:ln>
        </p:spPr>
        <p:txBody>
          <a:bodyPr lIns="91425" tIns="91425" rIns="91425" bIns="91425" anchor="ctr" anchorCtr="0"/>
          <a:lstStyle>
            <a:lvl1pPr lvl="0" rtl="0">
              <a:spcBef>
                <a:spcPts val="0"/>
              </a:spcBef>
              <a:buSzPct val="100000"/>
              <a:buChar char="●"/>
              <a:defRPr sz="18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21" name="Shape 21"/>
          <p:cNvSpPr txBox="1">
            <a:spLocks noGrp="1"/>
          </p:cNvSpPr>
          <p:nvPr>
            <p:ph type="sldNum" idx="12"/>
          </p:nvPr>
        </p:nvSpPr>
        <p:spPr>
          <a:xfrm>
            <a:off x="66556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6726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16" name="Shape 16"/>
          <p:cNvSpPr txBox="1">
            <a:spLocks noGrp="1"/>
          </p:cNvSpPr>
          <p:nvPr>
            <p:ph type="sldNum" idx="12"/>
          </p:nvPr>
        </p:nvSpPr>
        <p:spPr>
          <a:xfrm>
            <a:off x="65032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8863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0" r:id="rId12"/>
    <p:sldLayoutId id="2147483728" r:id="rId13"/>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File:ClusterAnalysis_Mouse.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hdthesis-bioinformatics-maxplanckinstitute-molecularplantphys.matthias-scholz.de/fig_pca_illu3d.pn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creativecommons.org/publicdomain/zero/1.0/deed.e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ommons.wikimedia.org/wiki/File:Bivariate_example.png" TargetMode="External"/><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creativecommons.org/publicdomain/zero/1.0/deed.en" TargetMode="External"/><Relationship Id="rId4" Type="http://schemas.openxmlformats.org/officeDocument/2006/relationships/hyperlink" Target="https://www.flickr.com/photos/omegatron/8533520357"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hyperlink" Target="https://phillipi.github.io/pix2pix/" TargetMode="External"/><Relationship Id="rId3" Type="http://schemas.openxmlformats.org/officeDocument/2006/relationships/image" Target="../media/image18.png"/><Relationship Id="rId7" Type="http://schemas.openxmlformats.org/officeDocument/2006/relationships/hyperlink" Target="https://arxiv.org/pdf/1703.10717.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arxiv.org/abs/1511.06434"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ukapopijac.github.io/gaussian-mixture-model/" TargetMode="External"/><Relationship Id="rId2" Type="http://schemas.openxmlformats.org/officeDocument/2006/relationships/hyperlink" Target="http://stanford.edu/class/ee103/visualizations/kmeans/kmean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hyperlink" Target="https://cs.stanford.edu/people/karpathy/convnetjs/demo/autoencoder.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creativecommons.org/publicdomain/zero/1.0/deed.en" TargetMode="External"/><Relationship Id="rId4" Type="http://schemas.openxmlformats.org/officeDocument/2006/relationships/hyperlink" Target="https://pixabay.com/en/kitten-cute-feline-kitty-domestic-124669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dirty="0"/>
              <a:t>Georgia Tech</a:t>
            </a:r>
          </a:p>
        </p:txBody>
      </p:sp>
      <p:sp>
        <p:nvSpPr>
          <p:cNvPr id="3" name="TextBox 2"/>
          <p:cNvSpPr txBox="1"/>
          <p:nvPr/>
        </p:nvSpPr>
        <p:spPr>
          <a:xfrm>
            <a:off x="1828800" y="2307610"/>
            <a:ext cx="6934200" cy="1200329"/>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Variational Auto-Encoders (VAEs)</a:t>
            </a:r>
          </a:p>
          <a:p>
            <a:pPr marL="1200150" lvl="2" indent="-285750" algn="l">
              <a:spcBef>
                <a:spcPct val="20000"/>
              </a:spcBef>
              <a:buFontTx/>
              <a:buChar char="–"/>
            </a:pPr>
            <a:r>
              <a:rPr lang="en-US" sz="2000" kern="0">
                <a:solidFill>
                  <a:prstClr val="black"/>
                </a:solidFill>
                <a:latin typeface="Arial"/>
                <a:ea typeface="Osaka"/>
                <a:cs typeface="Osaka"/>
              </a:rPr>
              <a:t>AEs</a:t>
            </a:r>
            <a:r>
              <a:rPr lang="en-US" sz="2000" kern="0" dirty="0">
                <a:solidFill>
                  <a:prstClr val="black"/>
                </a:solidFill>
                <a:latin typeface="Arial"/>
                <a:ea typeface="Osaka"/>
                <a:cs typeface="Osaka"/>
              </a:rPr>
              <a:t>, Variational Inference</a:t>
            </a:r>
          </a:p>
        </p:txBody>
      </p:sp>
    </p:spTree>
    <p:extLst>
      <p:ext uri="{BB962C8B-B14F-4D97-AF65-F5344CB8AC3E}">
        <p14:creationId xmlns:p14="http://schemas.microsoft.com/office/powerpoint/2010/main" val="26443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Shape 59">
            <a:extLst>
              <a:ext uri="{FF2B5EF4-FFF2-40B4-BE49-F238E27FC236}">
                <a16:creationId xmlns:a16="http://schemas.microsoft.com/office/drawing/2014/main" id="{8360E70D-168E-CF44-9EEF-3A9B97116DB6}"/>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159674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Tree>
    <p:extLst>
      <p:ext uri="{BB962C8B-B14F-4D97-AF65-F5344CB8AC3E}">
        <p14:creationId xmlns:p14="http://schemas.microsoft.com/office/powerpoint/2010/main" val="394431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
        <p:nvSpPr>
          <p:cNvPr id="13" name="Shape 178">
            <a:extLst>
              <a:ext uri="{FF2B5EF4-FFF2-40B4-BE49-F238E27FC236}">
                <a16:creationId xmlns:a16="http://schemas.microsoft.com/office/drawing/2014/main" id="{88D065BA-5F7E-1445-9052-994711F11937}"/>
              </a:ext>
            </a:extLst>
          </p:cNvPr>
          <p:cNvSpPr txBox="1"/>
          <p:nvPr/>
        </p:nvSpPr>
        <p:spPr>
          <a:xfrm>
            <a:off x="2985325" y="2317500"/>
            <a:ext cx="22185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Holy grail: Solve unsupervised learning</a:t>
            </a:r>
            <a:endParaRPr sz="1400" kern="0">
              <a:solidFill>
                <a:srgbClr val="0000FF"/>
              </a:solidFill>
              <a:latin typeface="Arial"/>
              <a:cs typeface="Arial"/>
              <a:sym typeface="Arial"/>
            </a:endParaRPr>
          </a:p>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=&gt; understand structure of visual world</a:t>
            </a:r>
            <a:endParaRPr sz="1400" kern="0">
              <a:solidFill>
                <a:srgbClr val="0000FF"/>
              </a:solidFill>
              <a:latin typeface="Arial"/>
              <a:cs typeface="Arial"/>
              <a:sym typeface="Arial"/>
            </a:endParaRPr>
          </a:p>
        </p:txBody>
      </p:sp>
      <p:sp>
        <p:nvSpPr>
          <p:cNvPr id="14" name="Shape 182">
            <a:extLst>
              <a:ext uri="{FF2B5EF4-FFF2-40B4-BE49-F238E27FC236}">
                <a16:creationId xmlns:a16="http://schemas.microsoft.com/office/drawing/2014/main" id="{2A662042-EDE1-704F-B829-141BE6584F48}"/>
              </a:ext>
            </a:extLst>
          </p:cNvPr>
          <p:cNvSpPr txBox="1"/>
          <p:nvPr/>
        </p:nvSpPr>
        <p:spPr>
          <a:xfrm>
            <a:off x="685800" y="1998350"/>
            <a:ext cx="27966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600" kern="0" dirty="0">
                <a:solidFill>
                  <a:srgbClr val="0000FF"/>
                </a:solidFill>
                <a:latin typeface="Arial"/>
                <a:cs typeface="Arial"/>
                <a:sym typeface="Arial"/>
              </a:rPr>
              <a:t>Training data is cheap</a:t>
            </a:r>
            <a:endParaRPr sz="1600" kern="0" dirty="0">
              <a:solidFill>
                <a:srgbClr val="0000FF"/>
              </a:solidFill>
              <a:latin typeface="Arial"/>
              <a:cs typeface="Arial"/>
              <a:sym typeface="Arial"/>
            </a:endParaRPr>
          </a:p>
        </p:txBody>
      </p:sp>
      <p:cxnSp>
        <p:nvCxnSpPr>
          <p:cNvPr id="15" name="Shape 183">
            <a:extLst>
              <a:ext uri="{FF2B5EF4-FFF2-40B4-BE49-F238E27FC236}">
                <a16:creationId xmlns:a16="http://schemas.microsoft.com/office/drawing/2014/main" id="{25926DF1-A296-2D48-9257-E037F3339D34}"/>
              </a:ext>
            </a:extLst>
          </p:cNvPr>
          <p:cNvCxnSpPr/>
          <p:nvPr/>
        </p:nvCxnSpPr>
        <p:spPr>
          <a:xfrm>
            <a:off x="2081100" y="2349550"/>
            <a:ext cx="63300" cy="261300"/>
          </a:xfrm>
          <a:prstGeom prst="straightConnector1">
            <a:avLst/>
          </a:prstGeom>
          <a:noFill/>
          <a:ln w="9525" cap="flat" cmpd="sng">
            <a:solidFill>
              <a:srgbClr val="0000FF"/>
            </a:solidFill>
            <a:prstDash val="solid"/>
            <a:round/>
            <a:headEnd type="none" w="med" len="med"/>
            <a:tailEnd type="triangle" w="med" len="med"/>
          </a:ln>
        </p:spPr>
      </p:cxnSp>
      <p:cxnSp>
        <p:nvCxnSpPr>
          <p:cNvPr id="16" name="Shape 184">
            <a:extLst>
              <a:ext uri="{FF2B5EF4-FFF2-40B4-BE49-F238E27FC236}">
                <a16:creationId xmlns:a16="http://schemas.microsoft.com/office/drawing/2014/main" id="{B5378286-10AC-A943-A791-43C9E4007384}"/>
              </a:ext>
            </a:extLst>
          </p:cNvPr>
          <p:cNvCxnSpPr/>
          <p:nvPr/>
        </p:nvCxnSpPr>
        <p:spPr>
          <a:xfrm flipH="1">
            <a:off x="4009200" y="3232500"/>
            <a:ext cx="320700" cy="425100"/>
          </a:xfrm>
          <a:prstGeom prst="straightConnector1">
            <a:avLst/>
          </a:prstGeom>
          <a:noFill/>
          <a:ln w="9525" cap="flat" cmpd="sng">
            <a:solidFill>
              <a:srgbClr val="0000FF"/>
            </a:solidFill>
            <a:prstDash val="solid"/>
            <a:round/>
            <a:headEnd type="none" w="med" len="med"/>
            <a:tailEnd type="triangle" w="med" len="med"/>
          </a:ln>
        </p:spPr>
      </p:cxnSp>
    </p:spTree>
    <p:extLst>
      <p:ext uri="{BB962C8B-B14F-4D97-AF65-F5344CB8AC3E}">
        <p14:creationId xmlns:p14="http://schemas.microsoft.com/office/powerpoint/2010/main" val="16303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p:sp>
        <p:nvSpPr>
          <p:cNvPr id="6" name="Rounded Rectangle 5"/>
          <p:cNvSpPr/>
          <p:nvPr/>
        </p:nvSpPr>
        <p:spPr bwMode="auto">
          <a:xfrm>
            <a:off x="3479045" y="12954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TextBox 6"/>
          <p:cNvSpPr txBox="1"/>
          <p:nvPr/>
        </p:nvSpPr>
        <p:spPr>
          <a:xfrm>
            <a:off x="3479045" y="1447800"/>
            <a:ext cx="1981200" cy="369332"/>
          </a:xfrm>
          <a:prstGeom prst="rect">
            <a:avLst/>
          </a:prstGeom>
          <a:noFill/>
        </p:spPr>
        <p:txBody>
          <a:bodyPr wrap="square" rtlCol="0">
            <a:spAutoFit/>
          </a:bodyPr>
          <a:lstStyle/>
          <a:p>
            <a:r>
              <a:rPr lang="en-US" sz="1800" dirty="0"/>
              <a:t>Classification</a:t>
            </a:r>
          </a:p>
        </p:txBody>
      </p:sp>
      <p:sp>
        <p:nvSpPr>
          <p:cNvPr id="10" name="Right Arrow 9"/>
          <p:cNvSpPr/>
          <p:nvPr/>
        </p:nvSpPr>
        <p:spPr bwMode="auto">
          <a:xfrm>
            <a:off x="24122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ight Arrow 10"/>
          <p:cNvSpPr/>
          <p:nvPr/>
        </p:nvSpPr>
        <p:spPr bwMode="auto">
          <a:xfrm>
            <a:off x="55364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p:cNvSpPr txBox="1"/>
          <p:nvPr/>
        </p:nvSpPr>
        <p:spPr>
          <a:xfrm>
            <a:off x="1864289" y="1447800"/>
            <a:ext cx="300082" cy="369332"/>
          </a:xfrm>
          <a:prstGeom prst="rect">
            <a:avLst/>
          </a:prstGeom>
          <a:noFill/>
        </p:spPr>
        <p:txBody>
          <a:bodyPr wrap="none" rtlCol="0">
            <a:spAutoFit/>
          </a:bodyPr>
          <a:lstStyle/>
          <a:p>
            <a:r>
              <a:rPr lang="en-US" sz="1800" dirty="0"/>
              <a:t>x</a:t>
            </a:r>
          </a:p>
        </p:txBody>
      </p:sp>
      <p:sp>
        <p:nvSpPr>
          <p:cNvPr id="14" name="TextBox 13"/>
          <p:cNvSpPr txBox="1"/>
          <p:nvPr/>
        </p:nvSpPr>
        <p:spPr>
          <a:xfrm>
            <a:off x="6755645" y="1447800"/>
            <a:ext cx="312906" cy="369332"/>
          </a:xfrm>
          <a:prstGeom prst="rect">
            <a:avLst/>
          </a:prstGeom>
          <a:noFill/>
        </p:spPr>
        <p:txBody>
          <a:bodyPr wrap="none" rtlCol="0">
            <a:spAutoFit/>
          </a:bodyPr>
          <a:lstStyle/>
          <a:p>
            <a:r>
              <a:rPr lang="en-US" sz="1800" dirty="0"/>
              <a:t>y</a:t>
            </a:r>
          </a:p>
        </p:txBody>
      </p:sp>
      <p:sp>
        <p:nvSpPr>
          <p:cNvPr id="15" name="Rounded Rectangle 14"/>
          <p:cNvSpPr/>
          <p:nvPr/>
        </p:nvSpPr>
        <p:spPr bwMode="auto">
          <a:xfrm>
            <a:off x="3479045" y="2286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TextBox 15"/>
          <p:cNvSpPr txBox="1"/>
          <p:nvPr/>
        </p:nvSpPr>
        <p:spPr>
          <a:xfrm>
            <a:off x="3479045" y="2438400"/>
            <a:ext cx="1981200" cy="369332"/>
          </a:xfrm>
          <a:prstGeom prst="rect">
            <a:avLst/>
          </a:prstGeom>
          <a:noFill/>
        </p:spPr>
        <p:txBody>
          <a:bodyPr wrap="square" rtlCol="0">
            <a:spAutoFit/>
          </a:bodyPr>
          <a:lstStyle/>
          <a:p>
            <a:r>
              <a:rPr lang="en-US" sz="1800" dirty="0"/>
              <a:t>Regression</a:t>
            </a:r>
          </a:p>
        </p:txBody>
      </p:sp>
      <p:sp>
        <p:nvSpPr>
          <p:cNvPr id="17" name="Right Arrow 16"/>
          <p:cNvSpPr/>
          <p:nvPr/>
        </p:nvSpPr>
        <p:spPr bwMode="auto">
          <a:xfrm>
            <a:off x="24122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ight Arrow 17"/>
          <p:cNvSpPr/>
          <p:nvPr/>
        </p:nvSpPr>
        <p:spPr bwMode="auto">
          <a:xfrm>
            <a:off x="55364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1864289" y="2438400"/>
            <a:ext cx="300082" cy="369332"/>
          </a:xfrm>
          <a:prstGeom prst="rect">
            <a:avLst/>
          </a:prstGeom>
          <a:noFill/>
        </p:spPr>
        <p:txBody>
          <a:bodyPr wrap="none" rtlCol="0">
            <a:spAutoFit/>
          </a:bodyPr>
          <a:lstStyle/>
          <a:p>
            <a:r>
              <a:rPr lang="en-US" sz="1800" dirty="0"/>
              <a:t>x</a:t>
            </a:r>
          </a:p>
        </p:txBody>
      </p:sp>
      <p:sp>
        <p:nvSpPr>
          <p:cNvPr id="20" name="TextBox 19"/>
          <p:cNvSpPr txBox="1"/>
          <p:nvPr/>
        </p:nvSpPr>
        <p:spPr>
          <a:xfrm>
            <a:off x="6755645" y="2438400"/>
            <a:ext cx="312906" cy="369332"/>
          </a:xfrm>
          <a:prstGeom prst="rect">
            <a:avLst/>
          </a:prstGeom>
          <a:noFill/>
        </p:spPr>
        <p:txBody>
          <a:bodyPr wrap="none" rtlCol="0">
            <a:spAutoFit/>
          </a:bodyPr>
          <a:lstStyle/>
          <a:p>
            <a:r>
              <a:rPr lang="en-US" sz="1800" dirty="0"/>
              <a:t>y</a:t>
            </a:r>
          </a:p>
        </p:txBody>
      </p:sp>
      <p:sp>
        <p:nvSpPr>
          <p:cNvPr id="21" name="TextBox 20"/>
          <p:cNvSpPr txBox="1"/>
          <p:nvPr/>
        </p:nvSpPr>
        <p:spPr>
          <a:xfrm>
            <a:off x="7517645" y="1497507"/>
            <a:ext cx="843112" cy="307777"/>
          </a:xfrm>
          <a:prstGeom prst="rect">
            <a:avLst/>
          </a:prstGeom>
          <a:noFill/>
        </p:spPr>
        <p:txBody>
          <a:bodyPr wrap="none" rtlCol="0">
            <a:spAutoFit/>
          </a:bodyPr>
          <a:lstStyle/>
          <a:p>
            <a:r>
              <a:rPr lang="en-US" sz="1400" dirty="0"/>
              <a:t>Discrete</a:t>
            </a:r>
          </a:p>
        </p:txBody>
      </p:sp>
      <p:sp>
        <p:nvSpPr>
          <p:cNvPr id="22" name="TextBox 21"/>
          <p:cNvSpPr txBox="1"/>
          <p:nvPr/>
        </p:nvSpPr>
        <p:spPr>
          <a:xfrm>
            <a:off x="7441445" y="2488107"/>
            <a:ext cx="1092955" cy="307777"/>
          </a:xfrm>
          <a:prstGeom prst="rect">
            <a:avLst/>
          </a:prstGeom>
          <a:noFill/>
        </p:spPr>
        <p:txBody>
          <a:bodyPr wrap="none" rtlCol="0">
            <a:spAutoFit/>
          </a:bodyPr>
          <a:lstStyle/>
          <a:p>
            <a:r>
              <a:rPr lang="en-US" sz="1400" dirty="0"/>
              <a:t>Continuous</a:t>
            </a:r>
          </a:p>
        </p:txBody>
      </p:sp>
      <p:sp>
        <p:nvSpPr>
          <p:cNvPr id="23" name="Rounded Rectangle 22"/>
          <p:cNvSpPr/>
          <p:nvPr/>
        </p:nvSpPr>
        <p:spPr bwMode="auto">
          <a:xfrm>
            <a:off x="3479045" y="40386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TextBox 23"/>
          <p:cNvSpPr txBox="1"/>
          <p:nvPr/>
        </p:nvSpPr>
        <p:spPr>
          <a:xfrm>
            <a:off x="3479045" y="4191000"/>
            <a:ext cx="1981200" cy="369332"/>
          </a:xfrm>
          <a:prstGeom prst="rect">
            <a:avLst/>
          </a:prstGeom>
          <a:noFill/>
        </p:spPr>
        <p:txBody>
          <a:bodyPr wrap="square" rtlCol="0">
            <a:spAutoFit/>
          </a:bodyPr>
          <a:lstStyle/>
          <a:p>
            <a:r>
              <a:rPr lang="en-US" sz="1800" dirty="0"/>
              <a:t>Clustering</a:t>
            </a:r>
          </a:p>
        </p:txBody>
      </p:sp>
      <p:sp>
        <p:nvSpPr>
          <p:cNvPr id="25" name="Right Arrow 24"/>
          <p:cNvSpPr/>
          <p:nvPr/>
        </p:nvSpPr>
        <p:spPr bwMode="auto">
          <a:xfrm>
            <a:off x="24122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Right Arrow 25"/>
          <p:cNvSpPr/>
          <p:nvPr/>
        </p:nvSpPr>
        <p:spPr bwMode="auto">
          <a:xfrm>
            <a:off x="55364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TextBox 26"/>
          <p:cNvSpPr txBox="1"/>
          <p:nvPr/>
        </p:nvSpPr>
        <p:spPr>
          <a:xfrm>
            <a:off x="1864289" y="4191000"/>
            <a:ext cx="300082" cy="369332"/>
          </a:xfrm>
          <a:prstGeom prst="rect">
            <a:avLst/>
          </a:prstGeom>
          <a:noFill/>
        </p:spPr>
        <p:txBody>
          <a:bodyPr wrap="none" rtlCol="0">
            <a:spAutoFit/>
          </a:bodyPr>
          <a:lstStyle/>
          <a:p>
            <a:r>
              <a:rPr lang="en-US" sz="1800" dirty="0"/>
              <a:t>x</a:t>
            </a:r>
          </a:p>
        </p:txBody>
      </p:sp>
      <p:sp>
        <p:nvSpPr>
          <p:cNvPr id="28" name="TextBox 27"/>
          <p:cNvSpPr txBox="1"/>
          <p:nvPr/>
        </p:nvSpPr>
        <p:spPr>
          <a:xfrm>
            <a:off x="6762057" y="4191000"/>
            <a:ext cx="300082" cy="369332"/>
          </a:xfrm>
          <a:prstGeom prst="rect">
            <a:avLst/>
          </a:prstGeom>
          <a:noFill/>
        </p:spPr>
        <p:txBody>
          <a:bodyPr wrap="none" rtlCol="0">
            <a:spAutoFit/>
          </a:bodyPr>
          <a:lstStyle/>
          <a:p>
            <a:r>
              <a:rPr lang="en-US" sz="1800" dirty="0"/>
              <a:t>c</a:t>
            </a:r>
          </a:p>
        </p:txBody>
      </p:sp>
      <p:sp>
        <p:nvSpPr>
          <p:cNvPr id="29" name="TextBox 28"/>
          <p:cNvSpPr txBox="1"/>
          <p:nvPr/>
        </p:nvSpPr>
        <p:spPr>
          <a:xfrm>
            <a:off x="7556761" y="4240707"/>
            <a:ext cx="841897" cy="307777"/>
          </a:xfrm>
          <a:prstGeom prst="rect">
            <a:avLst/>
          </a:prstGeom>
          <a:noFill/>
        </p:spPr>
        <p:txBody>
          <a:bodyPr wrap="none" rtlCol="0">
            <a:spAutoFit/>
          </a:bodyPr>
          <a:lstStyle/>
          <a:p>
            <a:r>
              <a:rPr lang="en-US" sz="1400" dirty="0"/>
              <a:t>Discrete</a:t>
            </a:r>
          </a:p>
        </p:txBody>
      </p:sp>
      <p:sp>
        <p:nvSpPr>
          <p:cNvPr id="30" name="Rounded Rectangle 29"/>
          <p:cNvSpPr/>
          <p:nvPr/>
        </p:nvSpPr>
        <p:spPr bwMode="auto">
          <a:xfrm>
            <a:off x="3497646" y="4953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TextBox 30"/>
          <p:cNvSpPr txBox="1"/>
          <p:nvPr/>
        </p:nvSpPr>
        <p:spPr>
          <a:xfrm>
            <a:off x="3497646" y="4992469"/>
            <a:ext cx="1981200" cy="646331"/>
          </a:xfrm>
          <a:prstGeom prst="rect">
            <a:avLst/>
          </a:prstGeom>
          <a:noFill/>
        </p:spPr>
        <p:txBody>
          <a:bodyPr wrap="square" rtlCol="0">
            <a:spAutoFit/>
          </a:bodyPr>
          <a:lstStyle/>
          <a:p>
            <a:r>
              <a:rPr lang="en-US" sz="1800" dirty="0"/>
              <a:t>Dimensionality</a:t>
            </a:r>
            <a:br>
              <a:rPr lang="en-US" sz="1800" dirty="0"/>
            </a:br>
            <a:r>
              <a:rPr lang="en-US" sz="1800" dirty="0"/>
              <a:t>Reduction</a:t>
            </a:r>
          </a:p>
        </p:txBody>
      </p:sp>
      <p:sp>
        <p:nvSpPr>
          <p:cNvPr id="32" name="Right Arrow 31"/>
          <p:cNvSpPr/>
          <p:nvPr/>
        </p:nvSpPr>
        <p:spPr bwMode="auto">
          <a:xfrm>
            <a:off x="24308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Right Arrow 32"/>
          <p:cNvSpPr/>
          <p:nvPr/>
        </p:nvSpPr>
        <p:spPr bwMode="auto">
          <a:xfrm>
            <a:off x="55550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TextBox 33"/>
          <p:cNvSpPr txBox="1"/>
          <p:nvPr/>
        </p:nvSpPr>
        <p:spPr>
          <a:xfrm>
            <a:off x="1882890" y="5105400"/>
            <a:ext cx="300082" cy="369332"/>
          </a:xfrm>
          <a:prstGeom prst="rect">
            <a:avLst/>
          </a:prstGeom>
          <a:noFill/>
        </p:spPr>
        <p:txBody>
          <a:bodyPr wrap="none" rtlCol="0">
            <a:spAutoFit/>
          </a:bodyPr>
          <a:lstStyle/>
          <a:p>
            <a:r>
              <a:rPr lang="en-US" sz="1800" dirty="0"/>
              <a:t>x</a:t>
            </a:r>
          </a:p>
        </p:txBody>
      </p:sp>
      <p:sp>
        <p:nvSpPr>
          <p:cNvPr id="35" name="TextBox 34"/>
          <p:cNvSpPr txBox="1"/>
          <p:nvPr/>
        </p:nvSpPr>
        <p:spPr>
          <a:xfrm>
            <a:off x="6780658" y="5105400"/>
            <a:ext cx="300082" cy="369332"/>
          </a:xfrm>
          <a:prstGeom prst="rect">
            <a:avLst/>
          </a:prstGeom>
          <a:noFill/>
        </p:spPr>
        <p:txBody>
          <a:bodyPr wrap="none" rtlCol="0">
            <a:spAutoFit/>
          </a:bodyPr>
          <a:lstStyle/>
          <a:p>
            <a:r>
              <a:rPr lang="en-US" sz="1800" dirty="0"/>
              <a:t>z</a:t>
            </a:r>
          </a:p>
        </p:txBody>
      </p:sp>
      <p:sp>
        <p:nvSpPr>
          <p:cNvPr id="36" name="TextBox 35"/>
          <p:cNvSpPr txBox="1"/>
          <p:nvPr/>
        </p:nvSpPr>
        <p:spPr>
          <a:xfrm>
            <a:off x="7449834" y="5155107"/>
            <a:ext cx="1092955" cy="307777"/>
          </a:xfrm>
          <a:prstGeom prst="rect">
            <a:avLst/>
          </a:prstGeom>
          <a:noFill/>
        </p:spPr>
        <p:txBody>
          <a:bodyPr wrap="none" rtlCol="0">
            <a:spAutoFit/>
          </a:bodyPr>
          <a:lstStyle/>
          <a:p>
            <a:r>
              <a:rPr lang="en-US" sz="1400" dirty="0"/>
              <a:t>Continuous</a:t>
            </a:r>
          </a:p>
        </p:txBody>
      </p:sp>
      <p:sp>
        <p:nvSpPr>
          <p:cNvPr id="8" name="TextBox 7"/>
          <p:cNvSpPr txBox="1"/>
          <p:nvPr/>
        </p:nvSpPr>
        <p:spPr>
          <a:xfrm>
            <a:off x="0" y="838200"/>
            <a:ext cx="3007855" cy="461665"/>
          </a:xfrm>
          <a:prstGeom prst="rect">
            <a:avLst/>
          </a:prstGeom>
          <a:noFill/>
        </p:spPr>
        <p:txBody>
          <a:bodyPr wrap="none" rtlCol="0">
            <a:spAutoFit/>
          </a:bodyPr>
          <a:lstStyle/>
          <a:p>
            <a:r>
              <a:rPr lang="en-US" sz="2400" dirty="0"/>
              <a:t>Supervised Learning</a:t>
            </a:r>
          </a:p>
        </p:txBody>
      </p:sp>
      <p:sp>
        <p:nvSpPr>
          <p:cNvPr id="37" name="TextBox 36"/>
          <p:cNvSpPr txBox="1"/>
          <p:nvPr/>
        </p:nvSpPr>
        <p:spPr>
          <a:xfrm>
            <a:off x="0" y="3352800"/>
            <a:ext cx="3349895" cy="461665"/>
          </a:xfrm>
          <a:prstGeom prst="rect">
            <a:avLst/>
          </a:prstGeom>
          <a:noFill/>
        </p:spPr>
        <p:txBody>
          <a:bodyPr wrap="none" rtlCol="0">
            <a:spAutoFit/>
          </a:bodyPr>
          <a:lstStyle/>
          <a:p>
            <a:r>
              <a:rPr lang="en-US" sz="2400" dirty="0"/>
              <a:t>Unsupervised Learning</a:t>
            </a:r>
          </a:p>
        </p:txBody>
      </p:sp>
      <p:sp>
        <p:nvSpPr>
          <p:cNvPr id="38" name="Rounded Rectangle 37">
            <a:extLst>
              <a:ext uri="{FF2B5EF4-FFF2-40B4-BE49-F238E27FC236}">
                <a16:creationId xmlns:a16="http://schemas.microsoft.com/office/drawing/2014/main" id="{D36785C5-0E93-F34E-86F9-BD93B73DE76B}"/>
              </a:ext>
            </a:extLst>
          </p:cNvPr>
          <p:cNvSpPr/>
          <p:nvPr/>
        </p:nvSpPr>
        <p:spPr bwMode="auto">
          <a:xfrm>
            <a:off x="3479045" y="5862249"/>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TextBox 38">
            <a:extLst>
              <a:ext uri="{FF2B5EF4-FFF2-40B4-BE49-F238E27FC236}">
                <a16:creationId xmlns:a16="http://schemas.microsoft.com/office/drawing/2014/main" id="{CD45F908-8C1D-4B4E-B73B-A46B1A2BF51B}"/>
              </a:ext>
            </a:extLst>
          </p:cNvPr>
          <p:cNvSpPr txBox="1"/>
          <p:nvPr/>
        </p:nvSpPr>
        <p:spPr>
          <a:xfrm>
            <a:off x="3479045" y="5901718"/>
            <a:ext cx="1981200" cy="646331"/>
          </a:xfrm>
          <a:prstGeom prst="rect">
            <a:avLst/>
          </a:prstGeom>
          <a:noFill/>
        </p:spPr>
        <p:txBody>
          <a:bodyPr wrap="square" rtlCol="0">
            <a:spAutoFit/>
          </a:bodyPr>
          <a:lstStyle/>
          <a:p>
            <a:r>
              <a:rPr lang="en-US" sz="1800" dirty="0"/>
              <a:t>Density </a:t>
            </a:r>
            <a:br>
              <a:rPr lang="en-US" sz="1800" dirty="0"/>
            </a:br>
            <a:r>
              <a:rPr lang="en-US" sz="1800" dirty="0"/>
              <a:t>Estimation</a:t>
            </a:r>
          </a:p>
        </p:txBody>
      </p:sp>
      <p:sp>
        <p:nvSpPr>
          <p:cNvPr id="40" name="Right Arrow 39">
            <a:extLst>
              <a:ext uri="{FF2B5EF4-FFF2-40B4-BE49-F238E27FC236}">
                <a16:creationId xmlns:a16="http://schemas.microsoft.com/office/drawing/2014/main" id="{776C0140-745F-A344-8137-590A63CDBC65}"/>
              </a:ext>
            </a:extLst>
          </p:cNvPr>
          <p:cNvSpPr/>
          <p:nvPr/>
        </p:nvSpPr>
        <p:spPr bwMode="auto">
          <a:xfrm>
            <a:off x="24122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Right Arrow 40">
            <a:extLst>
              <a:ext uri="{FF2B5EF4-FFF2-40B4-BE49-F238E27FC236}">
                <a16:creationId xmlns:a16="http://schemas.microsoft.com/office/drawing/2014/main" id="{DC2E2DE8-63E9-0F44-ABCC-75EAED7D1E18}"/>
              </a:ext>
            </a:extLst>
          </p:cNvPr>
          <p:cNvSpPr/>
          <p:nvPr/>
        </p:nvSpPr>
        <p:spPr bwMode="auto">
          <a:xfrm>
            <a:off x="55364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 name="TextBox 41">
            <a:extLst>
              <a:ext uri="{FF2B5EF4-FFF2-40B4-BE49-F238E27FC236}">
                <a16:creationId xmlns:a16="http://schemas.microsoft.com/office/drawing/2014/main" id="{F1783EFD-2B6C-C94A-9D62-A4FC324804CE}"/>
              </a:ext>
            </a:extLst>
          </p:cNvPr>
          <p:cNvSpPr txBox="1"/>
          <p:nvPr/>
        </p:nvSpPr>
        <p:spPr>
          <a:xfrm>
            <a:off x="1864289" y="6014649"/>
            <a:ext cx="300082" cy="369332"/>
          </a:xfrm>
          <a:prstGeom prst="rect">
            <a:avLst/>
          </a:prstGeom>
          <a:noFill/>
        </p:spPr>
        <p:txBody>
          <a:bodyPr wrap="none" rtlCol="0">
            <a:spAutoFit/>
          </a:bodyPr>
          <a:lstStyle/>
          <a:p>
            <a:r>
              <a:rPr lang="en-US" sz="1800" dirty="0"/>
              <a:t>x</a:t>
            </a:r>
          </a:p>
        </p:txBody>
      </p:sp>
      <p:sp>
        <p:nvSpPr>
          <p:cNvPr id="43" name="TextBox 42">
            <a:extLst>
              <a:ext uri="{FF2B5EF4-FFF2-40B4-BE49-F238E27FC236}">
                <a16:creationId xmlns:a16="http://schemas.microsoft.com/office/drawing/2014/main" id="{9747265C-84F0-0740-9839-FBF0D41A3F84}"/>
              </a:ext>
            </a:extLst>
          </p:cNvPr>
          <p:cNvSpPr txBox="1"/>
          <p:nvPr/>
        </p:nvSpPr>
        <p:spPr>
          <a:xfrm>
            <a:off x="6620992" y="6014649"/>
            <a:ext cx="582212" cy="369332"/>
          </a:xfrm>
          <a:prstGeom prst="rect">
            <a:avLst/>
          </a:prstGeom>
          <a:noFill/>
        </p:spPr>
        <p:txBody>
          <a:bodyPr wrap="none" rtlCol="0">
            <a:spAutoFit/>
          </a:bodyPr>
          <a:lstStyle/>
          <a:p>
            <a:r>
              <a:rPr lang="en-US" sz="1800" dirty="0"/>
              <a:t>p(x)</a:t>
            </a:r>
          </a:p>
        </p:txBody>
      </p:sp>
      <p:sp>
        <p:nvSpPr>
          <p:cNvPr id="44" name="TextBox 43">
            <a:extLst>
              <a:ext uri="{FF2B5EF4-FFF2-40B4-BE49-F238E27FC236}">
                <a16:creationId xmlns:a16="http://schemas.microsoft.com/office/drawing/2014/main" id="{2AF346E2-19A1-254E-830A-8DBB1290AFE3}"/>
              </a:ext>
            </a:extLst>
          </p:cNvPr>
          <p:cNvSpPr txBox="1"/>
          <p:nvPr/>
        </p:nvSpPr>
        <p:spPr>
          <a:xfrm>
            <a:off x="7437340" y="6064356"/>
            <a:ext cx="1080745" cy="307777"/>
          </a:xfrm>
          <a:prstGeom prst="rect">
            <a:avLst/>
          </a:prstGeom>
          <a:noFill/>
        </p:spPr>
        <p:txBody>
          <a:bodyPr wrap="none" rtlCol="0">
            <a:spAutoFit/>
          </a:bodyPr>
          <a:lstStyle/>
          <a:p>
            <a:r>
              <a:rPr lang="en-US" sz="1400" dirty="0"/>
              <a:t>On simplex</a:t>
            </a:r>
          </a:p>
        </p:txBody>
      </p:sp>
    </p:spTree>
    <p:extLst>
      <p:ext uri="{BB962C8B-B14F-4D97-AF65-F5344CB8AC3E}">
        <p14:creationId xmlns:p14="http://schemas.microsoft.com/office/powerpoint/2010/main" val="313531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pic>
        <p:nvPicPr>
          <p:cNvPr id="126" name="Shape 126"/>
          <p:cNvPicPr preferRelativeResize="0"/>
          <p:nvPr/>
        </p:nvPicPr>
        <p:blipFill rotWithShape="1">
          <a:blip r:embed="rId3">
            <a:alphaModFix/>
          </a:blip>
          <a:srcRect l="37674" t="19802" r="35047" b="11198"/>
          <a:stretch/>
        </p:blipFill>
        <p:spPr>
          <a:xfrm>
            <a:off x="5611451" y="1925876"/>
            <a:ext cx="2467525" cy="2518374"/>
          </a:xfrm>
          <a:prstGeom prst="rect">
            <a:avLst/>
          </a:prstGeom>
          <a:noFill/>
          <a:ln>
            <a:noFill/>
          </a:ln>
        </p:spPr>
      </p:pic>
      <p:sp>
        <p:nvSpPr>
          <p:cNvPr id="127" name="Shape 127"/>
          <p:cNvSpPr txBox="1"/>
          <p:nvPr/>
        </p:nvSpPr>
        <p:spPr>
          <a:xfrm>
            <a:off x="54693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K-means clustering</a:t>
            </a:r>
          </a:p>
        </p:txBody>
      </p:sp>
      <p:sp>
        <p:nvSpPr>
          <p:cNvPr id="128" name="Shape 128"/>
          <p:cNvSpPr txBox="1"/>
          <p:nvPr/>
        </p:nvSpPr>
        <p:spPr>
          <a:xfrm>
            <a:off x="7838700" y="52094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4"/>
              </a:rPr>
              <a:t>This image</a:t>
            </a:r>
            <a:r>
              <a:rPr lang="en" sz="600" kern="0">
                <a:solidFill>
                  <a:srgbClr val="999999"/>
                </a:solidFill>
                <a:latin typeface="Arial"/>
                <a:ea typeface="Arial"/>
                <a:cs typeface="Arial"/>
                <a:sym typeface="Arial"/>
              </a:rPr>
              <a:t> is </a:t>
            </a:r>
            <a:r>
              <a:rPr lang="en" sz="600" u="sng" kern="0">
                <a:solidFill>
                  <a:srgbClr val="999999"/>
                </a:solidFill>
                <a:latin typeface="Arial"/>
                <a:ea typeface="Arial"/>
                <a:cs typeface="Arial"/>
                <a:sym typeface="Arial"/>
                <a:hlinkClick r:id="rId5"/>
              </a:rPr>
              <a:t>CC0 public domain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D1E05D55-7963-5E49-99FA-1C0EAF534603}"/>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212156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km-data"/>
          <p:cNvPicPr>
            <a:picLocks noChangeAspect="1" noChangeArrowheads="1"/>
          </p:cNvPicPr>
          <p:nvPr/>
        </p:nvPicPr>
        <p:blipFill>
          <a:blip r:embed="rId3" cstate="print"/>
          <a:srcRect/>
          <a:stretch>
            <a:fillRect/>
          </a:stretch>
        </p:blipFill>
        <p:spPr bwMode="auto">
          <a:xfrm>
            <a:off x="3048000" y="152400"/>
            <a:ext cx="5965825" cy="6149975"/>
          </a:xfrm>
          <a:prstGeom prst="rect">
            <a:avLst/>
          </a:prstGeom>
          <a:noFill/>
        </p:spPr>
      </p:pic>
      <p:sp>
        <p:nvSpPr>
          <p:cNvPr id="292867" name="Rectangle 3"/>
          <p:cNvSpPr>
            <a:spLocks noGrp="1" noChangeArrowheads="1"/>
          </p:cNvSpPr>
          <p:nvPr>
            <p:ph type="title"/>
          </p:nvPr>
        </p:nvSpPr>
        <p:spPr>
          <a:xfrm>
            <a:off x="228600" y="152400"/>
            <a:ext cx="2590800" cy="685800"/>
          </a:xfrm>
        </p:spPr>
        <p:txBody>
          <a:bodyPr/>
          <a:lstStyle/>
          <a:p>
            <a:r>
              <a:rPr lang="en-US"/>
              <a:t>K-means</a:t>
            </a:r>
          </a:p>
        </p:txBody>
      </p:sp>
      <p:sp>
        <p:nvSpPr>
          <p:cNvPr id="292868" name="Text Box 4"/>
          <p:cNvSpPr txBox="1">
            <a:spLocks noChangeArrowheads="1"/>
          </p:cNvSpPr>
          <p:nvPr/>
        </p:nvSpPr>
        <p:spPr bwMode="auto">
          <a:xfrm>
            <a:off x="152400" y="1431925"/>
            <a:ext cx="2971800" cy="5426075"/>
          </a:xfrm>
          <a:prstGeom prst="rect">
            <a:avLst/>
          </a:prstGeom>
          <a:noFill/>
          <a:ln w="28575">
            <a:noFill/>
            <a:miter lim="800000"/>
            <a:headEnd/>
            <a:tailEnd/>
          </a:ln>
          <a:effectLst/>
        </p:spPr>
        <p:txBody>
          <a:bodyPr>
            <a:spAutoFit/>
          </a:bodyPr>
          <a:lstStyle/>
          <a:p>
            <a:pPr marL="457200" indent="-457200">
              <a:spcBef>
                <a:spcPct val="50000"/>
              </a:spcBef>
              <a:buClr>
                <a:schemeClr val="tx1"/>
              </a:buClr>
              <a:buFontTx/>
              <a:buAutoNum type="arabicPeriod"/>
            </a:pPr>
            <a:r>
              <a:rPr lang="en-US" sz="2000" dirty="0"/>
              <a:t>Ask user how many clusters they’d like. </a:t>
            </a:r>
            <a:r>
              <a:rPr lang="en-US" sz="2000" i="1" dirty="0">
                <a:solidFill>
                  <a:srgbClr val="008000"/>
                </a:solidFill>
              </a:rPr>
              <a:t>(e.g. </a:t>
            </a:r>
            <a:r>
              <a:rPr lang="en-US" sz="2000" i="1" dirty="0" err="1">
                <a:solidFill>
                  <a:srgbClr val="008000"/>
                </a:solidFill>
              </a:rPr>
              <a:t>k</a:t>
            </a:r>
            <a:r>
              <a:rPr lang="en-US" sz="2000" i="1" dirty="0">
                <a:solidFill>
                  <a:srgbClr val="008000"/>
                </a:solidFill>
              </a:rPr>
              <a:t>=5) </a:t>
            </a:r>
            <a:endParaRPr lang="en-US" sz="2000" dirty="0"/>
          </a:p>
          <a:p>
            <a:pPr marL="457200" indent="-457200">
              <a:spcBef>
                <a:spcPct val="50000"/>
              </a:spcBef>
              <a:buClr>
                <a:schemeClr val="tx1"/>
              </a:buClr>
              <a:buFontTx/>
              <a:buAutoNum type="arabicPeriod"/>
            </a:pPr>
            <a:r>
              <a:rPr lang="en-US" sz="2000" dirty="0"/>
              <a:t>Randomly guess </a:t>
            </a:r>
            <a:r>
              <a:rPr lang="en-US" sz="2000" dirty="0" err="1"/>
              <a:t>k</a:t>
            </a:r>
            <a:r>
              <a:rPr lang="en-US" sz="2000" dirty="0"/>
              <a:t> cluster Center locations</a:t>
            </a:r>
          </a:p>
          <a:p>
            <a:pPr marL="457200" indent="-457200">
              <a:spcBef>
                <a:spcPct val="50000"/>
              </a:spcBef>
              <a:buClr>
                <a:schemeClr val="tx1"/>
              </a:buClr>
              <a:buFontTx/>
              <a:buAutoNum type="arabicPeriod"/>
            </a:pPr>
            <a:r>
              <a:rPr lang="en-US" sz="2000" dirty="0"/>
              <a:t>Each </a:t>
            </a:r>
            <a:r>
              <a:rPr lang="en-US" sz="2000" dirty="0" err="1"/>
              <a:t>datapoint</a:t>
            </a:r>
            <a:r>
              <a:rPr lang="en-US" sz="2000" dirty="0"/>
              <a:t> finds out which Center it’s closest to.</a:t>
            </a:r>
          </a:p>
          <a:p>
            <a:pPr marL="457200" indent="-457200">
              <a:spcBef>
                <a:spcPct val="50000"/>
              </a:spcBef>
              <a:buClr>
                <a:schemeClr val="tx1"/>
              </a:buClr>
              <a:buFontTx/>
              <a:buAutoNum type="arabicPeriod"/>
            </a:pPr>
            <a:r>
              <a:rPr lang="en-US" sz="2000" dirty="0"/>
              <a:t>Each Center finds the </a:t>
            </a:r>
            <a:r>
              <a:rPr lang="en-US" sz="2000" dirty="0" err="1"/>
              <a:t>centroid</a:t>
            </a:r>
            <a:r>
              <a:rPr lang="en-US" sz="2000" dirty="0"/>
              <a:t> of the points it owns…</a:t>
            </a:r>
          </a:p>
          <a:p>
            <a:pPr marL="457200" indent="-457200">
              <a:spcBef>
                <a:spcPct val="50000"/>
              </a:spcBef>
              <a:buClr>
                <a:schemeClr val="tx1"/>
              </a:buClr>
              <a:buFontTx/>
              <a:buAutoNum type="arabicPeriod"/>
            </a:pPr>
            <a:r>
              <a:rPr lang="en-US" sz="2000" dirty="0"/>
              <a:t>…and jumps there</a:t>
            </a:r>
          </a:p>
          <a:p>
            <a:pPr marL="457200" indent="-457200">
              <a:spcBef>
                <a:spcPct val="50000"/>
              </a:spcBef>
              <a:buClr>
                <a:schemeClr val="tx1"/>
              </a:buClr>
              <a:buFontTx/>
              <a:buAutoNum type="arabicPeriod"/>
            </a:pPr>
            <a:r>
              <a:rPr lang="en-US" sz="2000" dirty="0"/>
              <a:t>…Repeat until terminated!</a:t>
            </a:r>
          </a:p>
        </p:txBody>
      </p:sp>
      <p:sp>
        <p:nvSpPr>
          <p:cNvPr id="292869" name="Oval 5"/>
          <p:cNvSpPr>
            <a:spLocks noChangeAspect="1" noChangeArrowheads="1"/>
          </p:cNvSpPr>
          <p:nvPr/>
        </p:nvSpPr>
        <p:spPr bwMode="auto">
          <a:xfrm>
            <a:off x="6248400" y="18288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0" name="Oval 6"/>
          <p:cNvSpPr>
            <a:spLocks noChangeAspect="1" noChangeArrowheads="1"/>
          </p:cNvSpPr>
          <p:nvPr/>
        </p:nvSpPr>
        <p:spPr bwMode="auto">
          <a:xfrm>
            <a:off x="6400800" y="50292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1" name="Oval 7"/>
          <p:cNvSpPr>
            <a:spLocks noChangeAspect="1" noChangeArrowheads="1"/>
          </p:cNvSpPr>
          <p:nvPr/>
        </p:nvSpPr>
        <p:spPr bwMode="auto">
          <a:xfrm>
            <a:off x="4953000" y="47244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2" name="Oval 8"/>
          <p:cNvSpPr>
            <a:spLocks noChangeAspect="1" noChangeArrowheads="1"/>
          </p:cNvSpPr>
          <p:nvPr/>
        </p:nvSpPr>
        <p:spPr bwMode="auto">
          <a:xfrm>
            <a:off x="5181600" y="40386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3" name="Oval 9"/>
          <p:cNvSpPr>
            <a:spLocks noChangeAspect="1" noChangeArrowheads="1"/>
          </p:cNvSpPr>
          <p:nvPr/>
        </p:nvSpPr>
        <p:spPr bwMode="auto">
          <a:xfrm>
            <a:off x="7391400" y="3276600"/>
            <a:ext cx="82550" cy="79375"/>
          </a:xfrm>
          <a:prstGeom prst="ellipse">
            <a:avLst/>
          </a:prstGeom>
          <a:solidFill>
            <a:schemeClr val="hlink"/>
          </a:solidFill>
          <a:ln w="9525">
            <a:noFill/>
            <a:round/>
            <a:headEnd/>
            <a:tailEnd/>
          </a:ln>
          <a:effectLst/>
        </p:spPr>
        <p:txBody>
          <a:bodyPr wrap="none" anchor="ctr"/>
          <a:lstStyle/>
          <a:p>
            <a:endParaRPr lang="en-US"/>
          </a:p>
        </p:txBody>
      </p:sp>
      <p:sp>
        <p:nvSpPr>
          <p:cNvPr id="292874" name="Freeform 10"/>
          <p:cNvSpPr>
            <a:spLocks/>
          </p:cNvSpPr>
          <p:nvPr/>
        </p:nvSpPr>
        <p:spPr bwMode="auto">
          <a:xfrm>
            <a:off x="5694363" y="1792288"/>
            <a:ext cx="498475" cy="146050"/>
          </a:xfrm>
          <a:custGeom>
            <a:avLst/>
            <a:gdLst/>
            <a:ahLst/>
            <a:cxnLst>
              <a:cxn ang="0">
                <a:pos x="0" y="92"/>
              </a:cxn>
              <a:cxn ang="0">
                <a:pos x="138" y="0"/>
              </a:cxn>
              <a:cxn ang="0">
                <a:pos x="222" y="8"/>
              </a:cxn>
              <a:cxn ang="0">
                <a:pos x="314" y="15"/>
              </a:cxn>
            </a:cxnLst>
            <a:rect l="0" t="0" r="r" b="b"/>
            <a:pathLst>
              <a:path w="314" h="92">
                <a:moveTo>
                  <a:pt x="0" y="92"/>
                </a:moveTo>
                <a:cubicBezTo>
                  <a:pt x="16" y="21"/>
                  <a:pt x="78" y="21"/>
                  <a:pt x="138" y="0"/>
                </a:cubicBezTo>
                <a:cubicBezTo>
                  <a:pt x="166" y="3"/>
                  <a:pt x="194" y="6"/>
                  <a:pt x="222" y="8"/>
                </a:cubicBezTo>
                <a:cubicBezTo>
                  <a:pt x="253" y="11"/>
                  <a:pt x="314" y="15"/>
                  <a:pt x="314" y="15"/>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5" name="Freeform 11"/>
          <p:cNvSpPr>
            <a:spLocks/>
          </p:cNvSpPr>
          <p:nvPr/>
        </p:nvSpPr>
        <p:spPr bwMode="auto">
          <a:xfrm>
            <a:off x="7023100" y="3535363"/>
            <a:ext cx="425450" cy="646112"/>
          </a:xfrm>
          <a:custGeom>
            <a:avLst/>
            <a:gdLst/>
            <a:ahLst/>
            <a:cxnLst>
              <a:cxn ang="0">
                <a:pos x="0" y="407"/>
              </a:cxn>
              <a:cxn ang="0">
                <a:pos x="123" y="323"/>
              </a:cxn>
              <a:cxn ang="0">
                <a:pos x="161" y="284"/>
              </a:cxn>
              <a:cxn ang="0">
                <a:pos x="192" y="238"/>
              </a:cxn>
              <a:cxn ang="0">
                <a:pos x="253" y="115"/>
              </a:cxn>
              <a:cxn ang="0">
                <a:pos x="268" y="0"/>
              </a:cxn>
            </a:cxnLst>
            <a:rect l="0" t="0" r="r" b="b"/>
            <a:pathLst>
              <a:path w="268" h="407">
                <a:moveTo>
                  <a:pt x="0" y="407"/>
                </a:moveTo>
                <a:cubicBezTo>
                  <a:pt x="43" y="379"/>
                  <a:pt x="86" y="360"/>
                  <a:pt x="123" y="323"/>
                </a:cubicBezTo>
                <a:cubicBezTo>
                  <a:pt x="136" y="310"/>
                  <a:pt x="148" y="297"/>
                  <a:pt x="161" y="284"/>
                </a:cubicBezTo>
                <a:cubicBezTo>
                  <a:pt x="174" y="271"/>
                  <a:pt x="192" y="238"/>
                  <a:pt x="192" y="238"/>
                </a:cubicBezTo>
                <a:cubicBezTo>
                  <a:pt x="206" y="193"/>
                  <a:pt x="238" y="159"/>
                  <a:pt x="253" y="115"/>
                </a:cubicBezTo>
                <a:cubicBezTo>
                  <a:pt x="257" y="84"/>
                  <a:pt x="268" y="33"/>
                  <a:pt x="268"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6" name="Freeform 12"/>
          <p:cNvSpPr>
            <a:spLocks/>
          </p:cNvSpPr>
          <p:nvPr/>
        </p:nvSpPr>
        <p:spPr bwMode="auto">
          <a:xfrm>
            <a:off x="5386388" y="4160838"/>
            <a:ext cx="600075" cy="155575"/>
          </a:xfrm>
          <a:custGeom>
            <a:avLst/>
            <a:gdLst/>
            <a:ahLst/>
            <a:cxnLst>
              <a:cxn ang="0">
                <a:pos x="378" y="98"/>
              </a:cxn>
              <a:cxn ang="0">
                <a:pos x="71" y="21"/>
              </a:cxn>
              <a:cxn ang="0">
                <a:pos x="25" y="6"/>
              </a:cxn>
              <a:cxn ang="0">
                <a:pos x="2" y="13"/>
              </a:cxn>
              <a:cxn ang="0">
                <a:pos x="9" y="13"/>
              </a:cxn>
            </a:cxnLst>
            <a:rect l="0" t="0" r="r" b="b"/>
            <a:pathLst>
              <a:path w="378" h="98">
                <a:moveTo>
                  <a:pt x="378" y="98"/>
                </a:moveTo>
                <a:cubicBezTo>
                  <a:pt x="314" y="0"/>
                  <a:pt x="172" y="27"/>
                  <a:pt x="71" y="21"/>
                </a:cubicBezTo>
                <a:cubicBezTo>
                  <a:pt x="68" y="20"/>
                  <a:pt x="29" y="6"/>
                  <a:pt x="25" y="6"/>
                </a:cubicBezTo>
                <a:cubicBezTo>
                  <a:pt x="17" y="6"/>
                  <a:pt x="9" y="10"/>
                  <a:pt x="2" y="13"/>
                </a:cubicBezTo>
                <a:cubicBezTo>
                  <a:pt x="0" y="14"/>
                  <a:pt x="7" y="13"/>
                  <a:pt x="9" y="13"/>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7" name="Freeform 13"/>
          <p:cNvSpPr>
            <a:spLocks/>
          </p:cNvSpPr>
          <p:nvPr/>
        </p:nvSpPr>
        <p:spPr bwMode="auto">
          <a:xfrm>
            <a:off x="5205413" y="4840288"/>
            <a:ext cx="635000" cy="219075"/>
          </a:xfrm>
          <a:custGeom>
            <a:avLst/>
            <a:gdLst/>
            <a:ahLst/>
            <a:cxnLst>
              <a:cxn ang="0">
                <a:pos x="400" y="107"/>
              </a:cxn>
              <a:cxn ang="0">
                <a:pos x="323" y="138"/>
              </a:cxn>
              <a:cxn ang="0">
                <a:pos x="200" y="131"/>
              </a:cxn>
              <a:cxn ang="0">
                <a:pos x="39" y="23"/>
              </a:cxn>
              <a:cxn ang="0">
                <a:pos x="23" y="8"/>
              </a:cxn>
              <a:cxn ang="0">
                <a:pos x="0" y="0"/>
              </a:cxn>
            </a:cxnLst>
            <a:rect l="0" t="0" r="r" b="b"/>
            <a:pathLst>
              <a:path w="400" h="138">
                <a:moveTo>
                  <a:pt x="400" y="107"/>
                </a:moveTo>
                <a:cubicBezTo>
                  <a:pt x="374" y="125"/>
                  <a:pt x="355" y="131"/>
                  <a:pt x="323" y="138"/>
                </a:cubicBezTo>
                <a:cubicBezTo>
                  <a:pt x="282" y="136"/>
                  <a:pt x="241" y="137"/>
                  <a:pt x="200" y="131"/>
                </a:cubicBezTo>
                <a:cubicBezTo>
                  <a:pt x="151" y="124"/>
                  <a:pt x="101" y="44"/>
                  <a:pt x="39" y="23"/>
                </a:cubicBezTo>
                <a:cubicBezTo>
                  <a:pt x="34" y="18"/>
                  <a:pt x="29" y="12"/>
                  <a:pt x="23" y="8"/>
                </a:cubicBezTo>
                <a:cubicBezTo>
                  <a:pt x="16" y="4"/>
                  <a:pt x="0" y="0"/>
                  <a:pt x="0" y="0"/>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8" name="Freeform 14"/>
          <p:cNvSpPr>
            <a:spLocks/>
          </p:cNvSpPr>
          <p:nvPr/>
        </p:nvSpPr>
        <p:spPr bwMode="auto">
          <a:xfrm>
            <a:off x="6138863" y="5145088"/>
            <a:ext cx="303212" cy="268287"/>
          </a:xfrm>
          <a:custGeom>
            <a:avLst/>
            <a:gdLst/>
            <a:ahLst/>
            <a:cxnLst>
              <a:cxn ang="0">
                <a:pos x="50" y="0"/>
              </a:cxn>
              <a:cxn ang="0">
                <a:pos x="50" y="169"/>
              </a:cxn>
              <a:cxn ang="0">
                <a:pos x="134" y="161"/>
              </a:cxn>
              <a:cxn ang="0">
                <a:pos x="180" y="84"/>
              </a:cxn>
              <a:cxn ang="0">
                <a:pos x="188" y="38"/>
              </a:cxn>
            </a:cxnLst>
            <a:rect l="0" t="0" r="r" b="b"/>
            <a:pathLst>
              <a:path w="191" h="169">
                <a:moveTo>
                  <a:pt x="50" y="0"/>
                </a:moveTo>
                <a:cubicBezTo>
                  <a:pt x="24" y="51"/>
                  <a:pt x="0" y="122"/>
                  <a:pt x="50" y="169"/>
                </a:cubicBezTo>
                <a:cubicBezTo>
                  <a:pt x="78" y="166"/>
                  <a:pt x="107" y="167"/>
                  <a:pt x="134" y="161"/>
                </a:cubicBezTo>
                <a:cubicBezTo>
                  <a:pt x="157" y="156"/>
                  <a:pt x="164" y="101"/>
                  <a:pt x="180" y="84"/>
                </a:cubicBezTo>
                <a:cubicBezTo>
                  <a:pt x="191" y="54"/>
                  <a:pt x="188" y="69"/>
                  <a:pt x="188" y="38"/>
                </a:cubicBezTo>
              </a:path>
            </a:pathLst>
          </a:custGeom>
          <a:noFill/>
          <a:ln w="38100" cap="flat" cmpd="sng">
            <a:solidFill>
              <a:schemeClr val="hlink"/>
            </a:solidFill>
            <a:prstDash val="solid"/>
            <a:round/>
            <a:headEnd type="none" w="med" len="med"/>
            <a:tailEnd type="triangle" w="med" len="med"/>
          </a:ln>
          <a:effectLst/>
        </p:spPr>
        <p:txBody>
          <a:bodyPr/>
          <a:lstStyle/>
          <a:p>
            <a:endParaRPr lang="en-US"/>
          </a:p>
        </p:txBody>
      </p:sp>
      <p:sp>
        <p:nvSpPr>
          <p:cNvPr id="292879" name="Oval 15"/>
          <p:cNvSpPr>
            <a:spLocks noChangeArrowheads="1"/>
          </p:cNvSpPr>
          <p:nvPr/>
        </p:nvSpPr>
        <p:spPr bwMode="auto">
          <a:xfrm>
            <a:off x="5873750" y="48672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2880" name="Oval 16"/>
          <p:cNvSpPr>
            <a:spLocks noChangeArrowheads="1"/>
          </p:cNvSpPr>
          <p:nvPr/>
        </p:nvSpPr>
        <p:spPr bwMode="auto">
          <a:xfrm>
            <a:off x="6230938" y="499745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2881" name="Oval 17"/>
          <p:cNvSpPr>
            <a:spLocks noChangeArrowheads="1"/>
          </p:cNvSpPr>
          <p:nvPr/>
        </p:nvSpPr>
        <p:spPr bwMode="auto">
          <a:xfrm>
            <a:off x="6862763" y="4178300"/>
            <a:ext cx="71437" cy="69850"/>
          </a:xfrm>
          <a:prstGeom prst="ellipse">
            <a:avLst/>
          </a:prstGeom>
          <a:solidFill>
            <a:srgbClr val="FF0000"/>
          </a:solidFill>
          <a:ln w="28575">
            <a:noFill/>
            <a:round/>
            <a:headEnd/>
            <a:tailEnd/>
          </a:ln>
          <a:effectLst/>
        </p:spPr>
        <p:txBody>
          <a:bodyPr wrap="none" anchor="ctr"/>
          <a:lstStyle/>
          <a:p>
            <a:endParaRPr lang="en-US"/>
          </a:p>
        </p:txBody>
      </p:sp>
      <p:sp>
        <p:nvSpPr>
          <p:cNvPr id="292882" name="Oval 18"/>
          <p:cNvSpPr>
            <a:spLocks noChangeArrowheads="1"/>
          </p:cNvSpPr>
          <p:nvPr/>
        </p:nvSpPr>
        <p:spPr bwMode="auto">
          <a:xfrm>
            <a:off x="5991225" y="4371975"/>
            <a:ext cx="71438" cy="69850"/>
          </a:xfrm>
          <a:prstGeom prst="ellipse">
            <a:avLst/>
          </a:prstGeom>
          <a:solidFill>
            <a:srgbClr val="FF0000"/>
          </a:solidFill>
          <a:ln w="28575">
            <a:noFill/>
            <a:round/>
            <a:headEnd/>
            <a:tailEnd/>
          </a:ln>
          <a:effectLst/>
        </p:spPr>
        <p:txBody>
          <a:bodyPr wrap="none" anchor="ctr"/>
          <a:lstStyle/>
          <a:p>
            <a:endParaRPr lang="en-US"/>
          </a:p>
        </p:txBody>
      </p:sp>
      <p:sp>
        <p:nvSpPr>
          <p:cNvPr id="292883" name="Oval 19"/>
          <p:cNvSpPr>
            <a:spLocks noChangeArrowheads="1"/>
          </p:cNvSpPr>
          <p:nvPr/>
        </p:nvSpPr>
        <p:spPr bwMode="auto">
          <a:xfrm>
            <a:off x="5646738" y="2019300"/>
            <a:ext cx="71437" cy="68263"/>
          </a:xfrm>
          <a:prstGeom prst="ellipse">
            <a:avLst/>
          </a:prstGeom>
          <a:solidFill>
            <a:srgbClr val="FF0000"/>
          </a:solidFill>
          <a:ln w="28575">
            <a:noFill/>
            <a:round/>
            <a:headEnd/>
            <a:tailEnd/>
          </a:ln>
          <a:effectLst/>
        </p:spPr>
        <p:txBody>
          <a:bodyPr wrap="none" anchor="ctr"/>
          <a:lstStyle/>
          <a:p>
            <a:endParaRPr lang="en-US"/>
          </a:p>
        </p:txBody>
      </p:sp>
      <p:sp>
        <p:nvSpPr>
          <p:cNvPr id="22"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15</a:t>
            </a:fld>
            <a:endParaRPr lang="en-US"/>
          </a:p>
        </p:txBody>
      </p:sp>
      <p:sp>
        <p:nvSpPr>
          <p:cNvPr id="23"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4"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9791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p:txBody>
          <a:bodyPr/>
          <a:lstStyle/>
          <a:p>
            <a:r>
              <a:rPr lang="en-US" dirty="0"/>
              <a:t>Optimize objective function:</a:t>
            </a:r>
            <a:endParaRPr lang="en-US" sz="1000" dirty="0"/>
          </a:p>
          <a:p>
            <a:pPr lvl="1"/>
            <a:endParaRPr lang="en-US" dirty="0"/>
          </a:p>
          <a:p>
            <a:pPr lvl="1"/>
            <a:endParaRPr lang="en-US" dirty="0"/>
          </a:p>
          <a:p>
            <a:endParaRPr lang="en-US" dirty="0"/>
          </a:p>
          <a:p>
            <a:r>
              <a:rPr lang="en-US" dirty="0"/>
              <a:t>Fix </a:t>
            </a:r>
            <a:r>
              <a:rPr lang="en-US" b="1" dirty="0">
                <a:latin typeface="Symbol" pitchFamily="18" charset="2"/>
                <a:sym typeface="Symbol" pitchFamily="18" charset="2"/>
              </a:rPr>
              <a:t></a:t>
            </a:r>
            <a:r>
              <a:rPr lang="en-US" dirty="0"/>
              <a:t>, optimize a</a:t>
            </a:r>
          </a:p>
          <a:p>
            <a:r>
              <a:rPr lang="en-US" dirty="0"/>
              <a:t>Fix a, optimize </a:t>
            </a:r>
            <a:r>
              <a:rPr lang="en-US" b="1" dirty="0">
                <a:latin typeface="Symbol" pitchFamily="18" charset="2"/>
                <a:sym typeface="Symbol" pitchFamily="18" charset="2"/>
              </a:rPr>
              <a:t></a:t>
            </a:r>
          </a:p>
          <a:p>
            <a:endParaRPr lang="en-US" dirty="0"/>
          </a:p>
        </p:txBody>
      </p:sp>
      <p:sp>
        <p:nvSpPr>
          <p:cNvPr id="7"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16</a:t>
            </a:fld>
            <a:endParaRPr lang="en-US"/>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Slide Credit: Carlos </a:t>
            </a:r>
            <a:r>
              <a:rPr lang="en-US" dirty="0" err="1"/>
              <a:t>Guestrin</a:t>
            </a:r>
            <a:endParaRPr lang="en-US" dirty="0"/>
          </a:p>
        </p:txBody>
      </p:sp>
      <p:sp>
        <p:nvSpPr>
          <p:cNvPr id="2" name="Title 1"/>
          <p:cNvSpPr>
            <a:spLocks noGrp="1"/>
          </p:cNvSpPr>
          <p:nvPr>
            <p:ph type="title"/>
          </p:nvPr>
        </p:nvSpPr>
        <p:spPr/>
        <p:txBody>
          <a:bodyPr/>
          <a:lstStyle/>
          <a:p>
            <a:r>
              <a:rPr lang="en-US" dirty="0"/>
              <a:t>K-means as Co-ordinate Descent</a:t>
            </a:r>
          </a:p>
        </p:txBody>
      </p:sp>
      <p:pic>
        <p:nvPicPr>
          <p:cNvPr id="6" name="Picture 5"/>
          <p:cNvPicPr>
            <a:picLocks noChangeAspect="1"/>
          </p:cNvPicPr>
          <p:nvPr/>
        </p:nvPicPr>
        <p:blipFill>
          <a:blip r:embed="rId3"/>
          <a:stretch>
            <a:fillRect/>
          </a:stretch>
        </p:blipFill>
        <p:spPr>
          <a:xfrm>
            <a:off x="838200" y="1651000"/>
            <a:ext cx="7594600" cy="863600"/>
          </a:xfrm>
          <a:prstGeom prst="rect">
            <a:avLst/>
          </a:prstGeom>
        </p:spPr>
      </p:pic>
    </p:spTree>
    <p:extLst>
      <p:ext uri="{BB962C8B-B14F-4D97-AF65-F5344CB8AC3E}">
        <p14:creationId xmlns:p14="http://schemas.microsoft.com/office/powerpoint/2010/main" val="140204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36" name="Shape 136"/>
          <p:cNvSpPr txBox="1"/>
          <p:nvPr/>
        </p:nvSpPr>
        <p:spPr>
          <a:xfrm>
            <a:off x="5240725" y="4317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Principal Component Analysis </a:t>
            </a:r>
          </a:p>
          <a:p>
            <a:pPr eaLnBrk="1" fontAlgn="auto" hangingPunct="1">
              <a:spcBef>
                <a:spcPts val="0"/>
              </a:spcBef>
              <a:spcAft>
                <a:spcPts val="0"/>
              </a:spcAft>
            </a:pPr>
            <a:r>
              <a:rPr lang="en" sz="1800" kern="0">
                <a:solidFill>
                  <a:srgbClr val="000000"/>
                </a:solidFill>
                <a:latin typeface="Arial"/>
                <a:ea typeface="Arial"/>
                <a:cs typeface="Arial"/>
                <a:sym typeface="Arial"/>
              </a:rPr>
              <a:t>(Dimensionality reduction)</a:t>
            </a:r>
          </a:p>
        </p:txBody>
      </p:sp>
      <p:sp>
        <p:nvSpPr>
          <p:cNvPr id="137" name="Shape 137"/>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3"/>
              </a:rPr>
              <a:t>This image</a:t>
            </a:r>
            <a:r>
              <a:rPr lang="en" sz="600" kern="0">
                <a:solidFill>
                  <a:srgbClr val="999999"/>
                </a:solidFill>
                <a:latin typeface="Arial"/>
                <a:ea typeface="Arial"/>
                <a:cs typeface="Arial"/>
                <a:sym typeface="Arial"/>
              </a:rPr>
              <a:t> from Matthias Scholz  is </a:t>
            </a:r>
            <a:r>
              <a:rPr lang="en" sz="600" u="sng" kern="0">
                <a:solidFill>
                  <a:srgbClr val="999999"/>
                </a:solidFill>
                <a:latin typeface="Arial"/>
                <a:ea typeface="Arial"/>
                <a:cs typeface="Arial"/>
                <a:sym typeface="Arial"/>
                <a:hlinkClick r:id="rId4"/>
              </a:rPr>
              <a:t>CC0 public domain</a:t>
            </a:r>
          </a:p>
        </p:txBody>
      </p:sp>
      <p:pic>
        <p:nvPicPr>
          <p:cNvPr id="138" name="Shape 138"/>
          <p:cNvPicPr preferRelativeResize="0"/>
          <p:nvPr/>
        </p:nvPicPr>
        <p:blipFill rotWithShape="1">
          <a:blip r:embed="rId5">
            <a:alphaModFix/>
          </a:blip>
          <a:srcRect l="2856" b="7868"/>
          <a:stretch/>
        </p:blipFill>
        <p:spPr>
          <a:xfrm>
            <a:off x="4272426" y="2027801"/>
            <a:ext cx="4554699" cy="1713425"/>
          </a:xfrm>
          <a:prstGeom prst="rect">
            <a:avLst/>
          </a:prstGeom>
          <a:noFill/>
          <a:ln>
            <a:noFill/>
          </a:ln>
        </p:spPr>
      </p:pic>
      <p:sp>
        <p:nvSpPr>
          <p:cNvPr id="139" name="Shape 139"/>
          <p:cNvSpPr txBox="1"/>
          <p:nvPr/>
        </p:nvSpPr>
        <p:spPr>
          <a:xfrm>
            <a:off x="44659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3-d</a:t>
            </a:r>
          </a:p>
        </p:txBody>
      </p:sp>
      <p:sp>
        <p:nvSpPr>
          <p:cNvPr id="140" name="Shape 140"/>
          <p:cNvSpPr txBox="1"/>
          <p:nvPr/>
        </p:nvSpPr>
        <p:spPr>
          <a:xfrm>
            <a:off x="69805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a:t>
            </a:r>
          </a:p>
        </p:txBody>
      </p:sp>
      <p:cxnSp>
        <p:nvCxnSpPr>
          <p:cNvPr id="141" name="Shape 141"/>
          <p:cNvCxnSpPr/>
          <p:nvPr/>
        </p:nvCxnSpPr>
        <p:spPr>
          <a:xfrm>
            <a:off x="6293475" y="3956912"/>
            <a:ext cx="609900" cy="0"/>
          </a:xfrm>
          <a:prstGeom prst="straightConnector1">
            <a:avLst/>
          </a:prstGeom>
          <a:noFill/>
          <a:ln w="28575" cap="flat" cmpd="sng">
            <a:solidFill>
              <a:schemeClr val="dk2"/>
            </a:solidFill>
            <a:prstDash val="solid"/>
            <a:round/>
            <a:headEnd type="none" w="lg" len="lg"/>
            <a:tailEnd type="triangle" w="lg" len="lg"/>
          </a:ln>
        </p:spPr>
      </p:cxnSp>
      <p:sp>
        <p:nvSpPr>
          <p:cNvPr id="1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A2B16079-4907-414E-87CE-37BEF7A7A43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93948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58" name="Shape 158"/>
          <p:cNvSpPr txBox="1"/>
          <p:nvPr/>
        </p:nvSpPr>
        <p:spPr>
          <a:xfrm>
            <a:off x="5326075" y="4583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 density estimation</a:t>
            </a:r>
          </a:p>
        </p:txBody>
      </p:sp>
      <p:sp>
        <p:nvSpPr>
          <p:cNvPr id="159" name="Shape 159"/>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2-d density images </a:t>
            </a:r>
            <a:r>
              <a:rPr lang="en" sz="600" u="sng" kern="0">
                <a:solidFill>
                  <a:srgbClr val="1155CC"/>
                </a:solidFill>
                <a:latin typeface="Arial"/>
                <a:ea typeface="Arial"/>
                <a:cs typeface="Arial"/>
                <a:sym typeface="Arial"/>
                <a:hlinkClick r:id="rId3"/>
              </a:rPr>
              <a:t>left</a:t>
            </a:r>
            <a:r>
              <a:rPr lang="en" sz="600" kern="0">
                <a:solidFill>
                  <a:srgbClr val="999999"/>
                </a:solidFill>
                <a:latin typeface="Arial"/>
                <a:ea typeface="Arial"/>
                <a:cs typeface="Arial"/>
                <a:sym typeface="Arial"/>
              </a:rPr>
              <a:t> and </a:t>
            </a:r>
            <a:r>
              <a:rPr lang="en" sz="600" u="sng" kern="0">
                <a:solidFill>
                  <a:srgbClr val="1155CC"/>
                </a:solidFill>
                <a:latin typeface="Arial"/>
                <a:ea typeface="Arial"/>
                <a:cs typeface="Arial"/>
                <a:sym typeface="Arial"/>
                <a:hlinkClick r:id="rId4"/>
              </a:rPr>
              <a:t>right</a:t>
            </a:r>
            <a:r>
              <a:rPr lang="en" sz="600" kern="0">
                <a:solidFill>
                  <a:srgbClr val="999999"/>
                </a:solidFill>
                <a:latin typeface="Arial"/>
                <a:ea typeface="Arial"/>
                <a:cs typeface="Arial"/>
                <a:sym typeface="Arial"/>
              </a:rPr>
              <a:t> are </a:t>
            </a:r>
            <a:r>
              <a:rPr lang="en" sz="600" u="sng" kern="0">
                <a:solidFill>
                  <a:srgbClr val="999999"/>
                </a:solidFill>
                <a:latin typeface="Arial"/>
                <a:ea typeface="Arial"/>
                <a:cs typeface="Arial"/>
                <a:sym typeface="Arial"/>
                <a:hlinkClick r:id="rId5"/>
              </a:rPr>
              <a:t>CC0 public domain</a:t>
            </a:r>
          </a:p>
        </p:txBody>
      </p:sp>
      <p:sp>
        <p:nvSpPr>
          <p:cNvPr id="160" name="Shape 160"/>
          <p:cNvSpPr txBox="1"/>
          <p:nvPr/>
        </p:nvSpPr>
        <p:spPr>
          <a:xfrm>
            <a:off x="5650830" y="2670200"/>
            <a:ext cx="24702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1-d density estimation</a:t>
            </a:r>
          </a:p>
        </p:txBody>
      </p:sp>
      <p:pic>
        <p:nvPicPr>
          <p:cNvPr id="161" name="Shape 161"/>
          <p:cNvPicPr preferRelativeResize="0"/>
          <p:nvPr/>
        </p:nvPicPr>
        <p:blipFill>
          <a:blip r:embed="rId6">
            <a:alphaModFix/>
          </a:blip>
          <a:stretch>
            <a:fillRect/>
          </a:stretch>
        </p:blipFill>
        <p:spPr>
          <a:xfrm>
            <a:off x="4709925" y="1771850"/>
            <a:ext cx="4049274" cy="898350"/>
          </a:xfrm>
          <a:prstGeom prst="rect">
            <a:avLst/>
          </a:prstGeom>
          <a:noFill/>
          <a:ln>
            <a:noFill/>
          </a:ln>
        </p:spPr>
      </p:pic>
      <p:pic>
        <p:nvPicPr>
          <p:cNvPr id="162" name="Shape 162"/>
          <p:cNvPicPr preferRelativeResize="0"/>
          <p:nvPr/>
        </p:nvPicPr>
        <p:blipFill>
          <a:blip r:embed="rId7">
            <a:alphaModFix/>
          </a:blip>
          <a:stretch>
            <a:fillRect/>
          </a:stretch>
        </p:blipFill>
        <p:spPr>
          <a:xfrm>
            <a:off x="4702875" y="3162375"/>
            <a:ext cx="1999575" cy="1572400"/>
          </a:xfrm>
          <a:prstGeom prst="rect">
            <a:avLst/>
          </a:prstGeom>
          <a:noFill/>
          <a:ln>
            <a:noFill/>
          </a:ln>
        </p:spPr>
      </p:pic>
      <p:pic>
        <p:nvPicPr>
          <p:cNvPr id="163" name="Shape 163"/>
          <p:cNvPicPr preferRelativeResize="0"/>
          <p:nvPr/>
        </p:nvPicPr>
        <p:blipFill>
          <a:blip r:embed="rId8">
            <a:alphaModFix/>
          </a:blip>
          <a:stretch>
            <a:fillRect/>
          </a:stretch>
        </p:blipFill>
        <p:spPr>
          <a:xfrm>
            <a:off x="7051997" y="3272724"/>
            <a:ext cx="1541078" cy="1258025"/>
          </a:xfrm>
          <a:prstGeom prst="rect">
            <a:avLst/>
          </a:prstGeom>
          <a:noFill/>
          <a:ln>
            <a:noFill/>
          </a:ln>
        </p:spPr>
      </p:pic>
      <p:sp>
        <p:nvSpPr>
          <p:cNvPr id="164" name="Shape 164"/>
          <p:cNvSpPr txBox="1"/>
          <p:nvPr/>
        </p:nvSpPr>
        <p:spPr>
          <a:xfrm>
            <a:off x="4770925" y="2213150"/>
            <a:ext cx="4230000" cy="9216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999999"/>
                </a:solidFill>
                <a:latin typeface="Calibri"/>
                <a:ea typeface="Calibri"/>
                <a:cs typeface="Calibri"/>
                <a:sym typeface="Calibri"/>
              </a:rPr>
              <a:t>Figure copyright Ian Goodfellow, 2016. Reproduced with permission. </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59">
            <a:extLst>
              <a:ext uri="{FF2B5EF4-FFF2-40B4-BE49-F238E27FC236}">
                <a16:creationId xmlns:a16="http://schemas.microsoft.com/office/drawing/2014/main" id="{248935E9-B3AA-E14C-90B8-5DB86A9CA68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p:spTree>
    <p:extLst>
      <p:ext uri="{BB962C8B-B14F-4D97-AF65-F5344CB8AC3E}">
        <p14:creationId xmlns:p14="http://schemas.microsoft.com/office/powerpoint/2010/main" val="64824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pic>
        <p:nvPicPr>
          <p:cNvPr id="191" name="Shape 191"/>
          <p:cNvPicPr preferRelativeResize="0"/>
          <p:nvPr/>
        </p:nvPicPr>
        <p:blipFill rotWithShape="1">
          <a:blip r:embed="rId3">
            <a:alphaModFix/>
          </a:blip>
          <a:srcRect b="4397"/>
          <a:stretch/>
        </p:blipFill>
        <p:spPr>
          <a:xfrm>
            <a:off x="1701200" y="1738695"/>
            <a:ext cx="649482" cy="595942"/>
          </a:xfrm>
          <a:prstGeom prst="rect">
            <a:avLst/>
          </a:prstGeom>
          <a:noFill/>
          <a:ln>
            <a:noFill/>
          </a:ln>
        </p:spPr>
      </p:pic>
      <p:pic>
        <p:nvPicPr>
          <p:cNvPr id="192" name="Shape 192"/>
          <p:cNvPicPr preferRelativeResize="0"/>
          <p:nvPr/>
        </p:nvPicPr>
        <p:blipFill rotWithShape="1">
          <a:blip r:embed="rId4">
            <a:alphaModFix/>
          </a:blip>
          <a:srcRect t="3855"/>
          <a:stretch/>
        </p:blipFill>
        <p:spPr>
          <a:xfrm>
            <a:off x="2298099" y="1967477"/>
            <a:ext cx="603989" cy="548614"/>
          </a:xfrm>
          <a:prstGeom prst="rect">
            <a:avLst/>
          </a:prstGeom>
          <a:noFill/>
          <a:ln>
            <a:noFill/>
          </a:ln>
        </p:spPr>
      </p:pic>
      <p:pic>
        <p:nvPicPr>
          <p:cNvPr id="193" name="Shape 193"/>
          <p:cNvPicPr preferRelativeResize="0"/>
          <p:nvPr/>
        </p:nvPicPr>
        <p:blipFill>
          <a:blip r:embed="rId5">
            <a:alphaModFix/>
          </a:blip>
          <a:stretch>
            <a:fillRect/>
          </a:stretch>
        </p:blipFill>
        <p:spPr>
          <a:xfrm>
            <a:off x="1326026" y="2151107"/>
            <a:ext cx="558519" cy="528243"/>
          </a:xfrm>
          <a:prstGeom prst="rect">
            <a:avLst/>
          </a:prstGeom>
          <a:noFill/>
          <a:ln>
            <a:noFill/>
          </a:ln>
        </p:spPr>
      </p:pic>
      <p:pic>
        <p:nvPicPr>
          <p:cNvPr id="194" name="Shape 194"/>
          <p:cNvPicPr preferRelativeResize="0"/>
          <p:nvPr/>
        </p:nvPicPr>
        <p:blipFill>
          <a:blip r:embed="rId6">
            <a:alphaModFix/>
          </a:blip>
          <a:stretch>
            <a:fillRect/>
          </a:stretch>
        </p:blipFill>
        <p:spPr>
          <a:xfrm>
            <a:off x="5565646" y="1693425"/>
            <a:ext cx="649482" cy="556688"/>
          </a:xfrm>
          <a:prstGeom prst="rect">
            <a:avLst/>
          </a:prstGeom>
          <a:noFill/>
          <a:ln>
            <a:noFill/>
          </a:ln>
        </p:spPr>
      </p:pic>
      <p:pic>
        <p:nvPicPr>
          <p:cNvPr id="195" name="Shape 195"/>
          <p:cNvPicPr preferRelativeResize="0"/>
          <p:nvPr/>
        </p:nvPicPr>
        <p:blipFill>
          <a:blip r:embed="rId7">
            <a:alphaModFix/>
          </a:blip>
          <a:stretch>
            <a:fillRect/>
          </a:stretch>
        </p:blipFill>
        <p:spPr>
          <a:xfrm>
            <a:off x="5059711" y="2120933"/>
            <a:ext cx="558519" cy="527672"/>
          </a:xfrm>
          <a:prstGeom prst="rect">
            <a:avLst/>
          </a:prstGeom>
          <a:noFill/>
          <a:ln>
            <a:noFill/>
          </a:ln>
        </p:spPr>
      </p:pic>
      <p:pic>
        <p:nvPicPr>
          <p:cNvPr id="196" name="Shape 196"/>
          <p:cNvPicPr preferRelativeResize="0"/>
          <p:nvPr/>
        </p:nvPicPr>
        <p:blipFill rotWithShape="1">
          <a:blip r:embed="rId8">
            <a:alphaModFix/>
          </a:blip>
          <a:srcRect t="2391"/>
          <a:stretch/>
        </p:blipFill>
        <p:spPr>
          <a:xfrm>
            <a:off x="6037436" y="2043842"/>
            <a:ext cx="603989" cy="548614"/>
          </a:xfrm>
          <a:prstGeom prst="rect">
            <a:avLst/>
          </a:prstGeom>
          <a:noFill/>
          <a:ln>
            <a:noFill/>
          </a:ln>
        </p:spPr>
      </p:pic>
      <p:sp>
        <p:nvSpPr>
          <p:cNvPr id="197" name="Shape 197"/>
          <p:cNvSpPr txBox="1"/>
          <p:nvPr/>
        </p:nvSpPr>
        <p:spPr>
          <a:xfrm>
            <a:off x="51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198" name="Shape 198"/>
          <p:cNvSpPr txBox="1"/>
          <p:nvPr/>
        </p:nvSpPr>
        <p:spPr>
          <a:xfrm>
            <a:off x="432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00" name="Shape 200"/>
          <p:cNvSpPr txBox="1"/>
          <p:nvPr/>
        </p:nvSpPr>
        <p:spPr>
          <a:xfrm>
            <a:off x="528300" y="121920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dirty="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dirty="0">
              <a:solidFill>
                <a:srgbClr val="000000"/>
              </a:solidFill>
              <a:latin typeface="Arial"/>
              <a:ea typeface="Arial"/>
              <a:cs typeface="Arial"/>
              <a:sym typeface="Arial"/>
            </a:endParaRP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215">
            <a:extLst>
              <a:ext uri="{FF2B5EF4-FFF2-40B4-BE49-F238E27FC236}">
                <a16:creationId xmlns:a16="http://schemas.microsoft.com/office/drawing/2014/main" id="{07B827E1-872C-C64A-AADB-AC2F8CA2BEC8}"/>
              </a:ext>
            </a:extLst>
          </p:cNvPr>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dirty="0">
                <a:solidFill>
                  <a:srgbClr val="000000"/>
                </a:solidFill>
                <a:latin typeface="Arial"/>
                <a:ea typeface="Arial"/>
                <a:cs typeface="Arial"/>
                <a:sym typeface="Arial"/>
              </a:rPr>
              <a:t>Want to learn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model</a:t>
            </a:r>
            <a:r>
              <a:rPr lang="en" sz="1800" kern="0" dirty="0">
                <a:solidFill>
                  <a:srgbClr val="000000"/>
                </a:solidFill>
                <a:latin typeface="Arial"/>
                <a:ea typeface="Arial"/>
                <a:cs typeface="Arial"/>
                <a:sym typeface="Arial"/>
              </a:rPr>
              <a:t>(x) similar to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data</a:t>
            </a:r>
            <a:r>
              <a:rPr lang="en" sz="1800" kern="0" dirty="0">
                <a:solidFill>
                  <a:srgbClr val="000000"/>
                </a:solidFill>
                <a:latin typeface="Arial"/>
                <a:ea typeface="Arial"/>
                <a:cs typeface="Arial"/>
                <a:sym typeface="Arial"/>
              </a:rPr>
              <a:t>(x)</a:t>
            </a:r>
          </a:p>
        </p:txBody>
      </p:sp>
    </p:spTree>
    <p:extLst>
      <p:ext uri="{BB962C8B-B14F-4D97-AF65-F5344CB8AC3E}">
        <p14:creationId xmlns:p14="http://schemas.microsoft.com/office/powerpoint/2010/main" val="267674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HW4 Reminder</a:t>
            </a:r>
          </a:p>
          <a:p>
            <a:pPr lvl="1"/>
            <a:r>
              <a:rPr lang="en-US" dirty="0"/>
              <a:t>Due: 11/07, 11:55pm</a:t>
            </a:r>
          </a:p>
          <a:p>
            <a:pPr lvl="1"/>
            <a:r>
              <a:rPr lang="en-US" dirty="0"/>
              <a:t>Reinforcement Learning</a:t>
            </a:r>
          </a:p>
          <a:p>
            <a:pPr lvl="1"/>
            <a:r>
              <a:rPr lang="en-US" dirty="0"/>
              <a:t>Last HW. Focus on project after that. </a:t>
            </a:r>
          </a:p>
          <a:p>
            <a:pPr lvl="1"/>
            <a:endParaRPr lang="en-US" dirty="0"/>
          </a:p>
          <a:p>
            <a:r>
              <a:rPr lang="en-US" dirty="0"/>
              <a:t>Final project</a:t>
            </a:r>
          </a:p>
          <a:p>
            <a:pPr lvl="1"/>
            <a:r>
              <a:rPr lang="en-US" dirty="0"/>
              <a:t>No poster session</a:t>
            </a:r>
          </a:p>
          <a:p>
            <a:pPr lvl="1"/>
            <a:r>
              <a:rPr lang="en-US" dirty="0"/>
              <a:t>PDF Report submission</a:t>
            </a:r>
          </a:p>
          <a:p>
            <a:pPr lvl="2"/>
            <a:r>
              <a:rPr lang="en-US" dirty="0"/>
              <a:t>Details out soon </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6967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sp>
        <p:nvSpPr>
          <p:cNvPr id="215" name="Shape 215"/>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dirty="0">
                <a:solidFill>
                  <a:srgbClr val="000000"/>
                </a:solidFill>
                <a:latin typeface="Arial"/>
                <a:ea typeface="Arial"/>
                <a:cs typeface="Arial"/>
                <a:sym typeface="Arial"/>
              </a:rPr>
              <a:t>Want to learn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model</a:t>
            </a:r>
            <a:r>
              <a:rPr lang="en" sz="1800" kern="0" dirty="0">
                <a:solidFill>
                  <a:srgbClr val="000000"/>
                </a:solidFill>
                <a:latin typeface="Arial"/>
                <a:ea typeface="Arial"/>
                <a:cs typeface="Arial"/>
                <a:sym typeface="Arial"/>
              </a:rPr>
              <a:t>(x) similar to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data</a:t>
            </a:r>
            <a:r>
              <a:rPr lang="en" sz="1800" kern="0" dirty="0">
                <a:solidFill>
                  <a:srgbClr val="000000"/>
                </a:solidFill>
                <a:latin typeface="Arial"/>
                <a:ea typeface="Arial"/>
                <a:cs typeface="Arial"/>
                <a:sym typeface="Arial"/>
              </a:rPr>
              <a:t>(x)</a:t>
            </a:r>
          </a:p>
        </p:txBody>
      </p:sp>
      <p:sp>
        <p:nvSpPr>
          <p:cNvPr id="217" name="Shape 217"/>
          <p:cNvSpPr txBox="1"/>
          <p:nvPr/>
        </p:nvSpPr>
        <p:spPr>
          <a:xfrm>
            <a:off x="213550" y="4267200"/>
            <a:ext cx="9015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00"/>
                </a:solidFill>
                <a:latin typeface="Arial"/>
                <a:ea typeface="Arial"/>
                <a:cs typeface="Arial"/>
                <a:sym typeface="Arial"/>
              </a:rPr>
              <a:t>Addresses density estimation, a core problem in unsupervised learning</a:t>
            </a:r>
          </a:p>
          <a:p>
            <a:pPr algn="l" eaLnBrk="1" fontAlgn="auto" hangingPunct="1">
              <a:spcBef>
                <a:spcPts val="0"/>
              </a:spcBef>
              <a:spcAft>
                <a:spcPts val="0"/>
              </a:spcAft>
            </a:pPr>
            <a:endParaRPr lang="en-US" sz="18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1800" b="1" kern="0" dirty="0">
                <a:solidFill>
                  <a:srgbClr val="000000"/>
                </a:solidFill>
                <a:latin typeface="Arial"/>
                <a:ea typeface="Arial"/>
                <a:cs typeface="Arial"/>
                <a:sym typeface="Arial"/>
              </a:rPr>
              <a:t>Several flavors:</a:t>
            </a:r>
            <a:r>
              <a:rPr lang="en" sz="1800" kern="0" dirty="0">
                <a:solidFill>
                  <a:srgbClr val="000000"/>
                </a:solidFill>
                <a:latin typeface="Arial"/>
                <a:ea typeface="Arial"/>
                <a:cs typeface="Arial"/>
                <a:sym typeface="Arial"/>
              </a:rPr>
              <a:t> </a:t>
            </a:r>
          </a:p>
          <a:p>
            <a:pPr marL="457200" indent="-330200" algn="l" eaLnBrk="1" fontAlgn="auto" hangingPunct="1">
              <a:spcBef>
                <a:spcPts val="0"/>
              </a:spcBef>
              <a:spcAft>
                <a:spcPts val="0"/>
              </a:spcAft>
              <a:buSzPct val="100000"/>
              <a:buFontTx/>
              <a:buChar char="-"/>
            </a:pPr>
            <a:r>
              <a:rPr lang="en" sz="1600" kern="0" dirty="0">
                <a:solidFill>
                  <a:srgbClr val="000000"/>
                </a:solidFill>
                <a:latin typeface="Arial"/>
                <a:ea typeface="Arial"/>
                <a:cs typeface="Arial"/>
                <a:sym typeface="Arial"/>
              </a:rPr>
              <a:t>Explicit density estimation: explicitly define and solve for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a:t>
            </a:r>
          </a:p>
          <a:p>
            <a:pPr marL="457200" indent="-342900" algn="l" eaLnBrk="1" fontAlgn="auto" hangingPunct="1">
              <a:spcBef>
                <a:spcPts val="0"/>
              </a:spcBef>
              <a:spcAft>
                <a:spcPts val="0"/>
              </a:spcAft>
              <a:buSzPct val="112500"/>
              <a:buFontTx/>
              <a:buChar char="-"/>
            </a:pPr>
            <a:r>
              <a:rPr lang="en" sz="1600" kern="0" dirty="0">
                <a:solidFill>
                  <a:srgbClr val="000000"/>
                </a:solidFill>
                <a:latin typeface="Arial"/>
                <a:ea typeface="Arial"/>
                <a:cs typeface="Arial"/>
                <a:sym typeface="Arial"/>
              </a:rPr>
              <a:t>Implicit density estimation: learn model that can sample from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w/o explicitly defining it</a:t>
            </a:r>
            <a:r>
              <a:rPr lang="en" sz="1800" kern="0" dirty="0">
                <a:solidFill>
                  <a:srgbClr val="000000"/>
                </a:solidFill>
                <a:latin typeface="Arial"/>
                <a:ea typeface="Arial"/>
                <a:cs typeface="Arial"/>
                <a:sym typeface="Arial"/>
              </a:rPr>
              <a:t> </a:t>
            </a:r>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pic>
        <p:nvPicPr>
          <p:cNvPr id="16" name="Shape 191">
            <a:extLst>
              <a:ext uri="{FF2B5EF4-FFF2-40B4-BE49-F238E27FC236}">
                <a16:creationId xmlns:a16="http://schemas.microsoft.com/office/drawing/2014/main" id="{025ED194-0CF0-E64F-BAE1-9C5B1B176F25}"/>
              </a:ext>
            </a:extLst>
          </p:cNvPr>
          <p:cNvPicPr preferRelativeResize="0"/>
          <p:nvPr/>
        </p:nvPicPr>
        <p:blipFill rotWithShape="1">
          <a:blip r:embed="rId3">
            <a:alphaModFix/>
          </a:blip>
          <a:srcRect b="4397"/>
          <a:stretch/>
        </p:blipFill>
        <p:spPr>
          <a:xfrm>
            <a:off x="1701200" y="1738695"/>
            <a:ext cx="649482" cy="595942"/>
          </a:xfrm>
          <a:prstGeom prst="rect">
            <a:avLst/>
          </a:prstGeom>
          <a:noFill/>
          <a:ln>
            <a:noFill/>
          </a:ln>
        </p:spPr>
      </p:pic>
      <p:pic>
        <p:nvPicPr>
          <p:cNvPr id="17" name="Shape 192">
            <a:extLst>
              <a:ext uri="{FF2B5EF4-FFF2-40B4-BE49-F238E27FC236}">
                <a16:creationId xmlns:a16="http://schemas.microsoft.com/office/drawing/2014/main" id="{3C828F51-E822-3F44-A7A2-B79245487ADC}"/>
              </a:ext>
            </a:extLst>
          </p:cNvPr>
          <p:cNvPicPr preferRelativeResize="0"/>
          <p:nvPr/>
        </p:nvPicPr>
        <p:blipFill rotWithShape="1">
          <a:blip r:embed="rId4">
            <a:alphaModFix/>
          </a:blip>
          <a:srcRect t="3855"/>
          <a:stretch/>
        </p:blipFill>
        <p:spPr>
          <a:xfrm>
            <a:off x="2298099" y="1967477"/>
            <a:ext cx="603989" cy="548614"/>
          </a:xfrm>
          <a:prstGeom prst="rect">
            <a:avLst/>
          </a:prstGeom>
          <a:noFill/>
          <a:ln>
            <a:noFill/>
          </a:ln>
        </p:spPr>
      </p:pic>
      <p:pic>
        <p:nvPicPr>
          <p:cNvPr id="18" name="Shape 193">
            <a:extLst>
              <a:ext uri="{FF2B5EF4-FFF2-40B4-BE49-F238E27FC236}">
                <a16:creationId xmlns:a16="http://schemas.microsoft.com/office/drawing/2014/main" id="{04CF6411-6FAD-4045-B8E4-0DA4D4FBA8D8}"/>
              </a:ext>
            </a:extLst>
          </p:cNvPr>
          <p:cNvPicPr preferRelativeResize="0"/>
          <p:nvPr/>
        </p:nvPicPr>
        <p:blipFill>
          <a:blip r:embed="rId5">
            <a:alphaModFix/>
          </a:blip>
          <a:stretch>
            <a:fillRect/>
          </a:stretch>
        </p:blipFill>
        <p:spPr>
          <a:xfrm>
            <a:off x="1326026" y="2151107"/>
            <a:ext cx="558519" cy="528243"/>
          </a:xfrm>
          <a:prstGeom prst="rect">
            <a:avLst/>
          </a:prstGeom>
          <a:noFill/>
          <a:ln>
            <a:noFill/>
          </a:ln>
        </p:spPr>
      </p:pic>
      <p:pic>
        <p:nvPicPr>
          <p:cNvPr id="19" name="Shape 194">
            <a:extLst>
              <a:ext uri="{FF2B5EF4-FFF2-40B4-BE49-F238E27FC236}">
                <a16:creationId xmlns:a16="http://schemas.microsoft.com/office/drawing/2014/main" id="{64BECBDB-5F3C-4B49-8474-8DB7176C5069}"/>
              </a:ext>
            </a:extLst>
          </p:cNvPr>
          <p:cNvPicPr preferRelativeResize="0"/>
          <p:nvPr/>
        </p:nvPicPr>
        <p:blipFill>
          <a:blip r:embed="rId6">
            <a:alphaModFix/>
          </a:blip>
          <a:stretch>
            <a:fillRect/>
          </a:stretch>
        </p:blipFill>
        <p:spPr>
          <a:xfrm>
            <a:off x="5565646" y="1693425"/>
            <a:ext cx="649482" cy="556688"/>
          </a:xfrm>
          <a:prstGeom prst="rect">
            <a:avLst/>
          </a:prstGeom>
          <a:noFill/>
          <a:ln>
            <a:noFill/>
          </a:ln>
        </p:spPr>
      </p:pic>
      <p:pic>
        <p:nvPicPr>
          <p:cNvPr id="20" name="Shape 195">
            <a:extLst>
              <a:ext uri="{FF2B5EF4-FFF2-40B4-BE49-F238E27FC236}">
                <a16:creationId xmlns:a16="http://schemas.microsoft.com/office/drawing/2014/main" id="{9C8F921D-0233-7042-8502-DCEBECD0FB72}"/>
              </a:ext>
            </a:extLst>
          </p:cNvPr>
          <p:cNvPicPr preferRelativeResize="0"/>
          <p:nvPr/>
        </p:nvPicPr>
        <p:blipFill>
          <a:blip r:embed="rId7">
            <a:alphaModFix/>
          </a:blip>
          <a:stretch>
            <a:fillRect/>
          </a:stretch>
        </p:blipFill>
        <p:spPr>
          <a:xfrm>
            <a:off x="5059711" y="2120933"/>
            <a:ext cx="558519" cy="527672"/>
          </a:xfrm>
          <a:prstGeom prst="rect">
            <a:avLst/>
          </a:prstGeom>
          <a:noFill/>
          <a:ln>
            <a:noFill/>
          </a:ln>
        </p:spPr>
      </p:pic>
      <p:pic>
        <p:nvPicPr>
          <p:cNvPr id="21" name="Shape 196">
            <a:extLst>
              <a:ext uri="{FF2B5EF4-FFF2-40B4-BE49-F238E27FC236}">
                <a16:creationId xmlns:a16="http://schemas.microsoft.com/office/drawing/2014/main" id="{D25D479E-E7ED-E443-AFD0-9145AEDC4E0C}"/>
              </a:ext>
            </a:extLst>
          </p:cNvPr>
          <p:cNvPicPr preferRelativeResize="0"/>
          <p:nvPr/>
        </p:nvPicPr>
        <p:blipFill rotWithShape="1">
          <a:blip r:embed="rId8">
            <a:alphaModFix/>
          </a:blip>
          <a:srcRect t="2391"/>
          <a:stretch/>
        </p:blipFill>
        <p:spPr>
          <a:xfrm>
            <a:off x="6037436" y="2043842"/>
            <a:ext cx="603989" cy="548614"/>
          </a:xfrm>
          <a:prstGeom prst="rect">
            <a:avLst/>
          </a:prstGeom>
          <a:noFill/>
          <a:ln>
            <a:noFill/>
          </a:ln>
        </p:spPr>
      </p:pic>
      <p:sp>
        <p:nvSpPr>
          <p:cNvPr id="22" name="Shape 197">
            <a:extLst>
              <a:ext uri="{FF2B5EF4-FFF2-40B4-BE49-F238E27FC236}">
                <a16:creationId xmlns:a16="http://schemas.microsoft.com/office/drawing/2014/main" id="{BF84C33A-ED98-884F-9977-570D5718F43A}"/>
              </a:ext>
            </a:extLst>
          </p:cNvPr>
          <p:cNvSpPr txBox="1"/>
          <p:nvPr/>
        </p:nvSpPr>
        <p:spPr>
          <a:xfrm>
            <a:off x="51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23" name="Shape 198">
            <a:extLst>
              <a:ext uri="{FF2B5EF4-FFF2-40B4-BE49-F238E27FC236}">
                <a16:creationId xmlns:a16="http://schemas.microsoft.com/office/drawing/2014/main" id="{F2F9D426-F18C-E845-94DF-FBDB54379C62}"/>
              </a:ext>
            </a:extLst>
          </p:cNvPr>
          <p:cNvSpPr txBox="1"/>
          <p:nvPr/>
        </p:nvSpPr>
        <p:spPr>
          <a:xfrm>
            <a:off x="432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4" name="Shape 200">
            <a:extLst>
              <a:ext uri="{FF2B5EF4-FFF2-40B4-BE49-F238E27FC236}">
                <a16:creationId xmlns:a16="http://schemas.microsoft.com/office/drawing/2014/main" id="{586B3494-9A81-AC47-A710-1D6DE30FCF46}"/>
              </a:ext>
            </a:extLst>
          </p:cNvPr>
          <p:cNvSpPr txBox="1"/>
          <p:nvPr/>
        </p:nvSpPr>
        <p:spPr>
          <a:xfrm>
            <a:off x="528300" y="121920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dirty="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1148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Why Generative Models?</a:t>
            </a:r>
          </a:p>
        </p:txBody>
      </p:sp>
      <p:sp>
        <p:nvSpPr>
          <p:cNvPr id="224" name="Shape 224"/>
          <p:cNvSpPr txBox="1"/>
          <p:nvPr/>
        </p:nvSpPr>
        <p:spPr>
          <a:xfrm>
            <a:off x="397900" y="1765950"/>
            <a:ext cx="8289000" cy="493200"/>
          </a:xfrm>
          <a:prstGeom prst="rect">
            <a:avLst/>
          </a:prstGeom>
          <a:noFill/>
          <a:ln>
            <a:noFill/>
          </a:ln>
        </p:spPr>
        <p:txBody>
          <a:bodyPr lIns="91425" tIns="91425" rIns="91425" bIns="91425" anchor="t" anchorCtr="0">
            <a:noAutofit/>
          </a:bodyPr>
          <a:lstStyle/>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Realistic samples for artwork, super-resolution, colorization, etc.</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Generative models of time-series data can be used for simulation and planning (reinforcement learning applications!)</a:t>
            </a: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Training generative models can also enable inference of  latent representations that can be useful as general features</a:t>
            </a:r>
          </a:p>
        </p:txBody>
      </p:sp>
      <p:pic>
        <p:nvPicPr>
          <p:cNvPr id="225" name="Shape 225"/>
          <p:cNvPicPr preferRelativeResize="0"/>
          <p:nvPr/>
        </p:nvPicPr>
        <p:blipFill>
          <a:blip r:embed="rId3">
            <a:alphaModFix/>
          </a:blip>
          <a:stretch>
            <a:fillRect/>
          </a:stretch>
        </p:blipFill>
        <p:spPr>
          <a:xfrm>
            <a:off x="614076" y="2188600"/>
            <a:ext cx="2703325" cy="1819324"/>
          </a:xfrm>
          <a:prstGeom prst="rect">
            <a:avLst/>
          </a:prstGeom>
          <a:noFill/>
          <a:ln>
            <a:noFill/>
          </a:ln>
        </p:spPr>
      </p:pic>
      <p:pic>
        <p:nvPicPr>
          <p:cNvPr id="226" name="Shape 226"/>
          <p:cNvPicPr preferRelativeResize="0"/>
          <p:nvPr/>
        </p:nvPicPr>
        <p:blipFill>
          <a:blip r:embed="rId4">
            <a:alphaModFix/>
          </a:blip>
          <a:stretch>
            <a:fillRect/>
          </a:stretch>
        </p:blipFill>
        <p:spPr>
          <a:xfrm>
            <a:off x="6758176" y="2188599"/>
            <a:ext cx="1775899" cy="1783650"/>
          </a:xfrm>
          <a:prstGeom prst="rect">
            <a:avLst/>
          </a:prstGeom>
          <a:noFill/>
          <a:ln>
            <a:noFill/>
          </a:ln>
        </p:spPr>
      </p:pic>
      <p:pic>
        <p:nvPicPr>
          <p:cNvPr id="227" name="Shape 227"/>
          <p:cNvPicPr preferRelativeResize="0"/>
          <p:nvPr/>
        </p:nvPicPr>
        <p:blipFill>
          <a:blip r:embed="rId5">
            <a:alphaModFix/>
          </a:blip>
          <a:stretch>
            <a:fillRect/>
          </a:stretch>
        </p:blipFill>
        <p:spPr>
          <a:xfrm>
            <a:off x="3525907" y="2188600"/>
            <a:ext cx="3018693" cy="1819324"/>
          </a:xfrm>
          <a:prstGeom prst="rect">
            <a:avLst/>
          </a:prstGeom>
          <a:noFill/>
          <a:ln>
            <a:noFill/>
          </a:ln>
        </p:spPr>
      </p:pic>
      <p:sp>
        <p:nvSpPr>
          <p:cNvPr id="228" name="Shape 228"/>
          <p:cNvSpPr txBox="1"/>
          <p:nvPr/>
        </p:nvSpPr>
        <p:spPr>
          <a:xfrm>
            <a:off x="90425" y="5268175"/>
            <a:ext cx="53979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FIgures from L-R are copyright: (1) </a:t>
            </a:r>
            <a:r>
              <a:rPr lang="en" sz="600" u="sng" kern="0">
                <a:solidFill>
                  <a:srgbClr val="1155CC"/>
                </a:solidFill>
                <a:latin typeface="Arial"/>
                <a:ea typeface="Arial"/>
                <a:cs typeface="Arial"/>
                <a:sym typeface="Arial"/>
                <a:hlinkClick r:id="rId6"/>
              </a:rPr>
              <a:t>Alec Radford et al. 2016</a:t>
            </a:r>
            <a:r>
              <a:rPr lang="en" sz="600" kern="0">
                <a:solidFill>
                  <a:srgbClr val="999999"/>
                </a:solidFill>
                <a:latin typeface="Arial"/>
                <a:ea typeface="Arial"/>
                <a:cs typeface="Arial"/>
                <a:sym typeface="Arial"/>
              </a:rPr>
              <a:t>; (2) </a:t>
            </a:r>
            <a:r>
              <a:rPr lang="en" sz="600" u="sng" kern="0">
                <a:solidFill>
                  <a:srgbClr val="1155CC"/>
                </a:solidFill>
                <a:latin typeface="Arial"/>
                <a:ea typeface="Arial"/>
                <a:cs typeface="Arial"/>
                <a:sym typeface="Arial"/>
                <a:hlinkClick r:id="rId7"/>
              </a:rPr>
              <a:t>David Berthelot et al. 2017;</a:t>
            </a:r>
            <a:r>
              <a:rPr lang="en" sz="600" kern="0">
                <a:solidFill>
                  <a:srgbClr val="999999"/>
                </a:solidFill>
                <a:latin typeface="Arial"/>
                <a:ea typeface="Arial"/>
                <a:cs typeface="Arial"/>
                <a:sym typeface="Arial"/>
              </a:rPr>
              <a:t> </a:t>
            </a:r>
            <a:r>
              <a:rPr lang="en" sz="600" u="sng" kern="0">
                <a:solidFill>
                  <a:srgbClr val="1155CC"/>
                </a:solidFill>
                <a:latin typeface="Arial"/>
                <a:ea typeface="Arial"/>
                <a:cs typeface="Arial"/>
                <a:sym typeface="Arial"/>
                <a:hlinkClick r:id="rId8"/>
              </a:rPr>
              <a:t>Phillip Isola et al. 2017</a:t>
            </a:r>
            <a:r>
              <a:rPr lang="en" sz="600" kern="0">
                <a:solidFill>
                  <a:srgbClr val="999999"/>
                </a:solidFill>
                <a:latin typeface="Arial"/>
                <a:ea typeface="Arial"/>
                <a:cs typeface="Arial"/>
                <a:sym typeface="Arial"/>
              </a:rPr>
              <a:t>. Reproduced with authors permission. </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76580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35" name="Shape 235"/>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36" name="Shape 236"/>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37" name="Shape 237"/>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38" name="Shape 238"/>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39" name="Shape 239"/>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40" name="Shape 240"/>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41" name="Shape 241"/>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2" name="Shape 242"/>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43" name="Shape 243"/>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4" name="Shape 244"/>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45" name="Shape 24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46" name="Shape 24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47" name="Shape 24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48" name="Shape 24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49" name="Shape 249"/>
          <p:cNvCxnSpPr>
            <a:stCxn id="236" idx="2"/>
            <a:endCxn id="239"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50" name="Shape 250"/>
          <p:cNvCxnSpPr>
            <a:endCxn id="240"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51" name="Shape 251"/>
          <p:cNvCxnSpPr>
            <a:endCxn id="236"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52" name="Shape 252"/>
          <p:cNvCxnSpPr>
            <a:stCxn id="235" idx="2"/>
            <a:endCxn id="237"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53" name="Shape 253"/>
          <p:cNvCxnSpPr>
            <a:stCxn id="237" idx="2"/>
            <a:endCxn id="241"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54" name="Shape 25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55" name="Shape 255"/>
          <p:cNvCxnSpPr>
            <a:endCxn id="243"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56" name="Shape 256"/>
          <p:cNvCxnSpPr>
            <a:endCxn id="242"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57" name="Shape 25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9610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63" name="Shape 263"/>
          <p:cNvSpPr/>
          <p:nvPr/>
        </p:nvSpPr>
        <p:spPr>
          <a:xfrm>
            <a:off x="668050" y="4567275"/>
            <a:ext cx="14130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64" name="Shape 264"/>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66" name="Shape 266"/>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67" name="Shape 267"/>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68" name="Shape 268"/>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69" name="Shape 269"/>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70" name="Shape 270"/>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71" name="Shape 271"/>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72" name="Shape 272"/>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3" name="Shape 273"/>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74" name="Shape 274"/>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5" name="Shape 27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76" name="Shape 27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77" name="Shape 27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78" name="Shape 27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79" name="Shape 279"/>
          <p:cNvCxnSpPr>
            <a:stCxn id="267" idx="2"/>
            <a:endCxn id="270"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80" name="Shape 280"/>
          <p:cNvCxnSpPr>
            <a:endCxn id="271"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81" name="Shape 281"/>
          <p:cNvCxnSpPr>
            <a:endCxn id="267"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82" name="Shape 282"/>
          <p:cNvCxnSpPr>
            <a:stCxn id="266" idx="2"/>
            <a:endCxn id="268"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83" name="Shape 283"/>
          <p:cNvCxnSpPr>
            <a:stCxn id="268" idx="2"/>
            <a:endCxn id="272"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84" name="Shape 28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85" name="Shape 285"/>
          <p:cNvCxnSpPr>
            <a:endCxn id="274"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86" name="Shape 286"/>
          <p:cNvCxnSpPr>
            <a:endCxn id="273"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87" name="Shape 28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88" name="Shape 288"/>
          <p:cNvSpPr/>
          <p:nvPr/>
        </p:nvSpPr>
        <p:spPr>
          <a:xfrm>
            <a:off x="2716325" y="4667975"/>
            <a:ext cx="2243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89" name="Shape 289"/>
          <p:cNvSpPr/>
          <p:nvPr/>
        </p:nvSpPr>
        <p:spPr>
          <a:xfrm>
            <a:off x="7379850" y="1822875"/>
            <a:ext cx="548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90" name="Shape 290"/>
          <p:cNvSpPr txBox="1"/>
          <p:nvPr/>
        </p:nvSpPr>
        <p:spPr>
          <a:xfrm>
            <a:off x="210675" y="1684825"/>
            <a:ext cx="2820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dirty="0">
                <a:solidFill>
                  <a:srgbClr val="FF0000"/>
                </a:solidFill>
                <a:latin typeface="Arial"/>
                <a:ea typeface="Arial"/>
                <a:cs typeface="Arial"/>
                <a:sym typeface="Arial"/>
              </a:rPr>
              <a:t>We will discuss 3 most popular types of generative models</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3599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dirty="0"/>
              <a:t>Observable Model</a:t>
            </a:r>
            <a:endParaRPr lang="en" dirty="0"/>
          </a:p>
        </p:txBody>
      </p:sp>
      <p:sp>
        <p:nvSpPr>
          <p:cNvPr id="303" name="Shape 303"/>
          <p:cNvSpPr txBox="1">
            <a:spLocks noGrp="1"/>
          </p:cNvSpPr>
          <p:nvPr>
            <p:ph type="body" idx="1"/>
          </p:nvPr>
        </p:nvSpPr>
        <p:spPr>
          <a:xfrm>
            <a:off x="457200" y="2200925"/>
            <a:ext cx="8229600" cy="621300"/>
          </a:xfrm>
          <a:prstGeom prst="rect">
            <a:avLst/>
          </a:prstGeom>
        </p:spPr>
        <p:txBody>
          <a:bodyPr lIns="91425" tIns="91425" rIns="91425" bIns="91425" anchor="ctr" anchorCtr="0">
            <a:noAutofit/>
          </a:bodyPr>
          <a:lstStyle/>
          <a:p>
            <a:pPr>
              <a:buNone/>
            </a:pPr>
            <a:r>
              <a:rPr lang="en" dirty="0"/>
              <a:t>Use chain rule to decompose likelihood of an image x into product of 1-d distributions:</a:t>
            </a:r>
          </a:p>
        </p:txBody>
      </p:sp>
      <p:sp>
        <p:nvSpPr>
          <p:cNvPr id="304" name="Shape 304"/>
          <p:cNvSpPr txBox="1">
            <a:spLocks noGrp="1"/>
          </p:cNvSpPr>
          <p:nvPr>
            <p:ph type="body" idx="4294967295"/>
          </p:nvPr>
        </p:nvSpPr>
        <p:spPr>
          <a:xfrm>
            <a:off x="0" y="1219200"/>
            <a:ext cx="8229600" cy="422275"/>
          </a:xfrm>
          <a:prstGeom prst="rect">
            <a:avLst/>
          </a:prstGeom>
        </p:spPr>
        <p:txBody>
          <a:bodyPr lIns="91425" tIns="91425" rIns="91425" bIns="91425" anchor="ctr" anchorCtr="0">
            <a:noAutofit/>
          </a:bodyPr>
          <a:lstStyle/>
          <a:p>
            <a:pPr>
              <a:buNone/>
            </a:pPr>
            <a:r>
              <a:rPr lang="en"/>
              <a:t>Explicit density model</a:t>
            </a:r>
          </a:p>
        </p:txBody>
      </p:sp>
      <p:cxnSp>
        <p:nvCxnSpPr>
          <p:cNvPr id="305" name="Shape 305"/>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06" name="Shape 306"/>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07" name="Shape 307"/>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08" name="Shape 308"/>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09" name="Shape 309"/>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10" name="Shape 310"/>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3" name="Shape 316"/>
          <p:cNvSpPr txBox="1">
            <a:spLocks/>
          </p:cNvSpPr>
          <p:nvPr/>
        </p:nvSpPr>
        <p:spPr bwMode="auto">
          <a:xfrm>
            <a:off x="381000" y="4715525"/>
            <a:ext cx="43575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Then maximize likelihood of training data</a:t>
            </a:r>
            <a:endParaRPr lang="en" kern="0" dirty="0"/>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37499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8" name="Shape 327"/>
          <p:cNvSpPr txBox="1">
            <a:spLocks/>
          </p:cNvSpPr>
          <p:nvPr/>
        </p:nvSpPr>
        <p:spPr bwMode="auto">
          <a:xfrm>
            <a:off x="5334001" y="4645025"/>
            <a:ext cx="38100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a:solidFill>
                  <a:srgbClr val="0000FF"/>
                </a:solidFill>
              </a:rPr>
              <a:t>Complex distribution over pixel values =&gt; Express using a neural network!</a:t>
            </a:r>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12493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Goal: Variational Autoencoders</a:t>
            </a:r>
          </a:p>
          <a:p>
            <a:endParaRPr lang="en-US" dirty="0"/>
          </a:p>
          <a:p>
            <a:r>
              <a:rPr lang="en-US" dirty="0"/>
              <a:t>Latent variable probabilistic models</a:t>
            </a:r>
          </a:p>
          <a:p>
            <a:pPr lvl="1"/>
            <a:r>
              <a:rPr lang="en-US" dirty="0"/>
              <a:t>Example GMMs</a:t>
            </a:r>
          </a:p>
          <a:p>
            <a:endParaRPr lang="en-US" dirty="0"/>
          </a:p>
          <a:p>
            <a:r>
              <a:rPr lang="en-US" dirty="0" err="1"/>
              <a:t>Autoencodeders</a:t>
            </a:r>
            <a:endParaRPr lang="en-US" dirty="0"/>
          </a:p>
          <a:p>
            <a:r>
              <a:rPr lang="en-US" dirty="0"/>
              <a:t>Variational Inference</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26</a:t>
            </a:fld>
            <a:endParaRPr lang="en-US"/>
          </a:p>
        </p:txBody>
      </p:sp>
    </p:spTree>
    <p:extLst>
      <p:ext uri="{BB962C8B-B14F-4D97-AF65-F5344CB8AC3E}">
        <p14:creationId xmlns:p14="http://schemas.microsoft.com/office/powerpoint/2010/main" val="409481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Shape 557"/>
          <p:cNvSpPr txBox="1"/>
          <p:nvPr/>
        </p:nvSpPr>
        <p:spPr>
          <a:xfrm>
            <a:off x="1303650" y="2037850"/>
            <a:ext cx="65367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a:solidFill>
                  <a:srgbClr val="000000"/>
                </a:solidFill>
                <a:latin typeface="Helvetica Neue"/>
                <a:ea typeface="Helvetica Neue"/>
                <a:cs typeface="Helvetica Neue"/>
                <a:sym typeface="Helvetica Neue"/>
              </a:rPr>
              <a:t>Variational Autoencoders (VAE)</a:t>
            </a: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66401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pic>
        <p:nvPicPr>
          <p:cNvPr id="574" name="Shape 574"/>
          <p:cNvPicPr preferRelativeResize="0"/>
          <p:nvPr/>
        </p:nvPicPr>
        <p:blipFill>
          <a:blip r:embed="rId3">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24314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4344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HW3 Grades Released</a:t>
            </a:r>
          </a:p>
          <a:p>
            <a:pPr lvl="1"/>
            <a:r>
              <a:rPr lang="en-US" dirty="0"/>
              <a:t>Regrade requests close: 11/15, 11:55pm</a:t>
            </a:r>
          </a:p>
          <a:p>
            <a:pPr lvl="1"/>
            <a:r>
              <a:rPr lang="en-US" dirty="0"/>
              <a:t>Please check solutions first!</a:t>
            </a:r>
          </a:p>
          <a:p>
            <a:pPr lvl="1"/>
            <a:endParaRPr lang="en-US" dirty="0"/>
          </a:p>
          <a:p>
            <a:r>
              <a:rPr lang="en-US" dirty="0"/>
              <a:t>Grade histogram: 7643</a:t>
            </a:r>
          </a:p>
          <a:p>
            <a:pPr lvl="1"/>
            <a:r>
              <a:rPr lang="en-US" dirty="0"/>
              <a:t>Max possible: 71 (regular credit) + 0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pic>
        <p:nvPicPr>
          <p:cNvPr id="6" name="Picture 5">
            <a:extLst>
              <a:ext uri="{FF2B5EF4-FFF2-40B4-BE49-F238E27FC236}">
                <a16:creationId xmlns:a16="http://schemas.microsoft.com/office/drawing/2014/main" id="{5C36272C-ED0C-DE41-AE18-A966DD62D2B2}"/>
              </a:ext>
            </a:extLst>
          </p:cNvPr>
          <p:cNvPicPr>
            <a:picLocks noChangeAspect="1"/>
          </p:cNvPicPr>
          <p:nvPr/>
        </p:nvPicPr>
        <p:blipFill>
          <a:blip r:embed="rId2"/>
          <a:stretch>
            <a:fillRect/>
          </a:stretch>
        </p:blipFill>
        <p:spPr>
          <a:xfrm>
            <a:off x="0" y="3581400"/>
            <a:ext cx="9144000" cy="2987316"/>
          </a:xfrm>
          <a:prstGeom prst="rect">
            <a:avLst/>
          </a:prstGeom>
        </p:spPr>
      </p:pic>
    </p:spTree>
    <p:extLst>
      <p:ext uri="{BB962C8B-B14F-4D97-AF65-F5344CB8AC3E}">
        <p14:creationId xmlns:p14="http://schemas.microsoft.com/office/powerpoint/2010/main" val="192289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 name="TextBox 2">
            <a:extLst>
              <a:ext uri="{FF2B5EF4-FFF2-40B4-BE49-F238E27FC236}">
                <a16:creationId xmlns:a16="http://schemas.microsoft.com/office/drawing/2014/main" id="{154D5D7B-2FF0-F944-848E-5AA133028C61}"/>
              </a:ext>
            </a:extLst>
          </p:cNvPr>
          <p:cNvSpPr txBox="1"/>
          <p:nvPr/>
        </p:nvSpPr>
        <p:spPr>
          <a:xfrm>
            <a:off x="224344" y="6172200"/>
            <a:ext cx="8233856" cy="369332"/>
          </a:xfrm>
          <a:prstGeom prst="rect">
            <a:avLst/>
          </a:prstGeom>
          <a:noFill/>
        </p:spPr>
        <p:txBody>
          <a:bodyPr wrap="none" rtlCol="0">
            <a:spAutoFit/>
          </a:bodyPr>
          <a:lstStyle/>
          <a:p>
            <a:r>
              <a:rPr lang="en" sz="1800" dirty="0">
                <a:solidFill>
                  <a:srgbClr val="0000FF"/>
                </a:solidFill>
              </a:rPr>
              <a:t>Cannot optimize directly, derive and optimize lower bound on likelihood instead</a:t>
            </a:r>
          </a:p>
        </p:txBody>
      </p:sp>
    </p:spTree>
    <p:extLst>
      <p:ext uri="{BB962C8B-B14F-4D97-AF65-F5344CB8AC3E}">
        <p14:creationId xmlns:p14="http://schemas.microsoft.com/office/powerpoint/2010/main" val="3249854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GMM</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31</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pic>
        <p:nvPicPr>
          <p:cNvPr id="8" name="Picture 7" descr="fig11.10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5803900" cy="4622800"/>
          </a:xfrm>
          <a:prstGeom prst="rect">
            <a:avLst/>
          </a:prstGeom>
        </p:spPr>
      </p:pic>
    </p:spTree>
    <p:extLst>
      <p:ext uri="{BB962C8B-B14F-4D97-AF65-F5344CB8AC3E}">
        <p14:creationId xmlns:p14="http://schemas.microsoft.com/office/powerpoint/2010/main" val="155566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CA1-9E2A-EB44-B019-8155D2D4E37C}"/>
              </a:ext>
            </a:extLst>
          </p:cNvPr>
          <p:cNvSpPr>
            <a:spLocks noGrp="1"/>
          </p:cNvSpPr>
          <p:nvPr>
            <p:ph type="title"/>
          </p:nvPr>
        </p:nvSpPr>
        <p:spPr/>
        <p:txBody>
          <a:bodyPr/>
          <a:lstStyle/>
          <a:p>
            <a:r>
              <a:rPr lang="en-US" dirty="0"/>
              <a:t>Gaussian Mixture Model</a:t>
            </a:r>
          </a:p>
        </p:txBody>
      </p:sp>
      <p:sp>
        <p:nvSpPr>
          <p:cNvPr id="3" name="Content Placeholder 2">
            <a:extLst>
              <a:ext uri="{FF2B5EF4-FFF2-40B4-BE49-F238E27FC236}">
                <a16:creationId xmlns:a16="http://schemas.microsoft.com/office/drawing/2014/main" id="{3A82C490-9566-C447-BC7B-0FBCB786D7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8F8533B-96A8-424C-95E5-69276686A7DC}"/>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1B53CC49-B4E8-BF43-95D6-0E6D318ABF7A}"/>
              </a:ext>
            </a:extLst>
          </p:cNvPr>
          <p:cNvSpPr>
            <a:spLocks noGrp="1"/>
          </p:cNvSpPr>
          <p:nvPr>
            <p:ph type="sldNum" sz="quarter" idx="12"/>
          </p:nvPr>
        </p:nvSpPr>
        <p:spPr/>
        <p:txBody>
          <a:bodyPr/>
          <a:lstStyle/>
          <a:p>
            <a:pPr>
              <a:defRPr/>
            </a:pPr>
            <a:fld id="{7134A590-6033-DE48-865B-A0558AEFCBD1}" type="slidenum">
              <a:rPr lang="en-US" smtClean="0"/>
              <a:pPr>
                <a:defRPr/>
              </a:pPr>
              <a:t>32</a:t>
            </a:fld>
            <a:endParaRPr lang="en-US"/>
          </a:p>
        </p:txBody>
      </p:sp>
    </p:spTree>
    <p:extLst>
      <p:ext uri="{BB962C8B-B14F-4D97-AF65-F5344CB8AC3E}">
        <p14:creationId xmlns:p14="http://schemas.microsoft.com/office/powerpoint/2010/main" val="390250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CA1-9E2A-EB44-B019-8155D2D4E37C}"/>
              </a:ext>
            </a:extLst>
          </p:cNvPr>
          <p:cNvSpPr>
            <a:spLocks noGrp="1"/>
          </p:cNvSpPr>
          <p:nvPr>
            <p:ph type="title"/>
          </p:nvPr>
        </p:nvSpPr>
        <p:spPr/>
        <p:txBody>
          <a:bodyPr/>
          <a:lstStyle/>
          <a:p>
            <a:r>
              <a:rPr lang="en-US" dirty="0"/>
              <a:t>Gaussian Mixture Model</a:t>
            </a:r>
          </a:p>
        </p:txBody>
      </p:sp>
      <p:sp>
        <p:nvSpPr>
          <p:cNvPr id="3" name="Content Placeholder 2">
            <a:extLst>
              <a:ext uri="{FF2B5EF4-FFF2-40B4-BE49-F238E27FC236}">
                <a16:creationId xmlns:a16="http://schemas.microsoft.com/office/drawing/2014/main" id="{3A82C490-9566-C447-BC7B-0FBCB786D7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8F8533B-96A8-424C-95E5-69276686A7DC}"/>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1B53CC49-B4E8-BF43-95D6-0E6D318ABF7A}"/>
              </a:ext>
            </a:extLst>
          </p:cNvPr>
          <p:cNvSpPr>
            <a:spLocks noGrp="1"/>
          </p:cNvSpPr>
          <p:nvPr>
            <p:ph type="sldNum" sz="quarter" idx="12"/>
          </p:nvPr>
        </p:nvSpPr>
        <p:spPr/>
        <p:txBody>
          <a:bodyPr/>
          <a:lstStyle/>
          <a:p>
            <a:pPr>
              <a:defRPr/>
            </a:pPr>
            <a:fld id="{7134A590-6033-DE48-865B-A0558AEFCBD1}" type="slidenum">
              <a:rPr lang="en-US" smtClean="0"/>
              <a:pPr>
                <a:defRPr/>
              </a:pPr>
              <a:t>33</a:t>
            </a:fld>
            <a:endParaRPr lang="en-US"/>
          </a:p>
        </p:txBody>
      </p:sp>
    </p:spTree>
    <p:extLst>
      <p:ext uri="{BB962C8B-B14F-4D97-AF65-F5344CB8AC3E}">
        <p14:creationId xmlns:p14="http://schemas.microsoft.com/office/powerpoint/2010/main" val="2832836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Multi-</a:t>
            </a:r>
            <a:r>
              <a:rPr lang="en-US" dirty="0" err="1"/>
              <a:t>variate</a:t>
            </a:r>
            <a:r>
              <a:rPr lang="en-US" dirty="0"/>
              <a:t> Gaussians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34</a:t>
            </a:fld>
            <a:endParaRPr lang="en-US"/>
          </a:p>
        </p:txBody>
      </p:sp>
      <p:pic>
        <p:nvPicPr>
          <p:cNvPr id="7" name="Picture 6"/>
          <p:cNvPicPr>
            <a:picLocks noChangeAspect="1"/>
          </p:cNvPicPr>
          <p:nvPr/>
        </p:nvPicPr>
        <p:blipFill>
          <a:blip r:embed="rId2"/>
          <a:stretch>
            <a:fillRect/>
          </a:stretch>
        </p:blipFill>
        <p:spPr>
          <a:xfrm>
            <a:off x="1028700" y="1237344"/>
            <a:ext cx="7429500" cy="5620655"/>
          </a:xfrm>
          <a:prstGeom prst="rect">
            <a:avLst/>
          </a:prstGeom>
        </p:spPr>
      </p:pic>
    </p:spTree>
    <p:extLst>
      <p:ext uri="{BB962C8B-B14F-4D97-AF65-F5344CB8AC3E}">
        <p14:creationId xmlns:p14="http://schemas.microsoft.com/office/powerpoint/2010/main" val="424390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GMM</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35</a:t>
            </a:fld>
            <a:endParaRPr lang="en-US"/>
          </a:p>
        </p:txBody>
      </p:sp>
      <p:pic>
        <p:nvPicPr>
          <p:cNvPr id="7" name="Picture 6" descr="fig11.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3486469" cy="2743200"/>
          </a:xfrm>
          <a:prstGeom prst="rect">
            <a:avLst/>
          </a:prstGeom>
        </p:spPr>
      </p:pic>
      <p:pic>
        <p:nvPicPr>
          <p:cNvPr id="9" name="Picture 8" descr="fig11.3b.pdf"/>
          <p:cNvPicPr>
            <a:picLocks noChangeAspect="1"/>
          </p:cNvPicPr>
          <p:nvPr/>
        </p:nvPicPr>
        <p:blipFill>
          <a:blip r:embed="rId3"/>
          <a:stretch>
            <a:fillRect/>
          </a:stretch>
        </p:blipFill>
        <p:spPr>
          <a:xfrm>
            <a:off x="4953000" y="2057400"/>
            <a:ext cx="4176928" cy="2743200"/>
          </a:xfrm>
          <a:prstGeom prst="rect">
            <a:avLst/>
          </a:prstGeom>
        </p:spPr>
      </p:pic>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spTree>
    <p:extLst>
      <p:ext uri="{BB962C8B-B14F-4D97-AF65-F5344CB8AC3E}">
        <p14:creationId xmlns:p14="http://schemas.microsoft.com/office/powerpoint/2010/main" val="143532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a:t>
            </a:r>
            <a:r>
              <a:rPr lang="en-US" dirty="0" err="1"/>
              <a:t>vs</a:t>
            </a:r>
            <a:r>
              <a:rPr lang="en-US" dirty="0"/>
              <a:t> GMM</a:t>
            </a:r>
          </a:p>
        </p:txBody>
      </p:sp>
      <p:sp>
        <p:nvSpPr>
          <p:cNvPr id="3" name="Content Placeholder 2"/>
          <p:cNvSpPr>
            <a:spLocks noGrp="1"/>
          </p:cNvSpPr>
          <p:nvPr>
            <p:ph idx="1"/>
          </p:nvPr>
        </p:nvSpPr>
        <p:spPr/>
        <p:txBody>
          <a:bodyPr/>
          <a:lstStyle/>
          <a:p>
            <a:r>
              <a:rPr lang="en-US" dirty="0"/>
              <a:t>K-Means</a:t>
            </a:r>
          </a:p>
          <a:p>
            <a:pPr lvl="1"/>
            <a:r>
              <a:rPr lang="en-US" dirty="0">
                <a:hlinkClick r:id="rId2"/>
              </a:rPr>
              <a:t>http://stanford.edu/class/ee103/visualizations/kmeans/kmeans.html</a:t>
            </a:r>
            <a:endParaRPr lang="en-US" dirty="0"/>
          </a:p>
          <a:p>
            <a:pPr lvl="1"/>
            <a:endParaRPr lang="en-US" dirty="0"/>
          </a:p>
          <a:p>
            <a:r>
              <a:rPr lang="en-US" dirty="0"/>
              <a:t>GMM</a:t>
            </a:r>
          </a:p>
          <a:p>
            <a:pPr lvl="1"/>
            <a:r>
              <a:rPr lang="pl-PL" dirty="0">
                <a:hlinkClick r:id="rId3"/>
              </a:rPr>
              <a:t>https://lukapopijac.github.io/gaussian-mixture-model/</a:t>
            </a:r>
            <a:endParaRPr lang="pl-PL" dirty="0"/>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36</a:t>
            </a:fld>
            <a:endParaRPr lang="en-US"/>
          </a:p>
        </p:txBody>
      </p:sp>
    </p:spTree>
    <p:extLst>
      <p:ext uri="{BB962C8B-B14F-4D97-AF65-F5344CB8AC3E}">
        <p14:creationId xmlns:p14="http://schemas.microsoft.com/office/powerpoint/2010/main" val="21534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#1</a:t>
            </a:r>
          </a:p>
        </p:txBody>
      </p:sp>
      <p:sp>
        <p:nvSpPr>
          <p:cNvPr id="3" name="Content Placeholder 2"/>
          <p:cNvSpPr>
            <a:spLocks noGrp="1"/>
          </p:cNvSpPr>
          <p:nvPr>
            <p:ph idx="1"/>
          </p:nvPr>
        </p:nvSpPr>
        <p:spPr/>
        <p:txBody>
          <a:bodyPr/>
          <a:lstStyle/>
          <a:p>
            <a:r>
              <a:rPr lang="en-US" dirty="0"/>
              <a:t>Fully Observed (Log) Likelihood factorizes</a:t>
            </a:r>
          </a:p>
          <a:p>
            <a:endParaRPr lang="en-US" dirty="0"/>
          </a:p>
          <a:p>
            <a:r>
              <a:rPr lang="en-US" dirty="0"/>
              <a:t>Marginal (Log) Likelihood doesn’t factorize</a:t>
            </a:r>
          </a:p>
          <a:p>
            <a:endParaRPr lang="en-US" dirty="0"/>
          </a:p>
          <a:p>
            <a:r>
              <a:rPr lang="en-US" dirty="0"/>
              <a:t>All parameters coupled! </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37</a:t>
            </a:fld>
            <a:endParaRPr lang="en-US"/>
          </a:p>
        </p:txBody>
      </p:sp>
    </p:spTree>
    <p:extLst>
      <p:ext uri="{BB962C8B-B14F-4D97-AF65-F5344CB8AC3E}">
        <p14:creationId xmlns:p14="http://schemas.microsoft.com/office/powerpoint/2010/main" val="3693474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0375-7999-234E-93F4-276E2AFD43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1CE721-915B-C041-A76F-948AE8D19AB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76D705E-D65D-2D4A-85B8-3B0D7161C4EE}"/>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6DF1431D-96D8-EA43-B411-16DB654CF028}"/>
              </a:ext>
            </a:extLst>
          </p:cNvPr>
          <p:cNvSpPr>
            <a:spLocks noGrp="1"/>
          </p:cNvSpPr>
          <p:nvPr>
            <p:ph type="sldNum" sz="quarter" idx="12"/>
          </p:nvPr>
        </p:nvSpPr>
        <p:spPr/>
        <p:txBody>
          <a:bodyPr/>
          <a:lstStyle/>
          <a:p>
            <a:pPr>
              <a:defRPr/>
            </a:pPr>
            <a:fld id="{7134A590-6033-DE48-865B-A0558AEFCBD1}" type="slidenum">
              <a:rPr lang="en-US" smtClean="0"/>
              <a:pPr>
                <a:defRPr/>
              </a:pPr>
              <a:t>38</a:t>
            </a:fld>
            <a:endParaRPr lang="en-US"/>
          </a:p>
        </p:txBody>
      </p:sp>
    </p:spTree>
    <p:extLst>
      <p:ext uri="{BB962C8B-B14F-4D97-AF65-F5344CB8AC3E}">
        <p14:creationId xmlns:p14="http://schemas.microsoft.com/office/powerpoint/2010/main" val="3901716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#2</a:t>
            </a:r>
          </a:p>
        </p:txBody>
      </p:sp>
      <p:sp>
        <p:nvSpPr>
          <p:cNvPr id="3" name="Content Placeholder 2"/>
          <p:cNvSpPr>
            <a:spLocks noGrp="1"/>
          </p:cNvSpPr>
          <p:nvPr>
            <p:ph idx="1"/>
          </p:nvPr>
        </p:nvSpPr>
        <p:spPr/>
        <p:txBody>
          <a:bodyPr/>
          <a:lstStyle/>
          <a:p>
            <a:r>
              <a:rPr lang="en-US" dirty="0" err="1"/>
              <a:t>Identifiability</a:t>
            </a:r>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39</a:t>
            </a:fld>
            <a:endParaRPr lang="en-US"/>
          </a:p>
        </p:txBody>
      </p:sp>
      <p:pic>
        <p:nvPicPr>
          <p:cNvPr id="6" name="Picture 5" descr="fig11.10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3220846" cy="2565400"/>
          </a:xfrm>
          <a:prstGeom prst="rect">
            <a:avLst/>
          </a:prstGeom>
        </p:spPr>
      </p:pic>
      <p:pic>
        <p:nvPicPr>
          <p:cNvPr id="7" name="Picture 6" descr="fig11.10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295400"/>
            <a:ext cx="5156200" cy="4800600"/>
          </a:xfrm>
          <a:prstGeom prst="rect">
            <a:avLst/>
          </a:prstGeom>
        </p:spPr>
      </p:pic>
      <p:sp>
        <p:nvSpPr>
          <p:cNvPr id="9"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defRPr/>
            </a:pPr>
            <a:r>
              <a:rPr lang="en-US" dirty="0"/>
              <a:t>Figure Credit: Kevin Murphy</a:t>
            </a:r>
          </a:p>
        </p:txBody>
      </p:sp>
    </p:spTree>
    <p:extLst>
      <p:ext uri="{BB962C8B-B14F-4D97-AF65-F5344CB8AC3E}">
        <p14:creationId xmlns:p14="http://schemas.microsoft.com/office/powerpoint/2010/main" val="180734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HW3 Grades Released</a:t>
            </a:r>
          </a:p>
          <a:p>
            <a:pPr lvl="1"/>
            <a:r>
              <a:rPr lang="en-US" dirty="0"/>
              <a:t>Regrade requests close: 11/15, 11:55pm</a:t>
            </a:r>
          </a:p>
          <a:p>
            <a:pPr lvl="1"/>
            <a:r>
              <a:rPr lang="en-US" dirty="0"/>
              <a:t>Please check solutions first!</a:t>
            </a:r>
          </a:p>
          <a:p>
            <a:pPr lvl="1"/>
            <a:endParaRPr lang="en-US" dirty="0"/>
          </a:p>
          <a:p>
            <a:r>
              <a:rPr lang="en-US" dirty="0"/>
              <a:t>Grade histogram: 4803</a:t>
            </a:r>
          </a:p>
          <a:p>
            <a:pPr lvl="1"/>
            <a:r>
              <a:rPr lang="en-US" dirty="0"/>
              <a:t>Max possible: 55 (regular) + 14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pic>
        <p:nvPicPr>
          <p:cNvPr id="6" name="Picture 5">
            <a:extLst>
              <a:ext uri="{FF2B5EF4-FFF2-40B4-BE49-F238E27FC236}">
                <a16:creationId xmlns:a16="http://schemas.microsoft.com/office/drawing/2014/main" id="{A440B811-95AA-5B47-A446-A41B360781D7}"/>
              </a:ext>
            </a:extLst>
          </p:cNvPr>
          <p:cNvPicPr>
            <a:picLocks noChangeAspect="1"/>
          </p:cNvPicPr>
          <p:nvPr/>
        </p:nvPicPr>
        <p:blipFill>
          <a:blip r:embed="rId2"/>
          <a:stretch>
            <a:fillRect/>
          </a:stretch>
        </p:blipFill>
        <p:spPr>
          <a:xfrm>
            <a:off x="0" y="3623700"/>
            <a:ext cx="9144000" cy="2970975"/>
          </a:xfrm>
          <a:prstGeom prst="rect">
            <a:avLst/>
          </a:prstGeom>
        </p:spPr>
      </p:pic>
    </p:spTree>
    <p:extLst>
      <p:ext uri="{BB962C8B-B14F-4D97-AF65-F5344CB8AC3E}">
        <p14:creationId xmlns:p14="http://schemas.microsoft.com/office/powerpoint/2010/main" val="17488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Data Causes Problems #3</a:t>
            </a:r>
          </a:p>
        </p:txBody>
      </p:sp>
      <p:sp>
        <p:nvSpPr>
          <p:cNvPr id="3" name="Content Placeholder 2"/>
          <p:cNvSpPr>
            <a:spLocks noGrp="1"/>
          </p:cNvSpPr>
          <p:nvPr>
            <p:ph idx="1"/>
          </p:nvPr>
        </p:nvSpPr>
        <p:spPr/>
        <p:txBody>
          <a:bodyPr/>
          <a:lstStyle/>
          <a:p>
            <a:r>
              <a:rPr lang="en-US" dirty="0"/>
              <a:t>Likelihood has singularities if one Gaussian “collapses”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40</a:t>
            </a:fld>
            <a:endParaRPr lang="en-US"/>
          </a:p>
        </p:txBody>
      </p:sp>
      <p:pic>
        <p:nvPicPr>
          <p:cNvPr id="6" name="Picture 5" descr="fig11.1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28800"/>
            <a:ext cx="6019800" cy="5016500"/>
          </a:xfrm>
          <a:prstGeom prst="rect">
            <a:avLst/>
          </a:prstGeom>
        </p:spPr>
      </p:pic>
    </p:spTree>
    <p:extLst>
      <p:ext uri="{BB962C8B-B14F-4D97-AF65-F5344CB8AC3E}">
        <p14:creationId xmlns:p14="http://schemas.microsoft.com/office/powerpoint/2010/main" val="2146339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A1D7-E183-D14C-BF88-FC962A0B7C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0F699A-59D1-F642-AACE-66324224D9D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7D8C105-D462-3647-A608-F61AC26DD7D3}"/>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C9B0187-512E-A242-83A3-87F201404247}"/>
              </a:ext>
            </a:extLst>
          </p:cNvPr>
          <p:cNvSpPr>
            <a:spLocks noGrp="1"/>
          </p:cNvSpPr>
          <p:nvPr>
            <p:ph type="sldNum" sz="quarter" idx="12"/>
          </p:nvPr>
        </p:nvSpPr>
        <p:spPr/>
        <p:txBody>
          <a:bodyPr/>
          <a:lstStyle/>
          <a:p>
            <a:pPr>
              <a:defRPr/>
            </a:pPr>
            <a:fld id="{7134A590-6033-DE48-865B-A0558AEFCBD1}" type="slidenum">
              <a:rPr lang="en-US" smtClean="0"/>
              <a:pPr>
                <a:defRPr/>
              </a:pPr>
              <a:t>41</a:t>
            </a:fld>
            <a:endParaRPr lang="en-US"/>
          </a:p>
        </p:txBody>
      </p:sp>
    </p:spTree>
    <p:extLst>
      <p:ext uri="{BB962C8B-B14F-4D97-AF65-F5344CB8AC3E}">
        <p14:creationId xmlns:p14="http://schemas.microsoft.com/office/powerpoint/2010/main" val="1580776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pPr marL="0" indent="0">
              <a:buNone/>
            </a:pPr>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42</a:t>
            </a:fld>
            <a:endParaRPr lang="en-US"/>
          </a:p>
        </p:txBody>
      </p:sp>
    </p:spTree>
    <p:extLst>
      <p:ext uri="{BB962C8B-B14F-4D97-AF65-F5344CB8AC3E}">
        <p14:creationId xmlns:p14="http://schemas.microsoft.com/office/powerpoint/2010/main" val="588794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582" name="Shape 582"/>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83" name="Shape 583"/>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584" name="Shape 584"/>
          <p:cNvCxnSpPr>
            <a:stCxn id="582" idx="0"/>
            <a:endCxn id="583"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585" name="Shape 585"/>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586" name="Shape 586"/>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587" name="Shape 587"/>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588" name="Shape 588"/>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589" name="Shape 589"/>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590" name="Shape 590"/>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pic>
        <p:nvPicPr>
          <p:cNvPr id="591" name="Shape 59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11852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8" name="Shape 59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99" name="Shape 59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00" name="Shape 600"/>
          <p:cNvCxnSpPr>
            <a:stCxn id="598" idx="0"/>
            <a:endCxn id="59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01" name="Shape 60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02" name="Shape 60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03" name="Shape 60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04" name="Shape 60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05" name="Shape 60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06" name="Shape 606"/>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07" name="Shape 607"/>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08" name="Shape 608"/>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pic>
        <p:nvPicPr>
          <p:cNvPr id="609" name="Shape 60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7" name="Shape 580"/>
          <p:cNvSpPr txBox="1">
            <a:spLocks/>
          </p:cNvSpPr>
          <p:nvPr/>
        </p:nvSpPr>
        <p:spPr bwMode="auto">
          <a:xfrm>
            <a:off x="228600" y="228600"/>
            <a:ext cx="82296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sz="3800" kern="0"/>
              <a:t>Autoencoders</a:t>
            </a:r>
            <a:endParaRPr lang="en" sz="3800" kern="0"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62867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Shape 616"/>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17" name="Shape 617"/>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18" name="Shape 618"/>
          <p:cNvCxnSpPr>
            <a:stCxn id="616" idx="0"/>
            <a:endCxn id="617"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19" name="Shape 619"/>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20" name="Shape 620"/>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21" name="Shape 621"/>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22" name="Shape 622"/>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23" name="Shape 623"/>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24" name="Shape 624"/>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25" name="Shape 625"/>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26" name="Shape 626"/>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27" name="Shape 627"/>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28" name="Shape 628"/>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29" name="Shape 629"/>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p:txBody>
      </p:sp>
      <p:pic>
        <p:nvPicPr>
          <p:cNvPr id="630" name="Shape 630"/>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152267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7" name="Shape 63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38" name="Shape 63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39" name="Shape 639"/>
          <p:cNvCxnSpPr>
            <a:stCxn id="637" idx="0"/>
            <a:endCxn id="63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40" name="Shape 64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41" name="Shape 64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42" name="Shape 64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43" name="Shape 64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44" name="Shape 64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45" name="Shape 645"/>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46" name="Shape 646"/>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47" name="Shape 647"/>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48" name="Shape 648"/>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49" name="Shape 649"/>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50" name="Shape 650"/>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a:p>
            <a:pPr algn="l" eaLnBrk="1" fontAlgn="auto" hangingPunct="1">
              <a:spcBef>
                <a:spcPts val="0"/>
              </a:spcBef>
              <a:spcAft>
                <a:spcPts val="0"/>
              </a:spcAft>
            </a:pPr>
            <a:endParaRPr sz="1400" kern="0">
              <a:solidFill>
                <a:srgbClr val="0000FF"/>
              </a:solidFill>
              <a:latin typeface="Arial"/>
              <a:ea typeface="Arial"/>
              <a:cs typeface="Arial"/>
              <a:sym typeface="Arial"/>
            </a:endParaRPr>
          </a:p>
          <a:p>
            <a:pPr algn="l" eaLnBrk="1" fontAlgn="auto" hangingPunct="1">
              <a:spcBef>
                <a:spcPts val="0"/>
              </a:spcBef>
              <a:spcAft>
                <a:spcPts val="0"/>
              </a:spcAft>
            </a:pPr>
            <a:r>
              <a:rPr lang="en" sz="1400" kern="0">
                <a:solidFill>
                  <a:srgbClr val="0000FF"/>
                </a:solidFill>
                <a:latin typeface="Arial"/>
                <a:ea typeface="Arial"/>
                <a:cs typeface="Arial"/>
                <a:sym typeface="Arial"/>
              </a:rPr>
              <a:t>A: Want features to capture meaningful factors of variation in data</a:t>
            </a:r>
          </a:p>
        </p:txBody>
      </p:sp>
      <p:pic>
        <p:nvPicPr>
          <p:cNvPr id="651" name="Shape 65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26961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8" name="Shape 65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59" name="Shape 65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60" name="Shape 660"/>
          <p:cNvCxnSpPr>
            <a:stCxn id="658" idx="0"/>
            <a:endCxn id="65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61" name="Shape 66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62" name="Shape 66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63" name="Shape 66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64" name="Shape 66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65" name="Shape 66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66" name="Shape 66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667" name="Shape 66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5"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1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98051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4" name="Shape 674"/>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75" name="Shape 675"/>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76" name="Shape 676"/>
          <p:cNvCxnSpPr>
            <a:stCxn id="674" idx="0"/>
            <a:endCxn id="675"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77" name="Shape 677"/>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78" name="Shape 678"/>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79" name="Shape 679"/>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80" name="Shape 680"/>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81" name="Shape 681"/>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82" name="Shape 682"/>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683" name="Shape 68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684" name="Shape 68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685" name="Shape 68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686" name="Shape 68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687" name="Shape 68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688" name="Shape 688"/>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45350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692"/>
        <p:cNvGrpSpPr/>
        <p:nvPr/>
      </p:nvGrpSpPr>
      <p:grpSpPr>
        <a:xfrm>
          <a:off x="0" y="0"/>
          <a:ext cx="0" cy="0"/>
          <a:chOff x="0" y="0"/>
          <a:chExt cx="0" cy="0"/>
        </a:xfrm>
      </p:grpSpPr>
      <p:sp>
        <p:nvSpPr>
          <p:cNvPr id="695" name="Shape 69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96" name="Shape 69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97" name="Shape 697"/>
          <p:cNvCxnSpPr>
            <a:stCxn id="695" idx="0"/>
            <a:endCxn id="69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98" name="Shape 69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99" name="Shape 69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00" name="Shape 70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01" name="Shape 70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02" name="Shape 70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03" name="Shape 703"/>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04" name="Shape 704"/>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05" name="Shape 705"/>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06" name="Shape 706"/>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07" name="Shape 707"/>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08" name="Shape 708"/>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09" name="Shape 709"/>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710" name="Shape 710"/>
          <p:cNvSpPr txBox="1"/>
          <p:nvPr/>
        </p:nvSpPr>
        <p:spPr>
          <a:xfrm>
            <a:off x="5767325" y="2375000"/>
            <a:ext cx="2769300" cy="1429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 (upconv)</a:t>
            </a:r>
          </a:p>
        </p:txBody>
      </p:sp>
      <p:cxnSp>
        <p:nvCxnSpPr>
          <p:cNvPr id="711" name="Shape 711"/>
          <p:cNvCxnSpPr/>
          <p:nvPr/>
        </p:nvCxnSpPr>
        <p:spPr>
          <a:xfrm rot="10800000" flipH="1">
            <a:off x="5193425" y="2941137"/>
            <a:ext cx="551700" cy="493800"/>
          </a:xfrm>
          <a:prstGeom prst="straightConnector1">
            <a:avLst/>
          </a:prstGeom>
          <a:noFill/>
          <a:ln w="19050" cap="flat" cmpd="sng">
            <a:solidFill>
              <a:srgbClr val="FF0000"/>
            </a:solidFill>
            <a:prstDash val="solid"/>
            <a:round/>
            <a:headEnd type="none" w="lg" len="lg"/>
            <a:tailEnd type="triangle" w="lg" len="lg"/>
          </a:ln>
        </p:spPr>
      </p:cxnSp>
      <p:sp>
        <p:nvSpPr>
          <p:cNvPr id="2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7023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5257800"/>
          </a:xfrm>
        </p:spPr>
        <p:txBody>
          <a:bodyPr/>
          <a:lstStyle/>
          <a:p>
            <a:endParaRPr lang="en-US" dirty="0"/>
          </a:p>
          <a:p>
            <a:endParaRPr lang="en-US" dirty="0"/>
          </a:p>
          <a:p>
            <a:endParaRPr lang="en-US" dirty="0"/>
          </a:p>
          <a:p>
            <a:pPr marL="0" indent="0" algn="ctr">
              <a:buNone/>
            </a:pPr>
            <a:r>
              <a:rPr lang="en-US" sz="4000" dirty="0"/>
              <a:t>Recap from </a:t>
            </a:r>
            <a:r>
              <a:rPr lang="en-US" sz="4000" strike="sngStrike" dirty="0"/>
              <a:t>last time</a:t>
            </a:r>
            <a:r>
              <a:rPr lang="en-US" sz="4000" dirty="0"/>
              <a:t> 2 lectures ago</a:t>
            </a:r>
            <a:endParaRPr lang="en-US" sz="4000" strike="sngStrike"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a:t>
            </a:fld>
            <a:endParaRPr lang="en-US"/>
          </a:p>
        </p:txBody>
      </p:sp>
    </p:spTree>
    <p:extLst>
      <p:ext uri="{BB962C8B-B14F-4D97-AF65-F5344CB8AC3E}">
        <p14:creationId xmlns:p14="http://schemas.microsoft.com/office/powerpoint/2010/main" val="13805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8" name="Shape 71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19" name="Shape 71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20" name="Shape 720"/>
          <p:cNvCxnSpPr>
            <a:stCxn id="718" idx="0"/>
            <a:endCxn id="71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21" name="Shape 72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22" name="Shape 72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23" name="Shape 72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24" name="Shape 72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25" name="Shape 72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26" name="Shape 72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27" name="Shape 727"/>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28" name="Shape 728"/>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29" name="Shape 72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30" name="Shape 73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31" name="Shape 73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32" name="Shape 732"/>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33" name="Shape 733"/>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34" name="Shape 734"/>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35" name="Shape 735"/>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36" name="Shape 736"/>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37" name="Shape 737"/>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38" name="Shape 738"/>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26"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6096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5" name="Shape 74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46" name="Shape 74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47" name="Shape 747"/>
          <p:cNvCxnSpPr>
            <a:stCxn id="745" idx="0"/>
            <a:endCxn id="74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48" name="Shape 74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49" name="Shape 74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50" name="Shape 75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51" name="Shape 75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52" name="Shape 75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53" name="Shape 75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54" name="Shape 75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55" name="Shape 75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56" name="Shape 75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57" name="Shape 75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58" name="Shape 758"/>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59" name="Shape 759"/>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60" name="Shape 760"/>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61" name="Shape 761"/>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62" name="Shape 762"/>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63" name="Shape 763"/>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64" name="Shape 764"/>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65" name="Shape 765"/>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66" name="Shape 766"/>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67" name="Shape 767"/>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768" name="Shape 768"/>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769" name="Shape 769"/>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770" name="Shape 770"/>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1"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78609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7" name="Shape 77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78" name="Shape 77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79" name="Shape 779"/>
          <p:cNvCxnSpPr>
            <a:stCxn id="777" idx="0"/>
            <a:endCxn id="77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80" name="Shape 78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81" name="Shape 78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82" name="Shape 78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83" name="Shape 78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84" name="Shape 78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85" name="Shape 785"/>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86" name="Shape 786"/>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87" name="Shape 78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88" name="Shape 788"/>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89" name="Shape 789"/>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90" name="Shape 790"/>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91" name="Shape 791"/>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92" name="Shape 792"/>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93" name="Shape 793"/>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94" name="Shape 794"/>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95" name="Shape 795"/>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96" name="Shape 796"/>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97" name="Shape 797"/>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98" name="Shape 798"/>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99" name="Shape 799"/>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800" name="Shape 800"/>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801" name="Shape 801"/>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802" name="Shape 802"/>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803" name="Shape 803"/>
          <p:cNvSpPr txBox="1"/>
          <p:nvPr/>
        </p:nvSpPr>
        <p:spPr>
          <a:xfrm>
            <a:off x="4770725" y="1623175"/>
            <a:ext cx="1920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Doesn’t use labels!</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65197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67A2ED-D288-D741-81F0-936909E58B5F}"/>
              </a:ext>
            </a:extLst>
          </p:cNvPr>
          <p:cNvSpPr>
            <a:spLocks noGrp="1"/>
          </p:cNvSpPr>
          <p:nvPr>
            <p:ph type="title"/>
          </p:nvPr>
        </p:nvSpPr>
        <p:spPr/>
        <p:txBody>
          <a:bodyPr/>
          <a:lstStyle/>
          <a:p>
            <a:r>
              <a:rPr lang="en-US" dirty="0"/>
              <a:t>Autoencoders</a:t>
            </a:r>
          </a:p>
        </p:txBody>
      </p:sp>
      <p:sp>
        <p:nvSpPr>
          <p:cNvPr id="6" name="Content Placeholder 5">
            <a:extLst>
              <a:ext uri="{FF2B5EF4-FFF2-40B4-BE49-F238E27FC236}">
                <a16:creationId xmlns:a16="http://schemas.microsoft.com/office/drawing/2014/main" id="{8DB3384C-4EB6-3A42-80D3-1D5D85CD12B8}"/>
              </a:ext>
            </a:extLst>
          </p:cNvPr>
          <p:cNvSpPr>
            <a:spLocks noGrp="1"/>
          </p:cNvSpPr>
          <p:nvPr>
            <p:ph idx="1"/>
          </p:nvPr>
        </p:nvSpPr>
        <p:spPr/>
        <p:txBody>
          <a:bodyPr/>
          <a:lstStyle/>
          <a:p>
            <a:r>
              <a:rPr lang="en-US" dirty="0"/>
              <a:t>Demo</a:t>
            </a:r>
          </a:p>
          <a:p>
            <a:pPr lvl="1"/>
            <a:r>
              <a:rPr lang="en-US" dirty="0">
                <a:hlinkClick r:id="rId2"/>
              </a:rPr>
              <a:t>https://cs.stanford.edu/people/karpathy/convnetjs/demo/autoencoder.html</a:t>
            </a:r>
            <a:endParaRPr lang="en-US" dirty="0"/>
          </a:p>
          <a:p>
            <a:pPr lvl="1"/>
            <a:endParaRPr lang="en-US" dirty="0"/>
          </a:p>
        </p:txBody>
      </p:sp>
      <p:sp>
        <p:nvSpPr>
          <p:cNvPr id="4" name="Slide Number Placeholder 3">
            <a:extLst>
              <a:ext uri="{FF2B5EF4-FFF2-40B4-BE49-F238E27FC236}">
                <a16:creationId xmlns:a16="http://schemas.microsoft.com/office/drawing/2014/main" id="{F6891063-56F0-4A47-BC2A-2DDAE6E7F4BF}"/>
              </a:ext>
            </a:extLst>
          </p:cNvPr>
          <p:cNvSpPr>
            <a:spLocks noGrp="1"/>
          </p:cNvSpPr>
          <p:nvPr>
            <p:ph type="sldNum" sz="quarter" idx="12"/>
          </p:nvPr>
        </p:nvSpPr>
        <p:spPr/>
        <p:txBody>
          <a:bodyPr/>
          <a:lstStyle/>
          <a:p>
            <a:fld id="{00000000-1234-1234-1234-123412341234}" type="slidenum">
              <a:rPr lang="en" sz="2000" smtClean="0">
                <a:solidFill>
                  <a:srgbClr val="FFFFFF"/>
                </a:solidFill>
              </a:rPr>
              <a:pPr/>
              <a:t>53</a:t>
            </a:fld>
            <a:endParaRPr lang="en" sz="2000">
              <a:solidFill>
                <a:srgbClr val="FFFFFF"/>
              </a:solidFill>
            </a:endParaRPr>
          </a:p>
        </p:txBody>
      </p:sp>
    </p:spTree>
    <p:extLst>
      <p:ext uri="{BB962C8B-B14F-4D97-AF65-F5344CB8AC3E}">
        <p14:creationId xmlns:p14="http://schemas.microsoft.com/office/powerpoint/2010/main" val="4040361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10" name="Shape 810"/>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11" name="Shape 811"/>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12" name="Shape 812"/>
          <p:cNvCxnSpPr>
            <a:stCxn id="810" idx="0"/>
            <a:endCxn id="811"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13" name="Shape 813"/>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14" name="Shape 814"/>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15" name="Shape 815"/>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16" name="Shape 816"/>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17" name="Shape 817"/>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18" name="Shape 818"/>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19" name="Shape 819"/>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20" name="Shape 82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21" name="Shape 82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22" name="Shape 822"/>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23" name="Shape 823"/>
          <p:cNvSpPr txBox="1"/>
          <p:nvPr/>
        </p:nvSpPr>
        <p:spPr>
          <a:xfrm>
            <a:off x="5896500" y="3761625"/>
            <a:ext cx="2234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After training, </a:t>
            </a:r>
          </a:p>
          <a:p>
            <a:pPr algn="l" eaLnBrk="1" fontAlgn="auto" hangingPunct="1">
              <a:spcBef>
                <a:spcPts val="0"/>
              </a:spcBef>
              <a:spcAft>
                <a:spcPts val="0"/>
              </a:spcAft>
            </a:pPr>
            <a:r>
              <a:rPr lang="en" sz="1600" kern="0">
                <a:solidFill>
                  <a:srgbClr val="000000"/>
                </a:solidFill>
                <a:latin typeface="Arial"/>
                <a:ea typeface="Arial"/>
                <a:cs typeface="Arial"/>
                <a:sym typeface="Arial"/>
              </a:rPr>
              <a:t>throw away decoder</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cxnSp>
        <p:nvCxnSpPr>
          <p:cNvPr id="824" name="Shape 824"/>
          <p:cNvCxnSpPr>
            <a:endCxn id="818" idx="2"/>
          </p:cNvCxnSpPr>
          <p:nvPr/>
        </p:nvCxnSpPr>
        <p:spPr>
          <a:xfrm rot="10800000">
            <a:off x="4870575" y="3759500"/>
            <a:ext cx="949800" cy="248700"/>
          </a:xfrm>
          <a:prstGeom prst="straightConnector1">
            <a:avLst/>
          </a:prstGeom>
          <a:noFill/>
          <a:ln w="19050" cap="flat" cmpd="sng">
            <a:solidFill>
              <a:srgbClr val="FF0000"/>
            </a:solidFill>
            <a:prstDash val="solid"/>
            <a:round/>
            <a:headEnd type="none" w="lg" len="lg"/>
            <a:tailEnd type="triangle" w="lg" len="lg"/>
          </a:ln>
        </p:spPr>
      </p:cxnSp>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17068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1" name="Shape 831"/>
          <p:cNvSpPr/>
          <p:nvPr/>
        </p:nvSpPr>
        <p:spPr>
          <a:xfrm>
            <a:off x="32184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32" name="Shape 832"/>
          <p:cNvSpPr/>
          <p:nvPr/>
        </p:nvSpPr>
        <p:spPr>
          <a:xfrm>
            <a:off x="36262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33" name="Shape 833"/>
          <p:cNvCxnSpPr>
            <a:stCxn id="831" idx="0"/>
            <a:endCxn id="832" idx="2"/>
          </p:cNvCxnSpPr>
          <p:nvPr/>
        </p:nvCxnSpPr>
        <p:spPr>
          <a:xfrm rot="10800000">
            <a:off x="42325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34" name="Shape 834"/>
          <p:cNvSpPr txBox="1"/>
          <p:nvPr/>
        </p:nvSpPr>
        <p:spPr>
          <a:xfrm>
            <a:off x="45375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35" name="Shape 835"/>
          <p:cNvSpPr txBox="1"/>
          <p:nvPr/>
        </p:nvSpPr>
        <p:spPr>
          <a:xfrm>
            <a:off x="16474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36" name="Shape 836"/>
          <p:cNvSpPr txBox="1"/>
          <p:nvPr/>
        </p:nvSpPr>
        <p:spPr>
          <a:xfrm>
            <a:off x="21046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37" name="Shape 837"/>
          <p:cNvPicPr preferRelativeResize="0"/>
          <p:nvPr/>
        </p:nvPicPr>
        <p:blipFill>
          <a:blip r:embed="rId3">
            <a:alphaModFix/>
          </a:blip>
          <a:stretch>
            <a:fillRect/>
          </a:stretch>
        </p:blipFill>
        <p:spPr>
          <a:xfrm>
            <a:off x="4143297" y="4931984"/>
            <a:ext cx="178500" cy="159731"/>
          </a:xfrm>
          <a:prstGeom prst="rect">
            <a:avLst/>
          </a:prstGeom>
          <a:noFill/>
          <a:ln>
            <a:noFill/>
          </a:ln>
        </p:spPr>
      </p:pic>
      <p:pic>
        <p:nvPicPr>
          <p:cNvPr id="838" name="Shape 838"/>
          <p:cNvPicPr preferRelativeResize="0"/>
          <p:nvPr/>
        </p:nvPicPr>
        <p:blipFill>
          <a:blip r:embed="rId4">
            <a:alphaModFix/>
          </a:blip>
          <a:stretch>
            <a:fillRect/>
          </a:stretch>
        </p:blipFill>
        <p:spPr>
          <a:xfrm>
            <a:off x="4143300" y="3949022"/>
            <a:ext cx="178500" cy="178500"/>
          </a:xfrm>
          <a:prstGeom prst="rect">
            <a:avLst/>
          </a:prstGeom>
          <a:noFill/>
          <a:ln>
            <a:noFill/>
          </a:ln>
        </p:spPr>
      </p:pic>
      <p:cxnSp>
        <p:nvCxnSpPr>
          <p:cNvPr id="839" name="Shape 839"/>
          <p:cNvCxnSpPr/>
          <p:nvPr/>
        </p:nvCxnSpPr>
        <p:spPr>
          <a:xfrm rot="10800000">
            <a:off x="42325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40" name="Shape 840"/>
          <p:cNvSpPr/>
          <p:nvPr/>
        </p:nvSpPr>
        <p:spPr>
          <a:xfrm>
            <a:off x="40286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41" name="Shape 841"/>
          <p:cNvSpPr txBox="1"/>
          <p:nvPr/>
        </p:nvSpPr>
        <p:spPr>
          <a:xfrm>
            <a:off x="45375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Classifier</a:t>
            </a:r>
          </a:p>
        </p:txBody>
      </p:sp>
      <p:sp>
        <p:nvSpPr>
          <p:cNvPr id="842" name="Shape 842"/>
          <p:cNvSpPr txBox="1"/>
          <p:nvPr/>
        </p:nvSpPr>
        <p:spPr>
          <a:xfrm>
            <a:off x="2104675" y="2797700"/>
            <a:ext cx="1882200" cy="5964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Predicted Label</a:t>
            </a:r>
          </a:p>
        </p:txBody>
      </p:sp>
      <p:cxnSp>
        <p:nvCxnSpPr>
          <p:cNvPr id="843" name="Shape 843"/>
          <p:cNvCxnSpPr/>
          <p:nvPr/>
        </p:nvCxnSpPr>
        <p:spPr>
          <a:xfrm>
            <a:off x="5951475" y="2846350"/>
            <a:ext cx="0" cy="2378700"/>
          </a:xfrm>
          <a:prstGeom prst="straightConnector1">
            <a:avLst/>
          </a:prstGeom>
          <a:noFill/>
          <a:ln w="19050" cap="flat" cmpd="sng">
            <a:solidFill>
              <a:schemeClr val="dk2"/>
            </a:solidFill>
            <a:prstDash val="solid"/>
            <a:round/>
            <a:headEnd type="none" w="lg" len="lg"/>
            <a:tailEnd type="triangle" w="lg" len="lg"/>
          </a:ln>
        </p:spPr>
      </p:cxnSp>
      <p:sp>
        <p:nvSpPr>
          <p:cNvPr id="844" name="Shape 844"/>
          <p:cNvSpPr txBox="1"/>
          <p:nvPr/>
        </p:nvSpPr>
        <p:spPr>
          <a:xfrm>
            <a:off x="5965800" y="3279775"/>
            <a:ext cx="21639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Fine-tune</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encoder</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jointly with</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classifier</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45" name="Shape 845"/>
          <p:cNvPicPr preferRelativeResize="0"/>
          <p:nvPr/>
        </p:nvPicPr>
        <p:blipFill>
          <a:blip r:embed="rId5">
            <a:alphaModFix/>
          </a:blip>
          <a:stretch>
            <a:fillRect/>
          </a:stretch>
        </p:blipFill>
        <p:spPr>
          <a:xfrm>
            <a:off x="4154663" y="2946751"/>
            <a:ext cx="155713" cy="235575"/>
          </a:xfrm>
          <a:prstGeom prst="rect">
            <a:avLst/>
          </a:prstGeom>
          <a:noFill/>
          <a:ln>
            <a:noFill/>
          </a:ln>
        </p:spPr>
      </p:pic>
      <p:sp>
        <p:nvSpPr>
          <p:cNvPr id="846" name="Shape 846"/>
          <p:cNvSpPr/>
          <p:nvPr/>
        </p:nvSpPr>
        <p:spPr>
          <a:xfrm>
            <a:off x="50954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47" name="Shape 847"/>
          <p:cNvPicPr preferRelativeResize="0"/>
          <p:nvPr/>
        </p:nvPicPr>
        <p:blipFill>
          <a:blip r:embed="rId6">
            <a:alphaModFix/>
          </a:blip>
          <a:stretch>
            <a:fillRect/>
          </a:stretch>
        </p:blipFill>
        <p:spPr>
          <a:xfrm>
            <a:off x="5221474" y="2988369"/>
            <a:ext cx="155713" cy="171327"/>
          </a:xfrm>
          <a:prstGeom prst="rect">
            <a:avLst/>
          </a:prstGeom>
          <a:noFill/>
          <a:ln>
            <a:noFill/>
          </a:ln>
        </p:spPr>
      </p:pic>
      <p:sp>
        <p:nvSpPr>
          <p:cNvPr id="848" name="Shape 848"/>
          <p:cNvSpPr txBox="1"/>
          <p:nvPr/>
        </p:nvSpPr>
        <p:spPr>
          <a:xfrm>
            <a:off x="3662250" y="1853400"/>
            <a:ext cx="2124300" cy="799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Loss function (Softmax, etc)</a:t>
            </a:r>
          </a:p>
        </p:txBody>
      </p:sp>
      <p:cxnSp>
        <p:nvCxnSpPr>
          <p:cNvPr id="849" name="Shape 849"/>
          <p:cNvCxnSpPr/>
          <p:nvPr/>
        </p:nvCxnSpPr>
        <p:spPr>
          <a:xfrm rot="10800000" flipH="1">
            <a:off x="4232525" y="2522700"/>
            <a:ext cx="397500" cy="405300"/>
          </a:xfrm>
          <a:prstGeom prst="straightConnector1">
            <a:avLst/>
          </a:prstGeom>
          <a:noFill/>
          <a:ln w="19050" cap="flat" cmpd="sng">
            <a:solidFill>
              <a:schemeClr val="dk2"/>
            </a:solidFill>
            <a:prstDash val="solid"/>
            <a:round/>
            <a:headEnd type="none" w="lg" len="lg"/>
            <a:tailEnd type="triangle" w="lg" len="lg"/>
          </a:ln>
        </p:spPr>
      </p:cxnSp>
      <p:cxnSp>
        <p:nvCxnSpPr>
          <p:cNvPr id="850" name="Shape 850"/>
          <p:cNvCxnSpPr/>
          <p:nvPr/>
        </p:nvCxnSpPr>
        <p:spPr>
          <a:xfrm rot="10800000">
            <a:off x="4835325" y="2530200"/>
            <a:ext cx="452100" cy="397800"/>
          </a:xfrm>
          <a:prstGeom prst="straightConnector1">
            <a:avLst/>
          </a:prstGeom>
          <a:noFill/>
          <a:ln w="19050" cap="flat" cmpd="sng">
            <a:solidFill>
              <a:schemeClr val="dk2"/>
            </a:solidFill>
            <a:prstDash val="solid"/>
            <a:round/>
            <a:headEnd type="none" w="lg" len="lg"/>
            <a:tailEnd type="triangle" w="lg" len="lg"/>
          </a:ln>
        </p:spPr>
      </p:cxnSp>
      <p:sp>
        <p:nvSpPr>
          <p:cNvPr id="851" name="Shape 851"/>
          <p:cNvSpPr txBox="1"/>
          <p:nvPr/>
        </p:nvSpPr>
        <p:spPr>
          <a:xfrm>
            <a:off x="230000" y="3570550"/>
            <a:ext cx="20283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Encoder can be used to initialize a </a:t>
            </a:r>
            <a:r>
              <a:rPr lang="en" sz="1600" b="1" kern="0">
                <a:solidFill>
                  <a:srgbClr val="000000"/>
                </a:solidFill>
                <a:latin typeface="Arial"/>
                <a:ea typeface="Arial"/>
                <a:cs typeface="Arial"/>
                <a:sym typeface="Arial"/>
              </a:rPr>
              <a:t>supervised</a:t>
            </a:r>
            <a:r>
              <a:rPr lang="en" sz="1600" kern="0">
                <a:solidFill>
                  <a:srgbClr val="000000"/>
                </a:solidFill>
                <a:latin typeface="Arial"/>
                <a:ea typeface="Arial"/>
                <a:cs typeface="Arial"/>
                <a:sym typeface="Arial"/>
              </a:rPr>
              <a:t>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52" name="Shape 852"/>
          <p:cNvPicPr preferRelativeResize="0"/>
          <p:nvPr/>
        </p:nvPicPr>
        <p:blipFill rotWithShape="1">
          <a:blip r:embed="rId7">
            <a:alphaModFix/>
          </a:blip>
          <a:srcRect t="39531" r="17457" b="50819"/>
          <a:stretch/>
        </p:blipFill>
        <p:spPr>
          <a:xfrm>
            <a:off x="7193526" y="4738525"/>
            <a:ext cx="1817725" cy="363800"/>
          </a:xfrm>
          <a:prstGeom prst="rect">
            <a:avLst/>
          </a:prstGeom>
          <a:noFill/>
          <a:ln>
            <a:noFill/>
          </a:ln>
        </p:spPr>
      </p:pic>
      <p:sp>
        <p:nvSpPr>
          <p:cNvPr id="853" name="Shape 853"/>
          <p:cNvSpPr txBox="1"/>
          <p:nvPr/>
        </p:nvSpPr>
        <p:spPr>
          <a:xfrm>
            <a:off x="81095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plane</a:t>
            </a:r>
          </a:p>
        </p:txBody>
      </p:sp>
      <p:sp>
        <p:nvSpPr>
          <p:cNvPr id="854" name="Shape 854"/>
          <p:cNvSpPr txBox="1"/>
          <p:nvPr/>
        </p:nvSpPr>
        <p:spPr>
          <a:xfrm>
            <a:off x="7058600" y="241825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dog</a:t>
            </a:r>
          </a:p>
        </p:txBody>
      </p:sp>
      <p:sp>
        <p:nvSpPr>
          <p:cNvPr id="855" name="Shape 855"/>
          <p:cNvSpPr txBox="1"/>
          <p:nvPr/>
        </p:nvSpPr>
        <p:spPr>
          <a:xfrm>
            <a:off x="77721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deer</a:t>
            </a:r>
          </a:p>
        </p:txBody>
      </p:sp>
      <p:sp>
        <p:nvSpPr>
          <p:cNvPr id="856" name="Shape 856"/>
          <p:cNvSpPr txBox="1"/>
          <p:nvPr/>
        </p:nvSpPr>
        <p:spPr>
          <a:xfrm>
            <a:off x="73874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bird</a:t>
            </a:r>
          </a:p>
        </p:txBody>
      </p:sp>
      <p:sp>
        <p:nvSpPr>
          <p:cNvPr id="857" name="Shape 857"/>
          <p:cNvSpPr txBox="1"/>
          <p:nvPr/>
        </p:nvSpPr>
        <p:spPr>
          <a:xfrm>
            <a:off x="84162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truck</a:t>
            </a:r>
          </a:p>
        </p:txBody>
      </p:sp>
      <p:sp>
        <p:nvSpPr>
          <p:cNvPr id="858" name="Shape 858"/>
          <p:cNvSpPr txBox="1"/>
          <p:nvPr/>
        </p:nvSpPr>
        <p:spPr>
          <a:xfrm>
            <a:off x="7080075" y="3204437"/>
            <a:ext cx="2028300" cy="959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 for final task (sometimes with small data)</a:t>
            </a:r>
          </a:p>
        </p:txBody>
      </p:sp>
      <p:sp>
        <p:nvSpPr>
          <p:cNvPr id="33"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306530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5" name="Shape 86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66" name="Shape 86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67" name="Shape 867"/>
          <p:cNvCxnSpPr>
            <a:stCxn id="865" idx="0"/>
            <a:endCxn id="86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68" name="Shape 86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69" name="Shape 86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70" name="Shape 87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71" name="Shape 87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72" name="Shape 87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73" name="Shape 87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74" name="Shape 87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75" name="Shape 875"/>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76" name="Shape 876"/>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77" name="Shape 877"/>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78" name="Shape 878"/>
          <p:cNvSpPr txBox="1"/>
          <p:nvPr/>
        </p:nvSpPr>
        <p:spPr>
          <a:xfrm>
            <a:off x="5677725" y="1858400"/>
            <a:ext cx="3198900" cy="1628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Autoencoders can reconstruct data, and can learn features to initialize a supervised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a:p>
            <a:pPr algn="l" eaLnBrk="1" fontAlgn="auto" hangingPunct="1">
              <a:spcBef>
                <a:spcPts val="0"/>
              </a:spcBef>
              <a:spcAft>
                <a:spcPts val="0"/>
              </a:spcAft>
            </a:pPr>
            <a:r>
              <a:rPr lang="en" sz="1600" kern="0">
                <a:solidFill>
                  <a:srgbClr val="000000"/>
                </a:solidFill>
                <a:latin typeface="Arial"/>
                <a:ea typeface="Arial"/>
                <a:cs typeface="Arial"/>
                <a:sym typeface="Arial"/>
              </a:rPr>
              <a:t>Features capture factors of variation in training data. Can we generate new images from an autoencoder?</a:t>
            </a:r>
          </a:p>
        </p:txBody>
      </p:sp>
      <p:sp>
        <p:nvSpPr>
          <p:cNvPr id="19"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818012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Shape 884"/>
          <p:cNvSpPr txBox="1">
            <a:spLocks noGrp="1"/>
          </p:cNvSpPr>
          <p:nvPr>
            <p:ph type="title"/>
          </p:nvPr>
        </p:nvSpPr>
        <p:spPr>
          <a:xfrm>
            <a:off x="152400" y="228600"/>
            <a:ext cx="8229600" cy="857400"/>
          </a:xfrm>
          <a:prstGeom prst="rect">
            <a:avLst/>
          </a:prstGeom>
        </p:spPr>
        <p:txBody>
          <a:bodyPr lIns="91425" tIns="91425" rIns="91425" bIns="91425" anchor="ctr" anchorCtr="0">
            <a:noAutofit/>
          </a:bodyPr>
          <a:lstStyle/>
          <a:p>
            <a:r>
              <a:rPr lang="en" dirty="0" err="1"/>
              <a:t>Variational</a:t>
            </a:r>
            <a:r>
              <a:rPr lang="en" dirty="0"/>
              <a:t> </a:t>
            </a:r>
            <a:r>
              <a:rPr lang="en" dirty="0" err="1"/>
              <a:t>Autoencoders</a:t>
            </a:r>
            <a:endParaRPr lang="en" dirty="0"/>
          </a:p>
        </p:txBody>
      </p:sp>
      <p:sp>
        <p:nvSpPr>
          <p:cNvPr id="885" name="Shape 885"/>
          <p:cNvSpPr txBox="1"/>
          <p:nvPr/>
        </p:nvSpPr>
        <p:spPr>
          <a:xfrm>
            <a:off x="208675" y="1615825"/>
            <a:ext cx="87135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Probabilistic spin on autoencoders - will let us sample from the model to generate data!</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Image Credit: https://</a:t>
            </a:r>
            <a:r>
              <a:rPr lang="en-US" sz="1200" dirty="0" err="1"/>
              <a:t>jaan.io</a:t>
            </a:r>
            <a:r>
              <a:rPr lang="en-US" sz="1200" dirty="0"/>
              <a:t>/what-is-variational-autoencoder-</a:t>
            </a:r>
            <a:r>
              <a:rPr lang="en-US" sz="1200" dirty="0" err="1"/>
              <a:t>vae</a:t>
            </a:r>
            <a:r>
              <a:rPr lang="en-US" sz="1200" dirty="0"/>
              <a:t>-tutorial/</a:t>
            </a:r>
          </a:p>
        </p:txBody>
      </p:sp>
      <p:pic>
        <p:nvPicPr>
          <p:cNvPr id="6" name="Picture 2" descr="https://jaan.io/images/encoder-decoder.png">
            <a:extLst>
              <a:ext uri="{FF2B5EF4-FFF2-40B4-BE49-F238E27FC236}">
                <a16:creationId xmlns:a16="http://schemas.microsoft.com/office/drawing/2014/main" id="{DC918857-5BB4-874D-93A8-78AC3244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553200" cy="29671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C7767F-D290-C74A-8E17-A5ED11990936}"/>
                  </a:ext>
                </a:extLst>
              </p:cNvPr>
              <p:cNvSpPr txBox="1"/>
              <p:nvPr/>
            </p:nvSpPr>
            <p:spPr>
              <a:xfrm>
                <a:off x="2743200" y="4186535"/>
                <a:ext cx="10668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q</m:t>
                      </m:r>
                      <m:r>
                        <a:rPr lang="en-US" sz="2400" i="1" baseline="-25000">
                          <a:latin typeface="Cambria Math" panose="02040503050406030204" pitchFamily="18" charset="0"/>
                          <a:ea typeface="Cambria Math" panose="02040503050406030204" pitchFamily="18" charset="0"/>
                        </a:rPr>
                        <m:t>𝜙</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e>
                          <m:r>
                            <a:rPr lang="en-US" sz="2400" b="0" i="1" smtClean="0">
                              <a:latin typeface="Cambria Math" panose="02040503050406030204" pitchFamily="18" charset="0"/>
                              <a:ea typeface="Cambria Math" panose="02040503050406030204" pitchFamily="18" charset="0"/>
                            </a:rPr>
                            <m:t>𝑥</m:t>
                          </m:r>
                        </m:e>
                      </m:d>
                    </m:oMath>
                  </m:oMathPara>
                </a14:m>
                <a:endParaRPr lang="en-US" sz="2400" b="0" dirty="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C5C7767F-D290-C74A-8E17-A5ED11990936}"/>
                  </a:ext>
                </a:extLst>
              </p:cNvPr>
              <p:cNvSpPr txBox="1">
                <a:spLocks noRot="1" noChangeAspect="1" noMove="1" noResize="1" noEditPoints="1" noAdjustHandles="1" noChangeArrowheads="1" noChangeShapeType="1" noTextEdit="1"/>
              </p:cNvSpPr>
              <p:nvPr/>
            </p:nvSpPr>
            <p:spPr>
              <a:xfrm>
                <a:off x="2743200" y="4186535"/>
                <a:ext cx="1066800" cy="461665"/>
              </a:xfrm>
              <a:prstGeom prst="rect">
                <a:avLst/>
              </a:prstGeom>
              <a:blipFill>
                <a:blip r:embed="rId4"/>
                <a:stretch>
                  <a:fillRect l="-4762"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7E0B6C-6E3A-0646-A467-A166F6C51E55}"/>
                  </a:ext>
                </a:extLst>
              </p:cNvPr>
              <p:cNvSpPr txBox="1"/>
              <p:nvPr/>
            </p:nvSpPr>
            <p:spPr>
              <a:xfrm>
                <a:off x="6858000" y="4186535"/>
                <a:ext cx="9144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p</m:t>
                      </m:r>
                      <m:r>
                        <a:rPr lang="en-US" sz="2400" i="1" baseline="-25000" smtClean="0">
                          <a:latin typeface="Cambria Math" panose="02040503050406030204" pitchFamily="18" charset="0"/>
                          <a:ea typeface="Cambria Math" panose="02040503050406030204" pitchFamily="18" charset="0"/>
                        </a:rPr>
                        <m:t>𝜃</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e>
                          <m:r>
                            <a:rPr lang="en-US" sz="2400" b="0" i="1" smtClean="0">
                              <a:latin typeface="Cambria Math" panose="02040503050406030204" pitchFamily="18" charset="0"/>
                              <a:ea typeface="Cambria Math" panose="02040503050406030204" pitchFamily="18" charset="0"/>
                            </a:rPr>
                            <m:t>𝑧</m:t>
                          </m:r>
                        </m:e>
                      </m:d>
                    </m:oMath>
                  </m:oMathPara>
                </a14:m>
                <a:endParaRPr lang="en-US" sz="24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A07E0B6C-6E3A-0646-A467-A166F6C51E55}"/>
                  </a:ext>
                </a:extLst>
              </p:cNvPr>
              <p:cNvSpPr txBox="1">
                <a:spLocks noRot="1" noChangeAspect="1" noMove="1" noResize="1" noEditPoints="1" noAdjustHandles="1" noChangeArrowheads="1" noChangeShapeType="1" noTextEdit="1"/>
              </p:cNvSpPr>
              <p:nvPr/>
            </p:nvSpPr>
            <p:spPr>
              <a:xfrm>
                <a:off x="6858000" y="4186535"/>
                <a:ext cx="914400" cy="461665"/>
              </a:xfrm>
              <a:prstGeom prst="rect">
                <a:avLst/>
              </a:prstGeom>
              <a:blipFill>
                <a:blip r:embed="rId5"/>
                <a:stretch>
                  <a:fillRect l="-13889" b="-8108"/>
                </a:stretch>
              </a:blipFill>
            </p:spPr>
            <p:txBody>
              <a:bodyPr/>
              <a:lstStyle/>
              <a:p>
                <a:r>
                  <a:rPr lang="en-US">
                    <a:noFill/>
                  </a:rPr>
                  <a:t> </a:t>
                </a:r>
              </a:p>
            </p:txBody>
          </p:sp>
        </mc:Fallback>
      </mc:AlternateContent>
    </p:spTree>
    <p:extLst>
      <p:ext uri="{BB962C8B-B14F-4D97-AF65-F5344CB8AC3E}">
        <p14:creationId xmlns:p14="http://schemas.microsoft.com/office/powerpoint/2010/main" val="836424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58</a:t>
            </a:fld>
            <a:endParaRPr lang="en-US"/>
          </a:p>
        </p:txBody>
      </p:sp>
    </p:spTree>
    <p:extLst>
      <p:ext uri="{BB962C8B-B14F-4D97-AF65-F5344CB8AC3E}">
        <p14:creationId xmlns:p14="http://schemas.microsoft.com/office/powerpoint/2010/main" val="1716704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2377-C68D-7148-84E8-63EF97E76A3A}"/>
              </a:ext>
            </a:extLst>
          </p:cNvPr>
          <p:cNvSpPr>
            <a:spLocks noGrp="1"/>
          </p:cNvSpPr>
          <p:nvPr>
            <p:ph type="title"/>
          </p:nvPr>
        </p:nvSpPr>
        <p:spPr/>
        <p:txBody>
          <a:bodyPr/>
          <a:lstStyle/>
          <a:p>
            <a:r>
              <a:rPr lang="en-US" dirty="0"/>
              <a:t>Key problem</a:t>
            </a:r>
          </a:p>
        </p:txBody>
      </p:sp>
      <p:sp>
        <p:nvSpPr>
          <p:cNvPr id="3" name="Content Placeholder 2">
            <a:extLst>
              <a:ext uri="{FF2B5EF4-FFF2-40B4-BE49-F238E27FC236}">
                <a16:creationId xmlns:a16="http://schemas.microsoft.com/office/drawing/2014/main" id="{89C6C64D-A810-A740-9676-F7A797BC8DA3}"/>
              </a:ext>
            </a:extLst>
          </p:cNvPr>
          <p:cNvSpPr>
            <a:spLocks noGrp="1"/>
          </p:cNvSpPr>
          <p:nvPr>
            <p:ph idx="1"/>
          </p:nvPr>
        </p:nvSpPr>
        <p:spPr/>
        <p:txBody>
          <a:bodyPr/>
          <a:lstStyle/>
          <a:p>
            <a:r>
              <a:rPr lang="en-US" dirty="0"/>
              <a:t>P(</a:t>
            </a:r>
            <a:r>
              <a:rPr lang="en-US" dirty="0" err="1"/>
              <a:t>z|x</a:t>
            </a:r>
            <a:r>
              <a:rPr lang="en-US" dirty="0"/>
              <a:t>)</a:t>
            </a:r>
          </a:p>
        </p:txBody>
      </p:sp>
      <p:sp>
        <p:nvSpPr>
          <p:cNvPr id="4" name="Footer Placeholder 3">
            <a:extLst>
              <a:ext uri="{FF2B5EF4-FFF2-40B4-BE49-F238E27FC236}">
                <a16:creationId xmlns:a16="http://schemas.microsoft.com/office/drawing/2014/main" id="{D7FA47F6-5341-264A-A395-9F90285164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E44DE54-AAD9-6246-8416-420426CF0E14}"/>
              </a:ext>
            </a:extLst>
          </p:cNvPr>
          <p:cNvSpPr>
            <a:spLocks noGrp="1"/>
          </p:cNvSpPr>
          <p:nvPr>
            <p:ph type="sldNum" sz="quarter" idx="12"/>
          </p:nvPr>
        </p:nvSpPr>
        <p:spPr/>
        <p:txBody>
          <a:bodyPr/>
          <a:lstStyle/>
          <a:p>
            <a:pPr>
              <a:defRPr/>
            </a:pPr>
            <a:fld id="{7134A590-6033-DE48-865B-A0558AEFCBD1}" type="slidenum">
              <a:rPr lang="en-US" smtClean="0"/>
              <a:pPr>
                <a:defRPr/>
              </a:pPr>
              <a:t>59</a:t>
            </a:fld>
            <a:endParaRPr lang="en-US"/>
          </a:p>
        </p:txBody>
      </p:sp>
    </p:spTree>
    <p:extLst>
      <p:ext uri="{BB962C8B-B14F-4D97-AF65-F5344CB8AC3E}">
        <p14:creationId xmlns:p14="http://schemas.microsoft.com/office/powerpoint/2010/main" val="68278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Learning</a:t>
            </a:r>
          </a:p>
        </p:txBody>
      </p:sp>
      <p:sp>
        <p:nvSpPr>
          <p:cNvPr id="3" name="Content Placeholder 2"/>
          <p:cNvSpPr>
            <a:spLocks noGrp="1"/>
          </p:cNvSpPr>
          <p:nvPr>
            <p:ph idx="1"/>
          </p:nvPr>
        </p:nvSpPr>
        <p:spPr/>
        <p:txBody>
          <a:bodyPr/>
          <a:lstStyle/>
          <a:p>
            <a:r>
              <a:rPr lang="en-US" dirty="0"/>
              <a:t>Supervised learning</a:t>
            </a:r>
          </a:p>
          <a:p>
            <a:pPr lvl="1"/>
            <a:r>
              <a:rPr lang="en-US" dirty="0"/>
              <a:t>Learning from a “teacher”</a:t>
            </a:r>
          </a:p>
          <a:p>
            <a:pPr lvl="1"/>
            <a:r>
              <a:rPr lang="en-US" dirty="0"/>
              <a:t>Training data includes desired outputs</a:t>
            </a:r>
          </a:p>
          <a:p>
            <a:endParaRPr lang="en-US" dirty="0"/>
          </a:p>
          <a:p>
            <a:r>
              <a:rPr lang="en-US" dirty="0"/>
              <a:t>Reinforcement learning</a:t>
            </a:r>
          </a:p>
          <a:p>
            <a:pPr lvl="1"/>
            <a:r>
              <a:rPr lang="en-US" dirty="0"/>
              <a:t>Learning to act under evaluative feedback (rewards)</a:t>
            </a:r>
          </a:p>
          <a:p>
            <a:endParaRPr lang="en-US" dirty="0"/>
          </a:p>
          <a:p>
            <a:r>
              <a:rPr lang="en-US" dirty="0"/>
              <a:t>Unsupervised learning</a:t>
            </a:r>
          </a:p>
          <a:p>
            <a:pPr lvl="1"/>
            <a:r>
              <a:rPr lang="en-US" dirty="0"/>
              <a:t>Discover structure in data</a:t>
            </a:r>
          </a:p>
          <a:p>
            <a:pPr lvl="1"/>
            <a:r>
              <a:rPr lang="en-US" dirty="0"/>
              <a:t>Training data does not include desired outputs</a:t>
            </a:r>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lumMod val="50000"/>
                  </a:prstClr>
                </a:solidFill>
                <a:effectLst/>
                <a:uLnTx/>
                <a:uFillTx/>
                <a:latin typeface="Arial" pitchFamily="-112" charset="0"/>
              </a:rPr>
              <a:t>(C) Dhruv Batra </a:t>
            </a:r>
            <a:endParaRPr kumimoji="0" lang="en-US" sz="1400" b="0" i="0" u="none" strike="noStrike" kern="1200" cap="none" spc="0" normalizeH="0" baseline="0" noProof="0" dirty="0">
              <a:ln>
                <a:noFill/>
              </a:ln>
              <a:solidFill>
                <a:prstClr val="white">
                  <a:lumMod val="50000"/>
                </a:prstClr>
              </a:solidFill>
              <a:effectLst/>
              <a:uLnTx/>
              <a:uFillTx/>
              <a:latin typeface="Arial" pitchFamily="-112" charset="0"/>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34A590-6033-DE48-865B-A0558AEFCBD1}" type="slidenum">
              <a:rPr kumimoji="0" lang="en-US" sz="1400" b="0" i="0" u="none" strike="noStrike" kern="1200" cap="none" spc="0" normalizeH="0" baseline="0" noProof="0" smtClean="0">
                <a:ln>
                  <a:noFill/>
                </a:ln>
                <a:solidFill>
                  <a:prstClr val="white">
                    <a:lumMod val="50000"/>
                  </a:prstClr>
                </a:solidFill>
                <a:effectLst/>
                <a:uLnTx/>
                <a:uFillTx/>
                <a:latin typeface="Arial" pitchFamily="-112"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prstClr val="white">
                  <a:lumMod val="50000"/>
                </a:prstClr>
              </a:solidFill>
              <a:effectLst/>
              <a:uLnTx/>
              <a:uFillTx/>
              <a:latin typeface="Arial" pitchFamily="-112" charset="0"/>
            </a:endParaRPr>
          </a:p>
        </p:txBody>
      </p:sp>
    </p:spTree>
    <p:extLst>
      <p:ext uri="{BB962C8B-B14F-4D97-AF65-F5344CB8AC3E}">
        <p14:creationId xmlns:p14="http://schemas.microsoft.com/office/powerpoint/2010/main" val="4057037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Variational</a:t>
            </a:r>
            <a:r>
              <a:rPr lang="en-US" dirty="0"/>
              <a:t> Inference?</a:t>
            </a:r>
          </a:p>
        </p:txBody>
      </p:sp>
      <p:sp>
        <p:nvSpPr>
          <p:cNvPr id="3" name="Content Placeholder 2"/>
          <p:cNvSpPr>
            <a:spLocks noGrp="1"/>
          </p:cNvSpPr>
          <p:nvPr>
            <p:ph idx="1"/>
          </p:nvPr>
        </p:nvSpPr>
        <p:spPr/>
        <p:txBody>
          <a:bodyPr>
            <a:normAutofit/>
          </a:bodyPr>
          <a:lstStyle/>
          <a:p>
            <a:r>
              <a:rPr lang="en-US" dirty="0"/>
              <a:t>A class of methods for </a:t>
            </a:r>
          </a:p>
          <a:p>
            <a:pPr lvl="1"/>
            <a:r>
              <a:rPr lang="en-US" dirty="0"/>
              <a:t>approximate inference, parameter learning</a:t>
            </a:r>
          </a:p>
          <a:p>
            <a:pPr lvl="1"/>
            <a:r>
              <a:rPr lang="en-US" dirty="0"/>
              <a:t>and approximating integrals basically.. </a:t>
            </a:r>
          </a:p>
          <a:p>
            <a:endParaRPr lang="en-US" dirty="0"/>
          </a:p>
          <a:p>
            <a:r>
              <a:rPr lang="en-US" dirty="0"/>
              <a:t>Key idea</a:t>
            </a:r>
          </a:p>
          <a:p>
            <a:pPr lvl="1"/>
            <a:r>
              <a:rPr lang="en-US" dirty="0"/>
              <a:t>Reality is complex</a:t>
            </a:r>
          </a:p>
          <a:p>
            <a:pPr lvl="1"/>
            <a:r>
              <a:rPr lang="en-US" dirty="0"/>
              <a:t>Instead of performing approximate computation in something complex, </a:t>
            </a:r>
          </a:p>
          <a:p>
            <a:pPr lvl="1"/>
            <a:r>
              <a:rPr lang="en-US" dirty="0"/>
              <a:t>Can we perform exact computation in something “simple”?</a:t>
            </a:r>
          </a:p>
          <a:p>
            <a:pPr lvl="1"/>
            <a:r>
              <a:rPr lang="en-US" dirty="0"/>
              <a:t>Just need to make sure the simple thing is “close” to the complex thing. </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60</a:t>
            </a:fld>
            <a:endParaRPr lang="en-US"/>
          </a:p>
        </p:txBody>
      </p:sp>
    </p:spTree>
    <p:extLst>
      <p:ext uri="{BB962C8B-B14F-4D97-AF65-F5344CB8AC3E}">
        <p14:creationId xmlns:p14="http://schemas.microsoft.com/office/powerpoint/2010/main" val="271014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61</a:t>
            </a:fld>
            <a:endParaRPr lang="en-US"/>
          </a:p>
        </p:txBody>
      </p:sp>
    </p:spTree>
    <p:extLst>
      <p:ext uri="{BB962C8B-B14F-4D97-AF65-F5344CB8AC3E}">
        <p14:creationId xmlns:p14="http://schemas.microsoft.com/office/powerpoint/2010/main" val="1942972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charset="0"/>
              <a:cs typeface="Arial" charset="0"/>
            </a:endParaRPr>
          </a:p>
          <a:p>
            <a:r>
              <a:rPr lang="en-US" dirty="0">
                <a:latin typeface="Arial" charset="0"/>
                <a:cs typeface="Arial" charset="0"/>
              </a:rPr>
              <a:t>Given two distributions </a:t>
            </a:r>
            <a:r>
              <a:rPr lang="en-US" i="1" dirty="0">
                <a:latin typeface="Arial" charset="0"/>
                <a:cs typeface="Arial" charset="0"/>
              </a:rPr>
              <a:t>p</a:t>
            </a:r>
            <a:r>
              <a:rPr lang="en-US" dirty="0">
                <a:latin typeface="Arial" charset="0"/>
                <a:cs typeface="Arial" charset="0"/>
              </a:rPr>
              <a:t> and </a:t>
            </a:r>
            <a:r>
              <a:rPr lang="en-US" i="1" dirty="0">
                <a:latin typeface="Arial" charset="0"/>
                <a:cs typeface="Arial" charset="0"/>
              </a:rPr>
              <a:t>q</a:t>
            </a:r>
            <a:r>
              <a:rPr lang="en-US" dirty="0">
                <a:latin typeface="Arial" charset="0"/>
                <a:cs typeface="Arial" charset="0"/>
              </a:rPr>
              <a:t> KL divergence:</a:t>
            </a: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D(p||q) = 0 </a:t>
            </a:r>
            <a:r>
              <a:rPr lang="en-US" dirty="0" err="1">
                <a:latin typeface="Arial" charset="0"/>
                <a:cs typeface="Arial" charset="0"/>
              </a:rPr>
              <a:t>iff</a:t>
            </a:r>
            <a:r>
              <a:rPr lang="en-US" dirty="0">
                <a:latin typeface="Arial" charset="0"/>
                <a:cs typeface="Arial" charset="0"/>
              </a:rPr>
              <a:t> p=q</a:t>
            </a:r>
          </a:p>
          <a:p>
            <a:endParaRPr lang="en-US" dirty="0">
              <a:latin typeface="Arial" charset="0"/>
              <a:cs typeface="Arial" charset="0"/>
            </a:endParaRPr>
          </a:p>
          <a:p>
            <a:r>
              <a:rPr lang="en-US" dirty="0">
                <a:latin typeface="Arial" charset="0"/>
                <a:cs typeface="Arial" charset="0"/>
              </a:rPr>
              <a:t>Not symmetric – p determines where difference is important</a:t>
            </a:r>
          </a:p>
        </p:txBody>
      </p:sp>
      <p:sp>
        <p:nvSpPr>
          <p:cNvPr id="3" name="Title 2"/>
          <p:cNvSpPr>
            <a:spLocks noGrp="1"/>
          </p:cNvSpPr>
          <p:nvPr>
            <p:ph type="title"/>
          </p:nvPr>
        </p:nvSpPr>
        <p:spPr>
          <a:xfrm>
            <a:off x="685800" y="381000"/>
            <a:ext cx="7772400" cy="685800"/>
          </a:xfrm>
        </p:spPr>
        <p:txBody>
          <a:bodyPr>
            <a:normAutofit fontScale="90000"/>
          </a:bodyPr>
          <a:lstStyle/>
          <a:p>
            <a:r>
              <a:rPr lang="en-US" dirty="0">
                <a:latin typeface="Arial" charset="0"/>
                <a:cs typeface="Arial" charset="0"/>
              </a:rPr>
              <a:t>KL divergence: </a:t>
            </a:r>
            <a:br>
              <a:rPr lang="en-US" dirty="0">
                <a:latin typeface="Arial" charset="0"/>
                <a:cs typeface="Arial" charset="0"/>
              </a:rPr>
            </a:br>
            <a:r>
              <a:rPr lang="en-US" dirty="0">
                <a:latin typeface="Arial" charset="0"/>
                <a:cs typeface="Arial" charset="0"/>
              </a:rPr>
              <a:t>Distance between distributions</a:t>
            </a:r>
            <a:endParaRPr lang="en-US" dirty="0"/>
          </a:p>
        </p:txBody>
      </p:sp>
      <p:sp>
        <p:nvSpPr>
          <p:cNvPr id="4"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5"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62</a:t>
            </a:fld>
            <a:endParaRPr lang="en-US"/>
          </a:p>
        </p:txBody>
      </p:sp>
      <p:sp>
        <p:nvSpPr>
          <p:cNvPr id="6"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25958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28600" y="-76200"/>
            <a:ext cx="8458200" cy="1371600"/>
          </a:xfrm>
        </p:spPr>
        <p:txBody>
          <a:bodyPr/>
          <a:lstStyle/>
          <a:p>
            <a:r>
              <a:rPr lang="en-US" sz="4000">
                <a:latin typeface="Arial" charset="0"/>
                <a:cs typeface="Arial" charset="0"/>
              </a:rPr>
              <a:t>Find simple approximate distribution</a:t>
            </a:r>
          </a:p>
        </p:txBody>
      </p:sp>
      <p:grpSp>
        <p:nvGrpSpPr>
          <p:cNvPr id="26629" name="Group 10"/>
          <p:cNvGrpSpPr>
            <a:grpSpLocks/>
          </p:cNvGrpSpPr>
          <p:nvPr/>
        </p:nvGrpSpPr>
        <p:grpSpPr bwMode="auto">
          <a:xfrm>
            <a:off x="5791200" y="1447800"/>
            <a:ext cx="3924300" cy="2622550"/>
            <a:chOff x="3648" y="912"/>
            <a:chExt cx="2472" cy="1652"/>
          </a:xfrm>
        </p:grpSpPr>
        <p:pic>
          <p:nvPicPr>
            <p:cNvPr id="26631" name="Picture 7"/>
            <p:cNvPicPr>
              <a:picLocks noChangeAspect="1" noChangeArrowheads="1"/>
            </p:cNvPicPr>
            <p:nvPr/>
          </p:nvPicPr>
          <p:blipFill>
            <a:blip r:embed="rId2">
              <a:clrChange>
                <a:clrFrom>
                  <a:srgbClr val="CECFD0"/>
                </a:clrFrom>
                <a:clrTo>
                  <a:srgbClr val="CECFD0">
                    <a:alpha val="0"/>
                  </a:srgbClr>
                </a:clrTo>
              </a:clrChange>
              <a:extLst>
                <a:ext uri="{28A0092B-C50C-407E-A947-70E740481C1C}">
                  <a14:useLocalDpi xmlns:a14="http://schemas.microsoft.com/office/drawing/2010/main" val="0"/>
                </a:ext>
              </a:extLst>
            </a:blip>
            <a:srcRect/>
            <a:stretch>
              <a:fillRect/>
            </a:stretch>
          </p:blipFill>
          <p:spPr bwMode="auto">
            <a:xfrm>
              <a:off x="3648" y="912"/>
              <a:ext cx="2472" cy="1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2" name="Rectangle 8"/>
            <p:cNvSpPr>
              <a:spLocks noChangeArrowheads="1"/>
            </p:cNvSpPr>
            <p:nvPr/>
          </p:nvSpPr>
          <p:spPr bwMode="auto">
            <a:xfrm>
              <a:off x="4800" y="1404"/>
              <a:ext cx="384"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3" name="Rectangle 9"/>
            <p:cNvSpPr>
              <a:spLocks noChangeArrowheads="1"/>
            </p:cNvSpPr>
            <p:nvPr/>
          </p:nvSpPr>
          <p:spPr bwMode="auto">
            <a:xfrm>
              <a:off x="5058" y="1824"/>
              <a:ext cx="384"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13387" name="Rectangle 11"/>
          <p:cNvSpPr>
            <a:spLocks noGrp="1" noChangeArrowheads="1"/>
          </p:cNvSpPr>
          <p:nvPr>
            <p:ph type="body" idx="1"/>
          </p:nvPr>
        </p:nvSpPr>
        <p:spPr>
          <a:xfrm>
            <a:off x="152400" y="1447800"/>
            <a:ext cx="5791200" cy="5257800"/>
          </a:xfrm>
          <a:noFill/>
        </p:spPr>
        <p:txBody>
          <a:bodyPr/>
          <a:lstStyle/>
          <a:p>
            <a:r>
              <a:rPr lang="en-US" sz="2000" dirty="0">
                <a:latin typeface="Arial" charset="0"/>
                <a:cs typeface="Arial" charset="0"/>
              </a:rPr>
              <a:t>Suppose </a:t>
            </a:r>
            <a:r>
              <a:rPr lang="en-US" sz="2000" i="1" dirty="0">
                <a:latin typeface="Arial" charset="0"/>
                <a:cs typeface="Arial" charset="0"/>
              </a:rPr>
              <a:t>p</a:t>
            </a:r>
            <a:r>
              <a:rPr lang="en-US" sz="2000" dirty="0">
                <a:latin typeface="Arial" charset="0"/>
                <a:cs typeface="Arial" charset="0"/>
              </a:rPr>
              <a:t> is intractable posterior</a:t>
            </a:r>
          </a:p>
          <a:p>
            <a:r>
              <a:rPr lang="en-US" sz="2000" dirty="0">
                <a:latin typeface="Arial" charset="0"/>
                <a:cs typeface="Arial" charset="0"/>
              </a:rPr>
              <a:t>Want to find simple </a:t>
            </a:r>
            <a:r>
              <a:rPr lang="en-US" sz="2000" i="1" dirty="0">
                <a:latin typeface="Arial" charset="0"/>
                <a:cs typeface="Arial" charset="0"/>
              </a:rPr>
              <a:t>q</a:t>
            </a:r>
            <a:r>
              <a:rPr lang="en-US" sz="2000" dirty="0">
                <a:latin typeface="Arial" charset="0"/>
                <a:cs typeface="Arial" charset="0"/>
              </a:rPr>
              <a:t> that approximates </a:t>
            </a:r>
            <a:r>
              <a:rPr lang="en-US" sz="2000" i="1" dirty="0">
                <a:latin typeface="Arial" charset="0"/>
                <a:cs typeface="Arial" charset="0"/>
              </a:rPr>
              <a:t>p</a:t>
            </a:r>
            <a:r>
              <a:rPr lang="en-US" sz="2000" dirty="0">
                <a:latin typeface="Arial" charset="0"/>
                <a:cs typeface="Arial" charset="0"/>
              </a:rPr>
              <a:t> </a:t>
            </a:r>
          </a:p>
          <a:p>
            <a:r>
              <a:rPr lang="en-US" sz="2000" dirty="0">
                <a:latin typeface="Arial" charset="0"/>
                <a:cs typeface="Arial" charset="0"/>
              </a:rPr>
              <a:t>KL divergence not symmetric</a:t>
            </a:r>
          </a:p>
          <a:p>
            <a:endParaRPr lang="en-US" sz="2000" dirty="0">
              <a:latin typeface="Arial" charset="0"/>
              <a:cs typeface="Arial" charset="0"/>
            </a:endParaRPr>
          </a:p>
          <a:p>
            <a:r>
              <a:rPr lang="en-US" sz="2000" dirty="0">
                <a:latin typeface="Arial" charset="0"/>
                <a:cs typeface="Arial" charset="0"/>
              </a:rPr>
              <a:t>D(p||q)</a:t>
            </a:r>
          </a:p>
          <a:p>
            <a:pPr lvl="1"/>
            <a:r>
              <a:rPr lang="en-US" sz="1800" dirty="0">
                <a:latin typeface="Arial" charset="0"/>
                <a:ea typeface="Arial" charset="0"/>
                <a:cs typeface="Arial" charset="0"/>
              </a:rPr>
              <a:t>true distribution p defines support of diff. </a:t>
            </a:r>
          </a:p>
          <a:p>
            <a:pPr lvl="1"/>
            <a:r>
              <a:rPr lang="en-US" sz="1800" dirty="0">
                <a:latin typeface="Arial" charset="0"/>
                <a:ea typeface="Arial" charset="0"/>
                <a:cs typeface="Arial" charset="0"/>
              </a:rPr>
              <a:t>the </a:t>
            </a:r>
            <a:r>
              <a:rPr lang="ja-JP" altLang="en-US" sz="1800" dirty="0">
                <a:latin typeface="Arial" charset="0"/>
                <a:ea typeface="Arial" charset="0"/>
                <a:cs typeface="Arial" charset="0"/>
              </a:rPr>
              <a:t>“</a:t>
            </a:r>
            <a:r>
              <a:rPr lang="en-US" sz="1800" dirty="0">
                <a:latin typeface="Arial" charset="0"/>
                <a:ea typeface="Arial" charset="0"/>
                <a:cs typeface="Arial" charset="0"/>
              </a:rPr>
              <a:t>correct</a:t>
            </a:r>
            <a:r>
              <a:rPr lang="ja-JP" altLang="en-US" sz="1800" dirty="0">
                <a:latin typeface="Arial" charset="0"/>
                <a:ea typeface="Arial" charset="0"/>
                <a:cs typeface="Arial" charset="0"/>
              </a:rPr>
              <a:t>”</a:t>
            </a:r>
            <a:r>
              <a:rPr lang="en-US" sz="1800" dirty="0">
                <a:latin typeface="Arial" charset="0"/>
                <a:ea typeface="Arial" charset="0"/>
                <a:cs typeface="Arial" charset="0"/>
              </a:rPr>
              <a:t> direction</a:t>
            </a:r>
          </a:p>
          <a:p>
            <a:pPr lvl="1"/>
            <a:r>
              <a:rPr lang="en-US" sz="1800" dirty="0">
                <a:latin typeface="Arial" charset="0"/>
                <a:ea typeface="Arial" charset="0"/>
                <a:cs typeface="Arial" charset="0"/>
              </a:rPr>
              <a:t>will be intractable to compute</a:t>
            </a:r>
          </a:p>
          <a:p>
            <a:endParaRPr lang="en-US" sz="2000" dirty="0">
              <a:latin typeface="Arial" charset="0"/>
              <a:cs typeface="Arial" charset="0"/>
            </a:endParaRPr>
          </a:p>
          <a:p>
            <a:r>
              <a:rPr lang="en-US" sz="2000" dirty="0">
                <a:latin typeface="Arial" charset="0"/>
                <a:cs typeface="Arial" charset="0"/>
              </a:rPr>
              <a:t>D(q||p)</a:t>
            </a:r>
          </a:p>
          <a:p>
            <a:pPr lvl="1"/>
            <a:r>
              <a:rPr lang="en-US" sz="1800" dirty="0">
                <a:latin typeface="Arial" charset="0"/>
                <a:ea typeface="Arial" charset="0"/>
                <a:cs typeface="Arial" charset="0"/>
              </a:rPr>
              <a:t>approximate distribution defines support</a:t>
            </a:r>
          </a:p>
          <a:p>
            <a:pPr lvl="1"/>
            <a:r>
              <a:rPr lang="en-US" sz="1800" dirty="0">
                <a:latin typeface="Arial" charset="0"/>
                <a:ea typeface="Arial" charset="0"/>
                <a:cs typeface="Arial" charset="0"/>
              </a:rPr>
              <a:t>tends to give overconfident results</a:t>
            </a:r>
          </a:p>
          <a:p>
            <a:pPr lvl="1"/>
            <a:r>
              <a:rPr lang="en-US" sz="1800" dirty="0">
                <a:latin typeface="Arial" charset="0"/>
                <a:ea typeface="Arial" charset="0"/>
                <a:cs typeface="Arial" charset="0"/>
              </a:rPr>
              <a:t>will be tractable</a:t>
            </a:r>
          </a:p>
          <a:p>
            <a:endParaRPr lang="en-US" sz="2000" dirty="0">
              <a:latin typeface="Arial" charset="0"/>
              <a:cs typeface="Arial" charset="0"/>
            </a:endParaRPr>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63</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388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338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33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33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338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338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3387">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3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p = 2D Gaussian with arbitrary co-variance</a:t>
            </a:r>
          </a:p>
          <a:p>
            <a:r>
              <a:rPr lang="en-US" dirty="0"/>
              <a:t>q = 2D Gaussian with diagonal co-variance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64</a:t>
            </a:fld>
            <a:endParaRPr lang="en-US"/>
          </a:p>
        </p:txBody>
      </p:sp>
      <p:pic>
        <p:nvPicPr>
          <p:cNvPr id="8" name="Picture 7" descr="Figure10_2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0"/>
            <a:ext cx="3657600" cy="3657600"/>
          </a:xfrm>
          <a:prstGeom prst="rect">
            <a:avLst/>
          </a:prstGeom>
        </p:spPr>
      </p:pic>
      <p:pic>
        <p:nvPicPr>
          <p:cNvPr id="10" name="Picture 9" descr="Figure10_2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0"/>
            <a:ext cx="3657600" cy="3657600"/>
          </a:xfrm>
          <a:prstGeom prst="rect">
            <a:avLst/>
          </a:prstGeom>
        </p:spPr>
      </p:pic>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12882" y="6519446"/>
            <a:ext cx="1941257" cy="338554"/>
          </a:xfrm>
          <a:prstGeom prst="rect">
            <a:avLst/>
          </a:prstGeom>
          <a:noFill/>
        </p:spPr>
        <p:txBody>
          <a:bodyPr wrap="none" rtlCol="0">
            <a:spAutoFit/>
          </a:bodyPr>
          <a:lstStyle/>
          <a:p>
            <a:r>
              <a:rPr lang="en-US" sz="1600" dirty="0"/>
              <a:t>p = Green;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spTree>
    <p:extLst>
      <p:ext uri="{BB962C8B-B14F-4D97-AF65-F5344CB8AC3E}">
        <p14:creationId xmlns:p14="http://schemas.microsoft.com/office/powerpoint/2010/main" val="1264590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p = Mixture of Two Gaussians</a:t>
            </a:r>
          </a:p>
          <a:p>
            <a:r>
              <a:rPr lang="en-US" dirty="0"/>
              <a:t>q = Single Gaussian</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65</a:t>
            </a:fld>
            <a:endParaRPr lang="en-US"/>
          </a:p>
        </p:txBody>
      </p:sp>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92682" y="6519446"/>
            <a:ext cx="1781658" cy="338554"/>
          </a:xfrm>
          <a:prstGeom prst="rect">
            <a:avLst/>
          </a:prstGeom>
          <a:noFill/>
        </p:spPr>
        <p:txBody>
          <a:bodyPr wrap="none" rtlCol="0">
            <a:spAutoFit/>
          </a:bodyPr>
          <a:lstStyle/>
          <a:p>
            <a:r>
              <a:rPr lang="en-US" sz="1600" dirty="0"/>
              <a:t>p = Blue;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pic>
        <p:nvPicPr>
          <p:cNvPr id="6" name="Picture 5" descr="Figure10_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76600"/>
            <a:ext cx="2743200" cy="2743200"/>
          </a:xfrm>
          <a:prstGeom prst="rect">
            <a:avLst/>
          </a:prstGeom>
        </p:spPr>
      </p:pic>
      <p:pic>
        <p:nvPicPr>
          <p:cNvPr id="7" name="Picture 6" descr="Figure10_3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00400"/>
            <a:ext cx="1803400" cy="1803400"/>
          </a:xfrm>
          <a:prstGeom prst="rect">
            <a:avLst/>
          </a:prstGeom>
        </p:spPr>
      </p:pic>
      <p:pic>
        <p:nvPicPr>
          <p:cNvPr id="9" name="Picture 8" descr="Figure10_3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006761"/>
            <a:ext cx="1803400" cy="1803400"/>
          </a:xfrm>
          <a:prstGeom prst="rect">
            <a:avLst/>
          </a:prstGeom>
        </p:spPr>
      </p:pic>
    </p:spTree>
    <p:extLst>
      <p:ext uri="{BB962C8B-B14F-4D97-AF65-F5344CB8AC3E}">
        <p14:creationId xmlns:p14="http://schemas.microsoft.com/office/powerpoint/2010/main" val="3213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vs Reinforcement vs Unsupervised Learning</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18632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4" name="Shape 54"/>
          <p:cNvPicPr preferRelativeResize="0"/>
          <p:nvPr/>
        </p:nvPicPr>
        <p:blipFill rotWithShape="1">
          <a:blip r:embed="rId3">
            <a:alphaModFix/>
          </a:blip>
          <a:srcRect l="9279" r="25734"/>
          <a:stretch/>
        </p:blipFill>
        <p:spPr>
          <a:xfrm>
            <a:off x="4896576" y="2397600"/>
            <a:ext cx="1835501" cy="1588826"/>
          </a:xfrm>
          <a:prstGeom prst="rect">
            <a:avLst/>
          </a:prstGeom>
          <a:noFill/>
          <a:ln>
            <a:noFill/>
          </a:ln>
        </p:spPr>
      </p:pic>
      <p:cxnSp>
        <p:nvCxnSpPr>
          <p:cNvPr id="55" name="Shape 55"/>
          <p:cNvCxnSpPr/>
          <p:nvPr/>
        </p:nvCxnSpPr>
        <p:spPr>
          <a:xfrm>
            <a:off x="6913275" y="3192013"/>
            <a:ext cx="609900" cy="0"/>
          </a:xfrm>
          <a:prstGeom prst="straightConnector1">
            <a:avLst/>
          </a:prstGeom>
          <a:noFill/>
          <a:ln w="28575" cap="flat" cmpd="sng">
            <a:solidFill>
              <a:srgbClr val="666666"/>
            </a:solidFill>
            <a:prstDash val="solid"/>
            <a:round/>
            <a:headEnd type="none" w="med" len="med"/>
            <a:tailEnd type="triangle" w="med" len="med"/>
          </a:ln>
        </p:spPr>
      </p:cxnSp>
      <p:sp>
        <p:nvSpPr>
          <p:cNvPr id="56" name="Shape 56"/>
          <p:cNvSpPr txBox="1"/>
          <p:nvPr/>
        </p:nvSpPr>
        <p:spPr>
          <a:xfrm>
            <a:off x="7616175" y="2946050"/>
            <a:ext cx="8448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Cat</a:t>
            </a:r>
            <a:endParaRPr sz="1800" kern="0">
              <a:solidFill>
                <a:srgbClr val="000000"/>
              </a:solidFill>
              <a:latin typeface="Arial"/>
              <a:cs typeface="Arial"/>
              <a:sym typeface="Arial"/>
            </a:endParaRPr>
          </a:p>
        </p:txBody>
      </p:sp>
      <p:sp>
        <p:nvSpPr>
          <p:cNvPr id="57" name="Shape 57"/>
          <p:cNvSpPr txBox="1"/>
          <p:nvPr/>
        </p:nvSpPr>
        <p:spPr>
          <a:xfrm>
            <a:off x="5863575" y="4241450"/>
            <a:ext cx="16299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Classification</a:t>
            </a:r>
            <a:endParaRPr sz="1800" kern="0">
              <a:solidFill>
                <a:srgbClr val="000000"/>
              </a:solidFill>
              <a:latin typeface="Arial"/>
              <a:cs typeface="Arial"/>
              <a:sym typeface="Arial"/>
            </a:endParaRPr>
          </a:p>
        </p:txBody>
      </p:sp>
      <p:sp>
        <p:nvSpPr>
          <p:cNvPr id="58" name="Shape 58"/>
          <p:cNvSpPr txBox="1"/>
          <p:nvPr/>
        </p:nvSpPr>
        <p:spPr>
          <a:xfrm>
            <a:off x="7838700" y="5209475"/>
            <a:ext cx="1305300" cy="2586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600" u="sng" kern="0">
                <a:solidFill>
                  <a:srgbClr val="999999"/>
                </a:solidFill>
                <a:latin typeface="Arial"/>
                <a:cs typeface="Arial"/>
                <a:sym typeface="Arial"/>
                <a:hlinkClick r:id="rId4"/>
              </a:rPr>
              <a:t>This image</a:t>
            </a:r>
            <a:r>
              <a:rPr lang="en" sz="600" kern="0">
                <a:solidFill>
                  <a:srgbClr val="999999"/>
                </a:solidFill>
                <a:latin typeface="Arial"/>
                <a:cs typeface="Arial"/>
                <a:sym typeface="Arial"/>
              </a:rPr>
              <a:t> is </a:t>
            </a:r>
            <a:r>
              <a:rPr lang="en" sz="600" u="sng" kern="0">
                <a:solidFill>
                  <a:srgbClr val="999999"/>
                </a:solidFill>
                <a:latin typeface="Arial"/>
                <a:cs typeface="Arial"/>
                <a:sym typeface="Arial"/>
                <a:hlinkClick r:id="rId5"/>
              </a:rPr>
              <a:t>CC0 public domain</a:t>
            </a:r>
            <a:endParaRPr sz="600" kern="0">
              <a:solidFill>
                <a:srgbClr val="999999"/>
              </a:solidFill>
              <a:latin typeface="Arial"/>
              <a:cs typeface="Arial"/>
              <a:sym typeface="Arial"/>
            </a:endParaRPr>
          </a:p>
        </p:txBody>
      </p:sp>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a:t>
            </a:r>
            <a:r>
              <a:rPr lang="en" dirty="0">
                <a:solidFill>
                  <a:schemeClr val="tx1">
                    <a:alpha val="25000"/>
                  </a:schemeClr>
                </a:solidFill>
              </a:rPr>
              <a:t>vs Reinforcement vs Unsupervised</a:t>
            </a:r>
            <a:r>
              <a:rPr lang="en" dirty="0"/>
              <a:t> 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733350"/>
            <a:ext cx="4301100" cy="3568200"/>
          </a:xfrm>
          <a:prstGeom prst="rect">
            <a:avLst/>
          </a:prstGeom>
        </p:spPr>
        <p:txBody>
          <a:bodyPr lIns="91425" tIns="91425" rIns="91425" bIns="91425" anchor="t"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Tree>
    <p:extLst>
      <p:ext uri="{BB962C8B-B14F-4D97-AF65-F5344CB8AC3E}">
        <p14:creationId xmlns:p14="http://schemas.microsoft.com/office/powerpoint/2010/main" val="129780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a:t>
            </a:r>
            <a:r>
              <a:rPr lang="en" dirty="0"/>
              <a:t>Reinforcement </a:t>
            </a:r>
            <a:r>
              <a:rPr lang="en" dirty="0">
                <a:solidFill>
                  <a:schemeClr val="tx1">
                    <a:alpha val="25000"/>
                  </a:schemeClr>
                </a:solidFill>
              </a:rPr>
              <a:t>vs Unsupervised </a:t>
            </a:r>
            <a:r>
              <a:rPr lang="en" dirty="0"/>
              <a:t>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689600"/>
            <a:ext cx="4301100" cy="3568200"/>
          </a:xfrm>
          <a:prstGeom prst="rect">
            <a:avLst/>
          </a:prstGeom>
        </p:spPr>
        <p:txBody>
          <a:bodyPr lIns="91425" tIns="91425" rIns="91425" bIns="91425" anchor="t" anchorCtr="0">
            <a:noAutofit/>
          </a:bodyPr>
          <a:lstStyle/>
          <a:p>
            <a:pPr>
              <a:buNone/>
            </a:pPr>
            <a:r>
              <a:rPr lang="en-US" sz="2000" b="1" dirty="0">
                <a:solidFill>
                  <a:schemeClr val="dk1"/>
                </a:solidFill>
              </a:rPr>
              <a:t>Reinforcement Learning</a:t>
            </a:r>
          </a:p>
          <a:p>
            <a:pPr>
              <a:buNone/>
            </a:pPr>
            <a:endParaRPr lang="en-US" sz="2000" dirty="0">
              <a:solidFill>
                <a:schemeClr val="dk1"/>
              </a:solidFill>
            </a:endParaRPr>
          </a:p>
          <a:p>
            <a:pPr>
              <a:buNone/>
            </a:pPr>
            <a:r>
              <a:rPr lang="en-US" sz="2000" b="1" dirty="0">
                <a:solidFill>
                  <a:schemeClr val="dk1"/>
                </a:solidFill>
              </a:rPr>
              <a:t>Given</a:t>
            </a:r>
            <a:r>
              <a:rPr lang="en-US" sz="2000" dirty="0">
                <a:solidFill>
                  <a:schemeClr val="dk1"/>
                </a:solidFill>
              </a:rPr>
              <a:t>: (e, r)</a:t>
            </a:r>
          </a:p>
          <a:p>
            <a:pPr>
              <a:buNone/>
            </a:pPr>
            <a:r>
              <a:rPr lang="en-US" sz="2000" dirty="0">
                <a:solidFill>
                  <a:schemeClr val="dk1"/>
                </a:solidFill>
              </a:rPr>
              <a:t>Environment e, Reward function r (evaluative feedback)</a:t>
            </a:r>
          </a:p>
          <a:p>
            <a:pPr>
              <a:buNone/>
            </a:pPr>
            <a:endParaRPr lang="en-US" sz="2000" dirty="0">
              <a:solidFill>
                <a:schemeClr val="dk1"/>
              </a:solidFill>
            </a:endParaRPr>
          </a:p>
          <a:p>
            <a:pPr>
              <a:buNone/>
            </a:pPr>
            <a:r>
              <a:rPr lang="en-US" sz="2000" b="1" dirty="0">
                <a:solidFill>
                  <a:schemeClr val="dk1"/>
                </a:solidFill>
              </a:rPr>
              <a:t>Goal</a:t>
            </a:r>
            <a:r>
              <a:rPr lang="en-US" sz="2000" dirty="0">
                <a:solidFill>
                  <a:schemeClr val="dk1"/>
                </a:solidFill>
              </a:rPr>
              <a:t>: Maximize expected reward</a:t>
            </a:r>
          </a:p>
          <a:p>
            <a:pPr>
              <a:buNone/>
            </a:pPr>
            <a:endParaRPr lang="en-US" sz="2000" dirty="0">
              <a:solidFill>
                <a:schemeClr val="dk1"/>
              </a:solidFill>
            </a:endParaRPr>
          </a:p>
          <a:p>
            <a:pPr>
              <a:buNone/>
            </a:pPr>
            <a:r>
              <a:rPr lang="en-US" sz="2000" b="1" dirty="0">
                <a:solidFill>
                  <a:schemeClr val="dk1"/>
                </a:solidFill>
              </a:rPr>
              <a:t>Examples</a:t>
            </a:r>
            <a:r>
              <a:rPr lang="en-US" sz="2000" dirty="0">
                <a:solidFill>
                  <a:schemeClr val="dk1"/>
                </a:solidFill>
              </a:rPr>
              <a:t>: Robotic control, video games, board games, etc.</a:t>
            </a:r>
          </a:p>
        </p:txBody>
      </p:sp>
      <p:pic>
        <p:nvPicPr>
          <p:cNvPr id="18" name="Shape 198">
            <a:extLst>
              <a:ext uri="{FF2B5EF4-FFF2-40B4-BE49-F238E27FC236}">
                <a16:creationId xmlns:a16="http://schemas.microsoft.com/office/drawing/2014/main" id="{4AB11FBA-E0DA-134A-B425-1F1CC3C57F4C}"/>
              </a:ext>
            </a:extLst>
          </p:cNvPr>
          <p:cNvPicPr preferRelativeResize="0"/>
          <p:nvPr/>
        </p:nvPicPr>
        <p:blipFill>
          <a:blip r:embed="rId3">
            <a:alphaModFix/>
          </a:blip>
          <a:stretch>
            <a:fillRect/>
          </a:stretch>
        </p:blipFill>
        <p:spPr>
          <a:xfrm>
            <a:off x="4648200" y="1676775"/>
            <a:ext cx="3504450" cy="3504450"/>
          </a:xfrm>
          <a:prstGeom prst="rect">
            <a:avLst/>
          </a:prstGeom>
          <a:noFill/>
          <a:ln>
            <a:noFill/>
          </a:ln>
        </p:spPr>
      </p:pic>
    </p:spTree>
    <p:extLst>
      <p:ext uri="{BB962C8B-B14F-4D97-AF65-F5344CB8AC3E}">
        <p14:creationId xmlns:p14="http://schemas.microsoft.com/office/powerpoint/2010/main" val="4277390345"/>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57711</TotalTime>
  <Words>3457</Words>
  <Application>Microsoft Macintosh PowerPoint</Application>
  <PresentationFormat>On-screen Show (4:3)</PresentationFormat>
  <Paragraphs>677</Paragraphs>
  <Slides>65</Slides>
  <Notes>37</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Narrow</vt:lpstr>
      <vt:lpstr>Calibri</vt:lpstr>
      <vt:lpstr>Cambria Math</vt:lpstr>
      <vt:lpstr>Helvetica Neue</vt:lpstr>
      <vt:lpstr>Symbol</vt:lpstr>
      <vt:lpstr>Blank Presentation</vt:lpstr>
      <vt:lpstr>CS 4803 / 7643: Deep Learning</vt:lpstr>
      <vt:lpstr>Administrativia</vt:lpstr>
      <vt:lpstr>Administrativia</vt:lpstr>
      <vt:lpstr>Administrativia</vt:lpstr>
      <vt:lpstr>PowerPoint Presentation</vt:lpstr>
      <vt:lpstr>Types of Learning</vt:lpstr>
      <vt:lpstr>Supervised vs Reinforcement vs Unsupervised Learning</vt:lpstr>
      <vt:lpstr>Supervised vs Reinforcement vs Unsupervised Learning</vt:lpstr>
      <vt:lpstr>Supervised vs Reinforcement vs Unsupervised Learning</vt:lpstr>
      <vt:lpstr>Supervised vs Reinforcement vs Unsupervised Learning</vt:lpstr>
      <vt:lpstr>PowerPoint Presentation</vt:lpstr>
      <vt:lpstr>PowerPoint Presentation</vt:lpstr>
      <vt:lpstr>Tasks</vt:lpstr>
      <vt:lpstr>Supervised vs Reinforcement vs Unsupervised Learning</vt:lpstr>
      <vt:lpstr>K-means</vt:lpstr>
      <vt:lpstr>K-means as Co-ordinate Descent</vt:lpstr>
      <vt:lpstr>Supervised vs Reinforcement vs Unsupervised Learning</vt:lpstr>
      <vt:lpstr>Supervised vs Reinforcement vs Unsupervised Learning</vt:lpstr>
      <vt:lpstr>Generative Models</vt:lpstr>
      <vt:lpstr>Generative Models</vt:lpstr>
      <vt:lpstr>Why Generative Models?</vt:lpstr>
      <vt:lpstr>Taxonomy of Generative Models</vt:lpstr>
      <vt:lpstr>Taxonomy of Generative Models</vt:lpstr>
      <vt:lpstr>Fully Observable Model</vt:lpstr>
      <vt:lpstr>Fully Observable Model</vt:lpstr>
      <vt:lpstr>Plan for Today</vt:lpstr>
      <vt:lpstr>PowerPoint Presentation</vt:lpstr>
      <vt:lpstr>So far...</vt:lpstr>
      <vt:lpstr>So far...</vt:lpstr>
      <vt:lpstr>So far...</vt:lpstr>
      <vt:lpstr>GMM</vt:lpstr>
      <vt:lpstr>Gaussian Mixture Model</vt:lpstr>
      <vt:lpstr>Gaussian Mixture Model</vt:lpstr>
      <vt:lpstr>Recall Multi-variate Gaussians</vt:lpstr>
      <vt:lpstr>GMM</vt:lpstr>
      <vt:lpstr>K-means vs GMM</vt:lpstr>
      <vt:lpstr>Hidden Data Causes Problems #1</vt:lpstr>
      <vt:lpstr>PowerPoint Presentation</vt:lpstr>
      <vt:lpstr>Hidden Data Causes Problems #2</vt:lpstr>
      <vt:lpstr>Hidden Data Causes Problems #3</vt:lpstr>
      <vt:lpstr>PowerPoint Presentation</vt:lpstr>
      <vt:lpstr>Variational Auto Encoders</vt:lpstr>
      <vt:lpstr>Autoencoders</vt:lpstr>
      <vt:lpstr>PowerPoint Presentation</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Variational Autoencoders</vt:lpstr>
      <vt:lpstr>Variational Auto Encoders</vt:lpstr>
      <vt:lpstr>Key problem</vt:lpstr>
      <vt:lpstr>What is Variational Inference?</vt:lpstr>
      <vt:lpstr>Intuition</vt:lpstr>
      <vt:lpstr>KL divergence:  Distance between distributions</vt:lpstr>
      <vt:lpstr>Find simple approximate distribution</vt:lpstr>
      <vt:lpstr>Example 1</vt:lpstr>
      <vt:lpstr>Example 2</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3259</cp:revision>
  <cp:lastPrinted>2015-04-01T17:45:43Z</cp:lastPrinted>
  <dcterms:created xsi:type="dcterms:W3CDTF">2013-03-06T19:31:42Z</dcterms:created>
  <dcterms:modified xsi:type="dcterms:W3CDTF">2019-11-21T15:12:37Z</dcterms:modified>
  <cp:category/>
</cp:coreProperties>
</file>