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99" r:id="rId2"/>
    <p:sldId id="861" r:id="rId3"/>
    <p:sldId id="863" r:id="rId4"/>
    <p:sldId id="2555" r:id="rId5"/>
    <p:sldId id="865" r:id="rId6"/>
    <p:sldId id="2540" r:id="rId7"/>
    <p:sldId id="2576" r:id="rId8"/>
    <p:sldId id="2577" r:id="rId9"/>
    <p:sldId id="864" r:id="rId10"/>
    <p:sldId id="2578" r:id="rId11"/>
    <p:sldId id="2579" r:id="rId12"/>
    <p:sldId id="2580" r:id="rId13"/>
    <p:sldId id="2582" r:id="rId14"/>
    <p:sldId id="2556" r:id="rId15"/>
    <p:sldId id="2581" r:id="rId16"/>
    <p:sldId id="2541" r:id="rId17"/>
    <p:sldId id="2542" r:id="rId18"/>
    <p:sldId id="2583" r:id="rId19"/>
    <p:sldId id="2543" r:id="rId20"/>
    <p:sldId id="2557" r:id="rId21"/>
    <p:sldId id="2558" r:id="rId22"/>
    <p:sldId id="2559" r:id="rId23"/>
    <p:sldId id="2560" r:id="rId24"/>
    <p:sldId id="2561" r:id="rId25"/>
    <p:sldId id="2544" r:id="rId26"/>
    <p:sldId id="2562" r:id="rId27"/>
    <p:sldId id="2584" r:id="rId28"/>
    <p:sldId id="2563" r:id="rId29"/>
    <p:sldId id="2545" r:id="rId30"/>
    <p:sldId id="2468" r:id="rId31"/>
    <p:sldId id="2469" r:id="rId32"/>
    <p:sldId id="2470" r:id="rId33"/>
    <p:sldId id="791" r:id="rId34"/>
    <p:sldId id="2564" r:id="rId35"/>
    <p:sldId id="2565" r:id="rId36"/>
    <p:sldId id="2546" r:id="rId37"/>
    <p:sldId id="2566" r:id="rId38"/>
    <p:sldId id="2548" r:id="rId39"/>
    <p:sldId id="2549" r:id="rId40"/>
    <p:sldId id="2567" r:id="rId41"/>
    <p:sldId id="2568" r:id="rId42"/>
    <p:sldId id="2550" r:id="rId43"/>
    <p:sldId id="2569" r:id="rId44"/>
    <p:sldId id="2570" r:id="rId45"/>
    <p:sldId id="2571" r:id="rId46"/>
    <p:sldId id="2572" r:id="rId47"/>
    <p:sldId id="2573" r:id="rId48"/>
    <p:sldId id="2586" r:id="rId49"/>
    <p:sldId id="2551" r:id="rId50"/>
    <p:sldId id="2587" r:id="rId51"/>
    <p:sldId id="255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1"/>
    <p:restoredTop sz="94624"/>
  </p:normalViewPr>
  <p:slideViewPr>
    <p:cSldViewPr snapToGrid="0" snapToObjects="1">
      <p:cViewPr varScale="1">
        <p:scale>
          <a:sx n="115" d="100"/>
          <a:sy n="115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EB75-1FCB-C14D-8CD0-A3A48E346B0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513B-C5FF-5645-BCF6-9E046D53B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6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E963-1BCA-8F40-9FEE-5CBC013CE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52B47-4D78-6B44-AF82-D00050165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AB82-5F50-7D40-A44F-057D479A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6F77-886C-3D4F-A54C-30104DA2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C3A70-CF81-6F44-8230-1CE5804B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1EB7-AB90-8745-972B-4A7979F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ABCE1-E980-A540-A2DA-4EBD2B8E2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81C1C-8054-2F42-9D93-930A5197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F1D32-DA3B-CB41-8AA8-ADC8C77B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A07B-C181-2243-B434-E3A94FD8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53ADC-9339-5347-B4B1-CD3536053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FFD3F-41F8-1142-974D-C2EE1E0BF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C694-2299-DA4B-80CE-D4B60062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90E8-6BBB-0740-B190-C2E6CDFE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8DB2-2BA4-5B45-B389-6A68300A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94488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fld id="{7134A590-6033-DE48-865B-A0558AEFCBD1}" type="slidenum">
              <a:rPr lang="en-US" sz="1400" smtClean="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772B3-0170-E749-B3C1-73C07C7A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E4378-C504-E749-B1AA-FDE7F4C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57616-A8F4-964C-B000-C6A5E5EA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DAEFCD-1B1C-D140-8390-C0E03F9F3D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B1DCF-DAE8-8E49-9364-E6EE7CDC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690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2EA8-FB83-B44B-9220-088D3CC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8E61-B010-6B45-A388-1CF8DE86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090A9-C9A5-9F4E-B3B1-CF86E132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5F0FD-45A5-DF4B-A0DD-F535DBD8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1B2F-94EA-4749-8738-4C951A3B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CE8F-9A83-394B-A74A-38CCA2F9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3D017-4E2B-CD45-A546-3EB7D45C4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826A2-1219-7548-95E3-D20356D9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57AB-8865-9145-B9D1-1A3F4C78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FD1A9-E85E-7B47-85CB-CF46A0F7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7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E631-9A15-D644-AA65-272BDEAE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7B61-22A0-F94C-A698-159CD8E34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9C03A-EB48-1346-B12D-A3025E316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C4DB2-5E60-7D45-A6E8-EC538E51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2BA1-B3F8-B040-A4CC-C770A711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9B35B-F527-7347-834C-799DF781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FAFB-022A-B14D-A1EF-611671FF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056A2-320E-CD40-9C22-F5B192316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4279F-AD3A-2047-8D16-BBEB58FEA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1B4D9-28E7-9847-AC6D-192A48819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A6638-BBD2-8B49-B17A-C8BF052E8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D0032-CBC1-0C43-864D-12539434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8BBB0-564B-8542-A34F-4159324C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4F88B-1FF6-FB4B-ACF5-5C710EE0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2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C91C-F8D5-5A4F-A88C-7FBFBDC6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DD8F5-18EC-9841-98A1-C41878C6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FB19-D576-344F-87CF-CA340202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2267C-FEB1-D44B-A7B4-6FF876CB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774FB-FCEC-664C-A03F-2A8421B5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EE3CF-F583-EE4B-BD06-62341C17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78138-CC57-4A4E-9D3D-DFC11BFD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9576-3274-4741-9A4B-3BE92B46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11C67-B21C-824D-8A0A-87F4B506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32FAB-F292-AA4D-8250-2E9CF755E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C53B1-D206-D146-B6DF-73F819DD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CF15B-E50C-7144-B39F-EF306DA8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EC2E2-5B88-5F4A-A8E2-56E764D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D5DF-0E2D-2C47-8692-E3319B8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EE532-E403-724D-A4E4-7A78D9383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3FDF7-D9DF-7143-AFB8-300A0B5D7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75A9-7E39-F44C-AE0E-76C1E3F0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DA236-114A-0646-9158-D57B52A6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74C04-A80B-CE41-B735-53192DCC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6ACEB-681A-8E4F-A603-AB6D7706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44295-89AA-BC45-8906-3380DC87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5522F-E810-6348-AE5F-26DD05696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91C5-84BF-E544-A703-3EF811E2EAF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1B6BB-7C44-0B48-8D75-D4DA9DA4A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AFC3C-1B9E-0F40-A562-428B62C8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7735-4417-0949-AE8A-E985DE170A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7AABB2-E2DE-C14A-8F26-F08E27D08A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30188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0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8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5.emf"/><Relationship Id="rId7" Type="http://schemas.openxmlformats.org/officeDocument/2006/relationships/image" Target="../media/image4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emf"/><Relationship Id="rId4" Type="http://schemas.openxmlformats.org/officeDocument/2006/relationships/image" Target="../media/image4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8.emf"/><Relationship Id="rId7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58.emf"/><Relationship Id="rId7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openxmlformats.org/officeDocument/2006/relationships/image" Target="../media/image61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58.emf"/><Relationship Id="rId7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60.emf"/><Relationship Id="rId10" Type="http://schemas.openxmlformats.org/officeDocument/2006/relationships/image" Target="../media/image63.emf"/><Relationship Id="rId4" Type="http://schemas.openxmlformats.org/officeDocument/2006/relationships/image" Target="../media/image59.emf"/><Relationship Id="rId9" Type="http://schemas.openxmlformats.org/officeDocument/2006/relationships/image" Target="../media/image6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85" y="699549"/>
            <a:ext cx="87744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1524000" y="3777201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Ashwin Kalyan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1480" y="2228671"/>
            <a:ext cx="313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Policy Gradients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Actor Critic</a:t>
            </a:r>
          </a:p>
        </p:txBody>
      </p:sp>
    </p:spTree>
    <p:extLst>
      <p:ext uri="{BB962C8B-B14F-4D97-AF65-F5344CB8AC3E}">
        <p14:creationId xmlns:p14="http://schemas.microsoft.com/office/powerpoint/2010/main" val="296452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72D0D56-3CBB-574D-88EE-E93D14F2F333}"/>
              </a:ext>
            </a:extLst>
          </p:cNvPr>
          <p:cNvSpPr txBox="1"/>
          <p:nvPr/>
        </p:nvSpPr>
        <p:spPr>
          <a:xfrm>
            <a:off x="627993" y="3417020"/>
            <a:ext cx="209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Transition function </a:t>
            </a:r>
          </a:p>
          <a:p>
            <a:pPr algn="ctr"/>
            <a:r>
              <a:rPr lang="en-US" dirty="0"/>
              <a:t>and reward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ACF0C-1CB2-764B-B0C4-9B729A29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optimal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223BE-FD44-3B42-AF02-8C4F1E9E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72" y="3514756"/>
            <a:ext cx="125703" cy="14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1330B-5E63-1C42-9A62-8E01F861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55" y="3769811"/>
            <a:ext cx="201477" cy="1813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BD2786-8D5A-F94B-BC57-2AFB16A44E08}"/>
              </a:ext>
            </a:extLst>
          </p:cNvPr>
          <p:cNvSpPr/>
          <p:nvPr/>
        </p:nvSpPr>
        <p:spPr>
          <a:xfrm>
            <a:off x="627993" y="3352800"/>
            <a:ext cx="2314903" cy="717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68767-C668-F94B-ABC8-8E2B87963BE6}"/>
              </a:ext>
            </a:extLst>
          </p:cNvPr>
          <p:cNvSpPr txBox="1"/>
          <p:nvPr/>
        </p:nvSpPr>
        <p:spPr>
          <a:xfrm>
            <a:off x="4377559" y="2039007"/>
            <a:ext cx="209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value / policy iteration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CF5B2D-10BB-A648-9014-C76F171F3648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2942896" y="2349062"/>
            <a:ext cx="1324304" cy="136240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B0B01D4-904A-9A4B-B130-579EA0E68A8A}"/>
              </a:ext>
            </a:extLst>
          </p:cNvPr>
          <p:cNvSpPr/>
          <p:nvPr/>
        </p:nvSpPr>
        <p:spPr>
          <a:xfrm>
            <a:off x="4267200" y="2039007"/>
            <a:ext cx="2091558" cy="62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4ED8F-B1D6-994D-8458-6ADED1B78F87}"/>
              </a:ext>
            </a:extLst>
          </p:cNvPr>
          <p:cNvSpPr txBox="1"/>
          <p:nvPr/>
        </p:nvSpPr>
        <p:spPr>
          <a:xfrm>
            <a:off x="2831366" y="2521744"/>
            <a:ext cx="82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8B3598-2022-C445-A8CE-99F184D7C5BF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6358758" y="2349062"/>
            <a:ext cx="1251796" cy="13183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C272BDE-E244-F64A-BF5A-97B995C809AB}"/>
              </a:ext>
            </a:extLst>
          </p:cNvPr>
          <p:cNvGrpSpPr/>
          <p:nvPr/>
        </p:nvGrpSpPr>
        <p:grpSpPr>
          <a:xfrm>
            <a:off x="4239220" y="5086905"/>
            <a:ext cx="2119538" cy="646331"/>
            <a:chOff x="4239220" y="5086905"/>
            <a:chExt cx="2119538" cy="6463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B9750B-7EF9-E34C-9A3F-7582FB30FC8A}"/>
                </a:ext>
              </a:extLst>
            </p:cNvPr>
            <p:cNvSpPr txBox="1"/>
            <p:nvPr/>
          </p:nvSpPr>
          <p:spPr>
            <a:xfrm>
              <a:off x="4239220" y="5086905"/>
              <a:ext cx="2091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Estimate Q values</a:t>
              </a:r>
            </a:p>
            <a:p>
              <a:pPr algn="ctr"/>
              <a:r>
                <a:rPr lang="en-US" dirty="0"/>
                <a:t>From 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FDBF9C-66DF-C84D-841A-933F70C3C6C5}"/>
                </a:ext>
              </a:extLst>
            </p:cNvPr>
            <p:cNvSpPr/>
            <p:nvPr/>
          </p:nvSpPr>
          <p:spPr>
            <a:xfrm>
              <a:off x="4267200" y="5100016"/>
              <a:ext cx="2091558" cy="62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D5E4D9-6170-8843-8AFD-E98BA9FCC74B}"/>
              </a:ext>
            </a:extLst>
          </p:cNvPr>
          <p:cNvCxnSpPr>
            <a:cxnSpLocks/>
            <a:stCxn id="12" idx="3"/>
            <a:endCxn id="46" idx="1"/>
          </p:cNvCxnSpPr>
          <p:nvPr/>
        </p:nvCxnSpPr>
        <p:spPr>
          <a:xfrm>
            <a:off x="2942896" y="3711466"/>
            <a:ext cx="1324304" cy="1698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209F143-8E05-824A-952A-B5430D73E7AF}"/>
              </a:ext>
            </a:extLst>
          </p:cNvPr>
          <p:cNvSpPr/>
          <p:nvPr/>
        </p:nvSpPr>
        <p:spPr>
          <a:xfrm>
            <a:off x="7610554" y="3357368"/>
            <a:ext cx="2376034" cy="62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D3A7D8-76A2-8D4B-B916-AEC63BBFC397}"/>
              </a:ext>
            </a:extLst>
          </p:cNvPr>
          <p:cNvSpPr txBox="1"/>
          <p:nvPr/>
        </p:nvSpPr>
        <p:spPr>
          <a:xfrm>
            <a:off x="7610554" y="3466825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Obtain “optimal” policy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6C8B61F-B24B-5344-96FD-C4DF41648D22}"/>
              </a:ext>
            </a:extLst>
          </p:cNvPr>
          <p:cNvCxnSpPr>
            <a:cxnSpLocks/>
            <a:stCxn id="46" idx="3"/>
            <a:endCxn id="30" idx="1"/>
          </p:cNvCxnSpPr>
          <p:nvPr/>
        </p:nvCxnSpPr>
        <p:spPr>
          <a:xfrm flipV="1">
            <a:off x="6358758" y="3667424"/>
            <a:ext cx="1251796" cy="17426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FF7E388-F5A8-0F4D-8FCE-BA31417D0662}"/>
              </a:ext>
            </a:extLst>
          </p:cNvPr>
          <p:cNvGrpSpPr/>
          <p:nvPr/>
        </p:nvGrpSpPr>
        <p:grpSpPr>
          <a:xfrm>
            <a:off x="7414178" y="4858005"/>
            <a:ext cx="2228850" cy="890718"/>
            <a:chOff x="7414178" y="4858005"/>
            <a:chExt cx="2228850" cy="8907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BA2EEF-6539-C747-B38F-1714345030FD}"/>
                </a:ext>
              </a:extLst>
            </p:cNvPr>
            <p:cNvSpPr/>
            <p:nvPr/>
          </p:nvSpPr>
          <p:spPr>
            <a:xfrm>
              <a:off x="7414178" y="4858006"/>
              <a:ext cx="2228850" cy="8907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75F5F6-A220-8C43-BA8F-87BEF9B1E9DD}"/>
                </a:ext>
              </a:extLst>
            </p:cNvPr>
            <p:cNvSpPr txBox="1"/>
            <p:nvPr/>
          </p:nvSpPr>
          <p:spPr>
            <a:xfrm>
              <a:off x="7532529" y="4858005"/>
              <a:ext cx="19921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Previous class: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Q - learning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3BD9F5D-2E3C-CB4C-B597-701DD5ADB777}"/>
              </a:ext>
            </a:extLst>
          </p:cNvPr>
          <p:cNvSpPr txBox="1"/>
          <p:nvPr/>
        </p:nvSpPr>
        <p:spPr>
          <a:xfrm>
            <a:off x="2416192" y="4665214"/>
            <a:ext cx="105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0733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72D0D56-3CBB-574D-88EE-E93D14F2F333}"/>
              </a:ext>
            </a:extLst>
          </p:cNvPr>
          <p:cNvSpPr txBox="1"/>
          <p:nvPr/>
        </p:nvSpPr>
        <p:spPr>
          <a:xfrm>
            <a:off x="627993" y="3417020"/>
            <a:ext cx="209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Transition function </a:t>
            </a:r>
          </a:p>
          <a:p>
            <a:pPr algn="ctr"/>
            <a:r>
              <a:rPr lang="en-US" dirty="0"/>
              <a:t>and reward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ACF0C-1CB2-764B-B0C4-9B729A29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optimal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223BE-FD44-3B42-AF02-8C4F1E9E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72" y="3514756"/>
            <a:ext cx="125703" cy="14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1330B-5E63-1C42-9A62-8E01F861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55" y="3769811"/>
            <a:ext cx="201477" cy="1813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BD2786-8D5A-F94B-BC57-2AFB16A44E08}"/>
              </a:ext>
            </a:extLst>
          </p:cNvPr>
          <p:cNvSpPr/>
          <p:nvPr/>
        </p:nvSpPr>
        <p:spPr>
          <a:xfrm>
            <a:off x="627993" y="3352800"/>
            <a:ext cx="2314903" cy="717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68767-C668-F94B-ABC8-8E2B87963BE6}"/>
              </a:ext>
            </a:extLst>
          </p:cNvPr>
          <p:cNvSpPr txBox="1"/>
          <p:nvPr/>
        </p:nvSpPr>
        <p:spPr>
          <a:xfrm>
            <a:off x="4377559" y="2039007"/>
            <a:ext cx="209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value / policy iteration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CF5B2D-10BB-A648-9014-C76F171F3648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2942896" y="2349062"/>
            <a:ext cx="1324304" cy="136240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B0B01D4-904A-9A4B-B130-579EA0E68A8A}"/>
              </a:ext>
            </a:extLst>
          </p:cNvPr>
          <p:cNvSpPr/>
          <p:nvPr/>
        </p:nvSpPr>
        <p:spPr>
          <a:xfrm>
            <a:off x="4267200" y="2039007"/>
            <a:ext cx="2091558" cy="62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4ED8F-B1D6-994D-8458-6ADED1B78F87}"/>
              </a:ext>
            </a:extLst>
          </p:cNvPr>
          <p:cNvSpPr txBox="1"/>
          <p:nvPr/>
        </p:nvSpPr>
        <p:spPr>
          <a:xfrm>
            <a:off x="2831366" y="2521744"/>
            <a:ext cx="82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09F143-8E05-824A-952A-B5430D73E7AF}"/>
              </a:ext>
            </a:extLst>
          </p:cNvPr>
          <p:cNvSpPr/>
          <p:nvPr/>
        </p:nvSpPr>
        <p:spPr>
          <a:xfrm>
            <a:off x="7610554" y="3357368"/>
            <a:ext cx="2376034" cy="62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8B3598-2022-C445-A8CE-99F184D7C5BF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6358758" y="2349062"/>
            <a:ext cx="1251796" cy="13183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FD3A7D8-76A2-8D4B-B916-AEC63BBFC397}"/>
              </a:ext>
            </a:extLst>
          </p:cNvPr>
          <p:cNvSpPr txBox="1"/>
          <p:nvPr/>
        </p:nvSpPr>
        <p:spPr>
          <a:xfrm>
            <a:off x="7610554" y="3466825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Obtain “optimal” policy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3F606E-7DA9-054B-9D3D-C8555CD26F19}"/>
              </a:ext>
            </a:extLst>
          </p:cNvPr>
          <p:cNvGrpSpPr/>
          <p:nvPr/>
        </p:nvGrpSpPr>
        <p:grpSpPr>
          <a:xfrm>
            <a:off x="2942896" y="3657600"/>
            <a:ext cx="3415862" cy="672552"/>
            <a:chOff x="2942896" y="3657600"/>
            <a:chExt cx="3415862" cy="67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E54E6A-4C1F-FA43-A10E-2FDEC390437F}"/>
                </a:ext>
              </a:extLst>
            </p:cNvPr>
            <p:cNvSpPr txBox="1"/>
            <p:nvPr/>
          </p:nvSpPr>
          <p:spPr>
            <a:xfrm>
              <a:off x="4127156" y="3683821"/>
              <a:ext cx="2091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Estimate    and  from data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DA28A2-019C-674B-ADA8-93ABCFF56101}"/>
                </a:ext>
              </a:extLst>
            </p:cNvPr>
            <p:cNvSpPr/>
            <p:nvPr/>
          </p:nvSpPr>
          <p:spPr>
            <a:xfrm>
              <a:off x="4267200" y="3657600"/>
              <a:ext cx="2091558" cy="62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D37431F-3FCA-F944-9AA6-9969630B249A}"/>
                </a:ext>
              </a:extLst>
            </p:cNvPr>
            <p:cNvCxnSpPr>
              <a:stCxn id="12" idx="3"/>
              <a:endCxn id="26" idx="1"/>
            </p:cNvCxnSpPr>
            <p:nvPr/>
          </p:nvCxnSpPr>
          <p:spPr>
            <a:xfrm>
              <a:off x="2942896" y="3711466"/>
              <a:ext cx="1324304" cy="25618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29EA1B-25CC-C744-A5A4-42F166F7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267" y="3809045"/>
              <a:ext cx="125703" cy="14284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B70385-D0F2-AC49-8B79-5A79BF61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161" y="3771111"/>
              <a:ext cx="201477" cy="181329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B597C3D-16ED-2E41-B3D6-810BD1F4B913}"/>
              </a:ext>
            </a:extLst>
          </p:cNvPr>
          <p:cNvCxnSpPr>
            <a:stCxn id="26" idx="0"/>
            <a:endCxn id="19" idx="2"/>
          </p:cNvCxnSpPr>
          <p:nvPr/>
        </p:nvCxnSpPr>
        <p:spPr>
          <a:xfrm flipV="1">
            <a:off x="5312979" y="2659117"/>
            <a:ext cx="0" cy="9984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EB9750B-7EF9-E34C-9A3F-7582FB30FC8A}"/>
              </a:ext>
            </a:extLst>
          </p:cNvPr>
          <p:cNvSpPr txBox="1"/>
          <p:nvPr/>
        </p:nvSpPr>
        <p:spPr>
          <a:xfrm>
            <a:off x="4239220" y="5086905"/>
            <a:ext cx="209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 Q values</a:t>
            </a:r>
          </a:p>
          <a:p>
            <a:pPr algn="ctr"/>
            <a:r>
              <a:rPr lang="en-US" dirty="0"/>
              <a:t>From data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FDBF9C-66DF-C84D-841A-933F70C3C6C5}"/>
              </a:ext>
            </a:extLst>
          </p:cNvPr>
          <p:cNvSpPr/>
          <p:nvPr/>
        </p:nvSpPr>
        <p:spPr>
          <a:xfrm>
            <a:off x="4267200" y="5100016"/>
            <a:ext cx="2091558" cy="62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D5E4D9-6170-8843-8AFD-E98BA9FCC74B}"/>
              </a:ext>
            </a:extLst>
          </p:cNvPr>
          <p:cNvCxnSpPr>
            <a:cxnSpLocks/>
            <a:stCxn id="12" idx="3"/>
            <a:endCxn id="46" idx="1"/>
          </p:cNvCxnSpPr>
          <p:nvPr/>
        </p:nvCxnSpPr>
        <p:spPr>
          <a:xfrm>
            <a:off x="2942896" y="3711466"/>
            <a:ext cx="1324304" cy="1698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6C8B61F-B24B-5344-96FD-C4DF41648D22}"/>
              </a:ext>
            </a:extLst>
          </p:cNvPr>
          <p:cNvCxnSpPr>
            <a:cxnSpLocks/>
            <a:stCxn id="46" idx="3"/>
            <a:endCxn id="30" idx="1"/>
          </p:cNvCxnSpPr>
          <p:nvPr/>
        </p:nvCxnSpPr>
        <p:spPr>
          <a:xfrm flipV="1">
            <a:off x="6358758" y="3667424"/>
            <a:ext cx="1251796" cy="17426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55E6C6-D48A-D146-A22A-0106F4654AFE}"/>
              </a:ext>
            </a:extLst>
          </p:cNvPr>
          <p:cNvSpPr txBox="1"/>
          <p:nvPr/>
        </p:nvSpPr>
        <p:spPr>
          <a:xfrm>
            <a:off x="2416192" y="4665214"/>
            <a:ext cx="105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89C53A-4762-2243-8EC5-E1925556A531}"/>
              </a:ext>
            </a:extLst>
          </p:cNvPr>
          <p:cNvGrpSpPr/>
          <p:nvPr/>
        </p:nvGrpSpPr>
        <p:grpSpPr>
          <a:xfrm>
            <a:off x="7414178" y="4858006"/>
            <a:ext cx="2228850" cy="890717"/>
            <a:chOff x="7414178" y="4858006"/>
            <a:chExt cx="2228850" cy="89071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3C9C24-CA4D-7E49-9307-BAC873094A2B}"/>
                </a:ext>
              </a:extLst>
            </p:cNvPr>
            <p:cNvSpPr/>
            <p:nvPr/>
          </p:nvSpPr>
          <p:spPr>
            <a:xfrm>
              <a:off x="7414178" y="4858006"/>
              <a:ext cx="2228850" cy="8907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A5E154-BE62-0445-8B90-86222B8F8F25}"/>
                </a:ext>
              </a:extLst>
            </p:cNvPr>
            <p:cNvSpPr txBox="1"/>
            <p:nvPr/>
          </p:nvSpPr>
          <p:spPr>
            <a:xfrm>
              <a:off x="7697061" y="5072531"/>
              <a:ext cx="1663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Homework!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877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72D0D56-3CBB-574D-88EE-E93D14F2F333}"/>
              </a:ext>
            </a:extLst>
          </p:cNvPr>
          <p:cNvSpPr txBox="1"/>
          <p:nvPr/>
        </p:nvSpPr>
        <p:spPr>
          <a:xfrm>
            <a:off x="627993" y="3417020"/>
            <a:ext cx="209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Transition function </a:t>
            </a:r>
          </a:p>
          <a:p>
            <a:pPr algn="ctr"/>
            <a:r>
              <a:rPr lang="en-US" dirty="0"/>
              <a:t>and reward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ACF0C-1CB2-764B-B0C4-9B729A29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optimal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223BE-FD44-3B42-AF02-8C4F1E9E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72" y="3514756"/>
            <a:ext cx="125703" cy="14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1330B-5E63-1C42-9A62-8E01F861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55" y="3769811"/>
            <a:ext cx="201477" cy="1813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BD2786-8D5A-F94B-BC57-2AFB16A44E08}"/>
              </a:ext>
            </a:extLst>
          </p:cNvPr>
          <p:cNvSpPr/>
          <p:nvPr/>
        </p:nvSpPr>
        <p:spPr>
          <a:xfrm>
            <a:off x="627993" y="3352800"/>
            <a:ext cx="2314903" cy="717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68767-C668-F94B-ABC8-8E2B87963BE6}"/>
              </a:ext>
            </a:extLst>
          </p:cNvPr>
          <p:cNvSpPr txBox="1"/>
          <p:nvPr/>
        </p:nvSpPr>
        <p:spPr>
          <a:xfrm>
            <a:off x="4377559" y="2039007"/>
            <a:ext cx="209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value / policy iteration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CF5B2D-10BB-A648-9014-C76F171F3648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2942896" y="2349062"/>
            <a:ext cx="1324304" cy="136240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B0B01D4-904A-9A4B-B130-579EA0E68A8A}"/>
              </a:ext>
            </a:extLst>
          </p:cNvPr>
          <p:cNvSpPr/>
          <p:nvPr/>
        </p:nvSpPr>
        <p:spPr>
          <a:xfrm>
            <a:off x="4267200" y="2039007"/>
            <a:ext cx="2091558" cy="62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4ED8F-B1D6-994D-8458-6ADED1B78F87}"/>
              </a:ext>
            </a:extLst>
          </p:cNvPr>
          <p:cNvSpPr txBox="1"/>
          <p:nvPr/>
        </p:nvSpPr>
        <p:spPr>
          <a:xfrm>
            <a:off x="2831366" y="2521744"/>
            <a:ext cx="82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09F143-8E05-824A-952A-B5430D73E7AF}"/>
              </a:ext>
            </a:extLst>
          </p:cNvPr>
          <p:cNvSpPr/>
          <p:nvPr/>
        </p:nvSpPr>
        <p:spPr>
          <a:xfrm>
            <a:off x="7610554" y="3357368"/>
            <a:ext cx="2376034" cy="62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8B3598-2022-C445-A8CE-99F184D7C5BF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6358758" y="2349062"/>
            <a:ext cx="1251796" cy="13183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FD3A7D8-76A2-8D4B-B916-AEC63BBFC397}"/>
              </a:ext>
            </a:extLst>
          </p:cNvPr>
          <p:cNvSpPr txBox="1"/>
          <p:nvPr/>
        </p:nvSpPr>
        <p:spPr>
          <a:xfrm>
            <a:off x="7610554" y="3466825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Obtain “optimal” policy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3F606E-7DA9-054B-9D3D-C8555CD26F19}"/>
              </a:ext>
            </a:extLst>
          </p:cNvPr>
          <p:cNvGrpSpPr/>
          <p:nvPr/>
        </p:nvGrpSpPr>
        <p:grpSpPr>
          <a:xfrm>
            <a:off x="2942896" y="3657600"/>
            <a:ext cx="3415862" cy="672552"/>
            <a:chOff x="2942896" y="3657600"/>
            <a:chExt cx="3415862" cy="67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E54E6A-4C1F-FA43-A10E-2FDEC390437F}"/>
                </a:ext>
              </a:extLst>
            </p:cNvPr>
            <p:cNvSpPr txBox="1"/>
            <p:nvPr/>
          </p:nvSpPr>
          <p:spPr>
            <a:xfrm>
              <a:off x="4127156" y="3683821"/>
              <a:ext cx="2091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Estimate    and  from data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DA28A2-019C-674B-ADA8-93ABCFF56101}"/>
                </a:ext>
              </a:extLst>
            </p:cNvPr>
            <p:cNvSpPr/>
            <p:nvPr/>
          </p:nvSpPr>
          <p:spPr>
            <a:xfrm>
              <a:off x="4267200" y="3657600"/>
              <a:ext cx="2091558" cy="62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D37431F-3FCA-F944-9AA6-9969630B249A}"/>
                </a:ext>
              </a:extLst>
            </p:cNvPr>
            <p:cNvCxnSpPr>
              <a:stCxn id="12" idx="3"/>
              <a:endCxn id="26" idx="1"/>
            </p:cNvCxnSpPr>
            <p:nvPr/>
          </p:nvCxnSpPr>
          <p:spPr>
            <a:xfrm>
              <a:off x="2942896" y="3711466"/>
              <a:ext cx="1324304" cy="25618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29EA1B-25CC-C744-A5A4-42F166F7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267" y="3809045"/>
              <a:ext cx="125703" cy="14284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B70385-D0F2-AC49-8B79-5A79BF61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161" y="3771111"/>
              <a:ext cx="201477" cy="181329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B597C3D-16ED-2E41-B3D6-810BD1F4B913}"/>
              </a:ext>
            </a:extLst>
          </p:cNvPr>
          <p:cNvCxnSpPr>
            <a:stCxn id="26" idx="0"/>
            <a:endCxn id="19" idx="2"/>
          </p:cNvCxnSpPr>
          <p:nvPr/>
        </p:nvCxnSpPr>
        <p:spPr>
          <a:xfrm flipV="1">
            <a:off x="5312979" y="2659117"/>
            <a:ext cx="0" cy="9984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EB9750B-7EF9-E34C-9A3F-7582FB30FC8A}"/>
              </a:ext>
            </a:extLst>
          </p:cNvPr>
          <p:cNvSpPr txBox="1"/>
          <p:nvPr/>
        </p:nvSpPr>
        <p:spPr>
          <a:xfrm>
            <a:off x="4239220" y="5086905"/>
            <a:ext cx="209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 Q values</a:t>
            </a:r>
          </a:p>
          <a:p>
            <a:pPr algn="ctr"/>
            <a:r>
              <a:rPr lang="en-US" dirty="0"/>
              <a:t>From data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FDBF9C-66DF-C84D-841A-933F70C3C6C5}"/>
              </a:ext>
            </a:extLst>
          </p:cNvPr>
          <p:cNvSpPr/>
          <p:nvPr/>
        </p:nvSpPr>
        <p:spPr>
          <a:xfrm>
            <a:off x="4267200" y="5100016"/>
            <a:ext cx="2091558" cy="62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D5E4D9-6170-8843-8AFD-E98BA9FCC74B}"/>
              </a:ext>
            </a:extLst>
          </p:cNvPr>
          <p:cNvCxnSpPr>
            <a:cxnSpLocks/>
            <a:stCxn id="12" idx="3"/>
            <a:endCxn id="46" idx="1"/>
          </p:cNvCxnSpPr>
          <p:nvPr/>
        </p:nvCxnSpPr>
        <p:spPr>
          <a:xfrm>
            <a:off x="2942896" y="3711466"/>
            <a:ext cx="1324304" cy="1698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6C8B61F-B24B-5344-96FD-C4DF41648D22}"/>
              </a:ext>
            </a:extLst>
          </p:cNvPr>
          <p:cNvCxnSpPr>
            <a:cxnSpLocks/>
            <a:stCxn id="46" idx="3"/>
            <a:endCxn id="30" idx="1"/>
          </p:cNvCxnSpPr>
          <p:nvPr/>
        </p:nvCxnSpPr>
        <p:spPr>
          <a:xfrm flipV="1">
            <a:off x="6358758" y="3667424"/>
            <a:ext cx="1251796" cy="17426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55E6C6-D48A-D146-A22A-0106F4654AFE}"/>
              </a:ext>
            </a:extLst>
          </p:cNvPr>
          <p:cNvSpPr txBox="1"/>
          <p:nvPr/>
        </p:nvSpPr>
        <p:spPr>
          <a:xfrm>
            <a:off x="2416192" y="4665214"/>
            <a:ext cx="105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9804AB-052A-884B-AE2E-2A2ADBAFF0A8}"/>
              </a:ext>
            </a:extLst>
          </p:cNvPr>
          <p:cNvSpPr/>
          <p:nvPr/>
        </p:nvSpPr>
        <p:spPr>
          <a:xfrm>
            <a:off x="2969562" y="1800225"/>
            <a:ext cx="4640992" cy="427196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BC322-2EEA-114B-8B78-8A5108D3AD38}"/>
              </a:ext>
            </a:extLst>
          </p:cNvPr>
          <p:cNvSpPr/>
          <p:nvPr/>
        </p:nvSpPr>
        <p:spPr>
          <a:xfrm>
            <a:off x="2200275" y="4760910"/>
            <a:ext cx="1324303" cy="95921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D4E97A-46DE-E44C-8D1F-D3DF1B7DF291}"/>
              </a:ext>
            </a:extLst>
          </p:cNvPr>
          <p:cNvCxnSpPr>
            <a:endCxn id="34" idx="1"/>
          </p:cNvCxnSpPr>
          <p:nvPr/>
        </p:nvCxnSpPr>
        <p:spPr>
          <a:xfrm flipV="1">
            <a:off x="2969562" y="3651491"/>
            <a:ext cx="4640992" cy="323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51B2C3-B9BF-354C-9101-08F234E6BF8D}"/>
              </a:ext>
            </a:extLst>
          </p:cNvPr>
          <p:cNvSpPr txBox="1"/>
          <p:nvPr/>
        </p:nvSpPr>
        <p:spPr>
          <a:xfrm>
            <a:off x="4827250" y="3234383"/>
            <a:ext cx="108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CE0530-9F4C-8F4E-948B-44D28FDC9741}"/>
              </a:ext>
            </a:extLst>
          </p:cNvPr>
          <p:cNvGrpSpPr/>
          <p:nvPr/>
        </p:nvGrpSpPr>
        <p:grpSpPr>
          <a:xfrm>
            <a:off x="7414178" y="4858006"/>
            <a:ext cx="2228850" cy="890717"/>
            <a:chOff x="7414178" y="4858006"/>
            <a:chExt cx="2228850" cy="89071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769586-BC10-DD49-AC0D-D4E909911615}"/>
                </a:ext>
              </a:extLst>
            </p:cNvPr>
            <p:cNvSpPr/>
            <p:nvPr/>
          </p:nvSpPr>
          <p:spPr>
            <a:xfrm>
              <a:off x="7414178" y="4858006"/>
              <a:ext cx="2228850" cy="8907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146DD2-6758-5A4F-85F4-5A07077FDBEF}"/>
                </a:ext>
              </a:extLst>
            </p:cNvPr>
            <p:cNvSpPr txBox="1"/>
            <p:nvPr/>
          </p:nvSpPr>
          <p:spPr>
            <a:xfrm>
              <a:off x="7805490" y="5072531"/>
              <a:ext cx="1446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This class!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0230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5ACEE-36C7-624E-B6F6-B9F46F2207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Class of policies defined by parameters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Eg</a:t>
            </a:r>
            <a:r>
              <a:rPr lang="en-US" dirty="0"/>
              <a:t>:     can be parameters of linear transformation, deep network, etc.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ACF0C-1CB2-764B-B0C4-9B729A29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optimal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B1422-050E-0C4D-A3FF-F38E58B5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2" y="2500312"/>
            <a:ext cx="31623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566E0-9553-9343-92E9-F34DB38B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078" y="1825625"/>
            <a:ext cx="2032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686D4-F535-FC47-BDDD-0B535C17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3300414"/>
            <a:ext cx="203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510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5ACEE-36C7-624E-B6F6-B9F46F2207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Class of policies defined by parameters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Eg</a:t>
            </a:r>
            <a:r>
              <a:rPr lang="en-US" dirty="0"/>
              <a:t>:     can be parameters of linear transformation, deep network, etc. </a:t>
            </a:r>
          </a:p>
          <a:p>
            <a:r>
              <a:rPr lang="en-US" dirty="0"/>
              <a:t>Want to maximize: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other words,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ACF0C-1CB2-764B-B0C4-9B729A29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optimal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B1422-050E-0C4D-A3FF-F38E58B5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2" y="2500312"/>
            <a:ext cx="31623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566E0-9553-9343-92E9-F34DB38B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078" y="1825625"/>
            <a:ext cx="2032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686D4-F535-FC47-BDDD-0B535C17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3300414"/>
            <a:ext cx="203200" cy="3429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E8D0D2D6-9CA2-5443-8F1F-885014530C95}"/>
              </a:ext>
            </a:extLst>
          </p:cNvPr>
          <p:cNvSpPr/>
          <p:nvPr/>
        </p:nvSpPr>
        <p:spPr>
          <a:xfrm>
            <a:off x="6074737" y="5699340"/>
            <a:ext cx="568326" cy="2245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22CC4B-4EDA-2F47-A1E5-7E612470C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53" y="4069209"/>
            <a:ext cx="3123115" cy="910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99DA21-7924-D040-8C91-C65B3EA64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933" y="5410414"/>
            <a:ext cx="4175289" cy="910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00F97D-393E-2D46-A4C0-B6E91FCED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678" y="5333176"/>
            <a:ext cx="4175289" cy="9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69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5ACEE-36C7-624E-B6F6-B9F46F2207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Class of policies defined by parameters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Eg</a:t>
            </a:r>
            <a:r>
              <a:rPr lang="en-US" dirty="0"/>
              <a:t>:     can be parameters of linear transformation, deep network, etc. </a:t>
            </a:r>
          </a:p>
          <a:p>
            <a:r>
              <a:rPr lang="en-US" dirty="0"/>
              <a:t>Want to maximize: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other words,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ACF0C-1CB2-764B-B0C4-9B729A29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optimal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B1422-050E-0C4D-A3FF-F38E58B5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2" y="2500312"/>
            <a:ext cx="31623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566E0-9553-9343-92E9-F34DB38B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078" y="1825625"/>
            <a:ext cx="2032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686D4-F535-FC47-BDDD-0B535C17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3300414"/>
            <a:ext cx="203200" cy="3429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E8D0D2D6-9CA2-5443-8F1F-885014530C95}"/>
              </a:ext>
            </a:extLst>
          </p:cNvPr>
          <p:cNvSpPr/>
          <p:nvPr/>
        </p:nvSpPr>
        <p:spPr>
          <a:xfrm>
            <a:off x="6074737" y="5699340"/>
            <a:ext cx="568326" cy="2245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22CC4B-4EDA-2F47-A1E5-7E612470C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53" y="4069209"/>
            <a:ext cx="3123115" cy="910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99DA21-7924-D040-8C91-C65B3EA64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933" y="5410414"/>
            <a:ext cx="4175289" cy="910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00F97D-393E-2D46-A4C0-B6E91FCED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678" y="5333176"/>
            <a:ext cx="4175289" cy="9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29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476C27-E8F4-5748-BCAB-5B14A468122C}"/>
              </a:ext>
            </a:extLst>
          </p:cNvPr>
          <p:cNvSpPr/>
          <p:nvPr/>
        </p:nvSpPr>
        <p:spPr>
          <a:xfrm>
            <a:off x="3400425" y="5167312"/>
            <a:ext cx="5072063" cy="120491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2A3C0-3C19-C541-98A7-22C038D5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optimal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9CDEC-8DBC-8E41-B600-049BECC2FA0B}"/>
              </a:ext>
            </a:extLst>
          </p:cNvPr>
          <p:cNvSpPr txBox="1"/>
          <p:nvPr/>
        </p:nvSpPr>
        <p:spPr>
          <a:xfrm>
            <a:off x="971550" y="1690688"/>
            <a:ext cx="1038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Slightly rewriting the notation: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Let                                                 , the trajectory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742D1-4993-9743-AF38-C03CDB3F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2167741"/>
            <a:ext cx="3881437" cy="427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1EB4BF-0051-2C47-9730-E56F77C6D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3082836"/>
            <a:ext cx="55245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4935F8-A29F-4844-B79A-DC5F9F0FF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087" y="3592620"/>
            <a:ext cx="6146800" cy="133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CB5D43-6FCF-7145-88A1-E8047A08F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550" y="5546047"/>
            <a:ext cx="457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953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B6AA7-E1EB-F145-91F4-551C75C8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optimal policy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57C819-7A62-C24D-9B00-2E8B84845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55" y="2231827"/>
            <a:ext cx="6421437" cy="1114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0FF3AE-6D98-7648-9143-0D3F3783C951}"/>
              </a:ext>
            </a:extLst>
          </p:cNvPr>
          <p:cNvSpPr txBox="1"/>
          <p:nvPr/>
        </p:nvSpPr>
        <p:spPr>
          <a:xfrm>
            <a:off x="1884854" y="3447098"/>
            <a:ext cx="946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Sample a few trajectories                by acting according to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0A5067-6765-D848-A930-D7D74EFF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731" y="3570247"/>
            <a:ext cx="472132" cy="305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AF5037-EFA4-B641-8E4C-4B5D111B2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67" y="1818447"/>
            <a:ext cx="3611836" cy="4267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6EA239-B65B-CF46-9013-B21AF96C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854" y="3989055"/>
            <a:ext cx="3387233" cy="1118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B6EC24-9122-BB4E-8656-EDABE2EC1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649" y="3483430"/>
            <a:ext cx="1083168" cy="4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40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90C898-0C84-1A45-84AC-6CDD306AC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5414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trajectories                                              by acting according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policy gradient as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policy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7EF12-A50B-7545-A171-F3870F0A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4AE42-1E1B-1F4C-90A7-D7DEDEE01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153" y="1672428"/>
            <a:ext cx="431800" cy="250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8564B-EC6B-EA47-B889-1FF03AF64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65" y="1574798"/>
            <a:ext cx="3417869" cy="346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B3756-6026-4044-952E-E3FA2A620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13" y="3667917"/>
            <a:ext cx="2279650" cy="313558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AB9DB09-7D42-5E49-A22B-B62E28D51F3A}"/>
              </a:ext>
            </a:extLst>
          </p:cNvPr>
          <p:cNvSpPr/>
          <p:nvPr/>
        </p:nvSpPr>
        <p:spPr>
          <a:xfrm>
            <a:off x="1462077" y="4264832"/>
            <a:ext cx="2700338" cy="10858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 the policy and sample trajectories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1934DC7-7B72-3A47-BC80-9C17FF540233}"/>
              </a:ext>
            </a:extLst>
          </p:cNvPr>
          <p:cNvSpPr/>
          <p:nvPr/>
        </p:nvSpPr>
        <p:spPr>
          <a:xfrm>
            <a:off x="4983946" y="4230688"/>
            <a:ext cx="2700338" cy="1085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policy gradient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4B65E68-726D-3448-B337-6CB2941C428A}"/>
              </a:ext>
            </a:extLst>
          </p:cNvPr>
          <p:cNvSpPr/>
          <p:nvPr/>
        </p:nvSpPr>
        <p:spPr>
          <a:xfrm>
            <a:off x="8505815" y="4230688"/>
            <a:ext cx="2700338" cy="1085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 policy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65CF0C0-DE0F-3247-B07C-FA33BF0E3CD6}"/>
              </a:ext>
            </a:extLst>
          </p:cNvPr>
          <p:cNvCxnSpPr>
            <a:stCxn id="22" idx="2"/>
            <a:endCxn id="20" idx="2"/>
          </p:cNvCxnSpPr>
          <p:nvPr/>
        </p:nvCxnSpPr>
        <p:spPr>
          <a:xfrm rot="5400000">
            <a:off x="6317043" y="1811741"/>
            <a:ext cx="34144" cy="7043738"/>
          </a:xfrm>
          <a:prstGeom prst="bentConnector3">
            <a:avLst>
              <a:gd name="adj1" fmla="val 135534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E620B8-D678-C743-BC11-78A21636B2DE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4162415" y="4773613"/>
            <a:ext cx="821531" cy="34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9389EC-5DC0-C942-A7E6-F0A5BE07CCC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7684284" y="4773613"/>
            <a:ext cx="8215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432D0B3-D549-2542-B1DB-D11BBAB3F723}"/>
              </a:ext>
            </a:extLst>
          </p:cNvPr>
          <p:cNvSpPr txBox="1"/>
          <p:nvPr/>
        </p:nvSpPr>
        <p:spPr>
          <a:xfrm>
            <a:off x="0" y="6492874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credit: Sergey Levine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3A44E7-7C8C-B643-900F-9B220A0A4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800" y="2627312"/>
            <a:ext cx="6028630" cy="8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84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7A40E-8ADB-324D-93E7-E1984E91CE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92387" y="2278795"/>
            <a:ext cx="2850020" cy="6909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2DA2F-8F4F-514F-9218-DC0C08E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DF07-2C86-9F4E-9453-7C2CA60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690688"/>
            <a:ext cx="3748208" cy="354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B8F9F-03A8-3F44-89F9-3C6C50E23B03}"/>
              </a:ext>
            </a:extLst>
          </p:cNvPr>
          <p:cNvSpPr txBox="1"/>
          <p:nvPr/>
        </p:nvSpPr>
        <p:spPr>
          <a:xfrm>
            <a:off x="6200776" y="2438303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Expand expectation</a:t>
            </a:r>
          </a:p>
        </p:txBody>
      </p:sp>
    </p:spTree>
    <p:extLst>
      <p:ext uri="{BB962C8B-B14F-4D97-AF65-F5344CB8AC3E}">
        <p14:creationId xmlns:p14="http://schemas.microsoft.com/office/powerpoint/2010/main" val="39283552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52600" y="8346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Topics we’ll cover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1790275" y="1733350"/>
            <a:ext cx="8496725" cy="4515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Overview of RL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RL vs other forms of learning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RL “API”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Framework: Markov Decision Processes (MDP’s)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Definitions and notations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Policies and Value Functions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Solving MDP’s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Value Iteration (recap)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Q-Value Iteration (new)</a:t>
            </a:r>
          </a:p>
          <a:p>
            <a:pPr marL="1257300" lvl="2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Policy Iteration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kern="0" dirty="0">
                <a:latin typeface="Arial"/>
                <a:ea typeface="Arial"/>
                <a:cs typeface="Arial"/>
                <a:sym typeface="Arial"/>
              </a:rPr>
              <a:t>Reinforcement learning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solidFill>
                  <a:schemeClr val="bg2">
                    <a:lumMod val="9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Value-based RL (Q-learning, Deep-Q Learning)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latin typeface="Arial"/>
                <a:ea typeface="Arial"/>
                <a:cs typeface="Arial"/>
                <a:sym typeface="Arial"/>
              </a:rPr>
              <a:t>Policy-based RL (Policy gradients)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kern="0" dirty="0">
                <a:latin typeface="Arial"/>
                <a:ea typeface="Arial"/>
                <a:cs typeface="Arial"/>
                <a:sym typeface="Arial"/>
              </a:rPr>
              <a:t>Actor-Critic </a:t>
            </a:r>
          </a:p>
          <a:p>
            <a:pPr marL="800100" lvl="1" indent="-342900">
              <a:buFont typeface="Arial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9855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7A40E-8ADB-324D-93E7-E1984E91CE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92387" y="2278795"/>
            <a:ext cx="2850020" cy="6909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2DA2F-8F4F-514F-9218-DC0C08E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DF07-2C86-9F4E-9453-7C2CA60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690688"/>
            <a:ext cx="3748208" cy="354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A09A4-75A6-ED44-ADC7-37408D38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87" y="3168193"/>
            <a:ext cx="2806837" cy="690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B8F9F-03A8-3F44-89F9-3C6C50E23B03}"/>
              </a:ext>
            </a:extLst>
          </p:cNvPr>
          <p:cNvSpPr txBox="1"/>
          <p:nvPr/>
        </p:nvSpPr>
        <p:spPr>
          <a:xfrm>
            <a:off x="6200776" y="2438303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Expand expectation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75118-18EE-9A4C-9412-A7F6BC156073}"/>
              </a:ext>
            </a:extLst>
          </p:cNvPr>
          <p:cNvSpPr txBox="1"/>
          <p:nvPr/>
        </p:nvSpPr>
        <p:spPr>
          <a:xfrm>
            <a:off x="6200775" y="3282434"/>
            <a:ext cx="39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Exchange integration and expectation</a:t>
            </a:r>
          </a:p>
        </p:txBody>
      </p:sp>
    </p:spTree>
    <p:extLst>
      <p:ext uri="{BB962C8B-B14F-4D97-AF65-F5344CB8AC3E}">
        <p14:creationId xmlns:p14="http://schemas.microsoft.com/office/powerpoint/2010/main" val="23812758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7A40E-8ADB-324D-93E7-E1984E91CE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92387" y="2278795"/>
            <a:ext cx="2850020" cy="6909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2DA2F-8F4F-514F-9218-DC0C08E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DF07-2C86-9F4E-9453-7C2CA60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690688"/>
            <a:ext cx="3748208" cy="354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A09A4-75A6-ED44-ADC7-37408D38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87" y="3168193"/>
            <a:ext cx="2806837" cy="690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8C6D-C954-4747-A217-0F6F4E92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977" y="4057591"/>
            <a:ext cx="4050482" cy="742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B8F9F-03A8-3F44-89F9-3C6C50E23B03}"/>
              </a:ext>
            </a:extLst>
          </p:cNvPr>
          <p:cNvSpPr txBox="1"/>
          <p:nvPr/>
        </p:nvSpPr>
        <p:spPr>
          <a:xfrm>
            <a:off x="6200776" y="2438303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Expand expectation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75118-18EE-9A4C-9412-A7F6BC156073}"/>
              </a:ext>
            </a:extLst>
          </p:cNvPr>
          <p:cNvSpPr txBox="1"/>
          <p:nvPr/>
        </p:nvSpPr>
        <p:spPr>
          <a:xfrm>
            <a:off x="6200775" y="3282434"/>
            <a:ext cx="39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Exchange integration and expectation</a:t>
            </a:r>
          </a:p>
        </p:txBody>
      </p:sp>
    </p:spTree>
    <p:extLst>
      <p:ext uri="{BB962C8B-B14F-4D97-AF65-F5344CB8AC3E}">
        <p14:creationId xmlns:p14="http://schemas.microsoft.com/office/powerpoint/2010/main" val="34689984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7A40E-8ADB-324D-93E7-E1984E91CE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92387" y="2278795"/>
            <a:ext cx="2850020" cy="6909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2DA2F-8F4F-514F-9218-DC0C08E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DF07-2C86-9F4E-9453-7C2CA60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690688"/>
            <a:ext cx="3748208" cy="354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A09A4-75A6-ED44-ADC7-37408D38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87" y="3168193"/>
            <a:ext cx="2806837" cy="690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8C6D-C954-4747-A217-0F6F4E92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977" y="4057591"/>
            <a:ext cx="4050482" cy="742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B8F9F-03A8-3F44-89F9-3C6C50E23B03}"/>
              </a:ext>
            </a:extLst>
          </p:cNvPr>
          <p:cNvSpPr txBox="1"/>
          <p:nvPr/>
        </p:nvSpPr>
        <p:spPr>
          <a:xfrm>
            <a:off x="6200776" y="2438303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Expand expectation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75118-18EE-9A4C-9412-A7F6BC156073}"/>
              </a:ext>
            </a:extLst>
          </p:cNvPr>
          <p:cNvSpPr txBox="1"/>
          <p:nvPr/>
        </p:nvSpPr>
        <p:spPr>
          <a:xfrm>
            <a:off x="6200775" y="3282434"/>
            <a:ext cx="39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Exchange integration and expectation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D88E6-53FF-E248-BF42-8F0117995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875" y="4996503"/>
            <a:ext cx="3021013" cy="7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54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7A40E-8ADB-324D-93E7-E1984E91CE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92387" y="2278795"/>
            <a:ext cx="2850020" cy="6909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2DA2F-8F4F-514F-9218-DC0C08E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DF07-2C86-9F4E-9453-7C2CA60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690688"/>
            <a:ext cx="3748208" cy="354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A09A4-75A6-ED44-ADC7-37408D38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87" y="3168193"/>
            <a:ext cx="2806837" cy="690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8C6D-C954-4747-A217-0F6F4E92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977" y="4057591"/>
            <a:ext cx="4050482" cy="742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73425-F099-8F49-B8C8-9AAF539E1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525" y="4996503"/>
            <a:ext cx="4033209" cy="690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B8F9F-03A8-3F44-89F9-3C6C50E23B03}"/>
              </a:ext>
            </a:extLst>
          </p:cNvPr>
          <p:cNvSpPr txBox="1"/>
          <p:nvPr/>
        </p:nvSpPr>
        <p:spPr>
          <a:xfrm>
            <a:off x="6200776" y="2438303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Expand expectation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75118-18EE-9A4C-9412-A7F6BC156073}"/>
              </a:ext>
            </a:extLst>
          </p:cNvPr>
          <p:cNvSpPr txBox="1"/>
          <p:nvPr/>
        </p:nvSpPr>
        <p:spPr>
          <a:xfrm>
            <a:off x="6200775" y="3282434"/>
            <a:ext cx="39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Exchange integration and expectation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D88E6-53FF-E248-BF42-8F0117995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875" y="4996503"/>
            <a:ext cx="3021013" cy="7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11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7A40E-8ADB-324D-93E7-E1984E91CE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92387" y="2278795"/>
            <a:ext cx="2850020" cy="6909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2DA2F-8F4F-514F-9218-DC0C08E5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DF07-2C86-9F4E-9453-7C2CA60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690688"/>
            <a:ext cx="3748208" cy="354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A09A4-75A6-ED44-ADC7-37408D38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87" y="3168193"/>
            <a:ext cx="2806837" cy="690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8C6D-C954-4747-A217-0F6F4E92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977" y="4057591"/>
            <a:ext cx="4050482" cy="742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73425-F099-8F49-B8C8-9AAF539E1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525" y="4996503"/>
            <a:ext cx="4033209" cy="69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9BCD1F-6D2D-254A-9D29-6F0F16B8E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525" y="6010863"/>
            <a:ext cx="3903663" cy="354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B8F9F-03A8-3F44-89F9-3C6C50E23B03}"/>
              </a:ext>
            </a:extLst>
          </p:cNvPr>
          <p:cNvSpPr txBox="1"/>
          <p:nvPr/>
        </p:nvSpPr>
        <p:spPr>
          <a:xfrm>
            <a:off x="6200776" y="2438303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Expand expectation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75118-18EE-9A4C-9412-A7F6BC156073}"/>
              </a:ext>
            </a:extLst>
          </p:cNvPr>
          <p:cNvSpPr txBox="1"/>
          <p:nvPr/>
        </p:nvSpPr>
        <p:spPr>
          <a:xfrm>
            <a:off x="6200775" y="3282434"/>
            <a:ext cx="39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Exchange integration and expectation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D88E6-53FF-E248-BF42-8F0117995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8875" y="4996503"/>
            <a:ext cx="3021013" cy="7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347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E27C-4B37-1F43-A5E8-9FE0F933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EE1E-0BF5-604C-85A0-0A8D9F69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" y="1690688"/>
            <a:ext cx="7112000" cy="50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C6103-045A-264C-93A6-A5B0AA66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61" y="2613057"/>
            <a:ext cx="5973928" cy="743331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584A8FA-0B4D-0C43-B33B-88F4F9F704B8}"/>
              </a:ext>
            </a:extLst>
          </p:cNvPr>
          <p:cNvSpPr/>
          <p:nvPr/>
        </p:nvSpPr>
        <p:spPr>
          <a:xfrm rot="5400000">
            <a:off x="5741403" y="1355329"/>
            <a:ext cx="374650" cy="204549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736DC6-2A23-BD43-B096-07421BB9D79D}"/>
              </a:ext>
            </a:extLst>
          </p:cNvPr>
          <p:cNvGrpSpPr/>
          <p:nvPr/>
        </p:nvGrpSpPr>
        <p:grpSpPr>
          <a:xfrm>
            <a:off x="3134355" y="3677126"/>
            <a:ext cx="5388139" cy="1779053"/>
            <a:chOff x="2841461" y="3521610"/>
            <a:chExt cx="5388139" cy="177905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0F4C3F-23D5-9949-815A-6E19E4C27B7C}"/>
                </a:ext>
              </a:extLst>
            </p:cNvPr>
            <p:cNvSpPr/>
            <p:nvPr/>
          </p:nvSpPr>
          <p:spPr>
            <a:xfrm>
              <a:off x="2841461" y="3521610"/>
              <a:ext cx="5388139" cy="17790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63EDFE-7128-3344-8FBF-37CA12B28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3263" y="3773398"/>
              <a:ext cx="3614039" cy="3074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C09D61-49E8-2147-824B-FE06491F6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716" y="4278757"/>
              <a:ext cx="4021138" cy="872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6686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E27C-4B37-1F43-A5E8-9FE0F933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EE1E-0BF5-604C-85A0-0A8D9F69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" y="1690688"/>
            <a:ext cx="7112000" cy="50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C6103-045A-264C-93A6-A5B0AA66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61" y="2613057"/>
            <a:ext cx="5973928" cy="743331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584A8FA-0B4D-0C43-B33B-88F4F9F704B8}"/>
              </a:ext>
            </a:extLst>
          </p:cNvPr>
          <p:cNvSpPr/>
          <p:nvPr/>
        </p:nvSpPr>
        <p:spPr>
          <a:xfrm rot="5400000">
            <a:off x="5741403" y="1355329"/>
            <a:ext cx="374650" cy="204549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330600-F193-FC49-AB70-497768900A5F}"/>
              </a:ext>
            </a:extLst>
          </p:cNvPr>
          <p:cNvCxnSpPr>
            <a:cxnSpLocks/>
          </p:cNvCxnSpPr>
          <p:nvPr/>
        </p:nvCxnSpPr>
        <p:spPr>
          <a:xfrm>
            <a:off x="3374861" y="2984724"/>
            <a:ext cx="758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C9581D-0D4F-FF4F-8847-0022FE00D1D0}"/>
              </a:ext>
            </a:extLst>
          </p:cNvPr>
          <p:cNvCxnSpPr>
            <a:cxnSpLocks/>
          </p:cNvCxnSpPr>
          <p:nvPr/>
        </p:nvCxnSpPr>
        <p:spPr>
          <a:xfrm flipV="1">
            <a:off x="6843713" y="2984724"/>
            <a:ext cx="17859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6F10BF2-92B6-7049-9F0D-6225593D004F}"/>
              </a:ext>
            </a:extLst>
          </p:cNvPr>
          <p:cNvSpPr txBox="1"/>
          <p:nvPr/>
        </p:nvSpPr>
        <p:spPr>
          <a:xfrm>
            <a:off x="9129713" y="2443163"/>
            <a:ext cx="271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Doesn’t depend on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Transition probabilities!</a:t>
            </a:r>
          </a:p>
        </p:txBody>
      </p:sp>
    </p:spTree>
    <p:extLst>
      <p:ext uri="{BB962C8B-B14F-4D97-AF65-F5344CB8AC3E}">
        <p14:creationId xmlns:p14="http://schemas.microsoft.com/office/powerpoint/2010/main" val="238646119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E27C-4B37-1F43-A5E8-9FE0F933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EE1E-0BF5-604C-85A0-0A8D9F69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" y="1690688"/>
            <a:ext cx="7112000" cy="50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C6103-045A-264C-93A6-A5B0AA66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61" y="2613057"/>
            <a:ext cx="5973928" cy="743331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584A8FA-0B4D-0C43-B33B-88F4F9F704B8}"/>
              </a:ext>
            </a:extLst>
          </p:cNvPr>
          <p:cNvSpPr/>
          <p:nvPr/>
        </p:nvSpPr>
        <p:spPr>
          <a:xfrm rot="5400000">
            <a:off x="5741403" y="1355329"/>
            <a:ext cx="374650" cy="204549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330600-F193-FC49-AB70-497768900A5F}"/>
              </a:ext>
            </a:extLst>
          </p:cNvPr>
          <p:cNvCxnSpPr>
            <a:cxnSpLocks/>
          </p:cNvCxnSpPr>
          <p:nvPr/>
        </p:nvCxnSpPr>
        <p:spPr>
          <a:xfrm>
            <a:off x="3374861" y="2984724"/>
            <a:ext cx="758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C9581D-0D4F-FF4F-8847-0022FE00D1D0}"/>
              </a:ext>
            </a:extLst>
          </p:cNvPr>
          <p:cNvCxnSpPr>
            <a:cxnSpLocks/>
          </p:cNvCxnSpPr>
          <p:nvPr/>
        </p:nvCxnSpPr>
        <p:spPr>
          <a:xfrm flipV="1">
            <a:off x="6843713" y="2984724"/>
            <a:ext cx="17859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2FD0008-9B76-514C-B528-1424E9E43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639" y="3650700"/>
            <a:ext cx="8595255" cy="12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38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E27C-4B37-1F43-A5E8-9FE0F933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EE1E-0BF5-604C-85A0-0A8D9F69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" y="1690688"/>
            <a:ext cx="7112000" cy="50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C6103-045A-264C-93A6-A5B0AA66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61" y="2613057"/>
            <a:ext cx="5973928" cy="743331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584A8FA-0B4D-0C43-B33B-88F4F9F704B8}"/>
              </a:ext>
            </a:extLst>
          </p:cNvPr>
          <p:cNvSpPr/>
          <p:nvPr/>
        </p:nvSpPr>
        <p:spPr>
          <a:xfrm rot="5400000">
            <a:off x="5741403" y="1355329"/>
            <a:ext cx="374650" cy="204549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330600-F193-FC49-AB70-497768900A5F}"/>
              </a:ext>
            </a:extLst>
          </p:cNvPr>
          <p:cNvCxnSpPr>
            <a:cxnSpLocks/>
          </p:cNvCxnSpPr>
          <p:nvPr/>
        </p:nvCxnSpPr>
        <p:spPr>
          <a:xfrm>
            <a:off x="3374861" y="2984724"/>
            <a:ext cx="758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C9581D-0D4F-FF4F-8847-0022FE00D1D0}"/>
              </a:ext>
            </a:extLst>
          </p:cNvPr>
          <p:cNvCxnSpPr>
            <a:cxnSpLocks/>
          </p:cNvCxnSpPr>
          <p:nvPr/>
        </p:nvCxnSpPr>
        <p:spPr>
          <a:xfrm flipV="1">
            <a:off x="6843713" y="2984724"/>
            <a:ext cx="17859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17A3F551-3977-9540-854C-7B696369257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841461" y="5217825"/>
            <a:ext cx="8273047" cy="1658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FD0008-9B76-514C-B528-1424E9E43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639" y="3650700"/>
            <a:ext cx="8595255" cy="129403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D4181B-9728-1C45-B841-8FA9755A7618}"/>
              </a:ext>
            </a:extLst>
          </p:cNvPr>
          <p:cNvCxnSpPr/>
          <p:nvPr/>
        </p:nvCxnSpPr>
        <p:spPr>
          <a:xfrm>
            <a:off x="6836266" y="4657725"/>
            <a:ext cx="7447" cy="7572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18377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90C898-0C84-1A45-84AC-6CDD306AC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5414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trajectories                                              by acting according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policy gradient as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policy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7EF12-A50B-7545-A171-F3870F0A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4AE42-1E1B-1F4C-90A7-D7DEDEE01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153" y="1672428"/>
            <a:ext cx="431800" cy="250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8564B-EC6B-EA47-B889-1FF03AF64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65" y="1574798"/>
            <a:ext cx="3417869" cy="346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B3756-6026-4044-952E-E3FA2A620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13" y="3667917"/>
            <a:ext cx="2279650" cy="313558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AB9DB09-7D42-5E49-A22B-B62E28D51F3A}"/>
              </a:ext>
            </a:extLst>
          </p:cNvPr>
          <p:cNvSpPr/>
          <p:nvPr/>
        </p:nvSpPr>
        <p:spPr>
          <a:xfrm>
            <a:off x="1462077" y="4264832"/>
            <a:ext cx="2700338" cy="10858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 the policy and sample trajectories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1934DC7-7B72-3A47-BC80-9C17FF540233}"/>
              </a:ext>
            </a:extLst>
          </p:cNvPr>
          <p:cNvSpPr/>
          <p:nvPr/>
        </p:nvSpPr>
        <p:spPr>
          <a:xfrm>
            <a:off x="4983946" y="4230688"/>
            <a:ext cx="2700338" cy="1085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policy gradient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4B65E68-726D-3448-B337-6CB2941C428A}"/>
              </a:ext>
            </a:extLst>
          </p:cNvPr>
          <p:cNvSpPr/>
          <p:nvPr/>
        </p:nvSpPr>
        <p:spPr>
          <a:xfrm>
            <a:off x="8505815" y="4230688"/>
            <a:ext cx="2700338" cy="1085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 policy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65CF0C0-DE0F-3247-B07C-FA33BF0E3CD6}"/>
              </a:ext>
            </a:extLst>
          </p:cNvPr>
          <p:cNvCxnSpPr>
            <a:stCxn id="22" idx="2"/>
            <a:endCxn id="20" idx="2"/>
          </p:cNvCxnSpPr>
          <p:nvPr/>
        </p:nvCxnSpPr>
        <p:spPr>
          <a:xfrm rot="5400000">
            <a:off x="6317043" y="1811741"/>
            <a:ext cx="34144" cy="7043738"/>
          </a:xfrm>
          <a:prstGeom prst="bentConnector3">
            <a:avLst>
              <a:gd name="adj1" fmla="val 135534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E620B8-D678-C743-BC11-78A21636B2DE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4162415" y="4773613"/>
            <a:ext cx="821531" cy="34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9389EC-5DC0-C942-A7E6-F0A5BE07CCC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7684284" y="4773613"/>
            <a:ext cx="8215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432D0B3-D549-2542-B1DB-D11BBAB3F723}"/>
              </a:ext>
            </a:extLst>
          </p:cNvPr>
          <p:cNvSpPr txBox="1"/>
          <p:nvPr/>
        </p:nvSpPr>
        <p:spPr>
          <a:xfrm>
            <a:off x="0" y="6492874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credit: Sergey Levine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BD1DD-68DD-B949-9584-F9C8EA73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800" y="2627312"/>
            <a:ext cx="6028630" cy="8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69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79141-61A9-8145-BB3F-13C74873CA7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Markov Decision Processes (MDP):</a:t>
            </a:r>
          </a:p>
          <a:p>
            <a:pPr lvl="1"/>
            <a:r>
              <a:rPr lang="en-US" sz="2800" dirty="0"/>
              <a:t>States:</a:t>
            </a:r>
          </a:p>
          <a:p>
            <a:pPr lvl="1"/>
            <a:r>
              <a:rPr lang="en-US" sz="2800" dirty="0"/>
              <a:t>Actions:</a:t>
            </a:r>
          </a:p>
          <a:p>
            <a:pPr lvl="1"/>
            <a:r>
              <a:rPr lang="en-US" sz="2800" dirty="0"/>
              <a:t>Rewards:</a:t>
            </a:r>
          </a:p>
          <a:p>
            <a:pPr lvl="1"/>
            <a:r>
              <a:rPr lang="en-US" sz="2800" dirty="0"/>
              <a:t>Transition Function:   </a:t>
            </a:r>
          </a:p>
          <a:p>
            <a:pPr lvl="1"/>
            <a:r>
              <a:rPr lang="en-US" sz="2800" dirty="0"/>
              <a:t>Discount Factor: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4FCD46-79F5-0047-84B8-A4A87789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MDPs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C227B-460D-A042-981C-B2BD277F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89" y="2347119"/>
            <a:ext cx="292100" cy="35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36FC3-3802-DE41-BEFF-432CE92C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02" y="2759677"/>
            <a:ext cx="3556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F2831-0160-5441-9121-F0CAA7483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89" y="3166077"/>
            <a:ext cx="18923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EE463-4A5B-D443-A12C-858F4835D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2" y="3665154"/>
            <a:ext cx="4114800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914E0-CF92-0545-89EB-C21D37FE5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62" y="4189030"/>
            <a:ext cx="254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689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E7EDB5-1FCC-944B-9660-87B92CFC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Pong from pixels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79F82-E6CD-9A49-AB17-8E9A742F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30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1026" name="Picture 2" descr="http://karpathy.github.io/assets/rl/pong.gif">
            <a:extLst>
              <a:ext uri="{FF2B5EF4-FFF2-40B4-BE49-F238E27FC236}">
                <a16:creationId xmlns:a16="http://schemas.microsoft.com/office/drawing/2014/main" id="{6C304A69-AEC3-B840-AAB9-ACB4BC18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2120900"/>
            <a:ext cx="48514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CEBD716-8FB9-B34C-93CC-5DF55F64D259}"/>
              </a:ext>
            </a:extLst>
          </p:cNvPr>
          <p:cNvSpPr txBox="1">
            <a:spLocks/>
          </p:cNvSpPr>
          <p:nvPr/>
        </p:nvSpPr>
        <p:spPr bwMode="auto">
          <a:xfrm>
            <a:off x="3352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http://</a:t>
            </a:r>
            <a:r>
              <a:rPr lang="en-US" sz="1200" dirty="0" err="1"/>
              <a:t>karpathy.github.io</a:t>
            </a:r>
            <a:r>
              <a:rPr lang="en-US" sz="1200" dirty="0"/>
              <a:t>/2016/05/31/</a:t>
            </a:r>
            <a:r>
              <a:rPr lang="en-US" sz="1200" dirty="0" err="1"/>
              <a:t>rl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84923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E7EDB5-1FCC-944B-9660-87B92CFC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Pong from pixels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79F82-E6CD-9A49-AB17-8E9A742F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31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CEBD716-8FB9-B34C-93CC-5DF55F64D259}"/>
              </a:ext>
            </a:extLst>
          </p:cNvPr>
          <p:cNvSpPr txBox="1">
            <a:spLocks/>
          </p:cNvSpPr>
          <p:nvPr/>
        </p:nvSpPr>
        <p:spPr bwMode="auto">
          <a:xfrm>
            <a:off x="3352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http://</a:t>
            </a:r>
            <a:r>
              <a:rPr lang="en-US" sz="1200" dirty="0" err="1"/>
              <a:t>karpathy.github.io</a:t>
            </a:r>
            <a:r>
              <a:rPr lang="en-US" sz="1200" dirty="0"/>
              <a:t>/2016/05/31/</a:t>
            </a:r>
            <a:r>
              <a:rPr lang="en-US" sz="1200" dirty="0" err="1"/>
              <a:t>rl</a:t>
            </a:r>
            <a:r>
              <a:rPr lang="en-US" sz="1200" dirty="0"/>
              <a:t>/</a:t>
            </a:r>
          </a:p>
        </p:txBody>
      </p:sp>
      <p:pic>
        <p:nvPicPr>
          <p:cNvPr id="2050" name="Picture 2" descr="http://karpathy.github.io/assets/rl/policy.png">
            <a:extLst>
              <a:ext uri="{FF2B5EF4-FFF2-40B4-BE49-F238E27FC236}">
                <a16:creationId xmlns:a16="http://schemas.microsoft.com/office/drawing/2014/main" id="{BB200C06-70BC-E34B-B0EF-A4A2FE5A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159000"/>
            <a:ext cx="56769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01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E7EDB5-1FCC-944B-9660-87B92CFC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Pong from pixels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79F82-E6CD-9A49-AB17-8E9A742F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32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CEBD716-8FB9-B34C-93CC-5DF55F64D259}"/>
              </a:ext>
            </a:extLst>
          </p:cNvPr>
          <p:cNvSpPr txBox="1">
            <a:spLocks/>
          </p:cNvSpPr>
          <p:nvPr/>
        </p:nvSpPr>
        <p:spPr bwMode="auto">
          <a:xfrm>
            <a:off x="3352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http://</a:t>
            </a:r>
            <a:r>
              <a:rPr lang="en-US" sz="1200" dirty="0" err="1"/>
              <a:t>karpathy.github.io</a:t>
            </a:r>
            <a:r>
              <a:rPr lang="en-US" sz="1200" dirty="0"/>
              <a:t>/2016/05/31/</a:t>
            </a:r>
            <a:r>
              <a:rPr lang="en-US" sz="1200" dirty="0" err="1"/>
              <a:t>rl</a:t>
            </a:r>
            <a:r>
              <a:rPr lang="en-US" sz="1200" dirty="0"/>
              <a:t>/</a:t>
            </a:r>
          </a:p>
        </p:txBody>
      </p:sp>
      <p:pic>
        <p:nvPicPr>
          <p:cNvPr id="3074" name="Picture 2" descr="http://karpathy.github.io/assets/rl/sl.png">
            <a:extLst>
              <a:ext uri="{FF2B5EF4-FFF2-40B4-BE49-F238E27FC236}">
                <a16:creationId xmlns:a16="http://schemas.microsoft.com/office/drawing/2014/main" id="{D74E4A96-70C0-9D49-96A5-F2FB90E7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751"/>
            <a:ext cx="9144000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arpathy.github.io/assets/rl/rl.png">
            <a:extLst>
              <a:ext uri="{FF2B5EF4-FFF2-40B4-BE49-F238E27FC236}">
                <a16:creationId xmlns:a16="http://schemas.microsoft.com/office/drawing/2014/main" id="{FDFDCB5D-2800-D240-AC95-C1748FBA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2776"/>
            <a:ext cx="914400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37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050" name="Picture 2" descr="http://karpathy.github.io/assets/rl/episo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90106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96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E27C-4B37-1F43-A5E8-9FE0F933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EE1E-0BF5-604C-85A0-0A8D9F69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" y="1690688"/>
            <a:ext cx="7112000" cy="505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C6103-045A-264C-93A6-A5B0AA66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61" y="2613057"/>
            <a:ext cx="5973928" cy="743331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584A8FA-0B4D-0C43-B33B-88F4F9F704B8}"/>
              </a:ext>
            </a:extLst>
          </p:cNvPr>
          <p:cNvSpPr/>
          <p:nvPr/>
        </p:nvSpPr>
        <p:spPr>
          <a:xfrm rot="5400000">
            <a:off x="5741403" y="1355329"/>
            <a:ext cx="374650" cy="204549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330600-F193-FC49-AB70-497768900A5F}"/>
              </a:ext>
            </a:extLst>
          </p:cNvPr>
          <p:cNvCxnSpPr>
            <a:cxnSpLocks/>
          </p:cNvCxnSpPr>
          <p:nvPr/>
        </p:nvCxnSpPr>
        <p:spPr>
          <a:xfrm>
            <a:off x="3374861" y="2984724"/>
            <a:ext cx="758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C9581D-0D4F-FF4F-8847-0022FE00D1D0}"/>
              </a:ext>
            </a:extLst>
          </p:cNvPr>
          <p:cNvCxnSpPr>
            <a:cxnSpLocks/>
          </p:cNvCxnSpPr>
          <p:nvPr/>
        </p:nvCxnSpPr>
        <p:spPr>
          <a:xfrm flipV="1">
            <a:off x="6843713" y="2984724"/>
            <a:ext cx="17859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2FD0008-9B76-514C-B528-1424E9E43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639" y="3650700"/>
            <a:ext cx="8595255" cy="12940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A8EF92-9804-8449-BCA7-76D97B4DA0C4}"/>
              </a:ext>
            </a:extLst>
          </p:cNvPr>
          <p:cNvSpPr txBox="1"/>
          <p:nvPr/>
        </p:nvSpPr>
        <p:spPr>
          <a:xfrm>
            <a:off x="4664870" y="5167312"/>
            <a:ext cx="830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Formalizes notion of “trial and error”: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If reward is high, probability of actions seen is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If reward is low, probability of actions seen is reduced</a:t>
            </a:r>
          </a:p>
        </p:txBody>
      </p:sp>
    </p:spTree>
    <p:extLst>
      <p:ext uri="{BB962C8B-B14F-4D97-AF65-F5344CB8AC3E}">
        <p14:creationId xmlns:p14="http://schemas.microsoft.com/office/powerpoint/2010/main" val="18177855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6A9FD8-2B93-494C-ABE1-161EAE39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Policy Gradients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E47BE0-CCD0-8845-AA67-1C08C5FEABE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Credit assignment is hard! </a:t>
            </a:r>
          </a:p>
          <a:p>
            <a:pPr lvl="1"/>
            <a:r>
              <a:rPr lang="en-US" dirty="0"/>
              <a:t>Which specific action led to increase in reward</a:t>
            </a:r>
          </a:p>
          <a:p>
            <a:pPr lvl="1"/>
            <a:r>
              <a:rPr lang="en-US" dirty="0"/>
              <a:t>Suffers from high variance </a:t>
            </a:r>
            <a:r>
              <a:rPr lang="en-US" dirty="0">
                <a:sym typeface="Wingdings" pitchFamily="2" charset="2"/>
              </a:rPr>
              <a:t> leading to unstable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4196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6A9FD8-2B93-494C-ABE1-161EAE39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Policy Gradients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E47BE0-CCD0-8845-AA67-1C08C5FEABE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Credit assignment is hard! </a:t>
            </a:r>
          </a:p>
          <a:p>
            <a:pPr lvl="1"/>
            <a:r>
              <a:rPr lang="en-US" dirty="0"/>
              <a:t>Which specific action led to increase in reward</a:t>
            </a:r>
          </a:p>
          <a:p>
            <a:pPr lvl="1"/>
            <a:r>
              <a:rPr lang="en-US" dirty="0"/>
              <a:t>Suffers from high variance </a:t>
            </a:r>
            <a:r>
              <a:rPr lang="en-US" dirty="0">
                <a:sym typeface="Wingdings" pitchFamily="2" charset="2"/>
              </a:rPr>
              <a:t> leading to unstable training</a:t>
            </a:r>
          </a:p>
          <a:p>
            <a:r>
              <a:rPr lang="en-US" dirty="0"/>
              <a:t>How to reduce the variance? </a:t>
            </a:r>
          </a:p>
          <a:p>
            <a:pPr lvl="1"/>
            <a:r>
              <a:rPr lang="en-US" dirty="0"/>
              <a:t>Subtract a constant from the reward!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FA70EB-1CB2-7541-984E-5890B497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87" y="4001294"/>
            <a:ext cx="7194026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7961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6A9FD8-2B93-494C-ABE1-161EAE39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Policy Gradients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E47BE0-CCD0-8845-AA67-1C08C5FEABE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Credit assignment is hard! </a:t>
            </a:r>
          </a:p>
          <a:p>
            <a:pPr lvl="1"/>
            <a:r>
              <a:rPr lang="en-US" dirty="0"/>
              <a:t>Which specific action led to increase in reward</a:t>
            </a:r>
          </a:p>
          <a:p>
            <a:pPr lvl="1"/>
            <a:r>
              <a:rPr lang="en-US" dirty="0"/>
              <a:t>Suffers from high variance </a:t>
            </a:r>
            <a:r>
              <a:rPr lang="en-US" dirty="0">
                <a:sym typeface="Wingdings" pitchFamily="2" charset="2"/>
              </a:rPr>
              <a:t> leading to unstable training</a:t>
            </a:r>
          </a:p>
          <a:p>
            <a:r>
              <a:rPr lang="en-US" dirty="0"/>
              <a:t>How to reduce the variance? </a:t>
            </a:r>
          </a:p>
          <a:p>
            <a:pPr lvl="1"/>
            <a:r>
              <a:rPr lang="en-US" dirty="0"/>
              <a:t>Subtract a constant from the reward!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Why does it work? </a:t>
            </a:r>
          </a:p>
          <a:p>
            <a:pPr lvl="1"/>
            <a:r>
              <a:rPr lang="en-US" dirty="0"/>
              <a:t>What is the best choice of b?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FA70EB-1CB2-7541-984E-5890B497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87" y="4001294"/>
            <a:ext cx="7194026" cy="86360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59037EE-BCB1-7E41-AA5E-28443BD61F5A}"/>
              </a:ext>
            </a:extLst>
          </p:cNvPr>
          <p:cNvSpPr/>
          <p:nvPr/>
        </p:nvSpPr>
        <p:spPr>
          <a:xfrm>
            <a:off x="5269040" y="5092304"/>
            <a:ext cx="331660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D6AD4-CED4-5B43-A873-D382EBC6E438}"/>
              </a:ext>
            </a:extLst>
          </p:cNvPr>
          <p:cNvSpPr txBox="1"/>
          <p:nvPr/>
        </p:nvSpPr>
        <p:spPr>
          <a:xfrm>
            <a:off x="5862638" y="5336262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Homework!</a:t>
            </a:r>
          </a:p>
        </p:txBody>
      </p:sp>
    </p:spTree>
    <p:extLst>
      <p:ext uri="{BB962C8B-B14F-4D97-AF65-F5344CB8AC3E}">
        <p14:creationId xmlns:p14="http://schemas.microsoft.com/office/powerpoint/2010/main" val="154683879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02B0DA-5ACE-AC49-9E80-2C65FD59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step 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D273C-C51C-8241-B751-CC317B4E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49" y="1847851"/>
            <a:ext cx="8086717" cy="1038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2A42C-BA7F-B54B-9E91-61ADBCE391B4}"/>
              </a:ext>
            </a:extLst>
          </p:cNvPr>
          <p:cNvSpPr txBox="1"/>
          <p:nvPr/>
        </p:nvSpPr>
        <p:spPr>
          <a:xfrm>
            <a:off x="7700962" y="3429000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Policy Evaluation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(Recall Policy iteration)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E52584-DB7A-6146-A653-1B0E48EED748}"/>
              </a:ext>
            </a:extLst>
          </p:cNvPr>
          <p:cNvCxnSpPr/>
          <p:nvPr/>
        </p:nvCxnSpPr>
        <p:spPr>
          <a:xfrm>
            <a:off x="9029700" y="2743200"/>
            <a:ext cx="0" cy="542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EC8766-9189-654C-95E2-46388880D479}"/>
              </a:ext>
            </a:extLst>
          </p:cNvPr>
          <p:cNvSpPr txBox="1"/>
          <p:nvPr/>
        </p:nvSpPr>
        <p:spPr>
          <a:xfrm>
            <a:off x="1057274" y="4429125"/>
            <a:ext cx="10101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REINFORCE: Evaluate and update policy based on Monte-Carlo estimates of the total reward – very noisy!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ways of policy evaluation?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If we had the Q function, we could have used it! </a:t>
            </a:r>
          </a:p>
        </p:txBody>
      </p:sp>
    </p:spTree>
    <p:extLst>
      <p:ext uri="{BB962C8B-B14F-4D97-AF65-F5344CB8AC3E}">
        <p14:creationId xmlns:p14="http://schemas.microsoft.com/office/powerpoint/2010/main" val="190221202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558E0-9BA2-C647-92C8-B4FDF11D9C8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Learn both policy and Q function</a:t>
            </a:r>
          </a:p>
          <a:p>
            <a:pPr lvl="1"/>
            <a:r>
              <a:rPr lang="en-US" dirty="0"/>
              <a:t>Use the “actor” to sample trajectories</a:t>
            </a:r>
          </a:p>
          <a:p>
            <a:pPr lvl="1"/>
            <a:r>
              <a:rPr lang="en-US" dirty="0"/>
              <a:t>Use the Q function to “evaluate” or “critic” the policy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FECBC-B905-4B48-BF5C-5CD79AE0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</p:spTree>
    <p:extLst>
      <p:ext uri="{BB962C8B-B14F-4D97-AF65-F5344CB8AC3E}">
        <p14:creationId xmlns:p14="http://schemas.microsoft.com/office/powerpoint/2010/main" val="13067503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D8BE0-DE0B-A240-B650-3C3570F8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Optimal Value Function</a:t>
            </a:r>
          </a:p>
        </p:txBody>
      </p:sp>
      <p:sp>
        <p:nvSpPr>
          <p:cNvPr id="4" name="Shape 360">
            <a:extLst>
              <a:ext uri="{FF2B5EF4-FFF2-40B4-BE49-F238E27FC236}">
                <a16:creationId xmlns:a16="http://schemas.microsoft.com/office/drawing/2014/main" id="{B64A16A6-6EE2-CE4E-8A6C-CD2F1C7A0D3C}"/>
              </a:ext>
            </a:extLst>
          </p:cNvPr>
          <p:cNvSpPr txBox="1"/>
          <p:nvPr/>
        </p:nvSpPr>
        <p:spPr>
          <a:xfrm>
            <a:off x="838200" y="1584807"/>
            <a:ext cx="10877550" cy="51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Q-value function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at state s and action a, is the expected cumulative reward from taking action a in state 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acting optimally thereafter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2F276-FFE7-7B44-A698-80BEFECC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39" y="3112106"/>
            <a:ext cx="5036219" cy="10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963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558E0-9BA2-C647-92C8-B4FDF11D9C8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Learn both policy and Q function</a:t>
            </a:r>
          </a:p>
          <a:p>
            <a:pPr lvl="1"/>
            <a:r>
              <a:rPr lang="en-US" dirty="0"/>
              <a:t>Use the “actor” to sample trajectories</a:t>
            </a:r>
          </a:p>
          <a:p>
            <a:pPr lvl="1"/>
            <a:r>
              <a:rPr lang="en-US" dirty="0"/>
              <a:t>Use the Q function to “evaluate” or “critic” the policy</a:t>
            </a:r>
          </a:p>
          <a:p>
            <a:pPr lvl="1"/>
            <a:endParaRPr lang="en-US" dirty="0"/>
          </a:p>
          <a:p>
            <a:r>
              <a:rPr lang="en-US" dirty="0"/>
              <a:t>REINFORCE: </a:t>
            </a:r>
          </a:p>
          <a:p>
            <a:endParaRPr lang="en-US" dirty="0"/>
          </a:p>
          <a:p>
            <a:r>
              <a:rPr lang="en-US" dirty="0"/>
              <a:t>Actor-critic: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FECBC-B905-4B48-BF5C-5CD79AE0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92393-50AE-C841-AA5E-80F373DF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3531394"/>
            <a:ext cx="7899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ED776-CF26-4645-9CE0-1CFC205E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4533500"/>
            <a:ext cx="8293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7206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558E0-9BA2-C647-92C8-B4FDF11D9C8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Learn both policy and Q function</a:t>
            </a:r>
          </a:p>
          <a:p>
            <a:pPr lvl="1"/>
            <a:r>
              <a:rPr lang="en-US" dirty="0"/>
              <a:t>Use the “actor” to sample trajectories</a:t>
            </a:r>
          </a:p>
          <a:p>
            <a:pPr lvl="1"/>
            <a:r>
              <a:rPr lang="en-US" dirty="0"/>
              <a:t>Use the Q function to “evaluate” or “critic” the policy</a:t>
            </a:r>
          </a:p>
          <a:p>
            <a:pPr lvl="1"/>
            <a:endParaRPr lang="en-US" dirty="0"/>
          </a:p>
          <a:p>
            <a:r>
              <a:rPr lang="en-US" dirty="0"/>
              <a:t>REINFORCE: </a:t>
            </a:r>
          </a:p>
          <a:p>
            <a:endParaRPr lang="en-US" dirty="0"/>
          </a:p>
          <a:p>
            <a:r>
              <a:rPr lang="en-US" dirty="0"/>
              <a:t>Actor-critic:</a:t>
            </a:r>
          </a:p>
          <a:p>
            <a:endParaRPr lang="en-US" dirty="0"/>
          </a:p>
          <a:p>
            <a:r>
              <a:rPr lang="en-US" dirty="0"/>
              <a:t>Q function is unknown too! Update using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FECBC-B905-4B48-BF5C-5CD79AE0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92393-50AE-C841-AA5E-80F373DF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3531394"/>
            <a:ext cx="7899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ED776-CF26-4645-9CE0-1CFC205E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4533500"/>
            <a:ext cx="82931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C707-1D2B-9E45-82F5-33993ACD1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8" y="5578471"/>
            <a:ext cx="1358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62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4F75C-33C6-914E-8CA3-764F0E62D5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68437"/>
            <a:ext cx="10515600" cy="5160963"/>
          </a:xfrm>
        </p:spPr>
        <p:txBody>
          <a:bodyPr>
            <a:normAutofit/>
          </a:bodyPr>
          <a:lstStyle/>
          <a:p>
            <a:r>
              <a:rPr lang="en-US" dirty="0"/>
              <a:t>Initialize s,   (policy network) and    (Q network)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C3003-68EE-0F4F-B624-726910B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3CFF-0A61-3449-B203-2DDEE20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1597917"/>
            <a:ext cx="134938" cy="2277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F2AA-D430-544D-A450-52F9479D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39" y="1540242"/>
            <a:ext cx="186966" cy="2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572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4F75C-33C6-914E-8CA3-764F0E62D5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68437"/>
            <a:ext cx="10515600" cy="5160963"/>
          </a:xfrm>
        </p:spPr>
        <p:txBody>
          <a:bodyPr>
            <a:normAutofit/>
          </a:bodyPr>
          <a:lstStyle/>
          <a:p>
            <a:r>
              <a:rPr lang="en-US" dirty="0"/>
              <a:t>Initialize s,   (policy network) and    (Q network)</a:t>
            </a:r>
          </a:p>
          <a:p>
            <a:r>
              <a:rPr lang="en-US" dirty="0"/>
              <a:t>sample action                    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C3003-68EE-0F4F-B624-726910B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3CFF-0A61-3449-B203-2DDEE20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1597917"/>
            <a:ext cx="134938" cy="2277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F2AA-D430-544D-A450-52F9479D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39" y="1540242"/>
            <a:ext cx="186966" cy="29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D9C1A1-7B1F-634E-A1A5-B8ADF1DF9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93" y="2024816"/>
            <a:ext cx="1600496" cy="3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915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4F75C-33C6-914E-8CA3-764F0E62D5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68437"/>
            <a:ext cx="10515600" cy="5160963"/>
          </a:xfrm>
        </p:spPr>
        <p:txBody>
          <a:bodyPr>
            <a:normAutofit/>
          </a:bodyPr>
          <a:lstStyle/>
          <a:p>
            <a:r>
              <a:rPr lang="en-US" dirty="0"/>
              <a:t>Initialize s,   (policy network) and    (Q network)</a:t>
            </a:r>
          </a:p>
          <a:p>
            <a:r>
              <a:rPr lang="en-US" dirty="0"/>
              <a:t>sample action                        </a:t>
            </a:r>
          </a:p>
          <a:p>
            <a:r>
              <a:rPr lang="en-US" dirty="0"/>
              <a:t>For each step:</a:t>
            </a:r>
          </a:p>
          <a:p>
            <a:pPr lvl="1"/>
            <a:r>
              <a:rPr lang="en-US" dirty="0"/>
              <a:t>Sample reward                  and next state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C3003-68EE-0F4F-B624-726910B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3CFF-0A61-3449-B203-2DDEE20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1597917"/>
            <a:ext cx="134938" cy="22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07F31-2B27-8046-B81D-0EEBD537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1" y="2977539"/>
            <a:ext cx="1027270" cy="35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DB400-08DA-FF41-9C3E-9FCD5C61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708" y="2943069"/>
            <a:ext cx="1851802" cy="354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F2AA-D430-544D-A450-52F9479DD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839" y="1540242"/>
            <a:ext cx="186966" cy="29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D9C1A1-7B1F-634E-A1A5-B8ADF1DF9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93" y="2024816"/>
            <a:ext cx="1600496" cy="3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514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4F75C-33C6-914E-8CA3-764F0E62D5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68437"/>
            <a:ext cx="10515600" cy="5160963"/>
          </a:xfrm>
        </p:spPr>
        <p:txBody>
          <a:bodyPr>
            <a:normAutofit/>
          </a:bodyPr>
          <a:lstStyle/>
          <a:p>
            <a:r>
              <a:rPr lang="en-US" dirty="0"/>
              <a:t>Initialize s,   (policy network) and    (Q network)</a:t>
            </a:r>
          </a:p>
          <a:p>
            <a:r>
              <a:rPr lang="en-US" dirty="0"/>
              <a:t>sample action                        </a:t>
            </a:r>
          </a:p>
          <a:p>
            <a:r>
              <a:rPr lang="en-US" dirty="0"/>
              <a:t>For each step:</a:t>
            </a:r>
          </a:p>
          <a:p>
            <a:pPr lvl="1"/>
            <a:r>
              <a:rPr lang="en-US" dirty="0"/>
              <a:t>Sample reward                  and next state </a:t>
            </a:r>
          </a:p>
          <a:p>
            <a:pPr lvl="1"/>
            <a:r>
              <a:rPr lang="en-US" dirty="0"/>
              <a:t> evaluate “actor” using “critic”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C3003-68EE-0F4F-B624-726910B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3CFF-0A61-3449-B203-2DDEE20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1597917"/>
            <a:ext cx="134938" cy="22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07F31-2B27-8046-B81D-0EEBD537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1" y="2977539"/>
            <a:ext cx="1027270" cy="35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DB400-08DA-FF41-9C3E-9FCD5C61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996" y="2943069"/>
            <a:ext cx="1851802" cy="354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C947A-DBDB-1540-992C-7EECF0CAB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806" y="3386473"/>
            <a:ext cx="1109342" cy="342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F2AA-D430-544D-A450-52F9479DD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839" y="1540242"/>
            <a:ext cx="186966" cy="29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D9C1A1-7B1F-634E-A1A5-B8ADF1DF9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693" y="2024816"/>
            <a:ext cx="1600496" cy="3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700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4F75C-33C6-914E-8CA3-764F0E62D5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68437"/>
            <a:ext cx="10515600" cy="5160963"/>
          </a:xfrm>
        </p:spPr>
        <p:txBody>
          <a:bodyPr>
            <a:normAutofit/>
          </a:bodyPr>
          <a:lstStyle/>
          <a:p>
            <a:r>
              <a:rPr lang="en-US" dirty="0"/>
              <a:t>Initialize s,   (policy network) and    (Q network)</a:t>
            </a:r>
          </a:p>
          <a:p>
            <a:r>
              <a:rPr lang="en-US" dirty="0"/>
              <a:t>sample action                        </a:t>
            </a:r>
          </a:p>
          <a:p>
            <a:r>
              <a:rPr lang="en-US" dirty="0"/>
              <a:t>For each step:</a:t>
            </a:r>
          </a:p>
          <a:p>
            <a:pPr lvl="1"/>
            <a:r>
              <a:rPr lang="en-US" dirty="0"/>
              <a:t>Sample reward                  and next state </a:t>
            </a:r>
          </a:p>
          <a:p>
            <a:pPr lvl="1"/>
            <a:r>
              <a:rPr lang="en-US" dirty="0"/>
              <a:t> evaluate “actor” using “critic”                    </a:t>
            </a:r>
            <a:r>
              <a:rPr lang="en-US" dirty="0">
                <a:solidFill>
                  <a:srgbClr val="FF0000"/>
                </a:solidFill>
              </a:rPr>
              <a:t>and update policy: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C3003-68EE-0F4F-B624-726910B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3CFF-0A61-3449-B203-2DDEE20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1597917"/>
            <a:ext cx="134938" cy="22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07F31-2B27-8046-B81D-0EEBD537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1" y="2977539"/>
            <a:ext cx="1027270" cy="35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DB400-08DA-FF41-9C3E-9FCD5C61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996" y="2943069"/>
            <a:ext cx="1851802" cy="354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C947A-DBDB-1540-992C-7EECF0CAB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806" y="3386473"/>
            <a:ext cx="1109342" cy="342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F2AA-D430-544D-A450-52F9479DD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839" y="1540242"/>
            <a:ext cx="186966" cy="29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D9C1A1-7B1F-634E-A1A5-B8ADF1DF9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693" y="2024816"/>
            <a:ext cx="1600496" cy="361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BC07A-6C9E-DB49-836A-E3AFDDE2F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471" y="3881048"/>
            <a:ext cx="5198327" cy="3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838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4F75C-33C6-914E-8CA3-764F0E62D5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68437"/>
            <a:ext cx="10515600" cy="5160963"/>
          </a:xfrm>
        </p:spPr>
        <p:txBody>
          <a:bodyPr>
            <a:normAutofit/>
          </a:bodyPr>
          <a:lstStyle/>
          <a:p>
            <a:r>
              <a:rPr lang="en-US" dirty="0"/>
              <a:t>Initialize s,   (policy network) and    (Q network)</a:t>
            </a:r>
          </a:p>
          <a:p>
            <a:r>
              <a:rPr lang="en-US" dirty="0"/>
              <a:t>sample action                        </a:t>
            </a:r>
          </a:p>
          <a:p>
            <a:r>
              <a:rPr lang="en-US" dirty="0"/>
              <a:t>For each step:</a:t>
            </a:r>
          </a:p>
          <a:p>
            <a:pPr lvl="1"/>
            <a:r>
              <a:rPr lang="en-US" dirty="0"/>
              <a:t>Sample reward                  and next state </a:t>
            </a:r>
          </a:p>
          <a:p>
            <a:pPr lvl="1"/>
            <a:r>
              <a:rPr lang="en-US" dirty="0"/>
              <a:t> evaluate “actor” using “critic”                    and update policy: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Update “critic”:</a:t>
            </a:r>
          </a:p>
          <a:p>
            <a:pPr lvl="2"/>
            <a:r>
              <a:rPr lang="en-US" dirty="0"/>
              <a:t>Recall Q-learning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C3003-68EE-0F4F-B624-726910B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3CFF-0A61-3449-B203-2DDEE20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1597917"/>
            <a:ext cx="134938" cy="22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07F31-2B27-8046-B81D-0EEBD537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1" y="2977539"/>
            <a:ext cx="1027270" cy="35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DB400-08DA-FF41-9C3E-9FCD5C61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996" y="2943069"/>
            <a:ext cx="1851802" cy="354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C947A-DBDB-1540-992C-7EECF0CAB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806" y="3386473"/>
            <a:ext cx="1109342" cy="342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F2AA-D430-544D-A450-52F9479DD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839" y="1540242"/>
            <a:ext cx="186966" cy="29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D9C1A1-7B1F-634E-A1A5-B8ADF1DF9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693" y="2024816"/>
            <a:ext cx="1600496" cy="361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62A005-CD0C-B941-993A-DBA1E006CA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068" y="5215803"/>
            <a:ext cx="7058159" cy="646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4CFFC-E02E-0942-98CB-CECFFD580E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471" y="3881048"/>
            <a:ext cx="5198327" cy="3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827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4F75C-33C6-914E-8CA3-764F0E62D5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68437"/>
            <a:ext cx="10515600" cy="6303963"/>
          </a:xfrm>
        </p:spPr>
        <p:txBody>
          <a:bodyPr>
            <a:normAutofit/>
          </a:bodyPr>
          <a:lstStyle/>
          <a:p>
            <a:r>
              <a:rPr lang="en-US" dirty="0"/>
              <a:t>Initialize s,   (policy network) and    (Q network)</a:t>
            </a:r>
          </a:p>
          <a:p>
            <a:r>
              <a:rPr lang="en-US" dirty="0"/>
              <a:t>sample action                        </a:t>
            </a:r>
          </a:p>
          <a:p>
            <a:r>
              <a:rPr lang="en-US" dirty="0"/>
              <a:t>For each step:</a:t>
            </a:r>
          </a:p>
          <a:p>
            <a:pPr lvl="1"/>
            <a:r>
              <a:rPr lang="en-US" dirty="0"/>
              <a:t>Sample reward                  and next state </a:t>
            </a:r>
          </a:p>
          <a:p>
            <a:pPr lvl="1"/>
            <a:r>
              <a:rPr lang="en-US" dirty="0"/>
              <a:t> evaluate “actor” using “critic”                    and update policy: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Update “critic”:</a:t>
            </a:r>
          </a:p>
          <a:p>
            <a:pPr lvl="2"/>
            <a:r>
              <a:rPr lang="en-US" dirty="0"/>
              <a:t>Recall Q-learning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Update     Accordingly</a:t>
            </a:r>
          </a:p>
          <a:p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C3003-68EE-0F4F-B624-726910B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3CFF-0A61-3449-B203-2DDEE20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1597917"/>
            <a:ext cx="134938" cy="22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07F31-2B27-8046-B81D-0EEBD537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1" y="2977539"/>
            <a:ext cx="1027270" cy="35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DB400-08DA-FF41-9C3E-9FCD5C61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996" y="2943069"/>
            <a:ext cx="1851802" cy="354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C947A-DBDB-1540-992C-7EECF0CAB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806" y="3386473"/>
            <a:ext cx="1109342" cy="342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F2AA-D430-544D-A450-52F9479DD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839" y="1540242"/>
            <a:ext cx="186966" cy="29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D9C1A1-7B1F-634E-A1A5-B8ADF1DF9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693" y="2024816"/>
            <a:ext cx="1600496" cy="361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62A005-CD0C-B941-993A-DBA1E006CA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068" y="5215803"/>
            <a:ext cx="7058159" cy="646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9737D-8B61-BA4A-8D0A-B914145C8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849" y="5935926"/>
            <a:ext cx="197219" cy="309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CFF5B4-2081-E94A-B868-AC8EAA424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0447" y="6319294"/>
            <a:ext cx="2017951" cy="34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3A029-18C1-444D-922F-99498E96C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2471" y="3881048"/>
            <a:ext cx="5198327" cy="3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794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2787E-3B1C-DC40-94FF-C2F89651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4A25F-81D8-B442-98C4-CF8248E5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38" y="3054505"/>
            <a:ext cx="6535737" cy="388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B5497-73C9-814F-B495-80CEB218A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38" y="4360997"/>
            <a:ext cx="6735762" cy="38165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C376820-6B51-BA4B-908F-B1E0676C8C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In general, replacing the policy evaluation or the “critic” leads to different flavors of the actor-critic</a:t>
            </a:r>
          </a:p>
          <a:p>
            <a:pPr lvl="1"/>
            <a:r>
              <a:rPr lang="en-US" dirty="0"/>
              <a:t>REINFORCE: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Q – Actor Critic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149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D8BE0-DE0B-A240-B650-3C3570F8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Optimal Value Function</a:t>
            </a:r>
          </a:p>
        </p:txBody>
      </p:sp>
      <p:sp>
        <p:nvSpPr>
          <p:cNvPr id="4" name="Shape 360">
            <a:extLst>
              <a:ext uri="{FF2B5EF4-FFF2-40B4-BE49-F238E27FC236}">
                <a16:creationId xmlns:a16="http://schemas.microsoft.com/office/drawing/2014/main" id="{B64A16A6-6EE2-CE4E-8A6C-CD2F1C7A0D3C}"/>
              </a:ext>
            </a:extLst>
          </p:cNvPr>
          <p:cNvSpPr txBox="1"/>
          <p:nvPr/>
        </p:nvSpPr>
        <p:spPr>
          <a:xfrm>
            <a:off x="838200" y="1584807"/>
            <a:ext cx="10877550" cy="51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Q-value function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at state s and action a, is the expected cumulative reward from taking action a in state 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acting optimally thereafter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Optimal policy: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2F276-FFE7-7B44-A698-80BEFECC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39" y="3112106"/>
            <a:ext cx="5036219" cy="10246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0880BF0-A57A-0D42-BE4F-C804090B45C8}"/>
              </a:ext>
            </a:extLst>
          </p:cNvPr>
          <p:cNvGrpSpPr/>
          <p:nvPr/>
        </p:nvGrpSpPr>
        <p:grpSpPr>
          <a:xfrm>
            <a:off x="3053254" y="5004252"/>
            <a:ext cx="2949388" cy="537882"/>
            <a:chOff x="4442012" y="2052918"/>
            <a:chExt cx="2949388" cy="537882"/>
          </a:xfrm>
          <a:noFill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C6E4BA-434D-CD43-822E-759528EC8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624" y="2138692"/>
              <a:ext cx="2755129" cy="358420"/>
            </a:xfrm>
            <a:prstGeom prst="rect">
              <a:avLst/>
            </a:prstGeom>
            <a:grp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079D1C-D7FC-1746-B86F-5013579A7F68}"/>
                </a:ext>
              </a:extLst>
            </p:cNvPr>
            <p:cNvSpPr/>
            <p:nvPr/>
          </p:nvSpPr>
          <p:spPr bwMode="auto">
            <a:xfrm>
              <a:off x="4442012" y="2052918"/>
              <a:ext cx="2949388" cy="537882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2779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2787E-3B1C-DC40-94FF-C2F89651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4A25F-81D8-B442-98C4-CF8248E5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38" y="3054505"/>
            <a:ext cx="6535737" cy="388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B5497-73C9-814F-B495-80CEB218A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38" y="4360997"/>
            <a:ext cx="6735762" cy="38165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C376820-6B51-BA4B-908F-B1E0676C8C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In general, replacing the policy evaluation or the “critic” leads to different flavors of the actor-critic</a:t>
            </a:r>
          </a:p>
          <a:p>
            <a:pPr lvl="1"/>
            <a:r>
              <a:rPr lang="en-US" dirty="0"/>
              <a:t>REINFORCE: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Q – Actor Critic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Advantage Actor Critic: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410B8-829A-BE46-B02A-89861D244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38" y="5469536"/>
            <a:ext cx="6735762" cy="381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A1D70-6CCA-7F4E-93BF-333B096E9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492" y="6042026"/>
            <a:ext cx="2532857" cy="288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AD5CD1-DDA6-D946-B4C4-1E4110532739}"/>
              </a:ext>
            </a:extLst>
          </p:cNvPr>
          <p:cNvSpPr txBox="1"/>
          <p:nvPr/>
        </p:nvSpPr>
        <p:spPr>
          <a:xfrm>
            <a:off x="7020321" y="6365935"/>
            <a:ext cx="452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“how much better is an action than expected?</a:t>
            </a:r>
          </a:p>
        </p:txBody>
      </p:sp>
    </p:spTree>
    <p:extLst>
      <p:ext uri="{BB962C8B-B14F-4D97-AF65-F5344CB8AC3E}">
        <p14:creationId xmlns:p14="http://schemas.microsoft.com/office/powerpoint/2010/main" val="1329260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10834-1A17-234E-8EA8-485BCD77BD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Policy Learning:</a:t>
            </a:r>
          </a:p>
          <a:p>
            <a:pPr lvl="1"/>
            <a:r>
              <a:rPr lang="en-US" dirty="0"/>
              <a:t>Policy gradients</a:t>
            </a:r>
          </a:p>
          <a:p>
            <a:pPr lvl="1"/>
            <a:r>
              <a:rPr lang="en-US" dirty="0"/>
              <a:t>REINFORCE</a:t>
            </a:r>
          </a:p>
          <a:p>
            <a:pPr lvl="1"/>
            <a:r>
              <a:rPr lang="en-US" dirty="0"/>
              <a:t>Reducing Variance (Homework!)</a:t>
            </a:r>
          </a:p>
          <a:p>
            <a:r>
              <a:rPr lang="en-US" dirty="0"/>
              <a:t>Actor-Critic:</a:t>
            </a:r>
          </a:p>
          <a:p>
            <a:pPr lvl="1"/>
            <a:r>
              <a:rPr lang="en-US" dirty="0"/>
              <a:t>Other ways of performing “policy evaluation”</a:t>
            </a:r>
          </a:p>
          <a:p>
            <a:pPr lvl="1"/>
            <a:r>
              <a:rPr lang="en-US" dirty="0"/>
              <a:t>Variants of Actor-critic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3DD08-F6F7-1246-A990-8F0ED778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992426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E05D-5284-0A4E-85E4-3E6A3797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Recap: Learning 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5974-7138-4146-A88F-037008FF2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Typically, we don’t know the environment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		     unknown, how actions affect the environment.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		      unknown, what/when are the good actions?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F6E90-2708-004B-A2A8-E84FFAB0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1E589-3BFB-D646-A176-04F5893A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36" y="2670901"/>
            <a:ext cx="1309611" cy="355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704E2-5AF0-B54F-853C-A11FB9E1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36" y="3429000"/>
            <a:ext cx="138014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E05D-5284-0A4E-85E4-3E6A3797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Recap: Learning 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5974-7138-4146-A88F-037008FF2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Typically, we don’t know the environment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		     unknown, how actions affect the environment.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		      unknown, what/when are the good actions?</a:t>
            </a:r>
          </a:p>
          <a:p>
            <a:endParaRPr lang="en-US" sz="2400" dirty="0"/>
          </a:p>
          <a:p>
            <a:r>
              <a:rPr lang="en-US" sz="2400" dirty="0"/>
              <a:t>But, we can learn by trial and error.</a:t>
            </a:r>
          </a:p>
          <a:p>
            <a:pPr lvl="1"/>
            <a:r>
              <a:rPr lang="en-US" dirty="0"/>
              <a:t>Gather experience (data) by performing actions.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Approximate unknown quantities from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F6E90-2708-004B-A2A8-E84FFAB0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1E589-3BFB-D646-A176-04F5893A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36" y="2670901"/>
            <a:ext cx="1309611" cy="355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704E2-5AF0-B54F-853C-A11FB9E1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36" y="3429000"/>
            <a:ext cx="1380147" cy="356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D732F9-748A-F54F-BF75-57CDB2172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188" y="5148966"/>
            <a:ext cx="25628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9B143-1E96-674B-956E-610174E1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 a dataset</a:t>
            </a:r>
          </a:p>
          <a:p>
            <a:r>
              <a:rPr lang="en-US" dirty="0"/>
              <a:t>Loss for a single data point: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 according optimally according to the learnt Q function: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ACD15-3080-7A4C-BA4D-03BBCFF6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24" y="2839865"/>
            <a:ext cx="7058159" cy="646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3B12B4-DAB0-0C45-A3C0-069A9871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Recap: Deep Q-Learning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F8FF-33C1-234B-9716-128F4F93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C03B1E-841F-9F49-B25D-30FD34E4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04" y="1814218"/>
            <a:ext cx="2590800" cy="442332"/>
          </a:xfrm>
          <a:prstGeom prst="rect">
            <a:avLst/>
          </a:prstGeom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8B87B128-E8D5-594E-9CC1-9110A843B8D0}"/>
              </a:ext>
            </a:extLst>
          </p:cNvPr>
          <p:cNvSpPr/>
          <p:nvPr/>
        </p:nvSpPr>
        <p:spPr bwMode="auto">
          <a:xfrm rot="16200000">
            <a:off x="8178000" y="2307755"/>
            <a:ext cx="255496" cy="2596710"/>
          </a:xfrm>
          <a:prstGeom prst="leftBrace">
            <a:avLst>
              <a:gd name="adj1" fmla="val 2673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AE8557D3-C56E-304B-B9B4-81655DF793F5}"/>
              </a:ext>
            </a:extLst>
          </p:cNvPr>
          <p:cNvSpPr/>
          <p:nvPr/>
        </p:nvSpPr>
        <p:spPr bwMode="auto">
          <a:xfrm rot="16200000">
            <a:off x="5396688" y="2966439"/>
            <a:ext cx="255496" cy="1219202"/>
          </a:xfrm>
          <a:prstGeom prst="leftBrace">
            <a:avLst>
              <a:gd name="adj1" fmla="val 2673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24CA96-6E2B-CC48-97B8-0A5B2454A466}"/>
              </a:ext>
            </a:extLst>
          </p:cNvPr>
          <p:cNvSpPr/>
          <p:nvPr/>
        </p:nvSpPr>
        <p:spPr bwMode="auto">
          <a:xfrm>
            <a:off x="7616882" y="3843486"/>
            <a:ext cx="1752600" cy="457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Target Q-Value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AABD1-2571-834B-9D69-3A247A5478E8}"/>
              </a:ext>
            </a:extLst>
          </p:cNvPr>
          <p:cNvSpPr/>
          <p:nvPr/>
        </p:nvSpPr>
        <p:spPr bwMode="auto">
          <a:xfrm>
            <a:off x="4464358" y="3819650"/>
            <a:ext cx="2014816" cy="457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Predicted Q-Value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99CE65-AC81-FA40-BAAB-B94ABC826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910" y="4929504"/>
            <a:ext cx="3415483" cy="520174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6057D7DF-4F9E-6540-A819-F0BF1FF0F83A}"/>
              </a:ext>
            </a:extLst>
          </p:cNvPr>
          <p:cNvSpPr/>
          <p:nvPr/>
        </p:nvSpPr>
        <p:spPr bwMode="auto">
          <a:xfrm rot="16200000">
            <a:off x="5714502" y="4482865"/>
            <a:ext cx="255496" cy="2330287"/>
          </a:xfrm>
          <a:prstGeom prst="leftBrace">
            <a:avLst>
              <a:gd name="adj1" fmla="val 2673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733BF-7905-674B-AB22-4099AB018EEA}"/>
              </a:ext>
            </a:extLst>
          </p:cNvPr>
          <p:cNvSpPr/>
          <p:nvPr/>
        </p:nvSpPr>
        <p:spPr bwMode="auto">
          <a:xfrm>
            <a:off x="3777524" y="5891619"/>
            <a:ext cx="3850963" cy="457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Pick action with best Q value</a:t>
            </a:r>
          </a:p>
        </p:txBody>
      </p:sp>
    </p:spTree>
    <p:extLst>
      <p:ext uri="{BB962C8B-B14F-4D97-AF65-F5344CB8AC3E}">
        <p14:creationId xmlns:p14="http://schemas.microsoft.com/office/powerpoint/2010/main" val="401950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72D0D56-3CBB-574D-88EE-E93D14F2F333}"/>
              </a:ext>
            </a:extLst>
          </p:cNvPr>
          <p:cNvSpPr txBox="1"/>
          <p:nvPr/>
        </p:nvSpPr>
        <p:spPr>
          <a:xfrm>
            <a:off x="627993" y="3417020"/>
            <a:ext cx="209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Transition function </a:t>
            </a:r>
          </a:p>
          <a:p>
            <a:pPr algn="ctr"/>
            <a:r>
              <a:rPr lang="en-US" dirty="0"/>
              <a:t>and reward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ACF0C-1CB2-764B-B0C4-9B729A29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optimal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223BE-FD44-3B42-AF02-8C4F1E9E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72" y="3514756"/>
            <a:ext cx="125703" cy="14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1330B-5E63-1C42-9A62-8E01F861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55" y="3769811"/>
            <a:ext cx="201477" cy="1813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BD2786-8D5A-F94B-BC57-2AFB16A44E08}"/>
              </a:ext>
            </a:extLst>
          </p:cNvPr>
          <p:cNvSpPr/>
          <p:nvPr/>
        </p:nvSpPr>
        <p:spPr>
          <a:xfrm>
            <a:off x="627993" y="3352800"/>
            <a:ext cx="2314903" cy="717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CF5B2D-10BB-A648-9014-C76F171F3648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2942896" y="2349062"/>
            <a:ext cx="1324304" cy="136240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25B666-23B9-E244-8FA6-BA32F566B9B9}"/>
              </a:ext>
            </a:extLst>
          </p:cNvPr>
          <p:cNvGrpSpPr/>
          <p:nvPr/>
        </p:nvGrpSpPr>
        <p:grpSpPr>
          <a:xfrm>
            <a:off x="4267200" y="2039007"/>
            <a:ext cx="2201917" cy="646331"/>
            <a:chOff x="4267200" y="2039007"/>
            <a:chExt cx="220191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D68767-C668-F94B-ABC8-8E2B87963BE6}"/>
                </a:ext>
              </a:extLst>
            </p:cNvPr>
            <p:cNvSpPr txBox="1"/>
            <p:nvPr/>
          </p:nvSpPr>
          <p:spPr>
            <a:xfrm>
              <a:off x="4377559" y="2039007"/>
              <a:ext cx="2091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Use value / policy iteration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0B01D4-904A-9A4B-B130-579EA0E68A8A}"/>
                </a:ext>
              </a:extLst>
            </p:cNvPr>
            <p:cNvSpPr/>
            <p:nvPr/>
          </p:nvSpPr>
          <p:spPr>
            <a:xfrm>
              <a:off x="4267200" y="2039007"/>
              <a:ext cx="2091558" cy="62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604ED8F-B1D6-994D-8458-6ADED1B78F87}"/>
              </a:ext>
            </a:extLst>
          </p:cNvPr>
          <p:cNvSpPr txBox="1"/>
          <p:nvPr/>
        </p:nvSpPr>
        <p:spPr>
          <a:xfrm>
            <a:off x="2831366" y="2521744"/>
            <a:ext cx="82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C79F46-307E-F44C-817D-077022D08367}"/>
              </a:ext>
            </a:extLst>
          </p:cNvPr>
          <p:cNvGrpSpPr/>
          <p:nvPr/>
        </p:nvGrpSpPr>
        <p:grpSpPr>
          <a:xfrm>
            <a:off x="6358758" y="2349062"/>
            <a:ext cx="3627831" cy="1628417"/>
            <a:chOff x="6358758" y="2349062"/>
            <a:chExt cx="3627831" cy="162841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80B947C-4A16-934D-971C-7CA7D98547EB}"/>
                </a:ext>
              </a:extLst>
            </p:cNvPr>
            <p:cNvGrpSpPr/>
            <p:nvPr/>
          </p:nvGrpSpPr>
          <p:grpSpPr>
            <a:xfrm>
              <a:off x="6358758" y="2349062"/>
              <a:ext cx="3627830" cy="1628417"/>
              <a:chOff x="6358758" y="2349062"/>
              <a:chExt cx="3627830" cy="162841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09F143-8E05-824A-952A-B5430D73E7AF}"/>
                  </a:ext>
                </a:extLst>
              </p:cNvPr>
              <p:cNvSpPr/>
              <p:nvPr/>
            </p:nvSpPr>
            <p:spPr>
              <a:xfrm>
                <a:off x="7610554" y="3357368"/>
                <a:ext cx="2376034" cy="6201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28B3598-2022-C445-A8CE-99F184D7C5BF}"/>
                  </a:ext>
                </a:extLst>
              </p:cNvPr>
              <p:cNvCxnSpPr>
                <a:cxnSpLocks/>
                <a:stCxn id="19" idx="3"/>
                <a:endCxn id="30" idx="1"/>
              </p:cNvCxnSpPr>
              <p:nvPr/>
            </p:nvCxnSpPr>
            <p:spPr>
              <a:xfrm>
                <a:off x="6358758" y="2349062"/>
                <a:ext cx="1251796" cy="131836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D3A7D8-76A2-8D4B-B916-AEC63BBFC397}"/>
                </a:ext>
              </a:extLst>
            </p:cNvPr>
            <p:cNvSpPr txBox="1"/>
            <p:nvPr/>
          </p:nvSpPr>
          <p:spPr>
            <a:xfrm>
              <a:off x="7610554" y="3466825"/>
              <a:ext cx="237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Obtain “optimal” 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668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1327</Words>
  <Application>Microsoft Macintosh PowerPoint</Application>
  <PresentationFormat>Widescreen</PresentationFormat>
  <Paragraphs>333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CS 4803 / 7643: Deep Learning</vt:lpstr>
      <vt:lpstr>Topics we’ll cover</vt:lpstr>
      <vt:lpstr>Recap: MDPs </vt:lpstr>
      <vt:lpstr>Recap: Optimal Value Function</vt:lpstr>
      <vt:lpstr>Recap: Optimal Value Function</vt:lpstr>
      <vt:lpstr>Recap: Learning Based Methods</vt:lpstr>
      <vt:lpstr>Recap: Learning Based Methods</vt:lpstr>
      <vt:lpstr>Recap: Deep Q-Learning</vt:lpstr>
      <vt:lpstr>Getting to the optimal policy</vt:lpstr>
      <vt:lpstr>Getting to the optimal policy</vt:lpstr>
      <vt:lpstr>Getting to the optimal policy</vt:lpstr>
      <vt:lpstr>Getting to the optimal policy</vt:lpstr>
      <vt:lpstr>Learning the optimal policy</vt:lpstr>
      <vt:lpstr>Learning the optimal policy</vt:lpstr>
      <vt:lpstr>Learning the optimal policy</vt:lpstr>
      <vt:lpstr>Learning the optimal policy</vt:lpstr>
      <vt:lpstr>Learning the optimal policy</vt:lpstr>
      <vt:lpstr>REINFORCE</vt:lpstr>
      <vt:lpstr>Policy Gradients</vt:lpstr>
      <vt:lpstr>Policy Gradients</vt:lpstr>
      <vt:lpstr>Policy Gradients</vt:lpstr>
      <vt:lpstr>Policy Gradients</vt:lpstr>
      <vt:lpstr>Policy Gradients</vt:lpstr>
      <vt:lpstr>Policy Gradients</vt:lpstr>
      <vt:lpstr>Policy Gradients</vt:lpstr>
      <vt:lpstr>Policy Gradients</vt:lpstr>
      <vt:lpstr>Policy Gradients</vt:lpstr>
      <vt:lpstr>Policy Gradients</vt:lpstr>
      <vt:lpstr>REINFORCE</vt:lpstr>
      <vt:lpstr>Pong from pixels</vt:lpstr>
      <vt:lpstr>Pong from pixels</vt:lpstr>
      <vt:lpstr>Pong from pixels</vt:lpstr>
      <vt:lpstr>Intuition</vt:lpstr>
      <vt:lpstr>Policy Gradients</vt:lpstr>
      <vt:lpstr>Issues with Policy Gradients</vt:lpstr>
      <vt:lpstr>Issues with Policy Gradients</vt:lpstr>
      <vt:lpstr>Issues with Policy Gradients</vt:lpstr>
      <vt:lpstr>Taking a step back</vt:lpstr>
      <vt:lpstr>Actor-Critic</vt:lpstr>
      <vt:lpstr>Actor-Critic</vt:lpstr>
      <vt:lpstr>Actor-Critic</vt:lpstr>
      <vt:lpstr>Actor-Critic</vt:lpstr>
      <vt:lpstr>Actor-Critic</vt:lpstr>
      <vt:lpstr>Actor-Critic</vt:lpstr>
      <vt:lpstr>Actor-Critic</vt:lpstr>
      <vt:lpstr>Actor-Critic</vt:lpstr>
      <vt:lpstr>Actor-Critic</vt:lpstr>
      <vt:lpstr>Actor-Critic</vt:lpstr>
      <vt:lpstr>Actor-critic</vt:lpstr>
      <vt:lpstr>Actor-critic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4803 / 7643: Deep Learning</dc:title>
  <dc:creator>Vijayakumar, Ashwin Kalyan</dc:creator>
  <cp:lastModifiedBy>Vijayakumar, Ashwin Kalyan</cp:lastModifiedBy>
  <cp:revision>36</cp:revision>
  <dcterms:created xsi:type="dcterms:W3CDTF">2019-10-27T00:01:42Z</dcterms:created>
  <dcterms:modified xsi:type="dcterms:W3CDTF">2019-10-30T04:59:30Z</dcterms:modified>
</cp:coreProperties>
</file>