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9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  <p:sldMasterId id="2147483701" r:id="rId3"/>
  </p:sldMasterIdLst>
  <p:notesMasterIdLst>
    <p:notesMasterId r:id="rId114"/>
  </p:notesMasterIdLst>
  <p:handoutMasterIdLst>
    <p:handoutMasterId r:id="rId115"/>
  </p:handoutMasterIdLst>
  <p:sldIdLst>
    <p:sldId id="1426" r:id="rId4"/>
    <p:sldId id="1245" r:id="rId5"/>
    <p:sldId id="1456" r:id="rId6"/>
    <p:sldId id="1459" r:id="rId7"/>
    <p:sldId id="1529" r:id="rId8"/>
    <p:sldId id="2199" r:id="rId9"/>
    <p:sldId id="2209" r:id="rId10"/>
    <p:sldId id="2210" r:id="rId11"/>
    <p:sldId id="2211" r:id="rId12"/>
    <p:sldId id="2214" r:id="rId13"/>
    <p:sldId id="2215" r:id="rId14"/>
    <p:sldId id="1440" r:id="rId15"/>
    <p:sldId id="1474" r:id="rId16"/>
    <p:sldId id="1600" r:id="rId17"/>
    <p:sldId id="1475" r:id="rId18"/>
    <p:sldId id="1442" r:id="rId19"/>
    <p:sldId id="1443" r:id="rId20"/>
    <p:sldId id="1444" r:id="rId21"/>
    <p:sldId id="2176" r:id="rId22"/>
    <p:sldId id="1445" r:id="rId23"/>
    <p:sldId id="1450" r:id="rId24"/>
    <p:sldId id="2178" r:id="rId25"/>
    <p:sldId id="2196" r:id="rId26"/>
    <p:sldId id="2197" r:id="rId27"/>
    <p:sldId id="1993" r:id="rId28"/>
    <p:sldId id="1994" r:id="rId29"/>
    <p:sldId id="1995" r:id="rId30"/>
    <p:sldId id="285" r:id="rId31"/>
    <p:sldId id="286" r:id="rId32"/>
    <p:sldId id="287" r:id="rId33"/>
    <p:sldId id="288" r:id="rId34"/>
    <p:sldId id="289" r:id="rId35"/>
    <p:sldId id="1326" r:id="rId36"/>
    <p:sldId id="1279" r:id="rId37"/>
    <p:sldId id="1280" r:id="rId38"/>
    <p:sldId id="1285" r:id="rId39"/>
    <p:sldId id="1371" r:id="rId40"/>
    <p:sldId id="1373" r:id="rId41"/>
    <p:sldId id="1374" r:id="rId42"/>
    <p:sldId id="1375" r:id="rId43"/>
    <p:sldId id="1286" r:id="rId44"/>
    <p:sldId id="1288" r:id="rId45"/>
    <p:sldId id="1305" r:id="rId46"/>
    <p:sldId id="1292" r:id="rId47"/>
    <p:sldId id="1295" r:id="rId48"/>
    <p:sldId id="1306" r:id="rId49"/>
    <p:sldId id="1296" r:id="rId50"/>
    <p:sldId id="1297" r:id="rId51"/>
    <p:sldId id="1298" r:id="rId52"/>
    <p:sldId id="1301" r:id="rId53"/>
    <p:sldId id="1302" r:id="rId54"/>
    <p:sldId id="1293" r:id="rId55"/>
    <p:sldId id="1309" r:id="rId56"/>
    <p:sldId id="1310" r:id="rId57"/>
    <p:sldId id="1311" r:id="rId58"/>
    <p:sldId id="1530" r:id="rId59"/>
    <p:sldId id="1315" r:id="rId60"/>
    <p:sldId id="1381" r:id="rId61"/>
    <p:sldId id="1382" r:id="rId62"/>
    <p:sldId id="1457" r:id="rId63"/>
    <p:sldId id="1553" r:id="rId64"/>
    <p:sldId id="1531" r:id="rId65"/>
    <p:sldId id="1532" r:id="rId66"/>
    <p:sldId id="1533" r:id="rId67"/>
    <p:sldId id="1540" r:id="rId68"/>
    <p:sldId id="1541" r:id="rId69"/>
    <p:sldId id="1554" r:id="rId70"/>
    <p:sldId id="1564" r:id="rId71"/>
    <p:sldId id="1565" r:id="rId72"/>
    <p:sldId id="1566" r:id="rId73"/>
    <p:sldId id="1567" r:id="rId74"/>
    <p:sldId id="1568" r:id="rId75"/>
    <p:sldId id="1569" r:id="rId76"/>
    <p:sldId id="1570" r:id="rId77"/>
    <p:sldId id="1571" r:id="rId78"/>
    <p:sldId id="1384" r:id="rId79"/>
    <p:sldId id="1385" r:id="rId80"/>
    <p:sldId id="1387" r:id="rId81"/>
    <p:sldId id="1386" r:id="rId82"/>
    <p:sldId id="1388" r:id="rId83"/>
    <p:sldId id="1389" r:id="rId84"/>
    <p:sldId id="2201" r:id="rId85"/>
    <p:sldId id="1555" r:id="rId86"/>
    <p:sldId id="1558" r:id="rId87"/>
    <p:sldId id="2202" r:id="rId88"/>
    <p:sldId id="1468" r:id="rId89"/>
    <p:sldId id="1469" r:id="rId90"/>
    <p:sldId id="2203" r:id="rId91"/>
    <p:sldId id="1470" r:id="rId92"/>
    <p:sldId id="1559" r:id="rId93"/>
    <p:sldId id="1596" r:id="rId94"/>
    <p:sldId id="1597" r:id="rId95"/>
    <p:sldId id="1598" r:id="rId96"/>
    <p:sldId id="1572" r:id="rId97"/>
    <p:sldId id="2195" r:id="rId98"/>
    <p:sldId id="1575" r:id="rId99"/>
    <p:sldId id="1366" r:id="rId100"/>
    <p:sldId id="1111" r:id="rId101"/>
    <p:sldId id="1129" r:id="rId102"/>
    <p:sldId id="1365" r:id="rId103"/>
    <p:sldId id="2207" r:id="rId104"/>
    <p:sldId id="2206" r:id="rId105"/>
    <p:sldId id="1561" r:id="rId106"/>
    <p:sldId id="1563" r:id="rId107"/>
    <p:sldId id="2208" r:id="rId108"/>
    <p:sldId id="1367" r:id="rId109"/>
    <p:sldId id="1110" r:id="rId110"/>
    <p:sldId id="1108" r:id="rId111"/>
    <p:sldId id="1100" r:id="rId112"/>
    <p:sldId id="1161" r:id="rId11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6" autoAdjust="0"/>
    <p:restoredTop sz="92205" autoAdjust="0"/>
  </p:normalViewPr>
  <p:slideViewPr>
    <p:cSldViewPr>
      <p:cViewPr varScale="1">
        <p:scale>
          <a:sx n="109" d="100"/>
          <a:sy n="109" d="100"/>
        </p:scale>
        <p:origin x="12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viewProps" Target="view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0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45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47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48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61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42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67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20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DDB80-CFAE-A74B-923A-7A21F170B9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35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DDB80-CFAE-A74B-923A-7A21F170B9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0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35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05CCCE-8958-FF4E-96A2-BBB18B25152A}" type="slidenum">
              <a:rPr lang="en-US"/>
              <a:pPr/>
              <a:t>36</a:t>
            </a:fld>
            <a:endParaRPr lang="en-US"/>
          </a:p>
        </p:txBody>
      </p:sp>
      <p:sp>
        <p:nvSpPr>
          <p:cNvPr id="139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9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0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  <a:lvl2pPr>
              <a:defRPr>
                <a:latin typeface="Roboto"/>
                <a:ea typeface="Roboto"/>
                <a:cs typeface="Roboto"/>
                <a:sym typeface="Roboto"/>
              </a:defRPr>
            </a:lvl2pPr>
            <a:lvl3pPr>
              <a:defRPr>
                <a:latin typeface="Roboto"/>
                <a:ea typeface="Roboto"/>
                <a:cs typeface="Roboto"/>
                <a:sym typeface="Roboto"/>
              </a:defRPr>
            </a:lvl3pPr>
            <a:lvl4pPr>
              <a:defRPr>
                <a:latin typeface="Roboto"/>
                <a:ea typeface="Roboto"/>
                <a:cs typeface="Roboto"/>
                <a:sym typeface="Roboto"/>
              </a:defRPr>
            </a:lvl4pPr>
            <a:lvl5pPr>
              <a:defRPr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53704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93964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72238" y="336550"/>
            <a:ext cx="680085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6676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92740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937243" y="476250"/>
            <a:ext cx="35718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19125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150"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20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1934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2999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800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800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800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800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3462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938713" y="1574800"/>
            <a:ext cx="3571875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1574800"/>
            <a:ext cx="3833813" cy="464820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41910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62865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83820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1047750" indent="-209550">
              <a:spcBef>
                <a:spcPts val="1688"/>
              </a:spcBef>
              <a:defRPr sz="1425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08760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889000"/>
            <a:ext cx="7877175" cy="508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6306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910262" y="3524250"/>
            <a:ext cx="2776538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910262" y="565150"/>
            <a:ext cx="2776538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52438" y="565150"/>
            <a:ext cx="53149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88402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5350" y="4476750"/>
            <a:ext cx="7358063" cy="29276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5350" y="3055054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15342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70520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7038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308074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308074">
              <a:spcBef>
                <a:spcPts val="0"/>
              </a:spcBef>
              <a:buSzTx/>
              <a:buNone/>
              <a:defRPr sz="1650">
                <a:latin typeface="Roboto"/>
                <a:ea typeface="Roboto"/>
                <a:cs typeface="Roboto"/>
                <a:sym typeface="Roboto"/>
              </a:defRPr>
            </a:lvl1pPr>
            <a:lvl2pPr marL="0" indent="85725" algn="ctr" defTabSz="308074">
              <a:spcBef>
                <a:spcPts val="0"/>
              </a:spcBef>
              <a:buSzTx/>
              <a:buNone/>
              <a:defRPr sz="1650">
                <a:latin typeface="Roboto"/>
                <a:ea typeface="Roboto"/>
                <a:cs typeface="Roboto"/>
                <a:sym typeface="Roboto"/>
              </a:defRPr>
            </a:lvl2pPr>
            <a:lvl3pPr marL="0" indent="171450" algn="ctr" defTabSz="308074">
              <a:spcBef>
                <a:spcPts val="0"/>
              </a:spcBef>
              <a:buSzTx/>
              <a:buNone/>
              <a:defRPr sz="1650">
                <a:latin typeface="Roboto"/>
                <a:ea typeface="Roboto"/>
                <a:cs typeface="Roboto"/>
                <a:sym typeface="Roboto"/>
              </a:defRPr>
            </a:lvl3pPr>
            <a:lvl4pPr marL="0" indent="257175" algn="ctr" defTabSz="308074">
              <a:spcBef>
                <a:spcPts val="0"/>
              </a:spcBef>
              <a:buSzTx/>
              <a:buNone/>
              <a:defRPr sz="1650">
                <a:latin typeface="Roboto"/>
                <a:ea typeface="Roboto"/>
                <a:cs typeface="Roboto"/>
                <a:sym typeface="Roboto"/>
              </a:defRPr>
            </a:lvl4pPr>
            <a:lvl5pPr marL="0" indent="342900" algn="ctr" defTabSz="308074">
              <a:spcBef>
                <a:spcPts val="0"/>
              </a:spcBef>
              <a:buSzTx/>
              <a:buNone/>
              <a:defRPr sz="1650"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73" y="6505277"/>
            <a:ext cx="298159" cy="282769"/>
          </a:xfrm>
          <a:prstGeom prst="rect">
            <a:avLst/>
          </a:prstGeom>
        </p:spPr>
        <p:txBody>
          <a:bodyPr lIns="71437" tIns="71437" rIns="71437" bIns="71437"/>
          <a:lstStyle>
            <a:lvl1pPr defTabSz="308074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8917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33413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5806" y="6540500"/>
            <a:ext cx="22762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9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 spd="med"/>
  <p:txStyles>
    <p:title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5E5E5E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238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adescope.com/courses/53817" TargetMode="External"/><Relationship Id="rId3" Type="http://schemas.openxmlformats.org/officeDocument/2006/relationships/hyperlink" Target="https://www.cc.gatech.edu/classes/AY2020/cs7643_fall/" TargetMode="External"/><Relationship Id="rId7" Type="http://schemas.openxmlformats.org/officeDocument/2006/relationships/hyperlink" Target="https://www.gradescope.com/courses/5679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atech.instructure.com/courses/60364" TargetMode="External"/><Relationship Id="rId5" Type="http://schemas.openxmlformats.org/officeDocument/2006/relationships/hyperlink" Target="https://gatech.instructure.com/courses/60374" TargetMode="External"/><Relationship Id="rId4" Type="http://schemas.openxmlformats.org/officeDocument/2006/relationships/hyperlink" Target="https://piazza.com/gatech/fall2019/cs4803764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adescope.com/courses/53817" TargetMode="External"/><Relationship Id="rId3" Type="http://schemas.openxmlformats.org/officeDocument/2006/relationships/hyperlink" Target="https://www.cc.gatech.edu/classes/AY2020/cs7643_fall/" TargetMode="External"/><Relationship Id="rId7" Type="http://schemas.openxmlformats.org/officeDocument/2006/relationships/hyperlink" Target="https://www.gradescope.com/courses/56799" TargetMode="External"/><Relationship Id="rId2" Type="http://schemas.openxmlformats.org/officeDocument/2006/relationships/hyperlink" Target="mailto:f19-cs4803-cs7643-staff@googlegroups.com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atech.instructure.com/courses/60364" TargetMode="External"/><Relationship Id="rId5" Type="http://schemas.openxmlformats.org/officeDocument/2006/relationships/hyperlink" Target="https://gatech.instructure.com/courses/60374" TargetMode="External"/><Relationship Id="rId4" Type="http://schemas.openxmlformats.org/officeDocument/2006/relationships/hyperlink" Target="https://piazza.com/gatech/fall2019/cs48037643" TargetMode="Externa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419600"/>
            <a:ext cx="9144000" cy="1752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School of Interactive Computing</a:t>
            </a:r>
            <a:br>
              <a:rPr lang="en-US" sz="2800" dirty="0"/>
            </a:br>
            <a:r>
              <a:rPr lang="en-US" sz="2800" dirty="0"/>
              <a:t>Georgia Tech</a:t>
            </a:r>
          </a:p>
        </p:txBody>
      </p:sp>
      <p:sp>
        <p:nvSpPr>
          <p:cNvPr id="6" name="Subtitle 3"/>
          <p:cNvSpPr txBox="1">
            <a:spLocks/>
          </p:cNvSpPr>
          <p:nvPr/>
        </p:nvSpPr>
        <p:spPr bwMode="auto">
          <a:xfrm>
            <a:off x="685800" y="1828800"/>
            <a:ext cx="8458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Website: 	</a:t>
            </a:r>
            <a:r>
              <a:rPr lang="en-US" sz="2000" kern="0" dirty="0">
                <a:hlinkClick r:id="rId3"/>
              </a:rPr>
              <a:t>https://www.cc.gatech.edu/classes/AY2020/cs7643_fall/</a:t>
            </a:r>
            <a:endParaRPr lang="en-US" sz="2000" kern="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Piazza:		</a:t>
            </a:r>
            <a:r>
              <a:rPr lang="en-US" sz="2000" dirty="0">
                <a:hlinkClick r:id="rId4"/>
              </a:rPr>
              <a:t>https://piazza.com/gatech/fall2019/cs48037643</a:t>
            </a:r>
            <a:r>
              <a:rPr lang="en-US" sz="2000" dirty="0"/>
              <a:t>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Canvas: 	</a:t>
            </a:r>
            <a:r>
              <a:rPr lang="en-US" sz="2000" dirty="0">
                <a:hlinkClick r:id="rId5"/>
              </a:rPr>
              <a:t>https://gatech.instructure.com/courses/60374</a:t>
            </a:r>
            <a:r>
              <a:rPr lang="en-US" sz="2000" dirty="0"/>
              <a:t> (4803)</a:t>
            </a:r>
            <a:br>
              <a:rPr lang="en-US" sz="2000" dirty="0"/>
            </a:br>
            <a:r>
              <a:rPr lang="en-US" sz="2000" dirty="0"/>
              <a:t>		</a:t>
            </a:r>
            <a:r>
              <a:rPr lang="en-US" sz="2000" dirty="0">
                <a:hlinkClick r:id="rId6"/>
              </a:rPr>
              <a:t>https://gatech.instructure.com/courses/60364</a:t>
            </a:r>
            <a:r>
              <a:rPr lang="en-US" sz="2000" dirty="0"/>
              <a:t> (7643)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err="1"/>
              <a:t>Gradescope</a:t>
            </a:r>
            <a:r>
              <a:rPr lang="en-US" sz="2000" dirty="0"/>
              <a:t>: 	</a:t>
            </a:r>
            <a:r>
              <a:rPr lang="en-US" sz="2000" dirty="0">
                <a:hlinkClick r:id="rId7"/>
              </a:rPr>
              <a:t>https://www.gradescope.com/courses/56799</a:t>
            </a:r>
            <a:r>
              <a:rPr lang="en-US" sz="2000" dirty="0"/>
              <a:t> (4803)</a:t>
            </a:r>
          </a:p>
          <a:p>
            <a:pPr algn="l"/>
            <a:r>
              <a:rPr lang="en-US" sz="2000" kern="0" dirty="0"/>
              <a:t>		</a:t>
            </a:r>
            <a:r>
              <a:rPr lang="en-US" sz="2000" kern="0" dirty="0">
                <a:hlinkClick r:id="rId8"/>
              </a:rPr>
              <a:t>https://www.gradescope.com/courses/53817</a:t>
            </a:r>
            <a:r>
              <a:rPr lang="en-US" sz="2000" kern="0" dirty="0"/>
              <a:t> (7643) </a:t>
            </a:r>
          </a:p>
        </p:txBody>
      </p:sp>
    </p:spTree>
    <p:extLst>
      <p:ext uri="{BB962C8B-B14F-4D97-AF65-F5344CB8AC3E}">
        <p14:creationId xmlns:p14="http://schemas.microsoft.com/office/powerpoint/2010/main" val="297820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66D1-4B35-A848-BB4C-DA0EB91E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FAD12-BB25-7147-9BEB-BD5947EF7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Boring textbook answer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  Intelligence demonstrated by machines</a:t>
            </a:r>
          </a:p>
          <a:p>
            <a:pPr lvl="1"/>
            <a:r>
              <a:rPr lang="en-US" dirty="0"/>
              <a:t>Wikipedia</a:t>
            </a:r>
          </a:p>
          <a:p>
            <a:endParaRPr lang="en-US" i="1" dirty="0"/>
          </a:p>
          <a:p>
            <a:r>
              <a:rPr lang="en-US" dirty="0"/>
              <a:t>My favorite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  The science and engineering of making computers</a:t>
            </a:r>
            <a:br>
              <a:rPr lang="en-US" i="1" dirty="0"/>
            </a:br>
            <a:r>
              <a:rPr lang="en-US" i="1" dirty="0"/>
              <a:t>  behave in ways that, until recently, we thought</a:t>
            </a:r>
            <a:br>
              <a:rPr lang="en-US" i="1" dirty="0"/>
            </a:br>
            <a:r>
              <a:rPr lang="en-US" i="1" dirty="0"/>
              <a:t>  required human intelligence.</a:t>
            </a:r>
          </a:p>
          <a:p>
            <a:pPr lvl="1"/>
            <a:r>
              <a:rPr lang="en-US" dirty="0"/>
              <a:t>Andrew Moore, CMU</a:t>
            </a:r>
          </a:p>
          <a:p>
            <a:pPr lvl="1"/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F46C4-BA00-734B-8836-FD456EE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38820-0029-5449-971C-F11B8063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Chance to try Deep Learning</a:t>
            </a:r>
          </a:p>
          <a:p>
            <a:pPr lvl="1"/>
            <a:r>
              <a:rPr lang="en-US" dirty="0"/>
              <a:t>Encouraged to apply to your research (computer vision, NLP, robotics,…)</a:t>
            </a:r>
          </a:p>
          <a:p>
            <a:pPr lvl="1"/>
            <a:r>
              <a:rPr lang="en-US" dirty="0"/>
              <a:t>Must be done this semester. </a:t>
            </a:r>
          </a:p>
          <a:p>
            <a:pPr lvl="1"/>
            <a:r>
              <a:rPr lang="en-US" dirty="0"/>
              <a:t>Can combine with other classes </a:t>
            </a:r>
          </a:p>
          <a:p>
            <a:pPr lvl="2"/>
            <a:r>
              <a:rPr lang="en-US" dirty="0"/>
              <a:t>get permission from both instructors; delineate different parts</a:t>
            </a:r>
          </a:p>
          <a:p>
            <a:pPr lvl="1"/>
            <a:r>
              <a:rPr lang="en-US" dirty="0"/>
              <a:t>Extra credit for shooting for a publication</a:t>
            </a:r>
          </a:p>
          <a:p>
            <a:endParaRPr lang="en-US" dirty="0"/>
          </a:p>
          <a:p>
            <a:r>
              <a:rPr lang="en-US" dirty="0"/>
              <a:t>Main categories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Application/Survey</a:t>
            </a:r>
          </a:p>
          <a:p>
            <a:pPr lvl="2"/>
            <a:r>
              <a:rPr lang="en-US" dirty="0"/>
              <a:t>Compare a bunch of existing algorithms on a new application domain of your interest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Formulation/Development</a:t>
            </a:r>
          </a:p>
          <a:p>
            <a:pPr lvl="2"/>
            <a:r>
              <a:rPr lang="en-US" dirty="0"/>
              <a:t>Formulate a new model or algorithm for a new or old problem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Theory</a:t>
            </a:r>
          </a:p>
          <a:p>
            <a:pPr lvl="2"/>
            <a:r>
              <a:rPr lang="en-US" dirty="0"/>
              <a:t>Theoretically analyze an existing algorithm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AC93-2B8C-2A4F-B9FD-9A73AEEA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D3038-9360-154A-8CBE-AF2786661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 bottleneck</a:t>
            </a:r>
          </a:p>
          <a:p>
            <a:pPr lvl="1"/>
            <a:r>
              <a:rPr lang="en-US" dirty="0"/>
              <a:t>GPUs</a:t>
            </a:r>
          </a:p>
          <a:p>
            <a:pPr lvl="1"/>
            <a:endParaRPr lang="en-US" dirty="0"/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Your own / group / advisor’s resources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Google Cloud Credits</a:t>
            </a:r>
          </a:p>
          <a:p>
            <a:pPr lvl="2"/>
            <a:r>
              <a:rPr lang="en-US" dirty="0"/>
              <a:t>$50 credits to every registered student courtesy Google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Google </a:t>
            </a:r>
            <a:r>
              <a:rPr lang="en-US" dirty="0" err="1"/>
              <a:t>Colab</a:t>
            </a:r>
            <a:endParaRPr lang="en-US" dirty="0"/>
          </a:p>
          <a:p>
            <a:pPr lvl="2"/>
            <a:r>
              <a:rPr lang="en-US" dirty="0" err="1"/>
              <a:t>jupyter</a:t>
            </a:r>
            <a:r>
              <a:rPr lang="en-US" dirty="0"/>
              <a:t>-notebook + free GPU instance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288E4-BCF8-2E40-B6ED-6313EFF5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6A7C5-4E0B-9142-A562-08737A9B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493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1A67-7B3A-5345-BB35-4072EAD8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4803 vs 7643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E620-DBE6-7A41-9B4F-C41DC3EB1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differentiation</a:t>
            </a:r>
          </a:p>
          <a:p>
            <a:endParaRPr lang="en-US" dirty="0"/>
          </a:p>
          <a:p>
            <a:r>
              <a:rPr lang="en-US" dirty="0"/>
              <a:t>HWs</a:t>
            </a:r>
          </a:p>
          <a:p>
            <a:pPr lvl="1"/>
            <a:r>
              <a:rPr lang="en-US" dirty="0"/>
              <a:t>Extra credit questions for 4803 students, necessary for 7643</a:t>
            </a:r>
          </a:p>
          <a:p>
            <a:endParaRPr lang="en-US" dirty="0"/>
          </a:p>
          <a:p>
            <a:r>
              <a:rPr lang="en-US" dirty="0"/>
              <a:t>Project</a:t>
            </a:r>
          </a:p>
          <a:p>
            <a:pPr lvl="1"/>
            <a:r>
              <a:rPr lang="en-US" dirty="0"/>
              <a:t>Higher expectations from 7643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E3199-4182-5C4B-8857-AA88027C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72A29-D90E-0A41-ABA7-E2C44CB5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510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is Deep Learning, the field, about?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Highlight of some recent projects from my lab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is this class about?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to expect?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Logistics</a:t>
            </a:r>
          </a:p>
          <a:p>
            <a:pPr lvl="1"/>
            <a:endParaRPr lang="en-US" dirty="0"/>
          </a:p>
          <a:p>
            <a:r>
              <a:rPr lang="en-US" dirty="0"/>
              <a:t>FAQ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45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Waitlist / Audit / Sit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924800" cy="5257800"/>
          </a:xfrm>
        </p:spPr>
        <p:txBody>
          <a:bodyPr/>
          <a:lstStyle/>
          <a:p>
            <a:r>
              <a:rPr lang="en-US" dirty="0"/>
              <a:t>Waitlist</a:t>
            </a:r>
          </a:p>
          <a:p>
            <a:pPr lvl="1"/>
            <a:r>
              <a:rPr lang="en-US" dirty="0"/>
              <a:t>Class is full. Size will not increase further. </a:t>
            </a:r>
          </a:p>
          <a:p>
            <a:pPr lvl="1"/>
            <a:r>
              <a:rPr lang="en-US" dirty="0"/>
              <a:t>Do PS0. Come to first few classes.</a:t>
            </a:r>
          </a:p>
          <a:p>
            <a:pPr lvl="1"/>
            <a:r>
              <a:rPr lang="en-US" dirty="0"/>
              <a:t>Hope people drop.</a:t>
            </a:r>
          </a:p>
          <a:p>
            <a:pPr lvl="1"/>
            <a:endParaRPr lang="en-US" dirty="0"/>
          </a:p>
          <a:p>
            <a:r>
              <a:rPr lang="en-US" dirty="0"/>
              <a:t>“I need this class to graduate”</a:t>
            </a:r>
          </a:p>
          <a:p>
            <a:pPr lvl="1"/>
            <a:r>
              <a:rPr lang="en-US" dirty="0"/>
              <a:t>Talk to your degree program advisor. They control the process of making sure you have options to graduate on time. </a:t>
            </a:r>
          </a:p>
          <a:p>
            <a:endParaRPr lang="en-US" dirty="0"/>
          </a:p>
          <a:p>
            <a:r>
              <a:rPr lang="en-US" dirty="0"/>
              <a:t>Audit or Pass/Fail</a:t>
            </a:r>
          </a:p>
          <a:p>
            <a:pPr lvl="1"/>
            <a:r>
              <a:rPr lang="en-US" dirty="0"/>
              <a:t>We will give preference to people taking class for credit.</a:t>
            </a:r>
          </a:p>
          <a:p>
            <a:pPr lvl="1"/>
            <a:endParaRPr lang="en-US" dirty="0"/>
          </a:p>
          <a:p>
            <a:r>
              <a:rPr lang="en-US" dirty="0"/>
              <a:t>Sitting in</a:t>
            </a:r>
          </a:p>
          <a:p>
            <a:pPr lvl="1"/>
            <a:r>
              <a:rPr lang="en-US" dirty="0"/>
              <a:t>Talk to instructor.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814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F187-A501-C94D-B5E0-11829029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C9E01-3B4B-EF4C-BB85-FED0E1DE2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077200" cy="5257800"/>
          </a:xfrm>
        </p:spPr>
        <p:txBody>
          <a:bodyPr/>
          <a:lstStyle/>
          <a:p>
            <a:r>
              <a:rPr lang="en-US" dirty="0"/>
              <a:t>“Can I work with your group for funding/credits/neither?”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am not taking new advising duties.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you can find one of my students to supervise you, </a:t>
            </a:r>
            <a:br>
              <a:rPr lang="en-US" dirty="0"/>
            </a:br>
            <a:r>
              <a:rPr lang="en-US" dirty="0"/>
              <a:t>I am happy to sign off on the paperwork.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Your responsibility to approach them and ask. </a:t>
            </a:r>
            <a:br>
              <a:rPr lang="en-US" dirty="0"/>
            </a:br>
            <a:r>
              <a:rPr lang="en-US" dirty="0"/>
              <a:t>It will help if you know what they are working on.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551A2-6AB9-0B42-8BA8-D9F3A417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E17FD-F5CB-3849-9734-590AB8EB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037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re-grading policy?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  <a:p>
            <a:pPr lvl="1"/>
            <a:r>
              <a:rPr lang="en-US" b="1" dirty="0"/>
              <a:t>Within 1 week</a:t>
            </a:r>
            <a:r>
              <a:rPr lang="en-US" dirty="0"/>
              <a:t> of receiving grades: see the TAs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This is an advanced grad class. </a:t>
            </a:r>
          </a:p>
          <a:p>
            <a:pPr lvl="1"/>
            <a:r>
              <a:rPr lang="en-US" dirty="0"/>
              <a:t>The goal is understanding the material and making progress towards our research.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9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collaboration policy?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Only on HWs and project (not allowed in HW0).</a:t>
            </a:r>
          </a:p>
          <a:p>
            <a:pPr lvl="1"/>
            <a:r>
              <a:rPr lang="en-US" dirty="0"/>
              <a:t>You may discuss the questions</a:t>
            </a:r>
          </a:p>
          <a:p>
            <a:pPr lvl="1"/>
            <a:r>
              <a:rPr lang="en-US" dirty="0"/>
              <a:t>Each student writes their own answers</a:t>
            </a:r>
          </a:p>
          <a:p>
            <a:pPr lvl="1"/>
            <a:r>
              <a:rPr lang="en-US" dirty="0"/>
              <a:t>Write on your homework anyone with whom you collaborate</a:t>
            </a:r>
          </a:p>
          <a:p>
            <a:pPr lvl="1"/>
            <a:r>
              <a:rPr lang="en-US" dirty="0"/>
              <a:t>Each student must write their own code for the programming part</a:t>
            </a:r>
          </a:p>
          <a:p>
            <a:endParaRPr lang="en-US" dirty="0"/>
          </a:p>
          <a:p>
            <a:r>
              <a:rPr lang="en-US" dirty="0"/>
              <a:t>Zero tolerance on plagiarism</a:t>
            </a:r>
          </a:p>
          <a:p>
            <a:pPr lvl="1"/>
            <a:r>
              <a:rPr lang="en-US" dirty="0"/>
              <a:t>Neither ethical nor in your best interest</a:t>
            </a:r>
          </a:p>
          <a:p>
            <a:pPr lvl="1"/>
            <a:r>
              <a:rPr lang="en-US" dirty="0"/>
              <a:t>Always credit your sources</a:t>
            </a:r>
          </a:p>
          <a:p>
            <a:pPr lvl="1"/>
            <a:r>
              <a:rPr lang="en-US" dirty="0"/>
              <a:t>Don’t cheat. We will find out.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997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in touch?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means of communication -- Piazza</a:t>
            </a:r>
          </a:p>
          <a:p>
            <a:pPr lvl="1"/>
            <a:r>
              <a:rPr lang="en-US" dirty="0"/>
              <a:t>No direct emails to Instructor unless private information</a:t>
            </a:r>
          </a:p>
          <a:p>
            <a:pPr lvl="1"/>
            <a:r>
              <a:rPr lang="en-US" dirty="0"/>
              <a:t>Instructor/TAs can provide answers to everyone on forum</a:t>
            </a:r>
          </a:p>
          <a:p>
            <a:pPr lvl="1"/>
            <a:r>
              <a:rPr lang="en-US" dirty="0"/>
              <a:t>Class participation credit for answering questions!</a:t>
            </a:r>
          </a:p>
          <a:p>
            <a:pPr lvl="1"/>
            <a:r>
              <a:rPr lang="en-US" dirty="0"/>
              <a:t>No posting answers. We will monitor.</a:t>
            </a:r>
          </a:p>
          <a:p>
            <a:pPr lvl="1"/>
            <a:endParaRPr lang="en-US" dirty="0"/>
          </a:p>
          <a:p>
            <a:r>
              <a:rPr lang="en-US" dirty="0"/>
              <a:t>Staff Mailing List</a:t>
            </a:r>
          </a:p>
          <a:p>
            <a:pPr lvl="1"/>
            <a:r>
              <a:rPr lang="en-US" dirty="0">
                <a:hlinkClick r:id="rId2"/>
              </a:rPr>
              <a:t>f19-cs4803-cs7643-staff@googlegroups.com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Links:</a:t>
            </a:r>
          </a:p>
          <a:p>
            <a:pPr lvl="1"/>
            <a:r>
              <a:rPr lang="en-US" sz="1400" dirty="0"/>
              <a:t>Website: 	</a:t>
            </a:r>
            <a:r>
              <a:rPr lang="en-US" sz="1400" dirty="0">
                <a:hlinkClick r:id="rId3"/>
              </a:rPr>
              <a:t>https://www.cc.gatech.edu/classes/AY2020/cs7643_fall/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Piazza:	</a:t>
            </a:r>
            <a:r>
              <a:rPr lang="en-US" sz="1400" dirty="0">
                <a:hlinkClick r:id="rId4"/>
              </a:rPr>
              <a:t>https://piazza.com/gatech/fall2019/cs48037643</a:t>
            </a:r>
            <a:r>
              <a:rPr lang="en-US" sz="1400" dirty="0"/>
              <a:t>  </a:t>
            </a:r>
          </a:p>
          <a:p>
            <a:pPr lvl="1"/>
            <a:r>
              <a:rPr lang="en-US" sz="1400" dirty="0"/>
              <a:t>Canvas: 	</a:t>
            </a:r>
            <a:r>
              <a:rPr lang="en-US" sz="1400" dirty="0">
                <a:hlinkClick r:id="rId5"/>
              </a:rPr>
              <a:t>https://gatech.instructure.com/courses/60374</a:t>
            </a:r>
            <a:r>
              <a:rPr lang="en-US" sz="1400" dirty="0"/>
              <a:t> (4803)</a:t>
            </a:r>
            <a:br>
              <a:rPr lang="en-US" sz="1400" dirty="0"/>
            </a:br>
            <a:r>
              <a:rPr lang="en-US" sz="1400" dirty="0"/>
              <a:t>		</a:t>
            </a:r>
            <a:r>
              <a:rPr lang="en-US" sz="1400" dirty="0">
                <a:hlinkClick r:id="rId6"/>
              </a:rPr>
              <a:t>https://gatech.instructure.com/courses/60364</a:t>
            </a:r>
            <a:r>
              <a:rPr lang="en-US" sz="1400" dirty="0"/>
              <a:t> (7643)</a:t>
            </a:r>
          </a:p>
          <a:p>
            <a:pPr lvl="1"/>
            <a:r>
              <a:rPr lang="en-US" sz="1400" dirty="0" err="1"/>
              <a:t>Gradescope</a:t>
            </a:r>
            <a:r>
              <a:rPr lang="en-US" sz="1400" dirty="0"/>
              <a:t>: 	</a:t>
            </a:r>
            <a:r>
              <a:rPr lang="en-US" sz="1400" dirty="0">
                <a:hlinkClick r:id="rId7"/>
              </a:rPr>
              <a:t>https://www.gradescope.com/courses/56799</a:t>
            </a:r>
            <a:r>
              <a:rPr lang="en-US" sz="1400" dirty="0"/>
              <a:t> (4803)</a:t>
            </a:r>
          </a:p>
          <a:p>
            <a:pPr marL="457200" lvl="1" indent="0">
              <a:buNone/>
            </a:pPr>
            <a:r>
              <a:rPr lang="en-US" sz="1400" dirty="0"/>
              <a:t>		</a:t>
            </a:r>
            <a:r>
              <a:rPr lang="en-US" sz="1400" dirty="0">
                <a:hlinkClick r:id="rId8"/>
              </a:rPr>
              <a:t>https://www.gradescope.com/courses/53817</a:t>
            </a:r>
            <a:r>
              <a:rPr lang="en-US" sz="1400" dirty="0"/>
              <a:t> (7643) 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802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PS0</a:t>
            </a:r>
          </a:p>
          <a:p>
            <a:pPr lvl="1"/>
            <a:r>
              <a:rPr lang="en-US" dirty="0"/>
              <a:t>Due: Aug 22 11:00am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66D1-4B35-A848-BB4C-DA0EB91E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FAD12-BB25-7147-9BEB-BD5947EF7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favorite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  Study of algorithms that </a:t>
            </a:r>
          </a:p>
          <a:p>
            <a:pPr marL="0" indent="0">
              <a:buNone/>
            </a:pPr>
            <a:r>
              <a:rPr lang="en-US" i="1" dirty="0"/>
              <a:t>  improve their performance (P)</a:t>
            </a:r>
          </a:p>
          <a:p>
            <a:pPr marL="0" indent="0">
              <a:buNone/>
            </a:pPr>
            <a:r>
              <a:rPr lang="en-US" i="1" dirty="0"/>
              <a:t>  at some task (T)</a:t>
            </a:r>
          </a:p>
          <a:p>
            <a:pPr marL="0" indent="0">
              <a:buNone/>
            </a:pPr>
            <a:r>
              <a:rPr lang="en-US" i="1" dirty="0"/>
              <a:t>  with experience (E)</a:t>
            </a:r>
          </a:p>
          <a:p>
            <a:pPr lvl="1"/>
            <a:r>
              <a:rPr lang="en-US" dirty="0"/>
              <a:t>Tom Mitchell, CMU</a:t>
            </a:r>
          </a:p>
          <a:p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F46C4-BA00-734B-8836-FD456EE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38820-0029-5449-971C-F11B8063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4543" r="4543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2129135"/>
            <a:ext cx="811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1000 object classes         1.4M/50k/100k images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048000"/>
            <a:ext cx="3657600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3200" y="3276600"/>
            <a:ext cx="19988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Person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Dalmatian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49189" y="5742801"/>
            <a:ext cx="5815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http://image-net.org/challenges/LSVRC/{2010,…,2015}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657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4F81BD"/>
                </a:solidFill>
              </a:rPr>
              <a:t>ImageNet</a:t>
            </a:r>
            <a:r>
              <a:rPr lang="en-US" sz="2000" b="1" dirty="0">
                <a:solidFill>
                  <a:srgbClr val="4F81BD"/>
                </a:solidFill>
              </a:rPr>
              <a:t> Large Scale Visual Recognition Challenge (ILSVRC)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4608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0178" name="Picture 2" descr="https://cdn-images-1.medium.com/max/1600/1*bGTawFxQwzc5yV1_szDrw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199"/>
            <a:ext cx="9144000" cy="42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2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4420-032E-EC43-9C87-D69FADA8C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E1F7C-8100-A146-A7B2-09216F5E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C24A3-C66F-2F49-9730-491DFFB1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6082" name="Picture 2" descr="https://cms.qz.com/wp-content/uploads/2017/07/image_classification_006.png?w=620&amp;strip=all&amp;quality=75">
            <a:extLst>
              <a:ext uri="{FF2B5EF4-FFF2-40B4-BE49-F238E27FC236}">
                <a16:creationId xmlns:a16="http://schemas.microsoft.com/office/drawing/2014/main" id="{7A637273-AEF2-1F42-A945-07B613BED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6407"/>
            <a:ext cx="5321300" cy="687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01366-9FD2-5540-BDA0-22A1546E88D8}"/>
              </a:ext>
            </a:extLst>
          </p:cNvPr>
          <p:cNvSpPr txBox="1"/>
          <p:nvPr/>
        </p:nvSpPr>
        <p:spPr>
          <a:xfrm>
            <a:off x="1447800" y="6609202"/>
            <a:ext cx="6859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qz.com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/1034972/the-data-that-changed-the-direction-of-ai-research-and-possibly-the-world/</a:t>
            </a:r>
          </a:p>
        </p:txBody>
      </p:sp>
    </p:spTree>
    <p:extLst>
      <p:ext uri="{BB962C8B-B14F-4D97-AF65-F5344CB8AC3E}">
        <p14:creationId xmlns:p14="http://schemas.microsoft.com/office/powerpoint/2010/main" val="1204086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are getting bolder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77146"/>
            <a:ext cx="5879858" cy="483122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54380" y="1447800"/>
            <a:ext cx="2520539" cy="2194674"/>
            <a:chOff x="4502527" y="0"/>
            <a:chExt cx="4099561" cy="35695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527" y="0"/>
              <a:ext cx="4099561" cy="2743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06232" y="2668495"/>
              <a:ext cx="4067921" cy="901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 group of young people playing a game of Frisbee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87114" y="6355694"/>
            <a:ext cx="1387116" cy="249633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err="1"/>
              <a:t>Antol</a:t>
            </a:r>
            <a:r>
              <a:rPr lang="en-US" dirty="0"/>
              <a:t> et al.,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052809"/>
            <a:ext cx="2905077" cy="2319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9284" y="3546205"/>
            <a:ext cx="1964632" cy="24958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 err="1"/>
              <a:t>Vinyals</a:t>
            </a:r>
            <a:r>
              <a:rPr lang="en-US" dirty="0"/>
              <a:t> et al., 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6474" y="6532167"/>
            <a:ext cx="1387116" cy="249633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dirty="0"/>
              <a:t>Das et al., 2017</a:t>
            </a:r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990600"/>
            <a:ext cx="965200" cy="91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43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609"/>
          <a:stretch/>
        </p:blipFill>
        <p:spPr>
          <a:xfrm>
            <a:off x="0" y="1295400"/>
            <a:ext cx="9144000" cy="3877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953000" y="4588934"/>
            <a:ext cx="4038600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7649" y="6581001"/>
            <a:ext cx="2747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Vinyals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et al. CVPR15]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03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Visual Question Answering (VQA)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33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49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www.visualqa.org</a:t>
            </a:r>
          </a:p>
        </p:txBody>
      </p:sp>
      <p:pic>
        <p:nvPicPr>
          <p:cNvPr id="6" name="vqa_demo_hq_2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Visual Question Answering (VQA)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2907" y="6550223"/>
            <a:ext cx="2030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Slide Credit: Stan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Antol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1991" y="1752600"/>
            <a:ext cx="5628720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50" b="1" dirty="0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Live demo at</a:t>
            </a:r>
          </a:p>
          <a:p>
            <a:pPr algn="ctr"/>
            <a:r>
              <a:rPr lang="en-US" sz="4050" b="1" dirty="0" err="1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vqa.cloudcv.org</a:t>
            </a:r>
            <a:r>
              <a:rPr lang="en-US" sz="4050" b="1" dirty="0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.</a:t>
            </a:r>
          </a:p>
          <a:p>
            <a:pPr algn="ctr"/>
            <a:r>
              <a:rPr lang="en-US" sz="4050" b="1" dirty="0" err="1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demo.visualdialog.org</a:t>
            </a:r>
            <a:endParaRPr lang="en-US" sz="4050" b="1" dirty="0">
              <a:solidFill>
                <a:srgbClr val="00254C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3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here to discuss?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/>
              <a:t>Some of the most exciting developments in </a:t>
            </a:r>
            <a:br>
              <a:rPr lang="en-US" sz="4000" b="1" dirty="0"/>
            </a:b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Machine Learning, </a:t>
            </a:r>
            <a:br>
              <a:rPr lang="en-US" sz="4000" b="1" dirty="0"/>
            </a:br>
            <a:r>
              <a:rPr lang="en-US" sz="4000" b="1" dirty="0"/>
              <a:t>Vision, NLP, Speech, Robotics </a:t>
            </a:r>
            <a:br>
              <a:rPr lang="en-US" sz="4000" b="1" dirty="0"/>
            </a:br>
            <a:r>
              <a:rPr lang="en-US" sz="4000" b="1" dirty="0"/>
              <a:t>&amp; AI in general</a:t>
            </a:r>
            <a:br>
              <a:rPr lang="en-US" sz="4000" b="1" dirty="0"/>
            </a:b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in the last decade!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Dialog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75" y="-318874"/>
            <a:ext cx="8920125" cy="73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784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p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1763" y="7938"/>
            <a:ext cx="4033837" cy="685800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>
                <a:solidFill>
                  <a:prstClr val="white">
                    <a:lumMod val="50000"/>
                  </a:prstClr>
                </a:solidFill>
                <a:ea typeface="Osaka"/>
                <a:cs typeface="Osaka"/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  <a:ea typeface="Osaka"/>
              <a:cs typeface="Osaka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  <a:ea typeface="Osaka"/>
                <a:cs typeface="Osaka"/>
              </a:rPr>
              <a:pPr>
                <a:defRPr/>
              </a:pPr>
              <a:t>21</a:t>
            </a:fld>
            <a:endParaRPr lang="en-US">
              <a:solidFill>
                <a:prstClr val="white">
                  <a:lumMod val="50000"/>
                </a:prstClr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580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1991" y="1752600"/>
            <a:ext cx="5628720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50" b="1" dirty="0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Live demo at</a:t>
            </a:r>
          </a:p>
          <a:p>
            <a:pPr algn="ctr"/>
            <a:r>
              <a:rPr lang="en-US" sz="4050" b="1" dirty="0" err="1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vqa.cloudcv.org</a:t>
            </a:r>
            <a:r>
              <a:rPr lang="en-US" sz="4050" b="1" dirty="0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.</a:t>
            </a:r>
          </a:p>
          <a:p>
            <a:pPr algn="ctr"/>
            <a:r>
              <a:rPr lang="en-US" sz="4050" b="1" dirty="0" err="1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demo.visualdialog.org</a:t>
            </a:r>
            <a:endParaRPr lang="en-US" sz="4050" b="1" dirty="0">
              <a:solidFill>
                <a:srgbClr val="00254C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7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10C4-4B07-DC41-9D0A-078170B7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EB83D-C2F8-F04A-AB9E-0F16AE08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1E57E-617D-5842-A7A8-3B664444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1891D9-1E2D-F24E-B20F-EE599FCC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59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6D90-2FC9-234D-A62F-B60A1C49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A73F5-7753-7844-9BED-382F1D56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2FE4D-8D3A-0D47-89C8-8A32FDA4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74A9B-BCAC-3B4B-B081-9D76BF2C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178" y="0"/>
            <a:ext cx="592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07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Embodied Question Answering</a:t>
            </a:r>
            <a:br>
              <a:rPr lang="en-US" dirty="0"/>
            </a:br>
            <a:r>
              <a:rPr lang="en-US" sz="2400" dirty="0">
                <a:solidFill>
                  <a:prstClr val="black"/>
                </a:solidFill>
              </a:rPr>
              <a:t>[CVPR ’18]</a:t>
            </a:r>
            <a:endParaRPr lang="en-US" sz="2800" dirty="0"/>
          </a:p>
        </p:txBody>
      </p:sp>
      <p:pic>
        <p:nvPicPr>
          <p:cNvPr id="14" name="Shape 60" descr="rounded_abhishek.jpg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5638" y="2442256"/>
            <a:ext cx="1177693" cy="116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64" descr="rounded_devi.jpg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651" y="4347306"/>
            <a:ext cx="1177691" cy="116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66"/>
          <p:cNvSpPr txBox="1"/>
          <p:nvPr/>
        </p:nvSpPr>
        <p:spPr>
          <a:xfrm>
            <a:off x="2016367" y="3611100"/>
            <a:ext cx="1303200" cy="57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Abhishek Das</a:t>
            </a:r>
            <a:b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Georgia</a:t>
            </a: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Tech)</a:t>
            </a:r>
          </a:p>
        </p:txBody>
      </p:sp>
      <p:sp>
        <p:nvSpPr>
          <p:cNvPr id="18" name="Shape 67"/>
          <p:cNvSpPr txBox="1"/>
          <p:nvPr/>
        </p:nvSpPr>
        <p:spPr>
          <a:xfrm>
            <a:off x="3798330" y="3611100"/>
            <a:ext cx="1303200" cy="57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Samyak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Datta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Georgia Tech</a:t>
            </a: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</p:txBody>
      </p:sp>
      <p:sp>
        <p:nvSpPr>
          <p:cNvPr id="19" name="Shape 72"/>
          <p:cNvSpPr txBox="1"/>
          <p:nvPr/>
        </p:nvSpPr>
        <p:spPr>
          <a:xfrm>
            <a:off x="3581400" y="5439900"/>
            <a:ext cx="1714360" cy="57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Devi Parikh</a:t>
            </a:r>
            <a:b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(Georgia Tech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/ FAIR</a:t>
            </a: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</p:txBody>
      </p:sp>
      <p:sp>
        <p:nvSpPr>
          <p:cNvPr id="20" name="Shape 73"/>
          <p:cNvSpPr txBox="1"/>
          <p:nvPr/>
        </p:nvSpPr>
        <p:spPr>
          <a:xfrm>
            <a:off x="5213510" y="5439900"/>
            <a:ext cx="2014040" cy="57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Dhruv Batra</a:t>
            </a:r>
            <a:b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(Georgia Tech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/ FAIR</a:t>
            </a: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343400"/>
            <a:ext cx="1218135" cy="1161288"/>
          </a:xfrm>
          <a:prstGeom prst="ellipse">
            <a:avLst/>
          </a:prstGeom>
        </p:spPr>
      </p:pic>
      <p:sp>
        <p:nvSpPr>
          <p:cNvPr id="23" name="Shape 73"/>
          <p:cNvSpPr txBox="1"/>
          <p:nvPr/>
        </p:nvSpPr>
        <p:spPr>
          <a:xfrm>
            <a:off x="1780778" y="5514368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Stefan Lee</a:t>
            </a:r>
            <a:b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Georgia Tech</a:t>
            </a: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</p:txBody>
      </p:sp>
      <p:sp>
        <p:nvSpPr>
          <p:cNvPr id="24" name="Shape 67"/>
          <p:cNvSpPr txBox="1"/>
          <p:nvPr/>
        </p:nvSpPr>
        <p:spPr>
          <a:xfrm>
            <a:off x="5384071" y="3595150"/>
            <a:ext cx="1611577" cy="717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Georgia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Gkioxari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FAIR</a:t>
            </a:r>
            <a:r>
              <a:rPr lang="en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</p:txBody>
      </p:sp>
      <p:pic>
        <p:nvPicPr>
          <p:cNvPr id="5122" name="Picture 2" descr="https://gkioxari.github.io/teasers/me_in_mexic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3" b="18284"/>
          <a:stretch/>
        </p:blipFill>
        <p:spPr bwMode="auto">
          <a:xfrm>
            <a:off x="5701380" y="2438400"/>
            <a:ext cx="1156620" cy="1161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file pic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9462" r="-595" b="14952"/>
          <a:stretch/>
        </p:blipFill>
        <p:spPr bwMode="auto">
          <a:xfrm>
            <a:off x="3915006" y="2444932"/>
            <a:ext cx="1151277" cy="1161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0F445-66F5-2B48-837F-A84E2010CE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4942" r="-33" b="13189"/>
          <a:stretch/>
        </p:blipFill>
        <p:spPr>
          <a:xfrm>
            <a:off x="5597658" y="4312272"/>
            <a:ext cx="1161476" cy="11612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065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20171209102950-21edbfe55a.[gif-2-mp4.com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228600"/>
            <a:ext cx="9137650" cy="59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cg_dd384a7c5f493e4c2eb7568f464112d3_JWQs0BC6MS1eNGvEAAAP_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702" y="980397"/>
            <a:ext cx="8247898" cy="54986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35085" y="395435"/>
            <a:ext cx="4189933" cy="1280965"/>
            <a:chOff x="46780" y="106300"/>
            <a:chExt cx="5586577" cy="17079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0" y="477124"/>
              <a:ext cx="1037388" cy="1337129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884839" y="106300"/>
              <a:ext cx="4748518" cy="545702"/>
            </a:xfrm>
            <a:prstGeom prst="wedgeRoundRectCallout">
              <a:avLst>
                <a:gd name="adj1" fmla="val -49635"/>
                <a:gd name="adj2" fmla="val 8718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Light" charset="0"/>
                  <a:ea typeface="Roboto Light" charset="0"/>
                  <a:cs typeface="Roboto Light" charset="0"/>
                </a:rPr>
                <a:t>What is to the left of the shower?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5333" y="5266944"/>
            <a:ext cx="1202378" cy="1591056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967210" y="4752850"/>
            <a:ext cx="1176790" cy="409277"/>
          </a:xfrm>
          <a:prstGeom prst="wedgeRoundRectCallout">
            <a:avLst>
              <a:gd name="adj1" fmla="val 1379"/>
              <a:gd name="adj2" fmla="val 93171"/>
              <a:gd name="adj3" fmla="val 16667"/>
            </a:avLst>
          </a:prstGeom>
          <a:solidFill>
            <a:schemeClr val="bg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Cabinet</a:t>
            </a:r>
          </a:p>
        </p:txBody>
      </p:sp>
    </p:spTree>
    <p:extLst>
      <p:ext uri="{BB962C8B-B14F-4D97-AF65-F5344CB8AC3E}">
        <p14:creationId xmlns:p14="http://schemas.microsoft.com/office/powerpoint/2010/main" val="5730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13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Embodied Question Answering_ Qualitative Examples.mp4" descr="Embodied Question Answering_ Qualitative Examples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350.11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4" y="851336"/>
            <a:ext cx="9165027" cy="5155328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7"/>
          <p:cNvSpPr txBox="1"/>
          <p:nvPr/>
        </p:nvSpPr>
        <p:spPr>
          <a:xfrm>
            <a:off x="4425716" y="5728480"/>
            <a:ext cx="118623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0">
                <a:solidFill>
                  <a:srgbClr val="FFFFFF">
                    <a:alpha val="19806"/>
                  </a:srgb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25" ker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0482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ACMAN-RL"/>
          <p:cNvSpPr txBox="1"/>
          <p:nvPr/>
        </p:nvSpPr>
        <p:spPr>
          <a:xfrm>
            <a:off x="3463777" y="4833546"/>
            <a:ext cx="1984519" cy="44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70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25" kern="0" dirty="0"/>
              <a:t>PACMAN-RL</a:t>
            </a:r>
          </a:p>
        </p:txBody>
      </p:sp>
      <p:sp>
        <p:nvSpPr>
          <p:cNvPr id="367" name="7"/>
          <p:cNvSpPr txBox="1"/>
          <p:nvPr/>
        </p:nvSpPr>
        <p:spPr>
          <a:xfrm>
            <a:off x="4425716" y="5728480"/>
            <a:ext cx="118623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0">
                <a:solidFill>
                  <a:srgbClr val="FFFFFF">
                    <a:alpha val="19806"/>
                  </a:srgb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25" ker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3035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 advTm="750">
        <p159:morph option="byObject"/>
      </p:transition>
    </mc:Choice>
    <mc:Fallback xmlns="">
      <p:transition advTm="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for public interest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6C9C8-28AB-C84C-9FD1-EEA6052D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574"/>
            <a:ext cx="9144000" cy="48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9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Embodied Question Answering_ Qualitative Examples.mp4" descr="Embodied Question Answering_ Qualitative Examples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83.5186" end="68513.918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14" y="845978"/>
            <a:ext cx="9165027" cy="5155328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7"/>
          <p:cNvSpPr txBox="1"/>
          <p:nvPr/>
        </p:nvSpPr>
        <p:spPr>
          <a:xfrm>
            <a:off x="4425716" y="5728480"/>
            <a:ext cx="118623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0">
                <a:solidFill>
                  <a:srgbClr val="FFFFFF">
                    <a:alpha val="19806"/>
                  </a:srgb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25" ker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12704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7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ACMAN-RL"/>
          <p:cNvSpPr txBox="1"/>
          <p:nvPr/>
        </p:nvSpPr>
        <p:spPr>
          <a:xfrm>
            <a:off x="3463777" y="4833546"/>
            <a:ext cx="1984519" cy="44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70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25" kern="0"/>
              <a:t>PACMAN-RL</a:t>
            </a:r>
          </a:p>
        </p:txBody>
      </p:sp>
      <p:sp>
        <p:nvSpPr>
          <p:cNvPr id="373" name="7"/>
          <p:cNvSpPr txBox="1"/>
          <p:nvPr/>
        </p:nvSpPr>
        <p:spPr>
          <a:xfrm>
            <a:off x="4425716" y="5728480"/>
            <a:ext cx="118623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0">
                <a:solidFill>
                  <a:srgbClr val="FFFFFF">
                    <a:alpha val="19806"/>
                  </a:srgb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25" ker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3076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 advTm="500">
        <p159:morph option="byObject"/>
      </p:transition>
    </mc:Choice>
    <mc:Fallback xmlns="">
      <p:transition advTm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Embodied Question Answering_ Qualitative Examples.mp4" descr="Embodied Question Answering_ Qualitative Examples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406.53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14" y="845978"/>
            <a:ext cx="9165027" cy="5155328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7"/>
          <p:cNvSpPr txBox="1"/>
          <p:nvPr/>
        </p:nvSpPr>
        <p:spPr>
          <a:xfrm>
            <a:off x="4425716" y="5728480"/>
            <a:ext cx="118623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0">
                <a:solidFill>
                  <a:srgbClr val="FFFFFF">
                    <a:alpha val="19806"/>
                  </a:srgb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309563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25" ker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94324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7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Representation Learning</a:t>
            </a:r>
          </a:p>
          <a:p>
            <a:endParaRPr lang="en-US" dirty="0"/>
          </a:p>
          <a:p>
            <a:r>
              <a:rPr lang="en-US" dirty="0"/>
              <a:t>Neural Networks</a:t>
            </a:r>
          </a:p>
          <a:p>
            <a:endParaRPr lang="en-US" dirty="0"/>
          </a:p>
          <a:p>
            <a:r>
              <a:rPr lang="en-US" dirty="0"/>
              <a:t>Deep Unsupervised/Reinforcement/Structured/</a:t>
            </a:r>
            <a:br>
              <a:rPr lang="en-US" dirty="0"/>
            </a:br>
            <a:r>
              <a:rPr lang="en-US" dirty="0"/>
              <a:t>&lt;insert-qualifier-here&gt; </a:t>
            </a:r>
            <a:br>
              <a:rPr lang="en-US" dirty="0"/>
            </a:br>
            <a:r>
              <a:rPr lang="en-US" dirty="0"/>
              <a:t>Learning</a:t>
            </a:r>
          </a:p>
          <a:p>
            <a:endParaRPr lang="en-US" dirty="0"/>
          </a:p>
          <a:p>
            <a:r>
              <a:rPr lang="en-US" dirty="0"/>
              <a:t>Simply: Deep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16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533400" y="1981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6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407C22E-B569-3F45-AA7E-FB87386D782C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046400" y="2057399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819400" y="2543307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486400" y="2543307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486400" y="1628812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Traditional Machine Learning</a:t>
            </a: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>
            <a:off x="6950880" y="4017765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V="1">
            <a:off x="4046400" y="4009987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819400" y="4495895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486400" y="4495895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5486400" y="3581400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2881440" y="3581400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6950880" y="58617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4046400" y="5854021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819400" y="63399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5486400" y="63399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5486400" y="5425434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2881440" y="5425434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Bag-of-words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32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B4202AA-0EE7-C54D-B37F-021BA907B495}" type="slidenum">
              <a:rPr lang="en-US"/>
              <a:pPr/>
              <a:t>36</a:t>
            </a:fld>
            <a:endParaRPr lang="en-US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394704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26582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53216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156641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-76200" y="4972842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39360" y="1836193"/>
            <a:ext cx="938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pixels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847520" y="1836193"/>
            <a:ext cx="938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edge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990881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texton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191000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motif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257800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part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583680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object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16896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4534560" y="3763116"/>
            <a:ext cx="3672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3083040" y="3764555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1532160" y="3763116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5744161" y="3763116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373320" y="3534132"/>
            <a:ext cx="1226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sample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1847521" y="3436201"/>
            <a:ext cx="126288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latin typeface="FreeSans" charset="0"/>
              </a:rPr>
              <a:t>spectral band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341568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formant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74708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motif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01980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phone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43328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word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7050240" y="3763116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380600" y="5625230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929080" y="5625230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>
            <a:off x="1671960" y="5625230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>
            <a:off x="5786041" y="5625230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187320" y="5394807"/>
            <a:ext cx="15652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character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3195480" y="5394807"/>
            <a:ext cx="13536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NP/VP/..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4796760" y="5394807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clause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6028680" y="5394807"/>
            <a:ext cx="15897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sentence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7802041" y="5394807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story</a:t>
            </a: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>
            <a:off x="7419001" y="5625230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2020440" y="5394807"/>
            <a:ext cx="9360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word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Hierarchical Compositionality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85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81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9144000" cy="14443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0524" y="1917918"/>
            <a:ext cx="37134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1: Linear Combinations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Boosting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Kernels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…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4114800"/>
            <a:ext cx="3594100" cy="990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61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198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2: Compositions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Deep Learning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Grammar models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Scattering transforms…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00"/>
            <a:ext cx="9144000" cy="149439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419600"/>
            <a:ext cx="5461000" cy="469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0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r>
              <a:rPr lang="en-US" dirty="0"/>
              <a:t> vs Lee </a:t>
            </a:r>
            <a:r>
              <a:rPr lang="en-US" dirty="0" err="1"/>
              <a:t>Sedol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633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60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198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2: Compositions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Deep Learning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Grammar models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Scattering transforms…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0"/>
            <a:ext cx="9144000" cy="155980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4323195"/>
            <a:ext cx="5765800" cy="520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97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824160" y="1746904"/>
            <a:ext cx="1457280" cy="92169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8291520" y="2200551"/>
            <a:ext cx="414720" cy="1441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694881" y="2199112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29392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49056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0" y="1592808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3795841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2480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29776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649440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Hierarchical Compositionality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8324520" y="1752600"/>
            <a:ext cx="8956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“car”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89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824160" y="1746904"/>
            <a:ext cx="1457280" cy="92169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8291520" y="2200551"/>
            <a:ext cx="414720" cy="1441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694881" y="2199112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29392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Low-Level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49056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0" y="1592808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3795841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Mid-Level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2480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29776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High-Level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649440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6881" y="2567790"/>
            <a:ext cx="2793599" cy="3804880"/>
            <a:chOff x="326881" y="2567790"/>
            <a:chExt cx="2793599" cy="3804880"/>
          </a:xfrm>
        </p:grpSpPr>
        <p:pic>
          <p:nvPicPr>
            <p:cNvPr id="820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81" y="3092006"/>
              <a:ext cx="2748960" cy="328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 flipV="1">
              <a:off x="2848320" y="2567790"/>
              <a:ext cx="272160" cy="525655"/>
            </a:xfrm>
            <a:prstGeom prst="line">
              <a:avLst/>
            </a:prstGeom>
            <a:noFill/>
            <a:ln w="36000" cap="flat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31360" y="2567790"/>
            <a:ext cx="2772000" cy="3800559"/>
            <a:chOff x="3231360" y="2567790"/>
            <a:chExt cx="2772000" cy="3800559"/>
          </a:xfrm>
        </p:grpSpPr>
        <p:pic>
          <p:nvPicPr>
            <p:cNvPr id="8206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360" y="3092005"/>
              <a:ext cx="2772000" cy="327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 flipV="1">
              <a:off x="4512960" y="2567790"/>
              <a:ext cx="1440" cy="525655"/>
            </a:xfrm>
            <a:prstGeom prst="line">
              <a:avLst/>
            </a:prstGeom>
            <a:noFill/>
            <a:ln w="36000" cap="flat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62400" y="2531786"/>
            <a:ext cx="2787840" cy="3836563"/>
            <a:chOff x="6062400" y="2531786"/>
            <a:chExt cx="2787840" cy="3836563"/>
          </a:xfrm>
        </p:grpSpPr>
        <p:pic>
          <p:nvPicPr>
            <p:cNvPr id="8207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80" y="3081924"/>
              <a:ext cx="2705760" cy="328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10" name="Line 18"/>
            <p:cNvSpPr>
              <a:spLocks noChangeShapeType="1"/>
            </p:cNvSpPr>
            <p:nvPr/>
          </p:nvSpPr>
          <p:spPr bwMode="auto">
            <a:xfrm flipH="1" flipV="1">
              <a:off x="6062400" y="2531786"/>
              <a:ext cx="313920" cy="561659"/>
            </a:xfrm>
            <a:prstGeom prst="line">
              <a:avLst/>
            </a:prstGeom>
            <a:noFill/>
            <a:ln w="36000" cap="flat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9040" y="6463399"/>
            <a:ext cx="897264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600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7967" tIns="57147" rIns="97967" bIns="5714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US" sz="1600" dirty="0">
                <a:latin typeface="Tiresias PCfont" charset="0"/>
              </a:rPr>
              <a:t>Feature visualization of convolutional net trained on </a:t>
            </a:r>
            <a:r>
              <a:rPr lang="en-US" sz="1600" dirty="0" err="1">
                <a:latin typeface="Tiresias PCfont" charset="0"/>
              </a:rPr>
              <a:t>ImageNet</a:t>
            </a:r>
            <a:r>
              <a:rPr lang="en-US" sz="1600" dirty="0">
                <a:latin typeface="Tiresias PCfont" charset="0"/>
              </a:rPr>
              <a:t> from [</a:t>
            </a:r>
            <a:r>
              <a:rPr lang="en-US" sz="1600" dirty="0" err="1">
                <a:latin typeface="Tiresias PCfont" charset="0"/>
              </a:rPr>
              <a:t>Zeiler</a:t>
            </a:r>
            <a:r>
              <a:rPr lang="en-US" sz="1600" dirty="0">
                <a:latin typeface="Tiresias PCfont" charset="0"/>
              </a:rPr>
              <a:t> &amp; Fergus 2013]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8324520" y="1752600"/>
            <a:ext cx="8956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“car”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Hierarchical Compositionality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47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559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1547" y="5867400"/>
            <a:ext cx="1912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DBNs</a:t>
            </a:r>
          </a:p>
          <a:p>
            <a:r>
              <a:rPr lang="en-US" dirty="0"/>
              <a:t>[Lee et al. ICML ‘09]</a:t>
            </a:r>
          </a:p>
          <a:p>
            <a:r>
              <a:rPr lang="en-US" dirty="0"/>
              <a:t>Figure courtesy: </a:t>
            </a:r>
            <a:r>
              <a:rPr lang="en-US" dirty="0" err="1"/>
              <a:t>Quoc</a:t>
            </a:r>
            <a:r>
              <a:rPr lang="en-US" dirty="0"/>
              <a:t> Le</a:t>
            </a:r>
          </a:p>
        </p:txBody>
      </p:sp>
    </p:spTree>
    <p:extLst>
      <p:ext uri="{BB962C8B-B14F-4D97-AF65-F5344CB8AC3E}">
        <p14:creationId xmlns:p14="http://schemas.microsoft.com/office/powerpoint/2010/main" val="174153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1981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44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278 0.2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407C22E-B569-3F45-AA7E-FB87386D782C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046400" y="2057399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819400" y="2543307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486400" y="2543307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486400" y="1628812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Traditional Machine Learning</a:t>
            </a: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>
            <a:off x="6950880" y="4017765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V="1">
            <a:off x="4046400" y="4009987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819400" y="4495895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486400" y="4495895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5486400" y="3581400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2881440" y="3581400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6950880" y="58617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4046400" y="5854021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819400" y="63399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5486400" y="63399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5486400" y="5425434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2881440" y="5425434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Bag-of-words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74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459416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33800"/>
            <a:ext cx="2174636" cy="649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733800"/>
            <a:ext cx="1861447" cy="649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419600"/>
            <a:ext cx="1891440" cy="649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2" y="1371600"/>
            <a:ext cx="3063668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99" y="1371600"/>
            <a:ext cx="1940768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5257" y="1371600"/>
            <a:ext cx="3320143" cy="137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281940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SIFT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4683" y="2819400"/>
            <a:ext cx="161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 Images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93235" y="5105400"/>
            <a:ext cx="71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HoG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615566" y="5105400"/>
            <a:ext cx="106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Textons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07999" y="5791200"/>
            <a:ext cx="2992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 many many more….</a:t>
            </a:r>
          </a:p>
        </p:txBody>
      </p:sp>
    </p:spTree>
    <p:extLst>
      <p:ext uri="{BB962C8B-B14F-4D97-AF65-F5344CB8AC3E}">
        <p14:creationId xmlns:p14="http://schemas.microsoft.com/office/powerpoint/2010/main" val="2950195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6950880" y="39920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04640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59360" y="4470229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30720" y="4470229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820480" y="4470229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886720" y="3554293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384800" y="3554293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Mixture of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Gaussians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881440" y="3554293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58144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4640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159360" y="2543307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230720" y="2543307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820480" y="2543307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886720" y="1628812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4384800" y="1628812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K-Means/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pooling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58144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952321" y="5854215"/>
            <a:ext cx="3672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404640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3159360" y="6332346"/>
            <a:ext cx="52704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4230720" y="6332346"/>
            <a:ext cx="141696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5820480" y="6332346"/>
            <a:ext cx="1149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5886720" y="5416409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4384800" y="5416409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n-grams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2882880" y="5416409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Parse Tree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Syntactic</a:t>
            </a: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558144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300" dirty="0"/>
              <a:t>Traditional Machine Learning (more accurately)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715000" y="990600"/>
            <a:ext cx="0" cy="571500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15000" y="864513"/>
            <a:ext cx="1407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“Learned”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715000" y="1371600"/>
            <a:ext cx="609600" cy="0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86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6950880" y="39920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04640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59360" y="4470229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30720" y="4470229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820480" y="4470229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886720" y="3554293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384800" y="3554293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Mixture of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Gaussians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881440" y="3554293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58144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4640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159360" y="2543307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230720" y="2543307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820480" y="2543307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886720" y="1628812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4384800" y="1628812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K-Means/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pooling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58144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952321" y="5854215"/>
            <a:ext cx="3672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404640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3159360" y="6332346"/>
            <a:ext cx="52704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4230720" y="6332346"/>
            <a:ext cx="141696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5820480" y="6332346"/>
            <a:ext cx="1149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5886720" y="5416409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4384800" y="5416409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n-grams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2882880" y="5416409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Parse Tree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Syntactic</a:t>
            </a: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558144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End-to-End Learning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15000" y="864513"/>
            <a:ext cx="1407958" cy="5841087"/>
            <a:chOff x="5715000" y="864513"/>
            <a:chExt cx="1407958" cy="5841087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5715000" y="990600"/>
              <a:ext cx="0" cy="5715000"/>
            </a:xfrm>
            <a:prstGeom prst="line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5715000" y="864513"/>
              <a:ext cx="14079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“Learned”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5715000" y="1371600"/>
              <a:ext cx="609600" cy="0"/>
            </a:xfrm>
            <a:prstGeom prst="straightConnector1">
              <a:avLst/>
            </a:prstGeom>
            <a:ln>
              <a:prstDash val="dash"/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4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75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32691 -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A hierarchy of trainable feature transforms</a:t>
            </a:r>
          </a:p>
          <a:p>
            <a:pPr lvl="1"/>
            <a:r>
              <a:rPr lang="en-US" dirty="0"/>
              <a:t>Each module transforms its input representation into a higher-level one.</a:t>
            </a:r>
          </a:p>
          <a:p>
            <a:pPr lvl="1"/>
            <a:r>
              <a:rPr lang="en-US" dirty="0"/>
              <a:t>High-level features are more global and more invariant</a:t>
            </a:r>
          </a:p>
          <a:p>
            <a:pPr lvl="1"/>
            <a:r>
              <a:rPr lang="en-US" dirty="0"/>
              <a:t>Low-level features are shared among categories</a:t>
            </a:r>
          </a:p>
          <a:p>
            <a:endParaRPr lang="en-US" dirty="0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1889280" y="5089398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45376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756961" y="5106680"/>
            <a:ext cx="1339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4471200" y="5103800"/>
            <a:ext cx="627840" cy="1042669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099041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402241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6512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068320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467041" y="5180128"/>
            <a:ext cx="145440" cy="982183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66721" y="6186794"/>
            <a:ext cx="3561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4000"/>
              </a:lnSpc>
              <a:buClrTx/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Tiresias PCfont" charset="0"/>
              </a:rPr>
              <a:t>Learned Internal Representations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1" y="45824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End-to-End Learning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08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Deep Learning, the field, about?</a:t>
            </a:r>
          </a:p>
          <a:p>
            <a:pPr lvl="1"/>
            <a:r>
              <a:rPr lang="en-US" dirty="0"/>
              <a:t>Highlight of some recent projects from my lab</a:t>
            </a:r>
          </a:p>
          <a:p>
            <a:pPr lvl="1"/>
            <a:endParaRPr lang="en-US" dirty="0"/>
          </a:p>
          <a:p>
            <a:r>
              <a:rPr lang="en-US" dirty="0"/>
              <a:t>What is this class about? </a:t>
            </a:r>
          </a:p>
          <a:p>
            <a:pPr lvl="1"/>
            <a:r>
              <a:rPr lang="en-US" dirty="0"/>
              <a:t>What to expect? </a:t>
            </a:r>
          </a:p>
          <a:p>
            <a:pPr lvl="1"/>
            <a:r>
              <a:rPr lang="en-US" dirty="0"/>
              <a:t>Logistics</a:t>
            </a:r>
          </a:p>
          <a:p>
            <a:pPr lvl="1"/>
            <a:endParaRPr lang="en-US" dirty="0"/>
          </a:p>
          <a:p>
            <a:r>
              <a:rPr lang="en-US" dirty="0"/>
              <a:t>FAQ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4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“Shallow” models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Deep models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1889280" y="5089398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45376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756961" y="5106680"/>
            <a:ext cx="1339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4471200" y="5103800"/>
            <a:ext cx="627840" cy="1042669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099041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402241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6512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068320" y="5106680"/>
            <a:ext cx="36720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467041" y="5180128"/>
            <a:ext cx="145440" cy="982183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66721" y="6186794"/>
            <a:ext cx="3561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4000"/>
              </a:lnSpc>
              <a:buClrTx/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Tiresias PCfont" charset="0"/>
              </a:rPr>
              <a:t>Learned Internal Representations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1" y="45824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“Shallow” </a:t>
            </a:r>
            <a:r>
              <a:rPr lang="en-US" dirty="0" err="1"/>
              <a:t>vs</a:t>
            </a:r>
            <a:r>
              <a:rPr lang="en-US" dirty="0"/>
              <a:t> Deep Learning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5802312" y="2133600"/>
            <a:ext cx="2908300" cy="1016000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“Simple” Trainable 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8715375" y="2632075"/>
            <a:ext cx="657225" cy="1587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847850" y="2632075"/>
            <a:ext cx="657225" cy="1587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2436812" y="2133600"/>
            <a:ext cx="2862263" cy="101123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hand-crafted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Feature Extractor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>
            <a:off x="5303838" y="2632075"/>
            <a:ext cx="549708" cy="289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678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048000" y="31395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6400800" y="31395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63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3505200"/>
            <a:ext cx="8153400" cy="13716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77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278 0.2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Distributed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681810"/>
            <a:ext cx="7201107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95800" y="1447800"/>
            <a:ext cx="4343400" cy="510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285240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468763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3192800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474669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United </a:t>
            </a:r>
            <a:r>
              <a:rPr lang="en-US" dirty="0" err="1"/>
              <a:t>States:Dollar</a:t>
            </a:r>
            <a:r>
              <a:rPr lang="en-US" dirty="0"/>
              <a:t> :: Mexico:?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112000" cy="4645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2167499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ThisPlusThat.me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5724" r="1572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9551" y="6400800"/>
            <a:ext cx="763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insightdatascience.com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/blog/thisplusthat_a_search_engine_that_lets_you_add_words_as_vectors.html</a:t>
            </a:r>
          </a:p>
        </p:txBody>
      </p:sp>
    </p:spTree>
    <p:extLst>
      <p:ext uri="{BB962C8B-B14F-4D97-AF65-F5344CB8AC3E}">
        <p14:creationId xmlns:p14="http://schemas.microsoft.com/office/powerpoint/2010/main" val="560851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77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Deep/Representation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(Usually) Better Performance</a:t>
            </a:r>
          </a:p>
          <a:p>
            <a:pPr lvl="1"/>
            <a:r>
              <a:rPr lang="en-US" i="1" dirty="0"/>
              <a:t>“Because gradient descent is better than you”</a:t>
            </a:r>
            <a:br>
              <a:rPr lang="en-US" i="1" dirty="0"/>
            </a:br>
            <a:r>
              <a:rPr lang="en-US" i="1" dirty="0" err="1"/>
              <a:t>Yann</a:t>
            </a:r>
            <a:r>
              <a:rPr lang="en-US" i="1" dirty="0"/>
              <a:t> </a:t>
            </a:r>
            <a:r>
              <a:rPr lang="en-US" i="1" dirty="0" err="1"/>
              <a:t>LeCun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New domains without “experts”</a:t>
            </a:r>
          </a:p>
          <a:p>
            <a:pPr lvl="1"/>
            <a:r>
              <a:rPr lang="en-US" dirty="0"/>
              <a:t>RGBD/Lidar</a:t>
            </a:r>
          </a:p>
          <a:p>
            <a:pPr lvl="1"/>
            <a:r>
              <a:rPr lang="en-US" dirty="0"/>
              <a:t>Multi-spectral data</a:t>
            </a:r>
          </a:p>
          <a:p>
            <a:pPr lvl="1"/>
            <a:r>
              <a:rPr lang="en-US" dirty="0"/>
              <a:t>Gene-expression data</a:t>
            </a:r>
          </a:p>
          <a:p>
            <a:pPr lvl="1"/>
            <a:r>
              <a:rPr lang="en-US" dirty="0"/>
              <a:t>Unclear how to hand-engineer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71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“Expert” intuitions can be misleading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  <a:p>
            <a:r>
              <a:rPr lang="en-US" i="1" dirty="0"/>
              <a:t>“Every time I fire a linguist, the performance of our speech recognition system goes up”</a:t>
            </a:r>
            <a:endParaRPr lang="en-US" dirty="0"/>
          </a:p>
          <a:p>
            <a:pPr lvl="1"/>
            <a:r>
              <a:rPr lang="en-US" dirty="0"/>
              <a:t>Fred </a:t>
            </a:r>
            <a:r>
              <a:rPr lang="en-US" dirty="0" err="1"/>
              <a:t>Jelinik</a:t>
            </a:r>
            <a:r>
              <a:rPr lang="en-US" dirty="0"/>
              <a:t>, IBM </a:t>
            </a:r>
            <a:r>
              <a:rPr lang="fr-FR" dirty="0"/>
              <a:t>’</a:t>
            </a:r>
            <a:r>
              <a:rPr lang="en-US" dirty="0"/>
              <a:t>98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124200"/>
            <a:ext cx="115824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Deep Learning, the field, about?</a:t>
            </a:r>
          </a:p>
          <a:p>
            <a:pPr lvl="1"/>
            <a:r>
              <a:rPr lang="en-US" dirty="0"/>
              <a:t>Highlight of some recent projects from my lab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is this class about?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to expect?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Logistics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FAQ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61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Deep/Representation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Modularity! </a:t>
            </a:r>
          </a:p>
          <a:p>
            <a:r>
              <a:rPr lang="en-US" dirty="0"/>
              <a:t>Plug and play architectures!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4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354560" y="5025328"/>
            <a:ext cx="4789440" cy="79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Any DAG of </a:t>
            </a:r>
            <a:r>
              <a:rPr lang="en-US" sz="2200" b="1" dirty="0" err="1">
                <a:solidFill>
                  <a:srgbClr val="FF0000"/>
                </a:solidFill>
                <a:latin typeface="FreeSans" charset="0"/>
              </a:rPr>
              <a:t>differentialble</a:t>
            </a:r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 modules is allowed!</a:t>
            </a: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Differentiable Computation Graph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9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458200" cy="685800"/>
          </a:xfrm>
        </p:spPr>
        <p:txBody>
          <a:bodyPr/>
          <a:lstStyle/>
          <a:p>
            <a:r>
              <a:rPr lang="en-US" dirty="0"/>
              <a:t>Logistic Regression as a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5" y="2362200"/>
            <a:ext cx="3810000" cy="1104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07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Logistic Regression as a Cascade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5" y="2362200"/>
            <a:ext cx="38100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39328"/>
            <a:ext cx="7467600" cy="133538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207000"/>
            <a:ext cx="876300" cy="431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89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Forward-Prop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9144000" cy="327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30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Computation: Back-Prop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255"/>
            <a:ext cx="9144000" cy="3308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73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354560" y="5025328"/>
            <a:ext cx="4789440" cy="79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Any DAG of </a:t>
            </a:r>
            <a:r>
              <a:rPr lang="en-US" sz="2200" b="1" dirty="0" err="1">
                <a:solidFill>
                  <a:srgbClr val="FF0000"/>
                </a:solidFill>
                <a:latin typeface="FreeSans" charset="0"/>
              </a:rPr>
              <a:t>differentialble</a:t>
            </a:r>
            <a:r>
              <a:rPr lang="en-US" sz="2200" b="1" dirty="0">
                <a:solidFill>
                  <a:srgbClr val="FF0000"/>
                </a:solidFill>
                <a:latin typeface="FreeSans" charset="0"/>
              </a:rPr>
              <a:t> modules is allowed!</a:t>
            </a: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Differentiable Computation Graph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73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288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29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315A-2E26-1B46-A5BC-641A5ED8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8EC3A-7122-5D45-B90B-849FB6EE8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385BE-E9B0-9C41-B006-F886E646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4A814-AF57-DA4E-A3CB-24B756D3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59C8E-D2B9-C545-90B6-704006D27063}"/>
              </a:ext>
            </a:extLst>
          </p:cNvPr>
          <p:cNvSpPr/>
          <p:nvPr/>
        </p:nvSpPr>
        <p:spPr>
          <a:xfrm>
            <a:off x="1621991" y="2540548"/>
            <a:ext cx="5628720" cy="1650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50" b="1" dirty="0" err="1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vqa.cloudcv.org</a:t>
            </a:r>
            <a:r>
              <a:rPr lang="en-US" sz="4050" b="1" dirty="0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.</a:t>
            </a:r>
          </a:p>
          <a:p>
            <a:pPr algn="ctr"/>
            <a:r>
              <a:rPr lang="en-US" sz="4050" b="1" dirty="0" err="1">
                <a:solidFill>
                  <a:srgbClr val="00254C"/>
                </a:solidFill>
                <a:latin typeface="Avenir Black" charset="0"/>
                <a:ea typeface="Avenir Black" charset="0"/>
                <a:cs typeface="Avenir Black" charset="0"/>
              </a:rPr>
              <a:t>demo.visualdialog.org</a:t>
            </a:r>
            <a:endParaRPr lang="en-US" sz="4050" b="1" dirty="0">
              <a:solidFill>
                <a:srgbClr val="00254C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77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297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hist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303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hist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c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q_lst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h_lst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31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hist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q_lst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h_lst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qhi_vec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901" y="2065801"/>
            <a:ext cx="2808673" cy="2581406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32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hist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c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q_lst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h_lst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qhi_vec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901" y="2065801"/>
            <a:ext cx="2808673" cy="258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qhi_vector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9343" y="2171605"/>
            <a:ext cx="2705781" cy="236979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333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ques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hist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c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q_lst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h_lst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qhi_vec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901" y="2065801"/>
            <a:ext cx="2808673" cy="258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qhi_vector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9343" y="2171605"/>
            <a:ext cx="2705781" cy="236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decod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783" y="2379728"/>
            <a:ext cx="2055841" cy="721112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answ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900" y="2312504"/>
            <a:ext cx="1631872" cy="1014279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 Model #1</a:t>
            </a:r>
            <a:endParaRPr dirty="0"/>
          </a:p>
        </p:txBody>
      </p:sp>
      <p:pic>
        <p:nvPicPr>
          <p:cNvPr id="346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ques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histo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cn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q_lst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h_lst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qhi_vec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7901" y="2065801"/>
            <a:ext cx="2808673" cy="258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qhi_vector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9343" y="2171605"/>
            <a:ext cx="2705781" cy="236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decod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5783" y="2379728"/>
            <a:ext cx="2055841" cy="721112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Problem#1: Non-Convex! Non-Convex! Non-Convex!</a:t>
            </a:r>
          </a:p>
          <a:p>
            <a:pPr lvl="1"/>
            <a:r>
              <a:rPr lang="en-US" dirty="0"/>
              <a:t>Depth&gt;=3: most losses non-convex in parameters</a:t>
            </a:r>
          </a:p>
          <a:p>
            <a:pPr lvl="1"/>
            <a:r>
              <a:rPr lang="en-US" dirty="0"/>
              <a:t>Theoretically, all bets are off</a:t>
            </a:r>
          </a:p>
          <a:p>
            <a:pPr lvl="1"/>
            <a:r>
              <a:rPr lang="en-US" dirty="0"/>
              <a:t>Leads to stochasticity</a:t>
            </a:r>
          </a:p>
          <a:p>
            <a:pPr lvl="2"/>
            <a:r>
              <a:rPr lang="en-US" dirty="0"/>
              <a:t>different initializations </a:t>
            </a:r>
            <a:r>
              <a:rPr lang="en-US" dirty="0">
                <a:sym typeface="Wingdings"/>
              </a:rPr>
              <a:t> different local minima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Standard response #1</a:t>
            </a:r>
          </a:p>
          <a:p>
            <a:pPr lvl="1"/>
            <a:r>
              <a:rPr lang="en-US" dirty="0"/>
              <a:t>“Yes, but all interesting learning problems are non-convex”</a:t>
            </a:r>
          </a:p>
          <a:p>
            <a:pPr lvl="1"/>
            <a:r>
              <a:rPr lang="en-US" dirty="0"/>
              <a:t>For example, human learning</a:t>
            </a:r>
          </a:p>
          <a:p>
            <a:pPr lvl="2"/>
            <a:r>
              <a:rPr lang="en-US" dirty="0"/>
              <a:t>Order matters </a:t>
            </a:r>
            <a:r>
              <a:rPr lang="en-US" dirty="0">
                <a:sym typeface="Wingdings"/>
              </a:rPr>
              <a:t> wave hands  </a:t>
            </a:r>
            <a:r>
              <a:rPr lang="en-US" dirty="0"/>
              <a:t> non-convexity</a:t>
            </a:r>
          </a:p>
          <a:p>
            <a:endParaRPr lang="en-US" dirty="0"/>
          </a:p>
          <a:p>
            <a:r>
              <a:rPr lang="en-US" dirty="0"/>
              <a:t>Standard response #2</a:t>
            </a:r>
          </a:p>
          <a:p>
            <a:pPr lvl="1"/>
            <a:r>
              <a:rPr lang="en-US" dirty="0"/>
              <a:t>“Yes, but it often works!”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Problem#2: Lack of interpretability</a:t>
            </a:r>
          </a:p>
          <a:p>
            <a:pPr lvl="1"/>
            <a:r>
              <a:rPr lang="en-US" dirty="0"/>
              <a:t>Hard to track down what’s failing</a:t>
            </a:r>
          </a:p>
          <a:p>
            <a:pPr lvl="1"/>
            <a:r>
              <a:rPr lang="en-US" dirty="0"/>
              <a:t>Pipeline systems have “oracle” performances at each step</a:t>
            </a:r>
          </a:p>
          <a:p>
            <a:pPr lvl="1"/>
            <a:r>
              <a:rPr lang="en-US" dirty="0"/>
              <a:t>In end-to-end systems, it’s hard to know why things are not working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160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Problem#2: Lack of interpretability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57628"/>
            <a:ext cx="3667277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00200"/>
            <a:ext cx="4114799" cy="1636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082" y="3257828"/>
            <a:ext cx="3497718" cy="2819400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 bwMode="auto">
          <a:xfrm>
            <a:off x="1295400" y="6248400"/>
            <a:ext cx="6248400" cy="22860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1190" y="6519446"/>
            <a:ext cx="122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End-to-End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7939" y="6519446"/>
            <a:ext cx="91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Pipeline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623" y="59436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[Fang et al. CVPR15]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974" y="5943600"/>
            <a:ext cx="2313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Vinyals</a:t>
            </a:r>
            <a:r>
              <a:rPr lang="en-US" sz="1600" dirty="0"/>
              <a:t> et al. CVPR15]</a:t>
            </a:r>
          </a:p>
        </p:txBody>
      </p:sp>
    </p:spTree>
    <p:extLst>
      <p:ext uri="{BB962C8B-B14F-4D97-AF65-F5344CB8AC3E}">
        <p14:creationId xmlns:p14="http://schemas.microsoft.com/office/powerpoint/2010/main" val="17246387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Problem#2: Lack of interpretability</a:t>
            </a:r>
          </a:p>
          <a:p>
            <a:pPr lvl="1"/>
            <a:r>
              <a:rPr lang="en-US" dirty="0"/>
              <a:t>Hard to track down what’s failing</a:t>
            </a:r>
          </a:p>
          <a:p>
            <a:pPr lvl="1"/>
            <a:r>
              <a:rPr lang="en-US" dirty="0"/>
              <a:t>Pipeline systems have “oracle” performances at each step</a:t>
            </a:r>
          </a:p>
          <a:p>
            <a:pPr lvl="1"/>
            <a:r>
              <a:rPr lang="en-US" dirty="0"/>
              <a:t>In end-to-end systems, it’s hard to know why things are not working </a:t>
            </a:r>
          </a:p>
          <a:p>
            <a:endParaRPr lang="en-US" dirty="0"/>
          </a:p>
          <a:p>
            <a:r>
              <a:rPr lang="en-US" dirty="0"/>
              <a:t>Standard response #1</a:t>
            </a:r>
          </a:p>
          <a:p>
            <a:pPr lvl="1"/>
            <a:r>
              <a:rPr lang="en-US" dirty="0"/>
              <a:t>Tricks of the trade: visualize features, add losses at different layers, pre-train to avoid degenerate initializations… </a:t>
            </a:r>
          </a:p>
          <a:p>
            <a:pPr lvl="1"/>
            <a:r>
              <a:rPr lang="en-US" dirty="0"/>
              <a:t>“We’re working on it” </a:t>
            </a:r>
          </a:p>
          <a:p>
            <a:endParaRPr lang="en-US" dirty="0"/>
          </a:p>
          <a:p>
            <a:r>
              <a:rPr lang="en-US" dirty="0"/>
              <a:t>Standard response #2</a:t>
            </a:r>
          </a:p>
          <a:p>
            <a:pPr lvl="1"/>
            <a:r>
              <a:rPr lang="en-US" dirty="0"/>
              <a:t>“Yes, but it often works!”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E74F-CA07-C448-94F7-1C18D391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20C89-23A7-5C4A-B379-27C5A7576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86F40-77D8-A246-8EB1-80FAA05E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F90E3-766D-3F4E-A00E-FF79841E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C34B8B0-64F8-BF43-B832-943F1B64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45692"/>
            <a:ext cx="6096000" cy="477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60332-8072-4E4C-8C5A-6EE762711426}"/>
              </a:ext>
            </a:extLst>
          </p:cNvPr>
          <p:cNvSpPr txBox="1"/>
          <p:nvPr/>
        </p:nvSpPr>
        <p:spPr>
          <a:xfrm>
            <a:off x="1822990" y="6578469"/>
            <a:ext cx="5579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https://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www.sumologic.com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/blog/machine-learning-deep-learning/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1263575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Problem#3: Lack of easy reproducibility</a:t>
            </a:r>
          </a:p>
          <a:p>
            <a:pPr lvl="1"/>
            <a:r>
              <a:rPr lang="en-US" dirty="0"/>
              <a:t>Direct consequence of </a:t>
            </a:r>
            <a:r>
              <a:rPr lang="en-US" dirty="0" err="1"/>
              <a:t>stochasticity</a:t>
            </a:r>
            <a:r>
              <a:rPr lang="en-US" dirty="0"/>
              <a:t> &amp; non-convexity 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Standard response #1</a:t>
            </a:r>
          </a:p>
          <a:p>
            <a:pPr lvl="1"/>
            <a:r>
              <a:rPr lang="en-US" dirty="0"/>
              <a:t>It’s getting much better</a:t>
            </a:r>
          </a:p>
          <a:p>
            <a:pPr lvl="1"/>
            <a:r>
              <a:rPr lang="en-US" dirty="0"/>
              <a:t>Standard toolkits/libraries/frameworks now available</a:t>
            </a:r>
          </a:p>
          <a:p>
            <a:pPr lvl="1"/>
            <a:r>
              <a:rPr lang="en-US" dirty="0" err="1"/>
              <a:t>PyTorch</a:t>
            </a:r>
            <a:r>
              <a:rPr lang="en-US" dirty="0"/>
              <a:t>, TensorFlow, </a:t>
            </a:r>
            <a:r>
              <a:rPr lang="en-US" dirty="0" err="1"/>
              <a:t>MxNet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Standard response #2</a:t>
            </a:r>
          </a:p>
          <a:p>
            <a:pPr lvl="1"/>
            <a:r>
              <a:rPr lang="en-US" dirty="0"/>
              <a:t>“Yes, but it often works!”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 it works, but how?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914400"/>
            <a:ext cx="91297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97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Deep Learning, the field, about?</a:t>
            </a:r>
          </a:p>
          <a:p>
            <a:pPr lvl="1"/>
            <a:r>
              <a:rPr lang="en-US" dirty="0"/>
              <a:t>Highlight of some recent projects from my lab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is this class about?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to expect?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Logistics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FAQ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338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is Deep Learning, the field, about?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Highlight of some recent projects from my lab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What is this class about? </a:t>
            </a:r>
          </a:p>
          <a:p>
            <a:pPr lvl="1"/>
            <a:r>
              <a:rPr lang="en-US" dirty="0"/>
              <a:t>What to expect? </a:t>
            </a:r>
          </a:p>
          <a:p>
            <a:pPr lvl="1"/>
            <a:r>
              <a:rPr lang="en-US" dirty="0"/>
              <a:t>Logistics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FAQ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245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107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F17 DL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Firehose of </a:t>
            </a:r>
            <a:r>
              <a:rPr lang="en-US" dirty="0" err="1"/>
              <a:t>arxiv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1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Arxiv</a:t>
            </a:r>
            <a:r>
              <a:rPr lang="en-US" dirty="0"/>
              <a:t> Fire Hose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48130" name="Picture 2" descr="ttps://outlivinglife.files.wordpress.com/2013/02/information_h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32" y="2239537"/>
            <a:ext cx="474499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1264" y="1371600"/>
            <a:ext cx="1930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PhD Student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5762733" y="1602433"/>
            <a:ext cx="1298531" cy="101810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132" name="Picture 4" descr="mage result for arx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8" y="4658887"/>
            <a:ext cx="185423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4951" y="2199489"/>
            <a:ext cx="193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Deep Learning papers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>
            <a:off x="2345287" y="2799654"/>
            <a:ext cx="1131443" cy="14076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3964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F17 DL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</a:t>
            </a:r>
          </a:p>
          <a:p>
            <a:pPr lvl="1"/>
            <a:r>
              <a:rPr lang="en-US" dirty="0"/>
              <a:t>After taking this class, you should be able to pick up the latest </a:t>
            </a:r>
            <a:r>
              <a:rPr lang="en-US" dirty="0" err="1"/>
              <a:t>Arxiv</a:t>
            </a:r>
            <a:r>
              <a:rPr lang="en-US" dirty="0"/>
              <a:t> paper, easily understand it, &amp; implement it. </a:t>
            </a:r>
          </a:p>
          <a:p>
            <a:endParaRPr lang="en-US" dirty="0"/>
          </a:p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Junior/Senior PhD students who want to </a:t>
            </a:r>
            <a:br>
              <a:rPr lang="en-US" dirty="0"/>
            </a:br>
            <a:r>
              <a:rPr lang="en-US" i="1" dirty="0"/>
              <a:t>conduct research and publish in Deep Learning. </a:t>
            </a:r>
            <a:br>
              <a:rPr lang="en-US" i="1" dirty="0"/>
            </a:br>
            <a:br>
              <a:rPr lang="en-US" i="1" dirty="0"/>
            </a:br>
            <a:r>
              <a:rPr lang="en-US" dirty="0"/>
              <a:t>(think ICLR/CVPR papers as outcomes)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857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F19 DL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  <a:p>
            <a:r>
              <a:rPr lang="en-US" dirty="0"/>
              <a:t>Goal: </a:t>
            </a:r>
          </a:p>
          <a:p>
            <a:pPr lvl="1"/>
            <a:r>
              <a:rPr lang="en-US" dirty="0"/>
              <a:t>After finishing this class, you should be ready to get started on your first DL research project. </a:t>
            </a:r>
          </a:p>
          <a:p>
            <a:pPr lvl="2"/>
            <a:r>
              <a:rPr lang="en-US" dirty="0"/>
              <a:t>CNNs</a:t>
            </a:r>
          </a:p>
          <a:p>
            <a:pPr lvl="2"/>
            <a:r>
              <a:rPr lang="en-US" dirty="0"/>
              <a:t>RNNs</a:t>
            </a:r>
          </a:p>
          <a:p>
            <a:pPr lvl="2"/>
            <a:r>
              <a:rPr lang="en-US" dirty="0"/>
              <a:t>Deep Reinforcement Learning</a:t>
            </a:r>
          </a:p>
          <a:p>
            <a:pPr lvl="2"/>
            <a:r>
              <a:rPr lang="en-US" dirty="0"/>
              <a:t>Generative Models (VAEs, GANs)</a:t>
            </a:r>
          </a:p>
          <a:p>
            <a:pPr lvl="2"/>
            <a:endParaRPr lang="en-US" dirty="0"/>
          </a:p>
          <a:p>
            <a:endParaRPr lang="en-US" dirty="0"/>
          </a:p>
          <a:p>
            <a:r>
              <a:rPr lang="en-US" dirty="0"/>
              <a:t>Target Audience: </a:t>
            </a:r>
          </a:p>
          <a:p>
            <a:pPr lvl="1"/>
            <a:r>
              <a:rPr lang="en-US" dirty="0"/>
              <a:t>Senior undergrads, MS-ML, and new PhD students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class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the target audience: </a:t>
            </a:r>
          </a:p>
          <a:p>
            <a:pPr lvl="1"/>
            <a:r>
              <a:rPr lang="en-US" dirty="0"/>
              <a:t>Advanced grad-students already working in ML/DL areas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People looking to understand latest and greatest cutting-edge research (e.g. GANs, AlphaGo,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Undergraduate/Masters students looking to graduate </a:t>
            </a:r>
            <a:br>
              <a:rPr lang="en-US" dirty="0"/>
            </a:br>
            <a:r>
              <a:rPr lang="en-US" dirty="0"/>
              <a:t>with a DL class on their resume.</a:t>
            </a:r>
          </a:p>
          <a:p>
            <a:pPr lvl="1"/>
            <a:endParaRPr lang="en-US" i="1" dirty="0"/>
          </a:p>
          <a:p>
            <a:endParaRPr lang="en-US" dirty="0"/>
          </a:p>
          <a:p>
            <a:r>
              <a:rPr lang="en-US" dirty="0"/>
              <a:t>NOT the goal: </a:t>
            </a:r>
          </a:p>
          <a:p>
            <a:pPr lvl="1"/>
            <a:r>
              <a:rPr lang="en-US" dirty="0"/>
              <a:t>Teaching a toolkit. “Intro to TensorFlow/</a:t>
            </a:r>
            <a:r>
              <a:rPr lang="en-US" dirty="0" err="1"/>
              <a:t>PyTorch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Intro to Machine Learning</a:t>
            </a:r>
          </a:p>
          <a:p>
            <a:pPr lvl="1"/>
            <a:endParaRPr lang="en-US" dirty="0"/>
          </a:p>
          <a:p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66D1-4B35-A848-BB4C-DA0EB91E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(general) intelligence?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FAD12-BB25-7147-9BEB-BD5947EF7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Boring textbook answer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  The ability to acquire and apply knowledge and skills</a:t>
            </a:r>
          </a:p>
          <a:p>
            <a:pPr lvl="1"/>
            <a:r>
              <a:rPr lang="en-US" dirty="0"/>
              <a:t>Dictionary</a:t>
            </a:r>
          </a:p>
          <a:p>
            <a:endParaRPr lang="en-US" i="1" dirty="0"/>
          </a:p>
          <a:p>
            <a:r>
              <a:rPr lang="en-US" dirty="0"/>
              <a:t>My favorite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  The ability to navigate in problem space</a:t>
            </a:r>
          </a:p>
          <a:p>
            <a:pPr lvl="1"/>
            <a:r>
              <a:rPr lang="en-US" dirty="0"/>
              <a:t>Siddhartha Mukherjee, Columbia</a:t>
            </a:r>
          </a:p>
          <a:p>
            <a:pPr lvl="1"/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F46C4-BA00-734B-8836-FD456EE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38820-0029-5449-971C-F11B8063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6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an ADVANCED Machine Learning class</a:t>
            </a:r>
          </a:p>
          <a:p>
            <a:pPr lvl="1"/>
            <a:r>
              <a:rPr lang="en-US" dirty="0"/>
              <a:t>This should NOT be your first introduction to ML</a:t>
            </a:r>
          </a:p>
          <a:p>
            <a:pPr lvl="1"/>
            <a:r>
              <a:rPr lang="en-US" dirty="0"/>
              <a:t>You will need a formal class; not just self-reading/</a:t>
            </a:r>
            <a:r>
              <a:rPr lang="en-US" dirty="0" err="1"/>
              <a:t>coursera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If you took CS 7641/</a:t>
            </a:r>
            <a:r>
              <a:rPr lang="tr-TR" dirty="0"/>
              <a:t>ISYE 6740/</a:t>
            </a:r>
            <a:r>
              <a:rPr lang="is-IS" dirty="0"/>
              <a:t>CSE 6740 </a:t>
            </a:r>
            <a:r>
              <a:rPr lang="en-US" dirty="0"/>
              <a:t>@GT, </a:t>
            </a:r>
            <a:br>
              <a:rPr lang="en-US" dirty="0"/>
            </a:br>
            <a:r>
              <a:rPr lang="en-US" dirty="0"/>
              <a:t>you’re in the right place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you took an equivalent class elsewhere, see list of topics taught in CS 7641 to be sure.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63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Intro Machine Learning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Classifiers, </a:t>
            </a:r>
            <a:r>
              <a:rPr lang="en-US" sz="1800" dirty="0" err="1"/>
              <a:t>regressors</a:t>
            </a:r>
            <a:r>
              <a:rPr lang="en-US" sz="1800" dirty="0"/>
              <a:t>, loss functions, MLE, MAP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Linear Algebra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Matrix multiplication, eigenvalues, positive semi-definiteness…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Calculus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Multi-</a:t>
            </a:r>
            <a:r>
              <a:rPr lang="en-US" sz="1600" dirty="0" err="1"/>
              <a:t>variate</a:t>
            </a:r>
            <a:r>
              <a:rPr lang="en-US" sz="1600" dirty="0"/>
              <a:t> gradients, hessians, </a:t>
            </a:r>
            <a:r>
              <a:rPr lang="en-US" sz="1600" dirty="0" err="1"/>
              <a:t>jacobians</a:t>
            </a:r>
            <a:r>
              <a:rPr lang="en-US" sz="1600" dirty="0"/>
              <a:t>… 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14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Intro Machine Learning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Classifiers, </a:t>
            </a:r>
            <a:r>
              <a:rPr lang="en-US" sz="1800" dirty="0" err="1"/>
              <a:t>regressors</a:t>
            </a:r>
            <a:r>
              <a:rPr lang="en-US" sz="1800" dirty="0"/>
              <a:t>, loss functions, MLE, MAP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Linear Algebra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Matrix multiplication, eigenvalues, positive semi-definiteness…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Calculus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Multi-</a:t>
            </a:r>
            <a:r>
              <a:rPr lang="en-US" sz="1600" dirty="0" err="1"/>
              <a:t>variate</a:t>
            </a:r>
            <a:r>
              <a:rPr lang="en-US" sz="1600" dirty="0"/>
              <a:t> gradients, hessians, </a:t>
            </a:r>
            <a:r>
              <a:rPr lang="en-US" sz="1600" dirty="0" err="1"/>
              <a:t>jacobians</a:t>
            </a:r>
            <a:r>
              <a:rPr lang="en-US" sz="1600" dirty="0"/>
              <a:t>… 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22310"/>
            <a:ext cx="7640428" cy="58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106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Intro Machine Learning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Classifiers, </a:t>
            </a:r>
            <a:r>
              <a:rPr lang="en-US" sz="1800" dirty="0" err="1"/>
              <a:t>regressors</a:t>
            </a:r>
            <a:r>
              <a:rPr lang="en-US" sz="1800" dirty="0"/>
              <a:t>, loss functions, MLE, MAP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Linear Algebra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Matrix multiplication, eigenvalues, positive semi-definiteness…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Calculus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Multi-</a:t>
            </a:r>
            <a:r>
              <a:rPr lang="en-US" sz="1600" dirty="0" err="1"/>
              <a:t>variate</a:t>
            </a:r>
            <a:r>
              <a:rPr lang="en-US" sz="1600" dirty="0"/>
              <a:t> gradients, hessians, </a:t>
            </a:r>
            <a:r>
              <a:rPr lang="en-US" sz="1600" dirty="0" err="1"/>
              <a:t>jacobians</a:t>
            </a:r>
            <a:r>
              <a:rPr lang="en-US" sz="1600" dirty="0"/>
              <a:t>…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FF0000"/>
                </a:solidFill>
              </a:rPr>
              <a:t>Programming!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Homeworks</a:t>
            </a:r>
            <a:r>
              <a:rPr lang="en-US" sz="1800" dirty="0"/>
              <a:t> will require Python!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Libraries/Frameworks: </a:t>
            </a:r>
            <a:r>
              <a:rPr lang="en-US" sz="1800" dirty="0" err="1"/>
              <a:t>PyTorch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HW0+4 (pure python), HW1 (python + </a:t>
            </a:r>
            <a:r>
              <a:rPr lang="en-US" sz="1800" dirty="0" err="1"/>
              <a:t>PyTorch</a:t>
            </a:r>
            <a:r>
              <a:rPr lang="en-US" sz="1800" dirty="0"/>
              <a:t>), </a:t>
            </a:r>
            <a:br>
              <a:rPr lang="en-US" sz="1800" dirty="0"/>
            </a:br>
            <a:r>
              <a:rPr lang="en-US" sz="1800" dirty="0"/>
              <a:t>HW2+3 (</a:t>
            </a:r>
            <a:r>
              <a:rPr lang="en-US" sz="1800" dirty="0" err="1"/>
              <a:t>PyTorch</a:t>
            </a:r>
            <a:r>
              <a:rPr lang="en-US" sz="18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Your language of choice for project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24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Instructor: Dhruv Batra </a:t>
            </a:r>
          </a:p>
          <a:p>
            <a:pPr lvl="1"/>
            <a:r>
              <a:rPr lang="en-US" dirty="0" err="1"/>
              <a:t>dbatra@gatech</a:t>
            </a:r>
            <a:endParaRPr lang="en-US" dirty="0"/>
          </a:p>
          <a:p>
            <a:pPr lvl="1"/>
            <a:r>
              <a:rPr lang="en-US" dirty="0"/>
              <a:t>Location: 219 CCB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137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10F35-6525-9E43-935F-101F731B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125" y="1683009"/>
            <a:ext cx="3143082" cy="3943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589E6-C436-8A4A-BE24-7F72A741B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4"/>
          <a:stretch/>
        </p:blipFill>
        <p:spPr>
          <a:xfrm>
            <a:off x="534815" y="1814839"/>
            <a:ext cx="2361400" cy="1198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3D108-0CD2-DC41-A78D-3D5956736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095" y="1829183"/>
            <a:ext cx="984069" cy="1205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4BC4F-BD16-B04E-A95B-C3DDD4C30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064" y="1584142"/>
            <a:ext cx="591161" cy="230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519F5D-CF59-D243-8C9E-42F575507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27" y="1587995"/>
            <a:ext cx="1219284" cy="226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6D9DCE-CC06-BF49-AE6D-99098C8D4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3357" y="4409768"/>
            <a:ext cx="1103459" cy="133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CE7AD-CDD5-064E-A0A4-10A6BF5477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0436"/>
          <a:stretch/>
        </p:blipFill>
        <p:spPr>
          <a:xfrm>
            <a:off x="321749" y="4219882"/>
            <a:ext cx="4901763" cy="1385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937E3-2DC3-544A-B7C2-6DEC4ECEA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9119" y="5472789"/>
            <a:ext cx="161201" cy="135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BF2D7-EB8B-0148-9570-05279162B9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44" y="4406970"/>
            <a:ext cx="1018016" cy="1117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F44502-8FAA-6643-820B-B18444BF44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b="48137"/>
          <a:stretch/>
        </p:blipFill>
        <p:spPr>
          <a:xfrm>
            <a:off x="323246" y="3044519"/>
            <a:ext cx="4856115" cy="14364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661E44-4A93-9E4B-92D4-2DEB707D1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My Research Group + Collaborators</a:t>
            </a:r>
          </a:p>
        </p:txBody>
      </p:sp>
    </p:spTree>
    <p:extLst>
      <p:ext uri="{BB962C8B-B14F-4D97-AF65-F5344CB8AC3E}">
        <p14:creationId xmlns:p14="http://schemas.microsoft.com/office/powerpoint/2010/main" val="23220785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85000"/>
                  </a:prstClr>
                </a:solidFill>
                <a:ea typeface="Osaka"/>
                <a:cs typeface="Osaka"/>
              </a:rPr>
              <a:t>(C) Dhruv Batra </a:t>
            </a:r>
            <a:endParaRPr lang="en-US" dirty="0">
              <a:solidFill>
                <a:prstClr val="white">
                  <a:lumMod val="85000"/>
                </a:prstClr>
              </a:solidFill>
              <a:ea typeface="Osaka"/>
              <a:cs typeface="Osak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  <a:ea typeface="Osaka"/>
                <a:cs typeface="Osaka"/>
              </a:rPr>
              <a:pPr>
                <a:defRPr/>
              </a:pPr>
              <a:t>96</a:t>
            </a:fld>
            <a:endParaRPr lang="en-US">
              <a:solidFill>
                <a:prstClr val="white">
                  <a:lumMod val="50000"/>
                </a:prstClr>
              </a:solidFill>
              <a:ea typeface="Osaka"/>
              <a:cs typeface="Osak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D21B29-5D79-A84F-91E3-0B785318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96846"/>
            <a:ext cx="8534400" cy="58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18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&amp;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4 </a:t>
            </a:r>
            <a:r>
              <a:rPr lang="en-US" dirty="0" err="1"/>
              <a:t>problem-sets+homeworks</a:t>
            </a:r>
            <a:r>
              <a:rPr lang="en-US" dirty="0"/>
              <a:t> (80%)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Mix of theory (PS) and implementation (HW)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First one goes out next week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Start early, Start early, Start early, Start early, Start early, Start early, Start early, Start early, Start early, Start early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Final project (20%)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Projects done in groups of 3-4</a:t>
            </a:r>
          </a:p>
          <a:p>
            <a:pPr lvl="0" eaLnBrk="1" hangingPunct="1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  <a:p>
            <a:pPr lvl="0" eaLnBrk="1" hangingPunct="1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</a:rPr>
              <a:t>(Bonus) Class Participation (5%)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Contribute to class discussions on Piazza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Ask questions, answer questions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885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“Free” Late Days</a:t>
            </a:r>
          </a:p>
          <a:p>
            <a:pPr lvl="1"/>
            <a:r>
              <a:rPr lang="en-US" dirty="0"/>
              <a:t>7 late days for the semester </a:t>
            </a:r>
          </a:p>
          <a:p>
            <a:pPr lvl="2"/>
            <a:r>
              <a:rPr lang="en-US" dirty="0"/>
              <a:t>Can use for HWs</a:t>
            </a:r>
          </a:p>
          <a:p>
            <a:pPr lvl="2"/>
            <a:r>
              <a:rPr lang="en-US" dirty="0"/>
              <a:t>Can NOT use for project related deadlines </a:t>
            </a:r>
          </a:p>
          <a:p>
            <a:pPr lvl="2"/>
            <a:r>
              <a:rPr lang="en-US" dirty="0"/>
              <a:t>Can NOT use for PS0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After free late days are used up:</a:t>
            </a:r>
          </a:p>
          <a:p>
            <a:pPr lvl="2"/>
            <a:r>
              <a:rPr lang="en-US" dirty="0"/>
              <a:t>25% penalty for each late day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25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 today; due Aug 22</a:t>
            </a:r>
          </a:p>
          <a:p>
            <a:pPr lvl="1"/>
            <a:r>
              <a:rPr lang="en-US" dirty="0"/>
              <a:t>Available on class webpage + Canvas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Grading</a:t>
            </a:r>
          </a:p>
          <a:p>
            <a:pPr lvl="1"/>
            <a:r>
              <a:rPr lang="en-US" dirty="0"/>
              <a:t>Not counted towards your final grade, but required</a:t>
            </a:r>
          </a:p>
          <a:p>
            <a:pPr lvl="1"/>
            <a:r>
              <a:rPr lang="en-US" dirty="0"/>
              <a:t>&lt;=50% means that you might not be prepared for the class</a:t>
            </a:r>
          </a:p>
          <a:p>
            <a:pPr lvl="1"/>
            <a:endParaRPr lang="en-US" dirty="0"/>
          </a:p>
          <a:p>
            <a:r>
              <a:rPr lang="en-US" dirty="0"/>
              <a:t>Topics</a:t>
            </a:r>
          </a:p>
          <a:p>
            <a:pPr lvl="1"/>
            <a:r>
              <a:rPr lang="en-US" dirty="0"/>
              <a:t>PS: probability, calculus, convexity, proving things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8006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40319</TotalTime>
  <Words>3357</Words>
  <Application>Microsoft Macintosh PowerPoint</Application>
  <PresentationFormat>On-screen Show (4:3)</PresentationFormat>
  <Paragraphs>959</Paragraphs>
  <Slides>110</Slides>
  <Notes>17</Notes>
  <HiddenSlides>22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110</vt:i4>
      </vt:variant>
    </vt:vector>
  </HeadingPairs>
  <TitlesOfParts>
    <vt:vector size="125" baseType="lpstr">
      <vt:lpstr>Arial</vt:lpstr>
      <vt:lpstr>Arial Narrow</vt:lpstr>
      <vt:lpstr>Avenir Black</vt:lpstr>
      <vt:lpstr>Calibri</vt:lpstr>
      <vt:lpstr>FreeSans</vt:lpstr>
      <vt:lpstr>Helvetica Light</vt:lpstr>
      <vt:lpstr>Helvetica Neue</vt:lpstr>
      <vt:lpstr>Helvetica Neue Light</vt:lpstr>
      <vt:lpstr>Helvetica Neue Medium</vt:lpstr>
      <vt:lpstr>Roboto</vt:lpstr>
      <vt:lpstr>Roboto Light</vt:lpstr>
      <vt:lpstr>Tiresias PCfont</vt:lpstr>
      <vt:lpstr>pictures</vt:lpstr>
      <vt:lpstr>Blank Presentation</vt:lpstr>
      <vt:lpstr>1_White</vt:lpstr>
      <vt:lpstr>CS 4803 / 7643: Deep Learning</vt:lpstr>
      <vt:lpstr>What are we here to discuss?</vt:lpstr>
      <vt:lpstr>Proxy for public interest</vt:lpstr>
      <vt:lpstr>AlphaGo vs Lee Sedol</vt:lpstr>
      <vt:lpstr>Outline</vt:lpstr>
      <vt:lpstr>Outline</vt:lpstr>
      <vt:lpstr>Demo time</vt:lpstr>
      <vt:lpstr>Concepts</vt:lpstr>
      <vt:lpstr>What is (general) intelligence? </vt:lpstr>
      <vt:lpstr>What is artificial intelligence? </vt:lpstr>
      <vt:lpstr>What is machine learning?</vt:lpstr>
      <vt:lpstr>Image Classification</vt:lpstr>
      <vt:lpstr>Image Classification</vt:lpstr>
      <vt:lpstr>PowerPoint Presentation</vt:lpstr>
      <vt:lpstr>Tasks are getting bolder</vt:lpstr>
      <vt:lpstr>Image Captioning</vt:lpstr>
      <vt:lpstr>Visual Question Answering (VQA)</vt:lpstr>
      <vt:lpstr>Visual Question Answering (VQA)</vt:lpstr>
      <vt:lpstr>PowerPoint Presentation</vt:lpstr>
      <vt:lpstr>Visual Dialog</vt:lpstr>
      <vt:lpstr>PowerPoint Presentation</vt:lpstr>
      <vt:lpstr>PowerPoint Presentation</vt:lpstr>
      <vt:lpstr>PowerPoint Presentation</vt:lpstr>
      <vt:lpstr>PowerPoint Presentation</vt:lpstr>
      <vt:lpstr>Embodied Question Answering [CVPR ’18]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is Deep (Machine) Learning?</vt:lpstr>
      <vt:lpstr>So what is Deep (Machine)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is Deep (Machine) Learning?</vt:lpstr>
      <vt:lpstr>PowerPoint Presentation</vt:lpstr>
      <vt:lpstr>Feature Engineering</vt:lpstr>
      <vt:lpstr>PowerPoint Presentation</vt:lpstr>
      <vt:lpstr>PowerPoint Presentation</vt:lpstr>
      <vt:lpstr>PowerPoint Presentation</vt:lpstr>
      <vt:lpstr>PowerPoint Presentation</vt:lpstr>
      <vt:lpstr>So what is Deep (Machine) Learning?</vt:lpstr>
      <vt:lpstr>Distributed Representations Toy Example</vt:lpstr>
      <vt:lpstr>Distributed Representations Toy Example</vt:lpstr>
      <vt:lpstr>Power of distributed representations!</vt:lpstr>
      <vt:lpstr>Power of distributed representations!</vt:lpstr>
      <vt:lpstr>ThisPlusThat.me</vt:lpstr>
      <vt:lpstr>So what is Deep (Machine) Learning?</vt:lpstr>
      <vt:lpstr>Benefits of Deep/Representation Learning</vt:lpstr>
      <vt:lpstr>“Expert” intuitions can be misleading</vt:lpstr>
      <vt:lpstr>Benefits of Deep/Representation Learning</vt:lpstr>
      <vt:lpstr>PowerPoint Presentation</vt:lpstr>
      <vt:lpstr>PowerPoint Presentation</vt:lpstr>
      <vt:lpstr>Logistic Regression as a Cascade</vt:lpstr>
      <vt:lpstr>Logistic Regression as a Cascade</vt:lpstr>
      <vt:lpstr>Key Computation: Forward-Prop</vt:lpstr>
      <vt:lpstr>Key Computation: Back-Prop</vt:lpstr>
      <vt:lpstr>PowerPoint Presentation</vt:lpstr>
      <vt:lpstr>Visual Dialog Model #1</vt:lpstr>
      <vt:lpstr>Visual Dialog Model #1</vt:lpstr>
      <vt:lpstr>Visual Dialog Model #1</vt:lpstr>
      <vt:lpstr>Visual Dialog Model #1</vt:lpstr>
      <vt:lpstr>Visual Dialog Model #1</vt:lpstr>
      <vt:lpstr>Visual Dialog Model #1</vt:lpstr>
      <vt:lpstr>Visual Dialog Model #1</vt:lpstr>
      <vt:lpstr>Visual Dialog Model #1</vt:lpstr>
      <vt:lpstr>Problems with Deep Learning</vt:lpstr>
      <vt:lpstr>Problems with Deep Learning</vt:lpstr>
      <vt:lpstr>Problems with Deep Learning</vt:lpstr>
      <vt:lpstr>Problems with Deep Learning</vt:lpstr>
      <vt:lpstr>Problems with Deep Learning</vt:lpstr>
      <vt:lpstr>Yes it works, but how?</vt:lpstr>
      <vt:lpstr>Outline</vt:lpstr>
      <vt:lpstr>Outline</vt:lpstr>
      <vt:lpstr>What is this class about?</vt:lpstr>
      <vt:lpstr>What was F17 DL class about?</vt:lpstr>
      <vt:lpstr>Arxiv Fire Hose</vt:lpstr>
      <vt:lpstr>What was F17 DL class about?</vt:lpstr>
      <vt:lpstr>What is the F19 DL class about?</vt:lpstr>
      <vt:lpstr>What this class is NOT</vt:lpstr>
      <vt:lpstr>Caveat</vt:lpstr>
      <vt:lpstr>Prerequisites</vt:lpstr>
      <vt:lpstr>Prerequisites</vt:lpstr>
      <vt:lpstr>Prerequisites</vt:lpstr>
      <vt:lpstr>Course Information</vt:lpstr>
      <vt:lpstr>My Research Group + Collaborators</vt:lpstr>
      <vt:lpstr>TAs</vt:lpstr>
      <vt:lpstr>Organization &amp; Deliverables</vt:lpstr>
      <vt:lpstr>Late Days</vt:lpstr>
      <vt:lpstr>PS0</vt:lpstr>
      <vt:lpstr>Project</vt:lpstr>
      <vt:lpstr>Computing</vt:lpstr>
      <vt:lpstr>4803 vs 7643</vt:lpstr>
      <vt:lpstr>Outline</vt:lpstr>
      <vt:lpstr>Waitlist / Audit / Sit in</vt:lpstr>
      <vt:lpstr>Research</vt:lpstr>
      <vt:lpstr>What is the re-grading policy?</vt:lpstr>
      <vt:lpstr>What is the collaboration policy?</vt:lpstr>
      <vt:lpstr>How do I get in touch?</vt:lpstr>
      <vt:lpstr>Todo</vt:lpstr>
      <vt:lpstr>Welcome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2522</cp:revision>
  <cp:lastPrinted>2019-08-22T12:59:45Z</cp:lastPrinted>
  <dcterms:created xsi:type="dcterms:W3CDTF">2012-10-15T09:25:23Z</dcterms:created>
  <dcterms:modified xsi:type="dcterms:W3CDTF">2019-08-22T12:59:46Z</dcterms:modified>
  <cp:category/>
</cp:coreProperties>
</file>