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  <p:sldMasterId id="2147483729" r:id="rId2"/>
  </p:sldMasterIdLst>
  <p:notesMasterIdLst>
    <p:notesMasterId r:id="rId67"/>
  </p:notesMasterIdLst>
  <p:handoutMasterIdLst>
    <p:handoutMasterId r:id="rId68"/>
  </p:handoutMasterIdLst>
  <p:sldIdLst>
    <p:sldId id="399" r:id="rId3"/>
    <p:sldId id="861" r:id="rId4"/>
    <p:sldId id="2572" r:id="rId5"/>
    <p:sldId id="797" r:id="rId6"/>
    <p:sldId id="2511" r:id="rId7"/>
    <p:sldId id="2512" r:id="rId8"/>
    <p:sldId id="679" r:id="rId9"/>
    <p:sldId id="2579" r:id="rId10"/>
    <p:sldId id="2580" r:id="rId11"/>
    <p:sldId id="828" r:id="rId12"/>
    <p:sldId id="2581" r:id="rId13"/>
    <p:sldId id="831" r:id="rId14"/>
    <p:sldId id="2567" r:id="rId15"/>
    <p:sldId id="2569" r:id="rId16"/>
    <p:sldId id="2570" r:id="rId17"/>
    <p:sldId id="2571" r:id="rId18"/>
    <p:sldId id="2568" r:id="rId19"/>
    <p:sldId id="2558" r:id="rId20"/>
    <p:sldId id="2559" r:id="rId21"/>
    <p:sldId id="2521" r:id="rId22"/>
    <p:sldId id="2566" r:id="rId23"/>
    <p:sldId id="2522" r:id="rId24"/>
    <p:sldId id="2523" r:id="rId25"/>
    <p:sldId id="2524" r:id="rId26"/>
    <p:sldId id="2564" r:id="rId27"/>
    <p:sldId id="2481" r:id="rId28"/>
    <p:sldId id="2526" r:id="rId29"/>
    <p:sldId id="2539" r:id="rId30"/>
    <p:sldId id="2540" r:id="rId31"/>
    <p:sldId id="2561" r:id="rId32"/>
    <p:sldId id="2525" r:id="rId33"/>
    <p:sldId id="2542" r:id="rId34"/>
    <p:sldId id="2543" r:id="rId35"/>
    <p:sldId id="2541" r:id="rId36"/>
    <p:sldId id="2483" r:id="rId37"/>
    <p:sldId id="2574" r:id="rId38"/>
    <p:sldId id="2577" r:id="rId39"/>
    <p:sldId id="2576" r:id="rId40"/>
    <p:sldId id="2575" r:id="rId41"/>
    <p:sldId id="2538" r:id="rId42"/>
    <p:sldId id="2484" r:id="rId43"/>
    <p:sldId id="2544" r:id="rId44"/>
    <p:sldId id="2531" r:id="rId45"/>
    <p:sldId id="2545" r:id="rId46"/>
    <p:sldId id="2532" r:id="rId47"/>
    <p:sldId id="2549" r:id="rId48"/>
    <p:sldId id="2562" r:id="rId49"/>
    <p:sldId id="2582" r:id="rId50"/>
    <p:sldId id="2503" r:id="rId51"/>
    <p:sldId id="2535" r:id="rId52"/>
    <p:sldId id="2536" r:id="rId53"/>
    <p:sldId id="2578" r:id="rId54"/>
    <p:sldId id="2507" r:id="rId55"/>
    <p:sldId id="2551" r:id="rId56"/>
    <p:sldId id="2505" r:id="rId57"/>
    <p:sldId id="2506" r:id="rId58"/>
    <p:sldId id="2553" r:id="rId59"/>
    <p:sldId id="2552" r:id="rId60"/>
    <p:sldId id="2555" r:id="rId61"/>
    <p:sldId id="2486" r:id="rId62"/>
    <p:sldId id="2504" r:id="rId63"/>
    <p:sldId id="2492" r:id="rId64"/>
    <p:sldId id="2556" r:id="rId65"/>
    <p:sldId id="1021" r:id="rId6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A4A4A"/>
    <a:srgbClr val="CFE2F3"/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 autoAdjust="0"/>
    <p:restoredTop sz="93469" autoAdjust="0"/>
  </p:normalViewPr>
  <p:slideViewPr>
    <p:cSldViewPr>
      <p:cViewPr varScale="1">
        <p:scale>
          <a:sx n="192" d="100"/>
          <a:sy n="192" d="100"/>
        </p:scale>
        <p:origin x="176" y="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64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12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9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14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79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4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Recalling the RL Demo we saw earlier, the algorithm there was using a strategy to address these challenges, and we will see next some of these techniques.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4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Recalling the RL Demo we saw earlier, the algorithm there was using a strategy to address these challenges, and we will see next some of these techniques.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47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75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71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799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351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295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81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205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5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508992" y="-142875"/>
            <a:ext cx="8615475" cy="151804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algn="l" defTabSz="410765">
              <a:defRPr sz="32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616148" y="1473398"/>
            <a:ext cx="7804548" cy="4927402"/>
          </a:xfrm>
          <a:prstGeom prst="rect">
            <a:avLst/>
          </a:prstGeom>
        </p:spPr>
        <p:txBody>
          <a:bodyPr lIns="35718" tIns="35718" rIns="35718" bIns="35718" anchor="t">
            <a:normAutofit/>
          </a:bodyPr>
          <a:lstStyle>
            <a:lvl1pPr marL="279400" indent="-279400" defTabSz="410765">
              <a:lnSpc>
                <a:spcPct val="100000"/>
              </a:lnSpc>
              <a:spcBef>
                <a:spcPts val="3500"/>
              </a:spcBef>
              <a:buSzPct val="61000"/>
              <a:buBlip>
                <a:blip r:embed="rId2"/>
              </a:buBlip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740833" indent="-296333" defTabSz="410765">
              <a:lnSpc>
                <a:spcPct val="100000"/>
              </a:lnSpc>
              <a:spcBef>
                <a:spcPts val="2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889000" defTabSz="410765">
              <a:lnSpc>
                <a:spcPct val="100000"/>
              </a:lnSpc>
              <a:spcBef>
                <a:spcPts val="1500"/>
              </a:spcBef>
              <a:buSzTx/>
              <a:buNone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6298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0743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3451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6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2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0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3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1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4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2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6.tiff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Relationship Id="rId9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reinforcejs/gridworld_td.html" TargetMode="External"/><Relationship Id="rId2" Type="http://schemas.openxmlformats.org/officeDocument/2006/relationships/hyperlink" Target="https://cs.stanford.edu/people/karpathy/reinforcejs/gridworld_dp.html" TargetMode="Externa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50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5.tiff"/><Relationship Id="rId7" Type="http://schemas.openxmlformats.org/officeDocument/2006/relationships/image" Target="../media/image50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tiff"/><Relationship Id="rId4" Type="http://schemas.openxmlformats.org/officeDocument/2006/relationships/image" Target="../media/image4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tiff"/><Relationship Id="rId4" Type="http://schemas.openxmlformats.org/officeDocument/2006/relationships/image" Target="../media/image4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60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1eYniJ0Rnk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 err="1"/>
              <a:t>Nirbhay</a:t>
            </a:r>
            <a:r>
              <a:rPr lang="en-US" sz="2800" dirty="0"/>
              <a:t> </a:t>
            </a:r>
            <a:r>
              <a:rPr lang="en-US" sz="2800" dirty="0" err="1"/>
              <a:t>Modhe</a:t>
            </a:r>
            <a:r>
              <a:rPr lang="en-US" sz="2800" dirty="0"/>
              <a:t>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Dynamic Programming (Q-Value Iteration)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Reinforcement Learning (Intro, Q-Learning, DQNs)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DE33D-D43B-B54C-8499-83AA140E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2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Optimal Quantities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48235" y="1226166"/>
            <a:ext cx="8291700" cy="51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Given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policy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that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acting optimally thereafter 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34598"/>
            <a:ext cx="304800" cy="250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590800"/>
            <a:ext cx="3825628" cy="10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46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Optimal Quantities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48235" y="1226166"/>
            <a:ext cx="8291700" cy="51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Given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policy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that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acting optimally thereafter 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state-action pair?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Q-value function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at state s and action a, is the expected cumulative reward from taking action a in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and acting optimally thereafter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34598"/>
            <a:ext cx="304800" cy="250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590800"/>
            <a:ext cx="3825628" cy="1024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5119508"/>
            <a:ext cx="5036219" cy="10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2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Bellman Optimality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Relations: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7438FD-05A7-DB42-B620-1807B3C56F7F}"/>
              </a:ext>
            </a:extLst>
          </p:cNvPr>
          <p:cNvGrpSpPr/>
          <p:nvPr/>
        </p:nvGrpSpPr>
        <p:grpSpPr>
          <a:xfrm>
            <a:off x="4419599" y="1810871"/>
            <a:ext cx="2949388" cy="537882"/>
            <a:chOff x="4442012" y="2052918"/>
            <a:chExt cx="2949388" cy="53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F59FB-1E1B-6744-A969-F0EDFD18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321DF-8BE0-C347-A99B-C36E91A6550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42E2AF-02D9-0449-A563-9BE812A819F9}"/>
              </a:ext>
            </a:extLst>
          </p:cNvPr>
          <p:cNvGrpSpPr/>
          <p:nvPr/>
        </p:nvGrpSpPr>
        <p:grpSpPr>
          <a:xfrm>
            <a:off x="1310840" y="1783977"/>
            <a:ext cx="2715353" cy="537882"/>
            <a:chOff x="1297871" y="2048961"/>
            <a:chExt cx="2715353" cy="5378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240CD0-CE0E-CE44-A5CB-F06E2681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F0B0D-1389-5147-8367-96206E7F669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74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Bellman Optimality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Relations: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Recursive optimality equations: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7438FD-05A7-DB42-B620-1807B3C56F7F}"/>
              </a:ext>
            </a:extLst>
          </p:cNvPr>
          <p:cNvGrpSpPr/>
          <p:nvPr/>
        </p:nvGrpSpPr>
        <p:grpSpPr>
          <a:xfrm>
            <a:off x="4419599" y="1810871"/>
            <a:ext cx="2949388" cy="537882"/>
            <a:chOff x="4442012" y="2052918"/>
            <a:chExt cx="2949388" cy="53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F59FB-1E1B-6744-A969-F0EDFD18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321DF-8BE0-C347-A99B-C36E91A6550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42E2AF-02D9-0449-A563-9BE812A819F9}"/>
              </a:ext>
            </a:extLst>
          </p:cNvPr>
          <p:cNvGrpSpPr/>
          <p:nvPr/>
        </p:nvGrpSpPr>
        <p:grpSpPr>
          <a:xfrm>
            <a:off x="1310840" y="1783977"/>
            <a:ext cx="2715353" cy="537882"/>
            <a:chOff x="1297871" y="2048961"/>
            <a:chExt cx="2715353" cy="5378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240CD0-CE0E-CE44-A5CB-F06E2681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F0B0D-1389-5147-8367-96206E7F669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E356B-4202-9F4E-9B24-F612EC65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568" y="5715000"/>
            <a:ext cx="5943600" cy="665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D16D8-018D-A744-B714-8E0FCAA56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568" y="3334434"/>
            <a:ext cx="6094062" cy="20080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B9E0D3-2790-FB40-BE64-439235713C97}"/>
              </a:ext>
            </a:extLst>
          </p:cNvPr>
          <p:cNvSpPr/>
          <p:nvPr/>
        </p:nvSpPr>
        <p:spPr bwMode="auto">
          <a:xfrm>
            <a:off x="1143000" y="3803275"/>
            <a:ext cx="6616431" cy="26771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5009CD-E379-664C-9BC0-6B143AA3D31F}"/>
              </a:ext>
            </a:extLst>
          </p:cNvPr>
          <p:cNvSpPr/>
          <p:nvPr/>
        </p:nvSpPr>
        <p:spPr bwMode="auto">
          <a:xfrm>
            <a:off x="2668517" y="3163174"/>
            <a:ext cx="4798114" cy="255182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018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Bellman Optimality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Relations: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Recursive optimality equations: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7438FD-05A7-DB42-B620-1807B3C56F7F}"/>
              </a:ext>
            </a:extLst>
          </p:cNvPr>
          <p:cNvGrpSpPr/>
          <p:nvPr/>
        </p:nvGrpSpPr>
        <p:grpSpPr>
          <a:xfrm>
            <a:off x="4419599" y="1810871"/>
            <a:ext cx="2949388" cy="537882"/>
            <a:chOff x="4442012" y="2052918"/>
            <a:chExt cx="2949388" cy="53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F59FB-1E1B-6744-A969-F0EDFD18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321DF-8BE0-C347-A99B-C36E91A6550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42E2AF-02D9-0449-A563-9BE812A819F9}"/>
              </a:ext>
            </a:extLst>
          </p:cNvPr>
          <p:cNvGrpSpPr/>
          <p:nvPr/>
        </p:nvGrpSpPr>
        <p:grpSpPr>
          <a:xfrm>
            <a:off x="1310840" y="1783977"/>
            <a:ext cx="2715353" cy="537882"/>
            <a:chOff x="1297871" y="2048961"/>
            <a:chExt cx="2715353" cy="5378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240CD0-CE0E-CE44-A5CB-F06E2681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F0B0D-1389-5147-8367-96206E7F669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E356B-4202-9F4E-9B24-F612EC65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568" y="5715000"/>
            <a:ext cx="5943600" cy="665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D16D8-018D-A744-B714-8E0FCAA56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568" y="3334434"/>
            <a:ext cx="6094062" cy="20080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B9E0D3-2790-FB40-BE64-439235713C97}"/>
              </a:ext>
            </a:extLst>
          </p:cNvPr>
          <p:cNvSpPr/>
          <p:nvPr/>
        </p:nvSpPr>
        <p:spPr bwMode="auto">
          <a:xfrm>
            <a:off x="1143001" y="3884832"/>
            <a:ext cx="6616431" cy="255182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44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Bellman Optimality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Relations: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Recursive optimality equations: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7438FD-05A7-DB42-B620-1807B3C56F7F}"/>
              </a:ext>
            </a:extLst>
          </p:cNvPr>
          <p:cNvGrpSpPr/>
          <p:nvPr/>
        </p:nvGrpSpPr>
        <p:grpSpPr>
          <a:xfrm>
            <a:off x="4419599" y="1810871"/>
            <a:ext cx="2949388" cy="537882"/>
            <a:chOff x="4442012" y="2052918"/>
            <a:chExt cx="2949388" cy="53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F59FB-1E1B-6744-A969-F0EDFD18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321DF-8BE0-C347-A99B-C36E91A6550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42E2AF-02D9-0449-A563-9BE812A819F9}"/>
              </a:ext>
            </a:extLst>
          </p:cNvPr>
          <p:cNvGrpSpPr/>
          <p:nvPr/>
        </p:nvGrpSpPr>
        <p:grpSpPr>
          <a:xfrm>
            <a:off x="1310840" y="1783977"/>
            <a:ext cx="2715353" cy="537882"/>
            <a:chOff x="1297871" y="2048961"/>
            <a:chExt cx="2715353" cy="5378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240CD0-CE0E-CE44-A5CB-F06E2681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F0B0D-1389-5147-8367-96206E7F669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E356B-4202-9F4E-9B24-F612EC65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568" y="5715000"/>
            <a:ext cx="5943600" cy="665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D16D8-018D-A744-B714-8E0FCAA56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568" y="3334434"/>
            <a:ext cx="6094062" cy="20080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B9E0D3-2790-FB40-BE64-439235713C97}"/>
              </a:ext>
            </a:extLst>
          </p:cNvPr>
          <p:cNvSpPr/>
          <p:nvPr/>
        </p:nvSpPr>
        <p:spPr bwMode="auto">
          <a:xfrm>
            <a:off x="1143001" y="4648200"/>
            <a:ext cx="6616431" cy="17884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557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Bellman Optimality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Relations: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Recursive optimality equations: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7438FD-05A7-DB42-B620-1807B3C56F7F}"/>
              </a:ext>
            </a:extLst>
          </p:cNvPr>
          <p:cNvGrpSpPr/>
          <p:nvPr/>
        </p:nvGrpSpPr>
        <p:grpSpPr>
          <a:xfrm>
            <a:off x="4419599" y="1810871"/>
            <a:ext cx="2949388" cy="537882"/>
            <a:chOff x="4442012" y="2052918"/>
            <a:chExt cx="2949388" cy="53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F59FB-1E1B-6744-A969-F0EDFD18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321DF-8BE0-C347-A99B-C36E91A6550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42E2AF-02D9-0449-A563-9BE812A819F9}"/>
              </a:ext>
            </a:extLst>
          </p:cNvPr>
          <p:cNvGrpSpPr/>
          <p:nvPr/>
        </p:nvGrpSpPr>
        <p:grpSpPr>
          <a:xfrm>
            <a:off x="1310840" y="1783977"/>
            <a:ext cx="2715353" cy="537882"/>
            <a:chOff x="1297871" y="2048961"/>
            <a:chExt cx="2715353" cy="5378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240CD0-CE0E-CE44-A5CB-F06E2681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F0B0D-1389-5147-8367-96206E7F669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E356B-4202-9F4E-9B24-F612EC65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568" y="5715000"/>
            <a:ext cx="5943600" cy="665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D16D8-018D-A744-B714-8E0FCAA56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568" y="3334434"/>
            <a:ext cx="6094062" cy="20080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B9E0D3-2790-FB40-BE64-439235713C97}"/>
              </a:ext>
            </a:extLst>
          </p:cNvPr>
          <p:cNvSpPr/>
          <p:nvPr/>
        </p:nvSpPr>
        <p:spPr bwMode="auto">
          <a:xfrm>
            <a:off x="1143001" y="5363191"/>
            <a:ext cx="6616431" cy="107346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995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Bellman Optimality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Relations: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Recursive optimality equations: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7438FD-05A7-DB42-B620-1807B3C56F7F}"/>
              </a:ext>
            </a:extLst>
          </p:cNvPr>
          <p:cNvGrpSpPr/>
          <p:nvPr/>
        </p:nvGrpSpPr>
        <p:grpSpPr>
          <a:xfrm>
            <a:off x="4419599" y="1810871"/>
            <a:ext cx="2949388" cy="537882"/>
            <a:chOff x="4442012" y="2052918"/>
            <a:chExt cx="2949388" cy="53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F59FB-1E1B-6744-A969-F0EDFD18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321DF-8BE0-C347-A99B-C36E91A6550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42E2AF-02D9-0449-A563-9BE812A819F9}"/>
              </a:ext>
            </a:extLst>
          </p:cNvPr>
          <p:cNvGrpSpPr/>
          <p:nvPr/>
        </p:nvGrpSpPr>
        <p:grpSpPr>
          <a:xfrm>
            <a:off x="1310840" y="1783977"/>
            <a:ext cx="2715353" cy="537882"/>
            <a:chOff x="1297871" y="2048961"/>
            <a:chExt cx="2715353" cy="5378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240CD0-CE0E-CE44-A5CB-F06E2681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F0B0D-1389-5147-8367-96206E7F669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E356B-4202-9F4E-9B24-F612EC65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568" y="5715000"/>
            <a:ext cx="5943600" cy="665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D16D8-018D-A744-B714-8E0FCAA56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568" y="3334434"/>
            <a:ext cx="6094062" cy="20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77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Value Iteration (VI)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Based on the bellman optimality equation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015DF-702E-F741-BE87-B26B9FC05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553200" cy="7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65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9A28ABB-2FED-AE41-BB3F-0354869E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51" y="5260044"/>
            <a:ext cx="6847698" cy="320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Value Iteration (VI)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Based on the bellman optimality equation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Algorithm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Initialize values of all states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While not converged: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each state: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Repeat until convergence (no change in values)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30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015DF-702E-F741-BE87-B26B9FC05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8800"/>
            <a:ext cx="6553200" cy="7333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2BDE546-5621-A042-85CD-3544C598A20D}"/>
              </a:ext>
            </a:extLst>
          </p:cNvPr>
          <p:cNvGrpSpPr/>
          <p:nvPr/>
        </p:nvGrpSpPr>
        <p:grpSpPr>
          <a:xfrm>
            <a:off x="1967287" y="6002640"/>
            <a:ext cx="4936876" cy="576485"/>
            <a:chOff x="2073525" y="6029534"/>
            <a:chExt cx="4936876" cy="5764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758003-5B83-3349-8114-E5D899164D14}"/>
                </a:ext>
              </a:extLst>
            </p:cNvPr>
            <p:cNvSpPr/>
            <p:nvPr/>
          </p:nvSpPr>
          <p:spPr bwMode="auto">
            <a:xfrm>
              <a:off x="2073525" y="6029534"/>
              <a:ext cx="4936876" cy="576485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Time complexity per iteration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E6159C-15C1-8E4A-AF9C-E1939733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1940" y="6105093"/>
              <a:ext cx="1676400" cy="42690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09E1847-3F01-E046-9B67-8FC644FD0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022991"/>
            <a:ext cx="5181600" cy="5590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186A97-F421-684B-B176-2DD8A53DDBE0}"/>
              </a:ext>
            </a:extLst>
          </p:cNvPr>
          <p:cNvSpPr/>
          <p:nvPr/>
        </p:nvSpPr>
        <p:spPr bwMode="auto">
          <a:xfrm>
            <a:off x="7037294" y="4638861"/>
            <a:ext cx="1467510" cy="42168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Homework</a:t>
            </a:r>
            <a:endParaRPr kumimoji="0" lang="en-US" sz="2000" b="0" i="0" u="none" strike="noStrike" cap="none" normalizeH="0" baseline="0" dirty="0">
              <a:ln>
                <a:noFill/>
              </a:ln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8D5CC8-59C2-924C-BB3C-D19131473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033725"/>
            <a:ext cx="1295400" cy="3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Topics we’ll cover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266274" y="1733350"/>
            <a:ext cx="8496725" cy="4515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Overview of RL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RL vs other forms of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RL “API”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Applications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Framework: Markov Decision Processes (MDP’s)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Definitions and notations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Policies and Value Functions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Solving MDP’s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Value Iteration (recap)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Q-Value Iteration (new)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Policy Iteration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Reinforcement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Value-based RL (Q-learning, Deep-Q Learning)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Policy-based RL (Policy gradients)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3298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3AF2D89-E3ED-B94F-809E-1A24B8E3B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65" y="4077984"/>
            <a:ext cx="7391400" cy="764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52D795-0183-9F47-B8F3-64E9A195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39327"/>
            <a:ext cx="6571334" cy="708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9C46E-A17C-5E42-B073-42355987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Q-Value Iteration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A62C-8256-3341-91F7-F57C7601F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Value Iteration Update: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Q-Value Iteration Update: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94BB6-A40C-D544-AA21-E4F3EAC7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B3245-F22E-E94C-9F9D-BC20E957FCC1}"/>
              </a:ext>
            </a:extLst>
          </p:cNvPr>
          <p:cNvSpPr txBox="1"/>
          <p:nvPr/>
        </p:nvSpPr>
        <p:spPr>
          <a:xfrm>
            <a:off x="1886865" y="5299501"/>
            <a:ext cx="5751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 is same as value iteration, but it loops over actions as well as states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AA6F89-D045-C240-BECE-8E01D334C4C1}"/>
              </a:ext>
            </a:extLst>
          </p:cNvPr>
          <p:cNvGrpSpPr/>
          <p:nvPr/>
        </p:nvGrpSpPr>
        <p:grpSpPr>
          <a:xfrm>
            <a:off x="1799048" y="3801780"/>
            <a:ext cx="6746968" cy="2528991"/>
            <a:chOff x="1799048" y="3801780"/>
            <a:chExt cx="6746968" cy="252899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C8F51B-6BC7-174B-8DC0-755CFE769363}"/>
                </a:ext>
              </a:extLst>
            </p:cNvPr>
            <p:cNvSpPr/>
            <p:nvPr/>
          </p:nvSpPr>
          <p:spPr bwMode="auto">
            <a:xfrm>
              <a:off x="2794748" y="3801780"/>
              <a:ext cx="5751268" cy="127547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5555E7-B9EE-8443-AB89-0AEA5BA77BDC}"/>
                </a:ext>
              </a:extLst>
            </p:cNvPr>
            <p:cNvSpPr/>
            <p:nvPr/>
          </p:nvSpPr>
          <p:spPr bwMode="auto">
            <a:xfrm>
              <a:off x="1799048" y="5055292"/>
              <a:ext cx="6201951" cy="127547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71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3AF2D89-E3ED-B94F-809E-1A24B8E3B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65" y="4077984"/>
            <a:ext cx="7391400" cy="764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52D795-0183-9F47-B8F3-64E9A195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39327"/>
            <a:ext cx="6571334" cy="708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9C46E-A17C-5E42-B073-42355987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Q-Value Iteration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A62C-8256-3341-91F7-F57C7601F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Value Iteration Update: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Q-Value Iteration Update: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94BB6-A40C-D544-AA21-E4F3EAC7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B3245-F22E-E94C-9F9D-BC20E957FCC1}"/>
              </a:ext>
            </a:extLst>
          </p:cNvPr>
          <p:cNvSpPr txBox="1"/>
          <p:nvPr/>
        </p:nvSpPr>
        <p:spPr>
          <a:xfrm>
            <a:off x="1886865" y="5299501"/>
            <a:ext cx="5751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algorithm is same as value iteration, but it loops over actions as well as states</a:t>
            </a:r>
          </a:p>
        </p:txBody>
      </p:sp>
    </p:spTree>
    <p:extLst>
      <p:ext uri="{BB962C8B-B14F-4D97-AF65-F5344CB8AC3E}">
        <p14:creationId xmlns:p14="http://schemas.microsoft.com/office/powerpoint/2010/main" val="330885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C46E-A17C-5E42-B073-42355987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Policy Iteration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A62C-8256-3341-91F7-F57C7601F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8CAF-1D70-9D49-B4D3-9AC22875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94BB6-A40C-D544-AA21-E4F3EAC7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47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Policy iteration: Start with arbitrary      and refine it.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Policy Iteration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C4668D-10B2-6746-A27F-AF3D790D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95400"/>
            <a:ext cx="333263" cy="215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B83EE-E90D-964F-AC1A-76A52088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1828800"/>
            <a:ext cx="4953000" cy="3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9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Policy iteration: Start with arbitrary      and refine it.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Involves repeating two steps: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Policy Evaluation: Compute         (similar to VI)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Policy Refinement: Greedily change actions as per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Policy Iteration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C4668D-10B2-6746-A27F-AF3D790D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95400"/>
            <a:ext cx="333263" cy="215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B83EE-E90D-964F-AC1A-76A52088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1828800"/>
            <a:ext cx="4953000" cy="340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D197-4EB2-9B42-9E78-8B433A456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305769"/>
            <a:ext cx="387296" cy="246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19DF95-7671-E44B-A310-06BDE1974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038600"/>
            <a:ext cx="387296" cy="2464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B1F4E3-16B6-9344-AD95-A3EA4F2CA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129" y="4693090"/>
            <a:ext cx="6977742" cy="3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Policy iteration: Start with arbitrary      and refine it.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Involves repeating two steps: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Policy Evaluation: Compute         (similar to VI)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Policy Refinement: Greedily change actions as per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Why do policy iteration?</a:t>
            </a:r>
          </a:p>
          <a:p>
            <a:pPr lvl="1"/>
            <a:r>
              <a:rPr lang="en-US" dirty="0"/>
              <a:t>      often converges to        much sooner than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Policy Iteration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C4668D-10B2-6746-A27F-AF3D790D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95400"/>
            <a:ext cx="333263" cy="215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B83EE-E90D-964F-AC1A-76A52088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1828800"/>
            <a:ext cx="4953000" cy="340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D197-4EB2-9B42-9E78-8B433A456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305769"/>
            <a:ext cx="387296" cy="246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19DF95-7671-E44B-A310-06BDE1974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038600"/>
            <a:ext cx="387296" cy="246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537F9A-EAB8-6F4E-8CDB-FB33E40A4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999006"/>
            <a:ext cx="304800" cy="231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AB58E-33F8-D345-8B5D-EF36FE456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5910224"/>
            <a:ext cx="368137" cy="303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84453-5C07-7C47-B1BA-4A8552AA5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972" y="5959779"/>
            <a:ext cx="511931" cy="2704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B1F4E3-16B6-9344-AD95-A3EA4F2CA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129" y="4693090"/>
            <a:ext cx="6977742" cy="3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8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5974-7138-4146-A88F-037008FF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  <a:p>
            <a:pPr lvl="1"/>
            <a:r>
              <a:rPr lang="en-US" dirty="0"/>
              <a:t>Bellman update to state value estimates</a:t>
            </a:r>
          </a:p>
          <a:p>
            <a:endParaRPr lang="en-US" dirty="0"/>
          </a:p>
          <a:p>
            <a:r>
              <a:rPr lang="en-US" dirty="0"/>
              <a:t>Q-Value Iteration</a:t>
            </a:r>
          </a:p>
          <a:p>
            <a:pPr lvl="1"/>
            <a:r>
              <a:rPr lang="en-US" dirty="0"/>
              <a:t>Bellman update to (state, action) value estimates</a:t>
            </a:r>
          </a:p>
          <a:p>
            <a:endParaRPr lang="en-US" dirty="0"/>
          </a:p>
          <a:p>
            <a:r>
              <a:rPr lang="en-US" dirty="0"/>
              <a:t>Policy Iteration</a:t>
            </a:r>
          </a:p>
          <a:p>
            <a:pPr lvl="1"/>
            <a:r>
              <a:rPr lang="en-US" dirty="0"/>
              <a:t>Policy evaluation + refinement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Learning Based 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FA29AD-A2FB-004F-8F92-EBF56054B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7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Learning 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5974-7138-4146-A88F-037008FF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Typically, we don’t know the environment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		     unknown, how actions affect the environment.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		      unknown, what/when are the good actions?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11E589-3BFB-D646-A176-04F5893A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1309611" cy="355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704E2-5AF0-B54F-853C-A11FB9E1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82" y="2667000"/>
            <a:ext cx="1374168" cy="3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01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Learning 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5974-7138-4146-A88F-037008FF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Typically, we don’t know the environment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		     unknown, how actions affect the environment.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		      unknown, what/when are the good actions?</a:t>
            </a:r>
          </a:p>
          <a:p>
            <a:endParaRPr lang="en-US" dirty="0"/>
          </a:p>
          <a:p>
            <a:r>
              <a:rPr lang="en-US" dirty="0"/>
              <a:t>But, we can learn by trial and error.</a:t>
            </a:r>
          </a:p>
          <a:p>
            <a:pPr lvl="1"/>
            <a:r>
              <a:rPr lang="en-US" dirty="0"/>
              <a:t>Gather experience (data) by performing actions.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Approximate unknown quantities from data.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11E589-3BFB-D646-A176-04F5893A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1309611" cy="355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704E2-5AF0-B54F-853C-A11FB9E1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82" y="2667000"/>
            <a:ext cx="1374168" cy="355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732F9-748A-F54F-BF75-57CDB2172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293129"/>
            <a:ext cx="2562812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F2B5CA-21C5-304F-B12C-4CCCACA0577D}"/>
              </a:ext>
            </a:extLst>
          </p:cNvPr>
          <p:cNvSpPr/>
          <p:nvPr/>
        </p:nvSpPr>
        <p:spPr bwMode="auto">
          <a:xfrm>
            <a:off x="2324100" y="5651765"/>
            <a:ext cx="44958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9584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Topics we’ll cover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266274" y="1733350"/>
            <a:ext cx="8496725" cy="4515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Overview of RL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RL vs other forms of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RL “API”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Framework: Markov Decision Processes (MDP’s)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Definitions and notations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Policies and Value Functions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Solving MDP’s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Value Iteration (recap)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Q-Value Iteration (new)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Policy Iteration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Reinforcement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Value-based RL (Q-learning, Deep-Q Learning)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2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Policy-based RL (Policy gradients)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00246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Learning Based 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0A2A8-79AC-D54B-BA71-830CEED9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F2B5CA-21C5-304F-B12C-4CCCACA0577D}"/>
              </a:ext>
            </a:extLst>
          </p:cNvPr>
          <p:cNvSpPr/>
          <p:nvPr/>
        </p:nvSpPr>
        <p:spPr bwMode="auto">
          <a:xfrm>
            <a:off x="2324100" y="5651765"/>
            <a:ext cx="44958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Reinforcement Learning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930F75-F209-F04E-BA44-5E2D89267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Old Dynamic Programming Demo</a:t>
            </a:r>
          </a:p>
          <a:p>
            <a:pPr lvl="1"/>
            <a:r>
              <a:rPr lang="en-US" sz="1400" dirty="0">
                <a:hlinkClick r:id="rId2"/>
              </a:rPr>
              <a:t>https://cs.stanford.edu/people/karpathy/reinforcejs/gridworld_dp.html</a:t>
            </a:r>
            <a:endParaRPr lang="en-US" sz="1400" dirty="0"/>
          </a:p>
          <a:p>
            <a:endParaRPr lang="en-US" dirty="0"/>
          </a:p>
          <a:p>
            <a:r>
              <a:rPr lang="en-US" dirty="0"/>
              <a:t>RL Demo</a:t>
            </a:r>
          </a:p>
          <a:p>
            <a:pPr lvl="1"/>
            <a:r>
              <a:rPr lang="en-US" sz="1400" dirty="0">
                <a:hlinkClick r:id="rId3"/>
              </a:rPr>
              <a:t>https://cs.stanford.edu/people/karpathy/reinforcejs/gridworld_td.html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2456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(Deep) Learning 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5974-7138-4146-A88F-037008FF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71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(Deep) Learning 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5974-7138-4146-A88F-037008FF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not knowing the environment, sometimes the state space is too large.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(Deep) Learning 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5974-7138-4146-A88F-037008FF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not knowing the environment, sometimes the state space is too large.</a:t>
            </a:r>
          </a:p>
          <a:p>
            <a:endParaRPr lang="en-US" dirty="0"/>
          </a:p>
          <a:p>
            <a:r>
              <a:rPr lang="en-US" dirty="0"/>
              <a:t>A value iteration updates takes</a:t>
            </a:r>
          </a:p>
          <a:p>
            <a:pPr lvl="1"/>
            <a:r>
              <a:rPr lang="en-US" dirty="0"/>
              <a:t>Not scalable to high dimensional states e.g.: RGB images.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142984-EE04-5B4B-B431-0E520CB5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237" y="2362200"/>
            <a:ext cx="1676400" cy="4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22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E05D-5284-0A4E-85E4-3E6A3797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(Deep) Learning 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5974-7138-4146-A88F-037008FF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not knowing the environment, sometimes the state space is too large.</a:t>
            </a:r>
          </a:p>
          <a:p>
            <a:endParaRPr lang="en-US" dirty="0"/>
          </a:p>
          <a:p>
            <a:r>
              <a:rPr lang="en-US" dirty="0"/>
              <a:t>A value iteration updates takes</a:t>
            </a:r>
          </a:p>
          <a:p>
            <a:pPr lvl="1"/>
            <a:r>
              <a:rPr lang="en-US" dirty="0"/>
              <a:t>Not scalable to high dimensional states e.g.: RGB images.</a:t>
            </a:r>
          </a:p>
          <a:p>
            <a:pPr lvl="1"/>
            <a:endParaRPr lang="en-US" dirty="0"/>
          </a:p>
          <a:p>
            <a:r>
              <a:rPr lang="en-US" dirty="0"/>
              <a:t>Solution: Deep Learning!</a:t>
            </a:r>
          </a:p>
          <a:p>
            <a:pPr lvl="1"/>
            <a:r>
              <a:rPr lang="en-US" dirty="0"/>
              <a:t>Use deep neural networks to learn low-dimensional representations.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6E90-2708-004B-A2A8-E84FFAB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C66880-18C8-8242-869D-E9E3CC34500F}"/>
              </a:ext>
            </a:extLst>
          </p:cNvPr>
          <p:cNvSpPr/>
          <p:nvPr/>
        </p:nvSpPr>
        <p:spPr bwMode="auto">
          <a:xfrm>
            <a:off x="1771650" y="5651765"/>
            <a:ext cx="56007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Deep Reinforcement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B6E22-623C-2D48-BD44-C97B8E89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237" y="2362200"/>
            <a:ext cx="1676400" cy="4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6175-EC80-3E44-B01C-C01FDE25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Reinforcement Learning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3BD787-6639-0546-BDEC-E26ABD701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47571CA-AFF1-1D4B-9ADB-CC550B7E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D84FDA8-6231-E540-AABC-FA75F32F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5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6175-EC80-3E44-B01C-C01FDE25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8A03-2CED-5047-B824-FC4CD12BB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Value-based RL</a:t>
            </a:r>
          </a:p>
          <a:p>
            <a:pPr lvl="1"/>
            <a:r>
              <a:rPr lang="en-US" dirty="0"/>
              <a:t>(Deep) Q-Learning, approximating  	       with a deep Q-network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A2C1E-F5D1-0F4E-BD75-5EC15CB7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24BDC-642C-C340-B6D3-A429FE1A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204B7-145A-9C4D-A8AA-3BE095F1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9" y="1616300"/>
            <a:ext cx="1066800" cy="3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12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6175-EC80-3E44-B01C-C01FDE25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8A03-2CED-5047-B824-FC4CD12BB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Value-based RL</a:t>
            </a:r>
          </a:p>
          <a:p>
            <a:pPr lvl="1"/>
            <a:r>
              <a:rPr lang="en-US" dirty="0"/>
              <a:t>(Deep) Q-Learning, approximating  	       with a deep Q-network</a:t>
            </a:r>
          </a:p>
          <a:p>
            <a:endParaRPr lang="en-US" dirty="0"/>
          </a:p>
          <a:p>
            <a:r>
              <a:rPr lang="en-US" dirty="0"/>
              <a:t>Policy-based RL</a:t>
            </a:r>
          </a:p>
          <a:p>
            <a:pPr lvl="1"/>
            <a:r>
              <a:rPr lang="en-US" dirty="0"/>
              <a:t>Directly approximate optimal policy        with a parametrized policy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A2C1E-F5D1-0F4E-BD75-5EC15CB7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24BDC-642C-C340-B6D3-A429FE1A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204B7-145A-9C4D-A8AA-3BE095F1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9" y="1616300"/>
            <a:ext cx="1066800" cy="326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AFFB7-D02A-874D-B7C4-490E166EE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99" y="3127806"/>
            <a:ext cx="381001" cy="313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FA574-8A32-2340-A264-419CB2742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340" y="3477748"/>
            <a:ext cx="372120" cy="3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55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6175-EC80-3E44-B01C-C01FDE25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8A03-2CED-5047-B824-FC4CD12BB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Value-based RL</a:t>
            </a:r>
          </a:p>
          <a:p>
            <a:pPr lvl="1"/>
            <a:r>
              <a:rPr lang="en-US" dirty="0"/>
              <a:t>(Deep) Q-Learning, approximating  	       with a deep Q-network</a:t>
            </a:r>
          </a:p>
          <a:p>
            <a:endParaRPr lang="en-US" dirty="0"/>
          </a:p>
          <a:p>
            <a:r>
              <a:rPr lang="en-US" dirty="0"/>
              <a:t>Policy-based RL</a:t>
            </a:r>
          </a:p>
          <a:p>
            <a:pPr lvl="1"/>
            <a:r>
              <a:rPr lang="en-US" dirty="0"/>
              <a:t>Directly approximate optimal policy        with a parametrized policy </a:t>
            </a:r>
          </a:p>
          <a:p>
            <a:endParaRPr lang="en-US" dirty="0"/>
          </a:p>
          <a:p>
            <a:r>
              <a:rPr lang="en-US" dirty="0"/>
              <a:t>Model-based RL</a:t>
            </a:r>
          </a:p>
          <a:p>
            <a:pPr lvl="1"/>
            <a:r>
              <a:rPr lang="en-US" dirty="0"/>
              <a:t>Approximate transition function   		   and reward function  </a:t>
            </a:r>
          </a:p>
          <a:p>
            <a:pPr lvl="1"/>
            <a:r>
              <a:rPr lang="en-US" dirty="0"/>
              <a:t>Plan by looking ahead in the (approx.) future!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A2C1E-F5D1-0F4E-BD75-5EC15CB7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24BDC-642C-C340-B6D3-A429FE1A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204B7-145A-9C4D-A8AA-3BE095F1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9" y="1616300"/>
            <a:ext cx="1066800" cy="32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5A602C-96D4-E84E-9649-DF26EDA7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580" y="4726189"/>
            <a:ext cx="1212837" cy="326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8FFC9-7B0F-444F-8F1B-76A33A93B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155" y="5052400"/>
            <a:ext cx="953719" cy="329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AFFB7-D02A-874D-B7C4-490E166EE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99" y="3127806"/>
            <a:ext cx="381001" cy="313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FA574-8A32-2340-A264-419CB2742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340" y="3477748"/>
            <a:ext cx="372120" cy="3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63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6175-EC80-3E44-B01C-C01FDE25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8A03-2CED-5047-B824-FC4CD12BB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Value-based RL</a:t>
            </a:r>
          </a:p>
          <a:p>
            <a:pPr lvl="1"/>
            <a:r>
              <a:rPr lang="en-US" dirty="0"/>
              <a:t>(Deep) Q-Learning, approximating  	       with a deep Q-network</a:t>
            </a:r>
          </a:p>
          <a:p>
            <a:endParaRPr lang="en-US" dirty="0"/>
          </a:p>
          <a:p>
            <a:r>
              <a:rPr lang="en-US" dirty="0"/>
              <a:t>Policy-based RL</a:t>
            </a:r>
          </a:p>
          <a:p>
            <a:pPr lvl="1"/>
            <a:r>
              <a:rPr lang="en-US" dirty="0"/>
              <a:t>Directly approximate optimal policy        with a parametrized policy </a:t>
            </a:r>
          </a:p>
          <a:p>
            <a:endParaRPr lang="en-US" dirty="0"/>
          </a:p>
          <a:p>
            <a:r>
              <a:rPr lang="en-US" dirty="0"/>
              <a:t>Model-based RL</a:t>
            </a:r>
          </a:p>
          <a:p>
            <a:pPr lvl="1"/>
            <a:r>
              <a:rPr lang="en-US" dirty="0"/>
              <a:t>Approximate transition function   		   and reward function  </a:t>
            </a:r>
          </a:p>
          <a:p>
            <a:pPr lvl="1"/>
            <a:r>
              <a:rPr lang="en-US" dirty="0"/>
              <a:t>Plan by looking ahead in the (approx.) future!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A2C1E-F5D1-0F4E-BD75-5EC15CB7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24BDC-642C-C340-B6D3-A429FE1A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204B7-145A-9C4D-A8AA-3BE095F1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9" y="1616300"/>
            <a:ext cx="1066800" cy="32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5A602C-96D4-E84E-9649-DF26EDA7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580" y="4726189"/>
            <a:ext cx="1212837" cy="326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8FFC9-7B0F-444F-8F1B-76A33A93B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155" y="5052400"/>
            <a:ext cx="953719" cy="329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AFFB7-D02A-874D-B7C4-490E166EE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99" y="3127806"/>
            <a:ext cx="381001" cy="313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FA574-8A32-2340-A264-419CB2742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340" y="3477748"/>
            <a:ext cx="372120" cy="394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70DF7C-A52C-7C41-B3A8-03FDA99F6F66}"/>
              </a:ext>
            </a:extLst>
          </p:cNvPr>
          <p:cNvSpPr txBox="1"/>
          <p:nvPr/>
        </p:nvSpPr>
        <p:spPr>
          <a:xfrm>
            <a:off x="2895600" y="5891027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Homework!</a:t>
            </a:r>
          </a:p>
        </p:txBody>
      </p:sp>
    </p:spTree>
    <p:extLst>
      <p:ext uri="{BB962C8B-B14F-4D97-AF65-F5344CB8AC3E}">
        <p14:creationId xmlns:p14="http://schemas.microsoft.com/office/powerpoint/2010/main" val="207917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Recap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42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50FEE3-9C25-6E40-AE0D-4FA95DB44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en-US" dirty="0"/>
              <a:t>Value-based Reinforcement Learning</a:t>
            </a:r>
          </a:p>
          <a:p>
            <a:endParaRPr lang="en-US" dirty="0"/>
          </a:p>
          <a:p>
            <a:r>
              <a:rPr lang="en-US" sz="4400" dirty="0">
                <a:latin typeface="+mj-lt"/>
              </a:rPr>
              <a:t>Deep Q-Learning</a:t>
            </a:r>
          </a:p>
        </p:txBody>
      </p:sp>
    </p:spTree>
    <p:extLst>
      <p:ext uri="{BB962C8B-B14F-4D97-AF65-F5344CB8AC3E}">
        <p14:creationId xmlns:p14="http://schemas.microsoft.com/office/powerpoint/2010/main" val="3180845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Q-Learning with linear function approximators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Has some theoretical guarantees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D1787-409B-6B4A-8D1B-F41672AF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752600"/>
            <a:ext cx="4038600" cy="4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04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Q-Learning with linear function approximators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Has some theoretical guarantees</a:t>
            </a:r>
          </a:p>
          <a:p>
            <a:pPr lvl="1"/>
            <a:endParaRPr lang="en-US" dirty="0"/>
          </a:p>
          <a:p>
            <a:r>
              <a:rPr lang="en-US" dirty="0"/>
              <a:t>Deep Q-Learning: Fit a deep Q-Network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Works well in practice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Q-Network can take RGB images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9978BD-50B2-794B-90CA-42DE9FF02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3132822"/>
            <a:ext cx="1295400" cy="349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697CF6-899C-C94E-9A9F-38193E8CD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3678665"/>
            <a:ext cx="2362200" cy="2515258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6702516-C7D5-6742-8B2A-533BD37B5A26}"/>
              </a:ext>
            </a:extLst>
          </p:cNvPr>
          <p:cNvSpPr txBox="1">
            <a:spLocks/>
          </p:cNvSpPr>
          <p:nvPr/>
        </p:nvSpPr>
        <p:spPr bwMode="auto">
          <a:xfrm>
            <a:off x="6112331" y="6375701"/>
            <a:ext cx="2743200" cy="3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lvl="0" algn="ctr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Image Credits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</a:rPr>
              <a:t>: Fei-Fei Li, Justin Johnson, </a:t>
            </a:r>
          </a:p>
          <a:p>
            <a:pPr lvl="0" algn="ctr">
              <a:defRPr/>
            </a:pPr>
            <a:r>
              <a:rPr lang="en-US" sz="1000" dirty="0">
                <a:solidFill>
                  <a:prstClr val="white">
                    <a:lumMod val="50000"/>
                  </a:prstClr>
                </a:solidFill>
              </a:rPr>
              <a:t>Serena Yeung, CS 231n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F59C8D-C954-C746-BC97-A7C9FF72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752600"/>
            <a:ext cx="4038600" cy="4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95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87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we have collected a dataset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want a Q-function that satisfies: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for a single data point: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03B1E-841F-9F49-B25D-30FD34E4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676400"/>
            <a:ext cx="2590800" cy="442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9367E4-7EB7-C14D-8673-0038B9F616F0}"/>
              </a:ext>
            </a:extLst>
          </p:cNvPr>
          <p:cNvSpPr txBox="1"/>
          <p:nvPr/>
        </p:nvSpPr>
        <p:spPr>
          <a:xfrm>
            <a:off x="1618129" y="3169828"/>
            <a:ext cx="300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Q-Value Bellman Optimality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FBD228-7F9E-664F-8D38-DC075CAE4F07}"/>
              </a:ext>
            </a:extLst>
          </p:cNvPr>
          <p:cNvSpPr/>
          <p:nvPr/>
        </p:nvSpPr>
        <p:spPr bwMode="auto">
          <a:xfrm>
            <a:off x="1600200" y="3129807"/>
            <a:ext cx="5943600" cy="1055588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8B87B128-E8D5-594E-9CC1-9110A843B8D0}"/>
              </a:ext>
            </a:extLst>
          </p:cNvPr>
          <p:cNvSpPr/>
          <p:nvPr/>
        </p:nvSpPr>
        <p:spPr bwMode="auto">
          <a:xfrm rot="16200000">
            <a:off x="6468006" y="4699238"/>
            <a:ext cx="255496" cy="2596710"/>
          </a:xfrm>
          <a:prstGeom prst="leftBrace">
            <a:avLst>
              <a:gd name="adj1" fmla="val 267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AE8557D3-C56E-304B-B9B4-81655DF793F5}"/>
              </a:ext>
            </a:extLst>
          </p:cNvPr>
          <p:cNvSpPr/>
          <p:nvPr/>
        </p:nvSpPr>
        <p:spPr bwMode="auto">
          <a:xfrm rot="16200000">
            <a:off x="3910854" y="5387992"/>
            <a:ext cx="255496" cy="1219202"/>
          </a:xfrm>
          <a:prstGeom prst="leftBrace">
            <a:avLst>
              <a:gd name="adj1" fmla="val 267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24CA96-6E2B-CC48-97B8-0A5B2454A466}"/>
              </a:ext>
            </a:extLst>
          </p:cNvPr>
          <p:cNvSpPr/>
          <p:nvPr/>
        </p:nvSpPr>
        <p:spPr bwMode="auto">
          <a:xfrm>
            <a:off x="5759824" y="6167722"/>
            <a:ext cx="1752600" cy="4571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Target Q-Value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AABD1-2571-834B-9D69-3A247A5478E8}"/>
              </a:ext>
            </a:extLst>
          </p:cNvPr>
          <p:cNvSpPr/>
          <p:nvPr/>
        </p:nvSpPr>
        <p:spPr bwMode="auto">
          <a:xfrm>
            <a:off x="3007661" y="6172200"/>
            <a:ext cx="2014816" cy="4571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Predicted Q-Value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CA94A-E7EE-7642-B95A-3B4AE7A1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098" y="3521458"/>
            <a:ext cx="5628209" cy="555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6470F-4CA3-554C-8B55-022633A3A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5181600"/>
            <a:ext cx="7235280" cy="6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93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Minibatch of </a:t>
            </a:r>
          </a:p>
          <a:p>
            <a:endParaRPr lang="en-US" dirty="0"/>
          </a:p>
          <a:p>
            <a:r>
              <a:rPr lang="en-US" dirty="0"/>
              <a:t>Forward pass: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34CBE-38F1-6C4A-8BFB-CCB431D7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65412"/>
            <a:ext cx="2209800" cy="377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24EB17-19AD-AB48-84AB-45F69BDF29B4}"/>
              </a:ext>
            </a:extLst>
          </p:cNvPr>
          <p:cNvSpPr/>
          <p:nvPr/>
        </p:nvSpPr>
        <p:spPr bwMode="auto">
          <a:xfrm>
            <a:off x="3276600" y="2119247"/>
            <a:ext cx="609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State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FDBF83-B2FD-F742-A31F-E92632F735AE}"/>
              </a:ext>
            </a:extLst>
          </p:cNvPr>
          <p:cNvSpPr/>
          <p:nvPr/>
        </p:nvSpPr>
        <p:spPr bwMode="auto">
          <a:xfrm>
            <a:off x="4267200" y="2119247"/>
            <a:ext cx="1371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Q-Network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4C4903-013E-7745-9D59-A975FB011F4C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 bwMode="auto">
          <a:xfrm>
            <a:off x="3886200" y="2286001"/>
            <a:ext cx="3810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04850BA-07CD-914E-9EFA-0D88585F15CB}"/>
              </a:ext>
            </a:extLst>
          </p:cNvPr>
          <p:cNvSpPr/>
          <p:nvPr/>
        </p:nvSpPr>
        <p:spPr bwMode="auto">
          <a:xfrm>
            <a:off x="6134100" y="2119246"/>
            <a:ext cx="19431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Q-Values per action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601B9D-FF5B-D345-9E93-95B5D6E57115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 bwMode="auto">
          <a:xfrm flipV="1">
            <a:off x="5638800" y="2286000"/>
            <a:ext cx="495300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FCF44DB-E5BC-654A-B0D2-B10CBC1AF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562844"/>
            <a:ext cx="609600" cy="150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09F445-0005-F347-8E5F-A9095A93B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267" y="2545140"/>
            <a:ext cx="1182765" cy="196073"/>
          </a:xfrm>
          <a:prstGeom prst="rect">
            <a:avLst/>
          </a:prstGeom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id="{AA6EE354-102F-4844-8272-D2098BBE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</p:spTree>
    <p:extLst>
      <p:ext uri="{BB962C8B-B14F-4D97-AF65-F5344CB8AC3E}">
        <p14:creationId xmlns:p14="http://schemas.microsoft.com/office/powerpoint/2010/main" val="4278659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Minibatch of </a:t>
            </a:r>
          </a:p>
          <a:p>
            <a:endParaRPr lang="en-US" dirty="0"/>
          </a:p>
          <a:p>
            <a:r>
              <a:rPr lang="en-US" dirty="0"/>
              <a:t>Forward pass: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34CBE-38F1-6C4A-8BFB-CCB431D7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65412"/>
            <a:ext cx="2209800" cy="377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24EB17-19AD-AB48-84AB-45F69BDF29B4}"/>
              </a:ext>
            </a:extLst>
          </p:cNvPr>
          <p:cNvSpPr/>
          <p:nvPr/>
        </p:nvSpPr>
        <p:spPr bwMode="auto">
          <a:xfrm>
            <a:off x="3276600" y="2119247"/>
            <a:ext cx="609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State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C04447-8414-6348-9341-115357001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697" y="3109826"/>
            <a:ext cx="3086503" cy="32864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5FDBF83-B2FD-F742-A31F-E92632F735AE}"/>
              </a:ext>
            </a:extLst>
          </p:cNvPr>
          <p:cNvSpPr/>
          <p:nvPr/>
        </p:nvSpPr>
        <p:spPr bwMode="auto">
          <a:xfrm>
            <a:off x="4267200" y="2119247"/>
            <a:ext cx="1371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Q-Network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4C4903-013E-7745-9D59-A975FB011F4C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 bwMode="auto">
          <a:xfrm>
            <a:off x="3886200" y="2286001"/>
            <a:ext cx="3810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04850BA-07CD-914E-9EFA-0D88585F15CB}"/>
              </a:ext>
            </a:extLst>
          </p:cNvPr>
          <p:cNvSpPr/>
          <p:nvPr/>
        </p:nvSpPr>
        <p:spPr bwMode="auto">
          <a:xfrm>
            <a:off x="6134100" y="2119246"/>
            <a:ext cx="19431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Q-Values per action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BB6F14-3E3D-FB4C-8BC0-5B5219D433F6}"/>
              </a:ext>
            </a:extLst>
          </p:cNvPr>
          <p:cNvGrpSpPr/>
          <p:nvPr/>
        </p:nvGrpSpPr>
        <p:grpSpPr>
          <a:xfrm>
            <a:off x="4378853" y="5418747"/>
            <a:ext cx="992844" cy="827400"/>
            <a:chOff x="4378853" y="5418747"/>
            <a:chExt cx="992844" cy="8274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F6DAEC-F5B2-F643-B91D-37FE5B14266F}"/>
                </a:ext>
              </a:extLst>
            </p:cNvPr>
            <p:cNvSpPr/>
            <p:nvPr/>
          </p:nvSpPr>
          <p:spPr bwMode="auto">
            <a:xfrm>
              <a:off x="4378853" y="5665693"/>
              <a:ext cx="609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State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AD94980E-6379-A946-8E46-1F6E83AD7BFD}"/>
                </a:ext>
              </a:extLst>
            </p:cNvPr>
            <p:cNvSpPr/>
            <p:nvPr/>
          </p:nvSpPr>
          <p:spPr bwMode="auto">
            <a:xfrm>
              <a:off x="5116201" y="5418747"/>
              <a:ext cx="255496" cy="827400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B5B938-285B-194C-B8E2-080C43B516D9}"/>
              </a:ext>
            </a:extLst>
          </p:cNvPr>
          <p:cNvGrpSpPr/>
          <p:nvPr/>
        </p:nvGrpSpPr>
        <p:grpSpPr>
          <a:xfrm>
            <a:off x="3808115" y="3223321"/>
            <a:ext cx="1526604" cy="1909472"/>
            <a:chOff x="3845093" y="4336675"/>
            <a:chExt cx="1526604" cy="190947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6C82618-8BE1-9D42-8D83-41A7416FFE6A}"/>
                </a:ext>
              </a:extLst>
            </p:cNvPr>
            <p:cNvSpPr/>
            <p:nvPr/>
          </p:nvSpPr>
          <p:spPr bwMode="auto">
            <a:xfrm>
              <a:off x="3845093" y="5123246"/>
              <a:ext cx="1141475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Q-Network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13150306-4BBF-5D4E-B590-26D448E108F4}"/>
                </a:ext>
              </a:extLst>
            </p:cNvPr>
            <p:cNvSpPr/>
            <p:nvPr/>
          </p:nvSpPr>
          <p:spPr bwMode="auto">
            <a:xfrm>
              <a:off x="5116201" y="4336675"/>
              <a:ext cx="255496" cy="1909472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601B9D-FF5B-D345-9E93-95B5D6E57115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 bwMode="auto">
          <a:xfrm flipV="1">
            <a:off x="5638800" y="2286000"/>
            <a:ext cx="495300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FCF44DB-E5BC-654A-B0D2-B10CBC1AF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562844"/>
            <a:ext cx="609600" cy="150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09F445-0005-F347-8E5F-A9095A93B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267" y="2545140"/>
            <a:ext cx="1182765" cy="196073"/>
          </a:xfrm>
          <a:prstGeom prst="rect">
            <a:avLst/>
          </a:prstGeom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id="{AA6EE354-102F-4844-8272-D2098BBE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</p:spTree>
    <p:extLst>
      <p:ext uri="{BB962C8B-B14F-4D97-AF65-F5344CB8AC3E}">
        <p14:creationId xmlns:p14="http://schemas.microsoft.com/office/powerpoint/2010/main" val="3794764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C519E2-0304-8B41-8163-9D429048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318790"/>
            <a:ext cx="5965334" cy="5002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A5A27E-7D48-364E-B834-2E51537D1C51}"/>
              </a:ext>
            </a:extLst>
          </p:cNvPr>
          <p:cNvSpPr/>
          <p:nvPr/>
        </p:nvSpPr>
        <p:spPr bwMode="auto">
          <a:xfrm>
            <a:off x="1762684" y="3234352"/>
            <a:ext cx="1676400" cy="7701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Minibatch of </a:t>
            </a:r>
          </a:p>
          <a:p>
            <a:endParaRPr lang="en-US" dirty="0"/>
          </a:p>
          <a:p>
            <a:r>
              <a:rPr lang="en-US" dirty="0"/>
              <a:t>Forward pass: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loss: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34CBE-38F1-6C4A-8BFB-CCB431D7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165412"/>
            <a:ext cx="2209800" cy="377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24EB17-19AD-AB48-84AB-45F69BDF29B4}"/>
              </a:ext>
            </a:extLst>
          </p:cNvPr>
          <p:cNvSpPr/>
          <p:nvPr/>
        </p:nvSpPr>
        <p:spPr bwMode="auto">
          <a:xfrm>
            <a:off x="3276600" y="2119247"/>
            <a:ext cx="609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State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FDBF83-B2FD-F742-A31F-E92632F735AE}"/>
              </a:ext>
            </a:extLst>
          </p:cNvPr>
          <p:cNvSpPr/>
          <p:nvPr/>
        </p:nvSpPr>
        <p:spPr bwMode="auto">
          <a:xfrm>
            <a:off x="4267200" y="2119247"/>
            <a:ext cx="1371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Q-Network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4C4903-013E-7745-9D59-A975FB011F4C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 bwMode="auto">
          <a:xfrm>
            <a:off x="3886200" y="2286001"/>
            <a:ext cx="3810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04850BA-07CD-914E-9EFA-0D88585F15CB}"/>
              </a:ext>
            </a:extLst>
          </p:cNvPr>
          <p:cNvSpPr/>
          <p:nvPr/>
        </p:nvSpPr>
        <p:spPr bwMode="auto">
          <a:xfrm>
            <a:off x="6134100" y="2119246"/>
            <a:ext cx="19431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Q-Values per action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601B9D-FF5B-D345-9E93-95B5D6E57115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 bwMode="auto">
          <a:xfrm flipV="1">
            <a:off x="5638800" y="2286000"/>
            <a:ext cx="495300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FCF44DB-E5BC-654A-B0D2-B10CBC1AF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562844"/>
            <a:ext cx="609600" cy="150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09F445-0005-F347-8E5F-A9095A93B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267" y="2545140"/>
            <a:ext cx="1182765" cy="196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4C575-A5BF-EB43-A4E9-07A7F89A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433" y="4072973"/>
            <a:ext cx="604124" cy="288537"/>
          </a:xfrm>
          <a:prstGeom prst="rect">
            <a:avLst/>
          </a:prstGeom>
        </p:spPr>
      </p:pic>
      <p:sp>
        <p:nvSpPr>
          <p:cNvPr id="25" name="Left Brace 24">
            <a:extLst>
              <a:ext uri="{FF2B5EF4-FFF2-40B4-BE49-F238E27FC236}">
                <a16:creationId xmlns:a16="http://schemas.microsoft.com/office/drawing/2014/main" id="{2786BC49-3A59-4E44-8D5E-55066F64B629}"/>
              </a:ext>
            </a:extLst>
          </p:cNvPr>
          <p:cNvSpPr/>
          <p:nvPr/>
        </p:nvSpPr>
        <p:spPr bwMode="auto">
          <a:xfrm rot="16200000">
            <a:off x="4121613" y="3401738"/>
            <a:ext cx="174632" cy="1030943"/>
          </a:xfrm>
          <a:prstGeom prst="leftBrace">
            <a:avLst>
              <a:gd name="adj1" fmla="val 26733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3D5DE069-8B1D-5443-A0FF-74095C40CFD4}"/>
              </a:ext>
            </a:extLst>
          </p:cNvPr>
          <p:cNvSpPr/>
          <p:nvPr/>
        </p:nvSpPr>
        <p:spPr bwMode="auto">
          <a:xfrm rot="16200000">
            <a:off x="6778529" y="3401737"/>
            <a:ext cx="174632" cy="1030943"/>
          </a:xfrm>
          <a:prstGeom prst="leftBrace">
            <a:avLst>
              <a:gd name="adj1" fmla="val 26733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4E6DB-AD02-A144-B70F-61FB92286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519" y="4038241"/>
            <a:ext cx="604124" cy="3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8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C519E2-0304-8B41-8163-9D429048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318790"/>
            <a:ext cx="5965334" cy="5002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A5A27E-7D48-364E-B834-2E51537D1C51}"/>
              </a:ext>
            </a:extLst>
          </p:cNvPr>
          <p:cNvSpPr/>
          <p:nvPr/>
        </p:nvSpPr>
        <p:spPr bwMode="auto">
          <a:xfrm>
            <a:off x="1762684" y="3234352"/>
            <a:ext cx="1676400" cy="7701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Minibatch of </a:t>
            </a:r>
          </a:p>
          <a:p>
            <a:endParaRPr lang="en-US" dirty="0"/>
          </a:p>
          <a:p>
            <a:r>
              <a:rPr lang="en-US" dirty="0"/>
              <a:t>Forward pass: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loss: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Backward pass: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34CBE-38F1-6C4A-8BFB-CCB431D7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165412"/>
            <a:ext cx="2209800" cy="377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24EB17-19AD-AB48-84AB-45F69BDF29B4}"/>
              </a:ext>
            </a:extLst>
          </p:cNvPr>
          <p:cNvSpPr/>
          <p:nvPr/>
        </p:nvSpPr>
        <p:spPr bwMode="auto">
          <a:xfrm>
            <a:off x="3276600" y="2119247"/>
            <a:ext cx="609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State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FDBF83-B2FD-F742-A31F-E92632F735AE}"/>
              </a:ext>
            </a:extLst>
          </p:cNvPr>
          <p:cNvSpPr/>
          <p:nvPr/>
        </p:nvSpPr>
        <p:spPr bwMode="auto">
          <a:xfrm>
            <a:off x="4267200" y="2119247"/>
            <a:ext cx="13716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Q-Network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4C4903-013E-7745-9D59-A975FB011F4C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 bwMode="auto">
          <a:xfrm>
            <a:off x="3886200" y="2286001"/>
            <a:ext cx="3810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04850BA-07CD-914E-9EFA-0D88585F15CB}"/>
              </a:ext>
            </a:extLst>
          </p:cNvPr>
          <p:cNvSpPr/>
          <p:nvPr/>
        </p:nvSpPr>
        <p:spPr bwMode="auto">
          <a:xfrm>
            <a:off x="6134100" y="2119246"/>
            <a:ext cx="1943100" cy="33350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Q-Values per action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601B9D-FF5B-D345-9E93-95B5D6E57115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 bwMode="auto">
          <a:xfrm flipV="1">
            <a:off x="5638800" y="2286000"/>
            <a:ext cx="495300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FCF44DB-E5BC-654A-B0D2-B10CBC1AF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562844"/>
            <a:ext cx="609600" cy="150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09F445-0005-F347-8E5F-A9095A93B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267" y="2545140"/>
            <a:ext cx="1182765" cy="196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4C575-A5BF-EB43-A4E9-07A7F89A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433" y="4072973"/>
            <a:ext cx="604124" cy="288537"/>
          </a:xfrm>
          <a:prstGeom prst="rect">
            <a:avLst/>
          </a:prstGeom>
        </p:spPr>
      </p:pic>
      <p:sp>
        <p:nvSpPr>
          <p:cNvPr id="25" name="Left Brace 24">
            <a:extLst>
              <a:ext uri="{FF2B5EF4-FFF2-40B4-BE49-F238E27FC236}">
                <a16:creationId xmlns:a16="http://schemas.microsoft.com/office/drawing/2014/main" id="{2786BC49-3A59-4E44-8D5E-55066F64B629}"/>
              </a:ext>
            </a:extLst>
          </p:cNvPr>
          <p:cNvSpPr/>
          <p:nvPr/>
        </p:nvSpPr>
        <p:spPr bwMode="auto">
          <a:xfrm rot="16200000">
            <a:off x="4121613" y="3401738"/>
            <a:ext cx="174632" cy="1030943"/>
          </a:xfrm>
          <a:prstGeom prst="leftBrace">
            <a:avLst>
              <a:gd name="adj1" fmla="val 26733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3D5DE069-8B1D-5443-A0FF-74095C40CFD4}"/>
              </a:ext>
            </a:extLst>
          </p:cNvPr>
          <p:cNvSpPr/>
          <p:nvPr/>
        </p:nvSpPr>
        <p:spPr bwMode="auto">
          <a:xfrm rot="16200000">
            <a:off x="6778529" y="3401737"/>
            <a:ext cx="174632" cy="1030943"/>
          </a:xfrm>
          <a:prstGeom prst="leftBrace">
            <a:avLst>
              <a:gd name="adj1" fmla="val 26733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4E6DB-AD02-A144-B70F-61FB92286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519" y="4038241"/>
            <a:ext cx="604124" cy="3579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F7C97D5-6044-E547-A3FB-FA571F16F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3457" y="4781091"/>
            <a:ext cx="1030944" cy="8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6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Deep Q-Learning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practice, for stability: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Freeze	       and update	           parameters 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Set 		       at regular intervals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22A6FF-2C4D-3646-9199-9F111885F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43" y="1219200"/>
            <a:ext cx="7058150" cy="646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59C4C-5602-8242-945D-7CEFCBD4D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95296"/>
            <a:ext cx="533400" cy="270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85B85-12E2-0D43-A355-ECCECFB57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895295"/>
            <a:ext cx="640080" cy="270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9793EF-CB4C-1C49-937C-D270E20C4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3623299"/>
            <a:ext cx="1752600" cy="28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8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Markov Decision Process (MDP)</a:t>
            </a:r>
          </a:p>
          <a:p>
            <a:pPr lvl="1"/>
            <a:r>
              <a:rPr lang="en-US" dirty="0"/>
              <a:t>Defined by </a:t>
            </a: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set of possible states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[start state = s</a:t>
            </a:r>
            <a:r>
              <a:rPr lang="en-US" sz="1600" baseline="-250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0, 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optional terminal / absorbing state]</a:t>
            </a:r>
            <a:endParaRPr lang="en" sz="1600" baseline="-250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          :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distribution of reward given (state, action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, next state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) 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tuple</a:t>
            </a:r>
            <a:endParaRPr lang="en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         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transition probability 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distribution, also written as </a:t>
            </a: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discount factor</a:t>
            </a:r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Recap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2382E-9DBF-734E-9EE1-7580AC438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19998"/>
            <a:ext cx="1690997" cy="289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602BA-1E1F-854C-B6A3-B1154DFB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14890"/>
            <a:ext cx="202021" cy="237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DF904-CCC4-5E44-8149-271D2F7EA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153909"/>
            <a:ext cx="204896" cy="20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FE307D-1A05-7743-B5BA-AB34D1FF5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26" y="2898403"/>
            <a:ext cx="181400" cy="223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0CD1E-AFC8-BE4C-8F8E-EC272C58C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2652114"/>
            <a:ext cx="897804" cy="243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8B39B-DCF2-0C45-AD2A-6495D3453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397201"/>
            <a:ext cx="885186" cy="228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B31F92-81FF-9A47-8EB4-4323D7420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300" y="2676997"/>
            <a:ext cx="730250" cy="2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187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50FEE3-9C25-6E40-AE0D-4FA95DB44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en-US" dirty="0"/>
              <a:t>How to gather experience?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F7D7C-AD31-B548-B3BC-1ADE7FAF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207834"/>
            <a:ext cx="2590800" cy="4423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D1AA93C-11E4-1C43-BD57-90D3089264ED}"/>
              </a:ext>
            </a:extLst>
          </p:cNvPr>
          <p:cNvSpPr txBox="1">
            <a:spLocks/>
          </p:cNvSpPr>
          <p:nvPr/>
        </p:nvSpPr>
        <p:spPr bwMode="auto">
          <a:xfrm>
            <a:off x="1600200" y="4410635"/>
            <a:ext cx="5867400" cy="5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FF0000"/>
                </a:solidFill>
              </a:rPr>
              <a:t>This is why RL is hard</a:t>
            </a:r>
          </a:p>
        </p:txBody>
      </p:sp>
    </p:spTree>
    <p:extLst>
      <p:ext uri="{BB962C8B-B14F-4D97-AF65-F5344CB8AC3E}">
        <p14:creationId xmlns:p14="http://schemas.microsoft.com/office/powerpoint/2010/main" val="17192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147464-C4B4-F442-9F70-AE6025D4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11" y="2121421"/>
            <a:ext cx="1219200" cy="32019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C4BAD6D-9CE5-CF44-B96B-930440C5A6F9}"/>
              </a:ext>
            </a:extLst>
          </p:cNvPr>
          <p:cNvGrpSpPr/>
          <p:nvPr/>
        </p:nvGrpSpPr>
        <p:grpSpPr>
          <a:xfrm>
            <a:off x="2233111" y="2121420"/>
            <a:ext cx="2133600" cy="332363"/>
            <a:chOff x="2233111" y="2121420"/>
            <a:chExt cx="2133600" cy="332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C6503C-6934-F541-8773-3086154E02D0}"/>
                </a:ext>
              </a:extLst>
            </p:cNvPr>
            <p:cNvSpPr/>
            <p:nvPr/>
          </p:nvSpPr>
          <p:spPr bwMode="auto">
            <a:xfrm>
              <a:off x="2842711" y="2121420"/>
              <a:ext cx="1524000" cy="33236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Environment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61F58DF-BF4C-6E4C-A298-969B93B31955}"/>
                </a:ext>
              </a:extLst>
            </p:cNvPr>
            <p:cNvCxnSpPr>
              <a:cxnSpLocks/>
              <a:endCxn id="9" idx="1"/>
            </p:cNvCxnSpPr>
            <p:nvPr/>
          </p:nvCxnSpPr>
          <p:spPr bwMode="auto">
            <a:xfrm>
              <a:off x="2233111" y="2281518"/>
              <a:ext cx="609600" cy="60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3C58A50-CD0E-2546-BC86-4E84DBE04D61}"/>
              </a:ext>
            </a:extLst>
          </p:cNvPr>
          <p:cNvGrpSpPr/>
          <p:nvPr/>
        </p:nvGrpSpPr>
        <p:grpSpPr>
          <a:xfrm>
            <a:off x="4366711" y="2120153"/>
            <a:ext cx="4595310" cy="333641"/>
            <a:chOff x="4366711" y="2120153"/>
            <a:chExt cx="4595310" cy="333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2F7D7C-AD31-B548-B3BC-1ADE7FAF8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600" y="2133600"/>
              <a:ext cx="1875421" cy="320194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1D3F674-00C3-A848-AC1D-52A0269E05D5}"/>
                </a:ext>
              </a:extLst>
            </p:cNvPr>
            <p:cNvGrpSpPr/>
            <p:nvPr/>
          </p:nvGrpSpPr>
          <p:grpSpPr>
            <a:xfrm>
              <a:off x="4366711" y="2120153"/>
              <a:ext cx="2590800" cy="320194"/>
              <a:chOff x="4366711" y="2120153"/>
              <a:chExt cx="2590800" cy="32019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580BB12-ACD8-084A-B9A8-745C9600F2BB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 bwMode="auto">
              <a:xfrm flipV="1">
                <a:off x="4366711" y="2281518"/>
                <a:ext cx="10668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4C6072F-BED2-2248-998C-181F3C9706E6}"/>
                  </a:ext>
                </a:extLst>
              </p:cNvPr>
              <p:cNvSpPr/>
              <p:nvPr/>
            </p:nvSpPr>
            <p:spPr bwMode="auto">
              <a:xfrm>
                <a:off x="5433511" y="2120153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Data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9D3A17-4D6B-0F42-93CB-0B6C516A5C12}"/>
              </a:ext>
            </a:extLst>
          </p:cNvPr>
          <p:cNvGrpSpPr/>
          <p:nvPr/>
        </p:nvGrpSpPr>
        <p:grpSpPr>
          <a:xfrm>
            <a:off x="848514" y="4060236"/>
            <a:ext cx="4508797" cy="862163"/>
            <a:chOff x="848514" y="4060236"/>
            <a:chExt cx="4508797" cy="8621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1EA09C-B867-224B-AA78-34C0330015E5}"/>
                </a:ext>
              </a:extLst>
            </p:cNvPr>
            <p:cNvGrpSpPr/>
            <p:nvPr/>
          </p:nvGrpSpPr>
          <p:grpSpPr>
            <a:xfrm>
              <a:off x="848514" y="4060236"/>
              <a:ext cx="1524000" cy="862163"/>
              <a:chOff x="2256963" y="2927115"/>
              <a:chExt cx="1524000" cy="86216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A881019-0B46-7149-8008-F86D778EE228}"/>
                  </a:ext>
                </a:extLst>
              </p:cNvPr>
              <p:cNvSpPr/>
              <p:nvPr/>
            </p:nvSpPr>
            <p:spPr bwMode="auto">
              <a:xfrm flipH="1">
                <a:off x="2256963" y="2927115"/>
                <a:ext cx="1524000" cy="68214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Update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EDD650C-C8CF-1B4E-8B13-0F13E883F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1458" y="3533215"/>
                <a:ext cx="975010" cy="256063"/>
              </a:xfrm>
              <a:prstGeom prst="rect">
                <a:avLst/>
              </a:prstGeom>
            </p:spPr>
          </p:pic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49CE74C-5FC2-1F45-B374-158B004512B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2514" y="4651415"/>
              <a:ext cx="298479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8C56D4AD-420B-4A4C-88E0-7D8CB361E87A}"/>
              </a:ext>
            </a:extLst>
          </p:cNvPr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pPr algn="l"/>
            <a:r>
              <a:rPr lang="en-US" kern="0" dirty="0"/>
              <a:t>How To Gather Experience?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EB7DFE-D191-F04A-970D-A69D5EDC1EC2}"/>
              </a:ext>
            </a:extLst>
          </p:cNvPr>
          <p:cNvGrpSpPr/>
          <p:nvPr/>
        </p:nvGrpSpPr>
        <p:grpSpPr>
          <a:xfrm>
            <a:off x="5433511" y="2440347"/>
            <a:ext cx="1524000" cy="2325982"/>
            <a:chOff x="5433511" y="2440347"/>
            <a:chExt cx="1524000" cy="232598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EB1299-C262-EC45-9946-5612A8E666ED}"/>
                </a:ext>
              </a:extLst>
            </p:cNvPr>
            <p:cNvGrpSpPr/>
            <p:nvPr/>
          </p:nvGrpSpPr>
          <p:grpSpPr>
            <a:xfrm>
              <a:off x="5433511" y="2440347"/>
              <a:ext cx="1524000" cy="1890874"/>
              <a:chOff x="5433511" y="2440347"/>
              <a:chExt cx="1524000" cy="189087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DAB8393-9E43-E34B-9259-4FB61C1C4E0C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 bwMode="auto">
              <a:xfrm>
                <a:off x="6195511" y="2440347"/>
                <a:ext cx="0" cy="82407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80F83C1-F60A-B844-84AE-91C8EB99F97E}"/>
                  </a:ext>
                </a:extLst>
              </p:cNvPr>
              <p:cNvSpPr/>
              <p:nvPr/>
            </p:nvSpPr>
            <p:spPr bwMode="auto">
              <a:xfrm>
                <a:off x="5433511" y="3287127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Train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CCE3B89-8E72-594B-8B35-86C4883F38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08957" y="3607321"/>
                <a:ext cx="0" cy="7239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6D6BE71-4F25-2049-8D62-4FB8867DF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173" y="4492424"/>
              <a:ext cx="1456675" cy="273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8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147464-C4B4-F442-9F70-AE6025D4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11" y="2121421"/>
            <a:ext cx="1219200" cy="32019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C4BAD6D-9CE5-CF44-B96B-930440C5A6F9}"/>
              </a:ext>
            </a:extLst>
          </p:cNvPr>
          <p:cNvGrpSpPr/>
          <p:nvPr/>
        </p:nvGrpSpPr>
        <p:grpSpPr>
          <a:xfrm>
            <a:off x="2233111" y="2121420"/>
            <a:ext cx="2133600" cy="332363"/>
            <a:chOff x="2233111" y="2121420"/>
            <a:chExt cx="2133600" cy="332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C6503C-6934-F541-8773-3086154E02D0}"/>
                </a:ext>
              </a:extLst>
            </p:cNvPr>
            <p:cNvSpPr/>
            <p:nvPr/>
          </p:nvSpPr>
          <p:spPr bwMode="auto">
            <a:xfrm>
              <a:off x="2842711" y="2121420"/>
              <a:ext cx="1524000" cy="33236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Environment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61F58DF-BF4C-6E4C-A298-969B93B31955}"/>
                </a:ext>
              </a:extLst>
            </p:cNvPr>
            <p:cNvCxnSpPr>
              <a:cxnSpLocks/>
              <a:endCxn id="9" idx="1"/>
            </p:cNvCxnSpPr>
            <p:nvPr/>
          </p:nvCxnSpPr>
          <p:spPr bwMode="auto">
            <a:xfrm>
              <a:off x="2233111" y="2281518"/>
              <a:ext cx="609600" cy="60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3C58A50-CD0E-2546-BC86-4E84DBE04D61}"/>
              </a:ext>
            </a:extLst>
          </p:cNvPr>
          <p:cNvGrpSpPr/>
          <p:nvPr/>
        </p:nvGrpSpPr>
        <p:grpSpPr>
          <a:xfrm>
            <a:off x="4366711" y="2120153"/>
            <a:ext cx="4595310" cy="333641"/>
            <a:chOff x="4366711" y="2120153"/>
            <a:chExt cx="4595310" cy="333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2F7D7C-AD31-B548-B3BC-1ADE7FAF8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600" y="2133600"/>
              <a:ext cx="1875421" cy="320194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1D3F674-00C3-A848-AC1D-52A0269E05D5}"/>
                </a:ext>
              </a:extLst>
            </p:cNvPr>
            <p:cNvGrpSpPr/>
            <p:nvPr/>
          </p:nvGrpSpPr>
          <p:grpSpPr>
            <a:xfrm>
              <a:off x="4366711" y="2120153"/>
              <a:ext cx="2590800" cy="320194"/>
              <a:chOff x="4366711" y="2120153"/>
              <a:chExt cx="2590800" cy="32019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580BB12-ACD8-084A-B9A8-745C9600F2BB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 bwMode="auto">
              <a:xfrm flipV="1">
                <a:off x="4366711" y="2281518"/>
                <a:ext cx="10668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4C6072F-BED2-2248-998C-181F3C9706E6}"/>
                  </a:ext>
                </a:extLst>
              </p:cNvPr>
              <p:cNvSpPr/>
              <p:nvPr/>
            </p:nvSpPr>
            <p:spPr bwMode="auto">
              <a:xfrm>
                <a:off x="5433511" y="2120153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Data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9D3A17-4D6B-0F42-93CB-0B6C516A5C12}"/>
              </a:ext>
            </a:extLst>
          </p:cNvPr>
          <p:cNvGrpSpPr/>
          <p:nvPr/>
        </p:nvGrpSpPr>
        <p:grpSpPr>
          <a:xfrm>
            <a:off x="848514" y="4060236"/>
            <a:ext cx="4508797" cy="862163"/>
            <a:chOff x="848514" y="4060236"/>
            <a:chExt cx="4508797" cy="8621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1EA09C-B867-224B-AA78-34C0330015E5}"/>
                </a:ext>
              </a:extLst>
            </p:cNvPr>
            <p:cNvGrpSpPr/>
            <p:nvPr/>
          </p:nvGrpSpPr>
          <p:grpSpPr>
            <a:xfrm>
              <a:off x="848514" y="4060236"/>
              <a:ext cx="1524000" cy="862163"/>
              <a:chOff x="2256963" y="2927115"/>
              <a:chExt cx="1524000" cy="86216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A881019-0B46-7149-8008-F86D778EE228}"/>
                  </a:ext>
                </a:extLst>
              </p:cNvPr>
              <p:cNvSpPr/>
              <p:nvPr/>
            </p:nvSpPr>
            <p:spPr bwMode="auto">
              <a:xfrm flipH="1">
                <a:off x="2256963" y="2927115"/>
                <a:ext cx="1524000" cy="68214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Update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EDD650C-C8CF-1B4E-8B13-0F13E883F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1458" y="3533215"/>
                <a:ext cx="975010" cy="256063"/>
              </a:xfrm>
              <a:prstGeom prst="rect">
                <a:avLst/>
              </a:prstGeom>
            </p:spPr>
          </p:pic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49CE74C-5FC2-1F45-B374-158B004512B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2514" y="4651415"/>
              <a:ext cx="298479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8C56D4AD-420B-4A4C-88E0-7D8CB361E87A}"/>
              </a:ext>
            </a:extLst>
          </p:cNvPr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pPr algn="l"/>
            <a:r>
              <a:rPr lang="en-US" kern="0" dirty="0"/>
              <a:t>How To Gather Experience?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EF1A503-D274-264B-8A3B-6DF28304EC65}"/>
              </a:ext>
            </a:extLst>
          </p:cNvPr>
          <p:cNvSpPr/>
          <p:nvPr/>
        </p:nvSpPr>
        <p:spPr bwMode="auto">
          <a:xfrm>
            <a:off x="2251501" y="5265242"/>
            <a:ext cx="4706010" cy="4990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1: Exploration vs Exploitation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723BFD-DFBC-384E-8A3E-65587D036547}"/>
              </a:ext>
            </a:extLst>
          </p:cNvPr>
          <p:cNvSpPr/>
          <p:nvPr/>
        </p:nvSpPr>
        <p:spPr bwMode="auto">
          <a:xfrm>
            <a:off x="2113354" y="5925337"/>
            <a:ext cx="4978995" cy="4990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2: Non </a:t>
            </a:r>
            <a:r>
              <a:rPr lang="en-US" sz="20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iid</a:t>
            </a:r>
            <a:r>
              <a:rPr lang="en-US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highly correlated data</a:t>
            </a:r>
            <a:endParaRPr kumimoji="0" lang="en-US" sz="2000" b="0" i="0" u="none" strike="noStrike" cap="none" normalizeH="0" baseline="0" dirty="0">
              <a:ln>
                <a:noFill/>
              </a:ln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EB7DFE-D191-F04A-970D-A69D5EDC1EC2}"/>
              </a:ext>
            </a:extLst>
          </p:cNvPr>
          <p:cNvGrpSpPr/>
          <p:nvPr/>
        </p:nvGrpSpPr>
        <p:grpSpPr>
          <a:xfrm>
            <a:off x="5433511" y="2440347"/>
            <a:ext cx="1524000" cy="2325982"/>
            <a:chOff x="5433511" y="2440347"/>
            <a:chExt cx="1524000" cy="232598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EB1299-C262-EC45-9946-5612A8E666ED}"/>
                </a:ext>
              </a:extLst>
            </p:cNvPr>
            <p:cNvGrpSpPr/>
            <p:nvPr/>
          </p:nvGrpSpPr>
          <p:grpSpPr>
            <a:xfrm>
              <a:off x="5433511" y="2440347"/>
              <a:ext cx="1524000" cy="1890874"/>
              <a:chOff x="5433511" y="2440347"/>
              <a:chExt cx="1524000" cy="189087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DAB8393-9E43-E34B-9259-4FB61C1C4E0C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 bwMode="auto">
              <a:xfrm>
                <a:off x="6195511" y="2440347"/>
                <a:ext cx="0" cy="82407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80F83C1-F60A-B844-84AE-91C8EB99F97E}"/>
                  </a:ext>
                </a:extLst>
              </p:cNvPr>
              <p:cNvSpPr/>
              <p:nvPr/>
            </p:nvSpPr>
            <p:spPr bwMode="auto">
              <a:xfrm>
                <a:off x="5433511" y="3287127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Train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CCE3B89-8E72-594B-8B35-86C4883F38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08957" y="3607321"/>
                <a:ext cx="0" cy="7239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6D6BE71-4F25-2049-8D62-4FB8867DF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173" y="4492424"/>
              <a:ext cx="1456675" cy="273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21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Exploration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What should 	          be?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Greedy? -&gt; Local </a:t>
            </a:r>
            <a:r>
              <a:rPr lang="en-US" dirty="0" err="1"/>
              <a:t>minimas</a:t>
            </a:r>
            <a:r>
              <a:rPr lang="en-US" dirty="0"/>
              <a:t>, no exploration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92D76-8EA5-EB4D-9B9D-90625ACC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35251"/>
            <a:ext cx="2209800" cy="415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4E346-664C-134E-A94A-97DCC74E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250500"/>
            <a:ext cx="1219200" cy="3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49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Exploration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What should 	          be?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Greedy? -&gt; Local </a:t>
            </a:r>
            <a:r>
              <a:rPr lang="en-US" dirty="0" err="1"/>
              <a:t>minimas</a:t>
            </a:r>
            <a:r>
              <a:rPr lang="en-US" dirty="0"/>
              <a:t>, no exploration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 exploration strategy: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92D76-8EA5-EB4D-9B9D-90625ACC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35251"/>
            <a:ext cx="2209800" cy="415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7CDE-DBE3-794B-9856-92F06B134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876800"/>
            <a:ext cx="6493753" cy="98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9C35-C6A6-0946-9602-10708614C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76956"/>
            <a:ext cx="1219200" cy="323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4E346-664C-134E-A94A-97DCC74E0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250500"/>
            <a:ext cx="1219200" cy="3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767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Correlated Data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Samples are correlated =&gt; high variance gradients              =&gt; </a:t>
            </a:r>
            <a:r>
              <a:rPr lang="en-US" dirty="0">
                <a:solidFill>
                  <a:srgbClr val="FF0000"/>
                </a:solidFill>
              </a:rPr>
              <a:t>inefficient learning </a:t>
            </a:r>
          </a:p>
          <a:p>
            <a:pPr lvl="1"/>
            <a:endParaRPr lang="en-US" dirty="0"/>
          </a:p>
          <a:p>
            <a:r>
              <a:rPr lang="en-US" dirty="0"/>
              <a:t>Current Q-network parameters determines next training samples =&gt; can lead to bad </a:t>
            </a:r>
            <a:r>
              <a:rPr lang="en-US" dirty="0">
                <a:solidFill>
                  <a:srgbClr val="FF0000"/>
                </a:solidFill>
              </a:rPr>
              <a:t>feedback loops</a:t>
            </a:r>
          </a:p>
          <a:p>
            <a:pPr lvl="1"/>
            <a:r>
              <a:rPr lang="en-US" dirty="0"/>
              <a:t>e.g. if maximizing action is to move left, training samples will be dominated by samples from left-hand size.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755742B-297E-C048-AAC5-765C9834CD9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67583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Experience Replay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Address this problem using experience replay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replay buffer stores transitions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755742B-297E-C048-AAC5-765C9834CD9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B0451-CD06-614D-B9DB-FF4577C9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81200"/>
            <a:ext cx="1295400" cy="3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Experience Replay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Address this problem using experience replay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replay buffer stores transitions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Continually update replay buffer as game (experience) episodes are played, older samples discarded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755742B-297E-C048-AAC5-765C9834CD9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B0451-CD06-614D-B9DB-FF4577C9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81200"/>
            <a:ext cx="1295400" cy="3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32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Experience Replay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Address this problem using experience replay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replay buffer stores transitions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Continually update replay buffer as game (experience) episodes are played, older samples discarded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Train Q-network on random minibatches of transitions from the replay memory, instead of consecutive samples</a:t>
            </a:r>
            <a:endParaRPr lang="en-US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755742B-297E-C048-AAC5-765C9834CD9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B0451-CD06-614D-B9DB-FF4577C9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81200"/>
            <a:ext cx="1295400" cy="3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43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E81E-A790-3B4C-9108-FC08C8F7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l"/>
            <a:r>
              <a:rPr lang="en-US" dirty="0"/>
              <a:t>Q-Learning Algorithm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136E9-048D-1E4C-BA58-718800CD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7F5C0-60D5-1A45-A0AB-8C962565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6" y="2088776"/>
            <a:ext cx="8596547" cy="4343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EAC83F-C44A-D84A-B72D-F5F746AFA3F5}"/>
              </a:ext>
            </a:extLst>
          </p:cNvPr>
          <p:cNvGrpSpPr/>
          <p:nvPr/>
        </p:nvGrpSpPr>
        <p:grpSpPr>
          <a:xfrm>
            <a:off x="1143000" y="3455896"/>
            <a:ext cx="5867400" cy="658905"/>
            <a:chOff x="1143000" y="3455896"/>
            <a:chExt cx="5867400" cy="65890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3D3976-A440-6446-8ABF-61B796116860}"/>
                </a:ext>
              </a:extLst>
            </p:cNvPr>
            <p:cNvSpPr/>
            <p:nvPr/>
          </p:nvSpPr>
          <p:spPr bwMode="auto">
            <a:xfrm>
              <a:off x="1143000" y="3547781"/>
              <a:ext cx="3810000" cy="567020"/>
            </a:xfrm>
            <a:prstGeom prst="rect">
              <a:avLst/>
            </a:prstGeom>
            <a:noFill/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AEC5EC-3ACE-E945-A54F-6B2243058CD9}"/>
                </a:ext>
              </a:extLst>
            </p:cNvPr>
            <p:cNvSpPr/>
            <p:nvPr/>
          </p:nvSpPr>
          <p:spPr bwMode="auto">
            <a:xfrm>
              <a:off x="5181600" y="3455896"/>
              <a:ext cx="1828800" cy="4572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Epsilon-greedy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B546B1-AC37-8F45-88BB-5E0A50360F36}"/>
              </a:ext>
            </a:extLst>
          </p:cNvPr>
          <p:cNvGrpSpPr/>
          <p:nvPr/>
        </p:nvGrpSpPr>
        <p:grpSpPr>
          <a:xfrm>
            <a:off x="1143000" y="4966446"/>
            <a:ext cx="7349786" cy="900954"/>
            <a:chOff x="1143000" y="4966446"/>
            <a:chExt cx="7349786" cy="9009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2770EB-64BD-C94A-89D7-D8512DDFBBCA}"/>
                </a:ext>
              </a:extLst>
            </p:cNvPr>
            <p:cNvSpPr/>
            <p:nvPr/>
          </p:nvSpPr>
          <p:spPr bwMode="auto">
            <a:xfrm>
              <a:off x="7235486" y="4966446"/>
              <a:ext cx="1257300" cy="457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Q</a:t>
              </a:r>
              <a:r>
                <a:rPr kumimoji="0" lang="en-US" sz="2000" b="0" i="0" u="none" strike="noStrike" cap="none" normalizeH="0" dirty="0">
                  <a:ln>
                    <a:noFill/>
                  </a:ln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 Update</a:t>
              </a:r>
              <a:endParaRPr kumimoji="0" lang="en-US" sz="2000" b="0" i="0" u="none" strike="noStrike" cap="none" normalizeH="0" baseline="0" dirty="0">
                <a:ln>
                  <a:noFill/>
                </a:ln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DFCD31-0BCC-A040-AA40-5596C5A02A88}"/>
                </a:ext>
              </a:extLst>
            </p:cNvPr>
            <p:cNvSpPr/>
            <p:nvPr/>
          </p:nvSpPr>
          <p:spPr bwMode="auto">
            <a:xfrm>
              <a:off x="1143000" y="5571563"/>
              <a:ext cx="6934200" cy="295837"/>
            </a:xfrm>
            <a:prstGeom prst="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1F9102-F315-EC46-8425-2BB4BBAA857D}"/>
              </a:ext>
            </a:extLst>
          </p:cNvPr>
          <p:cNvGrpSpPr/>
          <p:nvPr/>
        </p:nvGrpSpPr>
        <p:grpSpPr>
          <a:xfrm>
            <a:off x="533400" y="2400299"/>
            <a:ext cx="7391400" cy="2687174"/>
            <a:chOff x="533400" y="2400299"/>
            <a:chExt cx="7391400" cy="26871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D36A16-5B8D-EF4D-BF81-68BDF9FF8917}"/>
                </a:ext>
              </a:extLst>
            </p:cNvPr>
            <p:cNvSpPr/>
            <p:nvPr/>
          </p:nvSpPr>
          <p:spPr bwMode="auto">
            <a:xfrm>
              <a:off x="5638800" y="2514600"/>
              <a:ext cx="2286000" cy="45720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Experience Replay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A42FBC-EFC2-9345-8BBA-0C2527493F1E}"/>
                </a:ext>
              </a:extLst>
            </p:cNvPr>
            <p:cNvSpPr/>
            <p:nvPr/>
          </p:nvSpPr>
          <p:spPr bwMode="auto">
            <a:xfrm>
              <a:off x="533400" y="2400299"/>
              <a:ext cx="3581400" cy="342901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938968-6578-1B49-8B53-74C6A6279357}"/>
                </a:ext>
              </a:extLst>
            </p:cNvPr>
            <p:cNvSpPr/>
            <p:nvPr/>
          </p:nvSpPr>
          <p:spPr bwMode="auto">
            <a:xfrm>
              <a:off x="1143000" y="4570880"/>
              <a:ext cx="5715000" cy="516593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374BBD-2B6E-484B-88C0-FE4F2CD6963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808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Markov Decision Process (MDP)</a:t>
            </a:r>
          </a:p>
          <a:p>
            <a:pPr lvl="1"/>
            <a:r>
              <a:rPr lang="en-US" dirty="0"/>
              <a:t>Defined by </a:t>
            </a: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set of possible states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[start state = s</a:t>
            </a:r>
            <a:r>
              <a:rPr lang="en-US" sz="1600" baseline="-250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0, 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optional terminal / absorbing state]</a:t>
            </a:r>
            <a:endParaRPr lang="en" sz="1600" baseline="-250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          :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distribution of reward given (state, action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, next state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) 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tuple</a:t>
            </a:r>
            <a:endParaRPr lang="en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         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transition probability 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distribution, also written as </a:t>
            </a:r>
          </a:p>
          <a:p>
            <a:pPr marL="0" lvl="0" indent="4572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discount factor</a:t>
            </a:r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1"/>
            <a:endParaRPr lang="en-US" dirty="0"/>
          </a:p>
          <a:p>
            <a:r>
              <a:rPr lang="en-US" dirty="0"/>
              <a:t>Value functions, optimal quantities, bellman equation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Algorithms for solving MDP’s</a:t>
            </a:r>
          </a:p>
          <a:p>
            <a:pPr lvl="1"/>
            <a:r>
              <a:rPr lang="en-US" dirty="0"/>
              <a:t>Value Iteration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Recap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2382E-9DBF-734E-9EE1-7580AC438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19998"/>
            <a:ext cx="1690997" cy="289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602BA-1E1F-854C-B6A3-B1154DFB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14890"/>
            <a:ext cx="202021" cy="237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DF904-CCC4-5E44-8149-271D2F7EA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153909"/>
            <a:ext cx="204896" cy="20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FE307D-1A05-7743-B5BA-AB34D1FF5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26" y="2898403"/>
            <a:ext cx="181400" cy="223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0CD1E-AFC8-BE4C-8F8E-EC272C58C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2652114"/>
            <a:ext cx="897804" cy="243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8B39B-DCF2-0C45-AD2A-6495D3453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397201"/>
            <a:ext cx="885186" cy="228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B31F92-81FF-9A47-8EB4-4323D7420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300" y="2676997"/>
            <a:ext cx="730250" cy="2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28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2185-F1D1-4E49-8672-DE28AEB4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Case study: Playing Atari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603DE-6DAB-074B-A76B-3F71C181B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Objective: Complete the game with the highest score</a:t>
            </a:r>
          </a:p>
          <a:p>
            <a:endParaRPr lang="en-US" dirty="0"/>
          </a:p>
          <a:p>
            <a:r>
              <a:rPr lang="en-US" dirty="0"/>
              <a:t>State: Raw pixel inputs from the game state</a:t>
            </a:r>
          </a:p>
          <a:p>
            <a:r>
              <a:rPr lang="en-US" dirty="0"/>
              <a:t>Action: Game controls e.g.: Left, Right, Up, Down</a:t>
            </a:r>
          </a:p>
          <a:p>
            <a:r>
              <a:rPr lang="en-US" dirty="0"/>
              <a:t>Reward: Score increase/decrease at each time step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F8422-8704-FC42-B67B-BAE23DEA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C8BADF-79CE-DE47-A3AC-030D8E750B3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00E49-2C03-5C42-9163-92586DC33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14" y="1524000"/>
            <a:ext cx="8242172" cy="11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8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2185-F1D1-4E49-8672-DE28AEB4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Playing Atari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603DE-6DAB-074B-A76B-3F71C181B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4572000" cy="5257800"/>
          </a:xfrm>
        </p:spPr>
        <p:txBody>
          <a:bodyPr/>
          <a:lstStyle/>
          <a:p>
            <a:r>
              <a:rPr lang="en-US" dirty="0"/>
              <a:t>Q-Network architecture</a:t>
            </a:r>
          </a:p>
          <a:p>
            <a:endParaRPr lang="en-US" dirty="0"/>
          </a:p>
          <a:p>
            <a:r>
              <a:rPr lang="en-US" dirty="0"/>
              <a:t>State:</a:t>
            </a:r>
          </a:p>
          <a:p>
            <a:pPr lvl="1"/>
            <a:r>
              <a:rPr lang="en-US" sz="1600" dirty="0"/>
              <a:t>Stack of 4 image frames, grayscale conversion, down-sampling and cropping to (84 x 84 x 4)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Last FC layer has #(actions) dimensions (predicts Q-values)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F8422-8704-FC42-B67B-BAE23DEA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C8BADF-79CE-DE47-A3AC-030D8E750B3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78CF3-55A4-9349-9D8D-A82429BC6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348" y="1600200"/>
            <a:ext cx="3086503" cy="32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0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7CB1-8D31-2247-9CBB-BA74A69A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Atari Games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64B64-0ECC-F64F-8EC6-44C66898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1C3E3-CB48-6646-853B-C89428A3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22" y="2130705"/>
            <a:ext cx="3306143" cy="2469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B0BE66-F5A3-9E4D-85DC-E12A14D54C4B}"/>
              </a:ext>
            </a:extLst>
          </p:cNvPr>
          <p:cNvSpPr txBox="1"/>
          <p:nvPr/>
        </p:nvSpPr>
        <p:spPr>
          <a:xfrm>
            <a:off x="712694" y="4680268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https://www.youtube.com/watch?v=V1eYniJ0Rnk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A91994C-8A7B-014C-9252-623E4990D7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9" name="Picture 2" descr="http://karpathy.github.io/assets/rl/pong.gif">
            <a:extLst>
              <a:ext uri="{FF2B5EF4-FFF2-40B4-BE49-F238E27FC236}">
                <a16:creationId xmlns:a16="http://schemas.microsoft.com/office/drawing/2014/main" id="{54DC8CA8-C782-F846-A3DA-6C03BFF4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80" y="2324581"/>
            <a:ext cx="3860396" cy="20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504E2E-5A25-5B44-8113-E022A35B60C5}"/>
              </a:ext>
            </a:extLst>
          </p:cNvPr>
          <p:cNvSpPr/>
          <p:nvPr/>
        </p:nvSpPr>
        <p:spPr bwMode="auto">
          <a:xfrm>
            <a:off x="5839589" y="1792972"/>
            <a:ext cx="1368035" cy="50559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Pong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69813B-7501-264B-A9F3-499E5CA77F1E}"/>
              </a:ext>
            </a:extLst>
          </p:cNvPr>
          <p:cNvSpPr/>
          <p:nvPr/>
        </p:nvSpPr>
        <p:spPr bwMode="auto">
          <a:xfrm>
            <a:off x="1781275" y="1540174"/>
            <a:ext cx="1368035" cy="50559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Breakout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68334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12B4-DAB0-0C45-A3C0-069A987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B143-1E96-674B-956E-610174E1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today’s class, we looked at</a:t>
            </a:r>
          </a:p>
          <a:p>
            <a:endParaRPr lang="en-US" dirty="0"/>
          </a:p>
          <a:p>
            <a:r>
              <a:rPr lang="en-US" dirty="0"/>
              <a:t>Dynamic Programming</a:t>
            </a:r>
          </a:p>
          <a:p>
            <a:pPr lvl="1"/>
            <a:r>
              <a:rPr lang="en-US" dirty="0"/>
              <a:t>Q-Value Iteration</a:t>
            </a:r>
          </a:p>
          <a:p>
            <a:pPr lvl="1"/>
            <a:r>
              <a:rPr lang="en-US" dirty="0"/>
              <a:t>Policy Iteration</a:t>
            </a:r>
          </a:p>
          <a:p>
            <a:pPr lvl="1"/>
            <a:endParaRPr lang="en-US" dirty="0"/>
          </a:p>
          <a:p>
            <a:r>
              <a:rPr lang="en-US" dirty="0"/>
              <a:t>Reinforcement Learning (RL)</a:t>
            </a:r>
          </a:p>
          <a:p>
            <a:pPr lvl="1"/>
            <a:r>
              <a:rPr lang="en-US" dirty="0"/>
              <a:t>The challenges of (deep) learning based methods</a:t>
            </a:r>
          </a:p>
          <a:p>
            <a:pPr lvl="1"/>
            <a:r>
              <a:rPr lang="en-US" dirty="0"/>
              <a:t>Value-based RL algorithms</a:t>
            </a:r>
          </a:p>
          <a:p>
            <a:pPr lvl="2"/>
            <a:r>
              <a:rPr lang="en-US" dirty="0"/>
              <a:t>Deep Q-Learning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Next class:</a:t>
            </a:r>
          </a:p>
          <a:p>
            <a:pPr lvl="1"/>
            <a:r>
              <a:rPr lang="en-US" dirty="0"/>
              <a:t>Policy-based RL algorithms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9F8FF-33C1-234B-9716-128F4F93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5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0351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Value Function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238400"/>
            <a:ext cx="8291700" cy="52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policy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that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01138"/>
            <a:ext cx="225136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61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Value Function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238400"/>
            <a:ext cx="8291700" cy="52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policy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that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is the expected cumulative reward from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(and following the policy thereafter)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01138"/>
            <a:ext cx="225136" cy="19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68" y="2937981"/>
            <a:ext cx="3564154" cy="9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76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Value Function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238400"/>
            <a:ext cx="8291700" cy="52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policy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that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is the expected cumulative reward from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(and following the policy thereafter)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state-action pair?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Q-value function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at state s and action a, is the expected cumulative reward from taking action a in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(and following the policy thereafter)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266362"/>
            <a:ext cx="4724400" cy="982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401138"/>
            <a:ext cx="225136" cy="19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368" y="2937981"/>
            <a:ext cx="3564154" cy="9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93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62533</TotalTime>
  <Words>2124</Words>
  <Application>Microsoft Macintosh PowerPoint</Application>
  <PresentationFormat>On-screen Show (4:3)</PresentationFormat>
  <Paragraphs>560</Paragraphs>
  <Slides>64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Arial Narrow</vt:lpstr>
      <vt:lpstr>Helvetica</vt:lpstr>
      <vt:lpstr>Blank Presentation</vt:lpstr>
      <vt:lpstr>1_Blank Presentation</vt:lpstr>
      <vt:lpstr>CS 4803 / 7643: Deep Learning</vt:lpstr>
      <vt:lpstr>Topics we’ll cover</vt:lpstr>
      <vt:lpstr>Topics we’ll cover</vt:lpstr>
      <vt:lpstr>Recap</vt:lpstr>
      <vt:lpstr>Recap</vt:lpstr>
      <vt:lpstr>Recap</vt:lpstr>
      <vt:lpstr>Value Function</vt:lpstr>
      <vt:lpstr>Value Function</vt:lpstr>
      <vt:lpstr>Value Function</vt:lpstr>
      <vt:lpstr>Optimal Quantities</vt:lpstr>
      <vt:lpstr>Optimal Quantities</vt:lpstr>
      <vt:lpstr>Bellman Optimality Equations</vt:lpstr>
      <vt:lpstr>Bellman Optimality Equations</vt:lpstr>
      <vt:lpstr>Bellman Optimality Equations</vt:lpstr>
      <vt:lpstr>Bellman Optimality Equations</vt:lpstr>
      <vt:lpstr>Bellman Optimality Equations</vt:lpstr>
      <vt:lpstr>Bellman Optimality Equations</vt:lpstr>
      <vt:lpstr>Value Iteration (VI)</vt:lpstr>
      <vt:lpstr>Value Iteration (VI)</vt:lpstr>
      <vt:lpstr>Q-Value Iteration</vt:lpstr>
      <vt:lpstr>Q-Value Iteration</vt:lpstr>
      <vt:lpstr>Policy Iteration</vt:lpstr>
      <vt:lpstr>Policy Iteration</vt:lpstr>
      <vt:lpstr>Policy Iteration</vt:lpstr>
      <vt:lpstr>Policy Iteration</vt:lpstr>
      <vt:lpstr>Summary</vt:lpstr>
      <vt:lpstr>Learning Based Methods</vt:lpstr>
      <vt:lpstr>Learning Based Methods</vt:lpstr>
      <vt:lpstr>Learning Based Methods</vt:lpstr>
      <vt:lpstr>Learning Based Methods</vt:lpstr>
      <vt:lpstr>(Deep) Learning Based Methods</vt:lpstr>
      <vt:lpstr>(Deep) Learning Based Methods</vt:lpstr>
      <vt:lpstr>(Deep) Learning Based Methods</vt:lpstr>
      <vt:lpstr>(Deep) Learning Based Methods</vt:lpstr>
      <vt:lpstr>Reinforcement Learning</vt:lpstr>
      <vt:lpstr>Reinforcement Learning</vt:lpstr>
      <vt:lpstr>Reinforcement Learning</vt:lpstr>
      <vt:lpstr>Reinforcement Learning</vt:lpstr>
      <vt:lpstr>Reinforcement Learning</vt:lpstr>
      <vt:lpstr>PowerPoint Presentation</vt:lpstr>
      <vt:lpstr>Deep Q-Learning</vt:lpstr>
      <vt:lpstr>Deep Q-Learning</vt:lpstr>
      <vt:lpstr>Deep Q-Learning</vt:lpstr>
      <vt:lpstr>Deep Q-Learning</vt:lpstr>
      <vt:lpstr>Deep Q-Learning</vt:lpstr>
      <vt:lpstr>Deep Q-Learning</vt:lpstr>
      <vt:lpstr>Deep Q-Learning</vt:lpstr>
      <vt:lpstr>Deep Q-Learning</vt:lpstr>
      <vt:lpstr>Deep Q-Learning</vt:lpstr>
      <vt:lpstr>PowerPoint Presentation</vt:lpstr>
      <vt:lpstr>PowerPoint Presentation</vt:lpstr>
      <vt:lpstr>PowerPoint Presentation</vt:lpstr>
      <vt:lpstr>Exploration Problem</vt:lpstr>
      <vt:lpstr>Exploration Problem</vt:lpstr>
      <vt:lpstr>Correlated Data Problem</vt:lpstr>
      <vt:lpstr>Experience Replay</vt:lpstr>
      <vt:lpstr>Experience Replay</vt:lpstr>
      <vt:lpstr>Experience Replay</vt:lpstr>
      <vt:lpstr>Q-Learning Algorithm</vt:lpstr>
      <vt:lpstr>Case study: Playing Atari Games</vt:lpstr>
      <vt:lpstr>Playing Atari Games</vt:lpstr>
      <vt:lpstr>Atari Games</vt:lpstr>
      <vt:lpstr>Summary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Modhe, Nirbhay J</cp:lastModifiedBy>
  <cp:revision>4505</cp:revision>
  <cp:lastPrinted>2019-10-24T03:45:43Z</cp:lastPrinted>
  <dcterms:created xsi:type="dcterms:W3CDTF">2013-03-06T19:31:42Z</dcterms:created>
  <dcterms:modified xsi:type="dcterms:W3CDTF">2019-10-28T14:39:08Z</dcterms:modified>
  <cp:category/>
</cp:coreProperties>
</file>