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  <p:sldMasterId id="2147483729" r:id="rId2"/>
  </p:sldMasterIdLst>
  <p:notesMasterIdLst>
    <p:notesMasterId r:id="rId73"/>
  </p:notesMasterIdLst>
  <p:handoutMasterIdLst>
    <p:handoutMasterId r:id="rId74"/>
  </p:handoutMasterIdLst>
  <p:sldIdLst>
    <p:sldId id="399" r:id="rId3"/>
    <p:sldId id="810" r:id="rId4"/>
    <p:sldId id="811" r:id="rId5"/>
    <p:sldId id="860" r:id="rId6"/>
    <p:sldId id="647" r:id="rId7"/>
    <p:sldId id="658" r:id="rId8"/>
    <p:sldId id="650" r:id="rId9"/>
    <p:sldId id="653" r:id="rId10"/>
    <p:sldId id="852" r:id="rId11"/>
    <p:sldId id="853" r:id="rId12"/>
    <p:sldId id="760" r:id="rId13"/>
    <p:sldId id="648" r:id="rId14"/>
    <p:sldId id="260" r:id="rId15"/>
    <p:sldId id="665" r:id="rId16"/>
    <p:sldId id="652" r:id="rId17"/>
    <p:sldId id="673" r:id="rId18"/>
    <p:sldId id="674" r:id="rId19"/>
    <p:sldId id="675" r:id="rId20"/>
    <p:sldId id="667" r:id="rId21"/>
    <p:sldId id="861" r:id="rId22"/>
    <p:sldId id="821" r:id="rId23"/>
    <p:sldId id="854" r:id="rId24"/>
    <p:sldId id="822" r:id="rId25"/>
    <p:sldId id="846" r:id="rId26"/>
    <p:sldId id="847" r:id="rId27"/>
    <p:sldId id="848" r:id="rId28"/>
    <p:sldId id="849" r:id="rId29"/>
    <p:sldId id="850" r:id="rId30"/>
    <p:sldId id="823" r:id="rId31"/>
    <p:sldId id="824" r:id="rId32"/>
    <p:sldId id="809" r:id="rId33"/>
    <p:sldId id="837" r:id="rId34"/>
    <p:sldId id="816" r:id="rId35"/>
    <p:sldId id="862" r:id="rId36"/>
    <p:sldId id="863" r:id="rId37"/>
    <p:sldId id="814" r:id="rId38"/>
    <p:sldId id="676" r:id="rId39"/>
    <p:sldId id="858" r:id="rId40"/>
    <p:sldId id="859" r:id="rId41"/>
    <p:sldId id="855" r:id="rId42"/>
    <p:sldId id="668" r:id="rId43"/>
    <p:sldId id="687" r:id="rId44"/>
    <p:sldId id="688" r:id="rId45"/>
    <p:sldId id="690" r:id="rId46"/>
    <p:sldId id="689" r:id="rId47"/>
    <p:sldId id="825" r:id="rId48"/>
    <p:sldId id="799" r:id="rId49"/>
    <p:sldId id="839" r:id="rId50"/>
    <p:sldId id="864" r:id="rId51"/>
    <p:sldId id="669" r:id="rId52"/>
    <p:sldId id="842" r:id="rId53"/>
    <p:sldId id="843" r:id="rId54"/>
    <p:sldId id="844" r:id="rId55"/>
    <p:sldId id="678" r:id="rId56"/>
    <p:sldId id="679" r:id="rId57"/>
    <p:sldId id="856" r:id="rId58"/>
    <p:sldId id="857" r:id="rId59"/>
    <p:sldId id="828" r:id="rId60"/>
    <p:sldId id="833" r:id="rId61"/>
    <p:sldId id="865" r:id="rId62"/>
    <p:sldId id="836" r:id="rId63"/>
    <p:sldId id="840" r:id="rId64"/>
    <p:sldId id="841" r:id="rId65"/>
    <p:sldId id="832" r:id="rId66"/>
    <p:sldId id="830" r:id="rId67"/>
    <p:sldId id="845" r:id="rId68"/>
    <p:sldId id="831" r:id="rId69"/>
    <p:sldId id="813" r:id="rId70"/>
    <p:sldId id="851" r:id="rId71"/>
    <p:sldId id="797" r:id="rId7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7" autoAdjust="0"/>
    <p:restoredTop sz="93475" autoAdjust="0"/>
  </p:normalViewPr>
  <p:slideViewPr>
    <p:cSldViewPr>
      <p:cViewPr varScale="1">
        <p:scale>
          <a:sx n="118" d="100"/>
          <a:sy n="118" d="100"/>
        </p:scale>
        <p:origin x="143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17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Agent and environment interact in real-time, continually learning and improving</a:t>
            </a:r>
          </a:p>
        </p:txBody>
      </p:sp>
    </p:spTree>
    <p:extLst>
      <p:ext uri="{BB962C8B-B14F-4D97-AF65-F5344CB8AC3E}">
        <p14:creationId xmlns:p14="http://schemas.microsoft.com/office/powerpoint/2010/main" val="850728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01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042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Games are also a big class of problems that can be formulated with RL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example here we have atari games, which are a class success of deep RL</a:t>
            </a:r>
          </a:p>
        </p:txBody>
      </p:sp>
    </p:spTree>
    <p:extLst>
      <p:ext uri="{BB962C8B-B14F-4D97-AF65-F5344CB8AC3E}">
        <p14:creationId xmlns:p14="http://schemas.microsoft.com/office/powerpoint/2010/main" val="1471689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Something that was a huge achievement last year when DeepMind’s AlphaGo beat Lee Sedol, the best Go player of the last few years, and just last night, competing again</a:t>
            </a:r>
          </a:p>
        </p:txBody>
      </p:sp>
    </p:spTree>
    <p:extLst>
      <p:ext uri="{BB962C8B-B14F-4D97-AF65-F5344CB8AC3E}">
        <p14:creationId xmlns:p14="http://schemas.microsoft.com/office/powerpoint/2010/main" val="1099902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13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143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MDP satisfies Markov property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Define by tuple of objects</a:t>
            </a:r>
          </a:p>
        </p:txBody>
      </p:sp>
    </p:spTree>
    <p:extLst>
      <p:ext uri="{BB962C8B-B14F-4D97-AF65-F5344CB8AC3E}">
        <p14:creationId xmlns:p14="http://schemas.microsoft.com/office/powerpoint/2010/main" val="28920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MDP satisfies Markov property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Define by tuple of objects</a:t>
            </a:r>
          </a:p>
        </p:txBody>
      </p:sp>
    </p:spTree>
    <p:extLst>
      <p:ext uri="{BB962C8B-B14F-4D97-AF65-F5344CB8AC3E}">
        <p14:creationId xmlns:p14="http://schemas.microsoft.com/office/powerpoint/2010/main" val="79975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557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MDP’s are non-deterministic</a:t>
            </a:r>
            <a:r>
              <a:rPr lang="en-US" baseline="0" dirty="0" smtClean="0"/>
              <a:t> search problems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73580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MDP’s are non-deterministic</a:t>
            </a:r>
            <a:r>
              <a:rPr lang="en-US" baseline="0" dirty="0" smtClean="0"/>
              <a:t> search problems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81515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MDP’s are non-deterministic</a:t>
            </a:r>
            <a:r>
              <a:rPr lang="en-US" baseline="0" dirty="0" smtClean="0"/>
              <a:t> search problems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04210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MDP’s are non-deterministic</a:t>
            </a:r>
            <a:r>
              <a:rPr lang="en-US" baseline="0" dirty="0" smtClean="0"/>
              <a:t> search problems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52579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MDP’s are non-deterministic</a:t>
            </a:r>
            <a:r>
              <a:rPr lang="en-US" baseline="0" dirty="0" smtClean="0"/>
              <a:t> search problems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38231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MDP’s are non-deterministic</a:t>
            </a:r>
            <a:r>
              <a:rPr lang="en-US" baseline="0" dirty="0" smtClean="0"/>
              <a:t> search problems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82756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MDP’s are non-deterministic</a:t>
            </a:r>
            <a:r>
              <a:rPr lang="en-US" baseline="0" dirty="0" smtClean="0"/>
              <a:t> search problems</a:t>
            </a:r>
          </a:p>
          <a:p>
            <a:pPr lvl="0">
              <a:spcBef>
                <a:spcPts val="0"/>
              </a:spcBef>
              <a:buNone/>
            </a:pPr>
            <a:endParaRPr lang="en-US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 T specifies the “world” and R specifies the task.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49519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79164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MDP satisfies Markov property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Define by tuple of objects</a:t>
            </a:r>
          </a:p>
        </p:txBody>
      </p:sp>
    </p:spTree>
    <p:extLst>
      <p:ext uri="{BB962C8B-B14F-4D97-AF65-F5344CB8AC3E}">
        <p14:creationId xmlns:p14="http://schemas.microsoft.com/office/powerpoint/2010/main" val="4076862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o_t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is showing up for the first time here. Might want to take a second to introduce notation</a:t>
            </a:r>
            <a:endParaRPr lang="en-US" sz="1200" kern="1200" dirty="0"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725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9178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Say something about how T specifies the “world” and R specifies the task.</a:t>
            </a:r>
          </a:p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68010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Say something about how T specifies the “world” and R specifies the task.</a:t>
            </a:r>
          </a:p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54381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Say something about how T specifies the “world” and R specifies the task.</a:t>
            </a:r>
          </a:p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55715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MDP satisfies Markov property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Define by tuple of objects</a:t>
            </a:r>
          </a:p>
        </p:txBody>
      </p:sp>
    </p:spTree>
    <p:extLst>
      <p:ext uri="{BB962C8B-B14F-4D97-AF65-F5344CB8AC3E}">
        <p14:creationId xmlns:p14="http://schemas.microsoft.com/office/powerpoint/2010/main" val="16490190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836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77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52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3369273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27859712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181824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147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3221855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4130690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6948189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work with maximizing the expected sum of rewards</a:t>
            </a:r>
          </a:p>
        </p:txBody>
      </p:sp>
    </p:spTree>
    <p:extLst>
      <p:ext uri="{BB962C8B-B14F-4D97-AF65-F5344CB8AC3E}">
        <p14:creationId xmlns:p14="http://schemas.microsoft.com/office/powerpoint/2010/main" val="10208161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799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648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284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570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8942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2147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61207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0676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326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54233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0433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26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80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402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206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1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910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19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14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4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6556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60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64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65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63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2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8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10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53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17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508992" y="-142875"/>
            <a:ext cx="8615475" cy="1518047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algn="l" defTabSz="410765">
              <a:defRPr sz="32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/>
          </p:nvPr>
        </p:nvSpPr>
        <p:spPr>
          <a:xfrm>
            <a:off x="616148" y="1473398"/>
            <a:ext cx="7804548" cy="4927402"/>
          </a:xfrm>
          <a:prstGeom prst="rect">
            <a:avLst/>
          </a:prstGeom>
        </p:spPr>
        <p:txBody>
          <a:bodyPr lIns="35718" tIns="35718" rIns="35718" bIns="35718" anchor="t">
            <a:normAutofit/>
          </a:bodyPr>
          <a:lstStyle>
            <a:lvl1pPr marL="279400" indent="-279400" defTabSz="410765">
              <a:lnSpc>
                <a:spcPct val="100000"/>
              </a:lnSpc>
              <a:spcBef>
                <a:spcPts val="3500"/>
              </a:spcBef>
              <a:buSzPct val="61000"/>
              <a:buBlip>
                <a:blip r:embed="rId2"/>
              </a:buBlip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740833" indent="-296333" defTabSz="410765">
              <a:lnSpc>
                <a:spcPct val="100000"/>
              </a:lnSpc>
              <a:spcBef>
                <a:spcPts val="2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889000" defTabSz="410765">
              <a:lnSpc>
                <a:spcPct val="100000"/>
              </a:lnSpc>
              <a:spcBef>
                <a:spcPts val="1500"/>
              </a:spcBef>
              <a:buSzTx/>
              <a:buNone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629833" indent="-296333" defTabSz="410765">
              <a:lnSpc>
                <a:spcPct val="100000"/>
              </a:lnSpc>
              <a:spcBef>
                <a:spcPts val="3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074333" indent="-296333" defTabSz="410765">
              <a:lnSpc>
                <a:spcPct val="100000"/>
              </a:lnSpc>
              <a:spcBef>
                <a:spcPts val="3500"/>
              </a:spcBef>
              <a:buSzPct val="75000"/>
              <a:buChar char="•"/>
              <a:tabLst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96258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669726" y="312539"/>
            <a:ext cx="7804548" cy="1518047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defTabSz="410765">
              <a:defRPr sz="5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23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2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923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openxmlformats.org/officeDocument/2006/relationships/slideLayout" Target="../slideLayouts/slideLayout24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s://upload.wikimedia.org/wikipedia/commons/a/ab/Go_game_Kobayashi-Kato.png" TargetMode="External"/><Relationship Id="rId5" Type="http://schemas.openxmlformats.org/officeDocument/2006/relationships/hyperlink" Target="https://creativecommons.org/publicdomain/zero/1.0/deed.en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rajivshah.com/rldemo/" TargetMode="External"/><Relationship Id="rId4" Type="http://schemas.openxmlformats.org/officeDocument/2006/relationships/hyperlink" Target="https://cs.stanford.edu/people/karpathy/convnetjs/demo/rldemo.html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20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pixabay.com/en/kitten-cute-feline-kitty-domestic-1246693/" TargetMode="External"/><Relationship Id="rId5" Type="http://schemas.openxmlformats.org/officeDocument/2006/relationships/hyperlink" Target="https://creativecommons.org/publicdomain/zero/1.0/deed.en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ivariate_example.png" TargetMode="External"/><Relationship Id="rId4" Type="http://schemas.openxmlformats.org/officeDocument/2006/relationships/hyperlink" Target="https://www.flickr.com/photos/omegatron/8533520357" TargetMode="External"/><Relationship Id="rId5" Type="http://schemas.openxmlformats.org/officeDocument/2006/relationships/hyperlink" Target="https://creativecommons.org/publicdomain/zero/1.0/deed.en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47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s.stanford.edu/people/karpathy/reinforcejs/gridworld_dp.htm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 smtClean="0"/>
              <a:t>Viraj Prabhu</a:t>
            </a:r>
            <a:endParaRPr lang="en-US" sz="2800" dirty="0"/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Reinforcement Learning (RL)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Overview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Markov Decision Processes</a:t>
            </a:r>
          </a:p>
        </p:txBody>
      </p:sp>
    </p:spTree>
    <p:extLst>
      <p:ext uri="{BB962C8B-B14F-4D97-AF65-F5344CB8AC3E}">
        <p14:creationId xmlns:p14="http://schemas.microsoft.com/office/powerpoint/2010/main" val="26443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What is Reinforcement Learning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What is Reinforcement Learning?</a:t>
            </a:r>
          </a:p>
        </p:txBody>
      </p:sp>
      <p:sp>
        <p:nvSpPr>
          <p:cNvPr id="253" name="Agent-oriented learning—learning by interacting with an environment to achieve a goal…"/>
          <p:cNvSpPr txBox="1">
            <a:spLocks noGrp="1"/>
          </p:cNvSpPr>
          <p:nvPr>
            <p:ph type="body" idx="1"/>
          </p:nvPr>
        </p:nvSpPr>
        <p:spPr>
          <a:xfrm>
            <a:off x="616148" y="1346032"/>
            <a:ext cx="7804548" cy="500472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US" dirty="0" smtClean="0"/>
              <a:t>Learning to make good sequences of decisions</a:t>
            </a:r>
          </a:p>
          <a:p>
            <a:pPr>
              <a:buBlip>
                <a:blip r:embed="rId3"/>
              </a:buBlip>
            </a:pPr>
            <a:r>
              <a:rPr dirty="0" smtClean="0"/>
              <a:t>Agent-oriented </a:t>
            </a:r>
            <a:r>
              <a:rPr dirty="0"/>
              <a:t>learning—learning by interacting with an environment to </a:t>
            </a:r>
            <a:r>
              <a:rPr dirty="0" smtClean="0"/>
              <a:t>achieve </a:t>
            </a:r>
            <a:r>
              <a:rPr dirty="0"/>
              <a:t>a goal </a:t>
            </a:r>
          </a:p>
          <a:p>
            <a:pPr lvl="1"/>
            <a:r>
              <a:rPr dirty="0"/>
              <a:t>more </a:t>
            </a:r>
            <a:r>
              <a:rPr dirty="0">
                <a:solidFill>
                  <a:schemeClr val="accent5"/>
                </a:solidFill>
              </a:rPr>
              <a:t>realistic</a:t>
            </a:r>
            <a:r>
              <a:rPr dirty="0"/>
              <a:t> and </a:t>
            </a:r>
            <a:r>
              <a:rPr dirty="0">
                <a:solidFill>
                  <a:schemeClr val="accent5"/>
                </a:solidFill>
              </a:rPr>
              <a:t>ambitious</a:t>
            </a:r>
            <a:r>
              <a:rPr dirty="0"/>
              <a:t> than other kinds of machine learning</a:t>
            </a:r>
          </a:p>
          <a:p>
            <a:pPr>
              <a:buBlip>
                <a:blip r:embed="rId3"/>
              </a:buBlip>
            </a:pPr>
            <a:r>
              <a:rPr dirty="0"/>
              <a:t>Learning by trial and error, with only delayed evaluative feedback (reward)</a:t>
            </a:r>
          </a:p>
          <a:p>
            <a:pPr lvl="1"/>
            <a:r>
              <a:rPr dirty="0"/>
              <a:t>the kind of machine learning most like natural learning</a:t>
            </a:r>
          </a:p>
          <a:p>
            <a:pPr lvl="1"/>
            <a:r>
              <a:rPr dirty="0"/>
              <a:t>learning that can tell for itself when it is right or wrong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Sutton, Emma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Brunskill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09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avid Silver 2015"/>
          <p:cNvSpPr txBox="1"/>
          <p:nvPr/>
        </p:nvSpPr>
        <p:spPr>
          <a:xfrm>
            <a:off x="7633961" y="6505046"/>
            <a:ext cx="1178688" cy="23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 defTabSz="410765">
              <a:defRPr sz="11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marL="0" marR="0" lvl="0" indent="0" algn="r" defTabSz="41076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sym typeface="Helvetica Light"/>
              </a:rPr>
              <a:t>David Silver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15" y="0"/>
            <a:ext cx="703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886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robot_a2-4.mov" descr="robot_a2-4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4457700" y="634999"/>
            <a:ext cx="3810000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Example: Hajime Kimura’s RL Robots"/>
          <p:cNvSpPr txBox="1">
            <a:spLocks noGrp="1"/>
          </p:cNvSpPr>
          <p:nvPr>
            <p:ph type="title"/>
          </p:nvPr>
        </p:nvSpPr>
        <p:spPr>
          <a:xfrm>
            <a:off x="303088" y="-375048"/>
            <a:ext cx="8615475" cy="1518048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+mj-lt"/>
              </a:rPr>
              <a:t>Example: Hajime Kimura’s RL Robots</a:t>
            </a:r>
          </a:p>
        </p:txBody>
      </p:sp>
      <p:sp>
        <p:nvSpPr>
          <p:cNvPr id="260" name="Before"/>
          <p:cNvSpPr txBox="1"/>
          <p:nvPr/>
        </p:nvSpPr>
        <p:spPr>
          <a:xfrm>
            <a:off x="1790700" y="3441700"/>
            <a:ext cx="93455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321468">
              <a:lnSpc>
                <a:spcPts val="2600"/>
              </a:lnSpc>
              <a:tabLst>
                <a:tab pos="9144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marL="0" marR="0" lvl="0" indent="0" algn="l" defTabSz="321468" rtl="0" eaLnBrk="0" fontAlgn="base" latinLnBrk="0" hangingPunct="0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Comic Sans MS"/>
              </a:rPr>
              <a:t>Before</a:t>
            </a:r>
          </a:p>
        </p:txBody>
      </p:sp>
      <p:pic>
        <p:nvPicPr>
          <p:cNvPr id="261" name="robot_a0-8.mov" descr="robot_a0-8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68299" y="634999"/>
            <a:ext cx="3826935" cy="287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robot_b-4.mov" descr="robot_b-4.mov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2568204" y="3799408"/>
            <a:ext cx="3657600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After"/>
          <p:cNvSpPr txBox="1"/>
          <p:nvPr/>
        </p:nvSpPr>
        <p:spPr>
          <a:xfrm>
            <a:off x="5905500" y="3429000"/>
            <a:ext cx="69890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321468">
              <a:lnSpc>
                <a:spcPts val="2600"/>
              </a:lnSpc>
              <a:tabLst>
                <a:tab pos="9144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marL="0" marR="0" lvl="0" indent="0" algn="l" defTabSz="321468" rtl="0" eaLnBrk="0" fontAlgn="base" latinLnBrk="0" hangingPunct="0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Comic Sans MS"/>
              </a:rPr>
              <a:t>After</a:t>
            </a:r>
          </a:p>
        </p:txBody>
      </p:sp>
      <p:sp>
        <p:nvSpPr>
          <p:cNvPr id="266" name="New Robot, Same algorithm"/>
          <p:cNvSpPr txBox="1"/>
          <p:nvPr/>
        </p:nvSpPr>
        <p:spPr>
          <a:xfrm>
            <a:off x="2640696" y="6519420"/>
            <a:ext cx="363400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321468">
              <a:lnSpc>
                <a:spcPts val="2600"/>
              </a:lnSpc>
              <a:tabLst>
                <a:tab pos="914400" algn="l"/>
                <a:tab pos="1828800" algn="l"/>
                <a:tab pos="2743200" algn="l"/>
                <a:tab pos="3657600" algn="l"/>
              </a:tabLst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marL="0" marR="0" lvl="0" indent="0" algn="l" defTabSz="321468" rtl="0" eaLnBrk="0" fontAlgn="base" latinLnBrk="0" hangingPunct="0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Comic Sans MS"/>
              </a:rPr>
              <a:t>New Robot, Same algorithm</a:t>
            </a:r>
          </a:p>
        </p:txBody>
      </p:sp>
    </p:spTree>
    <p:extLst>
      <p:ext uri="{BB962C8B-B14F-4D97-AF65-F5344CB8AC3E}">
        <p14:creationId xmlns:p14="http://schemas.microsoft.com/office/powerpoint/2010/main" val="3927323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75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124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960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video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video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</p:childTnLst>
        </p:cTn>
      </p:par>
    </p:tnLst>
    <p:bldLst>
      <p:bldP spid="258" grpId="0" animBg="1" advAuto="0"/>
      <p:bldP spid="263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Environment may be unknown, nonlinear, stochastic and complex…"/>
          <p:cNvSpPr txBox="1">
            <a:spLocks noGrp="1"/>
          </p:cNvSpPr>
          <p:nvPr>
            <p:ph type="body" idx="1"/>
          </p:nvPr>
        </p:nvSpPr>
        <p:spPr>
          <a:xfrm>
            <a:off x="390650" y="4160307"/>
            <a:ext cx="8362700" cy="2502289"/>
          </a:xfrm>
          <a:prstGeom prst="rect">
            <a:avLst/>
          </a:prstGeom>
        </p:spPr>
        <p:txBody>
          <a:bodyPr/>
          <a:lstStyle/>
          <a:p>
            <a:pPr marL="296333" indent="-296333">
              <a:spcBef>
                <a:spcPts val="2100"/>
              </a:spcBef>
              <a:defRPr sz="2000"/>
            </a:pPr>
            <a:r>
              <a:rPr dirty="0"/>
              <a:t>Environment may be unknown, nonlinear, stochastic and complex</a:t>
            </a:r>
          </a:p>
          <a:p>
            <a:pPr marL="296333" indent="-296333">
              <a:spcBef>
                <a:spcPts val="2100"/>
              </a:spcBef>
              <a:defRPr sz="2000"/>
            </a:pPr>
            <a:r>
              <a:rPr dirty="0"/>
              <a:t>Agent learns a policy mapping states to actions</a:t>
            </a:r>
          </a:p>
          <a:p>
            <a:pPr marL="740833" lvl="1" indent="-296333">
              <a:spcBef>
                <a:spcPts val="2100"/>
              </a:spcBef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Seeking to maximize its cumulative reward in the long run</a:t>
            </a:r>
          </a:p>
        </p:txBody>
      </p:sp>
      <p:sp>
        <p:nvSpPr>
          <p:cNvPr id="270" name="Agent"/>
          <p:cNvSpPr/>
          <p:nvPr/>
        </p:nvSpPr>
        <p:spPr>
          <a:xfrm>
            <a:off x="3525523" y="1670985"/>
            <a:ext cx="1643063" cy="705446"/>
          </a:xfrm>
          <a:prstGeom prst="roundRect">
            <a:avLst>
              <a:gd name="adj" fmla="val 759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defTabSz="410765"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rPr>
              <a:t>Agent</a:t>
            </a:r>
          </a:p>
        </p:txBody>
      </p:sp>
      <p:sp>
        <p:nvSpPr>
          <p:cNvPr id="271" name="Rounded Rectangle"/>
          <p:cNvSpPr/>
          <p:nvPr/>
        </p:nvSpPr>
        <p:spPr>
          <a:xfrm>
            <a:off x="3271027" y="3340837"/>
            <a:ext cx="2152055" cy="745665"/>
          </a:xfrm>
          <a:prstGeom prst="roundRect">
            <a:avLst>
              <a:gd name="adj" fmla="val 7185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272" name="Line"/>
          <p:cNvSpPr/>
          <p:nvPr/>
        </p:nvSpPr>
        <p:spPr>
          <a:xfrm>
            <a:off x="2474124" y="2014101"/>
            <a:ext cx="1057446" cy="1693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3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ln w="88900">
            <a:solidFill>
              <a:srgbClr val="006B36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273" name="Line"/>
          <p:cNvSpPr/>
          <p:nvPr/>
        </p:nvSpPr>
        <p:spPr>
          <a:xfrm>
            <a:off x="5171096" y="2048892"/>
            <a:ext cx="1107526" cy="1651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173" y="21600"/>
                </a:lnTo>
              </a:path>
            </a:pathLst>
          </a:custGeom>
          <a:ln w="38100">
            <a:solidFill>
              <a:srgbClr val="005493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marL="0" marR="0" lvl="0" indent="0" algn="ct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274" name="Line"/>
          <p:cNvSpPr/>
          <p:nvPr/>
        </p:nvSpPr>
        <p:spPr>
          <a:xfrm flipV="1">
            <a:off x="4315695" y="2397934"/>
            <a:ext cx="1" cy="95340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marL="0" marR="0" lvl="0" indent="0" algn="l" defTabSz="32146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275" name="Action,…"/>
          <p:cNvSpPr txBox="1"/>
          <p:nvPr/>
        </p:nvSpPr>
        <p:spPr>
          <a:xfrm>
            <a:off x="6380465" y="2479519"/>
            <a:ext cx="1014414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5493"/>
                </a:solidFill>
              </a:defRPr>
            </a:pPr>
            <a:r>
              <a:rPr kumimoji="0" sz="1800" b="0" i="1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Action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5493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Response,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5493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Control</a:t>
            </a:r>
          </a:p>
        </p:txBody>
      </p:sp>
      <p:sp>
        <p:nvSpPr>
          <p:cNvPr id="276" name="State,…"/>
          <p:cNvSpPr txBox="1"/>
          <p:nvPr/>
        </p:nvSpPr>
        <p:spPr>
          <a:xfrm>
            <a:off x="1437857" y="2387642"/>
            <a:ext cx="907158" cy="80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6B36"/>
                </a:solidFill>
              </a:defRPr>
            </a:pPr>
            <a:r>
              <a:rPr kumimoji="0" sz="1800" b="0" i="1" u="none" strike="noStrike" kern="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State, </a:t>
            </a:r>
          </a:p>
          <a:p>
            <a:pPr marL="0" marR="0" lvl="0" indent="0" algn="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6B36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Stimulus, </a:t>
            </a:r>
          </a:p>
          <a:p>
            <a:pPr marL="0" marR="0" lvl="0" indent="0" algn="r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6B36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6B36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Situation</a:t>
            </a:r>
          </a:p>
        </p:txBody>
      </p:sp>
      <p:sp>
        <p:nvSpPr>
          <p:cNvPr id="277" name="Reward,…"/>
          <p:cNvSpPr txBox="1"/>
          <p:nvPr/>
        </p:nvSpPr>
        <p:spPr>
          <a:xfrm>
            <a:off x="4371286" y="2461660"/>
            <a:ext cx="1166020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2600"/>
                </a:solidFill>
              </a:defRPr>
            </a:pPr>
            <a:r>
              <a:rPr kumimoji="0" sz="1800" b="0" i="1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Reward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2600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Gain, Payoff,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2600"/>
                </a:solidFill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Gill Sans"/>
                <a:cs typeface="Gill Sans"/>
                <a:sym typeface="Gill Sans"/>
              </a:rPr>
              <a:t>Cost</a:t>
            </a:r>
          </a:p>
        </p:txBody>
      </p:sp>
      <p:sp>
        <p:nvSpPr>
          <p:cNvPr id="278" name="Environment…"/>
          <p:cNvSpPr txBox="1"/>
          <p:nvPr/>
        </p:nvSpPr>
        <p:spPr>
          <a:xfrm>
            <a:off x="3463201" y="3420416"/>
            <a:ext cx="1776264" cy="59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0" marR="0" lvl="0" indent="0" algn="ctr" defTabSz="410765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rPr>
              <a:t>Environment</a:t>
            </a:r>
          </a:p>
          <a:p>
            <a:pPr marL="0" marR="0" lvl="0" indent="0" algn="ctr" defTabSz="410765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cs typeface="Gill Sans"/>
                <a:sym typeface="Gill Sans"/>
              </a:rPr>
              <a:t>(world)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xmlns="" id="{51D9E0D9-8180-BA4E-A7D3-788344C887E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Sutton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DC515A99-B239-B349-8433-92AC0B52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algn="l"/>
            <a:r>
              <a:rPr lang="en-US" sz="4000" dirty="0"/>
              <a:t>RL API</a:t>
            </a:r>
          </a:p>
        </p:txBody>
      </p:sp>
    </p:spTree>
    <p:extLst>
      <p:ext uri="{BB962C8B-B14F-4D97-AF65-F5344CB8AC3E}">
        <p14:creationId xmlns:p14="http://schemas.microsoft.com/office/powerpoint/2010/main" val="6286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RL API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3"/>
          <a:stretch/>
        </p:blipFill>
        <p:spPr>
          <a:xfrm>
            <a:off x="381000" y="1156881"/>
            <a:ext cx="4495800" cy="4480076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0" name="Environment may be unknown, nonlinear, stochastic and complex…"/>
          <p:cNvSpPr txBox="1">
            <a:spLocks/>
          </p:cNvSpPr>
          <p:nvPr/>
        </p:nvSpPr>
        <p:spPr bwMode="auto">
          <a:xfrm>
            <a:off x="4876800" y="1156881"/>
            <a:ext cx="8362700" cy="250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333" indent="-296333">
              <a:spcBef>
                <a:spcPts val="2100"/>
              </a:spcBef>
              <a:defRPr sz="2000"/>
            </a:pPr>
            <a:r>
              <a:rPr lang="en-US" sz="2000" kern="0" dirty="0" smtClean="0"/>
              <a:t>At each step t the agent:</a:t>
            </a:r>
          </a:p>
          <a:p>
            <a:pPr marL="696383" lvl="1" indent="-296333">
              <a:spcBef>
                <a:spcPts val="2100"/>
              </a:spcBef>
              <a:defRPr sz="2000"/>
            </a:pPr>
            <a:r>
              <a:rPr lang="en-US" kern="0" dirty="0" smtClean="0">
                <a:latin typeface="Helvetica"/>
                <a:ea typeface="Helvetica"/>
                <a:cs typeface="Helvetica"/>
                <a:sym typeface="Helvetica"/>
              </a:rPr>
              <a:t>Executes action a</a:t>
            </a:r>
            <a:r>
              <a:rPr lang="en-US" kern="0" baseline="-25000" dirty="0" smtClean="0">
                <a:latin typeface="Helvetica"/>
                <a:ea typeface="Helvetica"/>
                <a:cs typeface="Helvetica"/>
                <a:sym typeface="Helvetica"/>
              </a:rPr>
              <a:t>t</a:t>
            </a:r>
          </a:p>
          <a:p>
            <a:pPr marL="696383" lvl="1" indent="-296333">
              <a:spcBef>
                <a:spcPts val="2100"/>
              </a:spcBef>
              <a:defRPr sz="2000"/>
            </a:pPr>
            <a:r>
              <a:rPr lang="en-US" kern="0" dirty="0" smtClean="0">
                <a:latin typeface="Helvetica"/>
                <a:ea typeface="Helvetica"/>
                <a:cs typeface="Helvetica"/>
                <a:sym typeface="Helvetica"/>
              </a:rPr>
              <a:t>Receives observation </a:t>
            </a:r>
            <a:r>
              <a:rPr lang="en-US" kern="0" dirty="0" err="1" smtClean="0">
                <a:latin typeface="Helvetica"/>
                <a:ea typeface="Helvetica"/>
                <a:cs typeface="Helvetica"/>
                <a:sym typeface="Helvetica"/>
              </a:rPr>
              <a:t>o</a:t>
            </a:r>
            <a:r>
              <a:rPr lang="en-US" kern="0" baseline="-25000" dirty="0" err="1" smtClean="0">
                <a:latin typeface="Helvetica"/>
                <a:ea typeface="Helvetica"/>
                <a:cs typeface="Helvetica"/>
                <a:sym typeface="Helvetica"/>
              </a:rPr>
              <a:t>t</a:t>
            </a:r>
            <a:endParaRPr lang="en-US" kern="0" baseline="-25000" dirty="0" smtClean="0">
              <a:latin typeface="Helvetica"/>
              <a:ea typeface="Helvetica"/>
              <a:cs typeface="Helvetica"/>
              <a:sym typeface="Helvetica"/>
            </a:endParaRPr>
          </a:p>
          <a:p>
            <a:pPr marL="696383" lvl="1" indent="-296333">
              <a:spcBef>
                <a:spcPts val="2100"/>
              </a:spcBef>
              <a:defRPr sz="2000"/>
            </a:pPr>
            <a:r>
              <a:rPr lang="en-US" kern="0" dirty="0" smtClean="0">
                <a:latin typeface="Helvetica"/>
                <a:ea typeface="Helvetica"/>
                <a:cs typeface="Helvetica"/>
                <a:sym typeface="Helvetica"/>
              </a:rPr>
              <a:t>Receives scalar reward </a:t>
            </a:r>
            <a:r>
              <a:rPr lang="en-US" kern="0" dirty="0" err="1" smtClean="0"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lang="en-US" kern="0" baseline="-25000" dirty="0" err="1" smtClean="0">
                <a:latin typeface="Helvetica"/>
                <a:ea typeface="Helvetica"/>
                <a:cs typeface="Helvetica"/>
                <a:sym typeface="Helvetica"/>
              </a:rPr>
              <a:t>t</a:t>
            </a:r>
            <a:endParaRPr lang="en-US" kern="0" baseline="-25000" dirty="0" smtClean="0">
              <a:latin typeface="Helvetica"/>
              <a:ea typeface="Helvetica"/>
              <a:cs typeface="Helvetica"/>
              <a:sym typeface="Helvetica"/>
            </a:endParaRPr>
          </a:p>
          <a:p>
            <a:pPr marL="296333" indent="-296333">
              <a:spcBef>
                <a:spcPts val="2100"/>
              </a:spcBef>
              <a:defRPr sz="2000"/>
            </a:pPr>
            <a:r>
              <a:rPr lang="en-US" kern="0" dirty="0" smtClean="0">
                <a:latin typeface="Helvetica"/>
                <a:ea typeface="Helvetica"/>
                <a:cs typeface="Helvetica"/>
                <a:sym typeface="Helvetica"/>
              </a:rPr>
              <a:t>The environment:</a:t>
            </a:r>
          </a:p>
          <a:p>
            <a:pPr marL="696383" lvl="1" indent="-296333">
              <a:spcBef>
                <a:spcPts val="2100"/>
              </a:spcBef>
              <a:defRPr sz="2000"/>
            </a:pPr>
            <a:r>
              <a:rPr lang="en-US" kern="0" dirty="0" smtClean="0">
                <a:latin typeface="Helvetica"/>
                <a:ea typeface="Helvetica"/>
                <a:cs typeface="Helvetica"/>
                <a:sym typeface="Helvetica"/>
              </a:rPr>
              <a:t>Receives action a</a:t>
            </a:r>
            <a:r>
              <a:rPr lang="en-US" kern="0" baseline="-25000" dirty="0" smtClean="0">
                <a:latin typeface="Helvetica"/>
                <a:ea typeface="Helvetica"/>
                <a:cs typeface="Helvetica"/>
                <a:sym typeface="Helvetica"/>
              </a:rPr>
              <a:t>t</a:t>
            </a:r>
          </a:p>
          <a:p>
            <a:pPr marL="696383" lvl="1" indent="-296333">
              <a:spcBef>
                <a:spcPts val="2100"/>
              </a:spcBef>
              <a:defRPr sz="2000"/>
            </a:pPr>
            <a:r>
              <a:rPr lang="en-US" kern="0" dirty="0" smtClean="0">
                <a:latin typeface="Helvetica"/>
                <a:ea typeface="Helvetica"/>
                <a:cs typeface="Helvetica"/>
                <a:sym typeface="Helvetica"/>
              </a:rPr>
              <a:t>Emits observation o</a:t>
            </a:r>
            <a:r>
              <a:rPr lang="en-US" kern="0" baseline="-25000" dirty="0" smtClean="0">
                <a:latin typeface="Helvetica"/>
                <a:ea typeface="Helvetica"/>
                <a:cs typeface="Helvetica"/>
                <a:sym typeface="Helvetica"/>
              </a:rPr>
              <a:t>t+1</a:t>
            </a:r>
          </a:p>
          <a:p>
            <a:pPr marL="696383" lvl="1" indent="-296333">
              <a:spcBef>
                <a:spcPts val="2100"/>
              </a:spcBef>
              <a:defRPr sz="2000"/>
            </a:pPr>
            <a:r>
              <a:rPr lang="en-US" kern="0" dirty="0" smtClean="0">
                <a:latin typeface="Helvetica"/>
                <a:ea typeface="Helvetica"/>
                <a:cs typeface="Helvetica"/>
                <a:sym typeface="Helvetica"/>
              </a:rPr>
              <a:t>Emits scalar reward r</a:t>
            </a:r>
            <a:r>
              <a:rPr lang="en-US" kern="0" baseline="-25000" dirty="0" smtClean="0">
                <a:latin typeface="Helvetica"/>
                <a:ea typeface="Helvetica"/>
                <a:cs typeface="Helvetica"/>
                <a:sym typeface="Helvetica"/>
              </a:rPr>
              <a:t>t+1</a:t>
            </a:r>
            <a:endParaRPr lang="en-US" kern="0" baseline="-25000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8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ignature challenges of R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Signature challenges of RL</a:t>
            </a:r>
          </a:p>
        </p:txBody>
      </p:sp>
      <p:sp>
        <p:nvSpPr>
          <p:cNvPr id="283" name="Evaluative feedback (reward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Evaluative feedback (reward)</a:t>
            </a:r>
          </a:p>
          <a:p>
            <a:pPr>
              <a:buBlip>
                <a:blip r:embed="rId2"/>
              </a:buBlip>
            </a:pPr>
            <a:r>
              <a:t>Sequentiality, delayed consequences</a:t>
            </a:r>
          </a:p>
          <a:p>
            <a:pPr>
              <a:buBlip>
                <a:blip r:embed="rId2"/>
              </a:buBlip>
            </a:pPr>
            <a:r>
              <a:t>Need for trial and error, to explore as well as exploit</a:t>
            </a:r>
          </a:p>
          <a:p>
            <a:pPr>
              <a:buBlip>
                <a:blip r:embed="rId2"/>
              </a:buBlip>
            </a:pPr>
            <a:r>
              <a:t>Non-stationarity</a:t>
            </a:r>
          </a:p>
          <a:p>
            <a:pPr>
              <a:buBlip>
                <a:blip r:embed="rId2"/>
              </a:buBlip>
            </a:pPr>
            <a:r>
              <a:t>The fleeting nature of time and online data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Sutton</a:t>
            </a:r>
          </a:p>
        </p:txBody>
      </p:sp>
    </p:spTree>
    <p:extLst>
      <p:ext uri="{BB962C8B-B14F-4D97-AF65-F5344CB8AC3E}">
        <p14:creationId xmlns:p14="http://schemas.microsoft.com/office/powerpoint/2010/main" val="3948354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Robot Locomotion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576" y="2099826"/>
            <a:ext cx="4600525" cy="2325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5031475" y="2420100"/>
            <a:ext cx="39924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Make the robot move forward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Angle and position of the joints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Torques applied on joints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at each time step upright + forward movement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159425" y="4920900"/>
            <a:ext cx="58917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John Schulman et al., 2016. Reproduced with permission. 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66498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Atari Games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200" y="1692025"/>
            <a:ext cx="8469600" cy="12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427775" y="3331850"/>
            <a:ext cx="74352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Complete the game with the highest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Raw pixel inputs of the game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Game controls e.g. Left, Right, Up,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Score increase/decrease at each time step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3159425" y="4920900"/>
            <a:ext cx="58917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Volodymyr Mnih et al., 2013. Reproduced with permission. 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84616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4122600" y="2608700"/>
            <a:ext cx="50214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Win the game!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Position of all pieces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Action: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Where to put the next piece down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Reward: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if win at the end of the game, 0 otherwise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700" y="1676775"/>
            <a:ext cx="3504450" cy="35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2271300" y="1122075"/>
            <a:ext cx="58665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sng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kumimoji="0" lang="en" sz="600" b="0" i="0" u="sng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/>
              </a:rPr>
              <a:t>CC0 public domain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064740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http://projects.rajivshah.com/rldemo/</a:t>
            </a:r>
            <a:endParaRPr lang="en-US" dirty="0"/>
          </a:p>
          <a:p>
            <a:r>
              <a:rPr lang="en-US" dirty="0">
                <a:hlinkClick r:id="rId4"/>
              </a:rPr>
              <a:t>https://cs.stanford.edu/people/karpathy/convnetjs/demo/rldemo.html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Topics we’ll cover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266274" y="1733350"/>
            <a:ext cx="8496725" cy="3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Overview of RL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vs other forms of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“API”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Framework: Markov Decision Processes (MDP’s)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Definitions and notations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Policies and Value Functions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Solving MDP’s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Value Iteration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Policy Iteration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Reinforcement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Value-based RL (Q-learning, Deep-Q Learning)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Policy-based RL (Policy gradients)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32987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Topics we’ll cover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266274" y="1733350"/>
            <a:ext cx="8496725" cy="3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kern="0" dirty="0" smtClean="0">
                <a:latin typeface="Arial"/>
                <a:ea typeface="Arial"/>
                <a:cs typeface="Arial"/>
                <a:sym typeface="Arial"/>
              </a:rPr>
              <a:t>Overview of RL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latin typeface="Arial"/>
                <a:ea typeface="Arial"/>
                <a:cs typeface="Arial"/>
                <a:sym typeface="Arial"/>
              </a:rPr>
              <a:t>RL vs other forms of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RL “</a:t>
            </a:r>
            <a:r>
              <a:rPr lang="en-US" sz="2000" kern="0" dirty="0" smtClean="0">
                <a:latin typeface="Arial"/>
                <a:ea typeface="Arial"/>
                <a:cs typeface="Arial"/>
                <a:sym typeface="Arial"/>
              </a:rPr>
              <a:t>API”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latin typeface="Arial"/>
                <a:ea typeface="Arial"/>
                <a:cs typeface="Arial"/>
                <a:sym typeface="Arial"/>
              </a:rPr>
              <a:t>Applications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Framework: Markov Decision Processes (MDP’s)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Definitions and notations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Policies and Value Functions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Solving MDP’s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Value Iteration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Policy Iteration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Reinforcement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2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Value-based RL (Q-learning, Deep-Q Learning)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2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Policy-based RL (Policy gradients)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sp>
        <p:nvSpPr>
          <p:cNvPr id="5" name="Shape 67"/>
          <p:cNvSpPr txBox="1"/>
          <p:nvPr/>
        </p:nvSpPr>
        <p:spPr>
          <a:xfrm>
            <a:off x="6477000" y="1885750"/>
            <a:ext cx="2438399" cy="1771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7"/>
          <p:cNvSpPr txBox="1"/>
          <p:nvPr/>
        </p:nvSpPr>
        <p:spPr>
          <a:xfrm>
            <a:off x="5638800" y="3649579"/>
            <a:ext cx="2895600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lecture: </a:t>
            </a: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Focus on MDP’s</a:t>
            </a: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No learning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(deep or otherwise)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019800" y="3649578"/>
            <a:ext cx="2438400" cy="15320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5422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</a:t>
            </a:r>
            <a:r>
              <a:rPr lang="en" dirty="0" smtClean="0">
                <a:solidFill>
                  <a:schemeClr val="tx1"/>
                </a:solidFill>
              </a:rPr>
              <a:t>Process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85800" y="1704851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90881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</a:t>
            </a:r>
            <a:r>
              <a:rPr lang="en" dirty="0" smtClean="0">
                <a:solidFill>
                  <a:schemeClr val="tx1"/>
                </a:solidFill>
              </a:rPr>
              <a:t>Process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within a framework called a Markov Decision Process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MDP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’s: General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formulation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decision making under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uncertainty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85800" y="1704851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83099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</a:t>
            </a:r>
            <a:r>
              <a:rPr lang="en" dirty="0" smtClean="0">
                <a:solidFill>
                  <a:schemeClr val="tx1"/>
                </a:solidFill>
              </a:rPr>
              <a:t>Process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within a framework called a Markov Decision Process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MDP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’s: General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formulation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decision making under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uncertainty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85800" y="1704851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96068"/>
            <a:ext cx="1690997" cy="2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75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</a:t>
            </a:r>
            <a:r>
              <a:rPr lang="en" dirty="0" smtClean="0">
                <a:solidFill>
                  <a:schemeClr val="tx1"/>
                </a:solidFill>
              </a:rPr>
              <a:t>Process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within a framework called a Markov Decision Process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MDP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’s: General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formulation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decision making under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uncertainty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85800" y="1704851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start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state = s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0,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optional terminal / absorbing state]</a:t>
            </a:r>
            <a:endParaRPr kumimoji="0" lang="en" sz="16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96068"/>
            <a:ext cx="1690997" cy="289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295957"/>
            <a:ext cx="202021" cy="23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42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</a:t>
            </a:r>
            <a:r>
              <a:rPr lang="en" dirty="0" smtClean="0">
                <a:solidFill>
                  <a:schemeClr val="tx1"/>
                </a:solidFill>
              </a:rPr>
              <a:t>Process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within a framework called a Markov Decision Process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MDP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’s: General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formulation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decision making under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uncertainty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85800" y="1704851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start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state = s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0,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optional terminal / absorbing state]</a:t>
            </a:r>
            <a:endParaRPr kumimoji="0" lang="en" sz="16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</a:t>
            </a:r>
            <a:r>
              <a:rPr kumimoji="0" lang="e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ns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96068"/>
            <a:ext cx="1690997" cy="289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295957"/>
            <a:ext cx="202021" cy="237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534976"/>
            <a:ext cx="204896" cy="2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5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</a:t>
            </a:r>
            <a:r>
              <a:rPr lang="en" dirty="0" smtClean="0">
                <a:solidFill>
                  <a:schemeClr val="tx1"/>
                </a:solidFill>
              </a:rPr>
              <a:t>Process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within a framework called a Markov Decision Process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MDP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’s: General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formulation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decision making under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uncertainty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85800" y="1704851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start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state = s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0,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optional terminal / absorbing state]</a:t>
            </a:r>
            <a:endParaRPr kumimoji="0" lang="en" sz="16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distribution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reward given (state,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next state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tuple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96068"/>
            <a:ext cx="1690997" cy="289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295957"/>
            <a:ext cx="202021" cy="237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534976"/>
            <a:ext cx="204896" cy="204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2778268"/>
            <a:ext cx="885186" cy="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</a:t>
            </a:r>
            <a:r>
              <a:rPr lang="en" dirty="0" smtClean="0">
                <a:solidFill>
                  <a:schemeClr val="tx1"/>
                </a:solidFill>
              </a:rPr>
              <a:t>Process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within a framework called a Markov Decision Process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MDP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’s: General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formulation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decision making under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uncertainty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85800" y="1704851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start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state = s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0,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optional terminal / absorbing state]</a:t>
            </a:r>
            <a:endParaRPr kumimoji="0" lang="en" sz="16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distribution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reward given (state,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next state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tuple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transition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probability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distribution, also written as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96068"/>
            <a:ext cx="1690997" cy="289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295957"/>
            <a:ext cx="202021" cy="237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534976"/>
            <a:ext cx="204896" cy="204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033181"/>
            <a:ext cx="897804" cy="243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033181"/>
            <a:ext cx="730250" cy="212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778268"/>
            <a:ext cx="885186" cy="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78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</a:t>
            </a:r>
            <a:r>
              <a:rPr lang="en" dirty="0" smtClean="0">
                <a:solidFill>
                  <a:schemeClr val="tx1"/>
                </a:solidFill>
              </a:rPr>
              <a:t>Process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within a framework called a Markov Decision Process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MDP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’s: General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formulation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decision making under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uncertainty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85800" y="1704851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start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state = s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0,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optional terminal / absorbing state]</a:t>
            </a:r>
            <a:endParaRPr kumimoji="0" lang="en" sz="16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distribution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reward given (state,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next state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tuple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transition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probability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distribution, also written as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discount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factor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96068"/>
            <a:ext cx="1690997" cy="289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295957"/>
            <a:ext cx="202021" cy="237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534976"/>
            <a:ext cx="204896" cy="204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26" y="3279470"/>
            <a:ext cx="181400" cy="2232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3033181"/>
            <a:ext cx="897804" cy="243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3033181"/>
            <a:ext cx="730250" cy="212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778268"/>
            <a:ext cx="885186" cy="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4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</a:t>
            </a:r>
            <a:r>
              <a:rPr lang="en" dirty="0" smtClean="0">
                <a:solidFill>
                  <a:schemeClr val="tx1"/>
                </a:solidFill>
              </a:rPr>
              <a:t>Process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within a framework called a Markov Decision Process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MDP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’s: General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formulation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decision making under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uncertainty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trajectory: </a:t>
            </a:r>
            <a:endParaRPr lang="en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85800" y="1704851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indent="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states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[start state = s</a:t>
            </a:r>
            <a:r>
              <a:rPr lang="en-US" sz="16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0, 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optional terminal / absorbing state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kumimoji="0" lang="en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set of possible actions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distribution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reward given (state,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next state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tuple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transition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probability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distribution, also written as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discount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factor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96068"/>
            <a:ext cx="1690997" cy="289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295957"/>
            <a:ext cx="202021" cy="237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534976"/>
            <a:ext cx="204896" cy="204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26" y="3279470"/>
            <a:ext cx="181400" cy="22326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3200400" y="4181908"/>
            <a:ext cx="25908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3954338"/>
            <a:ext cx="4724400" cy="2013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033181"/>
            <a:ext cx="897804" cy="243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600" y="3033181"/>
            <a:ext cx="730250" cy="212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2778268"/>
            <a:ext cx="885186" cy="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05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Topics we’ll cover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266274" y="1733350"/>
            <a:ext cx="8496725" cy="3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Overview of RL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vs other forms of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“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API”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Framework: Markov Decision Processes (MDP’s)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Definitions and notations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Policies and Value Functions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Solving MDP’s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Value Iteration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Policy Iteration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Reinforcement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2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Value-based RL (Q-learning, Deep-Q Learning)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2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Policy-based RL (Policy gradients)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sp>
        <p:nvSpPr>
          <p:cNvPr id="5" name="Shape 67"/>
          <p:cNvSpPr txBox="1"/>
          <p:nvPr/>
        </p:nvSpPr>
        <p:spPr>
          <a:xfrm>
            <a:off x="6477000" y="1885750"/>
            <a:ext cx="2438399" cy="1771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7"/>
          <p:cNvSpPr txBox="1"/>
          <p:nvPr/>
        </p:nvSpPr>
        <p:spPr>
          <a:xfrm>
            <a:off x="5638800" y="3649579"/>
            <a:ext cx="2895600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lecture: </a:t>
            </a: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Focus on MDP’s</a:t>
            </a: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No learning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(deep or otherwise)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019800" y="3649578"/>
            <a:ext cx="2438400" cy="15320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8498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Markov Decision </a:t>
            </a:r>
            <a:r>
              <a:rPr lang="en" dirty="0" smtClean="0">
                <a:solidFill>
                  <a:schemeClr val="tx1"/>
                </a:solidFill>
              </a:rPr>
              <a:t>Process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RL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within a framework called a Markov Decision Process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MDP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’s: General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formulation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decision making under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uncertainty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trajectory: </a:t>
            </a:r>
            <a:endParaRPr lang="en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Markov property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Current state completely </a:t>
            </a:r>
            <a:r>
              <a:rPr lang="en" sz="1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characteri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the world</a:t>
            </a: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Assumption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Most recent observation is sufficient statistic of history</a:t>
            </a:r>
          </a:p>
          <a:p>
            <a:pPr marL="457200" lvl="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85800" y="1704851"/>
            <a:ext cx="81378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Defined by: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indent="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[start state = s</a:t>
            </a:r>
            <a:r>
              <a:rPr lang="en-US" sz="16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0, 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optional terminal / absorbing state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set of possible actions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distribution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reward given (state,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next state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tuple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transition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probability 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distribution, also written as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discount </a:t>
            </a:r>
            <a:r>
              <a:rPr kumimoji="0" lang="e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factor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96068"/>
            <a:ext cx="1690997" cy="289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295957"/>
            <a:ext cx="202021" cy="237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534976"/>
            <a:ext cx="204896" cy="204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26" y="3279470"/>
            <a:ext cx="181400" cy="22326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3200400" y="4181908"/>
            <a:ext cx="25908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3954338"/>
            <a:ext cx="4724400" cy="2013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823" y="5138100"/>
            <a:ext cx="7568812" cy="206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033181"/>
            <a:ext cx="897804" cy="243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600" y="3033181"/>
            <a:ext cx="730250" cy="212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2778268"/>
            <a:ext cx="885186" cy="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99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Markov Decision Process (MDP)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" name="Shape 222"/>
          <p:cNvSpPr txBox="1"/>
          <p:nvPr/>
        </p:nvSpPr>
        <p:spPr>
          <a:xfrm>
            <a:off x="457200" y="10860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MDP state projects a search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tree</a:t>
            </a:r>
            <a:endParaRPr lang="en-US" sz="18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b="1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b="1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1705041" cy="1593600"/>
          </a:xfrm>
          <a:prstGeom prst="rect">
            <a:avLst/>
          </a:prstGeom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Emma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Brunskill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,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Byron Boots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64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Markov Decision Process (MDP)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" name="Shape 222"/>
          <p:cNvSpPr txBox="1"/>
          <p:nvPr/>
        </p:nvSpPr>
        <p:spPr>
          <a:xfrm>
            <a:off x="457200" y="10860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MDP state projects a search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tree</a:t>
            </a:r>
            <a:endParaRPr lang="en-US" sz="18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b="1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b="1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1800" b="1" kern="0" noProof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bservability</a:t>
            </a:r>
            <a:r>
              <a:rPr lang="en-US" sz="1800" kern="0" noProof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Full:</a:t>
            </a:r>
            <a:r>
              <a:rPr kumimoji="0" lang="en-US" sz="1800" b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 a fully observable MDP,</a:t>
            </a:r>
            <a:r>
              <a:rPr kumimoji="0" lang="en-US" sz="1800" b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1371600" lvl="2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Chess</a:t>
            </a:r>
            <a:endParaRPr kumimoji="0" lang="en-US" sz="1800" b="0" u="none" strike="noStrike" kern="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b="1" kern="0" baseline="0" noProof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Partial:</a:t>
            </a:r>
            <a:r>
              <a:rPr lang="en-US" sz="1800" kern="0" noProof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kern="0" baseline="0" noProof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a partially observable MDP, agent </a:t>
            </a:r>
            <a:r>
              <a:rPr lang="en-US" sz="1800" i="1" kern="0" baseline="0" noProof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constructs </a:t>
            </a:r>
            <a:r>
              <a:rPr lang="en-US" sz="1800" kern="0" baseline="0" noProof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its own state, using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history, of beliefs of world state, or an RNN, </a:t>
            </a:r>
            <a:r>
              <a:rPr lang="mr-IN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lang="en-US" sz="1800" kern="0" baseline="0" noProof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Poker</a:t>
            </a:r>
          </a:p>
          <a:p>
            <a:pPr marL="1371600" lvl="2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kumimoji="0" lang="en-US" sz="1800" b="0" u="none" strike="noStrike" kern="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1705041" cy="1593600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Emma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Brunskill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,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Byron Boots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596307"/>
            <a:ext cx="836468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4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Markov Decision Process (MDP)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RL, we don’t have access to       or        (i.e. the environment)</a:t>
            </a: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Need to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actually try </a:t>
            </a:r>
            <a:r>
              <a:rPr kumimoji="0" lang="en-US" sz="18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actions and states out to learn</a:t>
            </a: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Sometimes, need to model the environment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kumimoji="0" lang="en-US" sz="1800" b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432861"/>
            <a:ext cx="277794" cy="244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32861"/>
            <a:ext cx="228600" cy="2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81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Markov Decision Process (MDP)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RL, we don’t have access to       or        (i.e. the environment)</a:t>
            </a: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Need to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actually try </a:t>
            </a:r>
            <a:r>
              <a:rPr kumimoji="0" lang="en-US" sz="18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actions and states out to learn</a:t>
            </a: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Sometimes, need to model the environment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kumimoji="0" lang="en-US" sz="1800" b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 today, let’s assume we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 </a:t>
            </a:r>
            <a:r>
              <a:rPr kumimoji="0" lang="en-US" sz="1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have access to how the world works</a:t>
            </a: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kumimoji="0" lang="en-US" sz="1800" b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kumimoji="0" lang="en-US" sz="1800" b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432861"/>
            <a:ext cx="277794" cy="244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32861"/>
            <a:ext cx="228600" cy="2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70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Markov Decision Process (MDP)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" name="Shape 222"/>
          <p:cNvSpPr txBox="1"/>
          <p:nvPr/>
        </p:nvSpPr>
        <p:spPr>
          <a:xfrm>
            <a:off x="457200" y="1066800"/>
            <a:ext cx="8515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RL, we don’t have access to       or        (i.e. the environment)</a:t>
            </a: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Need to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actually try </a:t>
            </a:r>
            <a:r>
              <a:rPr kumimoji="0" lang="en-US" sz="18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actions and states out to learn</a:t>
            </a: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Sometimes, need to model the environment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kumimoji="0" lang="en-US" sz="1800" b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kumimoji="0" lang="en-US" sz="1800" b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 today, let’s assume we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 </a:t>
            </a:r>
            <a:r>
              <a:rPr kumimoji="0" lang="en-US" sz="1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have access to how the world works</a:t>
            </a: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kumimoji="0" lang="en-US" sz="1800" b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endParaRPr kumimoji="0" lang="en-US" sz="1800" b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/>
            </a:pPr>
            <a:r>
              <a:rPr lang="en-US" sz="1800" kern="0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that our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goal is to find an optimal behavior strategy for an agent</a:t>
            </a:r>
            <a:endParaRPr kumimoji="0" lang="en-US" sz="18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432861"/>
            <a:ext cx="277794" cy="244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32861"/>
            <a:ext cx="228600" cy="2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8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Canonical Example: Grid World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5" name="Shape 222"/>
          <p:cNvSpPr txBox="1"/>
          <p:nvPr/>
        </p:nvSpPr>
        <p:spPr>
          <a:xfrm>
            <a:off x="457200" y="1066800"/>
            <a:ext cx="5257800" cy="9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Agent lives in a grid</a:t>
            </a:r>
          </a:p>
          <a:p>
            <a:pPr marL="4572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Walls block the agent’s path</a:t>
            </a:r>
          </a:p>
          <a:p>
            <a:pPr marL="4572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Actions do not always go as planned</a:t>
            </a: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80% of the time, action North takes the agent North (if there is no wall)</a:t>
            </a: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10% of the time, North takes the agent West; 10% East</a:t>
            </a: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there is a wall, the agent stays put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  <a:defRPr/>
            </a:pPr>
            <a:endParaRPr lang="en-US" sz="18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State: Agent’s location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Actions: N, E, S, W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Rewards: +1 / -1 at absorbing states</a:t>
            </a:r>
          </a:p>
          <a:p>
            <a:pPr marL="914400" lvl="1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Arial" charset="0"/>
              <a:buChar char="•"/>
              <a:defRPr/>
            </a:pP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24000"/>
            <a:ext cx="3098793" cy="2373544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Abbeel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031267"/>
            <a:ext cx="1523206" cy="1282700"/>
          </a:xfrm>
          <a:prstGeom prst="rect">
            <a:avLst/>
          </a:prstGeom>
        </p:spPr>
      </p:pic>
      <p:sp>
        <p:nvSpPr>
          <p:cNvPr id="2" name="Triangle 1"/>
          <p:cNvSpPr/>
          <p:nvPr/>
        </p:nvSpPr>
        <p:spPr bwMode="auto">
          <a:xfrm>
            <a:off x="6918484" y="1745267"/>
            <a:ext cx="345912" cy="298200"/>
          </a:xfrm>
          <a:prstGeom prst="triangl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407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Solving MDP’s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Solving MDP’s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How </a:t>
            </a:r>
            <a:r>
              <a:rPr lang="en-US" dirty="0" smtClean="0"/>
              <a:t>should an </a:t>
            </a:r>
            <a:r>
              <a:rPr lang="en-US" dirty="0"/>
              <a:t>agent behave?</a:t>
            </a:r>
          </a:p>
          <a:p>
            <a:pPr lvl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Solving MDP’s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How </a:t>
            </a:r>
            <a:r>
              <a:rPr lang="en-US" dirty="0" smtClean="0"/>
              <a:t>should an </a:t>
            </a:r>
            <a:r>
              <a:rPr lang="en-US" dirty="0"/>
              <a:t>agent behave?</a:t>
            </a:r>
          </a:p>
          <a:p>
            <a:pPr lvl="1"/>
            <a:endParaRPr lang="en-US" dirty="0"/>
          </a:p>
          <a:p>
            <a:r>
              <a:rPr lang="en-US" dirty="0"/>
              <a:t>Value </a:t>
            </a:r>
            <a:r>
              <a:rPr lang="en-US" dirty="0" smtClean="0"/>
              <a:t>function (Utility)</a:t>
            </a:r>
            <a:endParaRPr lang="en-US" dirty="0"/>
          </a:p>
          <a:p>
            <a:pPr lvl="1"/>
            <a:r>
              <a:rPr lang="en-US" dirty="0"/>
              <a:t>How good is each state and/or state-action pair</a:t>
            </a:r>
            <a:r>
              <a:rPr lang="en-US" dirty="0" smtClean="0"/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Topics we’ll cover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266274" y="1733350"/>
            <a:ext cx="8496725" cy="3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Overview of RL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latin typeface="Arial"/>
                <a:ea typeface="Arial"/>
                <a:cs typeface="Arial"/>
                <a:sym typeface="Arial"/>
              </a:rPr>
              <a:t>RL vs other forms of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latin typeface="Arial"/>
                <a:ea typeface="Arial"/>
                <a:cs typeface="Arial"/>
                <a:sym typeface="Arial"/>
              </a:rPr>
              <a:t>RL “</a:t>
            </a:r>
            <a:r>
              <a:rPr lang="en-US" sz="2000" kern="0" dirty="0" smtClean="0">
                <a:latin typeface="Arial"/>
                <a:ea typeface="Arial"/>
                <a:cs typeface="Arial"/>
                <a:sym typeface="Arial"/>
              </a:rPr>
              <a:t>API”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latin typeface="Arial"/>
                <a:ea typeface="Arial"/>
                <a:cs typeface="Arial"/>
                <a:sym typeface="Arial"/>
              </a:rPr>
              <a:t>Applications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Framework: Markov Decision Processes (MDP’s)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Definitions and notations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Policies and Value Functions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Solving MDP’s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Value Iteration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Policy Iteration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Reinforcement learning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2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Value-based RL (Q-learning, Deep-Q Learning)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chemeClr val="bg2">
                    <a:lumMod val="9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Policy-based RL (Policy gradients)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sp>
        <p:nvSpPr>
          <p:cNvPr id="5" name="Shape 67"/>
          <p:cNvSpPr txBox="1"/>
          <p:nvPr/>
        </p:nvSpPr>
        <p:spPr>
          <a:xfrm>
            <a:off x="6477000" y="1885750"/>
            <a:ext cx="2438399" cy="1771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7"/>
          <p:cNvSpPr txBox="1"/>
          <p:nvPr/>
        </p:nvSpPr>
        <p:spPr>
          <a:xfrm>
            <a:off x="5638800" y="3649579"/>
            <a:ext cx="2895600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lecture: </a:t>
            </a: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Focus on MDP’s</a:t>
            </a: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No learning</a:t>
            </a:r>
            <a:r>
              <a:rPr lang="en-US" sz="2000" i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(deep or otherwise)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019800" y="3649578"/>
            <a:ext cx="2438400" cy="15320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955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policy is how the agent </a:t>
            </a:r>
            <a:r>
              <a:rPr lang="en-US" dirty="0" smtClean="0"/>
              <a:t>acts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504176"/>
            <a:ext cx="2384677" cy="22479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policy is how the agent </a:t>
            </a:r>
            <a:r>
              <a:rPr lang="en-US" dirty="0" smtClean="0"/>
              <a:t>acts</a:t>
            </a:r>
          </a:p>
          <a:p>
            <a:endParaRPr lang="en-US" dirty="0"/>
          </a:p>
          <a:p>
            <a:r>
              <a:rPr lang="en-US" dirty="0"/>
              <a:t>Formally, map from states to </a:t>
            </a:r>
            <a:r>
              <a:rPr lang="en-US" dirty="0" smtClean="0"/>
              <a:t>actions</a:t>
            </a:r>
          </a:p>
          <a:p>
            <a:pPr lvl="1"/>
            <a:r>
              <a:rPr lang="en-US" dirty="0" smtClean="0"/>
              <a:t>Deterministic</a:t>
            </a:r>
          </a:p>
          <a:p>
            <a:pPr lvl="1"/>
            <a:r>
              <a:rPr lang="en-US" dirty="0" smtClean="0"/>
              <a:t>Stochastic 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504176"/>
            <a:ext cx="2384677" cy="22479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263" y="2520354"/>
            <a:ext cx="968542" cy="267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247" y="2949480"/>
            <a:ext cx="2609030" cy="23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a good policy?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</p:spTree>
    <p:extLst>
      <p:ext uri="{BB962C8B-B14F-4D97-AF65-F5344CB8AC3E}">
        <p14:creationId xmlns:p14="http://schemas.microsoft.com/office/powerpoint/2010/main" val="31960496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a good policy?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Maximizes current reward? Sum of all future reward?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</p:spTree>
    <p:extLst>
      <p:ext uri="{BB962C8B-B14F-4D97-AF65-F5344CB8AC3E}">
        <p14:creationId xmlns:p14="http://schemas.microsoft.com/office/powerpoint/2010/main" val="2645156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a good policy?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Maximizes current reward? Sum of all future reward?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Discounted future rewards!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5334000" y="2462089"/>
            <a:ext cx="362551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79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What’s a good policy?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Maximizes current reward? Sum of all future reward?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Discounted future rewards!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Formally:						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with 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552501"/>
            <a:ext cx="3987408" cy="1195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486400"/>
            <a:ext cx="4953000" cy="272882"/>
          </a:xfrm>
          <a:prstGeom prst="rect">
            <a:avLst/>
          </a:prstGeom>
        </p:spPr>
      </p:pic>
      <p:sp>
        <p:nvSpPr>
          <p:cNvPr id="10" name="Shape 338"/>
          <p:cNvSpPr txBox="1"/>
          <p:nvPr/>
        </p:nvSpPr>
        <p:spPr>
          <a:xfrm rot="10800000" flipV="1">
            <a:off x="6781799" y="3831100"/>
            <a:ext cx="1681045" cy="7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(Typically for a fixed horizon T)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5334000" y="2462089"/>
            <a:ext cx="362551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65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" sz="4000" dirty="0">
                <a:solidFill>
                  <a:schemeClr val="tx1"/>
                </a:solidFill>
              </a:rPr>
              <a:t>The optimal policy</a:t>
            </a:r>
            <a:r>
              <a:rPr lang="en" sz="4000" dirty="0"/>
              <a:t> </a:t>
            </a:r>
            <a:r>
              <a:rPr lang="en" sz="4000" dirty="0">
                <a:solidFill>
                  <a:schemeClr val="dk1"/>
                </a:solidFill>
              </a:rPr>
              <a:t>𝝿*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521900"/>
            <a:ext cx="6324600" cy="4435434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82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Discounting</a:t>
            </a:r>
            <a:endParaRPr lang="en" sz="4000" dirty="0">
              <a:solidFill>
                <a:schemeClr val="dk1"/>
              </a:solidFill>
            </a:endParaRPr>
          </a:p>
        </p:txBody>
      </p:sp>
      <p:sp>
        <p:nvSpPr>
          <p:cNvPr id="7" name="Shape 338"/>
          <p:cNvSpPr txBox="1"/>
          <p:nvPr/>
        </p:nvSpPr>
        <p:spPr>
          <a:xfrm>
            <a:off x="642450" y="14478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Prefer rewards now to rewards later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elps with convergence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interpretation: Contending with possibility of “death”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38400"/>
            <a:ext cx="4740045" cy="15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66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490050" y="12954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Discounting</a:t>
            </a:r>
            <a:endParaRPr lang="en" sz="4000" dirty="0">
              <a:solidFill>
                <a:schemeClr val="dk1"/>
              </a:solidFill>
            </a:endParaRPr>
          </a:p>
        </p:txBody>
      </p:sp>
      <p:sp>
        <p:nvSpPr>
          <p:cNvPr id="7" name="Shape 338"/>
          <p:cNvSpPr txBox="1"/>
          <p:nvPr/>
        </p:nvSpPr>
        <p:spPr>
          <a:xfrm>
            <a:off x="642450" y="1447800"/>
            <a:ext cx="8089500" cy="4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Prefer rewards now to rewards later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elps with convergence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interpretation: Contending with possibility of “death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MDP: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000" kern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Actions:  East, West, Exit (at first and last position)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 transitions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the optimal policy for: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1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0.1</a:t>
            </a: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kern="0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38400"/>
            <a:ext cx="4740045" cy="155829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669278"/>
              </p:ext>
            </p:extLst>
          </p:nvPr>
        </p:nvGraphicFramePr>
        <p:xfrm>
          <a:off x="2895600" y="3979617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24" y="5584429"/>
            <a:ext cx="152400" cy="187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24" y="5867400"/>
            <a:ext cx="152400" cy="1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315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Supervised Learning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266275" y="1733350"/>
            <a:ext cx="4301100" cy="3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(x, 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 is data, y is label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Goal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Learn a </a:t>
            </a:r>
            <a:r>
              <a:rPr kumimoji="0" lang="e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function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to map x -&gt; 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Examples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Classification, regression, object detection, semantic segmentation, image captioning, etc.</a:t>
            </a: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 l="9279" r="25734"/>
          <a:stretch/>
        </p:blipFill>
        <p:spPr>
          <a:xfrm>
            <a:off x="4896575" y="2397600"/>
            <a:ext cx="1835500" cy="1588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Shape 69"/>
          <p:cNvCxnSpPr/>
          <p:nvPr/>
        </p:nvCxnSpPr>
        <p:spPr>
          <a:xfrm>
            <a:off x="6913275" y="3192012"/>
            <a:ext cx="609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0" name="Shape 70"/>
          <p:cNvSpPr txBox="1"/>
          <p:nvPr/>
        </p:nvSpPr>
        <p:spPr>
          <a:xfrm>
            <a:off x="7616175" y="2946050"/>
            <a:ext cx="844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5863575" y="4241450"/>
            <a:ext cx="16299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Classification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sng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kumimoji="0" lang="en" sz="600" b="0" i="0" u="sng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/>
              </a:rPr>
              <a:t>CC0 public domain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45286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value function is a prediction of future reward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value function is a prediction of future reward</a:t>
            </a:r>
          </a:p>
          <a:p>
            <a:endParaRPr lang="en-US" dirty="0"/>
          </a:p>
          <a:p>
            <a:r>
              <a:rPr lang="en-US" dirty="0" smtClean="0"/>
              <a:t>State </a:t>
            </a:r>
            <a:r>
              <a:rPr lang="en-US" dirty="0"/>
              <a:t>Value </a:t>
            </a:r>
            <a:r>
              <a:rPr lang="en-US" dirty="0" smtClean="0"/>
              <a:t>Function or simply </a:t>
            </a:r>
            <a:r>
              <a:rPr lang="en-US" b="1" dirty="0" smtClean="0"/>
              <a:t>Value Function</a:t>
            </a:r>
            <a:endParaRPr lang="en-US" dirty="0"/>
          </a:p>
          <a:p>
            <a:pPr lvl="1"/>
            <a:r>
              <a:rPr lang="en-US" dirty="0"/>
              <a:t>How good is a state? </a:t>
            </a:r>
          </a:p>
          <a:p>
            <a:pPr lvl="1"/>
            <a:r>
              <a:rPr lang="en-US" dirty="0"/>
              <a:t>Am I screwed? Am I winning this game</a:t>
            </a:r>
            <a:r>
              <a:rPr lang="en-US" dirty="0" smtClean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value function is a prediction of future reward</a:t>
            </a:r>
          </a:p>
          <a:p>
            <a:endParaRPr lang="en-US" dirty="0"/>
          </a:p>
          <a:p>
            <a:r>
              <a:rPr lang="en-US" dirty="0" smtClean="0"/>
              <a:t>State </a:t>
            </a:r>
            <a:r>
              <a:rPr lang="en-US" dirty="0"/>
              <a:t>Value </a:t>
            </a:r>
            <a:r>
              <a:rPr lang="en-US" dirty="0" smtClean="0"/>
              <a:t>Function or simply </a:t>
            </a:r>
            <a:r>
              <a:rPr lang="en-US" b="1" dirty="0" smtClean="0"/>
              <a:t>Value Function</a:t>
            </a:r>
            <a:endParaRPr lang="en-US" dirty="0"/>
          </a:p>
          <a:p>
            <a:pPr lvl="1"/>
            <a:r>
              <a:rPr lang="en-US" dirty="0"/>
              <a:t>How good is a state? </a:t>
            </a:r>
          </a:p>
          <a:p>
            <a:pPr lvl="1"/>
            <a:r>
              <a:rPr lang="en-US" dirty="0"/>
              <a:t>Am I screwed? Am I winning this game?</a:t>
            </a:r>
          </a:p>
          <a:p>
            <a:endParaRPr lang="en-US" dirty="0"/>
          </a:p>
          <a:p>
            <a:r>
              <a:rPr lang="en-US" dirty="0" smtClean="0"/>
              <a:t>Action-Value Function </a:t>
            </a:r>
            <a:r>
              <a:rPr lang="en-US" dirty="0"/>
              <a:t>or </a:t>
            </a:r>
            <a:r>
              <a:rPr lang="en-US" b="1" dirty="0"/>
              <a:t>Q-function</a:t>
            </a:r>
          </a:p>
          <a:p>
            <a:pPr lvl="1"/>
            <a:r>
              <a:rPr lang="en-US" dirty="0"/>
              <a:t>How good is a state action-pair? </a:t>
            </a:r>
          </a:p>
          <a:p>
            <a:pPr lvl="1"/>
            <a:r>
              <a:rPr lang="en-US" dirty="0"/>
              <a:t>Should I do this now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/>
              <a:t>Value Function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Following policy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that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produces sample trajectories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24750"/>
            <a:ext cx="225136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906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/>
              <a:t>Value Function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Following policy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that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produces sample trajectories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function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is the expected cumulative reward from state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 following the policy thereafter)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24750"/>
            <a:ext cx="225136" cy="19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971800"/>
            <a:ext cx="2895600" cy="7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00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/>
              <a:t>Value Function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Following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policy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that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produces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sample trajectories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</a:t>
            </a:r>
            <a:r>
              <a:rPr kumimoji="0" lang="en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s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kumimoji="0" lang="en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…</a:t>
            </a: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good is a state?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function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</a:t>
            </a:r>
            <a:r>
              <a:rPr kumimoji="0" lang="e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s,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 the expected cumulative reward from state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 following the policy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thereafter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good is a state-action pair?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Q-value function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at state s and action a, is the expected cumulative reward from taking action a in state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(and following the policy thereafter)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257800"/>
            <a:ext cx="4158916" cy="864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524750"/>
            <a:ext cx="225136" cy="19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971800"/>
            <a:ext cx="2895600" cy="7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66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 smtClean="0"/>
              <a:t>Optimal Quantities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Given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policy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that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produces sample trajectories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800" kern="0" baseline="-25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1800" kern="0" baseline="-25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60242"/>
            <a:ext cx="304800" cy="2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69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 smtClean="0"/>
              <a:t>Optimal Quantities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Given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policy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that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produces sample trajectories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800" kern="0" baseline="-25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1800" kern="0" baseline="-25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good is a state? 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 </a:t>
            </a:r>
            <a:r>
              <a:rPr kumimoji="0" lang="e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function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</a:t>
            </a: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acting optimally thereafter </a:t>
            </a: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60242"/>
            <a:ext cx="304800" cy="250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971800"/>
            <a:ext cx="2865001" cy="76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2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l"/>
            <a:r>
              <a:rPr lang="en-US" sz="4000" dirty="0" smtClean="0"/>
              <a:t>Optimal Quantities</a:t>
            </a:r>
            <a:endParaRPr lang="en" sz="4000" dirty="0">
              <a:solidFill>
                <a:schemeClr val="tx1"/>
              </a:solidFill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457200" y="1373100"/>
            <a:ext cx="82917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Given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policy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that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produces sample trajectories s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lang="en" sz="18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800" kern="0" baseline="-25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1800" kern="0" baseline="-25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good is a state? 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 </a:t>
            </a:r>
            <a:r>
              <a:rPr kumimoji="0" lang="e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function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 state s, </a:t>
            </a: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acting optimally thereafter </a:t>
            </a: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good is a state-action pair?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optimal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Q-value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function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at state s and action a, is the expected cumulative reward from taking action a in state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 acting optimally thereafter</a:t>
            </a: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60242"/>
            <a:ext cx="304800" cy="250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971800"/>
            <a:ext cx="2865001" cy="767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5154655"/>
            <a:ext cx="4419600" cy="8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13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Recursive definition of 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38200" y="13716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0" dirty="0"/>
          </a:p>
          <a:p>
            <a:endParaRPr lang="en-US" kern="0" dirty="0" smtClean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6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</a:rPr>
              <a:t>Unsupervised Learning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312425" y="1752600"/>
            <a:ext cx="3960000" cy="3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Data</a:t>
            </a:r>
            <a:r>
              <a:rPr kumimoji="0" lang="e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: 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Just data, no labels!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Goal</a:t>
            </a:r>
            <a:r>
              <a:rPr kumimoji="0" lang="e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: Learn some underlying hidden </a:t>
            </a:r>
            <a:r>
              <a:rPr kumimoji="0" lang="en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structure</a:t>
            </a:r>
            <a:r>
              <a:rPr kumimoji="0" lang="e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 of the data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97" charset="0"/>
              <a:ea typeface="ＭＳ Ｐゴシック" pitchFamily="-97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Examples</a:t>
            </a:r>
            <a:r>
              <a:rPr kumimoji="0" lang="e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: Clustering, dimensionality reduction, feature learning, density estimation, etc.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326075" y="4583650"/>
            <a:ext cx="32721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2-d density estimation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7838700" y="51332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2-d density images </a:t>
            </a:r>
            <a:r>
              <a:rPr kumimoji="0" lang="en" sz="600" b="0" i="0" u="sng" strike="noStrike" kern="120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  <a:hlinkClick r:id="rId3"/>
              </a:rPr>
              <a:t>left</a:t>
            </a:r>
            <a:r>
              <a:rPr kumimoji="0" lang="en" sz="6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 and </a:t>
            </a:r>
            <a:r>
              <a:rPr kumimoji="0" lang="en" sz="600" b="0" i="0" u="sng" strike="noStrike" kern="120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  <a:hlinkClick r:id="rId4"/>
              </a:rPr>
              <a:t>right</a:t>
            </a:r>
            <a:r>
              <a:rPr kumimoji="0" lang="en" sz="6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 are </a:t>
            </a:r>
            <a:r>
              <a:rPr kumimoji="0" lang="en" sz="600" b="0" i="0" u="sng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  <a:hlinkClick r:id="rId5"/>
              </a:rPr>
              <a:t>CC0 public domain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5650830" y="2670200"/>
            <a:ext cx="24702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97" charset="0"/>
                <a:ea typeface="ＭＳ Ｐゴシック" pitchFamily="-97" charset="-128"/>
              </a:rPr>
              <a:t>1-d density estimation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9925" y="1771850"/>
            <a:ext cx="4049274" cy="8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2875" y="3162375"/>
            <a:ext cx="1999575" cy="15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51997" y="3272724"/>
            <a:ext cx="1541078" cy="12580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4770925" y="2213150"/>
            <a:ext cx="42300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 copyright Ian Goodfellow, 2016. Reproduced with permission. 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64626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Recursive definition of 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38200" y="13716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smtClean="0"/>
              <a:t>Extracting optimal value / policy from Q-values:</a:t>
            </a:r>
          </a:p>
          <a:p>
            <a:endParaRPr lang="en-US" kern="0" dirty="0"/>
          </a:p>
          <a:p>
            <a:endParaRPr lang="en-US" kern="0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133600"/>
            <a:ext cx="2540000" cy="38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384" y="2133600"/>
            <a:ext cx="2755129" cy="35842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7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Recursive definition of 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38200" y="13716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Extracting optimal value / policy from Q-values:</a:t>
            </a:r>
          </a:p>
          <a:p>
            <a:endParaRPr lang="en-US" kern="0" dirty="0"/>
          </a:p>
          <a:p>
            <a:endParaRPr lang="en-US" kern="0" dirty="0" smtClean="0"/>
          </a:p>
          <a:p>
            <a:r>
              <a:rPr lang="en-US" kern="0" dirty="0" smtClean="0">
                <a:solidFill>
                  <a:schemeClr val="tx2"/>
                </a:solidFill>
              </a:rPr>
              <a:t>Bellman Equations:</a:t>
            </a:r>
          </a:p>
          <a:p>
            <a:endParaRPr lang="en-US" kern="0" dirty="0"/>
          </a:p>
          <a:p>
            <a:endParaRPr lang="en-US" kern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3467099"/>
            <a:ext cx="5842000" cy="654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133600"/>
            <a:ext cx="2540000" cy="38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384" y="2133600"/>
            <a:ext cx="2755129" cy="358420"/>
          </a:xfrm>
          <a:prstGeom prst="rect">
            <a:avLst/>
          </a:prstGeom>
        </p:spPr>
      </p:pic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1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Recursive definition of 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38200" y="13716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Extracting optimal value / policy from Q-values:</a:t>
            </a:r>
          </a:p>
          <a:p>
            <a:endParaRPr lang="en-US" kern="0" dirty="0"/>
          </a:p>
          <a:p>
            <a:endParaRPr lang="en-US" kern="0" dirty="0" smtClean="0"/>
          </a:p>
          <a:p>
            <a:r>
              <a:rPr lang="en-US" kern="0" dirty="0" smtClean="0">
                <a:solidFill>
                  <a:schemeClr val="tx2"/>
                </a:solidFill>
              </a:rPr>
              <a:t>Bellman Equations:</a:t>
            </a:r>
          </a:p>
          <a:p>
            <a:endParaRPr lang="en-US" kern="0" dirty="0"/>
          </a:p>
          <a:p>
            <a:endParaRPr lang="en-US" kern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3467099"/>
            <a:ext cx="5842000" cy="654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343" y="4349936"/>
            <a:ext cx="5372100" cy="636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133600"/>
            <a:ext cx="2540000" cy="38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384" y="2133600"/>
            <a:ext cx="2755129" cy="358420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Recursive definition of 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38200" y="13716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Extracting optimal value / policy from Q-values:</a:t>
            </a:r>
          </a:p>
          <a:p>
            <a:endParaRPr lang="en-US" kern="0" dirty="0"/>
          </a:p>
          <a:p>
            <a:endParaRPr lang="en-US" kern="0" dirty="0" smtClean="0"/>
          </a:p>
          <a:p>
            <a:r>
              <a:rPr lang="en-US" kern="0" dirty="0" smtClean="0">
                <a:solidFill>
                  <a:schemeClr val="tx2"/>
                </a:solidFill>
              </a:rPr>
              <a:t>Bellman Equations:</a:t>
            </a:r>
          </a:p>
          <a:p>
            <a:endParaRPr lang="en-US" kern="0" dirty="0"/>
          </a:p>
          <a:p>
            <a:endParaRPr lang="en-US" kern="0" dirty="0" smtClean="0"/>
          </a:p>
          <a:p>
            <a:endParaRPr lang="en-US" kern="0" dirty="0"/>
          </a:p>
          <a:p>
            <a:endParaRPr lang="en-US" kern="0" dirty="0" smtClean="0"/>
          </a:p>
          <a:p>
            <a:endParaRPr lang="en-US" kern="0" dirty="0"/>
          </a:p>
          <a:p>
            <a:r>
              <a:rPr lang="en-US" kern="0" dirty="0" smtClean="0"/>
              <a:t>Characterize optimal values in a way we’ll use over and over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3467099"/>
            <a:ext cx="5842000" cy="654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343" y="4349936"/>
            <a:ext cx="5372100" cy="636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133600"/>
            <a:ext cx="25400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384" y="2133600"/>
            <a:ext cx="2755129" cy="358420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Value Iteration (VI)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Bellman equations </a:t>
            </a:r>
            <a:r>
              <a:rPr lang="en-US" dirty="0" smtClean="0"/>
              <a:t>characterize optimal values, VI is a fixed-point DP solution method to </a:t>
            </a:r>
            <a:r>
              <a:rPr lang="en-US" i="1" dirty="0" smtClean="0"/>
              <a:t>compute </a:t>
            </a:r>
            <a:r>
              <a:rPr lang="en-US" dirty="0" smtClean="0"/>
              <a:t>it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Value Iteration (VI)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Bellman equations </a:t>
            </a:r>
            <a:r>
              <a:rPr lang="en-US" dirty="0" smtClean="0"/>
              <a:t>characterize optimal values, VI is a fixed-point DP solution method to </a:t>
            </a:r>
            <a:r>
              <a:rPr lang="en-US" i="1" dirty="0" smtClean="0"/>
              <a:t>compute </a:t>
            </a:r>
            <a:r>
              <a:rPr lang="en-US" dirty="0" smtClean="0"/>
              <a:t>it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Algorithm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Initialize values of all states V</a:t>
            </a:r>
            <a:r>
              <a:rPr lang="en-US" baseline="-25000" dirty="0" smtClean="0"/>
              <a:t>0</a:t>
            </a:r>
            <a:r>
              <a:rPr lang="en-US" dirty="0" smtClean="0"/>
              <a:t>(s) = 0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Update: </a:t>
            </a: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Repeat until </a:t>
            </a:r>
            <a:r>
              <a:rPr lang="en-US" dirty="0"/>
              <a:t>convergence </a:t>
            </a:r>
            <a:r>
              <a:rPr lang="en-US" dirty="0" smtClean="0"/>
              <a:t>(to      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655391"/>
            <a:ext cx="250825" cy="17780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654" y="2982326"/>
            <a:ext cx="5293942" cy="5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Value Iteration (VI)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Bellman equations </a:t>
            </a:r>
            <a:r>
              <a:rPr lang="en-US" dirty="0" smtClean="0"/>
              <a:t>characterize optimal values, VI is a fixed-point DP solution method to </a:t>
            </a:r>
            <a:r>
              <a:rPr lang="en-US" i="1" dirty="0" smtClean="0"/>
              <a:t>compute </a:t>
            </a:r>
            <a:r>
              <a:rPr lang="en-US" dirty="0" smtClean="0"/>
              <a:t>it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Algorithm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Initialize values of all states V</a:t>
            </a:r>
            <a:r>
              <a:rPr lang="en-US" baseline="-25000" dirty="0" smtClean="0"/>
              <a:t>0</a:t>
            </a:r>
            <a:r>
              <a:rPr lang="en-US" dirty="0" smtClean="0"/>
              <a:t>(s) = 0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Update: </a:t>
            </a: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Repeat until </a:t>
            </a:r>
            <a:r>
              <a:rPr lang="en-US" dirty="0"/>
              <a:t>convergence </a:t>
            </a:r>
            <a:r>
              <a:rPr lang="en-US" dirty="0" smtClean="0"/>
              <a:t>(to      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Complexity per iteration</a:t>
            </a:r>
            <a:r>
              <a:rPr lang="en-US" dirty="0"/>
              <a:t> (DP</a:t>
            </a:r>
            <a:r>
              <a:rPr lang="en-US" dirty="0" smtClean="0"/>
              <a:t>): O(|S|</a:t>
            </a:r>
            <a:r>
              <a:rPr lang="en-US" baseline="30000" dirty="0" smtClean="0"/>
              <a:t>2</a:t>
            </a:r>
            <a:r>
              <a:rPr lang="en-US" dirty="0" smtClean="0"/>
              <a:t>|A|)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655391"/>
            <a:ext cx="250825" cy="17780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654" y="2982326"/>
            <a:ext cx="5293942" cy="5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Value Iteration (VI)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Bellman equations </a:t>
            </a:r>
            <a:r>
              <a:rPr lang="en-US" dirty="0" smtClean="0"/>
              <a:t>characterize optimal values, VI is a fixed-point DP solution method to </a:t>
            </a:r>
            <a:r>
              <a:rPr lang="en-US" i="1" dirty="0" smtClean="0"/>
              <a:t>compute </a:t>
            </a:r>
            <a:r>
              <a:rPr lang="en-US" dirty="0" smtClean="0"/>
              <a:t>it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Algorithm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Initialize values of all states V</a:t>
            </a:r>
            <a:r>
              <a:rPr lang="en-US" baseline="-25000" dirty="0"/>
              <a:t>0</a:t>
            </a:r>
            <a:r>
              <a:rPr lang="en-US" dirty="0"/>
              <a:t>(s) = 0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Update: </a:t>
            </a: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Repeat until </a:t>
            </a:r>
            <a:r>
              <a:rPr lang="en-US" dirty="0"/>
              <a:t>convergence (to      </a:t>
            </a:r>
            <a:r>
              <a:rPr lang="en-US" dirty="0" smtClean="0"/>
              <a:t>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Complexity per iteration (DP): </a:t>
            </a:r>
            <a:r>
              <a:rPr lang="en-US" dirty="0"/>
              <a:t>O</a:t>
            </a:r>
            <a:r>
              <a:rPr lang="en-US" dirty="0" smtClean="0"/>
              <a:t>(|S|</a:t>
            </a:r>
            <a:r>
              <a:rPr lang="en-US" baseline="30000" dirty="0" smtClean="0"/>
              <a:t>2</a:t>
            </a:r>
            <a:r>
              <a:rPr lang="en-US" dirty="0" smtClean="0"/>
              <a:t>|A|)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Convergence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Guaranteed for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Sketch: Approximations get refined towards optimal values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In practice, policy may converge before values do</a:t>
            </a:r>
            <a:endParaRPr lang="en-US" baseline="300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30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5368787"/>
            <a:ext cx="530225" cy="20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655391"/>
            <a:ext cx="250825" cy="177800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Byron Boots,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CS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7641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654" y="2982326"/>
            <a:ext cx="5293942" cy="5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Value Iteration (VI)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0" y="1150485"/>
            <a:ext cx="6290974" cy="2335286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09" y="1447800"/>
            <a:ext cx="1523206" cy="1282700"/>
          </a:xfrm>
          <a:prstGeom prst="rect">
            <a:avLst/>
          </a:prstGeom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Abbeel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438" y="4125067"/>
            <a:ext cx="5589162" cy="5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438" y="4939523"/>
            <a:ext cx="6351162" cy="100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https://cs.stanford.edu/people/karpathy/reinforcejs/gridworld_dp.html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9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  <a:p>
            <a:pPr lvl="1"/>
            <a:r>
              <a:rPr lang="en-US" dirty="0"/>
              <a:t>Learning from a “teacher”</a:t>
            </a:r>
          </a:p>
          <a:p>
            <a:pPr lvl="1"/>
            <a:r>
              <a:rPr lang="en-US" dirty="0"/>
              <a:t>Training data includes desired outputs</a:t>
            </a:r>
          </a:p>
          <a:p>
            <a:endParaRPr lang="en-US" dirty="0"/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Discover structure in data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  <a:p>
            <a:pPr lvl="1"/>
            <a:r>
              <a:rPr lang="en-US" dirty="0"/>
              <a:t>Learning to act under evaluative feedback (rewards)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7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 smtClean="0"/>
              <a:t>Solving MDP’s</a:t>
            </a:r>
          </a:p>
          <a:p>
            <a:pPr lvl="1"/>
            <a:r>
              <a:rPr lang="en-US" dirty="0" smtClean="0"/>
              <a:t>Policy Iteration</a:t>
            </a:r>
          </a:p>
          <a:p>
            <a:r>
              <a:rPr lang="en-US" dirty="0" smtClean="0"/>
              <a:t>Reinforcement learning</a:t>
            </a:r>
          </a:p>
          <a:p>
            <a:pPr lvl="1"/>
            <a:r>
              <a:rPr lang="en-US" dirty="0" smtClean="0"/>
              <a:t>Value-based RL</a:t>
            </a:r>
          </a:p>
          <a:p>
            <a:pPr lvl="2"/>
            <a:r>
              <a:rPr lang="en-US" dirty="0" smtClean="0"/>
              <a:t>Q-learning</a:t>
            </a:r>
          </a:p>
          <a:p>
            <a:pPr lvl="2"/>
            <a:r>
              <a:rPr lang="en-US" dirty="0" smtClean="0"/>
              <a:t>Deep Q Learning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David Silver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What is Reinforcement Learning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What is Reinforcement Learning?</a:t>
            </a:r>
          </a:p>
        </p:txBody>
      </p:sp>
      <p:sp>
        <p:nvSpPr>
          <p:cNvPr id="253" name="Agent-oriented learning—learning by interacting with an environment to achieve a goal…"/>
          <p:cNvSpPr txBox="1">
            <a:spLocks noGrp="1"/>
          </p:cNvSpPr>
          <p:nvPr>
            <p:ph type="body" idx="1"/>
          </p:nvPr>
        </p:nvSpPr>
        <p:spPr>
          <a:xfrm>
            <a:off x="616148" y="1346032"/>
            <a:ext cx="7804548" cy="500472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US" dirty="0" smtClean="0"/>
              <a:t>Learning to make good sequences of decisions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Sutton, Emma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Brunskill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96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What is Reinforcement Learning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What is Reinforcement Learning?</a:t>
            </a:r>
          </a:p>
        </p:txBody>
      </p:sp>
      <p:sp>
        <p:nvSpPr>
          <p:cNvPr id="253" name="Agent-oriented learning—learning by interacting with an environment to achieve a goal…"/>
          <p:cNvSpPr txBox="1">
            <a:spLocks noGrp="1"/>
          </p:cNvSpPr>
          <p:nvPr>
            <p:ph type="body" idx="1"/>
          </p:nvPr>
        </p:nvSpPr>
        <p:spPr>
          <a:xfrm>
            <a:off x="616148" y="1346032"/>
            <a:ext cx="7804548" cy="500472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US" dirty="0" smtClean="0"/>
              <a:t>Learning to make good sequences of decisions</a:t>
            </a:r>
          </a:p>
          <a:p>
            <a:pPr>
              <a:buBlip>
                <a:blip r:embed="rId3"/>
              </a:buBlip>
            </a:pPr>
            <a:r>
              <a:rPr dirty="0" smtClean="0"/>
              <a:t>Agent-oriented </a:t>
            </a:r>
            <a:r>
              <a:rPr dirty="0"/>
              <a:t>learning—learning by interacting with an environment to </a:t>
            </a:r>
            <a:r>
              <a:rPr dirty="0" smtClean="0"/>
              <a:t>achieve </a:t>
            </a:r>
            <a:r>
              <a:rPr dirty="0"/>
              <a:t>a goal </a:t>
            </a:r>
          </a:p>
          <a:p>
            <a:pPr lvl="1"/>
            <a:r>
              <a:rPr dirty="0"/>
              <a:t>more </a:t>
            </a:r>
            <a:r>
              <a:rPr dirty="0">
                <a:solidFill>
                  <a:schemeClr val="accent5"/>
                </a:solidFill>
              </a:rPr>
              <a:t>realistic</a:t>
            </a:r>
            <a:r>
              <a:rPr dirty="0"/>
              <a:t> and </a:t>
            </a:r>
            <a:r>
              <a:rPr dirty="0">
                <a:solidFill>
                  <a:schemeClr val="accent5"/>
                </a:solidFill>
              </a:rPr>
              <a:t>ambitious</a:t>
            </a:r>
            <a:r>
              <a:rPr dirty="0"/>
              <a:t> than other kinds of machine </a:t>
            </a:r>
            <a:r>
              <a:rPr dirty="0" smtClean="0"/>
              <a:t>learning</a:t>
            </a:r>
            <a:endParaRPr dirty="0"/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Credit: Rich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Sutton, Emma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Brunskill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89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65255</TotalTime>
  <Words>3417</Words>
  <Application>Microsoft Macintosh PowerPoint</Application>
  <PresentationFormat>On-screen Show (4:3)</PresentationFormat>
  <Paragraphs>795</Paragraphs>
  <Slides>70</Slides>
  <Notes>58</Notes>
  <HiddenSlides>1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Arial Narrow</vt:lpstr>
      <vt:lpstr>Avenir Roman</vt:lpstr>
      <vt:lpstr>Calibri</vt:lpstr>
      <vt:lpstr>Comic Sans MS</vt:lpstr>
      <vt:lpstr>Gill Sans</vt:lpstr>
      <vt:lpstr>Helvetica</vt:lpstr>
      <vt:lpstr>Helvetica Light</vt:lpstr>
      <vt:lpstr>ＭＳ Ｐゴシック</vt:lpstr>
      <vt:lpstr>Osaka</vt:lpstr>
      <vt:lpstr>Symbol</vt:lpstr>
      <vt:lpstr>Arial</vt:lpstr>
      <vt:lpstr>Blank Presentation</vt:lpstr>
      <vt:lpstr>1_Blank Presentation</vt:lpstr>
      <vt:lpstr>CS 4803 / 7643: Deep Learning</vt:lpstr>
      <vt:lpstr>Topics we’ll cover</vt:lpstr>
      <vt:lpstr>Topics we’ll cover</vt:lpstr>
      <vt:lpstr>Topics we’ll cover</vt:lpstr>
      <vt:lpstr>Supervised Learning</vt:lpstr>
      <vt:lpstr>Unsupervised Learning</vt:lpstr>
      <vt:lpstr>Types of Learning</vt:lpstr>
      <vt:lpstr>What is Reinforcement Learning?</vt:lpstr>
      <vt:lpstr>What is Reinforcement Learning?</vt:lpstr>
      <vt:lpstr>What is Reinforcement Learning?</vt:lpstr>
      <vt:lpstr>PowerPoint Presentation</vt:lpstr>
      <vt:lpstr>Example: Hajime Kimura’s RL Robots</vt:lpstr>
      <vt:lpstr>RL API</vt:lpstr>
      <vt:lpstr>RL API</vt:lpstr>
      <vt:lpstr>Signature challenges of RL</vt:lpstr>
      <vt:lpstr>Robot Locomotion</vt:lpstr>
      <vt:lpstr>Atari Games</vt:lpstr>
      <vt:lpstr>Go</vt:lpstr>
      <vt:lpstr>Demo</vt:lpstr>
      <vt:lpstr>Topics we’ll cover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Markov Decision Process (MDP)</vt:lpstr>
      <vt:lpstr>Canonical Example: Grid World</vt:lpstr>
      <vt:lpstr>Solving MDP’s</vt:lpstr>
      <vt:lpstr>Solving MDP’s</vt:lpstr>
      <vt:lpstr>Solving MDP’s</vt:lpstr>
      <vt:lpstr>Policy</vt:lpstr>
      <vt:lpstr>Policy</vt:lpstr>
      <vt:lpstr>The optimal policy 𝝿*</vt:lpstr>
      <vt:lpstr>The optimal policy 𝝿*</vt:lpstr>
      <vt:lpstr>The optimal policy 𝝿*</vt:lpstr>
      <vt:lpstr>The optimal policy 𝝿*</vt:lpstr>
      <vt:lpstr>The optimal policy 𝝿*</vt:lpstr>
      <vt:lpstr>Discounting</vt:lpstr>
      <vt:lpstr>Discounting</vt:lpstr>
      <vt:lpstr>Value Function</vt:lpstr>
      <vt:lpstr>Value Function</vt:lpstr>
      <vt:lpstr>Value Function</vt:lpstr>
      <vt:lpstr>Value Function</vt:lpstr>
      <vt:lpstr>Value Function</vt:lpstr>
      <vt:lpstr>Value Function</vt:lpstr>
      <vt:lpstr>Value Function</vt:lpstr>
      <vt:lpstr>Optimal Quantities</vt:lpstr>
      <vt:lpstr>Optimal Quantities</vt:lpstr>
      <vt:lpstr>Optimal Quantities</vt:lpstr>
      <vt:lpstr>Recursive definition of value</vt:lpstr>
      <vt:lpstr>Recursive definition of value</vt:lpstr>
      <vt:lpstr>Recursive definition of value</vt:lpstr>
      <vt:lpstr>Recursive definition of value</vt:lpstr>
      <vt:lpstr>Recursive definition of value</vt:lpstr>
      <vt:lpstr>Value Iteration (VI)</vt:lpstr>
      <vt:lpstr>Value Iteration (VI)</vt:lpstr>
      <vt:lpstr>Value Iteration (VI)</vt:lpstr>
      <vt:lpstr>Value Iteration (VI)</vt:lpstr>
      <vt:lpstr>Value Iteration (VI)</vt:lpstr>
      <vt:lpstr>Demo</vt:lpstr>
      <vt:lpstr>Next class</vt:lpstr>
    </vt:vector>
  </TitlesOfParts>
  <Manager/>
  <Company>Virginia Tech</Company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Prabhu, Viraj Uday</cp:lastModifiedBy>
  <cp:revision>3537</cp:revision>
  <cp:lastPrinted>2019-10-22T01:30:00Z</cp:lastPrinted>
  <dcterms:created xsi:type="dcterms:W3CDTF">2013-03-06T19:31:42Z</dcterms:created>
  <dcterms:modified xsi:type="dcterms:W3CDTF">2019-10-29T19:18:24Z</dcterms:modified>
  <cp:category/>
</cp:coreProperties>
</file>