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89"/>
  </p:notesMasterIdLst>
  <p:handoutMasterIdLst>
    <p:handoutMasterId r:id="rId90"/>
  </p:handoutMasterIdLst>
  <p:sldIdLst>
    <p:sldId id="256" r:id="rId2"/>
    <p:sldId id="2312" r:id="rId3"/>
    <p:sldId id="2349" r:id="rId4"/>
    <p:sldId id="2350" r:id="rId5"/>
    <p:sldId id="2352" r:id="rId6"/>
    <p:sldId id="2353" r:id="rId7"/>
    <p:sldId id="1241" r:id="rId8"/>
    <p:sldId id="2354" r:id="rId9"/>
    <p:sldId id="2355" r:id="rId10"/>
    <p:sldId id="2356" r:id="rId11"/>
    <p:sldId id="1245" r:id="rId12"/>
    <p:sldId id="1246" r:id="rId13"/>
    <p:sldId id="1193" r:id="rId14"/>
    <p:sldId id="1247" r:id="rId15"/>
    <p:sldId id="1248" r:id="rId16"/>
    <p:sldId id="1249" r:id="rId17"/>
    <p:sldId id="1250" r:id="rId18"/>
    <p:sldId id="1251" r:id="rId19"/>
    <p:sldId id="1252" r:id="rId20"/>
    <p:sldId id="1253" r:id="rId21"/>
    <p:sldId id="1254" r:id="rId22"/>
    <p:sldId id="1255" r:id="rId23"/>
    <p:sldId id="1257" r:id="rId24"/>
    <p:sldId id="1258" r:id="rId25"/>
    <p:sldId id="2358" r:id="rId26"/>
    <p:sldId id="1259" r:id="rId27"/>
    <p:sldId id="988" r:id="rId28"/>
    <p:sldId id="2334" r:id="rId29"/>
    <p:sldId id="2333" r:id="rId30"/>
    <p:sldId id="989" r:id="rId31"/>
    <p:sldId id="2335" r:id="rId32"/>
    <p:sldId id="990" r:id="rId33"/>
    <p:sldId id="992" r:id="rId34"/>
    <p:sldId id="993" r:id="rId35"/>
    <p:sldId id="994" r:id="rId36"/>
    <p:sldId id="2359" r:id="rId37"/>
    <p:sldId id="2360" r:id="rId38"/>
    <p:sldId id="2362" r:id="rId39"/>
    <p:sldId id="2363" r:id="rId40"/>
    <p:sldId id="995" r:id="rId41"/>
    <p:sldId id="996" r:id="rId42"/>
    <p:sldId id="2357" r:id="rId43"/>
    <p:sldId id="518" r:id="rId44"/>
    <p:sldId id="520" r:id="rId45"/>
    <p:sldId id="521" r:id="rId46"/>
    <p:sldId id="640" r:id="rId47"/>
    <p:sldId id="527" r:id="rId48"/>
    <p:sldId id="528" r:id="rId49"/>
    <p:sldId id="522" r:id="rId50"/>
    <p:sldId id="526" r:id="rId51"/>
    <p:sldId id="547" r:id="rId52"/>
    <p:sldId id="525" r:id="rId53"/>
    <p:sldId id="545" r:id="rId54"/>
    <p:sldId id="636" r:id="rId55"/>
    <p:sldId id="637" r:id="rId56"/>
    <p:sldId id="548" r:id="rId57"/>
    <p:sldId id="638" r:id="rId58"/>
    <p:sldId id="615" r:id="rId59"/>
    <p:sldId id="616" r:id="rId60"/>
    <p:sldId id="617" r:id="rId61"/>
    <p:sldId id="618" r:id="rId62"/>
    <p:sldId id="620" r:id="rId63"/>
    <p:sldId id="531" r:id="rId64"/>
    <p:sldId id="621" r:id="rId65"/>
    <p:sldId id="532" r:id="rId66"/>
    <p:sldId id="622" r:id="rId67"/>
    <p:sldId id="550" r:id="rId68"/>
    <p:sldId id="551" r:id="rId69"/>
    <p:sldId id="552" r:id="rId70"/>
    <p:sldId id="553" r:id="rId71"/>
    <p:sldId id="554" r:id="rId72"/>
    <p:sldId id="555" r:id="rId73"/>
    <p:sldId id="556" r:id="rId74"/>
    <p:sldId id="557" r:id="rId75"/>
    <p:sldId id="558" r:id="rId76"/>
    <p:sldId id="559" r:id="rId77"/>
    <p:sldId id="560" r:id="rId78"/>
    <p:sldId id="561" r:id="rId79"/>
    <p:sldId id="562" r:id="rId80"/>
    <p:sldId id="563" r:id="rId81"/>
    <p:sldId id="564" r:id="rId82"/>
    <p:sldId id="565" r:id="rId83"/>
    <p:sldId id="566" r:id="rId84"/>
    <p:sldId id="567" r:id="rId85"/>
    <p:sldId id="1293" r:id="rId86"/>
    <p:sldId id="1309" r:id="rId87"/>
    <p:sldId id="1310" r:id="rId88"/>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29" autoAdjust="0"/>
    <p:restoredTop sz="93539" autoAdjust="0"/>
  </p:normalViewPr>
  <p:slideViewPr>
    <p:cSldViewPr>
      <p:cViewPr varScale="1">
        <p:scale>
          <a:sx n="111" d="100"/>
          <a:sy n="111" d="100"/>
        </p:scale>
        <p:origin x="9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846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5711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1808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8" name="Shape 5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967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2" name="Shape 6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1539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6447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4918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3" name="Shape 6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7164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769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044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07254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9" name="Shape 7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7187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42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5948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8702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97450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1445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13093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9B584A-B9D8-443D-B09B-86E5AF592380}" type="slidenum">
              <a:rPr lang="en-US"/>
              <a:pPr/>
              <a:t>47</a:t>
            </a:fld>
            <a:endParaRPr lang="en-US"/>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722972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0789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59</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980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756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Gradients add at branches, from multivariate chain rule</a:t>
            </a:r>
          </a:p>
          <a:p>
            <a:pPr lvl="0" rtl="0">
              <a:spcBef>
                <a:spcPts val="0"/>
              </a:spcBef>
              <a:buNone/>
            </a:pPr>
            <a:r>
              <a:rPr lang="en"/>
              <a:t>Since wiggling this node affects both connected nodes in the forward pass, then at  backprop the upstream gradient coming into this node is the sum of the gradients flowing back from both nodes</a:t>
            </a:r>
          </a:p>
        </p:txBody>
      </p:sp>
    </p:spTree>
    <p:extLst>
      <p:ext uri="{BB962C8B-B14F-4D97-AF65-F5344CB8AC3E}">
        <p14:creationId xmlns:p14="http://schemas.microsoft.com/office/powerpoint/2010/main" val="1001874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5623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634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2476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326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1334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1687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1652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2519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720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7452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2606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708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6633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3773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4" name="Shape 7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105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05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538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6038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519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2625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189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1584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20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607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969859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655704" y="6223800"/>
            <a:ext cx="7755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926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6" r:id="rId12"/>
    <p:sldLayoutId id="2147483714"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cc.gatech.edu/classes/AY2020/cs7643_fall/assets/hw2.pdf" TargetMode="External"/><Relationship Id="rId2" Type="http://schemas.openxmlformats.org/officeDocument/2006/relationships/hyperlink" Target="https://evalai.cloudcv.org/web/challenges/challenge-page/431/leaderboard/120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istill.pub/2016/deconv-checkerboar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1.emf"/><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hyperlink" Target="https://creativecommons.org/publicdomain/zero/1.0/deed.en"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hyperlink" Target="https://pixabay.com/en/pets-christmas-dogs-cat-962215/" TargetMode="External"/><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2.xml"/><Relationship Id="rId10" Type="http://schemas.openxmlformats.org/officeDocument/2006/relationships/tags" Target="../tags/tag10.xml"/><Relationship Id="rId19" Type="http://schemas.openxmlformats.org/officeDocument/2006/relationships/image" Target="../media/image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tags" Target="../tags/tag17.xml"/></Relationships>
</file>

<file path=ppt/slides/_rels/slide61.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9" Type="http://schemas.openxmlformats.org/officeDocument/2006/relationships/tags" Target="../tags/tag56.xml"/><Relationship Id="rId21" Type="http://schemas.openxmlformats.org/officeDocument/2006/relationships/tags" Target="../tags/tag38.xml"/><Relationship Id="rId34" Type="http://schemas.openxmlformats.org/officeDocument/2006/relationships/tags" Target="../tags/tag51.xml"/><Relationship Id="rId42" Type="http://schemas.openxmlformats.org/officeDocument/2006/relationships/tags" Target="../tags/tag59.xml"/><Relationship Id="rId47" Type="http://schemas.openxmlformats.org/officeDocument/2006/relationships/tags" Target="../tags/tag64.xml"/><Relationship Id="rId50" Type="http://schemas.openxmlformats.org/officeDocument/2006/relationships/tags" Target="../tags/tag67.xml"/><Relationship Id="rId55" Type="http://schemas.openxmlformats.org/officeDocument/2006/relationships/tags" Target="../tags/tag72.xml"/><Relationship Id="rId63" Type="http://schemas.openxmlformats.org/officeDocument/2006/relationships/tags" Target="../tags/tag80.xml"/><Relationship Id="rId7" Type="http://schemas.openxmlformats.org/officeDocument/2006/relationships/tags" Target="../tags/tag24.xml"/><Relationship Id="rId2" Type="http://schemas.openxmlformats.org/officeDocument/2006/relationships/tags" Target="../tags/tag19.xml"/><Relationship Id="rId16" Type="http://schemas.openxmlformats.org/officeDocument/2006/relationships/tags" Target="../tags/tag33.xml"/><Relationship Id="rId29" Type="http://schemas.openxmlformats.org/officeDocument/2006/relationships/tags" Target="../tags/tag46.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tags" Target="../tags/tag54.xml"/><Relationship Id="rId40" Type="http://schemas.openxmlformats.org/officeDocument/2006/relationships/tags" Target="../tags/tag57.xml"/><Relationship Id="rId45" Type="http://schemas.openxmlformats.org/officeDocument/2006/relationships/tags" Target="../tags/tag62.xml"/><Relationship Id="rId53" Type="http://schemas.openxmlformats.org/officeDocument/2006/relationships/tags" Target="../tags/tag70.xml"/><Relationship Id="rId58" Type="http://schemas.openxmlformats.org/officeDocument/2006/relationships/tags" Target="../tags/tag75.xml"/><Relationship Id="rId5" Type="http://schemas.openxmlformats.org/officeDocument/2006/relationships/tags" Target="../tags/tag22.xml"/><Relationship Id="rId61" Type="http://schemas.openxmlformats.org/officeDocument/2006/relationships/tags" Target="../tags/tag78.xml"/><Relationship Id="rId19" Type="http://schemas.openxmlformats.org/officeDocument/2006/relationships/tags" Target="../tags/tag3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 Id="rId43" Type="http://schemas.openxmlformats.org/officeDocument/2006/relationships/tags" Target="../tags/tag60.xml"/><Relationship Id="rId48" Type="http://schemas.openxmlformats.org/officeDocument/2006/relationships/tags" Target="../tags/tag65.xml"/><Relationship Id="rId56" Type="http://schemas.openxmlformats.org/officeDocument/2006/relationships/tags" Target="../tags/tag73.xml"/><Relationship Id="rId64" Type="http://schemas.openxmlformats.org/officeDocument/2006/relationships/slideLayout" Target="../slideLayouts/slideLayout2.xml"/><Relationship Id="rId8" Type="http://schemas.openxmlformats.org/officeDocument/2006/relationships/tags" Target="../tags/tag25.xml"/><Relationship Id="rId51" Type="http://schemas.openxmlformats.org/officeDocument/2006/relationships/tags" Target="../tags/tag68.xml"/><Relationship Id="rId3" Type="http://schemas.openxmlformats.org/officeDocument/2006/relationships/tags" Target="../tags/tag20.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tags" Target="../tags/tag55.xml"/><Relationship Id="rId46" Type="http://schemas.openxmlformats.org/officeDocument/2006/relationships/tags" Target="../tags/tag63.xml"/><Relationship Id="rId59" Type="http://schemas.openxmlformats.org/officeDocument/2006/relationships/tags" Target="../tags/tag76.xml"/><Relationship Id="rId20" Type="http://schemas.openxmlformats.org/officeDocument/2006/relationships/tags" Target="../tags/tag37.xml"/><Relationship Id="rId41" Type="http://schemas.openxmlformats.org/officeDocument/2006/relationships/tags" Target="../tags/tag58.xml"/><Relationship Id="rId54" Type="http://schemas.openxmlformats.org/officeDocument/2006/relationships/tags" Target="../tags/tag71.xml"/><Relationship Id="rId62" Type="http://schemas.openxmlformats.org/officeDocument/2006/relationships/tags" Target="../tags/tag79.xml"/><Relationship Id="rId1" Type="http://schemas.openxmlformats.org/officeDocument/2006/relationships/tags" Target="../tags/tag18.xml"/><Relationship Id="rId6" Type="http://schemas.openxmlformats.org/officeDocument/2006/relationships/tags" Target="../tags/tag23.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tags" Target="../tags/tag53.xml"/><Relationship Id="rId49" Type="http://schemas.openxmlformats.org/officeDocument/2006/relationships/tags" Target="../tags/tag66.xml"/><Relationship Id="rId57" Type="http://schemas.openxmlformats.org/officeDocument/2006/relationships/tags" Target="../tags/tag74.xml"/><Relationship Id="rId10" Type="http://schemas.openxmlformats.org/officeDocument/2006/relationships/tags" Target="../tags/tag27.xml"/><Relationship Id="rId31" Type="http://schemas.openxmlformats.org/officeDocument/2006/relationships/tags" Target="../tags/tag48.xml"/><Relationship Id="rId44" Type="http://schemas.openxmlformats.org/officeDocument/2006/relationships/tags" Target="../tags/tag61.xml"/><Relationship Id="rId52" Type="http://schemas.openxmlformats.org/officeDocument/2006/relationships/tags" Target="../tags/tag69.xml"/><Relationship Id="rId60" Type="http://schemas.openxmlformats.org/officeDocument/2006/relationships/tags" Target="../tags/tag77.xml"/><Relationship Id="rId4" Type="http://schemas.openxmlformats.org/officeDocument/2006/relationships/tags" Target="../tags/tag21.xml"/><Relationship Id="rId9" Type="http://schemas.openxmlformats.org/officeDocument/2006/relationships/tags" Target="../tags/tag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3.emf"/><Relationship Id="rId4" Type="http://schemas.openxmlformats.org/officeDocument/2006/relationships/image" Target="../media/image42.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2.emf"/></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dirty="0"/>
              <a:t>Georgia Tech</a:t>
            </a:r>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(Finish) Convolutional Neural Networks</a:t>
            </a:r>
          </a:p>
          <a:p>
            <a:pPr marL="1200150" lvl="2" indent="-285750" algn="l">
              <a:spcBef>
                <a:spcPct val="20000"/>
              </a:spcBef>
              <a:buFontTx/>
              <a:buChar char="–"/>
            </a:pPr>
            <a:r>
              <a:rPr lang="en-US" sz="2000" kern="0" dirty="0">
                <a:solidFill>
                  <a:prstClr val="black"/>
                </a:solidFill>
                <a:latin typeface="Arial"/>
                <a:ea typeface="Osaka"/>
                <a:cs typeface="Osaka"/>
              </a:rPr>
              <a:t>Transposed convolutions</a:t>
            </a:r>
          </a:p>
          <a:p>
            <a:pPr marL="742950" lvl="1" indent="-285750" algn="l">
              <a:spcBef>
                <a:spcPct val="20000"/>
              </a:spcBef>
              <a:buFontTx/>
              <a:buChar char="–"/>
            </a:pPr>
            <a:r>
              <a:rPr lang="en-US" sz="2000" kern="0" dirty="0">
                <a:solidFill>
                  <a:prstClr val="black"/>
                </a:solidFill>
                <a:latin typeface="Arial"/>
                <a:ea typeface="Osaka"/>
                <a:cs typeface="Osaka"/>
              </a:rPr>
              <a:t>Recurrent Neural Networks (RNNs)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444" name="Shape 444"/>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445" name="Shape 445"/>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6" name="Shape 446"/>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447" name="Shape 447"/>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448" name="Shape 448"/>
          <p:cNvGrpSpPr/>
          <p:nvPr/>
        </p:nvGrpSpPr>
        <p:grpSpPr>
          <a:xfrm>
            <a:off x="7155254" y="2597364"/>
            <a:ext cx="1935845" cy="1437961"/>
            <a:chOff x="3688175" y="943350"/>
            <a:chExt cx="5279100" cy="3521825"/>
          </a:xfrm>
        </p:grpSpPr>
        <p:sp>
          <p:nvSpPr>
            <p:cNvPr id="449" name="Shape 449"/>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0" name="Shape 450"/>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451" name="Shape 451"/>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452" name="Shape 452"/>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453" name="Shape 453"/>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454" name="Shape 454"/>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455" name="Shape 455"/>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6" name="Shape 456"/>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7" name="Shape 457"/>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8" name="Shape 458"/>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9" name="Shape 459"/>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0" name="Shape 460"/>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1" name="Shape 461"/>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2" name="Shape 462"/>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3" name="Shape 463"/>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4" name="Shape 464"/>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65" name="Shape 465"/>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66" name="Shape 466"/>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67" name="Shape 467"/>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68" name="Shape 468"/>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469" name="Shape 469"/>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470" name="Shape 470"/>
          <p:cNvSpPr txBox="1"/>
          <p:nvPr/>
        </p:nvSpPr>
        <p:spPr>
          <a:xfrm>
            <a:off x="309925" y="180367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FF0000"/>
                </a:solidFill>
                <a:latin typeface="Arial"/>
                <a:ea typeface="Arial"/>
                <a:cs typeface="Arial"/>
                <a:sym typeface="Arial"/>
              </a:rPr>
              <a:t>Downsampling</a:t>
            </a:r>
            <a:r>
              <a:rPr lang="en" sz="1400" kern="0">
                <a:solidFill>
                  <a:srgbClr val="FF0000"/>
                </a:solidFill>
                <a:latin typeface="Arial"/>
                <a:ea typeface="Arial"/>
                <a:cs typeface="Arial"/>
                <a:sym typeface="Arial"/>
              </a:rPr>
              <a:t>:</a:t>
            </a:r>
          </a:p>
          <a:p>
            <a:pPr algn="l" eaLnBrk="1" fontAlgn="auto" hangingPunct="1">
              <a:spcBef>
                <a:spcPts val="0"/>
              </a:spcBef>
              <a:spcAft>
                <a:spcPts val="0"/>
              </a:spcAft>
            </a:pPr>
            <a:r>
              <a:rPr lang="en" sz="1400" kern="0">
                <a:solidFill>
                  <a:srgbClr val="FF0000"/>
                </a:solidFill>
                <a:latin typeface="Arial"/>
                <a:ea typeface="Arial"/>
                <a:cs typeface="Arial"/>
                <a:sym typeface="Arial"/>
              </a:rPr>
              <a:t>Pooling, strided convolution</a:t>
            </a:r>
          </a:p>
        </p:txBody>
      </p:sp>
      <p:sp>
        <p:nvSpPr>
          <p:cNvPr id="471" name="Shape 471"/>
          <p:cNvSpPr txBox="1"/>
          <p:nvPr/>
        </p:nvSpPr>
        <p:spPr>
          <a:xfrm>
            <a:off x="6891575" y="181272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Upsampling</a:t>
            </a:r>
            <a:r>
              <a:rPr lang="en" sz="1400" kern="0">
                <a:solidFill>
                  <a:srgbClr val="0000FF"/>
                </a:solidFill>
                <a:latin typeface="Arial"/>
                <a:ea typeface="Arial"/>
                <a:cs typeface="Arial"/>
                <a:sym typeface="Arial"/>
              </a:rPr>
              <a:t>:</a:t>
            </a:r>
          </a:p>
          <a:p>
            <a:pPr algn="l" eaLnBrk="1" fontAlgn="auto" hangingPunct="1">
              <a:spcBef>
                <a:spcPts val="0"/>
              </a:spcBef>
              <a:spcAft>
                <a:spcPts val="0"/>
              </a:spcAft>
            </a:pPr>
            <a:r>
              <a:rPr lang="en" sz="1400" kern="0">
                <a:solidFill>
                  <a:srgbClr val="0000FF"/>
                </a:solidFill>
                <a:latin typeface="Arial"/>
                <a:ea typeface="Arial"/>
                <a:cs typeface="Arial"/>
                <a:sym typeface="Arial"/>
              </a:rPr>
              <a:t>???</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02629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“Unpooling”</a:t>
            </a:r>
          </a:p>
        </p:txBody>
      </p:sp>
      <p:graphicFrame>
        <p:nvGraphicFramePr>
          <p:cNvPr id="478" name="Shape 478"/>
          <p:cNvGraphicFramePr/>
          <p:nvPr/>
        </p:nvGraphicFramePr>
        <p:xfrm>
          <a:off x="1030550" y="28930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a:spcBef>
                          <a:spcPts val="0"/>
                        </a:spcBef>
                        <a:buNone/>
                      </a:pPr>
                      <a:r>
                        <a:rPr lang="en"/>
                        <a:t>1</a:t>
                      </a:r>
                    </a:p>
                  </a:txBody>
                  <a:tcPr marL="91425" marR="91425" marT="91425" marB="91425"/>
                </a:tc>
                <a:tc>
                  <a:txBody>
                    <a:bodyPr/>
                    <a:lstStyle/>
                    <a:p>
                      <a:pPr lvl="0" algn="ctr">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a:t>3</a:t>
                      </a:r>
                    </a:p>
                  </a:txBody>
                  <a:tcPr marL="91425" marR="91425" marT="91425" marB="91425"/>
                </a:tc>
                <a:tc>
                  <a:txBody>
                    <a:bodyPr/>
                    <a:lstStyle/>
                    <a:p>
                      <a:pPr lvl="0" algn="ctr">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79" name="Shape 479"/>
          <p:cNvSpPr txBox="1"/>
          <p:nvPr/>
        </p:nvSpPr>
        <p:spPr>
          <a:xfrm>
            <a:off x="6476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0" name="Shape 480"/>
          <p:cNvSpPr txBox="1"/>
          <p:nvPr/>
        </p:nvSpPr>
        <p:spPr>
          <a:xfrm>
            <a:off x="26415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1" name="Shape 481"/>
          <p:cNvGraphicFramePr/>
          <p:nvPr/>
        </p:nvGraphicFramePr>
        <p:xfrm>
          <a:off x="2641600" y="2532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1"/>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a:t>4</a:t>
                      </a:r>
                    </a:p>
                  </a:txBody>
                  <a:tcPr marL="91425" marR="91425" marT="91425" marB="91425"/>
                </a:tc>
                <a:extLst>
                  <a:ext uri="{0D108BD9-81ED-4DB2-BD59-A6C34878D82A}">
                    <a16:rowId xmlns:a16="http://schemas.microsoft.com/office/drawing/2014/main" val="10002"/>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dirty="0"/>
                        <a:t>4</a:t>
                      </a:r>
                    </a:p>
                  </a:txBody>
                  <a:tcPr marL="91425" marR="91425" marT="91425" marB="91425"/>
                </a:tc>
                <a:extLst>
                  <a:ext uri="{0D108BD9-81ED-4DB2-BD59-A6C34878D82A}">
                    <a16:rowId xmlns:a16="http://schemas.microsoft.com/office/drawing/2014/main" val="10003"/>
                  </a:ext>
                </a:extLst>
              </a:tr>
            </a:tbl>
          </a:graphicData>
        </a:graphic>
      </p:graphicFrame>
      <p:sp>
        <p:nvSpPr>
          <p:cNvPr id="482" name="Shape 482"/>
          <p:cNvSpPr txBox="1"/>
          <p:nvPr/>
        </p:nvSpPr>
        <p:spPr>
          <a:xfrm>
            <a:off x="665200" y="24132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Nearest Neighbor</a:t>
            </a:r>
          </a:p>
        </p:txBody>
      </p:sp>
      <p:cxnSp>
        <p:nvCxnSpPr>
          <p:cNvPr id="483" name="Shape 483"/>
          <p:cNvCxnSpPr/>
          <p:nvPr/>
        </p:nvCxnSpPr>
        <p:spPr>
          <a:xfrm>
            <a:off x="2017500" y="32803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484" name="Shape 484"/>
          <p:cNvGraphicFramePr/>
          <p:nvPr/>
        </p:nvGraphicFramePr>
        <p:xfrm>
          <a:off x="5577425" y="28597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85" name="Shape 485"/>
          <p:cNvSpPr txBox="1"/>
          <p:nvPr/>
        </p:nvSpPr>
        <p:spPr>
          <a:xfrm>
            <a:off x="51945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6" name="Shape 486"/>
          <p:cNvSpPr txBox="1"/>
          <p:nvPr/>
        </p:nvSpPr>
        <p:spPr>
          <a:xfrm>
            <a:off x="71884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7" name="Shape 487"/>
          <p:cNvGraphicFramePr/>
          <p:nvPr/>
        </p:nvGraphicFramePr>
        <p:xfrm>
          <a:off x="7188475" y="24990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0</a:t>
                      </a:r>
                    </a:p>
                  </a:txBody>
                  <a:tcPr marL="91425" marR="91425" marT="91425" marB="91425"/>
                </a:tc>
                <a:extLst>
                  <a:ext uri="{0D108BD9-81ED-4DB2-BD59-A6C34878D82A}">
                    <a16:rowId xmlns:a16="http://schemas.microsoft.com/office/drawing/2014/main" val="10003"/>
                  </a:ext>
                </a:extLst>
              </a:tr>
            </a:tbl>
          </a:graphicData>
        </a:graphic>
      </p:graphicFrame>
      <p:sp>
        <p:nvSpPr>
          <p:cNvPr id="488" name="Shape 488"/>
          <p:cNvSpPr txBox="1"/>
          <p:nvPr/>
        </p:nvSpPr>
        <p:spPr>
          <a:xfrm>
            <a:off x="5212075" y="23799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“Bed of Nails”</a:t>
            </a:r>
          </a:p>
        </p:txBody>
      </p:sp>
      <p:cxnSp>
        <p:nvCxnSpPr>
          <p:cNvPr id="489" name="Shape 489"/>
          <p:cNvCxnSpPr/>
          <p:nvPr/>
        </p:nvCxnSpPr>
        <p:spPr>
          <a:xfrm>
            <a:off x="6564375" y="32470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3397705" y="253620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1" name="Shape 491"/>
          <p:cNvCxnSpPr/>
          <p:nvPr/>
        </p:nvCxnSpPr>
        <p:spPr>
          <a:xfrm rot="10800000">
            <a:off x="2630855" y="3317950"/>
            <a:ext cx="1550700" cy="0"/>
          </a:xfrm>
          <a:prstGeom prst="straightConnector1">
            <a:avLst/>
          </a:prstGeom>
          <a:noFill/>
          <a:ln w="28575" cap="flat" cmpd="sng">
            <a:solidFill>
              <a:schemeClr val="dk2"/>
            </a:solidFill>
            <a:prstDash val="solid"/>
            <a:round/>
            <a:headEnd type="none" w="lg" len="lg"/>
            <a:tailEnd type="none" w="lg" len="lg"/>
          </a:ln>
        </p:spPr>
      </p:cxnSp>
      <p:cxnSp>
        <p:nvCxnSpPr>
          <p:cNvPr id="492" name="Shape 492"/>
          <p:cNvCxnSpPr/>
          <p:nvPr/>
        </p:nvCxnSpPr>
        <p:spPr>
          <a:xfrm>
            <a:off x="7964907" y="250347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3" name="Shape 493"/>
          <p:cNvCxnSpPr/>
          <p:nvPr/>
        </p:nvCxnSpPr>
        <p:spPr>
          <a:xfrm rot="10800000">
            <a:off x="7198057" y="3285220"/>
            <a:ext cx="1550700" cy="0"/>
          </a:xfrm>
          <a:prstGeom prst="straightConnector1">
            <a:avLst/>
          </a:prstGeom>
          <a:noFill/>
          <a:ln w="28575" cap="flat" cmpd="sng">
            <a:solidFill>
              <a:schemeClr val="dk2"/>
            </a:solidFill>
            <a:prstDash val="solid"/>
            <a:round/>
            <a:headEnd type="none" w="lg" len="lg"/>
            <a:tailEnd type="non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4280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Shape 49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“Max Unpooling”</a:t>
            </a:r>
          </a:p>
        </p:txBody>
      </p:sp>
      <p:sp>
        <p:nvSpPr>
          <p:cNvPr id="500" name="Shape 500"/>
          <p:cNvSpPr txBox="1"/>
          <p:nvPr/>
        </p:nvSpPr>
        <p:spPr>
          <a:xfrm>
            <a:off x="431750" y="38918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graphicFrame>
        <p:nvGraphicFramePr>
          <p:cNvPr id="501" name="Shape 501"/>
          <p:cNvGraphicFramePr/>
          <p:nvPr/>
        </p:nvGraphicFramePr>
        <p:xfrm>
          <a:off x="431800" y="23037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6</a:t>
                      </a:r>
                    </a:p>
                  </a:txBody>
                  <a:tcPr marL="91425" marR="91425" marT="91425" marB="91425">
                    <a:solidFill>
                      <a:srgbClr val="D9D2E9"/>
                    </a:solidFill>
                  </a:tcPr>
                </a:tc>
                <a:tc>
                  <a:txBody>
                    <a:bodyPr/>
                    <a:lstStyle/>
                    <a:p>
                      <a:pPr lvl="0" algn="ctr" rtl="0">
                        <a:spcBef>
                          <a:spcPts val="0"/>
                        </a:spcBef>
                        <a:buNone/>
                      </a:pPr>
                      <a:r>
                        <a:rPr lang="en" sz="1400"/>
                        <a:t>3</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5</a:t>
                      </a:r>
                    </a:p>
                  </a:txBody>
                  <a:tcPr marL="91425" marR="91425" marT="91425" marB="91425">
                    <a:solidFill>
                      <a:srgbClr val="CFE2F3"/>
                    </a:solidFill>
                  </a:tcPr>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1</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dirty="0"/>
                        <a:t>1</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1</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7</a:t>
                      </a:r>
                    </a:p>
                  </a:txBody>
                  <a:tcPr marL="91425" marR="91425" marT="91425" marB="91425">
                    <a:solidFill>
                      <a:srgbClr val="D9EAD3"/>
                    </a:solidFill>
                  </a:tcPr>
                </a:tc>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dirty="0"/>
                        <a:t>8</a:t>
                      </a: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graphicFrame>
        <p:nvGraphicFramePr>
          <p:cNvPr id="502" name="Shape 502"/>
          <p:cNvGraphicFramePr/>
          <p:nvPr/>
        </p:nvGraphicFramePr>
        <p:xfrm>
          <a:off x="5577425" y="26311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503" name="Shape 503"/>
          <p:cNvSpPr txBox="1"/>
          <p:nvPr/>
        </p:nvSpPr>
        <p:spPr>
          <a:xfrm>
            <a:off x="5194525" y="38585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504" name="Shape 504"/>
          <p:cNvSpPr txBox="1"/>
          <p:nvPr/>
        </p:nvSpPr>
        <p:spPr>
          <a:xfrm>
            <a:off x="7188425" y="38585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505" name="Shape 505"/>
          <p:cNvGraphicFramePr/>
          <p:nvPr/>
        </p:nvGraphicFramePr>
        <p:xfrm>
          <a:off x="7188475" y="22704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2</a:t>
                      </a:r>
                    </a:p>
                  </a:txBody>
                  <a:tcPr marL="91425" marR="91425" marT="91425" marB="91425">
                    <a:solidFill>
                      <a:srgbClr val="D9D2E9"/>
                    </a:solidFill>
                  </a:tcPr>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1</a:t>
                      </a:r>
                    </a:p>
                  </a:txBody>
                  <a:tcPr marL="91425" marR="91425" marT="91425" marB="91425">
                    <a:solidFill>
                      <a:srgbClr val="C9DAF8"/>
                    </a:solidFill>
                  </a:tcPr>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3</a:t>
                      </a:r>
                    </a:p>
                  </a:txBody>
                  <a:tcPr marL="91425" marR="91425" marT="91425" marB="91425">
                    <a:solidFill>
                      <a:srgbClr val="D9EAD3"/>
                    </a:solidFill>
                  </a:tcPr>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4</a:t>
                      </a: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506" name="Shape 506"/>
          <p:cNvSpPr txBox="1"/>
          <p:nvPr/>
        </p:nvSpPr>
        <p:spPr>
          <a:xfrm>
            <a:off x="5499325" y="1789800"/>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Max Unpooling</a:t>
            </a:r>
          </a:p>
          <a:p>
            <a:pPr algn="l" eaLnBrk="1" fontAlgn="auto" hangingPunct="1">
              <a:spcBef>
                <a:spcPts val="0"/>
              </a:spcBef>
              <a:spcAft>
                <a:spcPts val="0"/>
              </a:spcAft>
            </a:pPr>
            <a:r>
              <a:rPr lang="en" sz="1400" kern="0">
                <a:solidFill>
                  <a:srgbClr val="000000"/>
                </a:solidFill>
                <a:latin typeface="Arial"/>
                <a:ea typeface="Arial"/>
                <a:cs typeface="Arial"/>
                <a:sym typeface="Arial"/>
              </a:rPr>
              <a:t>Use positions from pooling layer</a:t>
            </a:r>
          </a:p>
        </p:txBody>
      </p:sp>
      <p:cxnSp>
        <p:nvCxnSpPr>
          <p:cNvPr id="507" name="Shape 507"/>
          <p:cNvCxnSpPr/>
          <p:nvPr/>
        </p:nvCxnSpPr>
        <p:spPr>
          <a:xfrm>
            <a:off x="6564375" y="30184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508" name="Shape 508"/>
          <p:cNvGraphicFramePr/>
          <p:nvPr/>
        </p:nvGraphicFramePr>
        <p:xfrm>
          <a:off x="2681825" y="27073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5</a:t>
                      </a:r>
                    </a:p>
                  </a:txBody>
                  <a:tcPr marL="91425" marR="91425" marT="91425" marB="91425"/>
                </a:tc>
                <a:tc>
                  <a:txBody>
                    <a:bodyPr/>
                    <a:lstStyle/>
                    <a:p>
                      <a:pPr lvl="0" algn="ctr" rtl="0">
                        <a:spcBef>
                          <a:spcPts val="0"/>
                        </a:spcBef>
                        <a:buNone/>
                      </a:pPr>
                      <a:r>
                        <a:rPr lang="en"/>
                        <a:t>6</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7</a:t>
                      </a:r>
                    </a:p>
                  </a:txBody>
                  <a:tcPr marL="91425" marR="91425" marT="91425" marB="91425"/>
                </a:tc>
                <a:tc>
                  <a:txBody>
                    <a:bodyPr/>
                    <a:lstStyle/>
                    <a:p>
                      <a:pPr lvl="0" algn="ctr" rtl="0">
                        <a:spcBef>
                          <a:spcPts val="0"/>
                        </a:spcBef>
                        <a:buNone/>
                      </a:pPr>
                      <a:r>
                        <a:rPr lang="en"/>
                        <a:t>8</a:t>
                      </a:r>
                    </a:p>
                  </a:txBody>
                  <a:tcPr marL="91425" marR="91425" marT="91425" marB="91425"/>
                </a:tc>
                <a:extLst>
                  <a:ext uri="{0D108BD9-81ED-4DB2-BD59-A6C34878D82A}">
                    <a16:rowId xmlns:a16="http://schemas.microsoft.com/office/drawing/2014/main" val="10001"/>
                  </a:ext>
                </a:extLst>
              </a:tr>
            </a:tbl>
          </a:graphicData>
        </a:graphic>
      </p:graphicFrame>
      <p:cxnSp>
        <p:nvCxnSpPr>
          <p:cNvPr id="509" name="Shape 509"/>
          <p:cNvCxnSpPr/>
          <p:nvPr/>
        </p:nvCxnSpPr>
        <p:spPr>
          <a:xfrm>
            <a:off x="2144775" y="30946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510" name="Shape 510"/>
          <p:cNvCxnSpPr>
            <a:endCxn id="500" idx="0"/>
          </p:cNvCxnSpPr>
          <p:nvPr/>
        </p:nvCxnSpPr>
        <p:spPr>
          <a:xfrm>
            <a:off x="1197500" y="2313250"/>
            <a:ext cx="0" cy="1578600"/>
          </a:xfrm>
          <a:prstGeom prst="straightConnector1">
            <a:avLst/>
          </a:prstGeom>
          <a:noFill/>
          <a:ln w="28575" cap="flat" cmpd="sng">
            <a:solidFill>
              <a:schemeClr val="dk2"/>
            </a:solidFill>
            <a:prstDash val="solid"/>
            <a:round/>
            <a:headEnd type="none" w="lg" len="lg"/>
            <a:tailEnd type="none" w="lg" len="lg"/>
          </a:ln>
        </p:spPr>
      </p:cxnSp>
      <p:cxnSp>
        <p:nvCxnSpPr>
          <p:cNvPr id="511" name="Shape 511"/>
          <p:cNvCxnSpPr/>
          <p:nvPr/>
        </p:nvCxnSpPr>
        <p:spPr>
          <a:xfrm rot="10800000">
            <a:off x="430650" y="3095000"/>
            <a:ext cx="1550700" cy="0"/>
          </a:xfrm>
          <a:prstGeom prst="straightConnector1">
            <a:avLst/>
          </a:prstGeom>
          <a:noFill/>
          <a:ln w="28575" cap="flat" cmpd="sng">
            <a:solidFill>
              <a:schemeClr val="dk2"/>
            </a:solidFill>
            <a:prstDash val="solid"/>
            <a:round/>
            <a:headEnd type="none" w="lg" len="lg"/>
            <a:tailEnd type="none" w="lg" len="lg"/>
          </a:ln>
        </p:spPr>
      </p:cxnSp>
      <p:sp>
        <p:nvSpPr>
          <p:cNvPr id="512" name="Shape 512"/>
          <p:cNvSpPr txBox="1"/>
          <p:nvPr/>
        </p:nvSpPr>
        <p:spPr>
          <a:xfrm>
            <a:off x="839550" y="1700550"/>
            <a:ext cx="3406200" cy="57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Max Pooling</a:t>
            </a:r>
          </a:p>
          <a:p>
            <a:pPr algn="l" eaLnBrk="1" fontAlgn="auto" hangingPunct="1">
              <a:spcBef>
                <a:spcPts val="0"/>
              </a:spcBef>
              <a:spcAft>
                <a:spcPts val="0"/>
              </a:spcAft>
            </a:pPr>
            <a:r>
              <a:rPr lang="en" sz="1400" kern="0">
                <a:solidFill>
                  <a:srgbClr val="000000"/>
                </a:solidFill>
                <a:latin typeface="Arial"/>
                <a:ea typeface="Arial"/>
                <a:cs typeface="Arial"/>
                <a:sym typeface="Arial"/>
              </a:rPr>
              <a:t>Remember which element was max!</a:t>
            </a:r>
          </a:p>
        </p:txBody>
      </p:sp>
      <p:cxnSp>
        <p:nvCxnSpPr>
          <p:cNvPr id="513" name="Shape 513"/>
          <p:cNvCxnSpPr/>
          <p:nvPr/>
        </p:nvCxnSpPr>
        <p:spPr>
          <a:xfrm>
            <a:off x="3592500" y="3084500"/>
            <a:ext cx="460500" cy="0"/>
          </a:xfrm>
          <a:prstGeom prst="straightConnector1">
            <a:avLst/>
          </a:prstGeom>
          <a:noFill/>
          <a:ln w="9525" cap="flat" cmpd="sng">
            <a:solidFill>
              <a:schemeClr val="dk2"/>
            </a:solidFill>
            <a:prstDash val="solid"/>
            <a:round/>
            <a:headEnd type="none" w="lg" len="lg"/>
            <a:tailEnd type="triangle" w="lg" len="lg"/>
          </a:ln>
        </p:spPr>
      </p:cxnSp>
      <p:sp>
        <p:nvSpPr>
          <p:cNvPr id="514" name="Shape 514"/>
          <p:cNvSpPr txBox="1"/>
          <p:nvPr/>
        </p:nvSpPr>
        <p:spPr>
          <a:xfrm>
            <a:off x="4028277" y="2650117"/>
            <a:ext cx="622800" cy="55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 </a:t>
            </a:r>
          </a:p>
        </p:txBody>
      </p:sp>
      <p:cxnSp>
        <p:nvCxnSpPr>
          <p:cNvPr id="515" name="Shape 515"/>
          <p:cNvCxnSpPr/>
          <p:nvPr/>
        </p:nvCxnSpPr>
        <p:spPr>
          <a:xfrm>
            <a:off x="4583100" y="3084500"/>
            <a:ext cx="460500" cy="0"/>
          </a:xfrm>
          <a:prstGeom prst="straightConnector1">
            <a:avLst/>
          </a:prstGeom>
          <a:noFill/>
          <a:ln w="9525" cap="flat" cmpd="sng">
            <a:solidFill>
              <a:schemeClr val="dk2"/>
            </a:solidFill>
            <a:prstDash val="solid"/>
            <a:round/>
            <a:headEnd type="none" w="lg" len="lg"/>
            <a:tailEnd type="triangle" w="lg" len="lg"/>
          </a:ln>
        </p:spPr>
      </p:cxnSp>
      <p:sp>
        <p:nvSpPr>
          <p:cNvPr id="516" name="Shape 516"/>
          <p:cNvSpPr txBox="1"/>
          <p:nvPr/>
        </p:nvSpPr>
        <p:spPr>
          <a:xfrm>
            <a:off x="3563562" y="3177850"/>
            <a:ext cx="17751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Rest of the network</a:t>
            </a:r>
          </a:p>
        </p:txBody>
      </p:sp>
      <p:sp>
        <p:nvSpPr>
          <p:cNvPr id="517" name="Shape 517"/>
          <p:cNvSpPr txBox="1"/>
          <p:nvPr/>
        </p:nvSpPr>
        <p:spPr>
          <a:xfrm>
            <a:off x="2298925" y="38918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grpSp>
        <p:nvGrpSpPr>
          <p:cNvPr id="518" name="Shape 518"/>
          <p:cNvGrpSpPr/>
          <p:nvPr/>
        </p:nvGrpSpPr>
        <p:grpSpPr>
          <a:xfrm>
            <a:off x="3139652" y="4539187"/>
            <a:ext cx="2304826" cy="885400"/>
            <a:chOff x="6614465" y="1100887"/>
            <a:chExt cx="2304826" cy="885400"/>
          </a:xfrm>
        </p:grpSpPr>
        <p:grpSp>
          <p:nvGrpSpPr>
            <p:cNvPr id="519" name="Shape 519"/>
            <p:cNvGrpSpPr/>
            <p:nvPr/>
          </p:nvGrpSpPr>
          <p:grpSpPr>
            <a:xfrm>
              <a:off x="6614465" y="1100887"/>
              <a:ext cx="2304826" cy="885400"/>
              <a:chOff x="2406100" y="1679225"/>
              <a:chExt cx="3971100" cy="1525500"/>
            </a:xfrm>
          </p:grpSpPr>
          <p:sp>
            <p:nvSpPr>
              <p:cNvPr id="520" name="Shape 520"/>
              <p:cNvSpPr/>
              <p:nvPr/>
            </p:nvSpPr>
            <p:spPr>
              <a:xfrm>
                <a:off x="2406100" y="167922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1" name="Shape 521"/>
              <p:cNvSpPr/>
              <p:nvPr/>
            </p:nvSpPr>
            <p:spPr>
              <a:xfrm>
                <a:off x="2558500" y="167922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2" name="Shape 522"/>
              <p:cNvSpPr/>
              <p:nvPr/>
            </p:nvSpPr>
            <p:spPr>
              <a:xfrm>
                <a:off x="27560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3" name="Shape 523"/>
              <p:cNvSpPr/>
              <p:nvPr/>
            </p:nvSpPr>
            <p:spPr>
              <a:xfrm>
                <a:off x="30608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4" name="Shape 524"/>
              <p:cNvSpPr/>
              <p:nvPr/>
            </p:nvSpPr>
            <p:spPr>
              <a:xfrm>
                <a:off x="3365650" y="205167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5" name="Shape 525"/>
              <p:cNvSpPr/>
              <p:nvPr/>
            </p:nvSpPr>
            <p:spPr>
              <a:xfrm>
                <a:off x="3657087" y="224870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6" name="Shape 526"/>
              <p:cNvSpPr/>
              <p:nvPr/>
            </p:nvSpPr>
            <p:spPr>
              <a:xfrm>
                <a:off x="4194412" y="224870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7" name="Shape 527"/>
              <p:cNvSpPr/>
              <p:nvPr/>
            </p:nvSpPr>
            <p:spPr>
              <a:xfrm>
                <a:off x="4813450" y="205167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8" name="Shape 528"/>
              <p:cNvSpPr/>
              <p:nvPr/>
            </p:nvSpPr>
            <p:spPr>
              <a:xfrm>
                <a:off x="51182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9" name="Shape 529"/>
              <p:cNvSpPr/>
              <p:nvPr/>
            </p:nvSpPr>
            <p:spPr>
              <a:xfrm>
                <a:off x="54230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0" name="Shape 530"/>
              <p:cNvSpPr/>
              <p:nvPr/>
            </p:nvSpPr>
            <p:spPr>
              <a:xfrm>
                <a:off x="5835100" y="167922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1" name="Shape 531"/>
              <p:cNvSpPr/>
              <p:nvPr/>
            </p:nvSpPr>
            <p:spPr>
              <a:xfrm>
                <a:off x="5987500" y="167922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cxnSp>
          <p:nvCxnSpPr>
            <p:cNvPr id="532" name="Shape 532"/>
            <p:cNvCxnSpPr>
              <a:stCxn id="524" idx="0"/>
              <a:endCxn id="527" idx="0"/>
            </p:cNvCxnSpPr>
            <p:nvPr/>
          </p:nvCxnSpPr>
          <p:spPr>
            <a:xfrm rot="-5400000" flipH="1">
              <a:off x="7800014" y="897207"/>
              <a:ext cx="600" cy="840300"/>
            </a:xfrm>
            <a:prstGeom prst="curvedConnector3">
              <a:avLst>
                <a:gd name="adj1" fmla="val -24505408"/>
              </a:avLst>
            </a:prstGeom>
            <a:noFill/>
            <a:ln w="9525" cap="flat" cmpd="sng">
              <a:solidFill>
                <a:schemeClr val="dk2"/>
              </a:solidFill>
              <a:prstDash val="solid"/>
              <a:round/>
              <a:headEnd type="triangle" w="lg" len="lg"/>
              <a:tailEnd type="triangle" w="lg" len="lg"/>
            </a:ln>
          </p:spPr>
        </p:cxnSp>
        <p:cxnSp>
          <p:nvCxnSpPr>
            <p:cNvPr id="533" name="Shape 533"/>
            <p:cNvCxnSpPr>
              <a:stCxn id="521" idx="0"/>
              <a:endCxn id="530" idx="1"/>
            </p:cNvCxnSpPr>
            <p:nvPr/>
          </p:nvCxnSpPr>
          <p:spPr>
            <a:xfrm rot="-5400000" flipH="1">
              <a:off x="7677757" y="328237"/>
              <a:ext cx="178200" cy="1723500"/>
            </a:xfrm>
            <a:prstGeom prst="curvedConnector3">
              <a:avLst>
                <a:gd name="adj1" fmla="val -79665"/>
              </a:avLst>
            </a:prstGeom>
            <a:noFill/>
            <a:ln w="9525" cap="flat" cmpd="sng">
              <a:solidFill>
                <a:schemeClr val="dk2"/>
              </a:solidFill>
              <a:prstDash val="solid"/>
              <a:round/>
              <a:headEnd type="triangle" w="lg" len="lg"/>
              <a:tailEnd type="triangle" w="lg" len="lg"/>
            </a:ln>
          </p:spPr>
        </p:cxnSp>
      </p:grpSp>
      <p:sp>
        <p:nvSpPr>
          <p:cNvPr id="534" name="Shape 534"/>
          <p:cNvSpPr txBox="1"/>
          <p:nvPr/>
        </p:nvSpPr>
        <p:spPr>
          <a:xfrm>
            <a:off x="685800" y="4645950"/>
            <a:ext cx="2256000" cy="57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Corresponding pairs of downsampling and upsampling layers</a:t>
            </a:r>
          </a:p>
        </p:txBody>
      </p:sp>
      <p:sp>
        <p:nvSpPr>
          <p:cNvPr id="3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7956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Transposed Convolutions</a:t>
            </a:r>
          </a:p>
        </p:txBody>
      </p:sp>
      <p:sp>
        <p:nvSpPr>
          <p:cNvPr id="3" name="Content Placeholder 2"/>
          <p:cNvSpPr>
            <a:spLocks noGrp="1"/>
          </p:cNvSpPr>
          <p:nvPr>
            <p:ph idx="1"/>
          </p:nvPr>
        </p:nvSpPr>
        <p:spPr/>
        <p:txBody>
          <a:bodyPr/>
          <a:lstStyle/>
          <a:p>
            <a:r>
              <a:rPr lang="en-US" dirty="0"/>
              <a:t>Deconvolution (bad)</a:t>
            </a:r>
          </a:p>
          <a:p>
            <a:r>
              <a:rPr lang="en-US" dirty="0" err="1"/>
              <a:t>Upconvolution</a:t>
            </a:r>
            <a:endParaRPr lang="en-US" dirty="0"/>
          </a:p>
          <a:p>
            <a:r>
              <a:rPr lang="en-US" dirty="0"/>
              <a:t>Fractionally </a:t>
            </a:r>
            <a:r>
              <a:rPr lang="en-US" dirty="0" err="1"/>
              <a:t>strided</a:t>
            </a:r>
            <a:r>
              <a:rPr lang="en-US" dirty="0"/>
              <a:t> convolution</a:t>
            </a:r>
          </a:p>
          <a:p>
            <a:r>
              <a:rPr lang="en-US" dirty="0"/>
              <a:t>Backward </a:t>
            </a:r>
            <a:r>
              <a:rPr lang="en-US" dirty="0" err="1"/>
              <a:t>strided</a:t>
            </a:r>
            <a:r>
              <a:rPr lang="en-US" dirty="0"/>
              <a:t> convolution</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spTree>
    <p:extLst>
      <p:ext uri="{BB962C8B-B14F-4D97-AF65-F5344CB8AC3E}">
        <p14:creationId xmlns:p14="http://schemas.microsoft.com/office/powerpoint/2010/main" val="48595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Shape 540"/>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541" name="Shape 541"/>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42" name="Shape 542"/>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43" name="Shape 543"/>
          <p:cNvSpPr txBox="1"/>
          <p:nvPr/>
        </p:nvSpPr>
        <p:spPr>
          <a:xfrm>
            <a:off x="2471350" y="2073025"/>
            <a:ext cx="40101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Recall:</a:t>
            </a:r>
            <a:r>
              <a:rPr lang="en" sz="1400" kern="0">
                <a:solidFill>
                  <a:srgbClr val="000000"/>
                </a:solidFill>
                <a:latin typeface="Arial"/>
                <a:ea typeface="Arial"/>
                <a:cs typeface="Arial"/>
                <a:sym typeface="Arial"/>
              </a:rPr>
              <a:t>Typical 3 x 3 convolution, stride 1 pad 1</a:t>
            </a:r>
          </a:p>
        </p:txBody>
      </p:sp>
      <p:sp>
        <p:nvSpPr>
          <p:cNvPr id="544" name="Shape 544"/>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45" name="Shape 545"/>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6449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1" name="Shape 55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552" name="Shape 552"/>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stride 1 pad 1</a:t>
            </a:r>
          </a:p>
        </p:txBody>
      </p:sp>
      <p:graphicFrame>
        <p:nvGraphicFramePr>
          <p:cNvPr id="553" name="Shape 553"/>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54" name="Shape 554"/>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55" name="Shape 555"/>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6" name="Shape 556"/>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57" name="Shape 557"/>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cxnSp>
        <p:nvCxnSpPr>
          <p:cNvPr id="558" name="Shape 558"/>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59" name="Shape 559"/>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212480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Shape 56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566" name="Shape 566"/>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67" name="Shape 567"/>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solidFill>
                      <a:srgbClr val="CFE2F3"/>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68" name="Shape 568"/>
          <p:cNvSpPr/>
          <p:nvPr/>
        </p:nvSpPr>
        <p:spPr>
          <a:xfrm>
            <a:off x="15566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69" name="Shape 569"/>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70" name="Shape 570"/>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sp>
        <p:nvSpPr>
          <p:cNvPr id="571" name="Shape 571"/>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72" name="Shape 572"/>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73" name="Shape 573"/>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574" name="Shape 574"/>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stride 1 pad 1</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906893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aphicFrame>
        <p:nvGraphicFramePr>
          <p:cNvPr id="580" name="Shape 580"/>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81" name="Shape 581"/>
          <p:cNvGraphicFramePr/>
          <p:nvPr/>
        </p:nvGraphicFramePr>
        <p:xfrm>
          <a:off x="5310450" y="323847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582" name="Shape 582"/>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83" name="Shape 583"/>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sp>
        <p:nvSpPr>
          <p:cNvPr id="584" name="Shape 58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585" name="Shape 585"/>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a:t>
            </a:r>
            <a:r>
              <a:rPr lang="en" sz="1800" u="sng" kern="0">
                <a:solidFill>
                  <a:srgbClr val="000000"/>
                </a:solidFill>
                <a:latin typeface="Arial"/>
                <a:ea typeface="Arial"/>
                <a:cs typeface="Arial"/>
                <a:sym typeface="Arial"/>
              </a:rPr>
              <a:t>stride 2</a:t>
            </a:r>
            <a:r>
              <a:rPr lang="en" sz="1800" kern="0">
                <a:solidFill>
                  <a:srgbClr val="000000"/>
                </a:solidFill>
                <a:latin typeface="Arial"/>
                <a:ea typeface="Arial"/>
                <a:cs typeface="Arial"/>
                <a:sym typeface="Arial"/>
              </a:rPr>
              <a:t> pad 1</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2138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graphicFrame>
        <p:nvGraphicFramePr>
          <p:cNvPr id="591" name="Shape 591"/>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92" name="Shape 592"/>
          <p:cNvGraphicFramePr/>
          <p:nvPr/>
        </p:nvGraphicFramePr>
        <p:xfrm>
          <a:off x="5310450" y="323847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593" name="Shape 593"/>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94" name="Shape 594"/>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sp>
        <p:nvSpPr>
          <p:cNvPr id="595" name="Shape 595"/>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96" name="Shape 596"/>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97" name="Shape 597"/>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598" name="Shape 59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599" name="Shape 599"/>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a:t>
            </a:r>
            <a:r>
              <a:rPr lang="en" sz="1800" u="sng" kern="0">
                <a:solidFill>
                  <a:srgbClr val="000000"/>
                </a:solidFill>
                <a:latin typeface="Arial"/>
                <a:ea typeface="Arial"/>
                <a:cs typeface="Arial"/>
                <a:sym typeface="Arial"/>
              </a:rPr>
              <a:t>stride 2</a:t>
            </a:r>
            <a:r>
              <a:rPr lang="en" sz="1800" kern="0">
                <a:solidFill>
                  <a:srgbClr val="000000"/>
                </a:solidFill>
                <a:latin typeface="Arial"/>
                <a:ea typeface="Arial"/>
                <a:cs typeface="Arial"/>
                <a:sym typeface="Arial"/>
              </a:rPr>
              <a:t> pad 1</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2690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5" name="Shape 60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606" name="Shape 606"/>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07" name="Shape 607"/>
          <p:cNvGraphicFramePr/>
          <p:nvPr/>
        </p:nvGraphicFramePr>
        <p:xfrm>
          <a:off x="5310450" y="323847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solidFill>
                      <a:srgbClr val="CFE2F3"/>
                    </a:solidFill>
                  </a:tcPr>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08" name="Shape 608"/>
          <p:cNvSpPr/>
          <p:nvPr/>
        </p:nvSpPr>
        <p:spPr>
          <a:xfrm>
            <a:off x="19376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9" name="Shape 609"/>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610" name="Shape 610"/>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sp>
        <p:nvSpPr>
          <p:cNvPr id="611" name="Shape 611"/>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12" name="Shape 612"/>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613" name="Shape 613"/>
          <p:cNvSpPr txBox="1"/>
          <p:nvPr/>
        </p:nvSpPr>
        <p:spPr>
          <a:xfrm>
            <a:off x="6655700" y="2966475"/>
            <a:ext cx="22260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Filter moves 2 pixels in the input for every one pixel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Stride gives ratio between movement in input and output</a:t>
            </a:r>
          </a:p>
        </p:txBody>
      </p:sp>
      <p:cxnSp>
        <p:nvCxnSpPr>
          <p:cNvPr id="614" name="Shape 614"/>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15" name="Shape 615"/>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a:t>
            </a:r>
            <a:r>
              <a:rPr lang="en" sz="1800" u="sng" kern="0">
                <a:solidFill>
                  <a:srgbClr val="000000"/>
                </a:solidFill>
                <a:latin typeface="Arial"/>
                <a:ea typeface="Arial"/>
                <a:cs typeface="Arial"/>
                <a:sym typeface="Arial"/>
              </a:rPr>
              <a:t>stride 2</a:t>
            </a:r>
            <a:r>
              <a:rPr lang="en" sz="1800" kern="0">
                <a:solidFill>
                  <a:srgbClr val="000000"/>
                </a:solidFill>
                <a:latin typeface="Arial"/>
                <a:ea typeface="Arial"/>
                <a:cs typeface="Arial"/>
                <a:sym typeface="Arial"/>
              </a:rPr>
              <a:t> pad 1</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54450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a:bodyPr>
          <a:lstStyle/>
          <a:p>
            <a:r>
              <a:rPr lang="en-US" dirty="0"/>
              <a:t>HW1 Challenge Final Analysis</a:t>
            </a:r>
          </a:p>
          <a:p>
            <a:pPr lvl="1"/>
            <a:r>
              <a:rPr lang="en-US" dirty="0">
                <a:hlinkClick r:id="rId2"/>
              </a:rPr>
              <a:t>https://evalai.cloudcv.org/web/challenges/challenge-page/431/leaderboard/1200</a:t>
            </a:r>
            <a:endParaRPr lang="en-US" dirty="0"/>
          </a:p>
          <a:p>
            <a:pPr lvl="1"/>
            <a:r>
              <a:rPr lang="en-US" dirty="0"/>
              <a:t>Qualitative Trends</a:t>
            </a:r>
          </a:p>
          <a:p>
            <a:endParaRPr lang="en-US" dirty="0"/>
          </a:p>
          <a:p>
            <a:r>
              <a:rPr lang="en-US" dirty="0"/>
              <a:t>HW2 Reminder</a:t>
            </a:r>
          </a:p>
          <a:p>
            <a:pPr lvl="1"/>
            <a:r>
              <a:rPr lang="en-US" dirty="0"/>
              <a:t>Due: 10/10, 11:55pm</a:t>
            </a:r>
          </a:p>
          <a:p>
            <a:pPr lvl="1"/>
            <a:r>
              <a:rPr lang="en-US" dirty="0">
                <a:hlinkClick r:id="rId3"/>
              </a:rPr>
              <a:t>https://www.cc.gatech.edu/classes/AY2020/cs7643_fall/assets/hw2.pdf</a:t>
            </a:r>
            <a:endParaRPr lang="en-US" dirty="0"/>
          </a:p>
          <a:p>
            <a:pPr lvl="1"/>
            <a:endParaRPr lang="en-US" dirty="0"/>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12958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Shape 62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22" name="Shape 622"/>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graphicFrame>
        <p:nvGraphicFramePr>
          <p:cNvPr id="623" name="Shape 623"/>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24" name="Shape 624"/>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25" name="Shape 625"/>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26" name="Shape 626"/>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12624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aphicFrame>
        <p:nvGraphicFramePr>
          <p:cNvPr id="632" name="Shape 632"/>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33" name="Shape 633"/>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34" name="Shape 634"/>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35" name="Shape 635"/>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636" name="Shape 636"/>
          <p:cNvSpPr/>
          <p:nvPr/>
        </p:nvSpPr>
        <p:spPr>
          <a:xfrm>
            <a:off x="4538975"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37" name="Shape 637"/>
          <p:cNvCxnSpPr/>
          <p:nvPr/>
        </p:nvCxnSpPr>
        <p:spPr>
          <a:xfrm>
            <a:off x="2927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38" name="Shape 638"/>
          <p:cNvSpPr txBox="1"/>
          <p:nvPr/>
        </p:nvSpPr>
        <p:spPr>
          <a:xfrm>
            <a:off x="2979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Input gives weight for filter</a:t>
            </a:r>
          </a:p>
        </p:txBody>
      </p:sp>
      <p:sp>
        <p:nvSpPr>
          <p:cNvPr id="639" name="Shape 63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40" name="Shape 640"/>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06695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aphicFrame>
        <p:nvGraphicFramePr>
          <p:cNvPr id="646" name="Shape 646"/>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solidFill>
                      <a:srgbClr val="C9DAF8"/>
                    </a:solidFill>
                  </a:tcPr>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47" name="Shape 647"/>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48" name="Shape 648"/>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49" name="Shape 649"/>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650" name="Shape 650"/>
          <p:cNvSpPr/>
          <p:nvPr/>
        </p:nvSpPr>
        <p:spPr>
          <a:xfrm>
            <a:off x="4538975"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51" name="Shape 651"/>
          <p:cNvSpPr/>
          <p:nvPr/>
        </p:nvSpPr>
        <p:spPr>
          <a:xfrm>
            <a:off x="53052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52" name="Shape 652"/>
          <p:cNvCxnSpPr/>
          <p:nvPr/>
        </p:nvCxnSpPr>
        <p:spPr>
          <a:xfrm>
            <a:off x="2927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53" name="Shape 653"/>
          <p:cNvSpPr txBox="1"/>
          <p:nvPr/>
        </p:nvSpPr>
        <p:spPr>
          <a:xfrm>
            <a:off x="2979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Input gives weight for filter</a:t>
            </a:r>
          </a:p>
        </p:txBody>
      </p:sp>
      <p:cxnSp>
        <p:nvCxnSpPr>
          <p:cNvPr id="654" name="Shape 654"/>
          <p:cNvCxnSpPr>
            <a:stCxn id="655" idx="1"/>
          </p:cNvCxnSpPr>
          <p:nvPr/>
        </p:nvCxnSpPr>
        <p:spPr>
          <a:xfrm flipH="1">
            <a:off x="5541100" y="2142675"/>
            <a:ext cx="1532400" cy="873600"/>
          </a:xfrm>
          <a:prstGeom prst="straightConnector1">
            <a:avLst/>
          </a:prstGeom>
          <a:noFill/>
          <a:ln w="28575" cap="flat" cmpd="sng">
            <a:solidFill>
              <a:srgbClr val="666666"/>
            </a:solidFill>
            <a:prstDash val="solid"/>
            <a:round/>
            <a:headEnd type="none" w="lg" len="lg"/>
            <a:tailEnd type="triangle" w="lg" len="lg"/>
          </a:ln>
        </p:spPr>
      </p:cxnSp>
      <p:sp>
        <p:nvSpPr>
          <p:cNvPr id="655" name="Shape 655"/>
          <p:cNvSpPr txBox="1"/>
          <p:nvPr/>
        </p:nvSpPr>
        <p:spPr>
          <a:xfrm>
            <a:off x="7073500" y="1770375"/>
            <a:ext cx="14529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Sum where output overlaps</a:t>
            </a:r>
          </a:p>
        </p:txBody>
      </p:sp>
      <p:sp>
        <p:nvSpPr>
          <p:cNvPr id="656" name="Shape 65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57" name="Shape 657"/>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sp>
        <p:nvSpPr>
          <p:cNvPr id="658" name="Shape 658"/>
          <p:cNvSpPr txBox="1"/>
          <p:nvPr/>
        </p:nvSpPr>
        <p:spPr>
          <a:xfrm>
            <a:off x="6655700" y="2966475"/>
            <a:ext cx="22260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Filter moves 2 pixels in the </a:t>
            </a:r>
            <a:r>
              <a:rPr lang="en" sz="1400" u="sng" kern="0">
                <a:solidFill>
                  <a:srgbClr val="000000"/>
                </a:solidFill>
                <a:latin typeface="Arial"/>
                <a:ea typeface="Arial"/>
                <a:cs typeface="Arial"/>
                <a:sym typeface="Arial"/>
              </a:rPr>
              <a:t>output</a:t>
            </a:r>
            <a:r>
              <a:rPr lang="en" sz="1400" kern="0">
                <a:solidFill>
                  <a:srgbClr val="000000"/>
                </a:solidFill>
                <a:latin typeface="Arial"/>
                <a:ea typeface="Arial"/>
                <a:cs typeface="Arial"/>
                <a:sym typeface="Arial"/>
              </a:rPr>
              <a:t> for every one pixel in the </a:t>
            </a:r>
            <a:r>
              <a:rPr lang="en" sz="1400" u="sng" kern="0">
                <a:solidFill>
                  <a:srgbClr val="000000"/>
                </a:solidFill>
                <a:latin typeface="Arial"/>
                <a:ea typeface="Arial"/>
                <a:cs typeface="Arial"/>
                <a:sym typeface="Arial"/>
              </a:rPr>
              <a:t>input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Stride gives ratio between movement in output and input</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69772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graphicFrame>
        <p:nvGraphicFramePr>
          <p:cNvPr id="682" name="Shape 682"/>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solidFill>
                      <a:srgbClr val="C9DAF8"/>
                    </a:solidFill>
                  </a:tcPr>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83" name="Shape 683"/>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84" name="Shape 684"/>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85" name="Shape 685"/>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686" name="Shape 686"/>
          <p:cNvSpPr/>
          <p:nvPr/>
        </p:nvSpPr>
        <p:spPr>
          <a:xfrm>
            <a:off x="4538975"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7" name="Shape 687"/>
          <p:cNvSpPr/>
          <p:nvPr/>
        </p:nvSpPr>
        <p:spPr>
          <a:xfrm>
            <a:off x="53052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88" name="Shape 688"/>
          <p:cNvCxnSpPr/>
          <p:nvPr/>
        </p:nvCxnSpPr>
        <p:spPr>
          <a:xfrm>
            <a:off x="2927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89" name="Shape 689"/>
          <p:cNvSpPr txBox="1"/>
          <p:nvPr/>
        </p:nvSpPr>
        <p:spPr>
          <a:xfrm>
            <a:off x="2979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Input gives weight for filter</a:t>
            </a:r>
          </a:p>
        </p:txBody>
      </p:sp>
      <p:cxnSp>
        <p:nvCxnSpPr>
          <p:cNvPr id="690" name="Shape 690"/>
          <p:cNvCxnSpPr>
            <a:stCxn id="691" idx="1"/>
          </p:cNvCxnSpPr>
          <p:nvPr/>
        </p:nvCxnSpPr>
        <p:spPr>
          <a:xfrm flipH="1">
            <a:off x="5541100" y="2142675"/>
            <a:ext cx="1532400" cy="873600"/>
          </a:xfrm>
          <a:prstGeom prst="straightConnector1">
            <a:avLst/>
          </a:prstGeom>
          <a:noFill/>
          <a:ln w="28575" cap="flat" cmpd="sng">
            <a:solidFill>
              <a:srgbClr val="666666"/>
            </a:solidFill>
            <a:prstDash val="solid"/>
            <a:round/>
            <a:headEnd type="none" w="lg" len="lg"/>
            <a:tailEnd type="triangle" w="lg" len="lg"/>
          </a:ln>
        </p:spPr>
      </p:cxnSp>
      <p:sp>
        <p:nvSpPr>
          <p:cNvPr id="691" name="Shape 691"/>
          <p:cNvSpPr txBox="1"/>
          <p:nvPr/>
        </p:nvSpPr>
        <p:spPr>
          <a:xfrm>
            <a:off x="7073500" y="1770375"/>
            <a:ext cx="14529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Sum where output overlaps</a:t>
            </a:r>
          </a:p>
        </p:txBody>
      </p:sp>
      <p:sp>
        <p:nvSpPr>
          <p:cNvPr id="692" name="Shape 692"/>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93" name="Shape 693"/>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sp>
        <p:nvSpPr>
          <p:cNvPr id="694" name="Shape 694"/>
          <p:cNvSpPr txBox="1"/>
          <p:nvPr/>
        </p:nvSpPr>
        <p:spPr>
          <a:xfrm>
            <a:off x="6655700" y="2966475"/>
            <a:ext cx="22260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Filter moves 2 pixels in the </a:t>
            </a:r>
            <a:r>
              <a:rPr lang="en" sz="1400" u="sng" kern="0">
                <a:solidFill>
                  <a:srgbClr val="000000"/>
                </a:solidFill>
                <a:latin typeface="Arial"/>
                <a:ea typeface="Arial"/>
                <a:cs typeface="Arial"/>
                <a:sym typeface="Arial"/>
              </a:rPr>
              <a:t>output</a:t>
            </a:r>
            <a:r>
              <a:rPr lang="en" sz="1400" kern="0">
                <a:solidFill>
                  <a:srgbClr val="000000"/>
                </a:solidFill>
                <a:latin typeface="Arial"/>
                <a:ea typeface="Arial"/>
                <a:cs typeface="Arial"/>
                <a:sym typeface="Arial"/>
              </a:rPr>
              <a:t> for every one pixel in the </a:t>
            </a:r>
            <a:r>
              <a:rPr lang="en" sz="1400" u="sng" kern="0">
                <a:solidFill>
                  <a:srgbClr val="000000"/>
                </a:solidFill>
                <a:latin typeface="Arial"/>
                <a:ea typeface="Arial"/>
                <a:cs typeface="Arial"/>
                <a:sym typeface="Arial"/>
              </a:rPr>
              <a:t>input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Stride gives ratio between movement in output and input</a:t>
            </a:r>
          </a:p>
        </p:txBody>
      </p:sp>
      <p:sp>
        <p:nvSpPr>
          <p:cNvPr id="695" name="Shape 695"/>
          <p:cNvSpPr txBox="1"/>
          <p:nvPr/>
        </p:nvSpPr>
        <p:spPr>
          <a:xfrm>
            <a:off x="123625" y="1950525"/>
            <a:ext cx="19449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dirty="0">
                <a:solidFill>
                  <a:srgbClr val="000000"/>
                </a:solidFill>
                <a:latin typeface="Arial"/>
                <a:ea typeface="Arial"/>
                <a:cs typeface="Arial"/>
                <a:sym typeface="Arial"/>
              </a:rPr>
              <a:t>Other names:</a:t>
            </a:r>
          </a:p>
          <a:p>
            <a:pPr algn="l" eaLnBrk="1" fontAlgn="auto" hangingPunct="1">
              <a:spcBef>
                <a:spcPts val="0"/>
              </a:spcBef>
              <a:spcAft>
                <a:spcPts val="0"/>
              </a:spcAft>
            </a:pPr>
            <a:r>
              <a:rPr lang="en" sz="1400" kern="0" dirty="0">
                <a:solidFill>
                  <a:srgbClr val="000000"/>
                </a:solidFill>
                <a:latin typeface="Arial"/>
                <a:ea typeface="Arial"/>
                <a:cs typeface="Arial"/>
                <a:sym typeface="Arial"/>
              </a:rPr>
              <a:t>-Deconvolution (bad)</a:t>
            </a:r>
          </a:p>
          <a:p>
            <a:pPr algn="l" eaLnBrk="1" fontAlgn="auto" hangingPunct="1">
              <a:spcBef>
                <a:spcPts val="0"/>
              </a:spcBef>
              <a:spcAft>
                <a:spcPts val="0"/>
              </a:spcAft>
            </a:pPr>
            <a:r>
              <a:rPr lang="en" sz="1400" kern="0" dirty="0">
                <a:solidFill>
                  <a:srgbClr val="000000"/>
                </a:solidFill>
                <a:latin typeface="Arial"/>
                <a:ea typeface="Arial"/>
                <a:cs typeface="Arial"/>
                <a:sym typeface="Arial"/>
              </a:rPr>
              <a:t>-</a:t>
            </a:r>
            <a:r>
              <a:rPr lang="en" sz="1400" kern="0" dirty="0" err="1">
                <a:solidFill>
                  <a:srgbClr val="000000"/>
                </a:solidFill>
                <a:latin typeface="Arial"/>
                <a:ea typeface="Arial"/>
                <a:cs typeface="Arial"/>
                <a:sym typeface="Arial"/>
              </a:rPr>
              <a:t>Upconvolution</a:t>
            </a:r>
            <a:endParaRPr lang="en" sz="1400" kern="0" dirty="0">
              <a:solidFill>
                <a:srgbClr val="000000"/>
              </a:solidFill>
              <a:latin typeface="Arial"/>
              <a:ea typeface="Arial"/>
              <a:cs typeface="Arial"/>
              <a:sym typeface="Arial"/>
            </a:endParaRPr>
          </a:p>
          <a:p>
            <a:pPr algn="l" eaLnBrk="1" fontAlgn="auto" hangingPunct="1">
              <a:spcBef>
                <a:spcPts val="0"/>
              </a:spcBef>
              <a:spcAft>
                <a:spcPts val="0"/>
              </a:spcAft>
            </a:pPr>
            <a:r>
              <a:rPr lang="en" sz="1400" kern="0" dirty="0">
                <a:solidFill>
                  <a:srgbClr val="000000"/>
                </a:solidFill>
                <a:latin typeface="Arial"/>
                <a:ea typeface="Arial"/>
                <a:cs typeface="Arial"/>
                <a:sym typeface="Arial"/>
              </a:rPr>
              <a:t>-Fractionally </a:t>
            </a:r>
            <a:r>
              <a:rPr lang="en" sz="1400" kern="0" dirty="0" err="1">
                <a:solidFill>
                  <a:srgbClr val="000000"/>
                </a:solidFill>
                <a:latin typeface="Arial"/>
                <a:ea typeface="Arial"/>
                <a:cs typeface="Arial"/>
                <a:sym typeface="Arial"/>
              </a:rPr>
              <a:t>strided</a:t>
            </a:r>
            <a:r>
              <a:rPr lang="en" sz="1400" kern="0" dirty="0">
                <a:solidFill>
                  <a:srgbClr val="000000"/>
                </a:solidFill>
                <a:latin typeface="Arial"/>
                <a:ea typeface="Arial"/>
                <a:cs typeface="Arial"/>
                <a:sym typeface="Arial"/>
              </a:rPr>
              <a:t> convolution</a:t>
            </a:r>
          </a:p>
          <a:p>
            <a:pPr algn="l" eaLnBrk="1" fontAlgn="auto" hangingPunct="1">
              <a:spcBef>
                <a:spcPts val="0"/>
              </a:spcBef>
              <a:spcAft>
                <a:spcPts val="0"/>
              </a:spcAft>
            </a:pPr>
            <a:r>
              <a:rPr lang="en" sz="1400" kern="0" dirty="0">
                <a:solidFill>
                  <a:srgbClr val="000000"/>
                </a:solidFill>
                <a:latin typeface="Arial"/>
                <a:ea typeface="Arial"/>
                <a:cs typeface="Arial"/>
                <a:sym typeface="Arial"/>
              </a:rPr>
              <a:t>-Backward </a:t>
            </a:r>
            <a:r>
              <a:rPr lang="en" sz="1400" kern="0" dirty="0" err="1">
                <a:solidFill>
                  <a:srgbClr val="000000"/>
                </a:solidFill>
                <a:latin typeface="Arial"/>
                <a:ea typeface="Arial"/>
                <a:cs typeface="Arial"/>
                <a:sym typeface="Arial"/>
              </a:rPr>
              <a:t>strided</a:t>
            </a:r>
            <a:r>
              <a:rPr lang="en" sz="1400" kern="0" dirty="0">
                <a:solidFill>
                  <a:srgbClr val="000000"/>
                </a:solidFill>
                <a:latin typeface="Arial"/>
                <a:ea typeface="Arial"/>
                <a:cs typeface="Arial"/>
                <a:sym typeface="Arial"/>
              </a:rPr>
              <a:t> convolution</a:t>
            </a: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p:txBody>
      </p:sp>
      <p:sp>
        <p:nvSpPr>
          <p:cNvPr id="1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36438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Shape 70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Transpose Convolution: 1D Example</a:t>
            </a:r>
          </a:p>
        </p:txBody>
      </p:sp>
      <p:graphicFrame>
        <p:nvGraphicFramePr>
          <p:cNvPr id="702" name="Shape 702"/>
          <p:cNvGraphicFramePr/>
          <p:nvPr/>
        </p:nvGraphicFramePr>
        <p:xfrm>
          <a:off x="647701" y="3200400"/>
          <a:ext cx="500925" cy="109722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a</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F4CCCC"/>
                    </a:solidFill>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b</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0001"/>
                  </a:ext>
                </a:extLst>
              </a:tr>
            </a:tbl>
          </a:graphicData>
        </a:graphic>
      </p:graphicFrame>
      <p:graphicFrame>
        <p:nvGraphicFramePr>
          <p:cNvPr id="703" name="Shape 703"/>
          <p:cNvGraphicFramePr/>
          <p:nvPr/>
        </p:nvGraphicFramePr>
        <p:xfrm>
          <a:off x="3003001" y="2928000"/>
          <a:ext cx="500925" cy="164583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04" name="Shape 704"/>
          <p:cNvGraphicFramePr/>
          <p:nvPr/>
        </p:nvGraphicFramePr>
        <p:xfrm>
          <a:off x="5736451" y="2421150"/>
          <a:ext cx="1273325" cy="2743050"/>
        </p:xfrm>
        <a:graphic>
          <a:graphicData uri="http://schemas.openxmlformats.org/drawingml/2006/table">
            <a:tbl>
              <a:tblPr>
                <a:noFill/>
              </a:tblPr>
              <a:tblGrid>
                <a:gridCol w="1273325">
                  <a:extLst>
                    <a:ext uri="{9D8B030D-6E8A-4147-A177-3AD203B41FA5}">
                      <a16:colId xmlns:a16="http://schemas.microsoft.com/office/drawing/2014/main" val="20000"/>
                    </a:ext>
                  </a:extLst>
                </a:gridCol>
              </a:tblGrid>
              <a:tr h="530925">
                <a:tc>
                  <a:txBody>
                    <a:bodyPr/>
                    <a:lstStyle/>
                    <a:p>
                      <a:pPr lvl="0" rtl="0">
                        <a:spcBef>
                          <a:spcPts val="0"/>
                        </a:spcBef>
                        <a:buNone/>
                      </a:pPr>
                      <a:r>
                        <a:rPr lang="en" sz="2400"/>
                        <a:t> ax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rtl="0">
                        <a:spcBef>
                          <a:spcPts val="0"/>
                        </a:spcBef>
                        <a:buNone/>
                      </a:pPr>
                      <a:r>
                        <a:rPr lang="en" sz="2400"/>
                        <a:t> ay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az + bx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530925">
                <a:tc>
                  <a:txBody>
                    <a:bodyPr/>
                    <a:lstStyle/>
                    <a:p>
                      <a:pPr lvl="0" algn="r" rtl="0">
                        <a:spcBef>
                          <a:spcPts val="0"/>
                        </a:spcBef>
                        <a:buNone/>
                      </a:pPr>
                      <a:r>
                        <a:rPr lang="en" sz="2400"/>
                        <a:t> by </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530925">
                <a:tc>
                  <a:txBody>
                    <a:bodyPr/>
                    <a:lstStyle/>
                    <a:p>
                      <a:pPr lvl="0" algn="r" rtl="0">
                        <a:spcBef>
                          <a:spcPts val="0"/>
                        </a:spcBef>
                        <a:buNone/>
                      </a:pPr>
                      <a:r>
                        <a:rPr lang="en" sz="2400"/>
                        <a:t>bz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05" name="Shape 705"/>
          <p:cNvSpPr txBox="1"/>
          <p:nvPr/>
        </p:nvSpPr>
        <p:spPr>
          <a:xfrm>
            <a:off x="324262" y="219942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Input</a:t>
            </a:r>
          </a:p>
        </p:txBody>
      </p:sp>
      <p:sp>
        <p:nvSpPr>
          <p:cNvPr id="706" name="Shape 706"/>
          <p:cNvSpPr txBox="1"/>
          <p:nvPr/>
        </p:nvSpPr>
        <p:spPr>
          <a:xfrm>
            <a:off x="2679550" y="224627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Filter</a:t>
            </a:r>
          </a:p>
        </p:txBody>
      </p:sp>
      <p:sp>
        <p:nvSpPr>
          <p:cNvPr id="707" name="Shape 707"/>
          <p:cNvSpPr txBox="1"/>
          <p:nvPr/>
        </p:nvSpPr>
        <p:spPr>
          <a:xfrm>
            <a:off x="5706664" y="1729925"/>
            <a:ext cx="13329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Output</a:t>
            </a:r>
          </a:p>
        </p:txBody>
      </p:sp>
      <p:sp>
        <p:nvSpPr>
          <p:cNvPr id="708" name="Shape 708"/>
          <p:cNvSpPr/>
          <p:nvPr/>
        </p:nvSpPr>
        <p:spPr>
          <a:xfrm>
            <a:off x="5820150" y="2504075"/>
            <a:ext cx="464700" cy="14811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09" name="Shape 709"/>
          <p:cNvSpPr/>
          <p:nvPr/>
        </p:nvSpPr>
        <p:spPr>
          <a:xfrm>
            <a:off x="6500275" y="3577600"/>
            <a:ext cx="464700" cy="14811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10" name="Shape 710"/>
          <p:cNvCxnSpPr/>
          <p:nvPr/>
        </p:nvCxnSpPr>
        <p:spPr>
          <a:xfrm rot="10800000" flipH="1">
            <a:off x="1190025" y="2948825"/>
            <a:ext cx="1765500" cy="240000"/>
          </a:xfrm>
          <a:prstGeom prst="straightConnector1">
            <a:avLst/>
          </a:prstGeom>
          <a:noFill/>
          <a:ln w="28575" cap="flat" cmpd="sng">
            <a:solidFill>
              <a:srgbClr val="FF0000"/>
            </a:solidFill>
            <a:prstDash val="solid"/>
            <a:round/>
            <a:headEnd type="none" w="lg" len="lg"/>
            <a:tailEnd type="none" w="lg" len="lg"/>
          </a:ln>
        </p:spPr>
      </p:cxnSp>
      <p:cxnSp>
        <p:nvCxnSpPr>
          <p:cNvPr id="711" name="Shape 711"/>
          <p:cNvCxnSpPr/>
          <p:nvPr/>
        </p:nvCxnSpPr>
        <p:spPr>
          <a:xfrm rot="10800000" flipH="1">
            <a:off x="3539650" y="2536500"/>
            <a:ext cx="2179200" cy="391500"/>
          </a:xfrm>
          <a:prstGeom prst="straightConnector1">
            <a:avLst/>
          </a:prstGeom>
          <a:noFill/>
          <a:ln w="28575" cap="flat" cmpd="sng">
            <a:solidFill>
              <a:srgbClr val="FF0000"/>
            </a:solidFill>
            <a:prstDash val="solid"/>
            <a:round/>
            <a:headEnd type="none" w="lg" len="lg"/>
            <a:tailEnd type="none" w="lg" len="lg"/>
          </a:ln>
        </p:spPr>
      </p:cxnSp>
      <p:cxnSp>
        <p:nvCxnSpPr>
          <p:cNvPr id="712" name="Shape 712"/>
          <p:cNvCxnSpPr/>
          <p:nvPr/>
        </p:nvCxnSpPr>
        <p:spPr>
          <a:xfrm rot="10800000" flipH="1">
            <a:off x="3559975" y="4004425"/>
            <a:ext cx="2168400" cy="527700"/>
          </a:xfrm>
          <a:prstGeom prst="straightConnector1">
            <a:avLst/>
          </a:prstGeom>
          <a:noFill/>
          <a:ln w="28575" cap="flat" cmpd="sng">
            <a:solidFill>
              <a:srgbClr val="FF0000"/>
            </a:solidFill>
            <a:prstDash val="solid"/>
            <a:round/>
            <a:headEnd type="none" w="lg" len="lg"/>
            <a:tailEnd type="none" w="lg" len="lg"/>
          </a:ln>
        </p:spPr>
      </p:cxnSp>
      <p:cxnSp>
        <p:nvCxnSpPr>
          <p:cNvPr id="713" name="Shape 713"/>
          <p:cNvCxnSpPr/>
          <p:nvPr/>
        </p:nvCxnSpPr>
        <p:spPr>
          <a:xfrm>
            <a:off x="1225025" y="3731725"/>
            <a:ext cx="1720800" cy="810000"/>
          </a:xfrm>
          <a:prstGeom prst="straightConnector1">
            <a:avLst/>
          </a:prstGeom>
          <a:noFill/>
          <a:ln w="28575" cap="flat" cmpd="sng">
            <a:solidFill>
              <a:srgbClr val="FF0000"/>
            </a:solidFill>
            <a:prstDash val="solid"/>
            <a:round/>
            <a:headEnd type="none" w="lg" len="lg"/>
            <a:tailEnd type="none" w="lg" len="lg"/>
          </a:ln>
        </p:spPr>
      </p:cxnSp>
      <p:cxnSp>
        <p:nvCxnSpPr>
          <p:cNvPr id="714" name="Shape 714"/>
          <p:cNvCxnSpPr/>
          <p:nvPr/>
        </p:nvCxnSpPr>
        <p:spPr>
          <a:xfrm>
            <a:off x="1218800" y="4282650"/>
            <a:ext cx="1679100" cy="259200"/>
          </a:xfrm>
          <a:prstGeom prst="straightConnector1">
            <a:avLst/>
          </a:prstGeom>
          <a:noFill/>
          <a:ln w="28575" cap="flat" cmpd="sng">
            <a:solidFill>
              <a:srgbClr val="0000FF"/>
            </a:solidFill>
            <a:prstDash val="solid"/>
            <a:round/>
            <a:headEnd type="none" w="lg" len="lg"/>
            <a:tailEnd type="none" w="lg" len="lg"/>
          </a:ln>
        </p:spPr>
      </p:cxnSp>
      <p:cxnSp>
        <p:nvCxnSpPr>
          <p:cNvPr id="715" name="Shape 715"/>
          <p:cNvCxnSpPr/>
          <p:nvPr/>
        </p:nvCxnSpPr>
        <p:spPr>
          <a:xfrm rot="10800000" flipH="1">
            <a:off x="1209200" y="2996875"/>
            <a:ext cx="1784700" cy="681300"/>
          </a:xfrm>
          <a:prstGeom prst="straightConnector1">
            <a:avLst/>
          </a:prstGeom>
          <a:noFill/>
          <a:ln w="28575" cap="flat" cmpd="sng">
            <a:solidFill>
              <a:srgbClr val="0000FF"/>
            </a:solidFill>
            <a:prstDash val="solid"/>
            <a:round/>
            <a:headEnd type="none" w="lg" len="lg"/>
            <a:tailEnd type="none" w="lg" len="lg"/>
          </a:ln>
        </p:spPr>
      </p:cxnSp>
      <p:cxnSp>
        <p:nvCxnSpPr>
          <p:cNvPr id="716" name="Shape 716"/>
          <p:cNvCxnSpPr/>
          <p:nvPr/>
        </p:nvCxnSpPr>
        <p:spPr>
          <a:xfrm>
            <a:off x="3503925" y="4562400"/>
            <a:ext cx="2157300" cy="583800"/>
          </a:xfrm>
          <a:prstGeom prst="straightConnector1">
            <a:avLst/>
          </a:prstGeom>
          <a:noFill/>
          <a:ln w="28575" cap="flat" cmpd="sng">
            <a:solidFill>
              <a:srgbClr val="0000FF"/>
            </a:solidFill>
            <a:prstDash val="solid"/>
            <a:round/>
            <a:headEnd type="none" w="lg" len="lg"/>
            <a:tailEnd type="none" w="lg" len="lg"/>
          </a:ln>
        </p:spPr>
      </p:cxnSp>
      <p:cxnSp>
        <p:nvCxnSpPr>
          <p:cNvPr id="717" name="Shape 717"/>
          <p:cNvCxnSpPr/>
          <p:nvPr/>
        </p:nvCxnSpPr>
        <p:spPr>
          <a:xfrm>
            <a:off x="3559975" y="2948825"/>
            <a:ext cx="2120400" cy="547200"/>
          </a:xfrm>
          <a:prstGeom prst="straightConnector1">
            <a:avLst/>
          </a:prstGeom>
          <a:noFill/>
          <a:ln w="28575" cap="flat" cmpd="sng">
            <a:solidFill>
              <a:srgbClr val="0000FF"/>
            </a:solidFill>
            <a:prstDash val="solid"/>
            <a:round/>
            <a:headEnd type="none" w="lg" len="lg"/>
            <a:tailEnd type="none" w="lg" len="lg"/>
          </a:ln>
        </p:spPr>
      </p:cxnSp>
      <p:sp>
        <p:nvSpPr>
          <p:cNvPr id="718" name="Shape 718"/>
          <p:cNvSpPr txBox="1"/>
          <p:nvPr/>
        </p:nvSpPr>
        <p:spPr>
          <a:xfrm>
            <a:off x="7217150" y="2363650"/>
            <a:ext cx="1821300" cy="1506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Output contains copies of the filter weighted by the input, summing at where at overlaps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Need to crop one pixel from output to make output exactly 2x input</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9825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pic>
        <p:nvPicPr>
          <p:cNvPr id="1026" name="Picture 2">
            <a:extLst>
              <a:ext uri="{FF2B5EF4-FFF2-40B4-BE49-F238E27FC236}">
                <a16:creationId xmlns:a16="http://schemas.microsoft.com/office/drawing/2014/main" id="{2ECF0AF8-FB5C-1A4F-9534-A468442E3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spTree>
    <p:extLst>
      <p:ext uri="{BB962C8B-B14F-4D97-AF65-F5344CB8AC3E}">
        <p14:creationId xmlns:p14="http://schemas.microsoft.com/office/powerpoint/2010/main" val="1079309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Transposed Convolution</a:t>
            </a:r>
          </a:p>
        </p:txBody>
      </p:sp>
      <p:sp>
        <p:nvSpPr>
          <p:cNvPr id="3" name="Content Placeholder 2"/>
          <p:cNvSpPr>
            <a:spLocks noGrp="1"/>
          </p:cNvSpPr>
          <p:nvPr>
            <p:ph idx="1"/>
          </p:nvPr>
        </p:nvSpPr>
        <p:spPr/>
        <p:txBody>
          <a:bodyPr/>
          <a:lstStyle/>
          <a:p>
            <a:r>
              <a:rPr lang="en-US" dirty="0">
                <a:hlinkClick r:id="rId2"/>
              </a:rPr>
              <a:t>https://distill.pub/2016/deconv-checkerboard/</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spTree>
    <p:extLst>
      <p:ext uri="{BB962C8B-B14F-4D97-AF65-F5344CB8AC3E}">
        <p14:creationId xmlns:p14="http://schemas.microsoft.com/office/powerpoint/2010/main" val="312545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770"/>
        <p:cNvGrpSpPr/>
        <p:nvPr/>
      </p:nvGrpSpPr>
      <p:grpSpPr>
        <a:xfrm>
          <a:off x="0" y="0"/>
          <a:ext cx="0" cy="0"/>
          <a:chOff x="0" y="0"/>
          <a:chExt cx="0" cy="0"/>
        </a:xfrm>
      </p:grpSpPr>
      <p:sp>
        <p:nvSpPr>
          <p:cNvPr id="771" name="Shape 771"/>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2" name="Shape 772"/>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4" name="Shape 77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775" name="Shape 775"/>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776" name="Shape 776"/>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7" name="Shape 777"/>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778" name="Shape 778"/>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779" name="Shape 779"/>
          <p:cNvGrpSpPr/>
          <p:nvPr/>
        </p:nvGrpSpPr>
        <p:grpSpPr>
          <a:xfrm>
            <a:off x="7155254" y="2597364"/>
            <a:ext cx="1935845" cy="1437961"/>
            <a:chOff x="3688175" y="943350"/>
            <a:chExt cx="5279100" cy="3521825"/>
          </a:xfrm>
        </p:grpSpPr>
        <p:sp>
          <p:nvSpPr>
            <p:cNvPr id="780" name="Shape 780"/>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1" name="Shape 781"/>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782" name="Shape 782"/>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783" name="Shape 783"/>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784" name="Shape 784"/>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785" name="Shape 785"/>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786" name="Shape 786"/>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8" name="Shape 788"/>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9" name="Shape 789"/>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1" name="Shape 791"/>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2" name="Shape 792"/>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3" name="Shape 793"/>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4" name="Shape 794"/>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5" name="Shape 795"/>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796" name="Shape 796"/>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797" name="Shape 797"/>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798" name="Shape 798"/>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799" name="Shape 799"/>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800" name="Shape 800"/>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801" name="Shape 801"/>
          <p:cNvSpPr txBox="1"/>
          <p:nvPr/>
        </p:nvSpPr>
        <p:spPr>
          <a:xfrm>
            <a:off x="309925" y="180367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FF0000"/>
                </a:solidFill>
                <a:latin typeface="Arial"/>
                <a:ea typeface="Arial"/>
                <a:cs typeface="Arial"/>
                <a:sym typeface="Arial"/>
              </a:rPr>
              <a:t>Downsampling</a:t>
            </a:r>
            <a:r>
              <a:rPr lang="en" sz="1400" kern="0">
                <a:solidFill>
                  <a:srgbClr val="FF0000"/>
                </a:solidFill>
                <a:latin typeface="Arial"/>
                <a:ea typeface="Arial"/>
                <a:cs typeface="Arial"/>
                <a:sym typeface="Arial"/>
              </a:rPr>
              <a:t>:</a:t>
            </a:r>
          </a:p>
          <a:p>
            <a:pPr algn="l" eaLnBrk="1" fontAlgn="auto" hangingPunct="1">
              <a:spcBef>
                <a:spcPts val="0"/>
              </a:spcBef>
              <a:spcAft>
                <a:spcPts val="0"/>
              </a:spcAft>
            </a:pPr>
            <a:r>
              <a:rPr lang="en" sz="1400" kern="0">
                <a:solidFill>
                  <a:srgbClr val="FF0000"/>
                </a:solidFill>
                <a:latin typeface="Arial"/>
                <a:ea typeface="Arial"/>
                <a:cs typeface="Arial"/>
                <a:sym typeface="Arial"/>
              </a:rPr>
              <a:t>Pooling, strided convolution</a:t>
            </a:r>
          </a:p>
        </p:txBody>
      </p:sp>
      <p:sp>
        <p:nvSpPr>
          <p:cNvPr id="802" name="Shape 802"/>
          <p:cNvSpPr txBox="1"/>
          <p:nvPr/>
        </p:nvSpPr>
        <p:spPr>
          <a:xfrm>
            <a:off x="6901175" y="1668800"/>
            <a:ext cx="2132400" cy="781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Upsampling</a:t>
            </a:r>
            <a:r>
              <a:rPr lang="en" sz="1400" kern="0">
                <a:solidFill>
                  <a:srgbClr val="0000FF"/>
                </a:solidFill>
                <a:latin typeface="Arial"/>
                <a:ea typeface="Arial"/>
                <a:cs typeface="Arial"/>
                <a:sym typeface="Arial"/>
              </a:rPr>
              <a:t>:</a:t>
            </a:r>
          </a:p>
          <a:p>
            <a:pPr algn="l" eaLnBrk="1" fontAlgn="auto" hangingPunct="1">
              <a:spcBef>
                <a:spcPts val="0"/>
              </a:spcBef>
              <a:spcAft>
                <a:spcPts val="0"/>
              </a:spcAft>
            </a:pPr>
            <a:r>
              <a:rPr lang="en" sz="1400" kern="0">
                <a:solidFill>
                  <a:srgbClr val="0000FF"/>
                </a:solidFill>
                <a:latin typeface="Arial"/>
                <a:ea typeface="Arial"/>
                <a:cs typeface="Arial"/>
                <a:sym typeface="Arial"/>
              </a:rPr>
              <a:t>Unpooling or strided transpose convolution</a:t>
            </a:r>
          </a:p>
        </p:txBody>
      </p:sp>
      <p:sp>
        <p:nvSpPr>
          <p:cNvPr id="3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6626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“Unpooling”</a:t>
            </a:r>
          </a:p>
        </p:txBody>
      </p:sp>
      <p:graphicFrame>
        <p:nvGraphicFramePr>
          <p:cNvPr id="478" name="Shape 478"/>
          <p:cNvGraphicFramePr/>
          <p:nvPr/>
        </p:nvGraphicFramePr>
        <p:xfrm>
          <a:off x="1030550" y="28930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a:spcBef>
                          <a:spcPts val="0"/>
                        </a:spcBef>
                        <a:buNone/>
                      </a:pPr>
                      <a:r>
                        <a:rPr lang="en"/>
                        <a:t>1</a:t>
                      </a:r>
                    </a:p>
                  </a:txBody>
                  <a:tcPr marL="91425" marR="91425" marT="91425" marB="91425"/>
                </a:tc>
                <a:tc>
                  <a:txBody>
                    <a:bodyPr/>
                    <a:lstStyle/>
                    <a:p>
                      <a:pPr lvl="0" algn="ctr">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a:t>3</a:t>
                      </a:r>
                    </a:p>
                  </a:txBody>
                  <a:tcPr marL="91425" marR="91425" marT="91425" marB="91425"/>
                </a:tc>
                <a:tc>
                  <a:txBody>
                    <a:bodyPr/>
                    <a:lstStyle/>
                    <a:p>
                      <a:pPr lvl="0" algn="ctr">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79" name="Shape 479"/>
          <p:cNvSpPr txBox="1"/>
          <p:nvPr/>
        </p:nvSpPr>
        <p:spPr>
          <a:xfrm>
            <a:off x="6476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0" name="Shape 480"/>
          <p:cNvSpPr txBox="1"/>
          <p:nvPr/>
        </p:nvSpPr>
        <p:spPr>
          <a:xfrm>
            <a:off x="26415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1" name="Shape 481"/>
          <p:cNvGraphicFramePr/>
          <p:nvPr/>
        </p:nvGraphicFramePr>
        <p:xfrm>
          <a:off x="2641600" y="2532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1"/>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a:t>4</a:t>
                      </a:r>
                    </a:p>
                  </a:txBody>
                  <a:tcPr marL="91425" marR="91425" marT="91425" marB="91425"/>
                </a:tc>
                <a:extLst>
                  <a:ext uri="{0D108BD9-81ED-4DB2-BD59-A6C34878D82A}">
                    <a16:rowId xmlns:a16="http://schemas.microsoft.com/office/drawing/2014/main" val="10002"/>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dirty="0"/>
                        <a:t>4</a:t>
                      </a:r>
                    </a:p>
                  </a:txBody>
                  <a:tcPr marL="91425" marR="91425" marT="91425" marB="91425"/>
                </a:tc>
                <a:extLst>
                  <a:ext uri="{0D108BD9-81ED-4DB2-BD59-A6C34878D82A}">
                    <a16:rowId xmlns:a16="http://schemas.microsoft.com/office/drawing/2014/main" val="10003"/>
                  </a:ext>
                </a:extLst>
              </a:tr>
            </a:tbl>
          </a:graphicData>
        </a:graphic>
      </p:graphicFrame>
      <p:sp>
        <p:nvSpPr>
          <p:cNvPr id="482" name="Shape 482"/>
          <p:cNvSpPr txBox="1"/>
          <p:nvPr/>
        </p:nvSpPr>
        <p:spPr>
          <a:xfrm>
            <a:off x="665200" y="24132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Nearest Neighbor</a:t>
            </a:r>
          </a:p>
        </p:txBody>
      </p:sp>
      <p:cxnSp>
        <p:nvCxnSpPr>
          <p:cNvPr id="483" name="Shape 483"/>
          <p:cNvCxnSpPr/>
          <p:nvPr/>
        </p:nvCxnSpPr>
        <p:spPr>
          <a:xfrm>
            <a:off x="2017500" y="32803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484" name="Shape 484"/>
          <p:cNvGraphicFramePr/>
          <p:nvPr/>
        </p:nvGraphicFramePr>
        <p:xfrm>
          <a:off x="5577425" y="28597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85" name="Shape 485"/>
          <p:cNvSpPr txBox="1"/>
          <p:nvPr/>
        </p:nvSpPr>
        <p:spPr>
          <a:xfrm>
            <a:off x="51945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6" name="Shape 486"/>
          <p:cNvSpPr txBox="1"/>
          <p:nvPr/>
        </p:nvSpPr>
        <p:spPr>
          <a:xfrm>
            <a:off x="71884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7" name="Shape 487"/>
          <p:cNvGraphicFramePr/>
          <p:nvPr/>
        </p:nvGraphicFramePr>
        <p:xfrm>
          <a:off x="7188475" y="24990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0</a:t>
                      </a:r>
                    </a:p>
                  </a:txBody>
                  <a:tcPr marL="91425" marR="91425" marT="91425" marB="91425"/>
                </a:tc>
                <a:extLst>
                  <a:ext uri="{0D108BD9-81ED-4DB2-BD59-A6C34878D82A}">
                    <a16:rowId xmlns:a16="http://schemas.microsoft.com/office/drawing/2014/main" val="10003"/>
                  </a:ext>
                </a:extLst>
              </a:tr>
            </a:tbl>
          </a:graphicData>
        </a:graphic>
      </p:graphicFrame>
      <p:sp>
        <p:nvSpPr>
          <p:cNvPr id="488" name="Shape 488"/>
          <p:cNvSpPr txBox="1"/>
          <p:nvPr/>
        </p:nvSpPr>
        <p:spPr>
          <a:xfrm>
            <a:off x="5212075" y="23799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“Bed of Nails”</a:t>
            </a:r>
          </a:p>
        </p:txBody>
      </p:sp>
      <p:cxnSp>
        <p:nvCxnSpPr>
          <p:cNvPr id="489" name="Shape 489"/>
          <p:cNvCxnSpPr/>
          <p:nvPr/>
        </p:nvCxnSpPr>
        <p:spPr>
          <a:xfrm>
            <a:off x="6564375" y="32470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3397705" y="253620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1" name="Shape 491"/>
          <p:cNvCxnSpPr/>
          <p:nvPr/>
        </p:nvCxnSpPr>
        <p:spPr>
          <a:xfrm rot="10800000">
            <a:off x="2630855" y="3317950"/>
            <a:ext cx="1550700" cy="0"/>
          </a:xfrm>
          <a:prstGeom prst="straightConnector1">
            <a:avLst/>
          </a:prstGeom>
          <a:noFill/>
          <a:ln w="28575" cap="flat" cmpd="sng">
            <a:solidFill>
              <a:schemeClr val="dk2"/>
            </a:solidFill>
            <a:prstDash val="solid"/>
            <a:round/>
            <a:headEnd type="none" w="lg" len="lg"/>
            <a:tailEnd type="none" w="lg" len="lg"/>
          </a:ln>
        </p:spPr>
      </p:cxnSp>
      <p:cxnSp>
        <p:nvCxnSpPr>
          <p:cNvPr id="492" name="Shape 492"/>
          <p:cNvCxnSpPr/>
          <p:nvPr/>
        </p:nvCxnSpPr>
        <p:spPr>
          <a:xfrm>
            <a:off x="7964907" y="250347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3" name="Shape 493"/>
          <p:cNvCxnSpPr/>
          <p:nvPr/>
        </p:nvCxnSpPr>
        <p:spPr>
          <a:xfrm rot="10800000">
            <a:off x="7198057" y="3285220"/>
            <a:ext cx="1550700" cy="0"/>
          </a:xfrm>
          <a:prstGeom prst="straightConnector1">
            <a:avLst/>
          </a:prstGeom>
          <a:noFill/>
          <a:ln w="28575" cap="flat" cmpd="sng">
            <a:solidFill>
              <a:schemeClr val="dk2"/>
            </a:solidFill>
            <a:prstDash val="solid"/>
            <a:round/>
            <a:headEnd type="none" w="lg" len="lg"/>
            <a:tailEnd type="non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1546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operation?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
        <p:nvSpPr>
          <p:cNvPr id="8" name="Content Placeholder 7">
            <a:extLst>
              <a:ext uri="{FF2B5EF4-FFF2-40B4-BE49-F238E27FC236}">
                <a16:creationId xmlns:a16="http://schemas.microsoft.com/office/drawing/2014/main" id="{7FCF8949-FE37-F242-8B6B-EF5CE9B170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099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B8A5-383C-634E-A1BE-940884D715A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A909497-86AD-F44D-8714-7F5C768A23D4}"/>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CF54F63A-3931-3645-A064-B5AE0B6A9CE3}"/>
              </a:ext>
            </a:extLst>
          </p:cNvPr>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pic>
        <p:nvPicPr>
          <p:cNvPr id="11" name="Picture 10">
            <a:extLst>
              <a:ext uri="{FF2B5EF4-FFF2-40B4-BE49-F238E27FC236}">
                <a16:creationId xmlns:a16="http://schemas.microsoft.com/office/drawing/2014/main" id="{51266F71-B964-864E-AB11-CF2D34CFA677}"/>
              </a:ext>
            </a:extLst>
          </p:cNvPr>
          <p:cNvPicPr>
            <a:picLocks noChangeAspect="1"/>
          </p:cNvPicPr>
          <p:nvPr/>
        </p:nvPicPr>
        <p:blipFill>
          <a:blip r:embed="rId2"/>
          <a:stretch>
            <a:fillRect/>
          </a:stretch>
        </p:blipFill>
        <p:spPr>
          <a:xfrm>
            <a:off x="0" y="1153805"/>
            <a:ext cx="9144000" cy="4550390"/>
          </a:xfrm>
          <a:prstGeom prst="rect">
            <a:avLst/>
          </a:prstGeom>
        </p:spPr>
      </p:pic>
    </p:spTree>
    <p:extLst>
      <p:ext uri="{BB962C8B-B14F-4D97-AF65-F5344CB8AC3E}">
        <p14:creationId xmlns:p14="http://schemas.microsoft.com/office/powerpoint/2010/main" val="2679534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spTree>
    <p:extLst>
      <p:ext uri="{BB962C8B-B14F-4D97-AF65-F5344CB8AC3E}">
        <p14:creationId xmlns:p14="http://schemas.microsoft.com/office/powerpoint/2010/main" val="29778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7" name="Picture 6"/>
          <p:cNvPicPr>
            <a:picLocks noChangeAspect="1"/>
          </p:cNvPicPr>
          <p:nvPr/>
        </p:nvPicPr>
        <p:blipFill>
          <a:blip r:embed="rId2"/>
          <a:stretch>
            <a:fillRect/>
          </a:stretch>
        </p:blipFill>
        <p:spPr>
          <a:xfrm>
            <a:off x="1219200" y="1905000"/>
            <a:ext cx="6375400" cy="4559300"/>
          </a:xfrm>
          <a:prstGeom prst="rect">
            <a:avLst/>
          </a:prstGeom>
        </p:spPr>
      </p:pic>
      <p:sp>
        <p:nvSpPr>
          <p:cNvPr id="8" name="TextBox 7">
            <a:extLst>
              <a:ext uri="{FF2B5EF4-FFF2-40B4-BE49-F238E27FC236}">
                <a16:creationId xmlns:a16="http://schemas.microsoft.com/office/drawing/2014/main" id="{DDE73DE6-9B84-B84C-A4B6-7A43FA629405}"/>
              </a:ext>
            </a:extLst>
          </p:cNvPr>
          <p:cNvSpPr txBox="1"/>
          <p:nvPr/>
        </p:nvSpPr>
        <p:spPr>
          <a:xfrm>
            <a:off x="3580756" y="3424535"/>
            <a:ext cx="970024" cy="461665"/>
          </a:xfrm>
          <a:prstGeom prst="rect">
            <a:avLst/>
          </a:prstGeom>
          <a:solidFill>
            <a:schemeClr val="bg1"/>
          </a:solidFill>
        </p:spPr>
        <p:txBody>
          <a:bodyPr wrap="square" rtlCol="0">
            <a:spAutoFit/>
          </a:bodyPr>
          <a:lstStyle/>
          <a:p>
            <a:r>
              <a:rPr lang="en-US" sz="2400" dirty="0"/>
              <a:t>. . .</a:t>
            </a:r>
          </a:p>
        </p:txBody>
      </p:sp>
    </p:spTree>
    <p:extLst>
      <p:ext uri="{BB962C8B-B14F-4D97-AF65-F5344CB8AC3E}">
        <p14:creationId xmlns:p14="http://schemas.microsoft.com/office/powerpoint/2010/main" val="72982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sz="2300" dirty="0"/>
              <a:t>What does “deconvolution” have to do with “transposed convolution”?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spTree>
    <p:extLst>
      <p:ext uri="{BB962C8B-B14F-4D97-AF65-F5344CB8AC3E}">
        <p14:creationId xmlns:p14="http://schemas.microsoft.com/office/powerpoint/2010/main" val="186942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5" name="Shape 72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26" name="Shape 72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27" name="Shape 72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28" name="Shape 72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pic>
        <p:nvPicPr>
          <p:cNvPr id="2" name="Picture 1"/>
          <p:cNvPicPr>
            <a:picLocks noChangeAspect="1"/>
          </p:cNvPicPr>
          <p:nvPr/>
        </p:nvPicPr>
        <p:blipFill>
          <a:blip r:embed="rId5"/>
          <a:stretch>
            <a:fillRect/>
          </a:stretch>
        </p:blipFill>
        <p:spPr>
          <a:xfrm>
            <a:off x="253729" y="3212752"/>
            <a:ext cx="2063267" cy="1078992"/>
          </a:xfrm>
          <a:prstGeom prst="rect">
            <a:avLst/>
          </a:prstGeom>
          <a:solidFill>
            <a:schemeClr val="bg1"/>
          </a:solidFill>
        </p:spPr>
      </p:pic>
      <p:sp>
        <p:nvSpPr>
          <p:cNvPr id="11"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3420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5"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4117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4"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5" name="Shape 741"/>
          <p:cNvSpPr txBox="1"/>
          <p:nvPr/>
        </p:nvSpPr>
        <p:spPr>
          <a:xfrm>
            <a:off x="5310800" y="4666175"/>
            <a:ext cx="3339000" cy="777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000000"/>
                </a:solidFill>
                <a:latin typeface="Arial"/>
                <a:ea typeface="Arial"/>
                <a:cs typeface="Arial"/>
                <a:sym typeface="Arial"/>
              </a:rPr>
              <a:t>When stride=1, convolution transpose is just a regular convolution (with different padding rules)</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124411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2050" name="Picture 2">
            <a:extLst>
              <a:ext uri="{FF2B5EF4-FFF2-40B4-BE49-F238E27FC236}">
                <a16:creationId xmlns:a16="http://schemas.microsoft.com/office/drawing/2014/main" id="{98B25D60-75C0-304A-B65D-5D9741DF9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96075"/>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300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37</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3074" name="Picture 2">
            <a:extLst>
              <a:ext uri="{FF2B5EF4-FFF2-40B4-BE49-F238E27FC236}">
                <a16:creationId xmlns:a16="http://schemas.microsoft.com/office/drawing/2014/main" id="{8BCB3590-D8CE-1545-9651-73B610DF7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38</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5122" name="Picture 2">
            <a:extLst>
              <a:ext uri="{FF2B5EF4-FFF2-40B4-BE49-F238E27FC236}">
                <a16:creationId xmlns:a16="http://schemas.microsoft.com/office/drawing/2014/main" id="{B1C13F3B-A06F-DF41-9B39-FCD0A3626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547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39</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6146" name="Picture 2">
            <a:extLst>
              <a:ext uri="{FF2B5EF4-FFF2-40B4-BE49-F238E27FC236}">
                <a16:creationId xmlns:a16="http://schemas.microsoft.com/office/drawing/2014/main" id="{629D717B-34DC-B64D-A414-68B41DCFC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9144000" cy="565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630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9956-B0BA-D24D-9D8C-C22DB343243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3AC56A1-731F-2446-913C-6FC273600DC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C52CEB45-13F3-FC48-BB05-8D4AFFE9BD59}"/>
              </a:ext>
            </a:extLst>
          </p:cNvPr>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pic>
        <p:nvPicPr>
          <p:cNvPr id="11" name="Picture 10">
            <a:extLst>
              <a:ext uri="{FF2B5EF4-FFF2-40B4-BE49-F238E27FC236}">
                <a16:creationId xmlns:a16="http://schemas.microsoft.com/office/drawing/2014/main" id="{AD1C5837-380E-A34A-B604-35CD682C7390}"/>
              </a:ext>
            </a:extLst>
          </p:cNvPr>
          <p:cNvPicPr>
            <a:picLocks noChangeAspect="1"/>
          </p:cNvPicPr>
          <p:nvPr/>
        </p:nvPicPr>
        <p:blipFill>
          <a:blip r:embed="rId2"/>
          <a:stretch>
            <a:fillRect/>
          </a:stretch>
        </p:blipFill>
        <p:spPr>
          <a:xfrm>
            <a:off x="0" y="1166029"/>
            <a:ext cx="9144000" cy="4525942"/>
          </a:xfrm>
          <a:prstGeom prst="rect">
            <a:avLst/>
          </a:prstGeom>
        </p:spPr>
      </p:pic>
    </p:spTree>
    <p:extLst>
      <p:ext uri="{BB962C8B-B14F-4D97-AF65-F5344CB8AC3E}">
        <p14:creationId xmlns:p14="http://schemas.microsoft.com/office/powerpoint/2010/main" val="3421112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46"/>
        <p:cNvGrpSpPr/>
        <p:nvPr/>
      </p:nvGrpSpPr>
      <p:grpSpPr>
        <a:xfrm>
          <a:off x="0" y="0"/>
          <a:ext cx="0" cy="0"/>
          <a:chOff x="0" y="0"/>
          <a:chExt cx="0" cy="0"/>
        </a:xfrm>
      </p:grpSpPr>
      <p:sp>
        <p:nvSpPr>
          <p:cNvPr id="749" name="Shape 749"/>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50" name="Shape 750"/>
          <p:cNvPicPr preferRelativeResize="0"/>
          <p:nvPr/>
        </p:nvPicPr>
        <p:blipFill>
          <a:blip r:embed="rId3">
            <a:alphaModFix/>
          </a:blip>
          <a:stretch>
            <a:fillRect/>
          </a:stretch>
        </p:blipFill>
        <p:spPr>
          <a:xfrm>
            <a:off x="1419649" y="2363876"/>
            <a:ext cx="1705750" cy="461000"/>
          </a:xfrm>
          <a:prstGeom prst="rect">
            <a:avLst/>
          </a:prstGeom>
          <a:noFill/>
          <a:ln>
            <a:noFill/>
          </a:ln>
        </p:spPr>
      </p:pic>
      <p:sp>
        <p:nvSpPr>
          <p:cNvPr id="752" name="Shape 752"/>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a:t>
            </a:r>
            <a:r>
              <a:rPr lang="en" sz="1400" u="sng" kern="0">
                <a:solidFill>
                  <a:srgbClr val="000000"/>
                </a:solidFill>
                <a:latin typeface="Arial"/>
                <a:ea typeface="Arial"/>
                <a:cs typeface="Arial"/>
                <a:sym typeface="Arial"/>
              </a:rPr>
              <a:t>stride=2</a:t>
            </a:r>
            <a:r>
              <a:rPr lang="en" sz="1400" kern="0">
                <a:solidFill>
                  <a:srgbClr val="000000"/>
                </a:solidFill>
                <a:latin typeface="Arial"/>
                <a:ea typeface="Arial"/>
                <a:cs typeface="Arial"/>
                <a:sym typeface="Arial"/>
              </a:rPr>
              <a:t>, padding=1</a:t>
            </a:r>
          </a:p>
        </p:txBody>
      </p:sp>
      <p:pic>
        <p:nvPicPr>
          <p:cNvPr id="8" name="Shape 766"/>
          <p:cNvPicPr preferRelativeResize="0"/>
          <p:nvPr/>
        </p:nvPicPr>
        <p:blipFill>
          <a:blip r:embed="rId4">
            <a:alphaModFix/>
          </a:blip>
          <a:stretch>
            <a:fillRect/>
          </a:stretch>
        </p:blipFill>
        <p:spPr>
          <a:xfrm>
            <a:off x="215758" y="2990552"/>
            <a:ext cx="4113525" cy="1649723"/>
          </a:xfrm>
          <a:prstGeom prst="rect">
            <a:avLst/>
          </a:prstGeom>
          <a:noFill/>
          <a:ln>
            <a:noFill/>
          </a:ln>
        </p:spPr>
      </p:pic>
      <p:sp>
        <p:nvSpPr>
          <p:cNvPr id="9" name="Title 1"/>
          <p:cNvSpPr>
            <a:spLocks noGrp="1"/>
          </p:cNvSpPr>
          <p:nvPr>
            <p:ph type="title"/>
          </p:nvPr>
        </p:nvSpPr>
        <p:spPr>
          <a:xfrm>
            <a:off x="685800" y="228600"/>
            <a:ext cx="7772400" cy="685800"/>
          </a:xfrm>
        </p:spPr>
        <p:txBody>
          <a:bodyPr/>
          <a:lstStyle/>
          <a:p>
            <a:r>
              <a:rPr lang="en-US"/>
              <a:t>But not always</a:t>
            </a:r>
            <a:endParaRPr lang="en-US"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824914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756"/>
        <p:cNvGrpSpPr/>
        <p:nvPr/>
      </p:nvGrpSpPr>
      <p:grpSpPr>
        <a:xfrm>
          <a:off x="0" y="0"/>
          <a:ext cx="0" cy="0"/>
          <a:chOff x="0" y="0"/>
          <a:chExt cx="0" cy="0"/>
        </a:xfrm>
      </p:grpSpPr>
      <p:sp>
        <p:nvSpPr>
          <p:cNvPr id="757" name="Shape 757"/>
          <p:cNvSpPr txBox="1">
            <a:spLocks noGrp="1"/>
          </p:cNvSpPr>
          <p:nvPr>
            <p:ph type="sldNum" idx="12"/>
          </p:nvPr>
        </p:nvSpPr>
        <p:spPr>
          <a:xfrm>
            <a:off x="6655703" y="5525100"/>
            <a:ext cx="732600" cy="393600"/>
          </a:xfrm>
          <a:prstGeom prst="rect">
            <a:avLst/>
          </a:prstGeom>
        </p:spPr>
        <p:txBody>
          <a:bodyPr lIns="91425" tIns="91425" rIns="91425" bIns="91425" anchor="ctr" anchorCtr="0">
            <a:noAutofit/>
          </a:bodyPr>
          <a:lstStyle/>
          <a:p>
            <a:fld id="{00000000-1234-1234-1234-123412341234}" type="slidenum">
              <a:rPr lang="en"/>
              <a:pPr/>
              <a:t>41</a:t>
            </a:fld>
            <a:endParaRPr lang="en"/>
          </a:p>
        </p:txBody>
      </p:sp>
      <p:sp>
        <p:nvSpPr>
          <p:cNvPr id="759" name="Shape 759"/>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60" name="Shape 760"/>
          <p:cNvPicPr preferRelativeResize="0"/>
          <p:nvPr/>
        </p:nvPicPr>
        <p:blipFill>
          <a:blip r:embed="rId3">
            <a:alphaModFix/>
          </a:blip>
          <a:stretch>
            <a:fillRect/>
          </a:stretch>
        </p:blipFill>
        <p:spPr>
          <a:xfrm>
            <a:off x="1419649" y="2363876"/>
            <a:ext cx="1705750" cy="461000"/>
          </a:xfrm>
          <a:prstGeom prst="rect">
            <a:avLst/>
          </a:prstGeom>
          <a:noFill/>
          <a:ln>
            <a:noFill/>
          </a:ln>
        </p:spPr>
      </p:pic>
      <p:sp>
        <p:nvSpPr>
          <p:cNvPr id="761" name="Shape 761"/>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a:t>
            </a:r>
            <a:r>
              <a:rPr lang="en" sz="1400" u="sng" kern="0">
                <a:solidFill>
                  <a:srgbClr val="000000"/>
                </a:solidFill>
                <a:latin typeface="Arial"/>
                <a:ea typeface="Arial"/>
                <a:cs typeface="Arial"/>
                <a:sym typeface="Arial"/>
              </a:rPr>
              <a:t>stride=2</a:t>
            </a:r>
            <a:r>
              <a:rPr lang="en" sz="1400" kern="0">
                <a:solidFill>
                  <a:srgbClr val="000000"/>
                </a:solidFill>
                <a:latin typeface="Arial"/>
                <a:ea typeface="Arial"/>
                <a:cs typeface="Arial"/>
                <a:sym typeface="Arial"/>
              </a:rPr>
              <a:t>, padding=1</a:t>
            </a:r>
          </a:p>
        </p:txBody>
      </p:sp>
      <p:pic>
        <p:nvPicPr>
          <p:cNvPr id="762" name="Shape 762"/>
          <p:cNvPicPr preferRelativeResize="0"/>
          <p:nvPr/>
        </p:nvPicPr>
        <p:blipFill>
          <a:blip r:embed="rId4">
            <a:alphaModFix/>
          </a:blip>
          <a:stretch>
            <a:fillRect/>
          </a:stretch>
        </p:blipFill>
        <p:spPr>
          <a:xfrm>
            <a:off x="5416375" y="2851586"/>
            <a:ext cx="2730875" cy="1927674"/>
          </a:xfrm>
          <a:prstGeom prst="rect">
            <a:avLst/>
          </a:prstGeom>
          <a:noFill/>
          <a:ln>
            <a:noFill/>
          </a:ln>
        </p:spPr>
      </p:pic>
      <p:sp>
        <p:nvSpPr>
          <p:cNvPr id="763" name="Shape 763"/>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64" name="Shape 764"/>
          <p:cNvPicPr preferRelativeResize="0"/>
          <p:nvPr/>
        </p:nvPicPr>
        <p:blipFill>
          <a:blip r:embed="rId5">
            <a:alphaModFix/>
          </a:blip>
          <a:stretch>
            <a:fillRect/>
          </a:stretch>
        </p:blipFill>
        <p:spPr>
          <a:xfrm>
            <a:off x="5966650" y="2355414"/>
            <a:ext cx="1899596" cy="477923"/>
          </a:xfrm>
          <a:prstGeom prst="rect">
            <a:avLst/>
          </a:prstGeom>
          <a:noFill/>
          <a:ln>
            <a:noFill/>
          </a:ln>
        </p:spPr>
      </p:pic>
      <p:sp>
        <p:nvSpPr>
          <p:cNvPr id="765" name="Shape 765"/>
          <p:cNvSpPr txBox="1"/>
          <p:nvPr/>
        </p:nvSpPr>
        <p:spPr>
          <a:xfrm>
            <a:off x="5051750" y="4797500"/>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When stride&gt;1, convolution transpose is no longer a normal convolution!</a:t>
            </a:r>
          </a:p>
        </p:txBody>
      </p:sp>
      <p:pic>
        <p:nvPicPr>
          <p:cNvPr id="766" name="Shape 766"/>
          <p:cNvPicPr preferRelativeResize="0"/>
          <p:nvPr/>
        </p:nvPicPr>
        <p:blipFill>
          <a:blip r:embed="rId6">
            <a:alphaModFix/>
          </a:blip>
          <a:stretch>
            <a:fillRect/>
          </a:stretch>
        </p:blipFill>
        <p:spPr>
          <a:xfrm>
            <a:off x="215758" y="2990552"/>
            <a:ext cx="4113525" cy="1649723"/>
          </a:xfrm>
          <a:prstGeom prst="rect">
            <a:avLst/>
          </a:prstGeom>
          <a:noFill/>
          <a:ln>
            <a:noFill/>
          </a:ln>
        </p:spPr>
      </p:pic>
      <p:sp>
        <p:nvSpPr>
          <p:cNvPr id="15" name="Title 1"/>
          <p:cNvSpPr>
            <a:spLocks noGrp="1"/>
          </p:cNvSpPr>
          <p:nvPr>
            <p:ph type="title"/>
          </p:nvPr>
        </p:nvSpPr>
        <p:spPr>
          <a:xfrm>
            <a:off x="685800" y="228600"/>
            <a:ext cx="7772400" cy="685800"/>
          </a:xfrm>
        </p:spPr>
        <p:txBody>
          <a:bodyPr/>
          <a:lstStyle/>
          <a:p>
            <a:r>
              <a:rPr lang="en-US"/>
              <a:t>But not always</a:t>
            </a:r>
            <a:endParaRPr lang="en-US" dirty="0"/>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902419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Convolutional Neural Networks</a:t>
            </a:r>
          </a:p>
          <a:p>
            <a:pPr lvl="1"/>
            <a:r>
              <a:rPr lang="en-US" dirty="0"/>
              <a:t>Transposed convolutions</a:t>
            </a:r>
          </a:p>
          <a:p>
            <a:endParaRPr lang="en-US" dirty="0"/>
          </a:p>
          <a:p>
            <a:r>
              <a:rPr lang="en-US" dirty="0"/>
              <a:t>Recurrent Neural Networks (RNNs)</a:t>
            </a:r>
          </a:p>
          <a:p>
            <a:pPr lvl="1"/>
            <a:r>
              <a:rPr lang="en-US" dirty="0"/>
              <a:t>A new model class</a:t>
            </a:r>
          </a:p>
          <a:p>
            <a:pPr lvl="1"/>
            <a:r>
              <a:rPr lang="en-US" dirty="0"/>
              <a:t>Learning: </a:t>
            </a:r>
            <a:r>
              <a:rPr lang="en-US" dirty="0" err="1"/>
              <a:t>BackProp</a:t>
            </a:r>
            <a:r>
              <a:rPr lang="en-US" dirty="0"/>
              <a:t> Through Time (BPTT)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spTree>
    <p:extLst>
      <p:ext uri="{BB962C8B-B14F-4D97-AF65-F5344CB8AC3E}">
        <p14:creationId xmlns:p14="http://schemas.microsoft.com/office/powerpoint/2010/main" val="207745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Topic: RNNs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pic>
        <p:nvPicPr>
          <p:cNvPr id="6" name="Picture 5"/>
          <p:cNvPicPr>
            <a:picLocks noChangeAspect="1"/>
          </p:cNvPicPr>
          <p:nvPr/>
        </p:nvPicPr>
        <p:blipFill>
          <a:blip r:embed="rId2"/>
          <a:stretch>
            <a:fillRect/>
          </a:stretch>
        </p:blipFill>
        <p:spPr>
          <a:xfrm>
            <a:off x="914400" y="1087470"/>
            <a:ext cx="7237076" cy="2265330"/>
          </a:xfrm>
          <a:prstGeom prst="rect">
            <a:avLst/>
          </a:prstGeom>
        </p:spPr>
      </p:pic>
      <p:pic>
        <p:nvPicPr>
          <p:cNvPr id="8" name="Picture 7"/>
          <p:cNvPicPr>
            <a:picLocks noChangeAspect="1"/>
          </p:cNvPicPr>
          <p:nvPr/>
        </p:nvPicPr>
        <p:blipFill>
          <a:blip r:embed="rId3"/>
          <a:stretch>
            <a:fillRect/>
          </a:stretch>
        </p:blipFill>
        <p:spPr>
          <a:xfrm>
            <a:off x="3048000" y="3371936"/>
            <a:ext cx="2984500" cy="3499294"/>
          </a:xfrm>
          <a:prstGeom prst="rect">
            <a:avLst/>
          </a:prstGeom>
        </p:spPr>
      </p:pic>
      <p:sp>
        <p:nvSpPr>
          <p:cNvPr id="9" name="TextBox 8"/>
          <p:cNvSpPr txBox="1"/>
          <p:nvPr/>
        </p:nvSpPr>
        <p:spPr>
          <a:xfrm>
            <a:off x="6277944"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14888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Words</a:t>
            </a:r>
          </a:p>
        </p:txBody>
      </p:sp>
      <p:sp>
        <p:nvSpPr>
          <p:cNvPr id="3" name="Content Placeholder 2"/>
          <p:cNvSpPr>
            <a:spLocks noGrp="1"/>
          </p:cNvSpPr>
          <p:nvPr>
            <p:ph idx="1"/>
          </p:nvPr>
        </p:nvSpPr>
        <p:spPr/>
        <p:txBody>
          <a:bodyPr>
            <a:normAutofit lnSpcReduction="10000"/>
          </a:bodyPr>
          <a:lstStyle/>
          <a:p>
            <a:r>
              <a:rPr lang="en-US" dirty="0"/>
              <a:t>Recurrent Neural Networks (RNNs)</a:t>
            </a:r>
          </a:p>
          <a:p>
            <a:endParaRPr lang="en-US" dirty="0"/>
          </a:p>
          <a:p>
            <a:r>
              <a:rPr lang="en-US" dirty="0"/>
              <a:t>Recursive Neural Networks</a:t>
            </a:r>
          </a:p>
          <a:p>
            <a:pPr lvl="1"/>
            <a:r>
              <a:rPr lang="en-US" dirty="0"/>
              <a:t>General family; think graphs instead of chains</a:t>
            </a:r>
          </a:p>
          <a:p>
            <a:endParaRPr lang="en-US" dirty="0"/>
          </a:p>
          <a:p>
            <a:r>
              <a:rPr lang="en-US" dirty="0"/>
              <a:t>Types:</a:t>
            </a:r>
          </a:p>
          <a:p>
            <a:pPr lvl="1"/>
            <a:r>
              <a:rPr lang="en-US" dirty="0"/>
              <a:t>“Vanilla” RNNs (Elman Networks)</a:t>
            </a:r>
          </a:p>
          <a:p>
            <a:pPr lvl="1"/>
            <a:r>
              <a:rPr lang="en-US" dirty="0"/>
              <a:t>Long Short Term Memory (LSTMs)</a:t>
            </a:r>
          </a:p>
          <a:p>
            <a:pPr lvl="1"/>
            <a:r>
              <a:rPr lang="en-US" dirty="0"/>
              <a:t>Gated Recurrent Units (GRUs)</a:t>
            </a:r>
          </a:p>
          <a:p>
            <a:pPr lvl="1"/>
            <a:r>
              <a:rPr lang="mr-IN" dirty="0"/>
              <a:t>…</a:t>
            </a:r>
            <a:endParaRPr lang="en-US" dirty="0"/>
          </a:p>
          <a:p>
            <a:endParaRPr lang="en-US" dirty="0"/>
          </a:p>
          <a:p>
            <a:r>
              <a:rPr lang="en-US" dirty="0"/>
              <a:t>Algorithms</a:t>
            </a:r>
          </a:p>
          <a:p>
            <a:pPr lvl="1"/>
            <a:r>
              <a:rPr lang="en-US" dirty="0" err="1"/>
              <a:t>BackProp</a:t>
            </a:r>
            <a:r>
              <a:rPr lang="en-US" dirty="0"/>
              <a:t> Through Time (BPTT)</a:t>
            </a:r>
          </a:p>
          <a:p>
            <a:pPr lvl="1"/>
            <a:r>
              <a:rPr lang="en-US" dirty="0" err="1"/>
              <a:t>BackProp</a:t>
            </a:r>
            <a:r>
              <a:rPr lang="en-US" dirty="0"/>
              <a:t> Through Structure (BPTS)</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spTree>
    <p:extLst>
      <p:ext uri="{BB962C8B-B14F-4D97-AF65-F5344CB8AC3E}">
        <p14:creationId xmlns:p14="http://schemas.microsoft.com/office/powerpoint/2010/main" val="38083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2020142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a:p>
            <a:r>
              <a:rPr lang="en-US" dirty="0"/>
              <a:t>Problem 2: Pure feed-forward processing</a:t>
            </a:r>
          </a:p>
          <a:p>
            <a:pPr lvl="1"/>
            <a:r>
              <a:rPr lang="en-US" dirty="0"/>
              <a:t>No “memory”, no feedback</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35120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dirty="0"/>
              <a:t>Why model sequences?</a:t>
            </a:r>
          </a:p>
        </p:txBody>
      </p:sp>
      <p:pic>
        <p:nvPicPr>
          <p:cNvPr id="20485" name="Picture 3" descr="w51-r3"/>
          <p:cNvPicPr>
            <a:picLocks noGrp="1" noChangeAspect="1" noChangeArrowheads="1"/>
          </p:cNvPicPr>
          <p:nvPr>
            <p:ph sz="half" idx="4294967295"/>
          </p:nvPr>
        </p:nvPicPr>
        <p:blipFill>
          <a:blip r:embed="rId3" cstate="print"/>
          <a:srcRect/>
          <a:stretch>
            <a:fillRect/>
          </a:stretch>
        </p:blipFill>
        <p:spPr>
          <a:xfrm>
            <a:off x="1849438" y="1539875"/>
            <a:ext cx="1616075" cy="2879725"/>
          </a:xfrm>
        </p:spPr>
      </p:pic>
      <p:grpSp>
        <p:nvGrpSpPr>
          <p:cNvPr id="2" name="Group 4"/>
          <p:cNvGrpSpPr>
            <a:grpSpLocks/>
          </p:cNvGrpSpPr>
          <p:nvPr/>
        </p:nvGrpSpPr>
        <p:grpSpPr bwMode="auto">
          <a:xfrm>
            <a:off x="152400" y="1528763"/>
            <a:ext cx="8534400" cy="2898775"/>
            <a:chOff x="96" y="963"/>
            <a:chExt cx="5376" cy="1826"/>
          </a:xfrm>
        </p:grpSpPr>
        <p:pic>
          <p:nvPicPr>
            <p:cNvPr id="20488" name="Picture 5" descr="w51-e6"/>
            <p:cNvPicPr>
              <a:picLocks noChangeAspect="1" noChangeArrowheads="1"/>
            </p:cNvPicPr>
            <p:nvPr/>
          </p:nvPicPr>
          <p:blipFill>
            <a:blip r:embed="rId4" cstate="print"/>
            <a:srcRect/>
            <a:stretch>
              <a:fillRect/>
            </a:stretch>
          </p:blipFill>
          <p:spPr bwMode="auto">
            <a:xfrm>
              <a:off x="4510" y="963"/>
              <a:ext cx="962" cy="1826"/>
            </a:xfrm>
            <a:prstGeom prst="rect">
              <a:avLst/>
            </a:prstGeom>
            <a:noFill/>
            <a:ln w="9525">
              <a:noFill/>
              <a:miter lim="800000"/>
              <a:headEnd/>
              <a:tailEnd/>
            </a:ln>
          </p:spPr>
        </p:pic>
        <p:pic>
          <p:nvPicPr>
            <p:cNvPr id="20489" name="Picture 6" descr="w51-b2"/>
            <p:cNvPicPr>
              <a:picLocks noChangeAspect="1" noChangeArrowheads="1"/>
            </p:cNvPicPr>
            <p:nvPr/>
          </p:nvPicPr>
          <p:blipFill>
            <a:blip r:embed="rId5" cstate="print"/>
            <a:srcRect/>
            <a:stretch>
              <a:fillRect/>
            </a:stretch>
          </p:blipFill>
          <p:spPr bwMode="auto">
            <a:xfrm>
              <a:off x="96" y="963"/>
              <a:ext cx="962" cy="1826"/>
            </a:xfrm>
            <a:prstGeom prst="rect">
              <a:avLst/>
            </a:prstGeom>
            <a:noFill/>
            <a:ln w="9525">
              <a:noFill/>
              <a:miter lim="800000"/>
              <a:headEnd/>
              <a:tailEnd/>
            </a:ln>
          </p:spPr>
        </p:pic>
        <p:pic>
          <p:nvPicPr>
            <p:cNvPr id="20490" name="Picture 7" descr="w51-a4"/>
            <p:cNvPicPr>
              <a:picLocks noChangeAspect="1" noChangeArrowheads="1"/>
            </p:cNvPicPr>
            <p:nvPr/>
          </p:nvPicPr>
          <p:blipFill>
            <a:blip r:embed="rId6" cstate="print"/>
            <a:srcRect/>
            <a:stretch>
              <a:fillRect/>
            </a:stretch>
          </p:blipFill>
          <p:spPr bwMode="auto">
            <a:xfrm>
              <a:off x="2290" y="973"/>
              <a:ext cx="940" cy="1811"/>
            </a:xfrm>
            <a:prstGeom prst="rect">
              <a:avLst/>
            </a:prstGeom>
            <a:noFill/>
            <a:ln w="9525">
              <a:noFill/>
              <a:miter lim="800000"/>
              <a:headEnd/>
              <a:tailEnd/>
            </a:ln>
          </p:spPr>
        </p:pic>
      </p:grpSp>
      <p:pic>
        <p:nvPicPr>
          <p:cNvPr id="20487" name="Picture 8" descr="w51-c5"/>
          <p:cNvPicPr>
            <a:picLocks noChangeAspect="1" noChangeArrowheads="1"/>
          </p:cNvPicPr>
          <p:nvPr/>
        </p:nvPicPr>
        <p:blipFill>
          <a:blip r:embed="rId7" cstate="print"/>
          <a:srcRect/>
          <a:stretch>
            <a:fillRect/>
          </a:stretch>
        </p:blipFill>
        <p:spPr bwMode="auto">
          <a:xfrm>
            <a:off x="5297488" y="1524000"/>
            <a:ext cx="1690687" cy="2895600"/>
          </a:xfrm>
          <a:prstGeom prst="rect">
            <a:avLst/>
          </a:prstGeom>
          <a:noFill/>
          <a:ln w="9525">
            <a:noFill/>
            <a:miter lim="800000"/>
            <a:headEnd/>
            <a:tailEnd/>
          </a:ln>
        </p:spPr>
      </p:pic>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a:t>Figure Credit: Carlos </a:t>
            </a:r>
            <a:r>
              <a:rPr lang="en-US" dirty="0" err="1"/>
              <a:t>Guestrin</a:t>
            </a:r>
            <a:endParaRPr lang="en-US" dirty="0"/>
          </a:p>
        </p:txBody>
      </p:sp>
    </p:spTree>
    <p:extLst>
      <p:ext uri="{BB962C8B-B14F-4D97-AF65-F5344CB8AC3E}">
        <p14:creationId xmlns:p14="http://schemas.microsoft.com/office/powerpoint/2010/main" val="9616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model sequences?</a:t>
            </a:r>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48</a:t>
            </a:fld>
            <a:endParaRPr lang="en-US"/>
          </a:p>
        </p:txBody>
      </p:sp>
      <p:pic>
        <p:nvPicPr>
          <p:cNvPr id="5" name="Picture 4"/>
          <p:cNvPicPr>
            <a:picLocks noChangeAspect="1"/>
          </p:cNvPicPr>
          <p:nvPr/>
        </p:nvPicPr>
        <p:blipFill>
          <a:blip r:embed="rId2"/>
          <a:stretch>
            <a:fillRect/>
          </a:stretch>
        </p:blipFill>
        <p:spPr>
          <a:xfrm>
            <a:off x="2425700" y="2260600"/>
            <a:ext cx="4279900" cy="2324100"/>
          </a:xfrm>
          <a:prstGeom prst="rect">
            <a:avLst/>
          </a:prstGeom>
        </p:spPr>
      </p:pic>
      <p:sp>
        <p:nvSpPr>
          <p:cNvPr id="6" name="TextBox 5"/>
          <p:cNvSpPr txBox="1"/>
          <p:nvPr/>
        </p:nvSpPr>
        <p:spPr>
          <a:xfrm>
            <a:off x="3622577" y="6578469"/>
            <a:ext cx="1980756" cy="276999"/>
          </a:xfrm>
          <a:prstGeom prst="rect">
            <a:avLst/>
          </a:prstGeom>
          <a:noFill/>
        </p:spPr>
        <p:txBody>
          <a:bodyPr wrap="none" rtlCol="0">
            <a:spAutoFit/>
          </a:bodyPr>
          <a:lstStyle/>
          <a:p>
            <a:r>
              <a:rPr lang="en-US" dirty="0">
                <a:solidFill>
                  <a:schemeClr val="bg1">
                    <a:lumMod val="65000"/>
                  </a:schemeClr>
                </a:solidFill>
              </a:rPr>
              <a:t>Image Credit: Alex Graves</a:t>
            </a:r>
          </a:p>
        </p:txBody>
      </p:sp>
    </p:spTree>
    <p:extLst>
      <p:ext uri="{BB962C8B-B14F-4D97-AF65-F5344CB8AC3E}">
        <p14:creationId xmlns:p14="http://schemas.microsoft.com/office/powerpoint/2010/main" val="466436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are everywhere…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7" name="Picture 6"/>
          <p:cNvPicPr>
            <a:picLocks noChangeAspect="1"/>
          </p:cNvPicPr>
          <p:nvPr/>
        </p:nvPicPr>
        <p:blipFill>
          <a:blip r:embed="rId2"/>
          <a:stretch>
            <a:fillRect/>
          </a:stretch>
        </p:blipFill>
        <p:spPr>
          <a:xfrm>
            <a:off x="0" y="1066800"/>
            <a:ext cx="9144000" cy="3333281"/>
          </a:xfrm>
          <a:prstGeom prst="rect">
            <a:avLst/>
          </a:prstGeom>
        </p:spPr>
      </p:pic>
      <p:sp>
        <p:nvSpPr>
          <p:cNvPr id="8" name="TextBox 7"/>
          <p:cNvSpPr txBox="1"/>
          <p:nvPr/>
        </p:nvSpPr>
        <p:spPr>
          <a:xfrm>
            <a:off x="2993875" y="6578469"/>
            <a:ext cx="3238161" cy="276999"/>
          </a:xfrm>
          <a:prstGeom prst="rect">
            <a:avLst/>
          </a:prstGeom>
          <a:noFill/>
        </p:spPr>
        <p:txBody>
          <a:bodyPr wrap="none" rtlCol="0">
            <a:spAutoFit/>
          </a:bodyPr>
          <a:lstStyle/>
          <a:p>
            <a:r>
              <a:rPr lang="en-US" dirty="0">
                <a:solidFill>
                  <a:schemeClr val="bg1">
                    <a:lumMod val="65000"/>
                  </a:schemeClr>
                </a:solidFill>
              </a:rPr>
              <a:t>Image Credit: Alex Graves and Kevin </a:t>
            </a:r>
            <a:r>
              <a:rPr lang="en-US" dirty="0" err="1">
                <a:solidFill>
                  <a:schemeClr val="bg1">
                    <a:lumMod val="65000"/>
                  </a:schemeClr>
                </a:solidFill>
              </a:rPr>
              <a:t>Gimpel</a:t>
            </a:r>
            <a:endParaRPr lang="en-US" dirty="0">
              <a:solidFill>
                <a:schemeClr val="bg1">
                  <a:lumMod val="65000"/>
                </a:schemeClr>
              </a:solidFill>
            </a:endParaRPr>
          </a:p>
        </p:txBody>
      </p:sp>
      <p:pic>
        <p:nvPicPr>
          <p:cNvPr id="10" name="Picture 9"/>
          <p:cNvPicPr>
            <a:picLocks noChangeAspect="1"/>
          </p:cNvPicPr>
          <p:nvPr/>
        </p:nvPicPr>
        <p:blipFill>
          <a:blip r:embed="rId3"/>
          <a:stretch>
            <a:fillRect/>
          </a:stretch>
        </p:blipFill>
        <p:spPr>
          <a:xfrm>
            <a:off x="914400" y="4191000"/>
            <a:ext cx="7213600" cy="2184400"/>
          </a:xfrm>
          <a:prstGeom prst="rect">
            <a:avLst/>
          </a:prstGeom>
        </p:spPr>
      </p:pic>
      <p:sp>
        <p:nvSpPr>
          <p:cNvPr id="11" name="Right Arrow 10"/>
          <p:cNvSpPr/>
          <p:nvPr/>
        </p:nvSpPr>
        <p:spPr bwMode="auto">
          <a:xfrm rot="2907571">
            <a:off x="1452890" y="5844024"/>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6008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Convolutional Neural Networks</a:t>
            </a:r>
          </a:p>
          <a:p>
            <a:pPr lvl="1"/>
            <a:r>
              <a:rPr lang="en-US" dirty="0"/>
              <a:t>Transposed convolutions</a:t>
            </a:r>
          </a:p>
          <a:p>
            <a:endParaRPr lang="en-US" dirty="0"/>
          </a:p>
          <a:p>
            <a:r>
              <a:rPr lang="en-US" dirty="0"/>
              <a:t>Recurrent Neural Networks (RNNs)</a:t>
            </a:r>
          </a:p>
          <a:p>
            <a:pPr lvl="1"/>
            <a:r>
              <a:rPr lang="en-US" dirty="0"/>
              <a:t>A new model class</a:t>
            </a:r>
          </a:p>
          <a:p>
            <a:pPr lvl="1"/>
            <a:r>
              <a:rPr lang="en-US" dirty="0"/>
              <a:t>Learning: </a:t>
            </a:r>
            <a:r>
              <a:rPr lang="en-US" dirty="0" err="1"/>
              <a:t>BackProp</a:t>
            </a:r>
            <a:r>
              <a:rPr lang="en-US" dirty="0"/>
              <a:t> Through Time (BPTT)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3206001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6" name="Picture 5"/>
          <p:cNvPicPr>
            <a:picLocks noChangeAspect="1"/>
          </p:cNvPicPr>
          <p:nvPr/>
        </p:nvPicPr>
        <p:blipFill>
          <a:blip r:embed="rId2"/>
          <a:stretch>
            <a:fillRect/>
          </a:stretch>
        </p:blipFill>
        <p:spPr>
          <a:xfrm>
            <a:off x="914400" y="914400"/>
            <a:ext cx="7543800" cy="3033680"/>
          </a:xfrm>
          <a:prstGeom prst="rect">
            <a:avLst/>
          </a:prstGeom>
        </p:spPr>
      </p:pic>
      <p:pic>
        <p:nvPicPr>
          <p:cNvPr id="7" name="Picture 6"/>
          <p:cNvPicPr>
            <a:picLocks noChangeAspect="1"/>
          </p:cNvPicPr>
          <p:nvPr/>
        </p:nvPicPr>
        <p:blipFill>
          <a:blip r:embed="rId3"/>
          <a:stretch>
            <a:fillRect/>
          </a:stretch>
        </p:blipFill>
        <p:spPr>
          <a:xfrm>
            <a:off x="0" y="3682472"/>
            <a:ext cx="9144000" cy="2794528"/>
          </a:xfrm>
          <a:prstGeom prst="rect">
            <a:avLst/>
          </a:prstGeom>
        </p:spPr>
      </p:pic>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TextBox 8"/>
          <p:cNvSpPr txBox="1"/>
          <p:nvPr/>
        </p:nvSpPr>
        <p:spPr>
          <a:xfrm>
            <a:off x="3602556" y="6578469"/>
            <a:ext cx="2020806"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Vinyals</a:t>
            </a:r>
            <a:r>
              <a:rPr lang="en-US" dirty="0">
                <a:solidFill>
                  <a:schemeClr val="bg1">
                    <a:lumMod val="65000"/>
                  </a:schemeClr>
                </a:solidFill>
              </a:rPr>
              <a:t> et al.</a:t>
            </a:r>
          </a:p>
        </p:txBody>
      </p:sp>
    </p:spTree>
    <p:extLst>
      <p:ext uri="{BB962C8B-B14F-4D97-AF65-F5344CB8AC3E}">
        <p14:creationId xmlns:p14="http://schemas.microsoft.com/office/powerpoint/2010/main" val="59869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rotWithShape="1">
          <a:blip r:embed="rId3">
            <a:alphaModFix/>
          </a:blip>
          <a:srcRect b="1739"/>
          <a:stretch/>
        </p:blipFill>
        <p:spPr>
          <a:xfrm>
            <a:off x="4536750" y="1680500"/>
            <a:ext cx="3641200" cy="3577675"/>
          </a:xfrm>
          <a:prstGeom prst="rect">
            <a:avLst/>
          </a:prstGeom>
          <a:noFill/>
          <a:ln>
            <a:noFill/>
          </a:ln>
        </p:spPr>
      </p:pic>
      <p:sp>
        <p:nvSpPr>
          <p:cNvPr id="387" name="Shape 387"/>
          <p:cNvSpPr txBox="1"/>
          <p:nvPr/>
        </p:nvSpPr>
        <p:spPr>
          <a:xfrm>
            <a:off x="0" y="5126050"/>
            <a:ext cx="5601600" cy="351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700" kern="0">
                <a:solidFill>
                  <a:srgbClr val="000000"/>
                </a:solidFill>
                <a:latin typeface="Arial"/>
                <a:ea typeface="Arial"/>
                <a:cs typeface="Arial"/>
                <a:sym typeface="Arial"/>
              </a:rPr>
              <a:t>Ba, Mnih, and Kavukcuoglu, “Multiple Object Recognition with Visual Attention”, ICLR 2015.</a:t>
            </a:r>
          </a:p>
          <a:p>
            <a:pPr algn="l" eaLnBrk="1" fontAlgn="auto" hangingPunct="1">
              <a:spcBef>
                <a:spcPts val="0"/>
              </a:spcBef>
              <a:spcAft>
                <a:spcPts val="0"/>
              </a:spcAft>
            </a:pPr>
            <a:r>
              <a:rPr lang="en" sz="700" kern="0">
                <a:solidFill>
                  <a:srgbClr val="000000"/>
                </a:solidFill>
                <a:latin typeface="Arial"/>
                <a:ea typeface="Arial"/>
                <a:cs typeface="Arial"/>
                <a:sym typeface="Arial"/>
              </a:rPr>
              <a:t>Gregor et al, “DRAW: A Recurrent Neural Network For Image Generation”, ICML 2015</a:t>
            </a:r>
          </a:p>
          <a:p>
            <a:pPr algn="l" eaLnBrk="1" fontAlgn="auto" hangingPunct="1">
              <a:spcBef>
                <a:spcPts val="0"/>
              </a:spcBef>
              <a:spcAft>
                <a:spcPts val="0"/>
              </a:spcAft>
            </a:pPr>
            <a:r>
              <a:rPr lang="en" sz="700" kern="0">
                <a:solidFill>
                  <a:srgbClr val="000000"/>
                </a:solidFill>
                <a:latin typeface="Arial"/>
                <a:ea typeface="Arial"/>
                <a:cs typeface="Arial"/>
                <a:sym typeface="Arial"/>
              </a:rPr>
              <a:t>Figure copyright Karol Gregor, Ivo Danihelka, Alex Graves, Danilo Jimenez Rezende, and Daan Wierstra, 2015. Reproduced with permission.</a:t>
            </a:r>
          </a:p>
        </p:txBody>
      </p:sp>
      <p:sp>
        <p:nvSpPr>
          <p:cNvPr id="388" name="Shape 388"/>
          <p:cNvSpPr txBox="1"/>
          <p:nvPr/>
        </p:nvSpPr>
        <p:spPr>
          <a:xfrm>
            <a:off x="510350" y="2928600"/>
            <a:ext cx="3458400" cy="81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Classify images by taking a series of “glimpses”</a:t>
            </a:r>
          </a:p>
        </p:txBody>
      </p:sp>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2074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sp>
        <p:nvSpPr>
          <p:cNvPr id="10" name="TextBox 9"/>
          <p:cNvSpPr txBox="1"/>
          <p:nvPr/>
        </p:nvSpPr>
        <p:spPr>
          <a:xfrm>
            <a:off x="3306057" y="6578469"/>
            <a:ext cx="2613816" cy="276999"/>
          </a:xfrm>
          <a:prstGeom prst="rect">
            <a:avLst/>
          </a:prstGeom>
          <a:noFill/>
        </p:spPr>
        <p:txBody>
          <a:bodyPr wrap="none" rtlCol="0">
            <a:spAutoFit/>
          </a:bodyPr>
          <a:lstStyle/>
          <a:p>
            <a:r>
              <a:rPr lang="en-US" dirty="0">
                <a:solidFill>
                  <a:schemeClr val="bg1">
                    <a:lumMod val="65000"/>
                  </a:schemeClr>
                </a:solidFill>
              </a:rPr>
              <a:t>Image Credit: Ba et al.; </a:t>
            </a:r>
            <a:r>
              <a:rPr lang="en-US" dirty="0" err="1">
                <a:solidFill>
                  <a:schemeClr val="bg1">
                    <a:lumMod val="65000"/>
                  </a:schemeClr>
                </a:solidFill>
              </a:rPr>
              <a:t>Gregor</a:t>
            </a:r>
            <a:r>
              <a:rPr lang="en-US" dirty="0">
                <a:solidFill>
                  <a:schemeClr val="bg1">
                    <a:lumMod val="65000"/>
                  </a:schemeClr>
                </a:solidFill>
              </a:rPr>
              <a:t> et al</a:t>
            </a:r>
          </a:p>
        </p:txBody>
      </p:sp>
      <p:sp>
        <p:nvSpPr>
          <p:cNvPr id="11" name="Content Placeholder 2"/>
          <p:cNvSpPr>
            <a:spLocks noGrp="1"/>
          </p:cNvSpPr>
          <p:nvPr>
            <p:ph idx="1"/>
          </p:nvPr>
        </p:nvSpPr>
        <p:spPr>
          <a:xfrm>
            <a:off x="685800" y="1143000"/>
            <a:ext cx="7772400" cy="5257800"/>
          </a:xfrm>
        </p:spPr>
        <p:txBody>
          <a:bodyPr/>
          <a:lstStyle/>
          <a:p>
            <a:r>
              <a:rPr lang="en-US" dirty="0"/>
              <a:t>Output ordering = sequence</a:t>
            </a:r>
          </a:p>
        </p:txBody>
      </p:sp>
      <p:pic>
        <p:nvPicPr>
          <p:cNvPr id="12" name="Picture 11" descr="house_rea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4" y="1625600"/>
            <a:ext cx="2759456" cy="4927600"/>
          </a:xfrm>
          <a:prstGeom prst="rect">
            <a:avLst/>
          </a:prstGeom>
        </p:spPr>
      </p:pic>
      <p:sp>
        <p:nvSpPr>
          <p:cNvPr id="4" name="Footer Placeholder 3"/>
          <p:cNvSpPr>
            <a:spLocks noGrp="1"/>
          </p:cNvSpPr>
          <p:nvPr>
            <p:ph type="ftr" sz="quarter" idx="11"/>
          </p:nvPr>
        </p:nvSpPr>
        <p:spPr/>
        <p:txBody>
          <a:bodyPr/>
          <a:lstStyle/>
          <a:p>
            <a:pPr>
              <a:defRPr/>
            </a:pPr>
            <a:r>
              <a:rPr lang="en-US" dirty="0"/>
              <a:t>(C) Dhruv Batra </a:t>
            </a:r>
          </a:p>
        </p:txBody>
      </p:sp>
      <p:pic>
        <p:nvPicPr>
          <p:cNvPr id="13" name="Picture 12" descr="house_gener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421" y="1622681"/>
            <a:ext cx="4937799" cy="4773206"/>
          </a:xfrm>
          <a:prstGeom prst="rect">
            <a:avLst/>
          </a:prstGeom>
        </p:spPr>
      </p:pic>
    </p:spTree>
    <p:extLst>
      <p:ext uri="{BB962C8B-B14F-4D97-AF65-F5344CB8AC3E}">
        <p14:creationId xmlns:p14="http://schemas.microsoft.com/office/powerpoint/2010/main" val="746727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6" name="Picture 5"/>
          <p:cNvPicPr>
            <a:picLocks noChangeAspect="1"/>
          </p:cNvPicPr>
          <p:nvPr/>
        </p:nvPicPr>
        <p:blipFill>
          <a:blip r:embed="rId2"/>
          <a:stretch>
            <a:fillRect/>
          </a:stretch>
        </p:blipFill>
        <p:spPr>
          <a:xfrm>
            <a:off x="2057400" y="0"/>
            <a:ext cx="5017118" cy="6858000"/>
          </a:xfrm>
          <a:prstGeom prst="rect">
            <a:avLst/>
          </a:prstGeom>
        </p:spPr>
      </p:pic>
      <p:sp>
        <p:nvSpPr>
          <p:cNvPr id="7" name="TextBox 6"/>
          <p:cNvSpPr txBox="1"/>
          <p:nvPr/>
        </p:nvSpPr>
        <p:spPr>
          <a:xfrm>
            <a:off x="2921120" y="6578469"/>
            <a:ext cx="3383709"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Pinheiro</a:t>
            </a:r>
            <a:r>
              <a:rPr lang="en-US" dirty="0">
                <a:solidFill>
                  <a:schemeClr val="bg1">
                    <a:lumMod val="65000"/>
                  </a:schemeClr>
                </a:solidFill>
              </a:rPr>
              <a:t> and </a:t>
            </a:r>
            <a:r>
              <a:rPr lang="en-US" dirty="0" err="1">
                <a:solidFill>
                  <a:schemeClr val="bg1">
                    <a:lumMod val="65000"/>
                  </a:schemeClr>
                </a:solidFill>
              </a:rPr>
              <a:t>Collobert</a:t>
            </a:r>
            <a:r>
              <a:rPr lang="en-US" dirty="0">
                <a:solidFill>
                  <a:schemeClr val="bg1">
                    <a:lumMod val="65000"/>
                  </a:schemeClr>
                </a:solidFill>
              </a:rPr>
              <a:t>, ICML14]</a:t>
            </a:r>
          </a:p>
        </p:txBody>
      </p:sp>
    </p:spTree>
    <p:extLst>
      <p:ext uri="{BB962C8B-B14F-4D97-AF65-F5344CB8AC3E}">
        <p14:creationId xmlns:p14="http://schemas.microsoft.com/office/powerpoint/2010/main" val="1341688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pic>
        <p:nvPicPr>
          <p:cNvPr id="6" name="Picture 5"/>
          <p:cNvPicPr>
            <a:picLocks noChangeAspect="1"/>
          </p:cNvPicPr>
          <p:nvPr/>
        </p:nvPicPr>
        <p:blipFill rotWithShape="1">
          <a:blip r:embed="rId2"/>
          <a:srcRect r="87500"/>
          <a:stretch/>
        </p:blipFill>
        <p:spPr>
          <a:xfrm>
            <a:off x="0" y="1828800"/>
            <a:ext cx="1143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876307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pic>
        <p:nvPicPr>
          <p:cNvPr id="6" name="Picture 5"/>
          <p:cNvPicPr>
            <a:picLocks noChangeAspect="1"/>
          </p:cNvPicPr>
          <p:nvPr/>
        </p:nvPicPr>
        <p:blipFill rotWithShape="1">
          <a:blip r:embed="rId2"/>
          <a:srcRect r="66667"/>
          <a:stretch/>
        </p:blipFill>
        <p:spPr>
          <a:xfrm>
            <a:off x="0" y="1828800"/>
            <a:ext cx="3048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3364487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pic>
        <p:nvPicPr>
          <p:cNvPr id="6" name="Picture 5"/>
          <p:cNvPicPr>
            <a:picLocks noChangeAspect="1"/>
          </p:cNvPicPr>
          <p:nvPr/>
        </p:nvPicPr>
        <p:blipFill rotWithShape="1">
          <a:blip r:embed="rId2"/>
          <a:srcRect r="50000"/>
          <a:stretch/>
        </p:blipFill>
        <p:spPr>
          <a:xfrm>
            <a:off x="0" y="1828800"/>
            <a:ext cx="4572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957078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pic>
        <p:nvPicPr>
          <p:cNvPr id="6" name="Picture 5"/>
          <p:cNvPicPr>
            <a:picLocks noChangeAspect="1"/>
          </p:cNvPicPr>
          <p:nvPr/>
        </p:nvPicPr>
        <p:blipFill>
          <a:blip r:embed="rId2"/>
          <a:stretch>
            <a:fillRect/>
          </a:stretch>
        </p:blipFill>
        <p:spPr>
          <a:xfrm>
            <a:off x="0" y="1828800"/>
            <a:ext cx="9144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0" name="TextBox 9"/>
          <p:cNvSpPr txBox="1"/>
          <p:nvPr/>
        </p:nvSpPr>
        <p:spPr>
          <a:xfrm>
            <a:off x="4953000" y="4800600"/>
            <a:ext cx="4038600" cy="1015663"/>
          </a:xfrm>
          <a:prstGeom prst="rect">
            <a:avLst/>
          </a:prstGeom>
          <a:noFill/>
        </p:spPr>
        <p:txBody>
          <a:bodyPr wrap="square" rtlCol="0">
            <a:spAutoFit/>
          </a:bodyPr>
          <a:lstStyle/>
          <a:p>
            <a:r>
              <a:rPr lang="en-US" dirty="0"/>
              <a:t>Input: Sequence</a:t>
            </a:r>
          </a:p>
          <a:p>
            <a:r>
              <a:rPr lang="en-US" dirty="0"/>
              <a:t>Output: Sequence</a:t>
            </a:r>
          </a:p>
          <a:p>
            <a:r>
              <a:rPr lang="en-US" dirty="0"/>
              <a:t>Example: machine translation, video classification, </a:t>
            </a:r>
            <a:br>
              <a:rPr lang="en-US" dirty="0"/>
            </a:br>
            <a:r>
              <a:rPr lang="en-US" dirty="0"/>
              <a:t>video captioning, open-ended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206711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Tree>
    <p:extLst>
      <p:ext uri="{BB962C8B-B14F-4D97-AF65-F5344CB8AC3E}">
        <p14:creationId xmlns:p14="http://schemas.microsoft.com/office/powerpoint/2010/main" val="322763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59</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Computational Graph</a:t>
            </a:r>
          </a:p>
        </p:txBody>
      </p:sp>
    </p:spTree>
    <p:extLst>
      <p:ext uri="{BB962C8B-B14F-4D97-AF65-F5344CB8AC3E}">
        <p14:creationId xmlns:p14="http://schemas.microsoft.com/office/powerpoint/2010/main" val="978843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p:nvPr/>
        </p:nvSpPr>
        <p:spPr>
          <a:xfrm>
            <a:off x="309925" y="946278"/>
            <a:ext cx="8229600" cy="8574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Other Computer Vision Tasks</a:t>
            </a:r>
            <a:endParaRPr sz="2800" kern="0">
              <a:solidFill>
                <a:srgbClr val="000000"/>
              </a:solidFill>
              <a:latin typeface="Arial"/>
              <a:cs typeface="Arial"/>
              <a:sym typeface="Arial"/>
            </a:endParaRPr>
          </a:p>
        </p:txBody>
      </p:sp>
      <p:sp>
        <p:nvSpPr>
          <p:cNvPr id="147" name="Shape 147"/>
          <p:cNvSpPr txBox="1"/>
          <p:nvPr/>
        </p:nvSpPr>
        <p:spPr>
          <a:xfrm>
            <a:off x="824250" y="1532275"/>
            <a:ext cx="21417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Semantic</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Segmentation</a:t>
            </a:r>
            <a:endParaRPr sz="2000" kern="0">
              <a:solidFill>
                <a:srgbClr val="FF0000"/>
              </a:solidFill>
              <a:latin typeface="Arial"/>
              <a:cs typeface="Arial"/>
              <a:sym typeface="Arial"/>
            </a:endParaRPr>
          </a:p>
        </p:txBody>
      </p:sp>
      <p:grpSp>
        <p:nvGrpSpPr>
          <p:cNvPr id="148" name="Shape 148"/>
          <p:cNvGrpSpPr/>
          <p:nvPr/>
        </p:nvGrpSpPr>
        <p:grpSpPr>
          <a:xfrm>
            <a:off x="3325277" y="1577575"/>
            <a:ext cx="2231026" cy="3671914"/>
            <a:chOff x="3325277" y="720325"/>
            <a:chExt cx="2231026" cy="3671914"/>
          </a:xfrm>
        </p:grpSpPr>
        <p:sp>
          <p:nvSpPr>
            <p:cNvPr id="149" name="Shape 149"/>
            <p:cNvSpPr txBox="1"/>
            <p:nvPr/>
          </p:nvSpPr>
          <p:spPr>
            <a:xfrm>
              <a:off x="3325277" y="720325"/>
              <a:ext cx="22275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2D Object </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Detection</a:t>
              </a:r>
              <a:endParaRPr sz="2000" kern="0">
                <a:solidFill>
                  <a:srgbClr val="FF0000"/>
                </a:solidFill>
                <a:latin typeface="Arial"/>
                <a:cs typeface="Arial"/>
                <a:sym typeface="Arial"/>
              </a:endParaRPr>
            </a:p>
          </p:txBody>
        </p:sp>
        <p:pic>
          <p:nvPicPr>
            <p:cNvPr id="150" name="Shape 150"/>
            <p:cNvPicPr preferRelativeResize="0"/>
            <p:nvPr/>
          </p:nvPicPr>
          <p:blipFill>
            <a:blip r:embed="rId16">
              <a:alphaModFix/>
            </a:blip>
            <a:stretch>
              <a:fillRect/>
            </a:stretch>
          </p:blipFill>
          <p:spPr>
            <a:xfrm>
              <a:off x="3359603" y="1509711"/>
              <a:ext cx="2158851" cy="1854464"/>
            </a:xfrm>
            <a:prstGeom prst="rect">
              <a:avLst/>
            </a:prstGeom>
            <a:noFill/>
            <a:ln>
              <a:noFill/>
            </a:ln>
          </p:spPr>
        </p:pic>
        <p:sp>
          <p:nvSpPr>
            <p:cNvPr id="151" name="Shape 151"/>
            <p:cNvSpPr txBox="1"/>
            <p:nvPr/>
          </p:nvSpPr>
          <p:spPr>
            <a:xfrm>
              <a:off x="3470425" y="3359375"/>
              <a:ext cx="2007300" cy="360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FF0000"/>
                  </a:solidFill>
                  <a:latin typeface="Arial"/>
                  <a:cs typeface="Arial"/>
                  <a:sym typeface="Arial"/>
                </a:rPr>
                <a:t>DOG</a:t>
              </a:r>
              <a:r>
                <a:rPr lang="en" sz="1800" kern="0">
                  <a:solidFill>
                    <a:srgbClr val="000000"/>
                  </a:solidFill>
                  <a:latin typeface="Arial"/>
                  <a:cs typeface="Arial"/>
                  <a:sym typeface="Arial"/>
                </a:rPr>
                <a:t>, </a:t>
              </a:r>
              <a:r>
                <a:rPr lang="en" sz="1800" b="1" kern="0">
                  <a:solidFill>
                    <a:srgbClr val="6AA84F"/>
                  </a:solidFill>
                  <a:latin typeface="Arial"/>
                  <a:cs typeface="Arial"/>
                  <a:sym typeface="Arial"/>
                </a:rPr>
                <a:t>DOG</a:t>
              </a:r>
              <a:r>
                <a:rPr lang="en" sz="1800" kern="0">
                  <a:solidFill>
                    <a:srgbClr val="000000"/>
                  </a:solidFill>
                  <a:latin typeface="Arial"/>
                  <a:cs typeface="Arial"/>
                  <a:sym typeface="Arial"/>
                </a:rPr>
                <a:t>, </a:t>
              </a:r>
              <a:r>
                <a:rPr lang="en" sz="1800" b="1" kern="0">
                  <a:solidFill>
                    <a:srgbClr val="4A86E8"/>
                  </a:solidFill>
                  <a:latin typeface="Arial"/>
                  <a:cs typeface="Arial"/>
                  <a:sym typeface="Arial"/>
                </a:rPr>
                <a:t>CAT</a:t>
              </a:r>
              <a:endParaRPr sz="1800" b="1" kern="0">
                <a:solidFill>
                  <a:srgbClr val="4A86E8"/>
                </a:solidFill>
                <a:latin typeface="Arial"/>
                <a:cs typeface="Arial"/>
                <a:sym typeface="Arial"/>
              </a:endParaRPr>
            </a:p>
          </p:txBody>
        </p:sp>
        <p:sp>
          <p:nvSpPr>
            <p:cNvPr id="152" name="Shape 152"/>
            <p:cNvSpPr txBox="1"/>
            <p:nvPr/>
          </p:nvSpPr>
          <p:spPr>
            <a:xfrm>
              <a:off x="3328803" y="3831839"/>
              <a:ext cx="2227500" cy="560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Object categories + </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2D bounding boxes</a:t>
              </a:r>
              <a:endParaRPr sz="1400" kern="0">
                <a:solidFill>
                  <a:srgbClr val="000000"/>
                </a:solidFill>
                <a:latin typeface="Arial"/>
                <a:cs typeface="Arial"/>
                <a:sym typeface="Arial"/>
              </a:endParaRPr>
            </a:p>
          </p:txBody>
        </p:sp>
      </p:grpSp>
      <p:sp>
        <p:nvSpPr>
          <p:cNvPr id="153" name="Shape 153"/>
          <p:cNvSpPr txBox="1"/>
          <p:nvPr/>
        </p:nvSpPr>
        <p:spPr>
          <a:xfrm>
            <a:off x="7838700" y="5209475"/>
            <a:ext cx="1305300" cy="258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17"/>
              </a:rPr>
              <a:t>This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18"/>
              </a:rPr>
              <a:t>CC0 public domain</a:t>
            </a:r>
            <a:endParaRPr sz="600" kern="0">
              <a:solidFill>
                <a:srgbClr val="999999"/>
              </a:solidFill>
              <a:latin typeface="Arial"/>
              <a:cs typeface="Arial"/>
              <a:sym typeface="Arial"/>
            </a:endParaRPr>
          </a:p>
        </p:txBody>
      </p:sp>
      <p:grpSp>
        <p:nvGrpSpPr>
          <p:cNvPr id="154" name="Shape 154"/>
          <p:cNvGrpSpPr/>
          <p:nvPr/>
        </p:nvGrpSpPr>
        <p:grpSpPr>
          <a:xfrm>
            <a:off x="891819" y="4203500"/>
            <a:ext cx="2007300" cy="1053600"/>
            <a:chOff x="910125" y="3346250"/>
            <a:chExt cx="2007300" cy="1053600"/>
          </a:xfrm>
        </p:grpSpPr>
        <p:sp>
          <p:nvSpPr>
            <p:cNvPr id="155" name="Shape 155"/>
            <p:cNvSpPr txBox="1"/>
            <p:nvPr/>
          </p:nvSpPr>
          <p:spPr>
            <a:xfrm>
              <a:off x="910125" y="3346250"/>
              <a:ext cx="2007300" cy="6537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6AA84F"/>
                  </a:solidFill>
                  <a:latin typeface="Arial"/>
                  <a:cs typeface="Arial"/>
                  <a:sym typeface="Arial"/>
                </a:rPr>
                <a:t>GRASS</a:t>
              </a:r>
              <a:r>
                <a:rPr lang="en" sz="1800" kern="0">
                  <a:solidFill>
                    <a:srgbClr val="000000"/>
                  </a:solidFill>
                  <a:latin typeface="Arial"/>
                  <a:cs typeface="Arial"/>
                  <a:sym typeface="Arial"/>
                </a:rPr>
                <a:t>, </a:t>
              </a:r>
              <a:r>
                <a:rPr lang="en" sz="1800" b="1" kern="0">
                  <a:solidFill>
                    <a:srgbClr val="F1C232"/>
                  </a:solidFill>
                  <a:latin typeface="Arial"/>
                  <a:cs typeface="Arial"/>
                  <a:sym typeface="Arial"/>
                </a:rPr>
                <a:t>CAT</a:t>
              </a:r>
              <a:r>
                <a:rPr lang="en" sz="1800" kern="0">
                  <a:solidFill>
                    <a:srgbClr val="000000"/>
                  </a:solidFill>
                  <a:latin typeface="Arial"/>
                  <a:cs typeface="Arial"/>
                  <a:sym typeface="Arial"/>
                </a:rPr>
                <a:t>, </a:t>
              </a:r>
              <a:r>
                <a:rPr lang="en" sz="1800" b="1" kern="0">
                  <a:solidFill>
                    <a:srgbClr val="A64D79"/>
                  </a:solidFill>
                  <a:latin typeface="Arial"/>
                  <a:cs typeface="Arial"/>
                  <a:sym typeface="Arial"/>
                </a:rPr>
                <a:t>TREE</a:t>
              </a:r>
              <a:r>
                <a:rPr lang="en" sz="1800" kern="0">
                  <a:solidFill>
                    <a:srgbClr val="000000"/>
                  </a:solidFill>
                  <a:latin typeface="Arial"/>
                  <a:cs typeface="Arial"/>
                  <a:sym typeface="Arial"/>
                </a:rPr>
                <a:t>, </a:t>
              </a:r>
              <a:r>
                <a:rPr lang="en" sz="1800" b="1" kern="0">
                  <a:solidFill>
                    <a:srgbClr val="4A86E8"/>
                  </a:solidFill>
                  <a:latin typeface="Arial"/>
                  <a:cs typeface="Arial"/>
                  <a:sym typeface="Arial"/>
                </a:rPr>
                <a:t>SKY</a:t>
              </a:r>
              <a:endParaRPr sz="1800" b="1" kern="0">
                <a:solidFill>
                  <a:srgbClr val="4A86E8"/>
                </a:solidFill>
                <a:latin typeface="Arial"/>
                <a:cs typeface="Arial"/>
                <a:sym typeface="Arial"/>
              </a:endParaRPr>
            </a:p>
          </p:txBody>
        </p:sp>
        <p:sp>
          <p:nvSpPr>
            <p:cNvPr id="156" name="Shape 156"/>
            <p:cNvSpPr txBox="1"/>
            <p:nvPr/>
          </p:nvSpPr>
          <p:spPr>
            <a:xfrm>
              <a:off x="921825" y="3999950"/>
              <a:ext cx="1983900" cy="399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No objects, just pixels</a:t>
              </a:r>
              <a:endParaRPr sz="1400" kern="0">
                <a:solidFill>
                  <a:srgbClr val="000000"/>
                </a:solidFill>
                <a:latin typeface="Arial"/>
                <a:cs typeface="Arial"/>
                <a:sym typeface="Arial"/>
              </a:endParaRPr>
            </a:p>
          </p:txBody>
        </p:sp>
      </p:grpSp>
      <p:pic>
        <p:nvPicPr>
          <p:cNvPr id="157" name="Shape 157"/>
          <p:cNvPicPr preferRelativeResize="0"/>
          <p:nvPr/>
        </p:nvPicPr>
        <p:blipFill rotWithShape="1">
          <a:blip r:embed="rId19">
            <a:alphaModFix/>
          </a:blip>
          <a:srcRect l="9279" r="25734"/>
          <a:stretch/>
        </p:blipFill>
        <p:spPr>
          <a:xfrm>
            <a:off x="824668" y="2384875"/>
            <a:ext cx="2137939" cy="1818612"/>
          </a:xfrm>
          <a:prstGeom prst="rect">
            <a:avLst/>
          </a:prstGeom>
          <a:noFill/>
          <a:ln>
            <a:noFill/>
          </a:ln>
        </p:spPr>
      </p:pic>
      <p:grpSp>
        <p:nvGrpSpPr>
          <p:cNvPr id="158" name="Shape 158"/>
          <p:cNvGrpSpPr/>
          <p:nvPr/>
        </p:nvGrpSpPr>
        <p:grpSpPr>
          <a:xfrm>
            <a:off x="829701" y="2386866"/>
            <a:ext cx="2136577" cy="1801744"/>
            <a:chOff x="848006" y="1529616"/>
            <a:chExt cx="2136577" cy="1801744"/>
          </a:xfrm>
        </p:grpSpPr>
        <p:sp>
          <p:nvSpPr>
            <p:cNvPr id="159" name="Shape 159"/>
            <p:cNvSpPr/>
            <p:nvPr/>
          </p:nvSpPr>
          <p:spPr>
            <a:xfrm>
              <a:off x="909187" y="1897038"/>
              <a:ext cx="1642182" cy="1154006"/>
            </a:xfrm>
            <a:custGeom>
              <a:avLst/>
              <a:gdLst/>
              <a:ahLst/>
              <a:cxnLst/>
              <a:rect l="0" t="0" r="0" b="0"/>
              <a:pathLst>
                <a:path w="64328" h="46000" extrusionOk="0">
                  <a:moveTo>
                    <a:pt x="2367" y="7601"/>
                  </a:moveTo>
                  <a:lnTo>
                    <a:pt x="14375" y="6468"/>
                  </a:lnTo>
                  <a:lnTo>
                    <a:pt x="27313" y="10422"/>
                  </a:lnTo>
                  <a:lnTo>
                    <a:pt x="36297" y="13297"/>
                  </a:lnTo>
                  <a:lnTo>
                    <a:pt x="39532" y="12218"/>
                  </a:lnTo>
                  <a:lnTo>
                    <a:pt x="38094" y="6110"/>
                  </a:lnTo>
                  <a:lnTo>
                    <a:pt x="38094" y="1438"/>
                  </a:lnTo>
                  <a:lnTo>
                    <a:pt x="40251" y="1078"/>
                  </a:lnTo>
                  <a:lnTo>
                    <a:pt x="46359" y="6110"/>
                  </a:lnTo>
                  <a:lnTo>
                    <a:pt x="56062" y="5391"/>
                  </a:lnTo>
                  <a:lnTo>
                    <a:pt x="61812" y="0"/>
                  </a:lnTo>
                  <a:lnTo>
                    <a:pt x="64328" y="1078"/>
                  </a:lnTo>
                  <a:lnTo>
                    <a:pt x="63968" y="10063"/>
                  </a:lnTo>
                  <a:lnTo>
                    <a:pt x="62532" y="18688"/>
                  </a:lnTo>
                  <a:lnTo>
                    <a:pt x="61093" y="21562"/>
                  </a:lnTo>
                  <a:lnTo>
                    <a:pt x="63609" y="24797"/>
                  </a:lnTo>
                  <a:lnTo>
                    <a:pt x="64328" y="29828"/>
                  </a:lnTo>
                  <a:lnTo>
                    <a:pt x="64328" y="34140"/>
                  </a:lnTo>
                  <a:lnTo>
                    <a:pt x="60735" y="37734"/>
                  </a:lnTo>
                  <a:lnTo>
                    <a:pt x="55703" y="35218"/>
                  </a:lnTo>
                  <a:lnTo>
                    <a:pt x="57141" y="28750"/>
                  </a:lnTo>
                  <a:lnTo>
                    <a:pt x="53187" y="31266"/>
                  </a:lnTo>
                  <a:lnTo>
                    <a:pt x="48515" y="32703"/>
                  </a:lnTo>
                  <a:lnTo>
                    <a:pt x="49235" y="35937"/>
                  </a:lnTo>
                  <a:lnTo>
                    <a:pt x="50476" y="39345"/>
                  </a:lnTo>
                  <a:lnTo>
                    <a:pt x="50312" y="43484"/>
                  </a:lnTo>
                  <a:lnTo>
                    <a:pt x="47438" y="46000"/>
                  </a:lnTo>
                  <a:lnTo>
                    <a:pt x="42406" y="42406"/>
                  </a:lnTo>
                  <a:lnTo>
                    <a:pt x="40251" y="36655"/>
                  </a:lnTo>
                  <a:lnTo>
                    <a:pt x="35219" y="37375"/>
                  </a:lnTo>
                  <a:lnTo>
                    <a:pt x="34142" y="33422"/>
                  </a:lnTo>
                  <a:lnTo>
                    <a:pt x="32345" y="25516"/>
                  </a:lnTo>
                  <a:lnTo>
                    <a:pt x="31625" y="19405"/>
                  </a:lnTo>
                  <a:lnTo>
                    <a:pt x="25156" y="15453"/>
                  </a:lnTo>
                  <a:lnTo>
                    <a:pt x="15453" y="12218"/>
                  </a:lnTo>
                  <a:lnTo>
                    <a:pt x="9703" y="10780"/>
                  </a:lnTo>
                  <a:lnTo>
                    <a:pt x="4313" y="11500"/>
                  </a:lnTo>
                  <a:lnTo>
                    <a:pt x="0" y="10422"/>
                  </a:lnTo>
                </a:path>
              </a:pathLst>
            </a:custGeom>
            <a:solidFill>
              <a:srgbClr val="FFD966">
                <a:alpha val="76150"/>
              </a:srgbClr>
            </a:solidFill>
            <a:ln w="38100" cap="flat" cmpd="sng">
              <a:solidFill>
                <a:srgbClr val="FFD966"/>
              </a:solidFill>
              <a:prstDash val="solid"/>
              <a:round/>
              <a:headEnd type="none" w="med" len="med"/>
              <a:tailEnd type="none" w="med" len="med"/>
            </a:ln>
          </p:spPr>
        </p:sp>
        <p:sp>
          <p:nvSpPr>
            <p:cNvPr id="160" name="Shape 160"/>
            <p:cNvSpPr/>
            <p:nvPr/>
          </p:nvSpPr>
          <p:spPr>
            <a:xfrm>
              <a:off x="851813" y="2193262"/>
              <a:ext cx="2132770" cy="1138098"/>
            </a:xfrm>
            <a:custGeom>
              <a:avLst/>
              <a:gdLst/>
              <a:ahLst/>
              <a:cxnLst/>
              <a:rect l="0" t="0" r="0" b="0"/>
              <a:pathLst>
                <a:path w="142161" h="73402" extrusionOk="0">
                  <a:moveTo>
                    <a:pt x="0" y="12918"/>
                  </a:moveTo>
                  <a:lnTo>
                    <a:pt x="47387" y="7443"/>
                  </a:lnTo>
                  <a:lnTo>
                    <a:pt x="55959" y="15539"/>
                  </a:lnTo>
                  <a:lnTo>
                    <a:pt x="60960" y="41495"/>
                  </a:lnTo>
                  <a:lnTo>
                    <a:pt x="71806" y="41461"/>
                  </a:lnTo>
                  <a:lnTo>
                    <a:pt x="75247" y="51496"/>
                  </a:lnTo>
                  <a:lnTo>
                    <a:pt x="82391" y="56974"/>
                  </a:lnTo>
                  <a:lnTo>
                    <a:pt x="90963" y="54829"/>
                  </a:lnTo>
                  <a:lnTo>
                    <a:pt x="91678" y="47686"/>
                  </a:lnTo>
                  <a:lnTo>
                    <a:pt x="90248" y="40780"/>
                  </a:lnTo>
                  <a:lnTo>
                    <a:pt x="89535" y="35779"/>
                  </a:lnTo>
                  <a:lnTo>
                    <a:pt x="98107" y="32207"/>
                  </a:lnTo>
                  <a:lnTo>
                    <a:pt x="96441" y="40303"/>
                  </a:lnTo>
                  <a:lnTo>
                    <a:pt x="107870" y="44827"/>
                  </a:lnTo>
                  <a:lnTo>
                    <a:pt x="116206" y="37446"/>
                  </a:lnTo>
                  <a:lnTo>
                    <a:pt x="116681" y="27683"/>
                  </a:lnTo>
                  <a:lnTo>
                    <a:pt x="110728" y="15539"/>
                  </a:lnTo>
                  <a:lnTo>
                    <a:pt x="114018" y="0"/>
                  </a:lnTo>
                  <a:lnTo>
                    <a:pt x="122635" y="298"/>
                  </a:lnTo>
                  <a:lnTo>
                    <a:pt x="124891" y="5569"/>
                  </a:lnTo>
                  <a:lnTo>
                    <a:pt x="142161" y="3633"/>
                  </a:lnTo>
                  <a:lnTo>
                    <a:pt x="141208" y="73402"/>
                  </a:lnTo>
                  <a:lnTo>
                    <a:pt x="0" y="73402"/>
                  </a:lnTo>
                  <a:close/>
                </a:path>
              </a:pathLst>
            </a:custGeom>
            <a:solidFill>
              <a:srgbClr val="6AA84F">
                <a:alpha val="80770"/>
              </a:srgbClr>
            </a:solidFill>
            <a:ln w="38100" cap="flat" cmpd="sng">
              <a:solidFill>
                <a:srgbClr val="6AA84F"/>
              </a:solidFill>
              <a:prstDash val="solid"/>
              <a:round/>
              <a:headEnd type="none" w="med" len="med"/>
              <a:tailEnd type="none" w="med" len="med"/>
            </a:ln>
          </p:spPr>
        </p:sp>
        <p:sp>
          <p:nvSpPr>
            <p:cNvPr id="161" name="Shape 161"/>
            <p:cNvSpPr/>
            <p:nvPr/>
          </p:nvSpPr>
          <p:spPr>
            <a:xfrm>
              <a:off x="848006" y="1570238"/>
              <a:ext cx="2129170" cy="793794"/>
            </a:xfrm>
            <a:custGeom>
              <a:avLst/>
              <a:gdLst/>
              <a:ahLst/>
              <a:cxnLst/>
              <a:rect l="0" t="0" r="0" b="0"/>
              <a:pathLst>
                <a:path w="141921" h="51196" extrusionOk="0">
                  <a:moveTo>
                    <a:pt x="42625" y="46672"/>
                  </a:moveTo>
                  <a:lnTo>
                    <a:pt x="0" y="51196"/>
                  </a:lnTo>
                  <a:lnTo>
                    <a:pt x="238" y="29528"/>
                  </a:lnTo>
                  <a:lnTo>
                    <a:pt x="32623" y="25955"/>
                  </a:lnTo>
                  <a:lnTo>
                    <a:pt x="45824" y="20998"/>
                  </a:lnTo>
                  <a:lnTo>
                    <a:pt x="60960" y="23097"/>
                  </a:lnTo>
                  <a:lnTo>
                    <a:pt x="71676" y="19765"/>
                  </a:lnTo>
                  <a:lnTo>
                    <a:pt x="114776" y="7859"/>
                  </a:lnTo>
                  <a:lnTo>
                    <a:pt x="127874" y="6667"/>
                  </a:lnTo>
                  <a:lnTo>
                    <a:pt x="134064" y="4761"/>
                  </a:lnTo>
                  <a:lnTo>
                    <a:pt x="141921" y="0"/>
                  </a:lnTo>
                  <a:lnTo>
                    <a:pt x="141208" y="42386"/>
                  </a:lnTo>
                  <a:lnTo>
                    <a:pt x="125731" y="42386"/>
                  </a:lnTo>
                  <a:lnTo>
                    <a:pt x="124778" y="39528"/>
                  </a:lnTo>
                  <a:lnTo>
                    <a:pt x="114896" y="38325"/>
                  </a:lnTo>
                  <a:lnTo>
                    <a:pt x="115014" y="22860"/>
                  </a:lnTo>
                  <a:lnTo>
                    <a:pt x="107155" y="19765"/>
                  </a:lnTo>
                  <a:lnTo>
                    <a:pt x="97869" y="28813"/>
                  </a:lnTo>
                  <a:lnTo>
                    <a:pt x="84296" y="29289"/>
                  </a:lnTo>
                  <a:lnTo>
                    <a:pt x="74294" y="22144"/>
                  </a:lnTo>
                  <a:lnTo>
                    <a:pt x="71200" y="21432"/>
                  </a:lnTo>
                  <a:lnTo>
                    <a:pt x="66929" y="26567"/>
                  </a:lnTo>
                  <a:lnTo>
                    <a:pt x="69293" y="39766"/>
                  </a:lnTo>
                  <a:lnTo>
                    <a:pt x="65722" y="40480"/>
                  </a:lnTo>
                  <a:lnTo>
                    <a:pt x="30003" y="30480"/>
                  </a:lnTo>
                  <a:lnTo>
                    <a:pt x="7859" y="31670"/>
                  </a:lnTo>
                  <a:lnTo>
                    <a:pt x="1666" y="38101"/>
                  </a:lnTo>
                  <a:lnTo>
                    <a:pt x="10955" y="41195"/>
                  </a:lnTo>
                  <a:lnTo>
                    <a:pt x="20002" y="40719"/>
                  </a:lnTo>
                  <a:close/>
                </a:path>
              </a:pathLst>
            </a:custGeom>
            <a:solidFill>
              <a:srgbClr val="C27BA0">
                <a:alpha val="82310"/>
              </a:srgbClr>
            </a:solidFill>
            <a:ln w="38100" cap="flat" cmpd="sng">
              <a:solidFill>
                <a:srgbClr val="C27BA0"/>
              </a:solidFill>
              <a:prstDash val="solid"/>
              <a:round/>
              <a:headEnd type="none" w="med" len="med"/>
              <a:tailEnd type="none" w="med" len="med"/>
            </a:ln>
          </p:spPr>
        </p:sp>
        <p:sp>
          <p:nvSpPr>
            <p:cNvPr id="162" name="Shape 162"/>
            <p:cNvSpPr/>
            <p:nvPr/>
          </p:nvSpPr>
          <p:spPr>
            <a:xfrm>
              <a:off x="855380" y="1529616"/>
              <a:ext cx="2111332" cy="479973"/>
            </a:xfrm>
            <a:custGeom>
              <a:avLst/>
              <a:gdLst/>
              <a:ahLst/>
              <a:cxnLst/>
              <a:rect l="0" t="0" r="0" b="0"/>
              <a:pathLst>
                <a:path w="140732" h="30956" extrusionOk="0">
                  <a:moveTo>
                    <a:pt x="0" y="30956"/>
                  </a:moveTo>
                  <a:lnTo>
                    <a:pt x="0" y="0"/>
                  </a:lnTo>
                  <a:lnTo>
                    <a:pt x="140732" y="476"/>
                  </a:lnTo>
                  <a:lnTo>
                    <a:pt x="130731" y="6668"/>
                  </a:lnTo>
                  <a:lnTo>
                    <a:pt x="111919" y="8811"/>
                  </a:lnTo>
                  <a:lnTo>
                    <a:pt x="58103" y="24051"/>
                  </a:lnTo>
                  <a:lnTo>
                    <a:pt x="45244" y="21431"/>
                  </a:lnTo>
                  <a:lnTo>
                    <a:pt x="30956" y="27146"/>
                  </a:lnTo>
                  <a:close/>
                </a:path>
              </a:pathLst>
            </a:custGeom>
            <a:solidFill>
              <a:srgbClr val="4A86E8">
                <a:alpha val="83080"/>
              </a:srgbClr>
            </a:solidFill>
            <a:ln w="28575" cap="flat" cmpd="sng">
              <a:solidFill>
                <a:srgbClr val="4A86E8"/>
              </a:solidFill>
              <a:prstDash val="solid"/>
              <a:round/>
              <a:headEnd type="none" w="med" len="med"/>
              <a:tailEnd type="none" w="med" len="med"/>
            </a:ln>
          </p:spPr>
        </p:sp>
      </p:grpSp>
      <p:grpSp>
        <p:nvGrpSpPr>
          <p:cNvPr id="163" name="Shape 163"/>
          <p:cNvGrpSpPr/>
          <p:nvPr/>
        </p:nvGrpSpPr>
        <p:grpSpPr>
          <a:xfrm>
            <a:off x="5897000" y="1577565"/>
            <a:ext cx="2462850" cy="3671943"/>
            <a:chOff x="5897000" y="720314"/>
            <a:chExt cx="2462850" cy="3671943"/>
          </a:xfrm>
        </p:grpSpPr>
        <p:sp>
          <p:nvSpPr>
            <p:cNvPr id="164" name="Shape 164"/>
            <p:cNvSpPr txBox="1"/>
            <p:nvPr/>
          </p:nvSpPr>
          <p:spPr>
            <a:xfrm>
              <a:off x="6050124" y="720314"/>
              <a:ext cx="22275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3D Object </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Detection</a:t>
              </a:r>
              <a:endParaRPr sz="2000" kern="0">
                <a:solidFill>
                  <a:srgbClr val="FF0000"/>
                </a:solidFill>
                <a:latin typeface="Arial"/>
                <a:cs typeface="Arial"/>
                <a:sym typeface="Arial"/>
              </a:endParaRPr>
            </a:p>
          </p:txBody>
        </p:sp>
        <p:pic>
          <p:nvPicPr>
            <p:cNvPr id="165" name="Shape 165"/>
            <p:cNvPicPr preferRelativeResize="0"/>
            <p:nvPr/>
          </p:nvPicPr>
          <p:blipFill rotWithShape="1">
            <a:blip r:embed="rId20">
              <a:alphaModFix/>
            </a:blip>
            <a:srcRect l="10513" r="11955"/>
            <a:stretch/>
          </p:blipFill>
          <p:spPr>
            <a:xfrm>
              <a:off x="5897000" y="1527725"/>
              <a:ext cx="2462850" cy="1818626"/>
            </a:xfrm>
            <a:prstGeom prst="rect">
              <a:avLst/>
            </a:prstGeom>
            <a:noFill/>
            <a:ln>
              <a:noFill/>
            </a:ln>
          </p:spPr>
        </p:pic>
        <p:sp>
          <p:nvSpPr>
            <p:cNvPr id="166" name="Shape 166"/>
            <p:cNvSpPr txBox="1"/>
            <p:nvPr/>
          </p:nvSpPr>
          <p:spPr>
            <a:xfrm>
              <a:off x="6684400" y="3350461"/>
              <a:ext cx="971100" cy="360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E6691F"/>
                  </a:solidFill>
                  <a:latin typeface="Arial"/>
                  <a:cs typeface="Arial"/>
                  <a:sym typeface="Arial"/>
                </a:rPr>
                <a:t>Car</a:t>
              </a:r>
              <a:endParaRPr sz="1800" b="1" kern="0">
                <a:solidFill>
                  <a:srgbClr val="E6691F"/>
                </a:solidFill>
                <a:latin typeface="Arial"/>
                <a:cs typeface="Arial"/>
                <a:sym typeface="Arial"/>
              </a:endParaRPr>
            </a:p>
          </p:txBody>
        </p:sp>
        <p:sp>
          <p:nvSpPr>
            <p:cNvPr id="167" name="Shape 167"/>
            <p:cNvSpPr txBox="1"/>
            <p:nvPr/>
          </p:nvSpPr>
          <p:spPr>
            <a:xfrm>
              <a:off x="6056200" y="3831857"/>
              <a:ext cx="2227500" cy="560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Object categories + </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3D bounding boxes</a:t>
              </a:r>
              <a:endParaRPr sz="1400" kern="0">
                <a:solidFill>
                  <a:srgbClr val="000000"/>
                </a:solidFill>
                <a:latin typeface="Arial"/>
                <a:cs typeface="Arial"/>
                <a:sym typeface="Arial"/>
              </a:endParaRPr>
            </a:p>
          </p:txBody>
        </p:sp>
      </p:grpSp>
      <p:sp>
        <p:nvSpPr>
          <p:cNvPr id="25" name="Slide Number Placeholder 4">
            <a:extLst>
              <a:ext uri="{FF2B5EF4-FFF2-40B4-BE49-F238E27FC236}">
                <a16:creationId xmlns:a16="http://schemas.microsoft.com/office/drawing/2014/main" id="{9F5D1DBB-8DBD-1F41-84F4-5867673397B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8" name="SMARTInkShape-3873"/>
          <p:cNvSpPr/>
          <p:nvPr>
            <p:custDataLst>
              <p:tags r:id="rId1"/>
            </p:custDataLst>
          </p:nvPr>
        </p:nvSpPr>
        <p:spPr bwMode="auto">
          <a:xfrm>
            <a:off x="3027164" y="2272022"/>
            <a:ext cx="196079" cy="1948442"/>
          </a:xfrm>
          <a:custGeom>
            <a:avLst/>
            <a:gdLst/>
            <a:ahLst/>
            <a:cxnLst/>
            <a:rect l="0" t="0" r="0" b="0"/>
            <a:pathLst>
              <a:path w="196079" h="1948442">
                <a:moveTo>
                  <a:pt x="35719" y="67556"/>
                </a:moveTo>
                <a:lnTo>
                  <a:pt x="35719" y="67556"/>
                </a:lnTo>
                <a:lnTo>
                  <a:pt x="28030" y="59868"/>
                </a:lnTo>
                <a:lnTo>
                  <a:pt x="22417" y="58994"/>
                </a:lnTo>
                <a:lnTo>
                  <a:pt x="20898" y="57879"/>
                </a:lnTo>
                <a:lnTo>
                  <a:pt x="19210" y="53995"/>
                </a:lnTo>
                <a:lnTo>
                  <a:pt x="17978" y="42386"/>
                </a:lnTo>
                <a:lnTo>
                  <a:pt x="24020" y="33958"/>
                </a:lnTo>
                <a:lnTo>
                  <a:pt x="25558" y="28480"/>
                </a:lnTo>
                <a:lnTo>
                  <a:pt x="26961" y="26623"/>
                </a:lnTo>
                <a:lnTo>
                  <a:pt x="32683" y="23016"/>
                </a:lnTo>
                <a:lnTo>
                  <a:pt x="34369" y="18656"/>
                </a:lnTo>
                <a:lnTo>
                  <a:pt x="40411" y="13411"/>
                </a:lnTo>
                <a:lnTo>
                  <a:pt x="48718" y="8765"/>
                </a:lnTo>
                <a:lnTo>
                  <a:pt x="62136" y="5782"/>
                </a:lnTo>
                <a:lnTo>
                  <a:pt x="65236" y="5538"/>
                </a:lnTo>
                <a:lnTo>
                  <a:pt x="71327" y="2620"/>
                </a:lnTo>
                <a:lnTo>
                  <a:pt x="74340" y="453"/>
                </a:lnTo>
                <a:lnTo>
                  <a:pt x="77342" y="0"/>
                </a:lnTo>
                <a:lnTo>
                  <a:pt x="80335" y="691"/>
                </a:lnTo>
                <a:lnTo>
                  <a:pt x="86306" y="3112"/>
                </a:lnTo>
                <a:lnTo>
                  <a:pt x="101201" y="4793"/>
                </a:lnTo>
                <a:lnTo>
                  <a:pt x="104179" y="7855"/>
                </a:lnTo>
                <a:lnTo>
                  <a:pt x="119063" y="37572"/>
                </a:lnTo>
                <a:lnTo>
                  <a:pt x="123840" y="74826"/>
                </a:lnTo>
                <a:lnTo>
                  <a:pt x="124784" y="111876"/>
                </a:lnTo>
                <a:lnTo>
                  <a:pt x="124970" y="147859"/>
                </a:lnTo>
                <a:lnTo>
                  <a:pt x="120262" y="179434"/>
                </a:lnTo>
                <a:lnTo>
                  <a:pt x="117942" y="212860"/>
                </a:lnTo>
                <a:lnTo>
                  <a:pt x="115919" y="251198"/>
                </a:lnTo>
                <a:lnTo>
                  <a:pt x="111712" y="284774"/>
                </a:lnTo>
                <a:lnTo>
                  <a:pt x="108506" y="326827"/>
                </a:lnTo>
                <a:lnTo>
                  <a:pt x="107556" y="369163"/>
                </a:lnTo>
                <a:lnTo>
                  <a:pt x="107275" y="408385"/>
                </a:lnTo>
                <a:lnTo>
                  <a:pt x="107192" y="449883"/>
                </a:lnTo>
                <a:lnTo>
                  <a:pt x="107167" y="488857"/>
                </a:lnTo>
                <a:lnTo>
                  <a:pt x="107159" y="525540"/>
                </a:lnTo>
                <a:lnTo>
                  <a:pt x="107157" y="561545"/>
                </a:lnTo>
                <a:lnTo>
                  <a:pt x="107157" y="602089"/>
                </a:lnTo>
                <a:lnTo>
                  <a:pt x="107157" y="640781"/>
                </a:lnTo>
                <a:lnTo>
                  <a:pt x="107157" y="661042"/>
                </a:lnTo>
                <a:lnTo>
                  <a:pt x="107156" y="686455"/>
                </a:lnTo>
                <a:lnTo>
                  <a:pt x="107156" y="715304"/>
                </a:lnTo>
                <a:lnTo>
                  <a:pt x="107156" y="755296"/>
                </a:lnTo>
                <a:lnTo>
                  <a:pt x="109802" y="794544"/>
                </a:lnTo>
                <a:lnTo>
                  <a:pt x="116870" y="827671"/>
                </a:lnTo>
                <a:lnTo>
                  <a:pt x="124935" y="864867"/>
                </a:lnTo>
                <a:lnTo>
                  <a:pt x="129279" y="872701"/>
                </a:lnTo>
                <a:lnTo>
                  <a:pt x="142044" y="882689"/>
                </a:lnTo>
                <a:lnTo>
                  <a:pt x="146290" y="883829"/>
                </a:lnTo>
                <a:lnTo>
                  <a:pt x="150112" y="883598"/>
                </a:lnTo>
                <a:lnTo>
                  <a:pt x="157006" y="880694"/>
                </a:lnTo>
                <a:lnTo>
                  <a:pt x="163377" y="876097"/>
                </a:lnTo>
                <a:lnTo>
                  <a:pt x="186833" y="839521"/>
                </a:lnTo>
                <a:lnTo>
                  <a:pt x="193603" y="816744"/>
                </a:lnTo>
                <a:lnTo>
                  <a:pt x="195890" y="799207"/>
                </a:lnTo>
                <a:lnTo>
                  <a:pt x="196078" y="799402"/>
                </a:lnTo>
                <a:lnTo>
                  <a:pt x="164995" y="838332"/>
                </a:lnTo>
                <a:lnTo>
                  <a:pt x="148997" y="877712"/>
                </a:lnTo>
                <a:lnTo>
                  <a:pt x="136613" y="921838"/>
                </a:lnTo>
                <a:lnTo>
                  <a:pt x="134736" y="962953"/>
                </a:lnTo>
                <a:lnTo>
                  <a:pt x="134297" y="1004268"/>
                </a:lnTo>
                <a:lnTo>
                  <a:pt x="134049" y="1045254"/>
                </a:lnTo>
                <a:lnTo>
                  <a:pt x="134969" y="1089038"/>
                </a:lnTo>
                <a:lnTo>
                  <a:pt x="136612" y="1112677"/>
                </a:lnTo>
                <a:lnTo>
                  <a:pt x="138700" y="1139350"/>
                </a:lnTo>
                <a:lnTo>
                  <a:pt x="141019" y="1182216"/>
                </a:lnTo>
                <a:lnTo>
                  <a:pt x="143042" y="1226734"/>
                </a:lnTo>
                <a:lnTo>
                  <a:pt x="144971" y="1258052"/>
                </a:lnTo>
                <a:lnTo>
                  <a:pt x="147249" y="1292822"/>
                </a:lnTo>
                <a:lnTo>
                  <a:pt x="148768" y="1320962"/>
                </a:lnTo>
                <a:lnTo>
                  <a:pt x="150455" y="1365459"/>
                </a:lnTo>
                <a:lnTo>
                  <a:pt x="151205" y="1404417"/>
                </a:lnTo>
                <a:lnTo>
                  <a:pt x="151538" y="1444553"/>
                </a:lnTo>
                <a:lnTo>
                  <a:pt x="151627" y="1467757"/>
                </a:lnTo>
                <a:lnTo>
                  <a:pt x="151686" y="1492156"/>
                </a:lnTo>
                <a:lnTo>
                  <a:pt x="151752" y="1532495"/>
                </a:lnTo>
                <a:lnTo>
                  <a:pt x="151781" y="1565969"/>
                </a:lnTo>
                <a:lnTo>
                  <a:pt x="151795" y="1594074"/>
                </a:lnTo>
                <a:lnTo>
                  <a:pt x="151798" y="1616055"/>
                </a:lnTo>
                <a:lnTo>
                  <a:pt x="151800" y="1643608"/>
                </a:lnTo>
                <a:lnTo>
                  <a:pt x="151802" y="1674874"/>
                </a:lnTo>
                <a:lnTo>
                  <a:pt x="151803" y="1699688"/>
                </a:lnTo>
                <a:lnTo>
                  <a:pt x="151804" y="1737841"/>
                </a:lnTo>
                <a:lnTo>
                  <a:pt x="151804" y="1762501"/>
                </a:lnTo>
                <a:lnTo>
                  <a:pt x="151804" y="1791840"/>
                </a:lnTo>
                <a:lnTo>
                  <a:pt x="151804" y="1824297"/>
                </a:lnTo>
                <a:lnTo>
                  <a:pt x="149159" y="1865653"/>
                </a:lnTo>
                <a:lnTo>
                  <a:pt x="142091" y="1905383"/>
                </a:lnTo>
                <a:lnTo>
                  <a:pt x="134026" y="1944001"/>
                </a:lnTo>
                <a:lnTo>
                  <a:pt x="132015" y="1946574"/>
                </a:lnTo>
                <a:lnTo>
                  <a:pt x="129682" y="1948289"/>
                </a:lnTo>
                <a:lnTo>
                  <a:pt x="126142" y="1948441"/>
                </a:lnTo>
                <a:lnTo>
                  <a:pt x="106203" y="1941555"/>
                </a:lnTo>
                <a:lnTo>
                  <a:pt x="70484" y="1922177"/>
                </a:lnTo>
                <a:lnTo>
                  <a:pt x="33105" y="1910055"/>
                </a:lnTo>
                <a:lnTo>
                  <a:pt x="0" y="19070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874"/>
          <p:cNvSpPr/>
          <p:nvPr>
            <p:custDataLst>
              <p:tags r:id="rId2"/>
            </p:custDataLst>
          </p:nvPr>
        </p:nvSpPr>
        <p:spPr bwMode="auto">
          <a:xfrm>
            <a:off x="6965156" y="4589859"/>
            <a:ext cx="116087" cy="4741"/>
          </a:xfrm>
          <a:custGeom>
            <a:avLst/>
            <a:gdLst/>
            <a:ahLst/>
            <a:cxnLst/>
            <a:rect l="0" t="0" r="0" b="0"/>
            <a:pathLst>
              <a:path w="116087" h="4741">
                <a:moveTo>
                  <a:pt x="0" y="0"/>
                </a:moveTo>
                <a:lnTo>
                  <a:pt x="0" y="0"/>
                </a:lnTo>
                <a:lnTo>
                  <a:pt x="33183" y="4740"/>
                </a:lnTo>
                <a:lnTo>
                  <a:pt x="68041" y="2948"/>
                </a:lnTo>
                <a:lnTo>
                  <a:pt x="1160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875"/>
          <p:cNvSpPr/>
          <p:nvPr>
            <p:custDataLst>
              <p:tags r:id="rId3"/>
            </p:custDataLst>
          </p:nvPr>
        </p:nvSpPr>
        <p:spPr bwMode="auto">
          <a:xfrm>
            <a:off x="6625828" y="1991320"/>
            <a:ext cx="107157" cy="26790"/>
          </a:xfrm>
          <a:custGeom>
            <a:avLst/>
            <a:gdLst/>
            <a:ahLst/>
            <a:cxnLst/>
            <a:rect l="0" t="0" r="0" b="0"/>
            <a:pathLst>
              <a:path w="107157" h="26790">
                <a:moveTo>
                  <a:pt x="0" y="26789"/>
                </a:moveTo>
                <a:lnTo>
                  <a:pt x="0" y="26789"/>
                </a:lnTo>
                <a:lnTo>
                  <a:pt x="40790" y="13523"/>
                </a:lnTo>
                <a:lnTo>
                  <a:pt x="83831" y="2965"/>
                </a:lnTo>
                <a:lnTo>
                  <a:pt x="1071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3876"/>
          <p:cNvSpPr/>
          <p:nvPr>
            <p:custDataLst>
              <p:tags r:id="rId4"/>
            </p:custDataLst>
          </p:nvPr>
        </p:nvSpPr>
        <p:spPr bwMode="auto">
          <a:xfrm>
            <a:off x="3866587" y="1973461"/>
            <a:ext cx="223211" cy="26190"/>
          </a:xfrm>
          <a:custGeom>
            <a:avLst/>
            <a:gdLst/>
            <a:ahLst/>
            <a:cxnLst/>
            <a:rect l="0" t="0" r="0" b="0"/>
            <a:pathLst>
              <a:path w="223211" h="26190">
                <a:moveTo>
                  <a:pt x="8897" y="8930"/>
                </a:moveTo>
                <a:lnTo>
                  <a:pt x="8897" y="8930"/>
                </a:lnTo>
                <a:lnTo>
                  <a:pt x="0" y="8930"/>
                </a:lnTo>
                <a:lnTo>
                  <a:pt x="4718" y="8930"/>
                </a:lnTo>
                <a:lnTo>
                  <a:pt x="6111" y="9922"/>
                </a:lnTo>
                <a:lnTo>
                  <a:pt x="7040" y="11575"/>
                </a:lnTo>
                <a:lnTo>
                  <a:pt x="7659" y="13670"/>
                </a:lnTo>
                <a:lnTo>
                  <a:pt x="9064" y="15066"/>
                </a:lnTo>
                <a:lnTo>
                  <a:pt x="35439" y="22232"/>
                </a:lnTo>
                <a:lnTo>
                  <a:pt x="73235" y="26189"/>
                </a:lnTo>
                <a:lnTo>
                  <a:pt x="94046" y="24538"/>
                </a:lnTo>
                <a:lnTo>
                  <a:pt x="126447" y="17189"/>
                </a:lnTo>
                <a:lnTo>
                  <a:pt x="164774" y="11377"/>
                </a:lnTo>
                <a:lnTo>
                  <a:pt x="207551" y="3276"/>
                </a:lnTo>
                <a:lnTo>
                  <a:pt x="2232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4" name="SMARTInkShape-Group1195"/>
          <p:cNvGrpSpPr/>
          <p:nvPr/>
        </p:nvGrpSpPr>
        <p:grpSpPr>
          <a:xfrm>
            <a:off x="3634383" y="3019911"/>
            <a:ext cx="821510" cy="1239551"/>
            <a:chOff x="3634383" y="3019911"/>
            <a:chExt cx="821510" cy="1239551"/>
          </a:xfrm>
        </p:grpSpPr>
        <p:sp>
          <p:nvSpPr>
            <p:cNvPr id="22" name="SMARTInkShape-3877"/>
            <p:cNvSpPr/>
            <p:nvPr>
              <p:custDataLst>
                <p:tags r:id="rId12"/>
              </p:custDataLst>
            </p:nvPr>
          </p:nvSpPr>
          <p:spPr bwMode="auto">
            <a:xfrm>
              <a:off x="3714750" y="3019911"/>
              <a:ext cx="741143" cy="1239551"/>
            </a:xfrm>
            <a:custGeom>
              <a:avLst/>
              <a:gdLst/>
              <a:ahLst/>
              <a:cxnLst/>
              <a:rect l="0" t="0" r="0" b="0"/>
              <a:pathLst>
                <a:path w="741143" h="1239551">
                  <a:moveTo>
                    <a:pt x="0" y="51902"/>
                  </a:moveTo>
                  <a:lnTo>
                    <a:pt x="0" y="51902"/>
                  </a:lnTo>
                  <a:lnTo>
                    <a:pt x="4740" y="51902"/>
                  </a:lnTo>
                  <a:lnTo>
                    <a:pt x="9714" y="49256"/>
                  </a:lnTo>
                  <a:lnTo>
                    <a:pt x="15231" y="45764"/>
                  </a:lnTo>
                  <a:lnTo>
                    <a:pt x="26858" y="43523"/>
                  </a:lnTo>
                  <a:lnTo>
                    <a:pt x="67746" y="43004"/>
                  </a:lnTo>
                  <a:lnTo>
                    <a:pt x="106508" y="42986"/>
                  </a:lnTo>
                  <a:lnTo>
                    <a:pt x="133513" y="42981"/>
                  </a:lnTo>
                  <a:lnTo>
                    <a:pt x="171456" y="42976"/>
                  </a:lnTo>
                  <a:lnTo>
                    <a:pt x="207172" y="41982"/>
                  </a:lnTo>
                  <a:lnTo>
                    <a:pt x="233364" y="40327"/>
                  </a:lnTo>
                  <a:lnTo>
                    <a:pt x="262732" y="38232"/>
                  </a:lnTo>
                  <a:lnTo>
                    <a:pt x="305947" y="35904"/>
                  </a:lnTo>
                  <a:lnTo>
                    <a:pt x="346320" y="32885"/>
                  </a:lnTo>
                  <a:lnTo>
                    <a:pt x="373755" y="29302"/>
                  </a:lnTo>
                  <a:lnTo>
                    <a:pt x="403951" y="24929"/>
                  </a:lnTo>
                  <a:lnTo>
                    <a:pt x="448086" y="20070"/>
                  </a:lnTo>
                  <a:lnTo>
                    <a:pt x="492600" y="14689"/>
                  </a:lnTo>
                  <a:lnTo>
                    <a:pt x="520558" y="9565"/>
                  </a:lnTo>
                  <a:lnTo>
                    <a:pt x="562750" y="3981"/>
                  </a:lnTo>
                  <a:lnTo>
                    <a:pt x="603524" y="0"/>
                  </a:lnTo>
                  <a:lnTo>
                    <a:pt x="642394" y="3561"/>
                  </a:lnTo>
                  <a:lnTo>
                    <a:pt x="665319" y="7516"/>
                  </a:lnTo>
                  <a:lnTo>
                    <a:pt x="704869" y="31452"/>
                  </a:lnTo>
                  <a:lnTo>
                    <a:pt x="708037" y="32315"/>
                  </a:lnTo>
                  <a:lnTo>
                    <a:pt x="710150" y="33883"/>
                  </a:lnTo>
                  <a:lnTo>
                    <a:pt x="711558" y="35920"/>
                  </a:lnTo>
                  <a:lnTo>
                    <a:pt x="713818" y="41579"/>
                  </a:lnTo>
                  <a:lnTo>
                    <a:pt x="716774" y="42353"/>
                  </a:lnTo>
                  <a:lnTo>
                    <a:pt x="722923" y="42935"/>
                  </a:lnTo>
                  <a:lnTo>
                    <a:pt x="730959" y="50657"/>
                  </a:lnTo>
                  <a:lnTo>
                    <a:pt x="731857" y="56273"/>
                  </a:lnTo>
                  <a:lnTo>
                    <a:pt x="732201" y="96562"/>
                  </a:lnTo>
                  <a:lnTo>
                    <a:pt x="726091" y="138445"/>
                  </a:lnTo>
                  <a:lnTo>
                    <a:pt x="724130" y="169266"/>
                  </a:lnTo>
                  <a:lnTo>
                    <a:pt x="723855" y="190668"/>
                  </a:lnTo>
                  <a:lnTo>
                    <a:pt x="723671" y="215850"/>
                  </a:lnTo>
                  <a:lnTo>
                    <a:pt x="723468" y="254413"/>
                  </a:lnTo>
                  <a:lnTo>
                    <a:pt x="723378" y="295696"/>
                  </a:lnTo>
                  <a:lnTo>
                    <a:pt x="723353" y="327540"/>
                  </a:lnTo>
                  <a:lnTo>
                    <a:pt x="723337" y="363653"/>
                  </a:lnTo>
                  <a:lnTo>
                    <a:pt x="723326" y="392689"/>
                  </a:lnTo>
                  <a:lnTo>
                    <a:pt x="723319" y="417007"/>
                  </a:lnTo>
                  <a:lnTo>
                    <a:pt x="723311" y="456264"/>
                  </a:lnTo>
                  <a:lnTo>
                    <a:pt x="723308" y="486941"/>
                  </a:lnTo>
                  <a:lnTo>
                    <a:pt x="723307" y="511592"/>
                  </a:lnTo>
                  <a:lnTo>
                    <a:pt x="723306" y="542909"/>
                  </a:lnTo>
                  <a:lnTo>
                    <a:pt x="723305" y="578669"/>
                  </a:lnTo>
                  <a:lnTo>
                    <a:pt x="724298" y="607471"/>
                  </a:lnTo>
                  <a:lnTo>
                    <a:pt x="725951" y="631632"/>
                  </a:lnTo>
                  <a:lnTo>
                    <a:pt x="729442" y="672700"/>
                  </a:lnTo>
                  <a:lnTo>
                    <a:pt x="730993" y="710797"/>
                  </a:lnTo>
                  <a:lnTo>
                    <a:pt x="731407" y="738219"/>
                  </a:lnTo>
                  <a:lnTo>
                    <a:pt x="731682" y="771384"/>
                  </a:lnTo>
                  <a:lnTo>
                    <a:pt x="731866" y="808377"/>
                  </a:lnTo>
                  <a:lnTo>
                    <a:pt x="731989" y="837008"/>
                  </a:lnTo>
                  <a:lnTo>
                    <a:pt x="732126" y="879403"/>
                  </a:lnTo>
                  <a:lnTo>
                    <a:pt x="732162" y="901225"/>
                  </a:lnTo>
                  <a:lnTo>
                    <a:pt x="732186" y="924703"/>
                  </a:lnTo>
                  <a:lnTo>
                    <a:pt x="732202" y="949285"/>
                  </a:lnTo>
                  <a:lnTo>
                    <a:pt x="734866" y="987181"/>
                  </a:lnTo>
                  <a:lnTo>
                    <a:pt x="739298" y="1028183"/>
                  </a:lnTo>
                  <a:lnTo>
                    <a:pt x="740795" y="1068704"/>
                  </a:lnTo>
                  <a:lnTo>
                    <a:pt x="741055" y="1105805"/>
                  </a:lnTo>
                  <a:lnTo>
                    <a:pt x="741142" y="1147536"/>
                  </a:lnTo>
                  <a:lnTo>
                    <a:pt x="739173" y="1171386"/>
                  </a:lnTo>
                  <a:lnTo>
                    <a:pt x="725787" y="1211269"/>
                  </a:lnTo>
                  <a:lnTo>
                    <a:pt x="708533" y="1222350"/>
                  </a:lnTo>
                  <a:lnTo>
                    <a:pt x="660797" y="12395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878"/>
            <p:cNvSpPr/>
            <p:nvPr>
              <p:custDataLst>
                <p:tags r:id="rId13"/>
              </p:custDataLst>
            </p:nvPr>
          </p:nvSpPr>
          <p:spPr bwMode="auto">
            <a:xfrm>
              <a:off x="3634383" y="3037335"/>
              <a:ext cx="89180" cy="1123900"/>
            </a:xfrm>
            <a:custGeom>
              <a:avLst/>
              <a:gdLst/>
              <a:ahLst/>
              <a:cxnLst/>
              <a:rect l="0" t="0" r="0" b="0"/>
              <a:pathLst>
                <a:path w="89180" h="1123900">
                  <a:moveTo>
                    <a:pt x="80367" y="7688"/>
                  </a:moveTo>
                  <a:lnTo>
                    <a:pt x="80367" y="7688"/>
                  </a:lnTo>
                  <a:lnTo>
                    <a:pt x="80367" y="2948"/>
                  </a:lnTo>
                  <a:lnTo>
                    <a:pt x="79375" y="1551"/>
                  </a:lnTo>
                  <a:lnTo>
                    <a:pt x="77721" y="621"/>
                  </a:lnTo>
                  <a:lnTo>
                    <a:pt x="75627" y="0"/>
                  </a:lnTo>
                  <a:lnTo>
                    <a:pt x="74230" y="578"/>
                  </a:lnTo>
                  <a:lnTo>
                    <a:pt x="73299" y="1956"/>
                  </a:lnTo>
                  <a:lnTo>
                    <a:pt x="72678" y="3867"/>
                  </a:lnTo>
                  <a:lnTo>
                    <a:pt x="79235" y="47588"/>
                  </a:lnTo>
                  <a:lnTo>
                    <a:pt x="82510" y="84291"/>
                  </a:lnTo>
                  <a:lnTo>
                    <a:pt x="84772" y="109358"/>
                  </a:lnTo>
                  <a:lnTo>
                    <a:pt x="87286" y="150440"/>
                  </a:lnTo>
                  <a:lnTo>
                    <a:pt x="88403" y="185235"/>
                  </a:lnTo>
                  <a:lnTo>
                    <a:pt x="88899" y="217236"/>
                  </a:lnTo>
                  <a:lnTo>
                    <a:pt x="89032" y="244621"/>
                  </a:lnTo>
                  <a:lnTo>
                    <a:pt x="89120" y="279745"/>
                  </a:lnTo>
                  <a:lnTo>
                    <a:pt x="89179" y="320028"/>
                  </a:lnTo>
                  <a:lnTo>
                    <a:pt x="88226" y="352837"/>
                  </a:lnTo>
                  <a:lnTo>
                    <a:pt x="86598" y="380663"/>
                  </a:lnTo>
                  <a:lnTo>
                    <a:pt x="84521" y="405166"/>
                  </a:lnTo>
                  <a:lnTo>
                    <a:pt x="82144" y="438368"/>
                  </a:lnTo>
                  <a:lnTo>
                    <a:pt x="79568" y="477371"/>
                  </a:lnTo>
                  <a:lnTo>
                    <a:pt x="76858" y="520240"/>
                  </a:lnTo>
                  <a:lnTo>
                    <a:pt x="75051" y="554772"/>
                  </a:lnTo>
                  <a:lnTo>
                    <a:pt x="73846" y="583747"/>
                  </a:lnTo>
                  <a:lnTo>
                    <a:pt x="73043" y="609016"/>
                  </a:lnTo>
                  <a:lnTo>
                    <a:pt x="69505" y="650323"/>
                  </a:lnTo>
                  <a:lnTo>
                    <a:pt x="67173" y="668283"/>
                  </a:lnTo>
                  <a:lnTo>
                    <a:pt x="63634" y="698116"/>
                  </a:lnTo>
                  <a:lnTo>
                    <a:pt x="59289" y="735864"/>
                  </a:lnTo>
                  <a:lnTo>
                    <a:pt x="54409" y="778889"/>
                  </a:lnTo>
                  <a:lnTo>
                    <a:pt x="50163" y="812533"/>
                  </a:lnTo>
                  <a:lnTo>
                    <a:pt x="46340" y="839923"/>
                  </a:lnTo>
                  <a:lnTo>
                    <a:pt x="42800" y="863144"/>
                  </a:lnTo>
                  <a:lnTo>
                    <a:pt x="36470" y="895492"/>
                  </a:lnTo>
                  <a:lnTo>
                    <a:pt x="28283" y="933925"/>
                  </a:lnTo>
                  <a:lnTo>
                    <a:pt x="18855" y="976414"/>
                  </a:lnTo>
                  <a:lnTo>
                    <a:pt x="12570" y="1007717"/>
                  </a:lnTo>
                  <a:lnTo>
                    <a:pt x="5587" y="1050434"/>
                  </a:lnTo>
                  <a:lnTo>
                    <a:pt x="2483" y="1084634"/>
                  </a:lnTo>
                  <a:lnTo>
                    <a:pt x="0" y="1123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6" name="SMARTInkShape-3879"/>
          <p:cNvSpPr/>
          <p:nvPr>
            <p:custDataLst>
              <p:tags r:id="rId5"/>
            </p:custDataLst>
          </p:nvPr>
        </p:nvSpPr>
        <p:spPr bwMode="auto">
          <a:xfrm>
            <a:off x="3743387" y="1651992"/>
            <a:ext cx="60661" cy="684788"/>
          </a:xfrm>
          <a:custGeom>
            <a:avLst/>
            <a:gdLst/>
            <a:ahLst/>
            <a:cxnLst/>
            <a:rect l="0" t="0" r="0" b="0"/>
            <a:pathLst>
              <a:path w="60661" h="684788">
                <a:moveTo>
                  <a:pt x="60660" y="0"/>
                </a:moveTo>
                <a:lnTo>
                  <a:pt x="60660" y="0"/>
                </a:lnTo>
                <a:lnTo>
                  <a:pt x="42919" y="0"/>
                </a:lnTo>
                <a:lnTo>
                  <a:pt x="38095" y="4741"/>
                </a:lnTo>
                <a:lnTo>
                  <a:pt x="35748" y="12360"/>
                </a:lnTo>
                <a:lnTo>
                  <a:pt x="31781" y="27805"/>
                </a:lnTo>
                <a:lnTo>
                  <a:pt x="26292" y="46062"/>
                </a:lnTo>
                <a:lnTo>
                  <a:pt x="25060" y="87257"/>
                </a:lnTo>
                <a:lnTo>
                  <a:pt x="24952" y="127319"/>
                </a:lnTo>
                <a:lnTo>
                  <a:pt x="27588" y="162900"/>
                </a:lnTo>
                <a:lnTo>
                  <a:pt x="33044" y="205668"/>
                </a:lnTo>
                <a:lnTo>
                  <a:pt x="33626" y="236225"/>
                </a:lnTo>
                <a:lnTo>
                  <a:pt x="33762" y="269031"/>
                </a:lnTo>
                <a:lnTo>
                  <a:pt x="31176" y="301470"/>
                </a:lnTo>
                <a:lnTo>
                  <a:pt x="26789" y="344978"/>
                </a:lnTo>
                <a:lnTo>
                  <a:pt x="25488" y="383005"/>
                </a:lnTo>
                <a:lnTo>
                  <a:pt x="24192" y="411326"/>
                </a:lnTo>
                <a:lnTo>
                  <a:pt x="20309" y="450372"/>
                </a:lnTo>
                <a:lnTo>
                  <a:pt x="15275" y="483600"/>
                </a:lnTo>
                <a:lnTo>
                  <a:pt x="9510" y="521974"/>
                </a:lnTo>
                <a:lnTo>
                  <a:pt x="7562" y="561607"/>
                </a:lnTo>
                <a:lnTo>
                  <a:pt x="2484" y="603295"/>
                </a:lnTo>
                <a:lnTo>
                  <a:pt x="0" y="643192"/>
                </a:lnTo>
                <a:lnTo>
                  <a:pt x="5953" y="678139"/>
                </a:lnTo>
                <a:lnTo>
                  <a:pt x="7322" y="681288"/>
                </a:lnTo>
                <a:lnTo>
                  <a:pt x="9226" y="683387"/>
                </a:lnTo>
                <a:lnTo>
                  <a:pt x="11488" y="684787"/>
                </a:lnTo>
                <a:lnTo>
                  <a:pt x="19293" y="683696"/>
                </a:lnTo>
                <a:lnTo>
                  <a:pt x="33871" y="6786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9" name="SMARTInkShape-Group1197"/>
          <p:cNvGrpSpPr/>
          <p:nvPr/>
        </p:nvGrpSpPr>
        <p:grpSpPr>
          <a:xfrm>
            <a:off x="1223370" y="4545355"/>
            <a:ext cx="1142998" cy="330255"/>
            <a:chOff x="1223370" y="4545355"/>
            <a:chExt cx="1142998" cy="330255"/>
          </a:xfrm>
        </p:grpSpPr>
        <p:sp>
          <p:nvSpPr>
            <p:cNvPr id="27" name="SMARTInkShape-3880"/>
            <p:cNvSpPr/>
            <p:nvPr>
              <p:custDataLst>
                <p:tags r:id="rId10"/>
              </p:custDataLst>
            </p:nvPr>
          </p:nvSpPr>
          <p:spPr bwMode="auto">
            <a:xfrm>
              <a:off x="1428750" y="4816887"/>
              <a:ext cx="937618" cy="58723"/>
            </a:xfrm>
            <a:custGeom>
              <a:avLst/>
              <a:gdLst/>
              <a:ahLst/>
              <a:cxnLst/>
              <a:rect l="0" t="0" r="0" b="0"/>
              <a:pathLst>
                <a:path w="937618" h="58723">
                  <a:moveTo>
                    <a:pt x="0" y="5144"/>
                  </a:moveTo>
                  <a:lnTo>
                    <a:pt x="0" y="5144"/>
                  </a:lnTo>
                  <a:lnTo>
                    <a:pt x="0" y="0"/>
                  </a:lnTo>
                  <a:lnTo>
                    <a:pt x="0" y="2196"/>
                  </a:lnTo>
                  <a:lnTo>
                    <a:pt x="992" y="3179"/>
                  </a:lnTo>
                  <a:lnTo>
                    <a:pt x="7688" y="4885"/>
                  </a:lnTo>
                  <a:lnTo>
                    <a:pt x="43472" y="34954"/>
                  </a:lnTo>
                  <a:lnTo>
                    <a:pt x="84441" y="46654"/>
                  </a:lnTo>
                  <a:lnTo>
                    <a:pt x="125552" y="49379"/>
                  </a:lnTo>
                  <a:lnTo>
                    <a:pt x="167970" y="49711"/>
                  </a:lnTo>
                  <a:lnTo>
                    <a:pt x="202786" y="49769"/>
                  </a:lnTo>
                  <a:lnTo>
                    <a:pt x="239230" y="49785"/>
                  </a:lnTo>
                  <a:lnTo>
                    <a:pt x="280014" y="48798"/>
                  </a:lnTo>
                  <a:lnTo>
                    <a:pt x="318667" y="43655"/>
                  </a:lnTo>
                  <a:lnTo>
                    <a:pt x="346682" y="42104"/>
                  </a:lnTo>
                  <a:lnTo>
                    <a:pt x="367051" y="41690"/>
                  </a:lnTo>
                  <a:lnTo>
                    <a:pt x="391544" y="41414"/>
                  </a:lnTo>
                  <a:lnTo>
                    <a:pt x="418787" y="41230"/>
                  </a:lnTo>
                  <a:lnTo>
                    <a:pt x="462287" y="41026"/>
                  </a:lnTo>
                  <a:lnTo>
                    <a:pt x="498156" y="40935"/>
                  </a:lnTo>
                  <a:lnTo>
                    <a:pt x="530634" y="40895"/>
                  </a:lnTo>
                  <a:lnTo>
                    <a:pt x="562116" y="41877"/>
                  </a:lnTo>
                  <a:lnTo>
                    <a:pt x="603939" y="43523"/>
                  </a:lnTo>
                  <a:lnTo>
                    <a:pt x="652657" y="45613"/>
                  </a:lnTo>
                  <a:lnTo>
                    <a:pt x="702996" y="47998"/>
                  </a:lnTo>
                  <a:lnTo>
                    <a:pt x="754414" y="50581"/>
                  </a:lnTo>
                  <a:lnTo>
                    <a:pt x="806552" y="53294"/>
                  </a:lnTo>
                  <a:lnTo>
                    <a:pt x="844287" y="55104"/>
                  </a:lnTo>
                  <a:lnTo>
                    <a:pt x="872421" y="56310"/>
                  </a:lnTo>
                  <a:lnTo>
                    <a:pt x="908641" y="57650"/>
                  </a:lnTo>
                  <a:lnTo>
                    <a:pt x="937617" y="587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3881"/>
            <p:cNvSpPr/>
            <p:nvPr>
              <p:custDataLst>
                <p:tags r:id="rId11"/>
              </p:custDataLst>
            </p:nvPr>
          </p:nvSpPr>
          <p:spPr bwMode="auto">
            <a:xfrm>
              <a:off x="1223370" y="4545355"/>
              <a:ext cx="982264" cy="44498"/>
            </a:xfrm>
            <a:custGeom>
              <a:avLst/>
              <a:gdLst/>
              <a:ahLst/>
              <a:cxnLst/>
              <a:rect l="0" t="0" r="0" b="0"/>
              <a:pathLst>
                <a:path w="982264" h="44498">
                  <a:moveTo>
                    <a:pt x="17857" y="17715"/>
                  </a:moveTo>
                  <a:lnTo>
                    <a:pt x="17857" y="17715"/>
                  </a:lnTo>
                  <a:lnTo>
                    <a:pt x="13116" y="17715"/>
                  </a:lnTo>
                  <a:lnTo>
                    <a:pt x="11720" y="16723"/>
                  </a:lnTo>
                  <a:lnTo>
                    <a:pt x="10789" y="15070"/>
                  </a:lnTo>
                  <a:lnTo>
                    <a:pt x="10168" y="12975"/>
                  </a:lnTo>
                  <a:lnTo>
                    <a:pt x="8762" y="11578"/>
                  </a:lnTo>
                  <a:lnTo>
                    <a:pt x="4" y="8787"/>
                  </a:lnTo>
                  <a:lnTo>
                    <a:pt x="0" y="8786"/>
                  </a:lnTo>
                  <a:lnTo>
                    <a:pt x="13300" y="8786"/>
                  </a:lnTo>
                  <a:lnTo>
                    <a:pt x="18477" y="11431"/>
                  </a:lnTo>
                  <a:lnTo>
                    <a:pt x="33591" y="23607"/>
                  </a:lnTo>
                  <a:lnTo>
                    <a:pt x="73544" y="37616"/>
                  </a:lnTo>
                  <a:lnTo>
                    <a:pt x="87273" y="42463"/>
                  </a:lnTo>
                  <a:lnTo>
                    <a:pt x="128259" y="44425"/>
                  </a:lnTo>
                  <a:lnTo>
                    <a:pt x="169869" y="44497"/>
                  </a:lnTo>
                  <a:lnTo>
                    <a:pt x="189677" y="43510"/>
                  </a:lnTo>
                  <a:lnTo>
                    <a:pt x="232281" y="36402"/>
                  </a:lnTo>
                  <a:lnTo>
                    <a:pt x="266330" y="35738"/>
                  </a:lnTo>
                  <a:lnTo>
                    <a:pt x="310465" y="35607"/>
                  </a:lnTo>
                  <a:lnTo>
                    <a:pt x="349844" y="35579"/>
                  </a:lnTo>
                  <a:lnTo>
                    <a:pt x="375515" y="32930"/>
                  </a:lnTo>
                  <a:lnTo>
                    <a:pt x="419755" y="27472"/>
                  </a:lnTo>
                  <a:lnTo>
                    <a:pt x="464349" y="26754"/>
                  </a:lnTo>
                  <a:lnTo>
                    <a:pt x="503038" y="25674"/>
                  </a:lnTo>
                  <a:lnTo>
                    <a:pt x="545260" y="20514"/>
                  </a:lnTo>
                  <a:lnTo>
                    <a:pt x="584890" y="17553"/>
                  </a:lnTo>
                  <a:lnTo>
                    <a:pt x="606223" y="15622"/>
                  </a:lnTo>
                  <a:lnTo>
                    <a:pt x="649439" y="10832"/>
                  </a:lnTo>
                  <a:lnTo>
                    <a:pt x="691495" y="3549"/>
                  </a:lnTo>
                  <a:lnTo>
                    <a:pt x="734603" y="950"/>
                  </a:lnTo>
                  <a:lnTo>
                    <a:pt x="756633" y="585"/>
                  </a:lnTo>
                  <a:lnTo>
                    <a:pt x="800624" y="180"/>
                  </a:lnTo>
                  <a:lnTo>
                    <a:pt x="830097" y="0"/>
                  </a:lnTo>
                  <a:lnTo>
                    <a:pt x="851053" y="944"/>
                  </a:lnTo>
                  <a:lnTo>
                    <a:pt x="876930" y="2565"/>
                  </a:lnTo>
                  <a:lnTo>
                    <a:pt x="906088" y="4639"/>
                  </a:lnTo>
                  <a:lnTo>
                    <a:pt x="943777" y="9588"/>
                  </a:lnTo>
                  <a:lnTo>
                    <a:pt x="982263" y="177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9" name="SMARTInkShape-Group1198"/>
          <p:cNvGrpSpPr/>
          <p:nvPr/>
        </p:nvGrpSpPr>
        <p:grpSpPr>
          <a:xfrm>
            <a:off x="812612" y="3572149"/>
            <a:ext cx="80342" cy="624617"/>
            <a:chOff x="812612" y="3572149"/>
            <a:chExt cx="80342" cy="624617"/>
          </a:xfrm>
        </p:grpSpPr>
        <p:sp>
          <p:nvSpPr>
            <p:cNvPr id="30" name="SMARTInkShape-3882"/>
            <p:cNvSpPr/>
            <p:nvPr>
              <p:custDataLst>
                <p:tags r:id="rId7"/>
              </p:custDataLst>
            </p:nvPr>
          </p:nvSpPr>
          <p:spPr bwMode="auto">
            <a:xfrm>
              <a:off x="839394" y="3572149"/>
              <a:ext cx="53560" cy="124702"/>
            </a:xfrm>
            <a:custGeom>
              <a:avLst/>
              <a:gdLst/>
              <a:ahLst/>
              <a:cxnLst/>
              <a:rect l="0" t="0" r="0" b="0"/>
              <a:pathLst>
                <a:path w="53560" h="124702">
                  <a:moveTo>
                    <a:pt x="8927" y="26515"/>
                  </a:moveTo>
                  <a:lnTo>
                    <a:pt x="8927" y="26515"/>
                  </a:lnTo>
                  <a:lnTo>
                    <a:pt x="365" y="35077"/>
                  </a:lnTo>
                  <a:lnTo>
                    <a:pt x="0" y="65253"/>
                  </a:lnTo>
                  <a:lnTo>
                    <a:pt x="2644" y="71182"/>
                  </a:lnTo>
                  <a:lnTo>
                    <a:pt x="4738" y="74153"/>
                  </a:lnTo>
                  <a:lnTo>
                    <a:pt x="16506" y="112439"/>
                  </a:lnTo>
                  <a:lnTo>
                    <a:pt x="25426" y="123204"/>
                  </a:lnTo>
                  <a:lnTo>
                    <a:pt x="28827" y="124058"/>
                  </a:lnTo>
                  <a:lnTo>
                    <a:pt x="43001" y="124701"/>
                  </a:lnTo>
                  <a:lnTo>
                    <a:pt x="48898" y="119989"/>
                  </a:lnTo>
                  <a:lnTo>
                    <a:pt x="51496" y="112376"/>
                  </a:lnTo>
                  <a:lnTo>
                    <a:pt x="53559" y="68560"/>
                  </a:lnTo>
                  <a:lnTo>
                    <a:pt x="52581" y="47192"/>
                  </a:lnTo>
                  <a:lnTo>
                    <a:pt x="40272" y="10269"/>
                  </a:lnTo>
                  <a:lnTo>
                    <a:pt x="37761" y="6754"/>
                  </a:lnTo>
                  <a:lnTo>
                    <a:pt x="28427" y="652"/>
                  </a:lnTo>
                  <a:lnTo>
                    <a:pt x="22532" y="0"/>
                  </a:lnTo>
                  <a:lnTo>
                    <a:pt x="20973" y="901"/>
                  </a:lnTo>
                  <a:lnTo>
                    <a:pt x="19934" y="2494"/>
                  </a:lnTo>
                  <a:lnTo>
                    <a:pt x="17856" y="86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883"/>
            <p:cNvSpPr/>
            <p:nvPr>
              <p:custDataLst>
                <p:tags r:id="rId8"/>
              </p:custDataLst>
            </p:nvPr>
          </p:nvSpPr>
          <p:spPr bwMode="auto">
            <a:xfrm>
              <a:off x="821541" y="3831282"/>
              <a:ext cx="71386" cy="141904"/>
            </a:xfrm>
            <a:custGeom>
              <a:avLst/>
              <a:gdLst/>
              <a:ahLst/>
              <a:cxnLst/>
              <a:rect l="0" t="0" r="0" b="0"/>
              <a:pathLst>
                <a:path w="71386" h="141904">
                  <a:moveTo>
                    <a:pt x="17850" y="26343"/>
                  </a:moveTo>
                  <a:lnTo>
                    <a:pt x="17850" y="26343"/>
                  </a:lnTo>
                  <a:lnTo>
                    <a:pt x="13109" y="26343"/>
                  </a:lnTo>
                  <a:lnTo>
                    <a:pt x="11713" y="27335"/>
                  </a:lnTo>
                  <a:lnTo>
                    <a:pt x="10782" y="28989"/>
                  </a:lnTo>
                  <a:lnTo>
                    <a:pt x="839" y="59525"/>
                  </a:lnTo>
                  <a:lnTo>
                    <a:pt x="12" y="100681"/>
                  </a:lnTo>
                  <a:lnTo>
                    <a:pt x="0" y="108330"/>
                  </a:lnTo>
                  <a:lnTo>
                    <a:pt x="2641" y="115037"/>
                  </a:lnTo>
                  <a:lnTo>
                    <a:pt x="6129" y="121325"/>
                  </a:lnTo>
                  <a:lnTo>
                    <a:pt x="9085" y="130443"/>
                  </a:lnTo>
                  <a:lnTo>
                    <a:pt x="13293" y="136440"/>
                  </a:lnTo>
                  <a:lnTo>
                    <a:pt x="18470" y="139767"/>
                  </a:lnTo>
                  <a:lnTo>
                    <a:pt x="29879" y="141903"/>
                  </a:lnTo>
                  <a:lnTo>
                    <a:pt x="35764" y="139549"/>
                  </a:lnTo>
                  <a:lnTo>
                    <a:pt x="47626" y="129954"/>
                  </a:lnTo>
                  <a:lnTo>
                    <a:pt x="50927" y="124317"/>
                  </a:lnTo>
                  <a:lnTo>
                    <a:pt x="57787" y="107873"/>
                  </a:lnTo>
                  <a:lnTo>
                    <a:pt x="67705" y="91653"/>
                  </a:lnTo>
                  <a:lnTo>
                    <a:pt x="71210" y="55593"/>
                  </a:lnTo>
                  <a:lnTo>
                    <a:pt x="71385" y="41712"/>
                  </a:lnTo>
                  <a:lnTo>
                    <a:pt x="68763" y="35489"/>
                  </a:lnTo>
                  <a:lnTo>
                    <a:pt x="66675" y="32440"/>
                  </a:lnTo>
                  <a:lnTo>
                    <a:pt x="62331" y="15274"/>
                  </a:lnTo>
                  <a:lnTo>
                    <a:pt x="60402" y="13010"/>
                  </a:lnTo>
                  <a:lnTo>
                    <a:pt x="44455" y="1813"/>
                  </a:lnTo>
                  <a:lnTo>
                    <a:pt x="37437" y="0"/>
                  </a:lnTo>
                  <a:lnTo>
                    <a:pt x="31481" y="4427"/>
                  </a:lnTo>
                  <a:lnTo>
                    <a:pt x="23432" y="12022"/>
                  </a:lnTo>
                  <a:lnTo>
                    <a:pt x="20331" y="176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8" name="SMARTInkShape-3884"/>
            <p:cNvSpPr/>
            <p:nvPr>
              <p:custDataLst>
                <p:tags r:id="rId9"/>
              </p:custDataLst>
            </p:nvPr>
          </p:nvSpPr>
          <p:spPr bwMode="auto">
            <a:xfrm>
              <a:off x="812612" y="4071938"/>
              <a:ext cx="62488" cy="124828"/>
            </a:xfrm>
            <a:custGeom>
              <a:avLst/>
              <a:gdLst/>
              <a:ahLst/>
              <a:cxnLst/>
              <a:rect l="0" t="0" r="0" b="0"/>
              <a:pathLst>
                <a:path w="62488" h="124828">
                  <a:moveTo>
                    <a:pt x="26779" y="0"/>
                  </a:moveTo>
                  <a:lnTo>
                    <a:pt x="26779" y="0"/>
                  </a:lnTo>
                  <a:lnTo>
                    <a:pt x="22038" y="0"/>
                  </a:lnTo>
                  <a:lnTo>
                    <a:pt x="20642" y="992"/>
                  </a:lnTo>
                  <a:lnTo>
                    <a:pt x="19711" y="2645"/>
                  </a:lnTo>
                  <a:lnTo>
                    <a:pt x="8827" y="32017"/>
                  </a:lnTo>
                  <a:lnTo>
                    <a:pt x="2029" y="44505"/>
                  </a:lnTo>
                  <a:lnTo>
                    <a:pt x="5" y="88744"/>
                  </a:lnTo>
                  <a:lnTo>
                    <a:pt x="0" y="91904"/>
                  </a:lnTo>
                  <a:lnTo>
                    <a:pt x="7679" y="117788"/>
                  </a:lnTo>
                  <a:lnTo>
                    <a:pt x="9085" y="120197"/>
                  </a:lnTo>
                  <a:lnTo>
                    <a:pt x="11014" y="121803"/>
                  </a:lnTo>
                  <a:lnTo>
                    <a:pt x="15803" y="123587"/>
                  </a:lnTo>
                  <a:lnTo>
                    <a:pt x="29878" y="124827"/>
                  </a:lnTo>
                  <a:lnTo>
                    <a:pt x="31821" y="123897"/>
                  </a:lnTo>
                  <a:lnTo>
                    <a:pt x="33117" y="122286"/>
                  </a:lnTo>
                  <a:lnTo>
                    <a:pt x="33981" y="120219"/>
                  </a:lnTo>
                  <a:lnTo>
                    <a:pt x="35549" y="118841"/>
                  </a:lnTo>
                  <a:lnTo>
                    <a:pt x="45195" y="113984"/>
                  </a:lnTo>
                  <a:lnTo>
                    <a:pt x="47986" y="111708"/>
                  </a:lnTo>
                  <a:lnTo>
                    <a:pt x="51087" y="103887"/>
                  </a:lnTo>
                  <a:lnTo>
                    <a:pt x="53457" y="94789"/>
                  </a:lnTo>
                  <a:lnTo>
                    <a:pt x="59378" y="83096"/>
                  </a:lnTo>
                  <a:lnTo>
                    <a:pt x="62443" y="42179"/>
                  </a:lnTo>
                  <a:lnTo>
                    <a:pt x="62487" y="29828"/>
                  </a:lnTo>
                  <a:lnTo>
                    <a:pt x="59847" y="25494"/>
                  </a:lnTo>
                  <a:lnTo>
                    <a:pt x="56359" y="20260"/>
                  </a:lnTo>
                  <a:lnTo>
                    <a:pt x="53402" y="11735"/>
                  </a:lnTo>
                  <a:lnTo>
                    <a:pt x="49195" y="5877"/>
                  </a:lnTo>
                  <a:lnTo>
                    <a:pt x="47676" y="4910"/>
                  </a:lnTo>
                  <a:lnTo>
                    <a:pt x="46663" y="5257"/>
                  </a:lnTo>
                  <a:lnTo>
                    <a:pt x="45988" y="6481"/>
                  </a:lnTo>
                  <a:lnTo>
                    <a:pt x="31639" y="16567"/>
                  </a:lnTo>
                  <a:lnTo>
                    <a:pt x="22376" y="30154"/>
                  </a:lnTo>
                  <a:lnTo>
                    <a:pt x="16097" y="44137"/>
                  </a:lnTo>
                  <a:lnTo>
                    <a:pt x="8919" y="535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0" name="SMARTInkShape-3885"/>
          <p:cNvSpPr/>
          <p:nvPr>
            <p:custDataLst>
              <p:tags r:id="rId6"/>
            </p:custDataLst>
          </p:nvPr>
        </p:nvSpPr>
        <p:spPr bwMode="auto">
          <a:xfrm>
            <a:off x="937617" y="1714532"/>
            <a:ext cx="35714" cy="625047"/>
          </a:xfrm>
          <a:custGeom>
            <a:avLst/>
            <a:gdLst/>
            <a:ahLst/>
            <a:cxnLst/>
            <a:rect l="0" t="0" r="0" b="0"/>
            <a:pathLst>
              <a:path w="35714" h="625047">
                <a:moveTo>
                  <a:pt x="8930" y="8898"/>
                </a:moveTo>
                <a:lnTo>
                  <a:pt x="8930" y="8898"/>
                </a:lnTo>
                <a:lnTo>
                  <a:pt x="8930" y="0"/>
                </a:lnTo>
                <a:lnTo>
                  <a:pt x="8930" y="12400"/>
                </a:lnTo>
                <a:lnTo>
                  <a:pt x="11576" y="18061"/>
                </a:lnTo>
                <a:lnTo>
                  <a:pt x="13670" y="20960"/>
                </a:lnTo>
                <a:lnTo>
                  <a:pt x="22232" y="63535"/>
                </a:lnTo>
                <a:lnTo>
                  <a:pt x="32026" y="99396"/>
                </a:lnTo>
                <a:lnTo>
                  <a:pt x="34990" y="143668"/>
                </a:lnTo>
                <a:lnTo>
                  <a:pt x="35503" y="181452"/>
                </a:lnTo>
                <a:lnTo>
                  <a:pt x="35655" y="224067"/>
                </a:lnTo>
                <a:lnTo>
                  <a:pt x="35700" y="268112"/>
                </a:lnTo>
                <a:lnTo>
                  <a:pt x="35713" y="309936"/>
                </a:lnTo>
                <a:lnTo>
                  <a:pt x="33072" y="347464"/>
                </a:lnTo>
                <a:lnTo>
                  <a:pt x="28030" y="390960"/>
                </a:lnTo>
                <a:lnTo>
                  <a:pt x="26042" y="434352"/>
                </a:lnTo>
                <a:lnTo>
                  <a:pt x="19770" y="472615"/>
                </a:lnTo>
                <a:lnTo>
                  <a:pt x="13497" y="508836"/>
                </a:lnTo>
                <a:lnTo>
                  <a:pt x="9832" y="544654"/>
                </a:lnTo>
                <a:lnTo>
                  <a:pt x="6462" y="580393"/>
                </a:lnTo>
                <a:lnTo>
                  <a:pt x="0" y="6250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26384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Shape 1015"/>
          <p:cNvSpPr/>
          <p:nvPr/>
        </p:nvSpPr>
        <p:spPr>
          <a:xfrm>
            <a:off x="2909925" y="2683950"/>
            <a:ext cx="863100" cy="863100"/>
          </a:xfrm>
          <a:prstGeom prst="ellipse">
            <a:avLst/>
          </a:prstGeom>
          <a:solidFill>
            <a:srgbClr val="EFEFE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6" name="Shape 1016"/>
          <p:cNvCxnSpPr/>
          <p:nvPr/>
        </p:nvCxnSpPr>
        <p:spPr>
          <a:xfrm rot="10800000" flipH="1">
            <a:off x="3750650" y="2133275"/>
            <a:ext cx="1577400" cy="833400"/>
          </a:xfrm>
          <a:prstGeom prst="straightConnector1">
            <a:avLst/>
          </a:prstGeom>
          <a:noFill/>
          <a:ln w="9525" cap="flat" cmpd="sng">
            <a:solidFill>
              <a:srgbClr val="38761D"/>
            </a:solidFill>
            <a:prstDash val="solid"/>
            <a:round/>
            <a:headEnd type="none" w="lg" len="lg"/>
            <a:tailEnd type="triangle" w="lg" len="lg"/>
          </a:ln>
        </p:spPr>
      </p:cxnSp>
      <p:sp>
        <p:nvSpPr>
          <p:cNvPr id="1017" name="Shape 1017"/>
          <p:cNvSpPr/>
          <p:nvPr/>
        </p:nvSpPr>
        <p:spPr>
          <a:xfrm>
            <a:off x="5328050" y="1705450"/>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8" name="Shape 1018"/>
          <p:cNvCxnSpPr>
            <a:stCxn id="1015" idx="5"/>
          </p:cNvCxnSpPr>
          <p:nvPr/>
        </p:nvCxnSpPr>
        <p:spPr>
          <a:xfrm>
            <a:off x="3646626" y="3420651"/>
            <a:ext cx="1703700" cy="840600"/>
          </a:xfrm>
          <a:prstGeom prst="straightConnector1">
            <a:avLst/>
          </a:prstGeom>
          <a:noFill/>
          <a:ln w="9525" cap="flat" cmpd="sng">
            <a:solidFill>
              <a:srgbClr val="38761D"/>
            </a:solidFill>
            <a:prstDash val="solid"/>
            <a:round/>
            <a:headEnd type="none" w="lg" len="lg"/>
            <a:tailEnd type="triangle" w="lg" len="lg"/>
          </a:ln>
        </p:spPr>
      </p:cxnSp>
      <p:sp>
        <p:nvSpPr>
          <p:cNvPr id="1019" name="Shape 1019"/>
          <p:cNvSpPr/>
          <p:nvPr/>
        </p:nvSpPr>
        <p:spPr>
          <a:xfrm>
            <a:off x="5350325" y="3874125"/>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20" name="Shape 1020"/>
          <p:cNvCxnSpPr/>
          <p:nvPr/>
        </p:nvCxnSpPr>
        <p:spPr>
          <a:xfrm flipH="1">
            <a:off x="3906825" y="2319300"/>
            <a:ext cx="1458300" cy="751500"/>
          </a:xfrm>
          <a:prstGeom prst="straightConnector1">
            <a:avLst/>
          </a:prstGeom>
          <a:noFill/>
          <a:ln w="9525" cap="flat" cmpd="sng">
            <a:solidFill>
              <a:srgbClr val="FF0000"/>
            </a:solidFill>
            <a:prstDash val="solid"/>
            <a:round/>
            <a:headEnd type="none" w="lg" len="lg"/>
            <a:tailEnd type="triangle" w="lg" len="lg"/>
          </a:ln>
        </p:spPr>
      </p:cxnSp>
      <p:cxnSp>
        <p:nvCxnSpPr>
          <p:cNvPr id="1021" name="Shape 1021"/>
          <p:cNvCxnSpPr>
            <a:stCxn id="1019" idx="1"/>
          </p:cNvCxnSpPr>
          <p:nvPr/>
        </p:nvCxnSpPr>
        <p:spPr>
          <a:xfrm rot="10800000">
            <a:off x="3899623" y="3301523"/>
            <a:ext cx="1577100" cy="699000"/>
          </a:xfrm>
          <a:prstGeom prst="straightConnector1">
            <a:avLst/>
          </a:prstGeom>
          <a:noFill/>
          <a:ln w="9525" cap="flat" cmpd="sng">
            <a:solidFill>
              <a:srgbClr val="FF0000"/>
            </a:solidFill>
            <a:prstDash val="solid"/>
            <a:round/>
            <a:headEnd type="none" w="lg" len="lg"/>
            <a:tailEnd type="triangle" w="lg" len="lg"/>
          </a:ln>
        </p:spPr>
      </p:cxnSp>
      <p:cxnSp>
        <p:nvCxnSpPr>
          <p:cNvPr id="1022" name="Shape 1022"/>
          <p:cNvCxnSpPr/>
          <p:nvPr/>
        </p:nvCxnSpPr>
        <p:spPr>
          <a:xfrm rot="10800000" flipH="1">
            <a:off x="6168725" y="1448875"/>
            <a:ext cx="930000" cy="520800"/>
          </a:xfrm>
          <a:prstGeom prst="straightConnector1">
            <a:avLst/>
          </a:prstGeom>
          <a:noFill/>
          <a:ln w="9525" cap="flat" cmpd="sng">
            <a:solidFill>
              <a:schemeClr val="dk2"/>
            </a:solidFill>
            <a:prstDash val="solid"/>
            <a:round/>
            <a:headEnd type="none" w="lg" len="lg"/>
            <a:tailEnd type="triangle" w="lg" len="lg"/>
          </a:ln>
        </p:spPr>
      </p:cxnSp>
      <p:cxnSp>
        <p:nvCxnSpPr>
          <p:cNvPr id="1023" name="Shape 1023"/>
          <p:cNvCxnSpPr/>
          <p:nvPr/>
        </p:nvCxnSpPr>
        <p:spPr>
          <a:xfrm>
            <a:off x="6161300" y="2304500"/>
            <a:ext cx="1063800" cy="409200"/>
          </a:xfrm>
          <a:prstGeom prst="straightConnector1">
            <a:avLst/>
          </a:prstGeom>
          <a:noFill/>
          <a:ln w="9525" cap="flat" cmpd="sng">
            <a:solidFill>
              <a:schemeClr val="dk2"/>
            </a:solidFill>
            <a:prstDash val="solid"/>
            <a:round/>
            <a:headEnd type="none" w="lg" len="lg"/>
            <a:tailEnd type="triangle" w="lg" len="lg"/>
          </a:ln>
        </p:spPr>
      </p:cxnSp>
      <p:cxnSp>
        <p:nvCxnSpPr>
          <p:cNvPr id="1024" name="Shape 1024"/>
          <p:cNvCxnSpPr/>
          <p:nvPr/>
        </p:nvCxnSpPr>
        <p:spPr>
          <a:xfrm rot="10800000" flipH="1">
            <a:off x="6183600" y="3450300"/>
            <a:ext cx="1182900" cy="669600"/>
          </a:xfrm>
          <a:prstGeom prst="straightConnector1">
            <a:avLst/>
          </a:prstGeom>
          <a:noFill/>
          <a:ln w="9525" cap="flat" cmpd="sng">
            <a:solidFill>
              <a:schemeClr val="dk2"/>
            </a:solidFill>
            <a:prstDash val="solid"/>
            <a:round/>
            <a:headEnd type="none" w="lg" len="lg"/>
            <a:tailEnd type="triangle" w="lg" len="lg"/>
          </a:ln>
        </p:spPr>
      </p:cxnSp>
      <p:cxnSp>
        <p:nvCxnSpPr>
          <p:cNvPr id="1025" name="Shape 1025"/>
          <p:cNvCxnSpPr>
            <a:stCxn id="1019" idx="5"/>
          </p:cNvCxnSpPr>
          <p:nvPr/>
        </p:nvCxnSpPr>
        <p:spPr>
          <a:xfrm>
            <a:off x="6087026" y="4610826"/>
            <a:ext cx="989400" cy="573000"/>
          </a:xfrm>
          <a:prstGeom prst="straightConnector1">
            <a:avLst/>
          </a:prstGeom>
          <a:noFill/>
          <a:ln w="9525" cap="flat" cmpd="sng">
            <a:solidFill>
              <a:schemeClr val="dk2"/>
            </a:solidFill>
            <a:prstDash val="solid"/>
            <a:round/>
            <a:headEnd type="none" w="lg" len="lg"/>
            <a:tailEnd type="triangle" w="lg" len="lg"/>
          </a:ln>
        </p:spPr>
      </p:cxnSp>
      <p:cxnSp>
        <p:nvCxnSpPr>
          <p:cNvPr id="1026" name="Shape 1026"/>
          <p:cNvCxnSpPr>
            <a:endCxn id="1015" idx="2"/>
          </p:cNvCxnSpPr>
          <p:nvPr/>
        </p:nvCxnSpPr>
        <p:spPr>
          <a:xfrm>
            <a:off x="1771425" y="3115500"/>
            <a:ext cx="1138500" cy="0"/>
          </a:xfrm>
          <a:prstGeom prst="straightConnector1">
            <a:avLst/>
          </a:prstGeom>
          <a:noFill/>
          <a:ln w="9525" cap="flat" cmpd="sng">
            <a:solidFill>
              <a:schemeClr val="dk2"/>
            </a:solidFill>
            <a:prstDash val="solid"/>
            <a:round/>
            <a:headEnd type="none" w="lg" len="lg"/>
            <a:tailEnd type="triangle" w="lg" len="lg"/>
          </a:ln>
        </p:spPr>
      </p:cxnSp>
      <p:sp>
        <p:nvSpPr>
          <p:cNvPr id="1027" name="Shape 1027"/>
          <p:cNvSpPr txBox="1"/>
          <p:nvPr/>
        </p:nvSpPr>
        <p:spPr>
          <a:xfrm>
            <a:off x="3961025" y="2903555"/>
            <a:ext cx="394500" cy="40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a:t>
            </a:r>
          </a:p>
        </p:txBody>
      </p:sp>
      <p:sp>
        <p:nvSpPr>
          <p:cNvPr id="2" name="Title 1"/>
          <p:cNvSpPr>
            <a:spLocks noGrp="1"/>
          </p:cNvSpPr>
          <p:nvPr>
            <p:ph type="title"/>
          </p:nvPr>
        </p:nvSpPr>
        <p:spPr>
          <a:xfrm>
            <a:off x="311700" y="227000"/>
            <a:ext cx="8520600" cy="763600"/>
          </a:xfrm>
        </p:spPr>
        <p:txBody>
          <a:bodyPr/>
          <a:lstStyle/>
          <a:p>
            <a:r>
              <a:rPr lang="en" dirty="0"/>
              <a:t>Gradients add at branches</a:t>
            </a:r>
            <a:endParaRPr lang="en-US"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7" name="SMARTInkShape-Group553"/>
          <p:cNvGrpSpPr/>
          <p:nvPr/>
        </p:nvGrpSpPr>
        <p:grpSpPr>
          <a:xfrm>
            <a:off x="4327613" y="2477557"/>
            <a:ext cx="981623" cy="1174329"/>
            <a:chOff x="4327613" y="2477557"/>
            <a:chExt cx="981623" cy="1174329"/>
          </a:xfrm>
        </p:grpSpPr>
        <p:sp>
          <p:nvSpPr>
            <p:cNvPr id="3" name="SMARTInkShape-1534"/>
            <p:cNvSpPr/>
            <p:nvPr>
              <p:custDataLst>
                <p:tags r:id="rId1"/>
              </p:custDataLst>
            </p:nvPr>
          </p:nvSpPr>
          <p:spPr bwMode="auto">
            <a:xfrm>
              <a:off x="4374832" y="2477557"/>
              <a:ext cx="908687" cy="536638"/>
            </a:xfrm>
            <a:custGeom>
              <a:avLst/>
              <a:gdLst/>
              <a:ahLst/>
              <a:cxnLst/>
              <a:rect l="0" t="0" r="0" b="0"/>
              <a:pathLst>
                <a:path w="908687" h="536638">
                  <a:moveTo>
                    <a:pt x="908686" y="8468"/>
                  </a:moveTo>
                  <a:lnTo>
                    <a:pt x="908686" y="8468"/>
                  </a:lnTo>
                  <a:lnTo>
                    <a:pt x="908686" y="0"/>
                  </a:lnTo>
                  <a:lnTo>
                    <a:pt x="908686" y="4477"/>
                  </a:lnTo>
                  <a:lnTo>
                    <a:pt x="875630" y="31673"/>
                  </a:lnTo>
                  <a:lnTo>
                    <a:pt x="835391" y="61698"/>
                  </a:lnTo>
                  <a:lnTo>
                    <a:pt x="800863" y="86418"/>
                  </a:lnTo>
                  <a:lnTo>
                    <a:pt x="779654" y="102345"/>
                  </a:lnTo>
                  <a:lnTo>
                    <a:pt x="756942" y="119630"/>
                  </a:lnTo>
                  <a:lnTo>
                    <a:pt x="733228" y="137821"/>
                  </a:lnTo>
                  <a:lnTo>
                    <a:pt x="708847" y="156616"/>
                  </a:lnTo>
                  <a:lnTo>
                    <a:pt x="684020" y="175813"/>
                  </a:lnTo>
                  <a:lnTo>
                    <a:pt x="658896" y="195279"/>
                  </a:lnTo>
                  <a:lnTo>
                    <a:pt x="633574" y="214924"/>
                  </a:lnTo>
                  <a:lnTo>
                    <a:pt x="608120" y="234688"/>
                  </a:lnTo>
                  <a:lnTo>
                    <a:pt x="582579" y="253579"/>
                  </a:lnTo>
                  <a:lnTo>
                    <a:pt x="556979" y="271887"/>
                  </a:lnTo>
                  <a:lnTo>
                    <a:pt x="531339" y="289808"/>
                  </a:lnTo>
                  <a:lnTo>
                    <a:pt x="504721" y="307471"/>
                  </a:lnTo>
                  <a:lnTo>
                    <a:pt x="477451" y="324961"/>
                  </a:lnTo>
                  <a:lnTo>
                    <a:pt x="449746" y="342336"/>
                  </a:lnTo>
                  <a:lnTo>
                    <a:pt x="423656" y="357729"/>
                  </a:lnTo>
                  <a:lnTo>
                    <a:pt x="398643" y="371801"/>
                  </a:lnTo>
                  <a:lnTo>
                    <a:pt x="374347" y="384992"/>
                  </a:lnTo>
                  <a:lnTo>
                    <a:pt x="349577" y="398549"/>
                  </a:lnTo>
                  <a:lnTo>
                    <a:pt x="324491" y="412350"/>
                  </a:lnTo>
                  <a:lnTo>
                    <a:pt x="299195" y="426313"/>
                  </a:lnTo>
                  <a:lnTo>
                    <a:pt x="274711" y="438478"/>
                  </a:lnTo>
                  <a:lnTo>
                    <a:pt x="250769" y="449447"/>
                  </a:lnTo>
                  <a:lnTo>
                    <a:pt x="227186" y="459616"/>
                  </a:lnTo>
                  <a:lnTo>
                    <a:pt x="204798" y="469253"/>
                  </a:lnTo>
                  <a:lnTo>
                    <a:pt x="162141" y="487581"/>
                  </a:lnTo>
                  <a:lnTo>
                    <a:pt x="120958" y="502712"/>
                  </a:lnTo>
                  <a:lnTo>
                    <a:pt x="82335" y="515787"/>
                  </a:lnTo>
                  <a:lnTo>
                    <a:pt x="49293" y="527948"/>
                  </a:lnTo>
                  <a:lnTo>
                    <a:pt x="17569" y="536403"/>
                  </a:lnTo>
                  <a:lnTo>
                    <a:pt x="11713" y="536637"/>
                  </a:lnTo>
                  <a:lnTo>
                    <a:pt x="7809" y="535840"/>
                  </a:lnTo>
                  <a:lnTo>
                    <a:pt x="0" y="5313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535"/>
            <p:cNvSpPr/>
            <p:nvPr>
              <p:custDataLst>
                <p:tags r:id="rId2"/>
              </p:custDataLst>
            </p:nvPr>
          </p:nvSpPr>
          <p:spPr bwMode="auto">
            <a:xfrm>
              <a:off x="4327613" y="2828925"/>
              <a:ext cx="184381" cy="276581"/>
            </a:xfrm>
            <a:custGeom>
              <a:avLst/>
              <a:gdLst/>
              <a:ahLst/>
              <a:cxnLst/>
              <a:rect l="0" t="0" r="0" b="0"/>
              <a:pathLst>
                <a:path w="184381" h="276581">
                  <a:moveTo>
                    <a:pt x="184380" y="0"/>
                  </a:moveTo>
                  <a:lnTo>
                    <a:pt x="184380" y="0"/>
                  </a:lnTo>
                  <a:lnTo>
                    <a:pt x="144481" y="38945"/>
                  </a:lnTo>
                  <a:lnTo>
                    <a:pt x="113942" y="65886"/>
                  </a:lnTo>
                  <a:lnTo>
                    <a:pt x="83224" y="94370"/>
                  </a:lnTo>
                  <a:lnTo>
                    <a:pt x="55602" y="123857"/>
                  </a:lnTo>
                  <a:lnTo>
                    <a:pt x="33800" y="156013"/>
                  </a:lnTo>
                  <a:lnTo>
                    <a:pt x="10011" y="197144"/>
                  </a:lnTo>
                  <a:lnTo>
                    <a:pt x="0" y="233461"/>
                  </a:lnTo>
                  <a:lnTo>
                    <a:pt x="1452" y="243271"/>
                  </a:lnTo>
                  <a:lnTo>
                    <a:pt x="10686" y="259250"/>
                  </a:lnTo>
                  <a:lnTo>
                    <a:pt x="29395" y="270162"/>
                  </a:lnTo>
                  <a:lnTo>
                    <a:pt x="41051" y="274406"/>
                  </a:lnTo>
                  <a:lnTo>
                    <a:pt x="74323" y="276580"/>
                  </a:lnTo>
                  <a:lnTo>
                    <a:pt x="112606" y="275324"/>
                  </a:lnTo>
                  <a:lnTo>
                    <a:pt x="148670" y="274766"/>
                  </a:lnTo>
                  <a:lnTo>
                    <a:pt x="18438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536"/>
            <p:cNvSpPr/>
            <p:nvPr>
              <p:custDataLst>
                <p:tags r:id="rId3"/>
              </p:custDataLst>
            </p:nvPr>
          </p:nvSpPr>
          <p:spPr bwMode="auto">
            <a:xfrm>
              <a:off x="4355623" y="3300413"/>
              <a:ext cx="953613" cy="351473"/>
            </a:xfrm>
            <a:custGeom>
              <a:avLst/>
              <a:gdLst/>
              <a:ahLst/>
              <a:cxnLst/>
              <a:rect l="0" t="0" r="0" b="0"/>
              <a:pathLst>
                <a:path w="953613" h="351473">
                  <a:moveTo>
                    <a:pt x="953612" y="351472"/>
                  </a:moveTo>
                  <a:lnTo>
                    <a:pt x="953612" y="351472"/>
                  </a:lnTo>
                  <a:lnTo>
                    <a:pt x="925321" y="350519"/>
                  </a:lnTo>
                  <a:lnTo>
                    <a:pt x="887956" y="334104"/>
                  </a:lnTo>
                  <a:lnTo>
                    <a:pt x="855101" y="320609"/>
                  </a:lnTo>
                  <a:lnTo>
                    <a:pt x="826009" y="307275"/>
                  </a:lnTo>
                  <a:lnTo>
                    <a:pt x="787680" y="294999"/>
                  </a:lnTo>
                  <a:lnTo>
                    <a:pt x="763933" y="288106"/>
                  </a:lnTo>
                  <a:lnTo>
                    <a:pt x="737624" y="280653"/>
                  </a:lnTo>
                  <a:lnTo>
                    <a:pt x="709608" y="272827"/>
                  </a:lnTo>
                  <a:lnTo>
                    <a:pt x="679500" y="263799"/>
                  </a:lnTo>
                  <a:lnTo>
                    <a:pt x="647998" y="253971"/>
                  </a:lnTo>
                  <a:lnTo>
                    <a:pt x="615567" y="243609"/>
                  </a:lnTo>
                  <a:lnTo>
                    <a:pt x="582516" y="232891"/>
                  </a:lnTo>
                  <a:lnTo>
                    <a:pt x="549052" y="221935"/>
                  </a:lnTo>
                  <a:lnTo>
                    <a:pt x="515313" y="210822"/>
                  </a:lnTo>
                  <a:lnTo>
                    <a:pt x="482343" y="198650"/>
                  </a:lnTo>
                  <a:lnTo>
                    <a:pt x="449885" y="185773"/>
                  </a:lnTo>
                  <a:lnTo>
                    <a:pt x="417769" y="172426"/>
                  </a:lnTo>
                  <a:lnTo>
                    <a:pt x="386833" y="159718"/>
                  </a:lnTo>
                  <a:lnTo>
                    <a:pt x="356685" y="147436"/>
                  </a:lnTo>
                  <a:lnTo>
                    <a:pt x="327060" y="135438"/>
                  </a:lnTo>
                  <a:lnTo>
                    <a:pt x="297786" y="123629"/>
                  </a:lnTo>
                  <a:lnTo>
                    <a:pt x="268744" y="111947"/>
                  </a:lnTo>
                  <a:lnTo>
                    <a:pt x="239859" y="100348"/>
                  </a:lnTo>
                  <a:lnTo>
                    <a:pt x="212981" y="89759"/>
                  </a:lnTo>
                  <a:lnTo>
                    <a:pt x="187443" y="79842"/>
                  </a:lnTo>
                  <a:lnTo>
                    <a:pt x="162798" y="70373"/>
                  </a:lnTo>
                  <a:lnTo>
                    <a:pt x="139700" y="61202"/>
                  </a:lnTo>
                  <a:lnTo>
                    <a:pt x="117634" y="52231"/>
                  </a:lnTo>
                  <a:lnTo>
                    <a:pt x="78194" y="35596"/>
                  </a:lnTo>
                  <a:lnTo>
                    <a:pt x="36475" y="16473"/>
                  </a:lnTo>
                  <a:lnTo>
                    <a:pt x="398" y="1571"/>
                  </a:lnTo>
                  <a:lnTo>
                    <a:pt x="0" y="1047"/>
                  </a:lnTo>
                  <a:lnTo>
                    <a:pt x="2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537"/>
            <p:cNvSpPr/>
            <p:nvPr>
              <p:custDataLst>
                <p:tags r:id="rId4"/>
              </p:custDataLst>
            </p:nvPr>
          </p:nvSpPr>
          <p:spPr bwMode="auto">
            <a:xfrm>
              <a:off x="4368102" y="3249144"/>
              <a:ext cx="101029" cy="179857"/>
            </a:xfrm>
            <a:custGeom>
              <a:avLst/>
              <a:gdLst/>
              <a:ahLst/>
              <a:cxnLst/>
              <a:rect l="0" t="0" r="0" b="0"/>
              <a:pathLst>
                <a:path w="101029" h="179857">
                  <a:moveTo>
                    <a:pt x="92455" y="25551"/>
                  </a:moveTo>
                  <a:lnTo>
                    <a:pt x="92455" y="25551"/>
                  </a:lnTo>
                  <a:lnTo>
                    <a:pt x="61211" y="6238"/>
                  </a:lnTo>
                  <a:lnTo>
                    <a:pt x="43934" y="1731"/>
                  </a:lnTo>
                  <a:lnTo>
                    <a:pt x="14144" y="0"/>
                  </a:lnTo>
                  <a:lnTo>
                    <a:pt x="10720" y="1849"/>
                  </a:lnTo>
                  <a:lnTo>
                    <a:pt x="4376" y="8984"/>
                  </a:lnTo>
                  <a:lnTo>
                    <a:pt x="921" y="18505"/>
                  </a:lnTo>
                  <a:lnTo>
                    <a:pt x="0" y="23711"/>
                  </a:lnTo>
                  <a:lnTo>
                    <a:pt x="1517" y="34576"/>
                  </a:lnTo>
                  <a:lnTo>
                    <a:pt x="14802" y="66175"/>
                  </a:lnTo>
                  <a:lnTo>
                    <a:pt x="42615" y="103213"/>
                  </a:lnTo>
                  <a:lnTo>
                    <a:pt x="67210" y="135134"/>
                  </a:lnTo>
                  <a:lnTo>
                    <a:pt x="101028" y="1798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29110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in </a:t>
            </a:r>
            <a:r>
              <a:rPr lang="en-US" dirty="0" err="1"/>
              <a:t>Fprop</a:t>
            </a:r>
            <a:r>
              <a:rPr lang="en-US" dirty="0"/>
              <a:t> and </a:t>
            </a:r>
            <a:r>
              <a:rPr lang="en-US" dirty="0" err="1"/>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29" name="SMARTInkShape-1538"/>
          <p:cNvSpPr/>
          <p:nvPr>
            <p:custDataLst>
              <p:tags r:id="rId1"/>
            </p:custDataLst>
          </p:nvPr>
        </p:nvSpPr>
        <p:spPr bwMode="auto">
          <a:xfrm>
            <a:off x="1498106" y="917257"/>
            <a:ext cx="1627007" cy="60009"/>
          </a:xfrm>
          <a:custGeom>
            <a:avLst/>
            <a:gdLst/>
            <a:ahLst/>
            <a:cxnLst/>
            <a:rect l="0" t="0" r="0" b="0"/>
            <a:pathLst>
              <a:path w="1627007" h="60009">
                <a:moveTo>
                  <a:pt x="4939" y="60008"/>
                </a:moveTo>
                <a:lnTo>
                  <a:pt x="4939" y="60008"/>
                </a:lnTo>
                <a:lnTo>
                  <a:pt x="388" y="50906"/>
                </a:lnTo>
                <a:lnTo>
                  <a:pt x="0" y="47273"/>
                </a:lnTo>
                <a:lnTo>
                  <a:pt x="4101" y="36188"/>
                </a:lnTo>
                <a:lnTo>
                  <a:pt x="18343" y="34853"/>
                </a:lnTo>
                <a:lnTo>
                  <a:pt x="56552" y="41245"/>
                </a:lnTo>
                <a:lnTo>
                  <a:pt x="97173" y="48945"/>
                </a:lnTo>
                <a:lnTo>
                  <a:pt x="131974" y="54456"/>
                </a:lnTo>
                <a:lnTo>
                  <a:pt x="154399" y="55354"/>
                </a:lnTo>
                <a:lnTo>
                  <a:pt x="179827" y="55001"/>
                </a:lnTo>
                <a:lnTo>
                  <a:pt x="207256" y="53812"/>
                </a:lnTo>
                <a:lnTo>
                  <a:pt x="237924" y="53020"/>
                </a:lnTo>
                <a:lnTo>
                  <a:pt x="270753" y="52492"/>
                </a:lnTo>
                <a:lnTo>
                  <a:pt x="305021" y="52140"/>
                </a:lnTo>
                <a:lnTo>
                  <a:pt x="342153" y="50952"/>
                </a:lnTo>
                <a:lnTo>
                  <a:pt x="381196" y="49208"/>
                </a:lnTo>
                <a:lnTo>
                  <a:pt x="421512" y="47093"/>
                </a:lnTo>
                <a:lnTo>
                  <a:pt x="463629" y="45683"/>
                </a:lnTo>
                <a:lnTo>
                  <a:pt x="506948" y="44743"/>
                </a:lnTo>
                <a:lnTo>
                  <a:pt x="551066" y="44116"/>
                </a:lnTo>
                <a:lnTo>
                  <a:pt x="595719" y="42746"/>
                </a:lnTo>
                <a:lnTo>
                  <a:pt x="640727" y="40880"/>
                </a:lnTo>
                <a:lnTo>
                  <a:pt x="685973" y="38684"/>
                </a:lnTo>
                <a:lnTo>
                  <a:pt x="733282" y="36267"/>
                </a:lnTo>
                <a:lnTo>
                  <a:pt x="781966" y="33703"/>
                </a:lnTo>
                <a:lnTo>
                  <a:pt x="831567" y="31041"/>
                </a:lnTo>
                <a:lnTo>
                  <a:pt x="879874" y="28314"/>
                </a:lnTo>
                <a:lnTo>
                  <a:pt x="927319" y="25544"/>
                </a:lnTo>
                <a:lnTo>
                  <a:pt x="974189" y="22744"/>
                </a:lnTo>
                <a:lnTo>
                  <a:pt x="1019723" y="19926"/>
                </a:lnTo>
                <a:lnTo>
                  <a:pt x="1064367" y="17094"/>
                </a:lnTo>
                <a:lnTo>
                  <a:pt x="1108417" y="14254"/>
                </a:lnTo>
                <a:lnTo>
                  <a:pt x="1151118" y="12360"/>
                </a:lnTo>
                <a:lnTo>
                  <a:pt x="1192921" y="11098"/>
                </a:lnTo>
                <a:lnTo>
                  <a:pt x="1234125" y="10256"/>
                </a:lnTo>
                <a:lnTo>
                  <a:pt x="1273024" y="9695"/>
                </a:lnTo>
                <a:lnTo>
                  <a:pt x="1310386" y="9321"/>
                </a:lnTo>
                <a:lnTo>
                  <a:pt x="1346725" y="9072"/>
                </a:lnTo>
                <a:lnTo>
                  <a:pt x="1380475" y="8905"/>
                </a:lnTo>
                <a:lnTo>
                  <a:pt x="1412501" y="8795"/>
                </a:lnTo>
                <a:lnTo>
                  <a:pt x="1443376" y="8721"/>
                </a:lnTo>
                <a:lnTo>
                  <a:pt x="1470627" y="8672"/>
                </a:lnTo>
                <a:lnTo>
                  <a:pt x="1495462" y="8639"/>
                </a:lnTo>
                <a:lnTo>
                  <a:pt x="1518686" y="8617"/>
                </a:lnTo>
                <a:lnTo>
                  <a:pt x="1557190" y="8592"/>
                </a:lnTo>
                <a:lnTo>
                  <a:pt x="1598023" y="6039"/>
                </a:lnTo>
                <a:lnTo>
                  <a:pt x="1626509" y="796"/>
                </a:lnTo>
                <a:lnTo>
                  <a:pt x="1627006" y="531"/>
                </a:lnTo>
                <a:lnTo>
                  <a:pt x="1626385" y="354"/>
                </a:lnTo>
                <a:lnTo>
                  <a:pt x="16079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539"/>
          <p:cNvSpPr/>
          <p:nvPr>
            <p:custDataLst>
              <p:tags r:id="rId2"/>
            </p:custDataLst>
          </p:nvPr>
        </p:nvSpPr>
        <p:spPr bwMode="auto">
          <a:xfrm>
            <a:off x="3843338" y="857250"/>
            <a:ext cx="910247" cy="60008"/>
          </a:xfrm>
          <a:custGeom>
            <a:avLst/>
            <a:gdLst/>
            <a:ahLst/>
            <a:cxnLst/>
            <a:rect l="0" t="0" r="0" b="0"/>
            <a:pathLst>
              <a:path w="910247" h="60008">
                <a:moveTo>
                  <a:pt x="0" y="60007"/>
                </a:moveTo>
                <a:lnTo>
                  <a:pt x="0" y="60007"/>
                </a:lnTo>
                <a:lnTo>
                  <a:pt x="0" y="36188"/>
                </a:lnTo>
                <a:lnTo>
                  <a:pt x="13652" y="30301"/>
                </a:lnTo>
                <a:lnTo>
                  <a:pt x="40345" y="27076"/>
                </a:lnTo>
                <a:lnTo>
                  <a:pt x="76936" y="30671"/>
                </a:lnTo>
                <a:lnTo>
                  <a:pt x="116744" y="32681"/>
                </a:lnTo>
                <a:lnTo>
                  <a:pt x="140694" y="33218"/>
                </a:lnTo>
                <a:lnTo>
                  <a:pt x="167138" y="34528"/>
                </a:lnTo>
                <a:lnTo>
                  <a:pt x="195245" y="36353"/>
                </a:lnTo>
                <a:lnTo>
                  <a:pt x="224461" y="38523"/>
                </a:lnTo>
                <a:lnTo>
                  <a:pt x="259178" y="39017"/>
                </a:lnTo>
                <a:lnTo>
                  <a:pt x="297563" y="38394"/>
                </a:lnTo>
                <a:lnTo>
                  <a:pt x="338392" y="37026"/>
                </a:lnTo>
                <a:lnTo>
                  <a:pt x="381805" y="36114"/>
                </a:lnTo>
                <a:lnTo>
                  <a:pt x="426939" y="35506"/>
                </a:lnTo>
                <a:lnTo>
                  <a:pt x="473221" y="35101"/>
                </a:lnTo>
                <a:lnTo>
                  <a:pt x="520268" y="32925"/>
                </a:lnTo>
                <a:lnTo>
                  <a:pt x="567825" y="29570"/>
                </a:lnTo>
                <a:lnTo>
                  <a:pt x="615723" y="25428"/>
                </a:lnTo>
                <a:lnTo>
                  <a:pt x="660037" y="21715"/>
                </a:lnTo>
                <a:lnTo>
                  <a:pt x="701962" y="18286"/>
                </a:lnTo>
                <a:lnTo>
                  <a:pt x="742295" y="15049"/>
                </a:lnTo>
                <a:lnTo>
                  <a:pt x="777755" y="12890"/>
                </a:lnTo>
                <a:lnTo>
                  <a:pt x="809968" y="11451"/>
                </a:lnTo>
                <a:lnTo>
                  <a:pt x="840016" y="10491"/>
                </a:lnTo>
                <a:lnTo>
                  <a:pt x="878482" y="6885"/>
                </a:lnTo>
                <a:lnTo>
                  <a:pt x="909598" y="1360"/>
                </a:lnTo>
                <a:lnTo>
                  <a:pt x="910246" y="907"/>
                </a:lnTo>
                <a:lnTo>
                  <a:pt x="9001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540"/>
          <p:cNvSpPr/>
          <p:nvPr>
            <p:custDataLst>
              <p:tags r:id="rId3"/>
            </p:custDataLst>
          </p:nvPr>
        </p:nvSpPr>
        <p:spPr bwMode="auto">
          <a:xfrm>
            <a:off x="6329363" y="891543"/>
            <a:ext cx="1388745" cy="65944"/>
          </a:xfrm>
          <a:custGeom>
            <a:avLst/>
            <a:gdLst/>
            <a:ahLst/>
            <a:cxnLst/>
            <a:rect l="0" t="0" r="0" b="0"/>
            <a:pathLst>
              <a:path w="1388745" h="65944">
                <a:moveTo>
                  <a:pt x="0" y="8570"/>
                </a:moveTo>
                <a:lnTo>
                  <a:pt x="0" y="8570"/>
                </a:lnTo>
                <a:lnTo>
                  <a:pt x="0" y="1189"/>
                </a:lnTo>
                <a:lnTo>
                  <a:pt x="952" y="791"/>
                </a:lnTo>
                <a:lnTo>
                  <a:pt x="29645" y="154"/>
                </a:lnTo>
                <a:lnTo>
                  <a:pt x="48338" y="102"/>
                </a:lnTo>
                <a:lnTo>
                  <a:pt x="76040" y="67"/>
                </a:lnTo>
                <a:lnTo>
                  <a:pt x="109748" y="43"/>
                </a:lnTo>
                <a:lnTo>
                  <a:pt x="147460" y="28"/>
                </a:lnTo>
                <a:lnTo>
                  <a:pt x="193557" y="18"/>
                </a:lnTo>
                <a:lnTo>
                  <a:pt x="245243" y="11"/>
                </a:lnTo>
                <a:lnTo>
                  <a:pt x="300655" y="6"/>
                </a:lnTo>
                <a:lnTo>
                  <a:pt x="361408" y="3"/>
                </a:lnTo>
                <a:lnTo>
                  <a:pt x="425724" y="1"/>
                </a:lnTo>
                <a:lnTo>
                  <a:pt x="492414" y="0"/>
                </a:lnTo>
                <a:lnTo>
                  <a:pt x="563543" y="1904"/>
                </a:lnTo>
                <a:lnTo>
                  <a:pt x="637632" y="5078"/>
                </a:lnTo>
                <a:lnTo>
                  <a:pt x="713695" y="9099"/>
                </a:lnTo>
                <a:lnTo>
                  <a:pt x="789169" y="13685"/>
                </a:lnTo>
                <a:lnTo>
                  <a:pt x="864250" y="18648"/>
                </a:lnTo>
                <a:lnTo>
                  <a:pt x="939069" y="23861"/>
                </a:lnTo>
                <a:lnTo>
                  <a:pt x="1008950" y="30194"/>
                </a:lnTo>
                <a:lnTo>
                  <a:pt x="1075542" y="37273"/>
                </a:lnTo>
                <a:lnTo>
                  <a:pt x="1139938" y="44850"/>
                </a:lnTo>
                <a:lnTo>
                  <a:pt x="1194298" y="50854"/>
                </a:lnTo>
                <a:lnTo>
                  <a:pt x="1241969" y="55809"/>
                </a:lnTo>
                <a:lnTo>
                  <a:pt x="1285178" y="60065"/>
                </a:lnTo>
                <a:lnTo>
                  <a:pt x="1317796" y="62902"/>
                </a:lnTo>
                <a:lnTo>
                  <a:pt x="1343350" y="64794"/>
                </a:lnTo>
                <a:lnTo>
                  <a:pt x="1376189" y="65943"/>
                </a:lnTo>
                <a:lnTo>
                  <a:pt x="1382279" y="64916"/>
                </a:lnTo>
                <a:lnTo>
                  <a:pt x="1388744" y="60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541"/>
          <p:cNvSpPr/>
          <p:nvPr>
            <p:custDataLst>
              <p:tags r:id="rId4"/>
            </p:custDataLst>
          </p:nvPr>
        </p:nvSpPr>
        <p:spPr bwMode="auto">
          <a:xfrm>
            <a:off x="3081313" y="3197542"/>
            <a:ext cx="455197" cy="450158"/>
          </a:xfrm>
          <a:custGeom>
            <a:avLst/>
            <a:gdLst/>
            <a:ahLst/>
            <a:cxnLst/>
            <a:rect l="0" t="0" r="0" b="0"/>
            <a:pathLst>
              <a:path w="455197" h="450158">
                <a:moveTo>
                  <a:pt x="136232" y="0"/>
                </a:moveTo>
                <a:lnTo>
                  <a:pt x="136232" y="0"/>
                </a:lnTo>
                <a:lnTo>
                  <a:pt x="131681" y="4551"/>
                </a:lnTo>
                <a:lnTo>
                  <a:pt x="126907" y="6786"/>
                </a:lnTo>
                <a:lnTo>
                  <a:pt x="113273" y="9290"/>
                </a:lnTo>
                <a:lnTo>
                  <a:pt x="99072" y="20474"/>
                </a:lnTo>
                <a:lnTo>
                  <a:pt x="81761" y="39322"/>
                </a:lnTo>
                <a:lnTo>
                  <a:pt x="60596" y="77815"/>
                </a:lnTo>
                <a:lnTo>
                  <a:pt x="39765" y="118418"/>
                </a:lnTo>
                <a:lnTo>
                  <a:pt x="27745" y="151821"/>
                </a:lnTo>
                <a:lnTo>
                  <a:pt x="13494" y="185848"/>
                </a:lnTo>
                <a:lnTo>
                  <a:pt x="3769" y="219108"/>
                </a:lnTo>
                <a:lnTo>
                  <a:pt x="0" y="258969"/>
                </a:lnTo>
                <a:lnTo>
                  <a:pt x="1390" y="280833"/>
                </a:lnTo>
                <a:lnTo>
                  <a:pt x="17804" y="323373"/>
                </a:lnTo>
                <a:lnTo>
                  <a:pt x="43941" y="359575"/>
                </a:lnTo>
                <a:lnTo>
                  <a:pt x="86165" y="399507"/>
                </a:lnTo>
                <a:lnTo>
                  <a:pt x="115471" y="412483"/>
                </a:lnTo>
                <a:lnTo>
                  <a:pt x="148284" y="417810"/>
                </a:lnTo>
                <a:lnTo>
                  <a:pt x="186687" y="423939"/>
                </a:lnTo>
                <a:lnTo>
                  <a:pt x="223678" y="436339"/>
                </a:lnTo>
                <a:lnTo>
                  <a:pt x="258768" y="442976"/>
                </a:lnTo>
                <a:lnTo>
                  <a:pt x="291070" y="450157"/>
                </a:lnTo>
                <a:lnTo>
                  <a:pt x="303791" y="448355"/>
                </a:lnTo>
                <a:lnTo>
                  <a:pt x="315796" y="439299"/>
                </a:lnTo>
                <a:lnTo>
                  <a:pt x="348125" y="401100"/>
                </a:lnTo>
                <a:lnTo>
                  <a:pt x="375545" y="366071"/>
                </a:lnTo>
                <a:lnTo>
                  <a:pt x="409458" y="326946"/>
                </a:lnTo>
                <a:lnTo>
                  <a:pt x="435489" y="291700"/>
                </a:lnTo>
                <a:lnTo>
                  <a:pt x="454424" y="257222"/>
                </a:lnTo>
                <a:lnTo>
                  <a:pt x="455196" y="222370"/>
                </a:lnTo>
                <a:lnTo>
                  <a:pt x="449392" y="181881"/>
                </a:lnTo>
                <a:lnTo>
                  <a:pt x="439244" y="151321"/>
                </a:lnTo>
                <a:lnTo>
                  <a:pt x="432538" y="135171"/>
                </a:lnTo>
                <a:lnTo>
                  <a:pt x="409846" y="109606"/>
                </a:lnTo>
                <a:lnTo>
                  <a:pt x="379758" y="88719"/>
                </a:lnTo>
                <a:lnTo>
                  <a:pt x="344161" y="69911"/>
                </a:lnTo>
                <a:lnTo>
                  <a:pt x="303575" y="59647"/>
                </a:lnTo>
                <a:lnTo>
                  <a:pt x="261089" y="55085"/>
                </a:lnTo>
                <a:lnTo>
                  <a:pt x="219982" y="53058"/>
                </a:lnTo>
                <a:lnTo>
                  <a:pt x="182027" y="57236"/>
                </a:lnTo>
                <a:lnTo>
                  <a:pt x="12765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 name="SMARTInkShape-Group558"/>
          <p:cNvGrpSpPr/>
          <p:nvPr/>
        </p:nvGrpSpPr>
        <p:grpSpPr>
          <a:xfrm>
            <a:off x="2257425" y="2974657"/>
            <a:ext cx="722196" cy="882969"/>
            <a:chOff x="2257425" y="2974657"/>
            <a:chExt cx="722196" cy="882969"/>
          </a:xfrm>
        </p:grpSpPr>
        <p:sp>
          <p:nvSpPr>
            <p:cNvPr id="33" name="SMARTInkShape-1542"/>
            <p:cNvSpPr/>
            <p:nvPr>
              <p:custDataLst>
                <p:tags r:id="rId60"/>
              </p:custDataLst>
            </p:nvPr>
          </p:nvSpPr>
          <p:spPr bwMode="auto">
            <a:xfrm>
              <a:off x="2514600" y="3549015"/>
              <a:ext cx="171451" cy="111443"/>
            </a:xfrm>
            <a:custGeom>
              <a:avLst/>
              <a:gdLst/>
              <a:ahLst/>
              <a:cxnLst/>
              <a:rect l="0" t="0" r="0" b="0"/>
              <a:pathLst>
                <a:path w="171451" h="111443">
                  <a:moveTo>
                    <a:pt x="0" y="0"/>
                  </a:moveTo>
                  <a:lnTo>
                    <a:pt x="0" y="0"/>
                  </a:lnTo>
                  <a:lnTo>
                    <a:pt x="34219" y="13688"/>
                  </a:lnTo>
                  <a:lnTo>
                    <a:pt x="73110" y="29244"/>
                  </a:lnTo>
                  <a:lnTo>
                    <a:pt x="113843" y="45918"/>
                  </a:lnTo>
                  <a:lnTo>
                    <a:pt x="147608" y="63876"/>
                  </a:lnTo>
                  <a:lnTo>
                    <a:pt x="160219" y="78872"/>
                  </a:lnTo>
                  <a:lnTo>
                    <a:pt x="166458" y="92522"/>
                  </a:lnTo>
                  <a:lnTo>
                    <a:pt x="17145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543"/>
            <p:cNvSpPr/>
            <p:nvPr>
              <p:custDataLst>
                <p:tags r:id="rId61"/>
              </p:custDataLst>
            </p:nvPr>
          </p:nvSpPr>
          <p:spPr bwMode="auto">
            <a:xfrm>
              <a:off x="2377440" y="2974657"/>
              <a:ext cx="574358" cy="325757"/>
            </a:xfrm>
            <a:custGeom>
              <a:avLst/>
              <a:gdLst/>
              <a:ahLst/>
              <a:cxnLst/>
              <a:rect l="0" t="0" r="0" b="0"/>
              <a:pathLst>
                <a:path w="574358" h="325757">
                  <a:moveTo>
                    <a:pt x="0" y="0"/>
                  </a:moveTo>
                  <a:lnTo>
                    <a:pt x="0" y="0"/>
                  </a:lnTo>
                  <a:lnTo>
                    <a:pt x="4551" y="0"/>
                  </a:lnTo>
                  <a:lnTo>
                    <a:pt x="44015" y="23864"/>
                  </a:lnTo>
                  <a:lnTo>
                    <a:pt x="82574" y="44854"/>
                  </a:lnTo>
                  <a:lnTo>
                    <a:pt x="113852" y="63433"/>
                  </a:lnTo>
                  <a:lnTo>
                    <a:pt x="147756" y="83437"/>
                  </a:lnTo>
                  <a:lnTo>
                    <a:pt x="185050" y="101853"/>
                  </a:lnTo>
                  <a:lnTo>
                    <a:pt x="223849" y="119563"/>
                  </a:lnTo>
                  <a:lnTo>
                    <a:pt x="264271" y="136959"/>
                  </a:lnTo>
                  <a:lnTo>
                    <a:pt x="285718" y="145599"/>
                  </a:lnTo>
                  <a:lnTo>
                    <a:pt x="327963" y="162818"/>
                  </a:lnTo>
                  <a:lnTo>
                    <a:pt x="365789" y="179996"/>
                  </a:lnTo>
                  <a:lnTo>
                    <a:pt x="401650" y="197156"/>
                  </a:lnTo>
                  <a:lnTo>
                    <a:pt x="435686" y="214308"/>
                  </a:lnTo>
                  <a:lnTo>
                    <a:pt x="466688" y="231455"/>
                  </a:lnTo>
                  <a:lnTo>
                    <a:pt x="501816" y="257175"/>
                  </a:lnTo>
                  <a:lnTo>
                    <a:pt x="538333" y="289560"/>
                  </a:lnTo>
                  <a:lnTo>
                    <a:pt x="566344" y="310464"/>
                  </a:lnTo>
                  <a:lnTo>
                    <a:pt x="570796" y="316737"/>
                  </a:lnTo>
                  <a:lnTo>
                    <a:pt x="574357"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544"/>
            <p:cNvSpPr/>
            <p:nvPr>
              <p:custDataLst>
                <p:tags r:id="rId62"/>
              </p:custDataLst>
            </p:nvPr>
          </p:nvSpPr>
          <p:spPr bwMode="auto">
            <a:xfrm>
              <a:off x="2840355" y="3111817"/>
              <a:ext cx="139266" cy="240031"/>
            </a:xfrm>
            <a:custGeom>
              <a:avLst/>
              <a:gdLst/>
              <a:ahLst/>
              <a:cxnLst/>
              <a:rect l="0" t="0" r="0" b="0"/>
              <a:pathLst>
                <a:path w="139266" h="240031">
                  <a:moveTo>
                    <a:pt x="0" y="0"/>
                  </a:moveTo>
                  <a:lnTo>
                    <a:pt x="0" y="0"/>
                  </a:lnTo>
                  <a:lnTo>
                    <a:pt x="18650" y="11866"/>
                  </a:lnTo>
                  <a:lnTo>
                    <a:pt x="30197" y="20514"/>
                  </a:lnTo>
                  <a:lnTo>
                    <a:pt x="63432" y="38907"/>
                  </a:lnTo>
                  <a:lnTo>
                    <a:pt x="90232" y="61376"/>
                  </a:lnTo>
                  <a:lnTo>
                    <a:pt x="127276" y="103050"/>
                  </a:lnTo>
                  <a:lnTo>
                    <a:pt x="136895" y="120095"/>
                  </a:lnTo>
                  <a:lnTo>
                    <a:pt x="139265" y="139736"/>
                  </a:lnTo>
                  <a:lnTo>
                    <a:pt x="138563" y="150308"/>
                  </a:lnTo>
                  <a:lnTo>
                    <a:pt x="127624" y="169673"/>
                  </a:lnTo>
                  <a:lnTo>
                    <a:pt x="85006" y="209940"/>
                  </a:lnTo>
                  <a:lnTo>
                    <a:pt x="49211" y="229633"/>
                  </a:lnTo>
                  <a:lnTo>
                    <a:pt x="2571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545"/>
            <p:cNvSpPr/>
            <p:nvPr>
              <p:custDataLst>
                <p:tags r:id="rId63"/>
              </p:custDataLst>
            </p:nvPr>
          </p:nvSpPr>
          <p:spPr bwMode="auto">
            <a:xfrm>
              <a:off x="2257425" y="3480435"/>
              <a:ext cx="497206" cy="377191"/>
            </a:xfrm>
            <a:custGeom>
              <a:avLst/>
              <a:gdLst/>
              <a:ahLst/>
              <a:cxnLst/>
              <a:rect l="0" t="0" r="0" b="0"/>
              <a:pathLst>
                <a:path w="497206" h="377191">
                  <a:moveTo>
                    <a:pt x="0" y="377190"/>
                  </a:moveTo>
                  <a:lnTo>
                    <a:pt x="0" y="377190"/>
                  </a:lnTo>
                  <a:lnTo>
                    <a:pt x="19579" y="369394"/>
                  </a:lnTo>
                  <a:lnTo>
                    <a:pt x="57624" y="345107"/>
                  </a:lnTo>
                  <a:lnTo>
                    <a:pt x="98671" y="314767"/>
                  </a:lnTo>
                  <a:lnTo>
                    <a:pt x="133072" y="289122"/>
                  </a:lnTo>
                  <a:lnTo>
                    <a:pt x="172490" y="260896"/>
                  </a:lnTo>
                  <a:lnTo>
                    <a:pt x="195004" y="245368"/>
                  </a:lnTo>
                  <a:lnTo>
                    <a:pt x="218585" y="229301"/>
                  </a:lnTo>
                  <a:lnTo>
                    <a:pt x="243831" y="212875"/>
                  </a:lnTo>
                  <a:lnTo>
                    <a:pt x="270186" y="196209"/>
                  </a:lnTo>
                  <a:lnTo>
                    <a:pt x="297282" y="179383"/>
                  </a:lnTo>
                  <a:lnTo>
                    <a:pt x="322966" y="163404"/>
                  </a:lnTo>
                  <a:lnTo>
                    <a:pt x="347707" y="147988"/>
                  </a:lnTo>
                  <a:lnTo>
                    <a:pt x="371823" y="132949"/>
                  </a:lnTo>
                  <a:lnTo>
                    <a:pt x="411317" y="108618"/>
                  </a:lnTo>
                  <a:lnTo>
                    <a:pt x="452707" y="78855"/>
                  </a:lnTo>
                  <a:lnTo>
                    <a:pt x="488241" y="41358"/>
                  </a:lnTo>
                  <a:lnTo>
                    <a:pt x="493221" y="29176"/>
                  </a:lnTo>
                  <a:lnTo>
                    <a:pt x="4972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559"/>
          <p:cNvGrpSpPr/>
          <p:nvPr/>
        </p:nvGrpSpPr>
        <p:grpSpPr>
          <a:xfrm>
            <a:off x="3586163" y="3154680"/>
            <a:ext cx="600076" cy="145734"/>
            <a:chOff x="3586163" y="3154680"/>
            <a:chExt cx="600076" cy="145734"/>
          </a:xfrm>
        </p:grpSpPr>
        <p:sp>
          <p:nvSpPr>
            <p:cNvPr id="38" name="SMARTInkShape-1546"/>
            <p:cNvSpPr/>
            <p:nvPr>
              <p:custDataLst>
                <p:tags r:id="rId58"/>
              </p:custDataLst>
            </p:nvPr>
          </p:nvSpPr>
          <p:spPr bwMode="auto">
            <a:xfrm>
              <a:off x="4083368" y="3154680"/>
              <a:ext cx="102871" cy="145734"/>
            </a:xfrm>
            <a:custGeom>
              <a:avLst/>
              <a:gdLst/>
              <a:ahLst/>
              <a:cxnLst/>
              <a:rect l="0" t="0" r="0" b="0"/>
              <a:pathLst>
                <a:path w="102871" h="145734">
                  <a:moveTo>
                    <a:pt x="0" y="0"/>
                  </a:moveTo>
                  <a:lnTo>
                    <a:pt x="0" y="0"/>
                  </a:lnTo>
                  <a:lnTo>
                    <a:pt x="16482" y="0"/>
                  </a:lnTo>
                  <a:lnTo>
                    <a:pt x="41184" y="13653"/>
                  </a:lnTo>
                  <a:lnTo>
                    <a:pt x="68082" y="44897"/>
                  </a:lnTo>
                  <a:lnTo>
                    <a:pt x="89599" y="84317"/>
                  </a:lnTo>
                  <a:lnTo>
                    <a:pt x="98938" y="121608"/>
                  </a:lnTo>
                  <a:lnTo>
                    <a:pt x="10287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547"/>
            <p:cNvSpPr/>
            <p:nvPr>
              <p:custDataLst>
                <p:tags r:id="rId59"/>
              </p:custDataLst>
            </p:nvPr>
          </p:nvSpPr>
          <p:spPr bwMode="auto">
            <a:xfrm>
              <a:off x="3586163" y="3188970"/>
              <a:ext cx="575725" cy="59476"/>
            </a:xfrm>
            <a:custGeom>
              <a:avLst/>
              <a:gdLst/>
              <a:ahLst/>
              <a:cxnLst/>
              <a:rect l="0" t="0" r="0" b="0"/>
              <a:pathLst>
                <a:path w="575725" h="59476">
                  <a:moveTo>
                    <a:pt x="0" y="0"/>
                  </a:moveTo>
                  <a:lnTo>
                    <a:pt x="0" y="0"/>
                  </a:lnTo>
                  <a:lnTo>
                    <a:pt x="0" y="4551"/>
                  </a:lnTo>
                  <a:lnTo>
                    <a:pt x="2540" y="9325"/>
                  </a:lnTo>
                  <a:lnTo>
                    <a:pt x="7796" y="14622"/>
                  </a:lnTo>
                  <a:lnTo>
                    <a:pt x="47282" y="37353"/>
                  </a:lnTo>
                  <a:lnTo>
                    <a:pt x="89574" y="47792"/>
                  </a:lnTo>
                  <a:lnTo>
                    <a:pt x="121725" y="53943"/>
                  </a:lnTo>
                  <a:lnTo>
                    <a:pt x="142110" y="55965"/>
                  </a:lnTo>
                  <a:lnTo>
                    <a:pt x="165225" y="57312"/>
                  </a:lnTo>
                  <a:lnTo>
                    <a:pt x="190160" y="58210"/>
                  </a:lnTo>
                  <a:lnTo>
                    <a:pt x="216308" y="58810"/>
                  </a:lnTo>
                  <a:lnTo>
                    <a:pt x="243265" y="59209"/>
                  </a:lnTo>
                  <a:lnTo>
                    <a:pt x="270761" y="59475"/>
                  </a:lnTo>
                  <a:lnTo>
                    <a:pt x="299570" y="58700"/>
                  </a:lnTo>
                  <a:lnTo>
                    <a:pt x="329253" y="57231"/>
                  </a:lnTo>
                  <a:lnTo>
                    <a:pt x="359520" y="55299"/>
                  </a:lnTo>
                  <a:lnTo>
                    <a:pt x="389222" y="53058"/>
                  </a:lnTo>
                  <a:lnTo>
                    <a:pt x="418549" y="50612"/>
                  </a:lnTo>
                  <a:lnTo>
                    <a:pt x="447625" y="48029"/>
                  </a:lnTo>
                  <a:lnTo>
                    <a:pt x="472724" y="45354"/>
                  </a:lnTo>
                  <a:lnTo>
                    <a:pt x="495172" y="42619"/>
                  </a:lnTo>
                  <a:lnTo>
                    <a:pt x="532496" y="37992"/>
                  </a:lnTo>
                  <a:lnTo>
                    <a:pt x="566716" y="34434"/>
                  </a:lnTo>
                  <a:lnTo>
                    <a:pt x="575724" y="30227"/>
                  </a:lnTo>
                  <a:lnTo>
                    <a:pt x="575268" y="26819"/>
                  </a:lnTo>
                  <a:lnTo>
                    <a:pt x="567142" y="17952"/>
                  </a:lnTo>
                  <a:lnTo>
                    <a:pt x="554005" y="12741"/>
                  </a:lnTo>
                  <a:lnTo>
                    <a:pt x="531494"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560"/>
          <p:cNvGrpSpPr/>
          <p:nvPr/>
        </p:nvGrpSpPr>
        <p:grpSpPr>
          <a:xfrm>
            <a:off x="5840730" y="2820705"/>
            <a:ext cx="1620203" cy="994059"/>
            <a:chOff x="5840730" y="2820705"/>
            <a:chExt cx="1620203" cy="994059"/>
          </a:xfrm>
        </p:grpSpPr>
        <p:sp>
          <p:nvSpPr>
            <p:cNvPr id="41" name="SMARTInkShape-1548"/>
            <p:cNvSpPr/>
            <p:nvPr>
              <p:custDataLst>
                <p:tags r:id="rId54"/>
              </p:custDataLst>
            </p:nvPr>
          </p:nvSpPr>
          <p:spPr bwMode="auto">
            <a:xfrm>
              <a:off x="5840730" y="3610810"/>
              <a:ext cx="180023" cy="203954"/>
            </a:xfrm>
            <a:custGeom>
              <a:avLst/>
              <a:gdLst/>
              <a:ahLst/>
              <a:cxnLst/>
              <a:rect l="0" t="0" r="0" b="0"/>
              <a:pathLst>
                <a:path w="180023" h="203954">
                  <a:moveTo>
                    <a:pt x="180022" y="6785"/>
                  </a:moveTo>
                  <a:lnTo>
                    <a:pt x="180022" y="6785"/>
                  </a:lnTo>
                  <a:lnTo>
                    <a:pt x="152047" y="0"/>
                  </a:lnTo>
                  <a:lnTo>
                    <a:pt x="110467" y="3116"/>
                  </a:lnTo>
                  <a:lnTo>
                    <a:pt x="74852" y="19351"/>
                  </a:lnTo>
                  <a:lnTo>
                    <a:pt x="40170" y="46809"/>
                  </a:lnTo>
                  <a:lnTo>
                    <a:pt x="14865" y="88177"/>
                  </a:lnTo>
                  <a:lnTo>
                    <a:pt x="6607" y="120111"/>
                  </a:lnTo>
                  <a:lnTo>
                    <a:pt x="2937" y="151450"/>
                  </a:lnTo>
                  <a:lnTo>
                    <a:pt x="0" y="203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549"/>
            <p:cNvSpPr/>
            <p:nvPr>
              <p:custDataLst>
                <p:tags r:id="rId55"/>
              </p:custDataLst>
            </p:nvPr>
          </p:nvSpPr>
          <p:spPr bwMode="auto">
            <a:xfrm>
              <a:off x="5866285" y="3408983"/>
              <a:ext cx="1594648" cy="385969"/>
            </a:xfrm>
            <a:custGeom>
              <a:avLst/>
              <a:gdLst/>
              <a:ahLst/>
              <a:cxnLst/>
              <a:rect l="0" t="0" r="0" b="0"/>
              <a:pathLst>
                <a:path w="1594648" h="385969">
                  <a:moveTo>
                    <a:pt x="1594647" y="37162"/>
                  </a:moveTo>
                  <a:lnTo>
                    <a:pt x="1594647" y="37162"/>
                  </a:lnTo>
                  <a:lnTo>
                    <a:pt x="1590096" y="28060"/>
                  </a:lnTo>
                  <a:lnTo>
                    <a:pt x="1569063" y="13298"/>
                  </a:lnTo>
                  <a:lnTo>
                    <a:pt x="1529600" y="1410"/>
                  </a:lnTo>
                  <a:lnTo>
                    <a:pt x="1495570" y="0"/>
                  </a:lnTo>
                  <a:lnTo>
                    <a:pt x="1456315" y="3500"/>
                  </a:lnTo>
                  <a:lnTo>
                    <a:pt x="1433846" y="7101"/>
                  </a:lnTo>
                  <a:lnTo>
                    <a:pt x="1410294" y="11406"/>
                  </a:lnTo>
                  <a:lnTo>
                    <a:pt x="1385068" y="17134"/>
                  </a:lnTo>
                  <a:lnTo>
                    <a:pt x="1358725" y="23810"/>
                  </a:lnTo>
                  <a:lnTo>
                    <a:pt x="1331638" y="31118"/>
                  </a:lnTo>
                  <a:lnTo>
                    <a:pt x="1304056" y="41705"/>
                  </a:lnTo>
                  <a:lnTo>
                    <a:pt x="1276143" y="54478"/>
                  </a:lnTo>
                  <a:lnTo>
                    <a:pt x="1248008" y="68709"/>
                  </a:lnTo>
                  <a:lnTo>
                    <a:pt x="1219727" y="84863"/>
                  </a:lnTo>
                  <a:lnTo>
                    <a:pt x="1191348" y="102300"/>
                  </a:lnTo>
                  <a:lnTo>
                    <a:pt x="1162904" y="120593"/>
                  </a:lnTo>
                  <a:lnTo>
                    <a:pt x="1135368" y="139455"/>
                  </a:lnTo>
                  <a:lnTo>
                    <a:pt x="1108439" y="158697"/>
                  </a:lnTo>
                  <a:lnTo>
                    <a:pt x="1081913" y="178193"/>
                  </a:lnTo>
                  <a:lnTo>
                    <a:pt x="1058515" y="197858"/>
                  </a:lnTo>
                  <a:lnTo>
                    <a:pt x="1017276" y="237487"/>
                  </a:lnTo>
                  <a:lnTo>
                    <a:pt x="979898" y="272245"/>
                  </a:lnTo>
                  <a:lnTo>
                    <a:pt x="942330" y="303569"/>
                  </a:lnTo>
                  <a:lnTo>
                    <a:pt x="900234" y="333365"/>
                  </a:lnTo>
                  <a:lnTo>
                    <a:pt x="858664" y="354862"/>
                  </a:lnTo>
                  <a:lnTo>
                    <a:pt x="816059" y="369815"/>
                  </a:lnTo>
                  <a:lnTo>
                    <a:pt x="792696" y="375136"/>
                  </a:lnTo>
                  <a:lnTo>
                    <a:pt x="768548" y="379635"/>
                  </a:lnTo>
                  <a:lnTo>
                    <a:pt x="743877" y="382635"/>
                  </a:lnTo>
                  <a:lnTo>
                    <a:pt x="718857" y="384635"/>
                  </a:lnTo>
                  <a:lnTo>
                    <a:pt x="693605" y="385968"/>
                  </a:lnTo>
                  <a:lnTo>
                    <a:pt x="666292" y="385904"/>
                  </a:lnTo>
                  <a:lnTo>
                    <a:pt x="637606" y="384909"/>
                  </a:lnTo>
                  <a:lnTo>
                    <a:pt x="608005" y="383293"/>
                  </a:lnTo>
                  <a:lnTo>
                    <a:pt x="577793" y="379359"/>
                  </a:lnTo>
                  <a:lnTo>
                    <a:pt x="547175" y="373878"/>
                  </a:lnTo>
                  <a:lnTo>
                    <a:pt x="516285" y="367367"/>
                  </a:lnTo>
                  <a:lnTo>
                    <a:pt x="482357" y="361121"/>
                  </a:lnTo>
                  <a:lnTo>
                    <a:pt x="446403" y="355052"/>
                  </a:lnTo>
                  <a:lnTo>
                    <a:pt x="409098" y="349101"/>
                  </a:lnTo>
                  <a:lnTo>
                    <a:pt x="372799" y="343229"/>
                  </a:lnTo>
                  <a:lnTo>
                    <a:pt x="337170" y="337409"/>
                  </a:lnTo>
                  <a:lnTo>
                    <a:pt x="301986" y="331624"/>
                  </a:lnTo>
                  <a:lnTo>
                    <a:pt x="267100" y="326815"/>
                  </a:lnTo>
                  <a:lnTo>
                    <a:pt x="232414" y="322657"/>
                  </a:lnTo>
                  <a:lnTo>
                    <a:pt x="197860" y="318932"/>
                  </a:lnTo>
                  <a:lnTo>
                    <a:pt x="167203" y="315496"/>
                  </a:lnTo>
                  <a:lnTo>
                    <a:pt x="139145" y="312253"/>
                  </a:lnTo>
                  <a:lnTo>
                    <a:pt x="112820" y="309138"/>
                  </a:lnTo>
                  <a:lnTo>
                    <a:pt x="73410" y="300598"/>
                  </a:lnTo>
                  <a:lnTo>
                    <a:pt x="34883" y="290159"/>
                  </a:lnTo>
                  <a:lnTo>
                    <a:pt x="4798" y="282082"/>
                  </a:lnTo>
                  <a:lnTo>
                    <a:pt x="1348" y="280451"/>
                  </a:lnTo>
                  <a:lnTo>
                    <a:pt x="0" y="279365"/>
                  </a:lnTo>
                  <a:lnTo>
                    <a:pt x="163" y="277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550"/>
            <p:cNvSpPr/>
            <p:nvPr>
              <p:custDataLst>
                <p:tags r:id="rId56"/>
              </p:custDataLst>
            </p:nvPr>
          </p:nvSpPr>
          <p:spPr bwMode="auto">
            <a:xfrm>
              <a:off x="5949278" y="2820705"/>
              <a:ext cx="174346" cy="102518"/>
            </a:xfrm>
            <a:custGeom>
              <a:avLst/>
              <a:gdLst/>
              <a:ahLst/>
              <a:cxnLst/>
              <a:rect l="0" t="0" r="0" b="0"/>
              <a:pathLst>
                <a:path w="174346" h="102518">
                  <a:moveTo>
                    <a:pt x="174345" y="8220"/>
                  </a:moveTo>
                  <a:lnTo>
                    <a:pt x="174345" y="8220"/>
                  </a:lnTo>
                  <a:lnTo>
                    <a:pt x="174345" y="3669"/>
                  </a:lnTo>
                  <a:lnTo>
                    <a:pt x="171487" y="2328"/>
                  </a:lnTo>
                  <a:lnTo>
                    <a:pt x="129447" y="0"/>
                  </a:lnTo>
                  <a:lnTo>
                    <a:pt x="98510" y="4885"/>
                  </a:lnTo>
                  <a:lnTo>
                    <a:pt x="64440" y="14357"/>
                  </a:lnTo>
                  <a:lnTo>
                    <a:pt x="33423" y="28093"/>
                  </a:lnTo>
                  <a:lnTo>
                    <a:pt x="11383" y="46262"/>
                  </a:lnTo>
                  <a:lnTo>
                    <a:pt x="2839" y="56441"/>
                  </a:lnTo>
                  <a:lnTo>
                    <a:pt x="0" y="66085"/>
                  </a:lnTo>
                  <a:lnTo>
                    <a:pt x="965" y="75372"/>
                  </a:lnTo>
                  <a:lnTo>
                    <a:pt x="11467" y="1025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551"/>
            <p:cNvSpPr/>
            <p:nvPr>
              <p:custDataLst>
                <p:tags r:id="rId57"/>
              </p:custDataLst>
            </p:nvPr>
          </p:nvSpPr>
          <p:spPr bwMode="auto">
            <a:xfrm>
              <a:off x="6003607" y="2834494"/>
              <a:ext cx="1303021" cy="498050"/>
            </a:xfrm>
            <a:custGeom>
              <a:avLst/>
              <a:gdLst/>
              <a:ahLst/>
              <a:cxnLst/>
              <a:rect l="0" t="0" r="0" b="0"/>
              <a:pathLst>
                <a:path w="1303021" h="498050">
                  <a:moveTo>
                    <a:pt x="1303020" y="423056"/>
                  </a:moveTo>
                  <a:lnTo>
                    <a:pt x="1303020" y="423056"/>
                  </a:lnTo>
                  <a:lnTo>
                    <a:pt x="1296177" y="430852"/>
                  </a:lnTo>
                  <a:lnTo>
                    <a:pt x="1287446" y="443569"/>
                  </a:lnTo>
                  <a:lnTo>
                    <a:pt x="1270360" y="454746"/>
                  </a:lnTo>
                  <a:lnTo>
                    <a:pt x="1234500" y="469699"/>
                  </a:lnTo>
                  <a:lnTo>
                    <a:pt x="1200812" y="480616"/>
                  </a:lnTo>
                  <a:lnTo>
                    <a:pt x="1163614" y="489278"/>
                  </a:lnTo>
                  <a:lnTo>
                    <a:pt x="1123904" y="495350"/>
                  </a:lnTo>
                  <a:lnTo>
                    <a:pt x="1102648" y="496970"/>
                  </a:lnTo>
                  <a:lnTo>
                    <a:pt x="1080856" y="498049"/>
                  </a:lnTo>
                  <a:lnTo>
                    <a:pt x="1058708" y="496864"/>
                  </a:lnTo>
                  <a:lnTo>
                    <a:pt x="1036323" y="494169"/>
                  </a:lnTo>
                  <a:lnTo>
                    <a:pt x="1013780" y="490467"/>
                  </a:lnTo>
                  <a:lnTo>
                    <a:pt x="990179" y="486094"/>
                  </a:lnTo>
                  <a:lnTo>
                    <a:pt x="965871" y="481274"/>
                  </a:lnTo>
                  <a:lnTo>
                    <a:pt x="941095" y="476155"/>
                  </a:lnTo>
                  <a:lnTo>
                    <a:pt x="916004" y="468933"/>
                  </a:lnTo>
                  <a:lnTo>
                    <a:pt x="890704" y="460308"/>
                  </a:lnTo>
                  <a:lnTo>
                    <a:pt x="865265" y="450748"/>
                  </a:lnTo>
                  <a:lnTo>
                    <a:pt x="840686" y="441517"/>
                  </a:lnTo>
                  <a:lnTo>
                    <a:pt x="816681" y="432506"/>
                  </a:lnTo>
                  <a:lnTo>
                    <a:pt x="793056" y="423641"/>
                  </a:lnTo>
                  <a:lnTo>
                    <a:pt x="767782" y="413921"/>
                  </a:lnTo>
                  <a:lnTo>
                    <a:pt x="741408" y="403631"/>
                  </a:lnTo>
                  <a:lnTo>
                    <a:pt x="714299" y="392961"/>
                  </a:lnTo>
                  <a:lnTo>
                    <a:pt x="687654" y="381085"/>
                  </a:lnTo>
                  <a:lnTo>
                    <a:pt x="661320" y="368405"/>
                  </a:lnTo>
                  <a:lnTo>
                    <a:pt x="635189" y="355190"/>
                  </a:lnTo>
                  <a:lnTo>
                    <a:pt x="610150" y="340664"/>
                  </a:lnTo>
                  <a:lnTo>
                    <a:pt x="585837" y="325265"/>
                  </a:lnTo>
                  <a:lnTo>
                    <a:pt x="562008" y="309285"/>
                  </a:lnTo>
                  <a:lnTo>
                    <a:pt x="539455" y="291963"/>
                  </a:lnTo>
                  <a:lnTo>
                    <a:pt x="496616" y="254938"/>
                  </a:lnTo>
                  <a:lnTo>
                    <a:pt x="460430" y="218797"/>
                  </a:lnTo>
                  <a:lnTo>
                    <a:pt x="428474" y="183684"/>
                  </a:lnTo>
                  <a:lnTo>
                    <a:pt x="398395" y="149029"/>
                  </a:lnTo>
                  <a:lnTo>
                    <a:pt x="369152" y="117116"/>
                  </a:lnTo>
                  <a:lnTo>
                    <a:pt x="328454" y="74915"/>
                  </a:lnTo>
                  <a:lnTo>
                    <a:pt x="289725" y="40820"/>
                  </a:lnTo>
                  <a:lnTo>
                    <a:pt x="248087" y="17701"/>
                  </a:lnTo>
                  <a:lnTo>
                    <a:pt x="205587" y="4818"/>
                  </a:lnTo>
                  <a:lnTo>
                    <a:pt x="177098" y="0"/>
                  </a:lnTo>
                  <a:lnTo>
                    <a:pt x="134283" y="2643"/>
                  </a:lnTo>
                  <a:lnTo>
                    <a:pt x="105719" y="6971"/>
                  </a:lnTo>
                  <a:lnTo>
                    <a:pt x="74609" y="14609"/>
                  </a:lnTo>
                  <a:lnTo>
                    <a:pt x="35124" y="29620"/>
                  </a:lnTo>
                  <a:lnTo>
                    <a:pt x="0" y="544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561"/>
          <p:cNvGrpSpPr/>
          <p:nvPr/>
        </p:nvGrpSpPr>
        <p:grpSpPr>
          <a:xfrm>
            <a:off x="3594735" y="2914650"/>
            <a:ext cx="1076415" cy="571561"/>
            <a:chOff x="3594735" y="2914650"/>
            <a:chExt cx="1076415" cy="571561"/>
          </a:xfrm>
        </p:grpSpPr>
        <p:sp>
          <p:nvSpPr>
            <p:cNvPr id="46" name="SMARTInkShape-1552"/>
            <p:cNvSpPr/>
            <p:nvPr>
              <p:custDataLst>
                <p:tags r:id="rId46"/>
              </p:custDataLst>
            </p:nvPr>
          </p:nvSpPr>
          <p:spPr bwMode="auto">
            <a:xfrm>
              <a:off x="4379385" y="2989255"/>
              <a:ext cx="291765" cy="496956"/>
            </a:xfrm>
            <a:custGeom>
              <a:avLst/>
              <a:gdLst/>
              <a:ahLst/>
              <a:cxnLst/>
              <a:rect l="0" t="0" r="0" b="0"/>
              <a:pathLst>
                <a:path w="291765" h="496956">
                  <a:moveTo>
                    <a:pt x="149753" y="2547"/>
                  </a:moveTo>
                  <a:lnTo>
                    <a:pt x="149753" y="2547"/>
                  </a:lnTo>
                  <a:lnTo>
                    <a:pt x="140651" y="2547"/>
                  </a:lnTo>
                  <a:lnTo>
                    <a:pt x="137970" y="3500"/>
                  </a:lnTo>
                  <a:lnTo>
                    <a:pt x="136182" y="5087"/>
                  </a:lnTo>
                  <a:lnTo>
                    <a:pt x="128763" y="19030"/>
                  </a:lnTo>
                  <a:lnTo>
                    <a:pt x="124969" y="40128"/>
                  </a:lnTo>
                  <a:lnTo>
                    <a:pt x="124450" y="51318"/>
                  </a:lnTo>
                  <a:lnTo>
                    <a:pt x="129299" y="62640"/>
                  </a:lnTo>
                  <a:lnTo>
                    <a:pt x="138757" y="74023"/>
                  </a:lnTo>
                  <a:lnTo>
                    <a:pt x="152486" y="85432"/>
                  </a:lnTo>
                  <a:lnTo>
                    <a:pt x="173192" y="89232"/>
                  </a:lnTo>
                  <a:lnTo>
                    <a:pt x="211625" y="83477"/>
                  </a:lnTo>
                  <a:lnTo>
                    <a:pt x="237259" y="73759"/>
                  </a:lnTo>
                  <a:lnTo>
                    <a:pt x="266803" y="52222"/>
                  </a:lnTo>
                  <a:lnTo>
                    <a:pt x="286140" y="28696"/>
                  </a:lnTo>
                  <a:lnTo>
                    <a:pt x="291331" y="15439"/>
                  </a:lnTo>
                  <a:lnTo>
                    <a:pt x="291764" y="10189"/>
                  </a:lnTo>
                  <a:lnTo>
                    <a:pt x="289703" y="1816"/>
                  </a:lnTo>
                  <a:lnTo>
                    <a:pt x="287820" y="155"/>
                  </a:lnTo>
                  <a:lnTo>
                    <a:pt x="285613" y="0"/>
                  </a:lnTo>
                  <a:lnTo>
                    <a:pt x="283189" y="849"/>
                  </a:lnTo>
                  <a:lnTo>
                    <a:pt x="270675" y="15697"/>
                  </a:lnTo>
                  <a:lnTo>
                    <a:pt x="259453" y="51846"/>
                  </a:lnTo>
                  <a:lnTo>
                    <a:pt x="253118" y="85100"/>
                  </a:lnTo>
                  <a:lnTo>
                    <a:pt x="247128" y="124010"/>
                  </a:lnTo>
                  <a:lnTo>
                    <a:pt x="244197" y="146387"/>
                  </a:lnTo>
                  <a:lnTo>
                    <a:pt x="241290" y="169878"/>
                  </a:lnTo>
                  <a:lnTo>
                    <a:pt x="239353" y="194112"/>
                  </a:lnTo>
                  <a:lnTo>
                    <a:pt x="238061" y="218839"/>
                  </a:lnTo>
                  <a:lnTo>
                    <a:pt x="237200" y="243897"/>
                  </a:lnTo>
                  <a:lnTo>
                    <a:pt x="236625" y="269175"/>
                  </a:lnTo>
                  <a:lnTo>
                    <a:pt x="236243" y="294599"/>
                  </a:lnTo>
                  <a:lnTo>
                    <a:pt x="235988" y="320121"/>
                  </a:lnTo>
                  <a:lnTo>
                    <a:pt x="234865" y="343803"/>
                  </a:lnTo>
                  <a:lnTo>
                    <a:pt x="233164" y="366259"/>
                  </a:lnTo>
                  <a:lnTo>
                    <a:pt x="225877" y="408037"/>
                  </a:lnTo>
                  <a:lnTo>
                    <a:pt x="209938" y="445655"/>
                  </a:lnTo>
                  <a:lnTo>
                    <a:pt x="179544" y="485311"/>
                  </a:lnTo>
                  <a:lnTo>
                    <a:pt x="166757" y="492030"/>
                  </a:lnTo>
                  <a:lnTo>
                    <a:pt x="137308" y="496955"/>
                  </a:lnTo>
                  <a:lnTo>
                    <a:pt x="105168" y="490889"/>
                  </a:lnTo>
                  <a:lnTo>
                    <a:pt x="88597" y="485271"/>
                  </a:lnTo>
                  <a:lnTo>
                    <a:pt x="54945" y="461249"/>
                  </a:lnTo>
                  <a:lnTo>
                    <a:pt x="24748" y="429300"/>
                  </a:lnTo>
                  <a:lnTo>
                    <a:pt x="4977" y="396050"/>
                  </a:lnTo>
                  <a:lnTo>
                    <a:pt x="0" y="364762"/>
                  </a:lnTo>
                  <a:lnTo>
                    <a:pt x="1340" y="349752"/>
                  </a:lnTo>
                  <a:lnTo>
                    <a:pt x="20609" y="317833"/>
                  </a:lnTo>
                  <a:lnTo>
                    <a:pt x="64028" y="268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553"/>
            <p:cNvSpPr/>
            <p:nvPr>
              <p:custDataLst>
                <p:tags r:id="rId47"/>
              </p:custDataLst>
            </p:nvPr>
          </p:nvSpPr>
          <p:spPr bwMode="auto">
            <a:xfrm>
              <a:off x="4263390" y="3043238"/>
              <a:ext cx="180024" cy="16086"/>
            </a:xfrm>
            <a:custGeom>
              <a:avLst/>
              <a:gdLst/>
              <a:ahLst/>
              <a:cxnLst/>
              <a:rect l="0" t="0" r="0" b="0"/>
              <a:pathLst>
                <a:path w="180024" h="16086">
                  <a:moveTo>
                    <a:pt x="0" y="0"/>
                  </a:moveTo>
                  <a:lnTo>
                    <a:pt x="0" y="0"/>
                  </a:lnTo>
                  <a:lnTo>
                    <a:pt x="9102" y="9101"/>
                  </a:lnTo>
                  <a:lnTo>
                    <a:pt x="23730" y="13570"/>
                  </a:lnTo>
                  <a:lnTo>
                    <a:pt x="55926" y="16085"/>
                  </a:lnTo>
                  <a:lnTo>
                    <a:pt x="95628" y="14290"/>
                  </a:lnTo>
                  <a:lnTo>
                    <a:pt x="137555" y="772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554"/>
            <p:cNvSpPr/>
            <p:nvPr>
              <p:custDataLst>
                <p:tags r:id="rId48"/>
              </p:custDataLst>
            </p:nvPr>
          </p:nvSpPr>
          <p:spPr bwMode="auto">
            <a:xfrm>
              <a:off x="4366260" y="2957513"/>
              <a:ext cx="17146" cy="162878"/>
            </a:xfrm>
            <a:custGeom>
              <a:avLst/>
              <a:gdLst/>
              <a:ahLst/>
              <a:cxnLst/>
              <a:rect l="0" t="0" r="0" b="0"/>
              <a:pathLst>
                <a:path w="17146" h="162878">
                  <a:moveTo>
                    <a:pt x="17145" y="0"/>
                  </a:moveTo>
                  <a:lnTo>
                    <a:pt x="17145" y="0"/>
                  </a:lnTo>
                  <a:lnTo>
                    <a:pt x="17145" y="38558"/>
                  </a:lnTo>
                  <a:lnTo>
                    <a:pt x="14605" y="72384"/>
                  </a:lnTo>
                  <a:lnTo>
                    <a:pt x="10360" y="107489"/>
                  </a:lnTo>
                  <a:lnTo>
                    <a:pt x="4375" y="14495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555"/>
            <p:cNvSpPr/>
            <p:nvPr>
              <p:custDataLst>
                <p:tags r:id="rId49"/>
              </p:custDataLst>
            </p:nvPr>
          </p:nvSpPr>
          <p:spPr bwMode="auto">
            <a:xfrm>
              <a:off x="4229100" y="2931795"/>
              <a:ext cx="68581" cy="162878"/>
            </a:xfrm>
            <a:custGeom>
              <a:avLst/>
              <a:gdLst/>
              <a:ahLst/>
              <a:cxnLst/>
              <a:rect l="0" t="0" r="0" b="0"/>
              <a:pathLst>
                <a:path w="68581" h="162878">
                  <a:moveTo>
                    <a:pt x="0" y="0"/>
                  </a:moveTo>
                  <a:lnTo>
                    <a:pt x="0" y="0"/>
                  </a:lnTo>
                  <a:lnTo>
                    <a:pt x="0" y="32965"/>
                  </a:lnTo>
                  <a:lnTo>
                    <a:pt x="7796" y="75162"/>
                  </a:lnTo>
                  <a:lnTo>
                    <a:pt x="26693" y="117646"/>
                  </a:lnTo>
                  <a:lnTo>
                    <a:pt x="38533" y="135155"/>
                  </a:lnTo>
                  <a:lnTo>
                    <a:pt x="6858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556"/>
            <p:cNvSpPr/>
            <p:nvPr>
              <p:custDataLst>
                <p:tags r:id="rId50"/>
              </p:custDataLst>
            </p:nvPr>
          </p:nvSpPr>
          <p:spPr bwMode="auto">
            <a:xfrm>
              <a:off x="4074795" y="2957513"/>
              <a:ext cx="158377" cy="158642"/>
            </a:xfrm>
            <a:custGeom>
              <a:avLst/>
              <a:gdLst/>
              <a:ahLst/>
              <a:cxnLst/>
              <a:rect l="0" t="0" r="0" b="0"/>
              <a:pathLst>
                <a:path w="158377" h="158642">
                  <a:moveTo>
                    <a:pt x="0" y="0"/>
                  </a:moveTo>
                  <a:lnTo>
                    <a:pt x="0" y="0"/>
                  </a:lnTo>
                  <a:lnTo>
                    <a:pt x="33055" y="9325"/>
                  </a:lnTo>
                  <a:lnTo>
                    <a:pt x="70754" y="19907"/>
                  </a:lnTo>
                  <a:lnTo>
                    <a:pt x="109546" y="37648"/>
                  </a:lnTo>
                  <a:lnTo>
                    <a:pt x="140091" y="61002"/>
                  </a:lnTo>
                  <a:lnTo>
                    <a:pt x="152750" y="77594"/>
                  </a:lnTo>
                  <a:lnTo>
                    <a:pt x="158376" y="94493"/>
                  </a:lnTo>
                  <a:lnTo>
                    <a:pt x="155797" y="114069"/>
                  </a:lnTo>
                  <a:lnTo>
                    <a:pt x="152442" y="124623"/>
                  </a:lnTo>
                  <a:lnTo>
                    <a:pt x="138555" y="141430"/>
                  </a:lnTo>
                  <a:lnTo>
                    <a:pt x="119682" y="153345"/>
                  </a:lnTo>
                  <a:lnTo>
                    <a:pt x="98595" y="158641"/>
                  </a:lnTo>
                  <a:lnTo>
                    <a:pt x="51435"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557"/>
            <p:cNvSpPr/>
            <p:nvPr>
              <p:custDataLst>
                <p:tags r:id="rId51"/>
              </p:custDataLst>
            </p:nvPr>
          </p:nvSpPr>
          <p:spPr bwMode="auto">
            <a:xfrm>
              <a:off x="3864116" y="3060382"/>
              <a:ext cx="176390" cy="58817"/>
            </a:xfrm>
            <a:custGeom>
              <a:avLst/>
              <a:gdLst/>
              <a:ahLst/>
              <a:cxnLst/>
              <a:rect l="0" t="0" r="0" b="0"/>
              <a:pathLst>
                <a:path w="176390" h="58817">
                  <a:moveTo>
                    <a:pt x="4939" y="51435"/>
                  </a:moveTo>
                  <a:lnTo>
                    <a:pt x="4939" y="51435"/>
                  </a:lnTo>
                  <a:lnTo>
                    <a:pt x="388" y="55986"/>
                  </a:lnTo>
                  <a:lnTo>
                    <a:pt x="0" y="57327"/>
                  </a:lnTo>
                  <a:lnTo>
                    <a:pt x="694" y="58221"/>
                  </a:lnTo>
                  <a:lnTo>
                    <a:pt x="2109" y="58816"/>
                  </a:lnTo>
                  <a:lnTo>
                    <a:pt x="44407" y="57311"/>
                  </a:lnTo>
                  <a:lnTo>
                    <a:pt x="86165" y="45556"/>
                  </a:lnTo>
                  <a:lnTo>
                    <a:pt x="117240" y="31678"/>
                  </a:lnTo>
                  <a:lnTo>
                    <a:pt x="156747" y="10656"/>
                  </a:lnTo>
                  <a:lnTo>
                    <a:pt x="176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1558"/>
            <p:cNvSpPr/>
            <p:nvPr>
              <p:custDataLst>
                <p:tags r:id="rId52"/>
              </p:custDataLst>
            </p:nvPr>
          </p:nvSpPr>
          <p:spPr bwMode="auto">
            <a:xfrm>
              <a:off x="3894772" y="3000375"/>
              <a:ext cx="162879" cy="60008"/>
            </a:xfrm>
            <a:custGeom>
              <a:avLst/>
              <a:gdLst/>
              <a:ahLst/>
              <a:cxnLst/>
              <a:rect l="0" t="0" r="0" b="0"/>
              <a:pathLst>
                <a:path w="162879" h="60008">
                  <a:moveTo>
                    <a:pt x="0" y="60007"/>
                  </a:moveTo>
                  <a:lnTo>
                    <a:pt x="0" y="60007"/>
                  </a:lnTo>
                  <a:lnTo>
                    <a:pt x="40347" y="43525"/>
                  </a:lnTo>
                  <a:lnTo>
                    <a:pt x="72386" y="27924"/>
                  </a:lnTo>
                  <a:lnTo>
                    <a:pt x="106009" y="11237"/>
                  </a:lnTo>
                  <a:lnTo>
                    <a:pt x="147694" y="222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559"/>
            <p:cNvSpPr/>
            <p:nvPr>
              <p:custDataLst>
                <p:tags r:id="rId53"/>
              </p:custDataLst>
            </p:nvPr>
          </p:nvSpPr>
          <p:spPr bwMode="auto">
            <a:xfrm>
              <a:off x="3594735" y="2914650"/>
              <a:ext cx="234682" cy="201547"/>
            </a:xfrm>
            <a:custGeom>
              <a:avLst/>
              <a:gdLst/>
              <a:ahLst/>
              <a:cxnLst/>
              <a:rect l="0" t="0" r="0" b="0"/>
              <a:pathLst>
                <a:path w="234682" h="201547">
                  <a:moveTo>
                    <a:pt x="0" y="25717"/>
                  </a:moveTo>
                  <a:lnTo>
                    <a:pt x="0" y="25717"/>
                  </a:lnTo>
                  <a:lnTo>
                    <a:pt x="7381" y="18336"/>
                  </a:lnTo>
                  <a:lnTo>
                    <a:pt x="12770" y="17498"/>
                  </a:lnTo>
                  <a:lnTo>
                    <a:pt x="15181" y="19285"/>
                  </a:lnTo>
                  <a:lnTo>
                    <a:pt x="20399" y="26351"/>
                  </a:lnTo>
                  <a:lnTo>
                    <a:pt x="24667" y="62002"/>
                  </a:lnTo>
                  <a:lnTo>
                    <a:pt x="25250" y="90422"/>
                  </a:lnTo>
                  <a:lnTo>
                    <a:pt x="22970" y="119562"/>
                  </a:lnTo>
                  <a:lnTo>
                    <a:pt x="21411" y="157663"/>
                  </a:lnTo>
                  <a:lnTo>
                    <a:pt x="32124" y="199449"/>
                  </a:lnTo>
                  <a:lnTo>
                    <a:pt x="32847" y="201546"/>
                  </a:lnTo>
                  <a:lnTo>
                    <a:pt x="34280" y="201039"/>
                  </a:lnTo>
                  <a:lnTo>
                    <a:pt x="61563" y="162563"/>
                  </a:lnTo>
                  <a:lnTo>
                    <a:pt x="88008" y="124468"/>
                  </a:lnTo>
                  <a:lnTo>
                    <a:pt x="101980" y="113422"/>
                  </a:lnTo>
                  <a:lnTo>
                    <a:pt x="107039" y="111809"/>
                  </a:lnTo>
                  <a:lnTo>
                    <a:pt x="111364" y="111687"/>
                  </a:lnTo>
                  <a:lnTo>
                    <a:pt x="115201" y="113511"/>
                  </a:lnTo>
                  <a:lnTo>
                    <a:pt x="126103" y="126131"/>
                  </a:lnTo>
                  <a:lnTo>
                    <a:pt x="151873" y="163683"/>
                  </a:lnTo>
                  <a:lnTo>
                    <a:pt x="168719" y="179732"/>
                  </a:lnTo>
                  <a:lnTo>
                    <a:pt x="190326" y="190519"/>
                  </a:lnTo>
                  <a:lnTo>
                    <a:pt x="197369" y="190831"/>
                  </a:lnTo>
                  <a:lnTo>
                    <a:pt x="210275" y="186096"/>
                  </a:lnTo>
                  <a:lnTo>
                    <a:pt x="219821" y="175102"/>
                  </a:lnTo>
                  <a:lnTo>
                    <a:pt x="227238" y="156881"/>
                  </a:lnTo>
                  <a:lnTo>
                    <a:pt x="233710" y="126557"/>
                  </a:lnTo>
                  <a:lnTo>
                    <a:pt x="234681" y="93395"/>
                  </a:lnTo>
                  <a:lnTo>
                    <a:pt x="232890" y="62464"/>
                  </a:lnTo>
                  <a:lnTo>
                    <a:pt x="231741" y="24404"/>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562"/>
          <p:cNvGrpSpPr/>
          <p:nvPr/>
        </p:nvGrpSpPr>
        <p:grpSpPr>
          <a:xfrm>
            <a:off x="7443788" y="2835528"/>
            <a:ext cx="685801" cy="864743"/>
            <a:chOff x="7443788" y="2835528"/>
            <a:chExt cx="685801" cy="864743"/>
          </a:xfrm>
        </p:grpSpPr>
        <p:sp>
          <p:nvSpPr>
            <p:cNvPr id="55" name="SMARTInkShape-1560"/>
            <p:cNvSpPr/>
            <p:nvPr>
              <p:custDataLst>
                <p:tags r:id="rId40"/>
              </p:custDataLst>
            </p:nvPr>
          </p:nvSpPr>
          <p:spPr bwMode="auto">
            <a:xfrm>
              <a:off x="7469505" y="3326130"/>
              <a:ext cx="548641" cy="8044"/>
            </a:xfrm>
            <a:custGeom>
              <a:avLst/>
              <a:gdLst/>
              <a:ahLst/>
              <a:cxnLst/>
              <a:rect l="0" t="0" r="0" b="0"/>
              <a:pathLst>
                <a:path w="548641" h="8044">
                  <a:moveTo>
                    <a:pt x="0" y="0"/>
                  </a:moveTo>
                  <a:lnTo>
                    <a:pt x="0" y="0"/>
                  </a:lnTo>
                  <a:lnTo>
                    <a:pt x="31856" y="0"/>
                  </a:lnTo>
                  <a:lnTo>
                    <a:pt x="72896" y="0"/>
                  </a:lnTo>
                  <a:lnTo>
                    <a:pt x="97175" y="0"/>
                  </a:lnTo>
                  <a:lnTo>
                    <a:pt x="127648" y="0"/>
                  </a:lnTo>
                  <a:lnTo>
                    <a:pt x="162251" y="0"/>
                  </a:lnTo>
                  <a:lnTo>
                    <a:pt x="199608" y="0"/>
                  </a:lnTo>
                  <a:lnTo>
                    <a:pt x="237846" y="952"/>
                  </a:lnTo>
                  <a:lnTo>
                    <a:pt x="276674" y="2540"/>
                  </a:lnTo>
                  <a:lnTo>
                    <a:pt x="315894" y="4551"/>
                  </a:lnTo>
                  <a:lnTo>
                    <a:pt x="352518" y="5891"/>
                  </a:lnTo>
                  <a:lnTo>
                    <a:pt x="387412" y="6785"/>
                  </a:lnTo>
                  <a:lnTo>
                    <a:pt x="421152" y="7381"/>
                  </a:lnTo>
                  <a:lnTo>
                    <a:pt x="449361" y="7778"/>
                  </a:lnTo>
                  <a:lnTo>
                    <a:pt x="473881" y="8043"/>
                  </a:lnTo>
                  <a:lnTo>
                    <a:pt x="511604" y="7384"/>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561"/>
            <p:cNvSpPr/>
            <p:nvPr>
              <p:custDataLst>
                <p:tags r:id="rId41"/>
              </p:custDataLst>
            </p:nvPr>
          </p:nvSpPr>
          <p:spPr bwMode="auto">
            <a:xfrm>
              <a:off x="7803832" y="3026092"/>
              <a:ext cx="325757" cy="16617"/>
            </a:xfrm>
            <a:custGeom>
              <a:avLst/>
              <a:gdLst/>
              <a:ahLst/>
              <a:cxnLst/>
              <a:rect l="0" t="0" r="0" b="0"/>
              <a:pathLst>
                <a:path w="325757" h="16617">
                  <a:moveTo>
                    <a:pt x="0" y="8573"/>
                  </a:moveTo>
                  <a:lnTo>
                    <a:pt x="0" y="8573"/>
                  </a:lnTo>
                  <a:lnTo>
                    <a:pt x="0" y="13124"/>
                  </a:lnTo>
                  <a:lnTo>
                    <a:pt x="2857" y="14464"/>
                  </a:lnTo>
                  <a:lnTo>
                    <a:pt x="40676" y="16616"/>
                  </a:lnTo>
                  <a:lnTo>
                    <a:pt x="78085" y="15958"/>
                  </a:lnTo>
                  <a:lnTo>
                    <a:pt x="120113" y="12490"/>
                  </a:lnTo>
                  <a:lnTo>
                    <a:pt x="142940" y="10232"/>
                  </a:lnTo>
                  <a:lnTo>
                    <a:pt x="166731" y="7774"/>
                  </a:lnTo>
                  <a:lnTo>
                    <a:pt x="191164" y="5183"/>
                  </a:lnTo>
                  <a:lnTo>
                    <a:pt x="233553" y="2304"/>
                  </a:lnTo>
                  <a:lnTo>
                    <a:pt x="269536" y="1024"/>
                  </a:lnTo>
                  <a:lnTo>
                    <a:pt x="307405" y="304"/>
                  </a:lnTo>
                  <a:lnTo>
                    <a:pt x="325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562"/>
            <p:cNvSpPr/>
            <p:nvPr>
              <p:custDataLst>
                <p:tags r:id="rId42"/>
              </p:custDataLst>
            </p:nvPr>
          </p:nvSpPr>
          <p:spPr bwMode="auto">
            <a:xfrm>
              <a:off x="7874310" y="2846070"/>
              <a:ext cx="178126" cy="402908"/>
            </a:xfrm>
            <a:custGeom>
              <a:avLst/>
              <a:gdLst/>
              <a:ahLst/>
              <a:cxnLst/>
              <a:rect l="0" t="0" r="0" b="0"/>
              <a:pathLst>
                <a:path w="178126" h="402908">
                  <a:moveTo>
                    <a:pt x="23820" y="402907"/>
                  </a:moveTo>
                  <a:lnTo>
                    <a:pt x="23820" y="402907"/>
                  </a:lnTo>
                  <a:lnTo>
                    <a:pt x="11085" y="388267"/>
                  </a:lnTo>
                  <a:lnTo>
                    <a:pt x="4508" y="374493"/>
                  </a:lnTo>
                  <a:lnTo>
                    <a:pt x="0" y="332470"/>
                  </a:lnTo>
                  <a:lnTo>
                    <a:pt x="1485" y="294132"/>
                  </a:lnTo>
                  <a:lnTo>
                    <a:pt x="3215" y="273240"/>
                  </a:lnTo>
                  <a:lnTo>
                    <a:pt x="5321" y="250740"/>
                  </a:lnTo>
                  <a:lnTo>
                    <a:pt x="7677" y="227168"/>
                  </a:lnTo>
                  <a:lnTo>
                    <a:pt x="10201" y="202880"/>
                  </a:lnTo>
                  <a:lnTo>
                    <a:pt x="18084" y="160654"/>
                  </a:lnTo>
                  <a:lnTo>
                    <a:pt x="29843" y="122837"/>
                  </a:lnTo>
                  <a:lnTo>
                    <a:pt x="47769" y="86979"/>
                  </a:lnTo>
                  <a:lnTo>
                    <a:pt x="68436" y="57072"/>
                  </a:lnTo>
                  <a:lnTo>
                    <a:pt x="101492" y="23895"/>
                  </a:lnTo>
                  <a:lnTo>
                    <a:pt x="124064" y="10620"/>
                  </a:lnTo>
                  <a:lnTo>
                    <a:pt x="161978" y="2098"/>
                  </a:lnTo>
                  <a:lnTo>
                    <a:pt x="1781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563"/>
            <p:cNvSpPr/>
            <p:nvPr>
              <p:custDataLst>
                <p:tags r:id="rId43"/>
              </p:custDataLst>
            </p:nvPr>
          </p:nvSpPr>
          <p:spPr bwMode="auto">
            <a:xfrm>
              <a:off x="7529513" y="2835528"/>
              <a:ext cx="231427" cy="426561"/>
            </a:xfrm>
            <a:custGeom>
              <a:avLst/>
              <a:gdLst/>
              <a:ahLst/>
              <a:cxnLst/>
              <a:rect l="0" t="0" r="0" b="0"/>
              <a:pathLst>
                <a:path w="231427" h="426561">
                  <a:moveTo>
                    <a:pt x="214312" y="259144"/>
                  </a:moveTo>
                  <a:lnTo>
                    <a:pt x="214312" y="259144"/>
                  </a:lnTo>
                  <a:lnTo>
                    <a:pt x="221693" y="259144"/>
                  </a:lnTo>
                  <a:lnTo>
                    <a:pt x="222090" y="258192"/>
                  </a:lnTo>
                  <a:lnTo>
                    <a:pt x="222853" y="250925"/>
                  </a:lnTo>
                  <a:lnTo>
                    <a:pt x="227426" y="250677"/>
                  </a:lnTo>
                  <a:lnTo>
                    <a:pt x="228770" y="249689"/>
                  </a:lnTo>
                  <a:lnTo>
                    <a:pt x="231426" y="242105"/>
                  </a:lnTo>
                  <a:lnTo>
                    <a:pt x="219523" y="230077"/>
                  </a:lnTo>
                  <a:lnTo>
                    <a:pt x="214087" y="227175"/>
                  </a:lnTo>
                  <a:lnTo>
                    <a:pt x="178497" y="218273"/>
                  </a:lnTo>
                  <a:lnTo>
                    <a:pt x="170433" y="217609"/>
                  </a:lnTo>
                  <a:lnTo>
                    <a:pt x="129162" y="230232"/>
                  </a:lnTo>
                  <a:lnTo>
                    <a:pt x="89916" y="247509"/>
                  </a:lnTo>
                  <a:lnTo>
                    <a:pt x="50031" y="275911"/>
                  </a:lnTo>
                  <a:lnTo>
                    <a:pt x="21173" y="308456"/>
                  </a:lnTo>
                  <a:lnTo>
                    <a:pt x="10045" y="330908"/>
                  </a:lnTo>
                  <a:lnTo>
                    <a:pt x="7004" y="353587"/>
                  </a:lnTo>
                  <a:lnTo>
                    <a:pt x="7527" y="364969"/>
                  </a:lnTo>
                  <a:lnTo>
                    <a:pt x="15727" y="385235"/>
                  </a:lnTo>
                  <a:lnTo>
                    <a:pt x="29850" y="402815"/>
                  </a:lnTo>
                  <a:lnTo>
                    <a:pt x="48826" y="416978"/>
                  </a:lnTo>
                  <a:lnTo>
                    <a:pt x="72501" y="424543"/>
                  </a:lnTo>
                  <a:lnTo>
                    <a:pt x="85481" y="426560"/>
                  </a:lnTo>
                  <a:lnTo>
                    <a:pt x="115144" y="421181"/>
                  </a:lnTo>
                  <a:lnTo>
                    <a:pt x="145472" y="407361"/>
                  </a:lnTo>
                  <a:lnTo>
                    <a:pt x="171652" y="385343"/>
                  </a:lnTo>
                  <a:lnTo>
                    <a:pt x="190907" y="354603"/>
                  </a:lnTo>
                  <a:lnTo>
                    <a:pt x="203910" y="315858"/>
                  </a:lnTo>
                  <a:lnTo>
                    <a:pt x="207378" y="292191"/>
                  </a:lnTo>
                  <a:lnTo>
                    <a:pt x="209689" y="266888"/>
                  </a:lnTo>
                  <a:lnTo>
                    <a:pt x="211230" y="240494"/>
                  </a:lnTo>
                  <a:lnTo>
                    <a:pt x="212257" y="213373"/>
                  </a:lnTo>
                  <a:lnTo>
                    <a:pt x="212942" y="185768"/>
                  </a:lnTo>
                  <a:lnTo>
                    <a:pt x="210542" y="159744"/>
                  </a:lnTo>
                  <a:lnTo>
                    <a:pt x="206083" y="134775"/>
                  </a:lnTo>
                  <a:lnTo>
                    <a:pt x="200253" y="110509"/>
                  </a:lnTo>
                  <a:lnTo>
                    <a:pt x="178536" y="70847"/>
                  </a:lnTo>
                  <a:lnTo>
                    <a:pt x="148882" y="39249"/>
                  </a:lnTo>
                  <a:lnTo>
                    <a:pt x="113476" y="15681"/>
                  </a:lnTo>
                  <a:lnTo>
                    <a:pt x="80596" y="3301"/>
                  </a:lnTo>
                  <a:lnTo>
                    <a:pt x="65161" y="0"/>
                  </a:lnTo>
                  <a:lnTo>
                    <a:pt x="37850" y="3951"/>
                  </a:lnTo>
                  <a:lnTo>
                    <a:pt x="0" y="19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564"/>
            <p:cNvSpPr/>
            <p:nvPr>
              <p:custDataLst>
                <p:tags r:id="rId44"/>
              </p:custDataLst>
            </p:nvPr>
          </p:nvSpPr>
          <p:spPr bwMode="auto">
            <a:xfrm>
              <a:off x="7443788" y="3326130"/>
              <a:ext cx="214313" cy="374141"/>
            </a:xfrm>
            <a:custGeom>
              <a:avLst/>
              <a:gdLst/>
              <a:ahLst/>
              <a:cxnLst/>
              <a:rect l="0" t="0" r="0" b="0"/>
              <a:pathLst>
                <a:path w="214313" h="374141">
                  <a:moveTo>
                    <a:pt x="214312" y="188595"/>
                  </a:moveTo>
                  <a:lnTo>
                    <a:pt x="214312" y="188595"/>
                  </a:lnTo>
                  <a:lnTo>
                    <a:pt x="214312" y="184044"/>
                  </a:lnTo>
                  <a:lnTo>
                    <a:pt x="211771" y="179270"/>
                  </a:lnTo>
                  <a:lnTo>
                    <a:pt x="209761" y="176663"/>
                  </a:lnTo>
                  <a:lnTo>
                    <a:pt x="193278" y="168444"/>
                  </a:lnTo>
                  <a:lnTo>
                    <a:pt x="165746" y="164527"/>
                  </a:lnTo>
                  <a:lnTo>
                    <a:pt x="124357" y="177019"/>
                  </a:lnTo>
                  <a:lnTo>
                    <a:pt x="94957" y="198690"/>
                  </a:lnTo>
                  <a:lnTo>
                    <a:pt x="67920" y="227371"/>
                  </a:lnTo>
                  <a:lnTo>
                    <a:pt x="46380" y="259169"/>
                  </a:lnTo>
                  <a:lnTo>
                    <a:pt x="34900" y="292351"/>
                  </a:lnTo>
                  <a:lnTo>
                    <a:pt x="31839" y="309201"/>
                  </a:lnTo>
                  <a:lnTo>
                    <a:pt x="36058" y="335543"/>
                  </a:lnTo>
                  <a:lnTo>
                    <a:pt x="41183" y="346568"/>
                  </a:lnTo>
                  <a:lnTo>
                    <a:pt x="57039" y="363897"/>
                  </a:lnTo>
                  <a:lnTo>
                    <a:pt x="66601" y="371186"/>
                  </a:lnTo>
                  <a:lnTo>
                    <a:pt x="77737" y="374140"/>
                  </a:lnTo>
                  <a:lnTo>
                    <a:pt x="102813" y="372342"/>
                  </a:lnTo>
                  <a:lnTo>
                    <a:pt x="129832" y="355033"/>
                  </a:lnTo>
                  <a:lnTo>
                    <a:pt x="156763" y="325432"/>
                  </a:lnTo>
                  <a:lnTo>
                    <a:pt x="181432" y="283702"/>
                  </a:lnTo>
                  <a:lnTo>
                    <a:pt x="189534" y="256762"/>
                  </a:lnTo>
                  <a:lnTo>
                    <a:pt x="194936" y="226419"/>
                  </a:lnTo>
                  <a:lnTo>
                    <a:pt x="198538" y="193809"/>
                  </a:lnTo>
                  <a:lnTo>
                    <a:pt x="197129" y="163496"/>
                  </a:lnTo>
                  <a:lnTo>
                    <a:pt x="192378" y="134715"/>
                  </a:lnTo>
                  <a:lnTo>
                    <a:pt x="185402" y="106955"/>
                  </a:lnTo>
                  <a:lnTo>
                    <a:pt x="175036" y="82733"/>
                  </a:lnTo>
                  <a:lnTo>
                    <a:pt x="148279" y="40580"/>
                  </a:lnTo>
                  <a:lnTo>
                    <a:pt x="109717" y="15495"/>
                  </a:lnTo>
                  <a:lnTo>
                    <a:pt x="67812" y="3077"/>
                  </a:lnTo>
                  <a:lnTo>
                    <a:pt x="33313" y="73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565"/>
            <p:cNvSpPr/>
            <p:nvPr>
              <p:custDataLst>
                <p:tags r:id="rId45"/>
              </p:custDataLst>
            </p:nvPr>
          </p:nvSpPr>
          <p:spPr bwMode="auto">
            <a:xfrm>
              <a:off x="7698573" y="3471863"/>
              <a:ext cx="259566" cy="194818"/>
            </a:xfrm>
            <a:custGeom>
              <a:avLst/>
              <a:gdLst/>
              <a:ahLst/>
              <a:cxnLst/>
              <a:rect l="0" t="0" r="0" b="0"/>
              <a:pathLst>
                <a:path w="259566" h="194818">
                  <a:moveTo>
                    <a:pt x="28107" y="34289"/>
                  </a:moveTo>
                  <a:lnTo>
                    <a:pt x="28107" y="34289"/>
                  </a:lnTo>
                  <a:lnTo>
                    <a:pt x="29059" y="43038"/>
                  </a:lnTo>
                  <a:lnTo>
                    <a:pt x="32658" y="55323"/>
                  </a:lnTo>
                  <a:lnTo>
                    <a:pt x="30937" y="87406"/>
                  </a:lnTo>
                  <a:lnTo>
                    <a:pt x="15293" y="127074"/>
                  </a:lnTo>
                  <a:lnTo>
                    <a:pt x="0" y="168505"/>
                  </a:lnTo>
                  <a:lnTo>
                    <a:pt x="692" y="183158"/>
                  </a:lnTo>
                  <a:lnTo>
                    <a:pt x="3163" y="187828"/>
                  </a:lnTo>
                  <a:lnTo>
                    <a:pt x="6715" y="190941"/>
                  </a:lnTo>
                  <a:lnTo>
                    <a:pt x="10987" y="193016"/>
                  </a:lnTo>
                  <a:lnTo>
                    <a:pt x="17647" y="190589"/>
                  </a:lnTo>
                  <a:lnTo>
                    <a:pt x="45222" y="168019"/>
                  </a:lnTo>
                  <a:lnTo>
                    <a:pt x="76569" y="133497"/>
                  </a:lnTo>
                  <a:lnTo>
                    <a:pt x="103427" y="107182"/>
                  </a:lnTo>
                  <a:lnTo>
                    <a:pt x="117462" y="100024"/>
                  </a:lnTo>
                  <a:lnTo>
                    <a:pt x="123872" y="100020"/>
                  </a:lnTo>
                  <a:lnTo>
                    <a:pt x="136074" y="105095"/>
                  </a:lnTo>
                  <a:lnTo>
                    <a:pt x="165186" y="145367"/>
                  </a:lnTo>
                  <a:lnTo>
                    <a:pt x="178566" y="161762"/>
                  </a:lnTo>
                  <a:lnTo>
                    <a:pt x="220029" y="189235"/>
                  </a:lnTo>
                  <a:lnTo>
                    <a:pt x="234303" y="194817"/>
                  </a:lnTo>
                  <a:lnTo>
                    <a:pt x="237961" y="194648"/>
                  </a:lnTo>
                  <a:lnTo>
                    <a:pt x="244565" y="191920"/>
                  </a:lnTo>
                  <a:lnTo>
                    <a:pt x="253639" y="157724"/>
                  </a:lnTo>
                  <a:lnTo>
                    <a:pt x="256931" y="123757"/>
                  </a:lnTo>
                  <a:lnTo>
                    <a:pt x="258394" y="88340"/>
                  </a:lnTo>
                  <a:lnTo>
                    <a:pt x="259044" y="56725"/>
                  </a:lnTo>
                  <a:lnTo>
                    <a:pt x="259461" y="14168"/>
                  </a:lnTo>
                  <a:lnTo>
                    <a:pt x="2595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563"/>
          <p:cNvGrpSpPr/>
          <p:nvPr/>
        </p:nvGrpSpPr>
        <p:grpSpPr>
          <a:xfrm>
            <a:off x="5694998" y="2721282"/>
            <a:ext cx="1440180" cy="1239214"/>
            <a:chOff x="5694998" y="2721282"/>
            <a:chExt cx="1440180" cy="1239214"/>
          </a:xfrm>
        </p:grpSpPr>
        <p:sp>
          <p:nvSpPr>
            <p:cNvPr id="62" name="SMARTInkShape-1566"/>
            <p:cNvSpPr/>
            <p:nvPr>
              <p:custDataLst>
                <p:tags r:id="rId36"/>
              </p:custDataLst>
            </p:nvPr>
          </p:nvSpPr>
          <p:spPr bwMode="auto">
            <a:xfrm>
              <a:off x="6003607" y="2721282"/>
              <a:ext cx="951549" cy="406948"/>
            </a:xfrm>
            <a:custGeom>
              <a:avLst/>
              <a:gdLst/>
              <a:ahLst/>
              <a:cxnLst/>
              <a:rect l="0" t="0" r="0" b="0"/>
              <a:pathLst>
                <a:path w="951549" h="406948">
                  <a:moveTo>
                    <a:pt x="951548" y="381963"/>
                  </a:moveTo>
                  <a:lnTo>
                    <a:pt x="951548" y="381963"/>
                  </a:lnTo>
                  <a:lnTo>
                    <a:pt x="951548" y="386514"/>
                  </a:lnTo>
                  <a:lnTo>
                    <a:pt x="946468" y="391288"/>
                  </a:lnTo>
                  <a:lnTo>
                    <a:pt x="923134" y="402114"/>
                  </a:lnTo>
                  <a:lnTo>
                    <a:pt x="890213" y="406031"/>
                  </a:lnTo>
                  <a:lnTo>
                    <a:pt x="861423" y="406947"/>
                  </a:lnTo>
                  <a:lnTo>
                    <a:pt x="828625" y="405450"/>
                  </a:lnTo>
                  <a:lnTo>
                    <a:pt x="791823" y="398434"/>
                  </a:lnTo>
                  <a:lnTo>
                    <a:pt x="770769" y="393896"/>
                  </a:lnTo>
                  <a:lnTo>
                    <a:pt x="748161" y="388966"/>
                  </a:lnTo>
                  <a:lnTo>
                    <a:pt x="724516" y="383774"/>
                  </a:lnTo>
                  <a:lnTo>
                    <a:pt x="698276" y="376503"/>
                  </a:lnTo>
                  <a:lnTo>
                    <a:pt x="670305" y="367845"/>
                  </a:lnTo>
                  <a:lnTo>
                    <a:pt x="641180" y="358264"/>
                  </a:lnTo>
                  <a:lnTo>
                    <a:pt x="611286" y="348066"/>
                  </a:lnTo>
                  <a:lnTo>
                    <a:pt x="580879" y="337457"/>
                  </a:lnTo>
                  <a:lnTo>
                    <a:pt x="550131" y="326575"/>
                  </a:lnTo>
                  <a:lnTo>
                    <a:pt x="521058" y="314558"/>
                  </a:lnTo>
                  <a:lnTo>
                    <a:pt x="493105" y="301783"/>
                  </a:lnTo>
                  <a:lnTo>
                    <a:pt x="465897" y="288505"/>
                  </a:lnTo>
                  <a:lnTo>
                    <a:pt x="440138" y="272985"/>
                  </a:lnTo>
                  <a:lnTo>
                    <a:pt x="415346" y="255971"/>
                  </a:lnTo>
                  <a:lnTo>
                    <a:pt x="391197" y="237961"/>
                  </a:lnTo>
                  <a:lnTo>
                    <a:pt x="368431" y="219287"/>
                  </a:lnTo>
                  <a:lnTo>
                    <a:pt x="346586" y="200170"/>
                  </a:lnTo>
                  <a:lnTo>
                    <a:pt x="304534" y="161148"/>
                  </a:lnTo>
                  <a:lnTo>
                    <a:pt x="263619" y="121581"/>
                  </a:lnTo>
                  <a:lnTo>
                    <a:pt x="223209" y="86850"/>
                  </a:lnTo>
                  <a:lnTo>
                    <a:pt x="183977" y="57444"/>
                  </a:lnTo>
                  <a:lnTo>
                    <a:pt x="147490" y="34850"/>
                  </a:lnTo>
                  <a:lnTo>
                    <a:pt x="114765" y="17823"/>
                  </a:lnTo>
                  <a:lnTo>
                    <a:pt x="74644" y="2607"/>
                  </a:lnTo>
                  <a:lnTo>
                    <a:pt x="55083" y="0"/>
                  </a:lnTo>
                  <a:lnTo>
                    <a:pt x="40039" y="2017"/>
                  </a:lnTo>
                  <a:lnTo>
                    <a:pt x="34313" y="5793"/>
                  </a:lnTo>
                  <a:lnTo>
                    <a:pt x="25410" y="17609"/>
                  </a:lnTo>
                  <a:lnTo>
                    <a:pt x="11934" y="55321"/>
                  </a:lnTo>
                  <a:lnTo>
                    <a:pt x="0" y="99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567"/>
            <p:cNvSpPr/>
            <p:nvPr>
              <p:custDataLst>
                <p:tags r:id="rId37"/>
              </p:custDataLst>
            </p:nvPr>
          </p:nvSpPr>
          <p:spPr bwMode="auto">
            <a:xfrm>
              <a:off x="5694998" y="3699604"/>
              <a:ext cx="248603" cy="260892"/>
            </a:xfrm>
            <a:custGeom>
              <a:avLst/>
              <a:gdLst/>
              <a:ahLst/>
              <a:cxnLst/>
              <a:rect l="0" t="0" r="0" b="0"/>
              <a:pathLst>
                <a:path w="248603" h="260892">
                  <a:moveTo>
                    <a:pt x="248602" y="12288"/>
                  </a:moveTo>
                  <a:lnTo>
                    <a:pt x="248602" y="12288"/>
                  </a:lnTo>
                  <a:lnTo>
                    <a:pt x="248602" y="7738"/>
                  </a:lnTo>
                  <a:lnTo>
                    <a:pt x="246062" y="2963"/>
                  </a:lnTo>
                  <a:lnTo>
                    <a:pt x="244051" y="357"/>
                  </a:lnTo>
                  <a:lnTo>
                    <a:pt x="231657" y="0"/>
                  </a:lnTo>
                  <a:lnTo>
                    <a:pt x="203259" y="7695"/>
                  </a:lnTo>
                  <a:lnTo>
                    <a:pt x="165634" y="27120"/>
                  </a:lnTo>
                  <a:lnTo>
                    <a:pt x="133622" y="49360"/>
                  </a:lnTo>
                  <a:lnTo>
                    <a:pt x="97170" y="81470"/>
                  </a:lnTo>
                  <a:lnTo>
                    <a:pt x="66364" y="120506"/>
                  </a:lnTo>
                  <a:lnTo>
                    <a:pt x="52815" y="141583"/>
                  </a:lnTo>
                  <a:lnTo>
                    <a:pt x="40925" y="164207"/>
                  </a:lnTo>
                  <a:lnTo>
                    <a:pt x="30140" y="187863"/>
                  </a:lnTo>
                  <a:lnTo>
                    <a:pt x="13395" y="228434"/>
                  </a:lnTo>
                  <a:lnTo>
                    <a:pt x="0" y="260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568"/>
            <p:cNvSpPr/>
            <p:nvPr>
              <p:custDataLst>
                <p:tags r:id="rId38"/>
              </p:custDataLst>
            </p:nvPr>
          </p:nvSpPr>
          <p:spPr bwMode="auto">
            <a:xfrm>
              <a:off x="5772150" y="3463290"/>
              <a:ext cx="1363028" cy="371230"/>
            </a:xfrm>
            <a:custGeom>
              <a:avLst/>
              <a:gdLst/>
              <a:ahLst/>
              <a:cxnLst/>
              <a:rect l="0" t="0" r="0" b="0"/>
              <a:pathLst>
                <a:path w="1363028" h="371230">
                  <a:moveTo>
                    <a:pt x="1363027" y="0"/>
                  </a:moveTo>
                  <a:lnTo>
                    <a:pt x="1363027" y="0"/>
                  </a:lnTo>
                  <a:lnTo>
                    <a:pt x="1363027" y="4551"/>
                  </a:lnTo>
                  <a:lnTo>
                    <a:pt x="1353926" y="21033"/>
                  </a:lnTo>
                  <a:lnTo>
                    <a:pt x="1317238" y="53155"/>
                  </a:lnTo>
                  <a:lnTo>
                    <a:pt x="1285209" y="73472"/>
                  </a:lnTo>
                  <a:lnTo>
                    <a:pt x="1264476" y="85176"/>
                  </a:lnTo>
                  <a:lnTo>
                    <a:pt x="1241129" y="97742"/>
                  </a:lnTo>
                  <a:lnTo>
                    <a:pt x="1216039" y="110881"/>
                  </a:lnTo>
                  <a:lnTo>
                    <a:pt x="1188835" y="124403"/>
                  </a:lnTo>
                  <a:lnTo>
                    <a:pt x="1160222" y="138180"/>
                  </a:lnTo>
                  <a:lnTo>
                    <a:pt x="1130669" y="152128"/>
                  </a:lnTo>
                  <a:lnTo>
                    <a:pt x="1099537" y="166188"/>
                  </a:lnTo>
                  <a:lnTo>
                    <a:pt x="1067352" y="180325"/>
                  </a:lnTo>
                  <a:lnTo>
                    <a:pt x="1034466" y="194512"/>
                  </a:lnTo>
                  <a:lnTo>
                    <a:pt x="1000159" y="208732"/>
                  </a:lnTo>
                  <a:lnTo>
                    <a:pt x="964905" y="222975"/>
                  </a:lnTo>
                  <a:lnTo>
                    <a:pt x="929020" y="237232"/>
                  </a:lnTo>
                  <a:lnTo>
                    <a:pt x="891761" y="251500"/>
                  </a:lnTo>
                  <a:lnTo>
                    <a:pt x="853588" y="265774"/>
                  </a:lnTo>
                  <a:lnTo>
                    <a:pt x="814804" y="280052"/>
                  </a:lnTo>
                  <a:lnTo>
                    <a:pt x="776565" y="294334"/>
                  </a:lnTo>
                  <a:lnTo>
                    <a:pt x="738690" y="308618"/>
                  </a:lnTo>
                  <a:lnTo>
                    <a:pt x="701057" y="322903"/>
                  </a:lnTo>
                  <a:lnTo>
                    <a:pt x="662634" y="335284"/>
                  </a:lnTo>
                  <a:lnTo>
                    <a:pt x="623684" y="346395"/>
                  </a:lnTo>
                  <a:lnTo>
                    <a:pt x="584381" y="356660"/>
                  </a:lnTo>
                  <a:lnTo>
                    <a:pt x="545798" y="363503"/>
                  </a:lnTo>
                  <a:lnTo>
                    <a:pt x="507693" y="368065"/>
                  </a:lnTo>
                  <a:lnTo>
                    <a:pt x="469907" y="371107"/>
                  </a:lnTo>
                  <a:lnTo>
                    <a:pt x="432333" y="371229"/>
                  </a:lnTo>
                  <a:lnTo>
                    <a:pt x="394903" y="369406"/>
                  </a:lnTo>
                  <a:lnTo>
                    <a:pt x="357566" y="366286"/>
                  </a:lnTo>
                  <a:lnTo>
                    <a:pt x="323149" y="362301"/>
                  </a:lnTo>
                  <a:lnTo>
                    <a:pt x="290681" y="357739"/>
                  </a:lnTo>
                  <a:lnTo>
                    <a:pt x="259509" y="352793"/>
                  </a:lnTo>
                  <a:lnTo>
                    <a:pt x="229204" y="347590"/>
                  </a:lnTo>
                  <a:lnTo>
                    <a:pt x="199475" y="342216"/>
                  </a:lnTo>
                  <a:lnTo>
                    <a:pt x="170131" y="336730"/>
                  </a:lnTo>
                  <a:lnTo>
                    <a:pt x="143901" y="333071"/>
                  </a:lnTo>
                  <a:lnTo>
                    <a:pt x="119746" y="330633"/>
                  </a:lnTo>
                  <a:lnTo>
                    <a:pt x="77985" y="326970"/>
                  </a:lnTo>
                  <a:lnTo>
                    <a:pt x="46725" y="322168"/>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569"/>
            <p:cNvSpPr/>
            <p:nvPr>
              <p:custDataLst>
                <p:tags r:id="rId39"/>
              </p:custDataLst>
            </p:nvPr>
          </p:nvSpPr>
          <p:spPr bwMode="auto">
            <a:xfrm>
              <a:off x="5926455" y="2731226"/>
              <a:ext cx="128589" cy="54838"/>
            </a:xfrm>
            <a:custGeom>
              <a:avLst/>
              <a:gdLst/>
              <a:ahLst/>
              <a:cxnLst/>
              <a:rect l="0" t="0" r="0" b="0"/>
              <a:pathLst>
                <a:path w="128589" h="54838">
                  <a:moveTo>
                    <a:pt x="128588" y="29119"/>
                  </a:moveTo>
                  <a:lnTo>
                    <a:pt x="128588" y="29119"/>
                  </a:lnTo>
                  <a:lnTo>
                    <a:pt x="128588" y="20017"/>
                  </a:lnTo>
                  <a:lnTo>
                    <a:pt x="126048" y="13009"/>
                  </a:lnTo>
                  <a:lnTo>
                    <a:pt x="124037" y="9806"/>
                  </a:lnTo>
                  <a:lnTo>
                    <a:pt x="107554" y="749"/>
                  </a:lnTo>
                  <a:lnTo>
                    <a:pt x="90030" y="0"/>
                  </a:lnTo>
                  <a:lnTo>
                    <a:pt x="56203" y="7473"/>
                  </a:lnTo>
                  <a:lnTo>
                    <a:pt x="43184" y="11831"/>
                  </a:lnTo>
                  <a:lnTo>
                    <a:pt x="23638" y="26833"/>
                  </a:lnTo>
                  <a:lnTo>
                    <a:pt x="0" y="548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564"/>
          <p:cNvGrpSpPr/>
          <p:nvPr/>
        </p:nvGrpSpPr>
        <p:grpSpPr>
          <a:xfrm>
            <a:off x="1051209" y="3154314"/>
            <a:ext cx="537264" cy="1620569"/>
            <a:chOff x="1051209" y="3154314"/>
            <a:chExt cx="537264" cy="1620569"/>
          </a:xfrm>
        </p:grpSpPr>
        <p:sp>
          <p:nvSpPr>
            <p:cNvPr id="67" name="SMARTInkShape-1570"/>
            <p:cNvSpPr/>
            <p:nvPr>
              <p:custDataLst>
                <p:tags r:id="rId33"/>
              </p:custDataLst>
            </p:nvPr>
          </p:nvSpPr>
          <p:spPr bwMode="auto">
            <a:xfrm>
              <a:off x="1096332" y="3154314"/>
              <a:ext cx="492141" cy="437564"/>
            </a:xfrm>
            <a:custGeom>
              <a:avLst/>
              <a:gdLst/>
              <a:ahLst/>
              <a:cxnLst/>
              <a:rect l="0" t="0" r="0" b="0"/>
              <a:pathLst>
                <a:path w="492141" h="437564">
                  <a:moveTo>
                    <a:pt x="29523" y="86091"/>
                  </a:moveTo>
                  <a:lnTo>
                    <a:pt x="29523" y="86091"/>
                  </a:lnTo>
                  <a:lnTo>
                    <a:pt x="0" y="100853"/>
                  </a:lnTo>
                  <a:lnTo>
                    <a:pt x="19400" y="97979"/>
                  </a:lnTo>
                  <a:lnTo>
                    <a:pt x="52646" y="85977"/>
                  </a:lnTo>
                  <a:lnTo>
                    <a:pt x="73514" y="77443"/>
                  </a:lnTo>
                  <a:lnTo>
                    <a:pt x="99808" y="67943"/>
                  </a:lnTo>
                  <a:lnTo>
                    <a:pt x="129720" y="57800"/>
                  </a:lnTo>
                  <a:lnTo>
                    <a:pt x="162043" y="47227"/>
                  </a:lnTo>
                  <a:lnTo>
                    <a:pt x="196927" y="37322"/>
                  </a:lnTo>
                  <a:lnTo>
                    <a:pt x="233518" y="27861"/>
                  </a:lnTo>
                  <a:lnTo>
                    <a:pt x="271248" y="18696"/>
                  </a:lnTo>
                  <a:lnTo>
                    <a:pt x="305925" y="11633"/>
                  </a:lnTo>
                  <a:lnTo>
                    <a:pt x="338569" y="5973"/>
                  </a:lnTo>
                  <a:lnTo>
                    <a:pt x="369856" y="1246"/>
                  </a:lnTo>
                  <a:lnTo>
                    <a:pt x="397382" y="0"/>
                  </a:lnTo>
                  <a:lnTo>
                    <a:pt x="422400" y="1075"/>
                  </a:lnTo>
                  <a:lnTo>
                    <a:pt x="445746" y="3696"/>
                  </a:lnTo>
                  <a:lnTo>
                    <a:pt x="463215" y="11158"/>
                  </a:lnTo>
                  <a:lnTo>
                    <a:pt x="487705" y="34690"/>
                  </a:lnTo>
                  <a:lnTo>
                    <a:pt x="492140" y="51824"/>
                  </a:lnTo>
                  <a:lnTo>
                    <a:pt x="489448" y="93721"/>
                  </a:lnTo>
                  <a:lnTo>
                    <a:pt x="482825" y="119753"/>
                  </a:lnTo>
                  <a:lnTo>
                    <a:pt x="473647" y="148537"/>
                  </a:lnTo>
                  <a:lnTo>
                    <a:pt x="462765" y="179157"/>
                  </a:lnTo>
                  <a:lnTo>
                    <a:pt x="451701" y="211952"/>
                  </a:lnTo>
                  <a:lnTo>
                    <a:pt x="440515" y="246199"/>
                  </a:lnTo>
                  <a:lnTo>
                    <a:pt x="429248" y="281412"/>
                  </a:lnTo>
                  <a:lnTo>
                    <a:pt x="421736" y="314412"/>
                  </a:lnTo>
                  <a:lnTo>
                    <a:pt x="416729" y="345937"/>
                  </a:lnTo>
                  <a:lnTo>
                    <a:pt x="413390" y="376479"/>
                  </a:lnTo>
                  <a:lnTo>
                    <a:pt x="406713" y="437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571"/>
            <p:cNvSpPr/>
            <p:nvPr>
              <p:custDataLst>
                <p:tags r:id="rId34"/>
              </p:custDataLst>
            </p:nvPr>
          </p:nvSpPr>
          <p:spPr bwMode="auto">
            <a:xfrm>
              <a:off x="1314450" y="4320540"/>
              <a:ext cx="171166" cy="454343"/>
            </a:xfrm>
            <a:custGeom>
              <a:avLst/>
              <a:gdLst/>
              <a:ahLst/>
              <a:cxnLst/>
              <a:rect l="0" t="0" r="0" b="0"/>
              <a:pathLst>
                <a:path w="171166" h="454343">
                  <a:moveTo>
                    <a:pt x="68580" y="0"/>
                  </a:moveTo>
                  <a:lnTo>
                    <a:pt x="68580" y="0"/>
                  </a:lnTo>
                  <a:lnTo>
                    <a:pt x="64029" y="0"/>
                  </a:lnTo>
                  <a:lnTo>
                    <a:pt x="63641" y="952"/>
                  </a:lnTo>
                  <a:lnTo>
                    <a:pt x="66693" y="8748"/>
                  </a:lnTo>
                  <a:lnTo>
                    <a:pt x="72882" y="44015"/>
                  </a:lnTo>
                  <a:lnTo>
                    <a:pt x="96841" y="78333"/>
                  </a:lnTo>
                  <a:lnTo>
                    <a:pt x="121721" y="110734"/>
                  </a:lnTo>
                  <a:lnTo>
                    <a:pt x="150895" y="149121"/>
                  </a:lnTo>
                  <a:lnTo>
                    <a:pt x="165807" y="173273"/>
                  </a:lnTo>
                  <a:lnTo>
                    <a:pt x="171165" y="201788"/>
                  </a:lnTo>
                  <a:lnTo>
                    <a:pt x="168466" y="234463"/>
                  </a:lnTo>
                  <a:lnTo>
                    <a:pt x="157741" y="271211"/>
                  </a:lnTo>
                  <a:lnTo>
                    <a:pt x="133290" y="309768"/>
                  </a:lnTo>
                  <a:lnTo>
                    <a:pt x="100197" y="350082"/>
                  </a:lnTo>
                  <a:lnTo>
                    <a:pt x="82038" y="371500"/>
                  </a:lnTo>
                  <a:lnTo>
                    <a:pt x="47892" y="409904"/>
                  </a:lnTo>
                  <a:lnTo>
                    <a:pt x="6871" y="448114"/>
                  </a:lnTo>
                  <a:lnTo>
                    <a:pt x="0" y="454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572"/>
            <p:cNvSpPr/>
            <p:nvPr>
              <p:custDataLst>
                <p:tags r:id="rId35"/>
              </p:custDataLst>
            </p:nvPr>
          </p:nvSpPr>
          <p:spPr bwMode="auto">
            <a:xfrm>
              <a:off x="1051209" y="3248977"/>
              <a:ext cx="468982" cy="1363029"/>
            </a:xfrm>
            <a:custGeom>
              <a:avLst/>
              <a:gdLst/>
              <a:ahLst/>
              <a:cxnLst/>
              <a:rect l="0" t="0" r="0" b="0"/>
              <a:pathLst>
                <a:path w="468982" h="1363029">
                  <a:moveTo>
                    <a:pt x="468981" y="0"/>
                  </a:moveTo>
                  <a:lnTo>
                    <a:pt x="468981" y="0"/>
                  </a:lnTo>
                  <a:lnTo>
                    <a:pt x="452036" y="2540"/>
                  </a:lnTo>
                  <a:lnTo>
                    <a:pt x="418558" y="14406"/>
                  </a:lnTo>
                  <a:lnTo>
                    <a:pt x="387516" y="29263"/>
                  </a:lnTo>
                  <a:lnTo>
                    <a:pt x="351494" y="48566"/>
                  </a:lnTo>
                  <a:lnTo>
                    <a:pt x="313260" y="77465"/>
                  </a:lnTo>
                  <a:lnTo>
                    <a:pt x="272137" y="113487"/>
                  </a:lnTo>
                  <a:lnTo>
                    <a:pt x="249169" y="133760"/>
                  </a:lnTo>
                  <a:lnTo>
                    <a:pt x="225285" y="154896"/>
                  </a:lnTo>
                  <a:lnTo>
                    <a:pt x="200789" y="180417"/>
                  </a:lnTo>
                  <a:lnTo>
                    <a:pt x="175887" y="208860"/>
                  </a:lnTo>
                  <a:lnTo>
                    <a:pt x="150712" y="239253"/>
                  </a:lnTo>
                  <a:lnTo>
                    <a:pt x="127262" y="272850"/>
                  </a:lnTo>
                  <a:lnTo>
                    <a:pt x="104961" y="308582"/>
                  </a:lnTo>
                  <a:lnTo>
                    <a:pt x="83426" y="345739"/>
                  </a:lnTo>
                  <a:lnTo>
                    <a:pt x="64307" y="385750"/>
                  </a:lnTo>
                  <a:lnTo>
                    <a:pt x="46798" y="427664"/>
                  </a:lnTo>
                  <a:lnTo>
                    <a:pt x="30363" y="470847"/>
                  </a:lnTo>
                  <a:lnTo>
                    <a:pt x="18454" y="513923"/>
                  </a:lnTo>
                  <a:lnTo>
                    <a:pt x="9562" y="556928"/>
                  </a:lnTo>
                  <a:lnTo>
                    <a:pt x="2682" y="599886"/>
                  </a:lnTo>
                  <a:lnTo>
                    <a:pt x="0" y="641859"/>
                  </a:lnTo>
                  <a:lnTo>
                    <a:pt x="117" y="683176"/>
                  </a:lnTo>
                  <a:lnTo>
                    <a:pt x="2100" y="724056"/>
                  </a:lnTo>
                  <a:lnTo>
                    <a:pt x="6280" y="762739"/>
                  </a:lnTo>
                  <a:lnTo>
                    <a:pt x="11923" y="799958"/>
                  </a:lnTo>
                  <a:lnTo>
                    <a:pt x="18544" y="836200"/>
                  </a:lnTo>
                  <a:lnTo>
                    <a:pt x="27719" y="871792"/>
                  </a:lnTo>
                  <a:lnTo>
                    <a:pt x="38599" y="906950"/>
                  </a:lnTo>
                  <a:lnTo>
                    <a:pt x="50615" y="941818"/>
                  </a:lnTo>
                  <a:lnTo>
                    <a:pt x="63388" y="973637"/>
                  </a:lnTo>
                  <a:lnTo>
                    <a:pt x="76666" y="1003421"/>
                  </a:lnTo>
                  <a:lnTo>
                    <a:pt x="90280" y="1031850"/>
                  </a:lnTo>
                  <a:lnTo>
                    <a:pt x="106024" y="1058422"/>
                  </a:lnTo>
                  <a:lnTo>
                    <a:pt x="123187" y="1083757"/>
                  </a:lnTo>
                  <a:lnTo>
                    <a:pt x="141297" y="1108268"/>
                  </a:lnTo>
                  <a:lnTo>
                    <a:pt x="159085" y="1131275"/>
                  </a:lnTo>
                  <a:lnTo>
                    <a:pt x="176658" y="1153281"/>
                  </a:lnTo>
                  <a:lnTo>
                    <a:pt x="212377" y="1194560"/>
                  </a:lnTo>
                  <a:lnTo>
                    <a:pt x="250478" y="1231956"/>
                  </a:lnTo>
                  <a:lnTo>
                    <a:pt x="289636" y="1267626"/>
                  </a:lnTo>
                  <a:lnTo>
                    <a:pt x="327360" y="1299672"/>
                  </a:lnTo>
                  <a:lnTo>
                    <a:pt x="360001" y="1323440"/>
                  </a:lnTo>
                  <a:lnTo>
                    <a:pt x="390383" y="1338448"/>
                  </a:lnTo>
                  <a:lnTo>
                    <a:pt x="426643" y="1352252"/>
                  </a:lnTo>
                  <a:lnTo>
                    <a:pt x="460409" y="1363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 name="SMARTInkShape-Group565"/>
          <p:cNvGrpSpPr/>
          <p:nvPr/>
        </p:nvGrpSpPr>
        <p:grpSpPr>
          <a:xfrm>
            <a:off x="2343150" y="4622828"/>
            <a:ext cx="205741" cy="245888"/>
            <a:chOff x="2343150" y="4622828"/>
            <a:chExt cx="205741" cy="245888"/>
          </a:xfrm>
        </p:grpSpPr>
        <p:sp>
          <p:nvSpPr>
            <p:cNvPr id="71" name="SMARTInkShape-1573"/>
            <p:cNvSpPr/>
            <p:nvPr>
              <p:custDataLst>
                <p:tags r:id="rId31"/>
              </p:custDataLst>
            </p:nvPr>
          </p:nvSpPr>
          <p:spPr bwMode="auto">
            <a:xfrm>
              <a:off x="2417465" y="4680585"/>
              <a:ext cx="131426" cy="188131"/>
            </a:xfrm>
            <a:custGeom>
              <a:avLst/>
              <a:gdLst/>
              <a:ahLst/>
              <a:cxnLst/>
              <a:rect l="0" t="0" r="0" b="0"/>
              <a:pathLst>
                <a:path w="131426" h="188131">
                  <a:moveTo>
                    <a:pt x="62845" y="0"/>
                  </a:moveTo>
                  <a:lnTo>
                    <a:pt x="62845" y="0"/>
                  </a:lnTo>
                  <a:lnTo>
                    <a:pt x="50913" y="0"/>
                  </a:lnTo>
                  <a:lnTo>
                    <a:pt x="38143" y="9102"/>
                  </a:lnTo>
                  <a:lnTo>
                    <a:pt x="26845" y="23864"/>
                  </a:lnTo>
                  <a:lnTo>
                    <a:pt x="14494" y="59606"/>
                  </a:lnTo>
                  <a:lnTo>
                    <a:pt x="5762" y="93120"/>
                  </a:lnTo>
                  <a:lnTo>
                    <a:pt x="0" y="131837"/>
                  </a:lnTo>
                  <a:lnTo>
                    <a:pt x="5069" y="156067"/>
                  </a:lnTo>
                  <a:lnTo>
                    <a:pt x="18633" y="182026"/>
                  </a:lnTo>
                  <a:lnTo>
                    <a:pt x="27655" y="186121"/>
                  </a:lnTo>
                  <a:lnTo>
                    <a:pt x="52920" y="188130"/>
                  </a:lnTo>
                  <a:lnTo>
                    <a:pt x="83199" y="180768"/>
                  </a:lnTo>
                  <a:lnTo>
                    <a:pt x="131425"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574"/>
            <p:cNvSpPr/>
            <p:nvPr>
              <p:custDataLst>
                <p:tags r:id="rId32"/>
              </p:custDataLst>
            </p:nvPr>
          </p:nvSpPr>
          <p:spPr bwMode="auto">
            <a:xfrm>
              <a:off x="2343150" y="4622828"/>
              <a:ext cx="85441" cy="229208"/>
            </a:xfrm>
            <a:custGeom>
              <a:avLst/>
              <a:gdLst/>
              <a:ahLst/>
              <a:cxnLst/>
              <a:rect l="0" t="0" r="0" b="0"/>
              <a:pathLst>
                <a:path w="85441" h="229208">
                  <a:moveTo>
                    <a:pt x="25718" y="32039"/>
                  </a:moveTo>
                  <a:lnTo>
                    <a:pt x="25718" y="32039"/>
                  </a:lnTo>
                  <a:lnTo>
                    <a:pt x="39405" y="13413"/>
                  </a:lnTo>
                  <a:lnTo>
                    <a:pt x="49581" y="5346"/>
                  </a:lnTo>
                  <a:lnTo>
                    <a:pt x="60454" y="1125"/>
                  </a:lnTo>
                  <a:lnTo>
                    <a:pt x="66020" y="0"/>
                  </a:lnTo>
                  <a:lnTo>
                    <a:pt x="70683" y="1155"/>
                  </a:lnTo>
                  <a:lnTo>
                    <a:pt x="78405" y="7518"/>
                  </a:lnTo>
                  <a:lnTo>
                    <a:pt x="82472" y="24315"/>
                  </a:lnTo>
                  <a:lnTo>
                    <a:pt x="84761" y="60548"/>
                  </a:lnTo>
                  <a:lnTo>
                    <a:pt x="85440" y="101446"/>
                  </a:lnTo>
                  <a:lnTo>
                    <a:pt x="83100" y="141187"/>
                  </a:lnTo>
                  <a:lnTo>
                    <a:pt x="73835" y="174552"/>
                  </a:lnTo>
                  <a:lnTo>
                    <a:pt x="53637" y="206875"/>
                  </a:lnTo>
                  <a:lnTo>
                    <a:pt x="32402" y="221108"/>
                  </a:lnTo>
                  <a:lnTo>
                    <a:pt x="0" y="2292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566"/>
          <p:cNvGrpSpPr/>
          <p:nvPr/>
        </p:nvGrpSpPr>
        <p:grpSpPr>
          <a:xfrm>
            <a:off x="3028950" y="4046220"/>
            <a:ext cx="1058691" cy="1234441"/>
            <a:chOff x="3028950" y="4046220"/>
            <a:chExt cx="1058691" cy="1234441"/>
          </a:xfrm>
        </p:grpSpPr>
        <p:sp>
          <p:nvSpPr>
            <p:cNvPr id="74" name="SMARTInkShape-1575"/>
            <p:cNvSpPr/>
            <p:nvPr>
              <p:custDataLst>
                <p:tags r:id="rId27"/>
              </p:custDataLst>
            </p:nvPr>
          </p:nvSpPr>
          <p:spPr bwMode="auto">
            <a:xfrm>
              <a:off x="3689032" y="4946332"/>
              <a:ext cx="204735" cy="334329"/>
            </a:xfrm>
            <a:custGeom>
              <a:avLst/>
              <a:gdLst/>
              <a:ahLst/>
              <a:cxnLst/>
              <a:rect l="0" t="0" r="0" b="0"/>
              <a:pathLst>
                <a:path w="204735" h="334329">
                  <a:moveTo>
                    <a:pt x="0" y="0"/>
                  </a:moveTo>
                  <a:lnTo>
                    <a:pt x="0" y="0"/>
                  </a:lnTo>
                  <a:lnTo>
                    <a:pt x="15593" y="20532"/>
                  </a:lnTo>
                  <a:lnTo>
                    <a:pt x="55927" y="54645"/>
                  </a:lnTo>
                  <a:lnTo>
                    <a:pt x="95628" y="89216"/>
                  </a:lnTo>
                  <a:lnTo>
                    <a:pt x="137555" y="129622"/>
                  </a:lnTo>
                  <a:lnTo>
                    <a:pt x="175060" y="169217"/>
                  </a:lnTo>
                  <a:lnTo>
                    <a:pt x="199190" y="202539"/>
                  </a:lnTo>
                  <a:lnTo>
                    <a:pt x="204231" y="212178"/>
                  </a:lnTo>
                  <a:lnTo>
                    <a:pt x="204734" y="222415"/>
                  </a:lnTo>
                  <a:lnTo>
                    <a:pt x="197673" y="243949"/>
                  </a:lnTo>
                  <a:lnTo>
                    <a:pt x="163980" y="277492"/>
                  </a:lnTo>
                  <a:lnTo>
                    <a:pt x="126220" y="300177"/>
                  </a:lnTo>
                  <a:lnTo>
                    <a:pt x="89436" y="319150"/>
                  </a:lnTo>
                  <a:lnTo>
                    <a:pt x="60008" y="3343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576"/>
            <p:cNvSpPr/>
            <p:nvPr>
              <p:custDataLst>
                <p:tags r:id="rId28"/>
              </p:custDataLst>
            </p:nvPr>
          </p:nvSpPr>
          <p:spPr bwMode="auto">
            <a:xfrm>
              <a:off x="3048412" y="4663440"/>
              <a:ext cx="721203" cy="427887"/>
            </a:xfrm>
            <a:custGeom>
              <a:avLst/>
              <a:gdLst/>
              <a:ahLst/>
              <a:cxnLst/>
              <a:rect l="0" t="0" r="0" b="0"/>
              <a:pathLst>
                <a:path w="721203" h="427887">
                  <a:moveTo>
                    <a:pt x="14828" y="0"/>
                  </a:moveTo>
                  <a:lnTo>
                    <a:pt x="14828" y="0"/>
                  </a:lnTo>
                  <a:lnTo>
                    <a:pt x="2896" y="32965"/>
                  </a:lnTo>
                  <a:lnTo>
                    <a:pt x="0" y="63546"/>
                  </a:lnTo>
                  <a:lnTo>
                    <a:pt x="618" y="102538"/>
                  </a:lnTo>
                  <a:lnTo>
                    <a:pt x="7243" y="145267"/>
                  </a:lnTo>
                  <a:lnTo>
                    <a:pt x="12628" y="168282"/>
                  </a:lnTo>
                  <a:lnTo>
                    <a:pt x="19077" y="192199"/>
                  </a:lnTo>
                  <a:lnTo>
                    <a:pt x="26233" y="216714"/>
                  </a:lnTo>
                  <a:lnTo>
                    <a:pt x="36719" y="239727"/>
                  </a:lnTo>
                  <a:lnTo>
                    <a:pt x="49424" y="261735"/>
                  </a:lnTo>
                  <a:lnTo>
                    <a:pt x="82592" y="303017"/>
                  </a:lnTo>
                  <a:lnTo>
                    <a:pt x="104772" y="322026"/>
                  </a:lnTo>
                  <a:lnTo>
                    <a:pt x="129083" y="340414"/>
                  </a:lnTo>
                  <a:lnTo>
                    <a:pt x="156720" y="355530"/>
                  </a:lnTo>
                  <a:lnTo>
                    <a:pt x="186575" y="368465"/>
                  </a:lnTo>
                  <a:lnTo>
                    <a:pt x="217909" y="379946"/>
                  </a:lnTo>
                  <a:lnTo>
                    <a:pt x="252133" y="389504"/>
                  </a:lnTo>
                  <a:lnTo>
                    <a:pt x="288284" y="397782"/>
                  </a:lnTo>
                  <a:lnTo>
                    <a:pt x="325719" y="405205"/>
                  </a:lnTo>
                  <a:lnTo>
                    <a:pt x="363059" y="411107"/>
                  </a:lnTo>
                  <a:lnTo>
                    <a:pt x="400334" y="415993"/>
                  </a:lnTo>
                  <a:lnTo>
                    <a:pt x="437567" y="420204"/>
                  </a:lnTo>
                  <a:lnTo>
                    <a:pt x="472867" y="423011"/>
                  </a:lnTo>
                  <a:lnTo>
                    <a:pt x="506877" y="424883"/>
                  </a:lnTo>
                  <a:lnTo>
                    <a:pt x="540028" y="426130"/>
                  </a:lnTo>
                  <a:lnTo>
                    <a:pt x="569749" y="426962"/>
                  </a:lnTo>
                  <a:lnTo>
                    <a:pt x="597183" y="427516"/>
                  </a:lnTo>
                  <a:lnTo>
                    <a:pt x="623092" y="427886"/>
                  </a:lnTo>
                  <a:lnTo>
                    <a:pt x="662040" y="425756"/>
                  </a:lnTo>
                  <a:lnTo>
                    <a:pt x="700307" y="419202"/>
                  </a:lnTo>
                  <a:lnTo>
                    <a:pt x="708987" y="416628"/>
                  </a:lnTo>
                  <a:lnTo>
                    <a:pt x="714773" y="412054"/>
                  </a:lnTo>
                  <a:lnTo>
                    <a:pt x="721202" y="399353"/>
                  </a:lnTo>
                  <a:lnTo>
                    <a:pt x="717773"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577"/>
            <p:cNvSpPr/>
            <p:nvPr>
              <p:custDataLst>
                <p:tags r:id="rId29"/>
              </p:custDataLst>
            </p:nvPr>
          </p:nvSpPr>
          <p:spPr bwMode="auto">
            <a:xfrm>
              <a:off x="3929063" y="4046220"/>
              <a:ext cx="88208" cy="128588"/>
            </a:xfrm>
            <a:custGeom>
              <a:avLst/>
              <a:gdLst/>
              <a:ahLst/>
              <a:cxnLst/>
              <a:rect l="0" t="0" r="0" b="0"/>
              <a:pathLst>
                <a:path w="88208" h="128588">
                  <a:moveTo>
                    <a:pt x="0" y="0"/>
                  </a:moveTo>
                  <a:lnTo>
                    <a:pt x="0" y="0"/>
                  </a:lnTo>
                  <a:lnTo>
                    <a:pt x="39487" y="37583"/>
                  </a:lnTo>
                  <a:lnTo>
                    <a:pt x="78385" y="62828"/>
                  </a:lnTo>
                  <a:lnTo>
                    <a:pt x="86590" y="70151"/>
                  </a:lnTo>
                  <a:lnTo>
                    <a:pt x="88207" y="74390"/>
                  </a:lnTo>
                  <a:lnTo>
                    <a:pt x="87463" y="84180"/>
                  </a:lnTo>
                  <a:lnTo>
                    <a:pt x="73797" y="94881"/>
                  </a:lnTo>
                  <a:lnTo>
                    <a:pt x="35320" y="117273"/>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578"/>
            <p:cNvSpPr/>
            <p:nvPr>
              <p:custDataLst>
                <p:tags r:id="rId30"/>
              </p:custDataLst>
            </p:nvPr>
          </p:nvSpPr>
          <p:spPr bwMode="auto">
            <a:xfrm>
              <a:off x="3028950" y="4064173"/>
              <a:ext cx="1058691" cy="222078"/>
            </a:xfrm>
            <a:custGeom>
              <a:avLst/>
              <a:gdLst/>
              <a:ahLst/>
              <a:cxnLst/>
              <a:rect l="0" t="0" r="0" b="0"/>
              <a:pathLst>
                <a:path w="1058691" h="222078">
                  <a:moveTo>
                    <a:pt x="0" y="222077"/>
                  </a:moveTo>
                  <a:lnTo>
                    <a:pt x="0" y="222077"/>
                  </a:lnTo>
                  <a:lnTo>
                    <a:pt x="37301" y="200886"/>
                  </a:lnTo>
                  <a:lnTo>
                    <a:pt x="69472" y="175476"/>
                  </a:lnTo>
                  <a:lnTo>
                    <a:pt x="105675" y="146356"/>
                  </a:lnTo>
                  <a:lnTo>
                    <a:pt x="133644" y="128416"/>
                  </a:lnTo>
                  <a:lnTo>
                    <a:pt x="165125" y="110917"/>
                  </a:lnTo>
                  <a:lnTo>
                    <a:pt x="200706" y="91075"/>
                  </a:lnTo>
                  <a:lnTo>
                    <a:pt x="241603" y="70509"/>
                  </a:lnTo>
                  <a:lnTo>
                    <a:pt x="265844" y="61024"/>
                  </a:lnTo>
                  <a:lnTo>
                    <a:pt x="291529" y="51843"/>
                  </a:lnTo>
                  <a:lnTo>
                    <a:pt x="319130" y="42865"/>
                  </a:lnTo>
                  <a:lnTo>
                    <a:pt x="348009" y="34022"/>
                  </a:lnTo>
                  <a:lnTo>
                    <a:pt x="377738" y="25270"/>
                  </a:lnTo>
                  <a:lnTo>
                    <a:pt x="408036" y="18482"/>
                  </a:lnTo>
                  <a:lnTo>
                    <a:pt x="438711" y="13004"/>
                  </a:lnTo>
                  <a:lnTo>
                    <a:pt x="469640" y="8400"/>
                  </a:lnTo>
                  <a:lnTo>
                    <a:pt x="501688" y="5331"/>
                  </a:lnTo>
                  <a:lnTo>
                    <a:pt x="534484" y="3285"/>
                  </a:lnTo>
                  <a:lnTo>
                    <a:pt x="567778" y="1920"/>
                  </a:lnTo>
                  <a:lnTo>
                    <a:pt x="601404" y="1011"/>
                  </a:lnTo>
                  <a:lnTo>
                    <a:pt x="635250" y="404"/>
                  </a:lnTo>
                  <a:lnTo>
                    <a:pt x="669246" y="0"/>
                  </a:lnTo>
                  <a:lnTo>
                    <a:pt x="704291" y="1636"/>
                  </a:lnTo>
                  <a:lnTo>
                    <a:pt x="740037" y="4631"/>
                  </a:lnTo>
                  <a:lnTo>
                    <a:pt x="776251" y="8533"/>
                  </a:lnTo>
                  <a:lnTo>
                    <a:pt x="810871" y="13039"/>
                  </a:lnTo>
                  <a:lnTo>
                    <a:pt x="844428" y="17948"/>
                  </a:lnTo>
                  <a:lnTo>
                    <a:pt x="877277" y="23126"/>
                  </a:lnTo>
                  <a:lnTo>
                    <a:pt x="906797" y="28483"/>
                  </a:lnTo>
                  <a:lnTo>
                    <a:pt x="934096" y="33959"/>
                  </a:lnTo>
                  <a:lnTo>
                    <a:pt x="959916" y="39515"/>
                  </a:lnTo>
                  <a:lnTo>
                    <a:pt x="1001304" y="53309"/>
                  </a:lnTo>
                  <a:lnTo>
                    <a:pt x="1041220" y="72059"/>
                  </a:lnTo>
                  <a:lnTo>
                    <a:pt x="1053314" y="80155"/>
                  </a:lnTo>
                  <a:lnTo>
                    <a:pt x="1058690" y="86928"/>
                  </a:lnTo>
                  <a:lnTo>
                    <a:pt x="1058218" y="88163"/>
                  </a:lnTo>
                  <a:lnTo>
                    <a:pt x="1055999" y="88033"/>
                  </a:lnTo>
                  <a:lnTo>
                    <a:pt x="1045845"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1" name="SMARTInkShape-Group567"/>
          <p:cNvGrpSpPr/>
          <p:nvPr/>
        </p:nvGrpSpPr>
        <p:grpSpPr>
          <a:xfrm>
            <a:off x="5738888" y="3943350"/>
            <a:ext cx="2193533" cy="2023111"/>
            <a:chOff x="5738888" y="3943350"/>
            <a:chExt cx="2193533" cy="2023111"/>
          </a:xfrm>
        </p:grpSpPr>
        <p:sp>
          <p:nvSpPr>
            <p:cNvPr id="79" name="SMARTInkShape-1579"/>
            <p:cNvSpPr/>
            <p:nvPr>
              <p:custDataLst>
                <p:tags r:id="rId5"/>
              </p:custDataLst>
            </p:nvPr>
          </p:nvSpPr>
          <p:spPr bwMode="auto">
            <a:xfrm>
              <a:off x="7555230" y="5229225"/>
              <a:ext cx="334328" cy="28833"/>
            </a:xfrm>
            <a:custGeom>
              <a:avLst/>
              <a:gdLst/>
              <a:ahLst/>
              <a:cxnLst/>
              <a:rect l="0" t="0" r="0" b="0"/>
              <a:pathLst>
                <a:path w="334328" h="28833">
                  <a:moveTo>
                    <a:pt x="0" y="0"/>
                  </a:moveTo>
                  <a:lnTo>
                    <a:pt x="0" y="0"/>
                  </a:lnTo>
                  <a:lnTo>
                    <a:pt x="27305" y="4550"/>
                  </a:lnTo>
                  <a:lnTo>
                    <a:pt x="63571" y="11865"/>
                  </a:lnTo>
                  <a:lnTo>
                    <a:pt x="85243" y="16482"/>
                  </a:lnTo>
                  <a:lnTo>
                    <a:pt x="108263" y="20513"/>
                  </a:lnTo>
                  <a:lnTo>
                    <a:pt x="132183" y="24153"/>
                  </a:lnTo>
                  <a:lnTo>
                    <a:pt x="156702" y="27532"/>
                  </a:lnTo>
                  <a:lnTo>
                    <a:pt x="180668" y="28832"/>
                  </a:lnTo>
                  <a:lnTo>
                    <a:pt x="204265" y="28746"/>
                  </a:lnTo>
                  <a:lnTo>
                    <a:pt x="227617" y="27737"/>
                  </a:lnTo>
                  <a:lnTo>
                    <a:pt x="266263" y="24074"/>
                  </a:lnTo>
                  <a:lnTo>
                    <a:pt x="296457" y="1832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580"/>
            <p:cNvSpPr/>
            <p:nvPr>
              <p:custDataLst>
                <p:tags r:id="rId6"/>
              </p:custDataLst>
            </p:nvPr>
          </p:nvSpPr>
          <p:spPr bwMode="auto">
            <a:xfrm>
              <a:off x="7632382" y="5054231"/>
              <a:ext cx="222887" cy="329300"/>
            </a:xfrm>
            <a:custGeom>
              <a:avLst/>
              <a:gdLst/>
              <a:ahLst/>
              <a:cxnLst/>
              <a:rect l="0" t="0" r="0" b="0"/>
              <a:pathLst>
                <a:path w="222887" h="329300">
                  <a:moveTo>
                    <a:pt x="0" y="329299"/>
                  </a:moveTo>
                  <a:lnTo>
                    <a:pt x="0" y="329299"/>
                  </a:lnTo>
                  <a:lnTo>
                    <a:pt x="2541" y="303899"/>
                  </a:lnTo>
                  <a:lnTo>
                    <a:pt x="4551" y="283791"/>
                  </a:lnTo>
                  <a:lnTo>
                    <a:pt x="7797" y="260860"/>
                  </a:lnTo>
                  <a:lnTo>
                    <a:pt x="11866" y="236048"/>
                  </a:lnTo>
                  <a:lnTo>
                    <a:pt x="16483" y="209981"/>
                  </a:lnTo>
                  <a:lnTo>
                    <a:pt x="21466" y="184984"/>
                  </a:lnTo>
                  <a:lnTo>
                    <a:pt x="26693" y="160699"/>
                  </a:lnTo>
                  <a:lnTo>
                    <a:pt x="32084" y="136889"/>
                  </a:lnTo>
                  <a:lnTo>
                    <a:pt x="43153" y="97734"/>
                  </a:lnTo>
                  <a:lnTo>
                    <a:pt x="55374" y="65408"/>
                  </a:lnTo>
                  <a:lnTo>
                    <a:pt x="79272" y="27695"/>
                  </a:lnTo>
                  <a:lnTo>
                    <a:pt x="99368" y="10785"/>
                  </a:lnTo>
                  <a:lnTo>
                    <a:pt x="123538" y="2000"/>
                  </a:lnTo>
                  <a:lnTo>
                    <a:pt x="150156" y="0"/>
                  </a:lnTo>
                  <a:lnTo>
                    <a:pt x="177861" y="5461"/>
                  </a:lnTo>
                  <a:lnTo>
                    <a:pt x="198429" y="16779"/>
                  </a:lnTo>
                  <a:lnTo>
                    <a:pt x="206581" y="23797"/>
                  </a:lnTo>
                  <a:lnTo>
                    <a:pt x="215640" y="39215"/>
                  </a:lnTo>
                  <a:lnTo>
                    <a:pt x="222886" y="635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581"/>
            <p:cNvSpPr/>
            <p:nvPr>
              <p:custDataLst>
                <p:tags r:id="rId7"/>
              </p:custDataLst>
            </p:nvPr>
          </p:nvSpPr>
          <p:spPr bwMode="auto">
            <a:xfrm>
              <a:off x="7294691" y="5018832"/>
              <a:ext cx="275787" cy="392770"/>
            </a:xfrm>
            <a:custGeom>
              <a:avLst/>
              <a:gdLst/>
              <a:ahLst/>
              <a:cxnLst/>
              <a:rect l="0" t="0" r="0" b="0"/>
              <a:pathLst>
                <a:path w="275787" h="392770">
                  <a:moveTo>
                    <a:pt x="251966" y="338981"/>
                  </a:moveTo>
                  <a:lnTo>
                    <a:pt x="251966" y="338981"/>
                  </a:lnTo>
                  <a:lnTo>
                    <a:pt x="271278" y="303185"/>
                  </a:lnTo>
                  <a:lnTo>
                    <a:pt x="275786" y="278527"/>
                  </a:lnTo>
                  <a:lnTo>
                    <a:pt x="268020" y="248572"/>
                  </a:lnTo>
                  <a:lnTo>
                    <a:pt x="244553" y="220118"/>
                  </a:lnTo>
                  <a:lnTo>
                    <a:pt x="204367" y="198140"/>
                  </a:lnTo>
                  <a:lnTo>
                    <a:pt x="170168" y="190660"/>
                  </a:lnTo>
                  <a:lnTo>
                    <a:pt x="151714" y="188665"/>
                  </a:lnTo>
                  <a:lnTo>
                    <a:pt x="110890" y="196609"/>
                  </a:lnTo>
                  <a:lnTo>
                    <a:pt x="69251" y="215697"/>
                  </a:lnTo>
                  <a:lnTo>
                    <a:pt x="31694" y="246405"/>
                  </a:lnTo>
                  <a:lnTo>
                    <a:pt x="8652" y="279738"/>
                  </a:lnTo>
                  <a:lnTo>
                    <a:pt x="1175" y="296628"/>
                  </a:lnTo>
                  <a:lnTo>
                    <a:pt x="0" y="312651"/>
                  </a:lnTo>
                  <a:lnTo>
                    <a:pt x="8854" y="343153"/>
                  </a:lnTo>
                  <a:lnTo>
                    <a:pt x="35648" y="367505"/>
                  </a:lnTo>
                  <a:lnTo>
                    <a:pt x="72005" y="384996"/>
                  </a:lnTo>
                  <a:lnTo>
                    <a:pt x="110389" y="392769"/>
                  </a:lnTo>
                  <a:lnTo>
                    <a:pt x="152213" y="386064"/>
                  </a:lnTo>
                  <a:lnTo>
                    <a:pt x="174035" y="378942"/>
                  </a:lnTo>
                  <a:lnTo>
                    <a:pt x="208440" y="350708"/>
                  </a:lnTo>
                  <a:lnTo>
                    <a:pt x="222949" y="332512"/>
                  </a:lnTo>
                  <a:lnTo>
                    <a:pt x="232621" y="310855"/>
                  </a:lnTo>
                  <a:lnTo>
                    <a:pt x="239069" y="286893"/>
                  </a:lnTo>
                  <a:lnTo>
                    <a:pt x="243368" y="261393"/>
                  </a:lnTo>
                  <a:lnTo>
                    <a:pt x="245282" y="232963"/>
                  </a:lnTo>
                  <a:lnTo>
                    <a:pt x="245605" y="202580"/>
                  </a:lnTo>
                  <a:lnTo>
                    <a:pt x="244868" y="170894"/>
                  </a:lnTo>
                  <a:lnTo>
                    <a:pt x="240567" y="142150"/>
                  </a:lnTo>
                  <a:lnTo>
                    <a:pt x="233890" y="115368"/>
                  </a:lnTo>
                  <a:lnTo>
                    <a:pt x="225627" y="89893"/>
                  </a:lnTo>
                  <a:lnTo>
                    <a:pt x="201208" y="48887"/>
                  </a:lnTo>
                  <a:lnTo>
                    <a:pt x="172256" y="18598"/>
                  </a:lnTo>
                  <a:lnTo>
                    <a:pt x="143515" y="1960"/>
                  </a:lnTo>
                  <a:lnTo>
                    <a:pt x="130136" y="0"/>
                  </a:lnTo>
                  <a:lnTo>
                    <a:pt x="80516" y="13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582"/>
            <p:cNvSpPr/>
            <p:nvPr>
              <p:custDataLst>
                <p:tags r:id="rId8"/>
              </p:custDataLst>
            </p:nvPr>
          </p:nvSpPr>
          <p:spPr bwMode="auto">
            <a:xfrm>
              <a:off x="7669147" y="4543425"/>
              <a:ext cx="57534" cy="222886"/>
            </a:xfrm>
            <a:custGeom>
              <a:avLst/>
              <a:gdLst/>
              <a:ahLst/>
              <a:cxnLst/>
              <a:rect l="0" t="0" r="0" b="0"/>
              <a:pathLst>
                <a:path w="57534" h="222886">
                  <a:moveTo>
                    <a:pt x="23242" y="0"/>
                  </a:moveTo>
                  <a:lnTo>
                    <a:pt x="23242" y="0"/>
                  </a:lnTo>
                  <a:lnTo>
                    <a:pt x="20703" y="16945"/>
                  </a:lnTo>
                  <a:lnTo>
                    <a:pt x="13917" y="50423"/>
                  </a:lnTo>
                  <a:lnTo>
                    <a:pt x="8621" y="79560"/>
                  </a:lnTo>
                  <a:lnTo>
                    <a:pt x="3092" y="108385"/>
                  </a:lnTo>
                  <a:lnTo>
                    <a:pt x="0" y="137071"/>
                  </a:lnTo>
                  <a:lnTo>
                    <a:pt x="531" y="163790"/>
                  </a:lnTo>
                  <a:lnTo>
                    <a:pt x="7115" y="185191"/>
                  </a:lnTo>
                  <a:lnTo>
                    <a:pt x="24013" y="201687"/>
                  </a:lnTo>
                  <a:lnTo>
                    <a:pt x="5753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583"/>
            <p:cNvSpPr/>
            <p:nvPr>
              <p:custDataLst>
                <p:tags r:id="rId9"/>
              </p:custDataLst>
            </p:nvPr>
          </p:nvSpPr>
          <p:spPr bwMode="auto">
            <a:xfrm>
              <a:off x="7606664" y="4577715"/>
              <a:ext cx="77733" cy="128588"/>
            </a:xfrm>
            <a:custGeom>
              <a:avLst/>
              <a:gdLst/>
              <a:ahLst/>
              <a:cxnLst/>
              <a:rect l="0" t="0" r="0" b="0"/>
              <a:pathLst>
                <a:path w="77733" h="128588">
                  <a:moveTo>
                    <a:pt x="8574" y="0"/>
                  </a:moveTo>
                  <a:lnTo>
                    <a:pt x="8574" y="0"/>
                  </a:lnTo>
                  <a:lnTo>
                    <a:pt x="25100" y="952"/>
                  </a:lnTo>
                  <a:lnTo>
                    <a:pt x="44267" y="7796"/>
                  </a:lnTo>
                  <a:lnTo>
                    <a:pt x="74105" y="27532"/>
                  </a:lnTo>
                  <a:lnTo>
                    <a:pt x="77027" y="32642"/>
                  </a:lnTo>
                  <a:lnTo>
                    <a:pt x="77732" y="45940"/>
                  </a:lnTo>
                  <a:lnTo>
                    <a:pt x="68223" y="69492"/>
                  </a:lnTo>
                  <a:lnTo>
                    <a:pt x="29485" y="108163"/>
                  </a:lnTo>
                  <a:lnTo>
                    <a:pt x="12739" y="123565"/>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584"/>
            <p:cNvSpPr/>
            <p:nvPr>
              <p:custDataLst>
                <p:tags r:id="rId10"/>
              </p:custDataLst>
            </p:nvPr>
          </p:nvSpPr>
          <p:spPr bwMode="auto">
            <a:xfrm>
              <a:off x="7563802" y="4174807"/>
              <a:ext cx="351474" cy="38842"/>
            </a:xfrm>
            <a:custGeom>
              <a:avLst/>
              <a:gdLst/>
              <a:ahLst/>
              <a:cxnLst/>
              <a:rect l="0" t="0" r="0" b="0"/>
              <a:pathLst>
                <a:path w="351474" h="38842">
                  <a:moveTo>
                    <a:pt x="0" y="34290"/>
                  </a:moveTo>
                  <a:lnTo>
                    <a:pt x="0" y="34290"/>
                  </a:lnTo>
                  <a:lnTo>
                    <a:pt x="34686" y="38841"/>
                  </a:lnTo>
                  <a:lnTo>
                    <a:pt x="71614" y="38535"/>
                  </a:lnTo>
                  <a:lnTo>
                    <a:pt x="93462" y="37120"/>
                  </a:lnTo>
                  <a:lnTo>
                    <a:pt x="117554" y="35224"/>
                  </a:lnTo>
                  <a:lnTo>
                    <a:pt x="143140" y="33008"/>
                  </a:lnTo>
                  <a:lnTo>
                    <a:pt x="169721" y="30578"/>
                  </a:lnTo>
                  <a:lnTo>
                    <a:pt x="196015" y="28005"/>
                  </a:lnTo>
                  <a:lnTo>
                    <a:pt x="222117" y="25338"/>
                  </a:lnTo>
                  <a:lnTo>
                    <a:pt x="248091" y="22607"/>
                  </a:lnTo>
                  <a:lnTo>
                    <a:pt x="271121" y="18882"/>
                  </a:lnTo>
                  <a:lnTo>
                    <a:pt x="311951" y="9662"/>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585"/>
            <p:cNvSpPr/>
            <p:nvPr>
              <p:custDataLst>
                <p:tags r:id="rId11"/>
              </p:custDataLst>
            </p:nvPr>
          </p:nvSpPr>
          <p:spPr bwMode="auto">
            <a:xfrm>
              <a:off x="7658100" y="3948987"/>
              <a:ext cx="231458" cy="393638"/>
            </a:xfrm>
            <a:custGeom>
              <a:avLst/>
              <a:gdLst/>
              <a:ahLst/>
              <a:cxnLst/>
              <a:rect l="0" t="0" r="0" b="0"/>
              <a:pathLst>
                <a:path w="231458" h="393638">
                  <a:moveTo>
                    <a:pt x="0" y="388698"/>
                  </a:moveTo>
                  <a:lnTo>
                    <a:pt x="0" y="388698"/>
                  </a:lnTo>
                  <a:lnTo>
                    <a:pt x="9101" y="393249"/>
                  </a:lnTo>
                  <a:lnTo>
                    <a:pt x="12736" y="393637"/>
                  </a:lnTo>
                  <a:lnTo>
                    <a:pt x="19312" y="391528"/>
                  </a:lnTo>
                  <a:lnTo>
                    <a:pt x="25411" y="382335"/>
                  </a:lnTo>
                  <a:lnTo>
                    <a:pt x="34199" y="353475"/>
                  </a:lnTo>
                  <a:lnTo>
                    <a:pt x="39964" y="321609"/>
                  </a:lnTo>
                  <a:lnTo>
                    <a:pt x="45702" y="278870"/>
                  </a:lnTo>
                  <a:lnTo>
                    <a:pt x="48566" y="253567"/>
                  </a:lnTo>
                  <a:lnTo>
                    <a:pt x="51426" y="226221"/>
                  </a:lnTo>
                  <a:lnTo>
                    <a:pt x="54287" y="197512"/>
                  </a:lnTo>
                  <a:lnTo>
                    <a:pt x="58099" y="168848"/>
                  </a:lnTo>
                  <a:lnTo>
                    <a:pt x="62545" y="140214"/>
                  </a:lnTo>
                  <a:lnTo>
                    <a:pt x="67414" y="111599"/>
                  </a:lnTo>
                  <a:lnTo>
                    <a:pt x="72565" y="87760"/>
                  </a:lnTo>
                  <a:lnTo>
                    <a:pt x="83369" y="48573"/>
                  </a:lnTo>
                  <a:lnTo>
                    <a:pt x="97060" y="22901"/>
                  </a:lnTo>
                  <a:lnTo>
                    <a:pt x="104711" y="13388"/>
                  </a:lnTo>
                  <a:lnTo>
                    <a:pt x="123374" y="2819"/>
                  </a:lnTo>
                  <a:lnTo>
                    <a:pt x="133684" y="0"/>
                  </a:lnTo>
                  <a:lnTo>
                    <a:pt x="155301" y="1949"/>
                  </a:lnTo>
                  <a:lnTo>
                    <a:pt x="176655" y="10117"/>
                  </a:lnTo>
                  <a:lnTo>
                    <a:pt x="195670" y="23272"/>
                  </a:lnTo>
                  <a:lnTo>
                    <a:pt x="217891" y="60396"/>
                  </a:lnTo>
                  <a:lnTo>
                    <a:pt x="231457" y="88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586"/>
            <p:cNvSpPr/>
            <p:nvPr>
              <p:custDataLst>
                <p:tags r:id="rId12"/>
              </p:custDataLst>
            </p:nvPr>
          </p:nvSpPr>
          <p:spPr bwMode="auto">
            <a:xfrm>
              <a:off x="7366635" y="4428987"/>
              <a:ext cx="205741" cy="309448"/>
            </a:xfrm>
            <a:custGeom>
              <a:avLst/>
              <a:gdLst/>
              <a:ahLst/>
              <a:cxnLst/>
              <a:rect l="0" t="0" r="0" b="0"/>
              <a:pathLst>
                <a:path w="205741" h="309448">
                  <a:moveTo>
                    <a:pt x="205740" y="165873"/>
                  </a:moveTo>
                  <a:lnTo>
                    <a:pt x="205740" y="165873"/>
                  </a:lnTo>
                  <a:lnTo>
                    <a:pt x="179047" y="141720"/>
                  </a:lnTo>
                  <a:lnTo>
                    <a:pt x="157509" y="132047"/>
                  </a:lnTo>
                  <a:lnTo>
                    <a:pt x="116097" y="124796"/>
                  </a:lnTo>
                  <a:lnTo>
                    <a:pt x="78002" y="137192"/>
                  </a:lnTo>
                  <a:lnTo>
                    <a:pt x="41104" y="172615"/>
                  </a:lnTo>
                  <a:lnTo>
                    <a:pt x="20173" y="203159"/>
                  </a:lnTo>
                  <a:lnTo>
                    <a:pt x="5155" y="234832"/>
                  </a:lnTo>
                  <a:lnTo>
                    <a:pt x="1656" y="264784"/>
                  </a:lnTo>
                  <a:lnTo>
                    <a:pt x="4913" y="277533"/>
                  </a:lnTo>
                  <a:lnTo>
                    <a:pt x="18694" y="299320"/>
                  </a:lnTo>
                  <a:lnTo>
                    <a:pt x="27703" y="305320"/>
                  </a:lnTo>
                  <a:lnTo>
                    <a:pt x="47872" y="309447"/>
                  </a:lnTo>
                  <a:lnTo>
                    <a:pt x="72077" y="303026"/>
                  </a:lnTo>
                  <a:lnTo>
                    <a:pt x="85199" y="297313"/>
                  </a:lnTo>
                  <a:lnTo>
                    <a:pt x="126421" y="257417"/>
                  </a:lnTo>
                  <a:lnTo>
                    <a:pt x="137620" y="237380"/>
                  </a:lnTo>
                  <a:lnTo>
                    <a:pt x="146992" y="214497"/>
                  </a:lnTo>
                  <a:lnTo>
                    <a:pt x="155145" y="189716"/>
                  </a:lnTo>
                  <a:lnTo>
                    <a:pt x="160579" y="163671"/>
                  </a:lnTo>
                  <a:lnTo>
                    <a:pt x="164203" y="136782"/>
                  </a:lnTo>
                  <a:lnTo>
                    <a:pt x="166618" y="109332"/>
                  </a:lnTo>
                  <a:lnTo>
                    <a:pt x="165372" y="86269"/>
                  </a:lnTo>
                  <a:lnTo>
                    <a:pt x="156366" y="47943"/>
                  </a:lnTo>
                  <a:lnTo>
                    <a:pt x="137759" y="22654"/>
                  </a:lnTo>
                  <a:lnTo>
                    <a:pt x="113614" y="6971"/>
                  </a:lnTo>
                  <a:lnTo>
                    <a:pt x="87007" y="0"/>
                  </a:lnTo>
                  <a:lnTo>
                    <a:pt x="54227" y="4521"/>
                  </a:lnTo>
                  <a:lnTo>
                    <a:pt x="0" y="201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587"/>
            <p:cNvSpPr/>
            <p:nvPr>
              <p:custDataLst>
                <p:tags r:id="rId13"/>
              </p:custDataLst>
            </p:nvPr>
          </p:nvSpPr>
          <p:spPr bwMode="auto">
            <a:xfrm>
              <a:off x="7375207" y="4406265"/>
              <a:ext cx="557214" cy="30269"/>
            </a:xfrm>
            <a:custGeom>
              <a:avLst/>
              <a:gdLst/>
              <a:ahLst/>
              <a:cxnLst/>
              <a:rect l="0" t="0" r="0" b="0"/>
              <a:pathLst>
                <a:path w="557214" h="30269">
                  <a:moveTo>
                    <a:pt x="0" y="25717"/>
                  </a:moveTo>
                  <a:lnTo>
                    <a:pt x="0" y="25717"/>
                  </a:lnTo>
                  <a:lnTo>
                    <a:pt x="27306" y="30268"/>
                  </a:lnTo>
                  <a:lnTo>
                    <a:pt x="66111" y="29962"/>
                  </a:lnTo>
                  <a:lnTo>
                    <a:pt x="89794" y="28547"/>
                  </a:lnTo>
                  <a:lnTo>
                    <a:pt x="117013" y="27604"/>
                  </a:lnTo>
                  <a:lnTo>
                    <a:pt x="146588" y="26975"/>
                  </a:lnTo>
                  <a:lnTo>
                    <a:pt x="177736" y="26556"/>
                  </a:lnTo>
                  <a:lnTo>
                    <a:pt x="211835" y="25324"/>
                  </a:lnTo>
                  <a:lnTo>
                    <a:pt x="247904" y="23550"/>
                  </a:lnTo>
                  <a:lnTo>
                    <a:pt x="285285" y="21415"/>
                  </a:lnTo>
                  <a:lnTo>
                    <a:pt x="322587" y="19039"/>
                  </a:lnTo>
                  <a:lnTo>
                    <a:pt x="359838" y="16503"/>
                  </a:lnTo>
                  <a:lnTo>
                    <a:pt x="397055" y="13859"/>
                  </a:lnTo>
                  <a:lnTo>
                    <a:pt x="430438" y="12097"/>
                  </a:lnTo>
                  <a:lnTo>
                    <a:pt x="461267" y="10922"/>
                  </a:lnTo>
                  <a:lnTo>
                    <a:pt x="490390" y="10139"/>
                  </a:lnTo>
                  <a:lnTo>
                    <a:pt x="530372" y="6729"/>
                  </a:lnTo>
                  <a:lnTo>
                    <a:pt x="556245" y="1994"/>
                  </a:lnTo>
                  <a:lnTo>
                    <a:pt x="5572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588"/>
            <p:cNvSpPr/>
            <p:nvPr>
              <p:custDataLst>
                <p:tags r:id="rId14"/>
              </p:custDataLst>
            </p:nvPr>
          </p:nvSpPr>
          <p:spPr bwMode="auto">
            <a:xfrm>
              <a:off x="7829550" y="3994785"/>
              <a:ext cx="89062" cy="291466"/>
            </a:xfrm>
            <a:custGeom>
              <a:avLst/>
              <a:gdLst/>
              <a:ahLst/>
              <a:cxnLst/>
              <a:rect l="0" t="0" r="0" b="0"/>
              <a:pathLst>
                <a:path w="89062" h="291466">
                  <a:moveTo>
                    <a:pt x="0" y="0"/>
                  </a:moveTo>
                  <a:lnTo>
                    <a:pt x="0" y="0"/>
                  </a:lnTo>
                  <a:lnTo>
                    <a:pt x="9325" y="26270"/>
                  </a:lnTo>
                  <a:lnTo>
                    <a:pt x="19907" y="62711"/>
                  </a:lnTo>
                  <a:lnTo>
                    <a:pt x="31708" y="91689"/>
                  </a:lnTo>
                  <a:lnTo>
                    <a:pt x="49652" y="126793"/>
                  </a:lnTo>
                  <a:lnTo>
                    <a:pt x="67787" y="162080"/>
                  </a:lnTo>
                  <a:lnTo>
                    <a:pt x="82515" y="194908"/>
                  </a:lnTo>
                  <a:lnTo>
                    <a:pt x="89061" y="222198"/>
                  </a:lnTo>
                  <a:lnTo>
                    <a:pt x="86996" y="234810"/>
                  </a:lnTo>
                  <a:lnTo>
                    <a:pt x="74543" y="258982"/>
                  </a:lnTo>
                  <a:lnTo>
                    <a:pt x="48687" y="274806"/>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589"/>
            <p:cNvSpPr/>
            <p:nvPr>
              <p:custDataLst>
                <p:tags r:id="rId15"/>
              </p:custDataLst>
            </p:nvPr>
          </p:nvSpPr>
          <p:spPr bwMode="auto">
            <a:xfrm>
              <a:off x="7661208" y="4039296"/>
              <a:ext cx="125481" cy="238382"/>
            </a:xfrm>
            <a:custGeom>
              <a:avLst/>
              <a:gdLst/>
              <a:ahLst/>
              <a:cxnLst/>
              <a:rect l="0" t="0" r="0" b="0"/>
              <a:pathLst>
                <a:path w="125481" h="238382">
                  <a:moveTo>
                    <a:pt x="56899" y="24069"/>
                  </a:moveTo>
                  <a:lnTo>
                    <a:pt x="56899" y="24069"/>
                  </a:lnTo>
                  <a:lnTo>
                    <a:pt x="56899" y="19518"/>
                  </a:lnTo>
                  <a:lnTo>
                    <a:pt x="54359" y="14744"/>
                  </a:lnTo>
                  <a:lnTo>
                    <a:pt x="44967" y="3918"/>
                  </a:lnTo>
                  <a:lnTo>
                    <a:pt x="39531" y="825"/>
                  </a:lnTo>
                  <a:lnTo>
                    <a:pt x="36748" y="0"/>
                  </a:lnTo>
                  <a:lnTo>
                    <a:pt x="32987" y="2308"/>
                  </a:lnTo>
                  <a:lnTo>
                    <a:pt x="23729" y="12492"/>
                  </a:lnTo>
                  <a:lnTo>
                    <a:pt x="7807" y="47944"/>
                  </a:lnTo>
                  <a:lnTo>
                    <a:pt x="1743" y="81035"/>
                  </a:lnTo>
                  <a:lnTo>
                    <a:pt x="0" y="117015"/>
                  </a:lnTo>
                  <a:lnTo>
                    <a:pt x="2401" y="152056"/>
                  </a:lnTo>
                  <a:lnTo>
                    <a:pt x="14263" y="184139"/>
                  </a:lnTo>
                  <a:lnTo>
                    <a:pt x="33187" y="211416"/>
                  </a:lnTo>
                  <a:lnTo>
                    <a:pt x="57473" y="229889"/>
                  </a:lnTo>
                  <a:lnTo>
                    <a:pt x="84141" y="236830"/>
                  </a:lnTo>
                  <a:lnTo>
                    <a:pt x="125480" y="238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590"/>
            <p:cNvSpPr/>
            <p:nvPr>
              <p:custDataLst>
                <p:tags r:id="rId16"/>
              </p:custDataLst>
            </p:nvPr>
          </p:nvSpPr>
          <p:spPr bwMode="auto">
            <a:xfrm>
              <a:off x="7298055" y="3943350"/>
              <a:ext cx="317079" cy="417462"/>
            </a:xfrm>
            <a:custGeom>
              <a:avLst/>
              <a:gdLst/>
              <a:ahLst/>
              <a:cxnLst/>
              <a:rect l="0" t="0" r="0" b="0"/>
              <a:pathLst>
                <a:path w="317079" h="417462">
                  <a:moveTo>
                    <a:pt x="308609" y="257175"/>
                  </a:moveTo>
                  <a:lnTo>
                    <a:pt x="308609" y="257175"/>
                  </a:lnTo>
                  <a:lnTo>
                    <a:pt x="316830" y="248955"/>
                  </a:lnTo>
                  <a:lnTo>
                    <a:pt x="317078" y="244156"/>
                  </a:lnTo>
                  <a:lnTo>
                    <a:pt x="316160" y="242781"/>
                  </a:lnTo>
                  <a:lnTo>
                    <a:pt x="314595" y="241864"/>
                  </a:lnTo>
                  <a:lnTo>
                    <a:pt x="312600" y="241252"/>
                  </a:lnTo>
                  <a:lnTo>
                    <a:pt x="305241" y="235841"/>
                  </a:lnTo>
                  <a:lnTo>
                    <a:pt x="287927" y="232756"/>
                  </a:lnTo>
                  <a:lnTo>
                    <a:pt x="264700" y="236393"/>
                  </a:lnTo>
                  <a:lnTo>
                    <a:pt x="225359" y="253952"/>
                  </a:lnTo>
                  <a:lnTo>
                    <a:pt x="186544" y="286489"/>
                  </a:lnTo>
                  <a:lnTo>
                    <a:pt x="147020" y="329323"/>
                  </a:lnTo>
                  <a:lnTo>
                    <a:pt x="129499" y="367664"/>
                  </a:lnTo>
                  <a:lnTo>
                    <a:pt x="126769" y="387561"/>
                  </a:lnTo>
                  <a:lnTo>
                    <a:pt x="127375" y="395534"/>
                  </a:lnTo>
                  <a:lnTo>
                    <a:pt x="129685" y="401802"/>
                  </a:lnTo>
                  <a:lnTo>
                    <a:pt x="137330" y="411306"/>
                  </a:lnTo>
                  <a:lnTo>
                    <a:pt x="149618" y="416165"/>
                  </a:lnTo>
                  <a:lnTo>
                    <a:pt x="156895" y="417461"/>
                  </a:lnTo>
                  <a:lnTo>
                    <a:pt x="185341" y="410183"/>
                  </a:lnTo>
                  <a:lnTo>
                    <a:pt x="213349" y="386859"/>
                  </a:lnTo>
                  <a:lnTo>
                    <a:pt x="244295" y="351268"/>
                  </a:lnTo>
                  <a:lnTo>
                    <a:pt x="258754" y="321854"/>
                  </a:lnTo>
                  <a:lnTo>
                    <a:pt x="267401" y="289731"/>
                  </a:lnTo>
                  <a:lnTo>
                    <a:pt x="271244" y="256405"/>
                  </a:lnTo>
                  <a:lnTo>
                    <a:pt x="267872" y="222543"/>
                  </a:lnTo>
                  <a:lnTo>
                    <a:pt x="259072" y="188443"/>
                  </a:lnTo>
                  <a:lnTo>
                    <a:pt x="245636" y="154237"/>
                  </a:lnTo>
                  <a:lnTo>
                    <a:pt x="225059" y="119985"/>
                  </a:lnTo>
                  <a:lnTo>
                    <a:pt x="199086" y="87616"/>
                  </a:lnTo>
                  <a:lnTo>
                    <a:pt x="168492" y="60530"/>
                  </a:lnTo>
                  <a:lnTo>
                    <a:pt x="130766" y="38333"/>
                  </a:lnTo>
                  <a:lnTo>
                    <a:pt x="91455" y="19894"/>
                  </a:lnTo>
                  <a:lnTo>
                    <a:pt x="58109" y="5349"/>
                  </a:lnTo>
                  <a:lnTo>
                    <a:pt x="32494" y="15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591"/>
            <p:cNvSpPr/>
            <p:nvPr>
              <p:custDataLst>
                <p:tags r:id="rId17"/>
              </p:custDataLst>
            </p:nvPr>
          </p:nvSpPr>
          <p:spPr bwMode="auto">
            <a:xfrm>
              <a:off x="5967593" y="4329113"/>
              <a:ext cx="173176" cy="222885"/>
            </a:xfrm>
            <a:custGeom>
              <a:avLst/>
              <a:gdLst/>
              <a:ahLst/>
              <a:cxnLst/>
              <a:rect l="0" t="0" r="0" b="0"/>
              <a:pathLst>
                <a:path w="173176" h="222885">
                  <a:moveTo>
                    <a:pt x="173175" y="0"/>
                  </a:moveTo>
                  <a:lnTo>
                    <a:pt x="173175" y="0"/>
                  </a:lnTo>
                  <a:lnTo>
                    <a:pt x="132986" y="2539"/>
                  </a:lnTo>
                  <a:lnTo>
                    <a:pt x="100307" y="9325"/>
                  </a:lnTo>
                  <a:lnTo>
                    <a:pt x="75066" y="16526"/>
                  </a:lnTo>
                  <a:lnTo>
                    <a:pt x="39436" y="37599"/>
                  </a:lnTo>
                  <a:lnTo>
                    <a:pt x="16263" y="57032"/>
                  </a:lnTo>
                  <a:lnTo>
                    <a:pt x="3423" y="78370"/>
                  </a:lnTo>
                  <a:lnTo>
                    <a:pt x="0" y="89394"/>
                  </a:lnTo>
                  <a:lnTo>
                    <a:pt x="1527" y="101506"/>
                  </a:lnTo>
                  <a:lnTo>
                    <a:pt x="13385" y="127663"/>
                  </a:lnTo>
                  <a:lnTo>
                    <a:pt x="50582" y="164614"/>
                  </a:lnTo>
                  <a:lnTo>
                    <a:pt x="84081" y="183017"/>
                  </a:lnTo>
                  <a:lnTo>
                    <a:pt x="118337" y="197545"/>
                  </a:lnTo>
                  <a:lnTo>
                    <a:pt x="155233" y="214530"/>
                  </a:lnTo>
                  <a:lnTo>
                    <a:pt x="173175"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592"/>
            <p:cNvSpPr/>
            <p:nvPr>
              <p:custDataLst>
                <p:tags r:id="rId18"/>
              </p:custDataLst>
            </p:nvPr>
          </p:nvSpPr>
          <p:spPr bwMode="auto">
            <a:xfrm>
              <a:off x="5986463" y="4166235"/>
              <a:ext cx="822960" cy="246090"/>
            </a:xfrm>
            <a:custGeom>
              <a:avLst/>
              <a:gdLst/>
              <a:ahLst/>
              <a:cxnLst/>
              <a:rect l="0" t="0" r="0" b="0"/>
              <a:pathLst>
                <a:path w="822960" h="246090">
                  <a:moveTo>
                    <a:pt x="822959" y="0"/>
                  </a:moveTo>
                  <a:lnTo>
                    <a:pt x="822959" y="0"/>
                  </a:lnTo>
                  <a:lnTo>
                    <a:pt x="818408" y="0"/>
                  </a:lnTo>
                  <a:lnTo>
                    <a:pt x="786107" y="26270"/>
                  </a:lnTo>
                  <a:lnTo>
                    <a:pt x="755146" y="49775"/>
                  </a:lnTo>
                  <a:lnTo>
                    <a:pt x="712810" y="76098"/>
                  </a:lnTo>
                  <a:lnTo>
                    <a:pt x="685709" y="90737"/>
                  </a:lnTo>
                  <a:lnTo>
                    <a:pt x="655259" y="106211"/>
                  </a:lnTo>
                  <a:lnTo>
                    <a:pt x="622577" y="122242"/>
                  </a:lnTo>
                  <a:lnTo>
                    <a:pt x="588406" y="136740"/>
                  </a:lnTo>
                  <a:lnTo>
                    <a:pt x="553243" y="150215"/>
                  </a:lnTo>
                  <a:lnTo>
                    <a:pt x="517418" y="163008"/>
                  </a:lnTo>
                  <a:lnTo>
                    <a:pt x="479248" y="175347"/>
                  </a:lnTo>
                  <a:lnTo>
                    <a:pt x="439513" y="187383"/>
                  </a:lnTo>
                  <a:lnTo>
                    <a:pt x="398736" y="199217"/>
                  </a:lnTo>
                  <a:lnTo>
                    <a:pt x="360122" y="209011"/>
                  </a:lnTo>
                  <a:lnTo>
                    <a:pt x="322948" y="217445"/>
                  </a:lnTo>
                  <a:lnTo>
                    <a:pt x="286737" y="224974"/>
                  </a:lnTo>
                  <a:lnTo>
                    <a:pt x="251165" y="230945"/>
                  </a:lnTo>
                  <a:lnTo>
                    <a:pt x="216020" y="235878"/>
                  </a:lnTo>
                  <a:lnTo>
                    <a:pt x="181161" y="240120"/>
                  </a:lnTo>
                  <a:lnTo>
                    <a:pt x="150301" y="242947"/>
                  </a:lnTo>
                  <a:lnTo>
                    <a:pt x="122108" y="244832"/>
                  </a:lnTo>
                  <a:lnTo>
                    <a:pt x="95693" y="246089"/>
                  </a:lnTo>
                  <a:lnTo>
                    <a:pt x="56183" y="244945"/>
                  </a:lnTo>
                  <a:lnTo>
                    <a:pt x="13425" y="241001"/>
                  </a:lnTo>
                  <a:lnTo>
                    <a:pt x="0"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593"/>
            <p:cNvSpPr/>
            <p:nvPr>
              <p:custDataLst>
                <p:tags r:id="rId19"/>
              </p:custDataLst>
            </p:nvPr>
          </p:nvSpPr>
          <p:spPr bwMode="auto">
            <a:xfrm>
              <a:off x="5738888" y="4997768"/>
              <a:ext cx="187568" cy="205740"/>
            </a:xfrm>
            <a:custGeom>
              <a:avLst/>
              <a:gdLst/>
              <a:ahLst/>
              <a:cxnLst/>
              <a:rect l="0" t="0" r="0" b="0"/>
              <a:pathLst>
                <a:path w="187568" h="205740">
                  <a:moveTo>
                    <a:pt x="187567" y="0"/>
                  </a:moveTo>
                  <a:lnTo>
                    <a:pt x="187567" y="0"/>
                  </a:lnTo>
                  <a:lnTo>
                    <a:pt x="154512" y="2539"/>
                  </a:lnTo>
                  <a:lnTo>
                    <a:pt x="114273" y="14404"/>
                  </a:lnTo>
                  <a:lnTo>
                    <a:pt x="83554" y="29262"/>
                  </a:lnTo>
                  <a:lnTo>
                    <a:pt x="41390" y="59046"/>
                  </a:lnTo>
                  <a:lnTo>
                    <a:pt x="19729" y="80852"/>
                  </a:lnTo>
                  <a:lnTo>
                    <a:pt x="572" y="119100"/>
                  </a:lnTo>
                  <a:lnTo>
                    <a:pt x="0" y="146596"/>
                  </a:lnTo>
                  <a:lnTo>
                    <a:pt x="2515" y="160595"/>
                  </a:lnTo>
                  <a:lnTo>
                    <a:pt x="15469" y="181231"/>
                  </a:lnTo>
                  <a:lnTo>
                    <a:pt x="24257" y="189400"/>
                  </a:lnTo>
                  <a:lnTo>
                    <a:pt x="51803" y="198478"/>
                  </a:lnTo>
                  <a:lnTo>
                    <a:pt x="101842"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594"/>
            <p:cNvSpPr/>
            <p:nvPr>
              <p:custDataLst>
                <p:tags r:id="rId20"/>
              </p:custDataLst>
            </p:nvPr>
          </p:nvSpPr>
          <p:spPr bwMode="auto">
            <a:xfrm>
              <a:off x="7246620" y="5525048"/>
              <a:ext cx="642938" cy="38505"/>
            </a:xfrm>
            <a:custGeom>
              <a:avLst/>
              <a:gdLst/>
              <a:ahLst/>
              <a:cxnLst/>
              <a:rect l="0" t="0" r="0" b="0"/>
              <a:pathLst>
                <a:path w="642938" h="38505">
                  <a:moveTo>
                    <a:pt x="0" y="4215"/>
                  </a:moveTo>
                  <a:lnTo>
                    <a:pt x="0" y="4215"/>
                  </a:lnTo>
                  <a:lnTo>
                    <a:pt x="9101" y="8765"/>
                  </a:lnTo>
                  <a:lnTo>
                    <a:pt x="32965" y="11595"/>
                  </a:lnTo>
                  <a:lnTo>
                    <a:pt x="63546" y="9717"/>
                  </a:lnTo>
                  <a:lnTo>
                    <a:pt x="105395" y="5707"/>
                  </a:lnTo>
                  <a:lnTo>
                    <a:pt x="131223" y="3304"/>
                  </a:lnTo>
                  <a:lnTo>
                    <a:pt x="158920" y="750"/>
                  </a:lnTo>
                  <a:lnTo>
                    <a:pt x="190719" y="0"/>
                  </a:lnTo>
                  <a:lnTo>
                    <a:pt x="225253" y="453"/>
                  </a:lnTo>
                  <a:lnTo>
                    <a:pt x="261612" y="1707"/>
                  </a:lnTo>
                  <a:lnTo>
                    <a:pt x="298233" y="3495"/>
                  </a:lnTo>
                  <a:lnTo>
                    <a:pt x="335029" y="5640"/>
                  </a:lnTo>
                  <a:lnTo>
                    <a:pt x="371942" y="8022"/>
                  </a:lnTo>
                  <a:lnTo>
                    <a:pt x="407029" y="10563"/>
                  </a:lnTo>
                  <a:lnTo>
                    <a:pt x="440898" y="13209"/>
                  </a:lnTo>
                  <a:lnTo>
                    <a:pt x="473954" y="15926"/>
                  </a:lnTo>
                  <a:lnTo>
                    <a:pt x="504564" y="18690"/>
                  </a:lnTo>
                  <a:lnTo>
                    <a:pt x="533544" y="21484"/>
                  </a:lnTo>
                  <a:lnTo>
                    <a:pt x="561436" y="24300"/>
                  </a:lnTo>
                  <a:lnTo>
                    <a:pt x="600047" y="29970"/>
                  </a:lnTo>
                  <a:lnTo>
                    <a:pt x="642937" y="38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595"/>
            <p:cNvSpPr/>
            <p:nvPr>
              <p:custDataLst>
                <p:tags r:id="rId21"/>
              </p:custDataLst>
            </p:nvPr>
          </p:nvSpPr>
          <p:spPr bwMode="auto">
            <a:xfrm>
              <a:off x="7151743" y="5486400"/>
              <a:ext cx="281727" cy="434571"/>
            </a:xfrm>
            <a:custGeom>
              <a:avLst/>
              <a:gdLst/>
              <a:ahLst/>
              <a:cxnLst/>
              <a:rect l="0" t="0" r="0" b="0"/>
              <a:pathLst>
                <a:path w="281727" h="434571">
                  <a:moveTo>
                    <a:pt x="274900" y="282893"/>
                  </a:moveTo>
                  <a:lnTo>
                    <a:pt x="274900" y="282893"/>
                  </a:lnTo>
                  <a:lnTo>
                    <a:pt x="279451" y="278342"/>
                  </a:lnTo>
                  <a:lnTo>
                    <a:pt x="281685" y="271028"/>
                  </a:lnTo>
                  <a:lnTo>
                    <a:pt x="281726" y="260474"/>
                  </a:lnTo>
                  <a:lnTo>
                    <a:pt x="278568" y="246259"/>
                  </a:lnTo>
                  <a:lnTo>
                    <a:pt x="274487" y="240373"/>
                  </a:lnTo>
                  <a:lnTo>
                    <a:pt x="262334" y="231292"/>
                  </a:lnTo>
                  <a:lnTo>
                    <a:pt x="230325" y="220825"/>
                  </a:lnTo>
                  <a:lnTo>
                    <a:pt x="199208" y="219747"/>
                  </a:lnTo>
                  <a:lnTo>
                    <a:pt x="162201" y="225300"/>
                  </a:lnTo>
                  <a:lnTo>
                    <a:pt x="120354" y="240468"/>
                  </a:lnTo>
                  <a:lnTo>
                    <a:pt x="81435" y="264990"/>
                  </a:lnTo>
                  <a:lnTo>
                    <a:pt x="46993" y="295890"/>
                  </a:lnTo>
                  <a:lnTo>
                    <a:pt x="18985" y="331850"/>
                  </a:lnTo>
                  <a:lnTo>
                    <a:pt x="3997" y="367516"/>
                  </a:lnTo>
                  <a:lnTo>
                    <a:pt x="0" y="385028"/>
                  </a:lnTo>
                  <a:lnTo>
                    <a:pt x="1146" y="399560"/>
                  </a:lnTo>
                  <a:lnTo>
                    <a:pt x="12579" y="423327"/>
                  </a:lnTo>
                  <a:lnTo>
                    <a:pt x="22866" y="429856"/>
                  </a:lnTo>
                  <a:lnTo>
                    <a:pt x="49537" y="434570"/>
                  </a:lnTo>
                  <a:lnTo>
                    <a:pt x="85521" y="425869"/>
                  </a:lnTo>
                  <a:lnTo>
                    <a:pt x="105785" y="418215"/>
                  </a:lnTo>
                  <a:lnTo>
                    <a:pt x="138460" y="391931"/>
                  </a:lnTo>
                  <a:lnTo>
                    <a:pt x="152507" y="375587"/>
                  </a:lnTo>
                  <a:lnTo>
                    <a:pt x="163777" y="352309"/>
                  </a:lnTo>
                  <a:lnTo>
                    <a:pt x="173196" y="324407"/>
                  </a:lnTo>
                  <a:lnTo>
                    <a:pt x="181380" y="293424"/>
                  </a:lnTo>
                  <a:lnTo>
                    <a:pt x="186835" y="258481"/>
                  </a:lnTo>
                  <a:lnTo>
                    <a:pt x="190472" y="220898"/>
                  </a:lnTo>
                  <a:lnTo>
                    <a:pt x="192898" y="181555"/>
                  </a:lnTo>
                  <a:lnTo>
                    <a:pt x="191657" y="147706"/>
                  </a:lnTo>
                  <a:lnTo>
                    <a:pt x="187972" y="117522"/>
                  </a:lnTo>
                  <a:lnTo>
                    <a:pt x="182657" y="89777"/>
                  </a:lnTo>
                  <a:lnTo>
                    <a:pt x="161513" y="48791"/>
                  </a:lnTo>
                  <a:lnTo>
                    <a:pt x="134018" y="21685"/>
                  </a:lnTo>
                  <a:lnTo>
                    <a:pt x="96526" y="6425"/>
                  </a:lnTo>
                  <a:lnTo>
                    <a:pt x="77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596"/>
            <p:cNvSpPr/>
            <p:nvPr>
              <p:custDataLst>
                <p:tags r:id="rId22"/>
              </p:custDataLst>
            </p:nvPr>
          </p:nvSpPr>
          <p:spPr bwMode="auto">
            <a:xfrm>
              <a:off x="7435214" y="5709638"/>
              <a:ext cx="148827" cy="128235"/>
            </a:xfrm>
            <a:custGeom>
              <a:avLst/>
              <a:gdLst/>
              <a:ahLst/>
              <a:cxnLst/>
              <a:rect l="0" t="0" r="0" b="0"/>
              <a:pathLst>
                <a:path w="148827" h="128235">
                  <a:moveTo>
                    <a:pt x="0" y="8219"/>
                  </a:moveTo>
                  <a:lnTo>
                    <a:pt x="0" y="8219"/>
                  </a:lnTo>
                  <a:lnTo>
                    <a:pt x="4552" y="3668"/>
                  </a:lnTo>
                  <a:lnTo>
                    <a:pt x="21035" y="838"/>
                  </a:lnTo>
                  <a:lnTo>
                    <a:pt x="53117" y="0"/>
                  </a:lnTo>
                  <a:lnTo>
                    <a:pt x="84251" y="4884"/>
                  </a:lnTo>
                  <a:lnTo>
                    <a:pt x="115550" y="15309"/>
                  </a:lnTo>
                  <a:lnTo>
                    <a:pt x="135811" y="32643"/>
                  </a:lnTo>
                  <a:lnTo>
                    <a:pt x="146086" y="50507"/>
                  </a:lnTo>
                  <a:lnTo>
                    <a:pt x="148826" y="59271"/>
                  </a:lnTo>
                  <a:lnTo>
                    <a:pt x="146843" y="67019"/>
                  </a:lnTo>
                  <a:lnTo>
                    <a:pt x="134479" y="80707"/>
                  </a:lnTo>
                  <a:lnTo>
                    <a:pt x="96997" y="103675"/>
                  </a:lnTo>
                  <a:lnTo>
                    <a:pt x="65970" y="115096"/>
                  </a:lnTo>
                  <a:lnTo>
                    <a:pt x="17146" y="128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597"/>
            <p:cNvSpPr/>
            <p:nvPr>
              <p:custDataLst>
                <p:tags r:id="rId23"/>
              </p:custDataLst>
            </p:nvPr>
          </p:nvSpPr>
          <p:spPr bwMode="auto">
            <a:xfrm>
              <a:off x="7555230" y="5713787"/>
              <a:ext cx="111443" cy="252674"/>
            </a:xfrm>
            <a:custGeom>
              <a:avLst/>
              <a:gdLst/>
              <a:ahLst/>
              <a:cxnLst/>
              <a:rect l="0" t="0" r="0" b="0"/>
              <a:pathLst>
                <a:path w="111443" h="252674">
                  <a:moveTo>
                    <a:pt x="0" y="64078"/>
                  </a:moveTo>
                  <a:lnTo>
                    <a:pt x="0" y="64078"/>
                  </a:lnTo>
                  <a:lnTo>
                    <a:pt x="31361" y="26824"/>
                  </a:lnTo>
                  <a:lnTo>
                    <a:pt x="49721" y="5627"/>
                  </a:lnTo>
                  <a:lnTo>
                    <a:pt x="51244" y="2251"/>
                  </a:lnTo>
                  <a:lnTo>
                    <a:pt x="51308" y="0"/>
                  </a:lnTo>
                  <a:lnTo>
                    <a:pt x="42295" y="15035"/>
                  </a:lnTo>
                  <a:lnTo>
                    <a:pt x="27561" y="57272"/>
                  </a:lnTo>
                  <a:lnTo>
                    <a:pt x="19234" y="90581"/>
                  </a:lnTo>
                  <a:lnTo>
                    <a:pt x="13311" y="124435"/>
                  </a:lnTo>
                  <a:lnTo>
                    <a:pt x="10679" y="158530"/>
                  </a:lnTo>
                  <a:lnTo>
                    <a:pt x="14739" y="173719"/>
                  </a:lnTo>
                  <a:lnTo>
                    <a:pt x="31951" y="200754"/>
                  </a:lnTo>
                  <a:lnTo>
                    <a:pt x="60555" y="222930"/>
                  </a:lnTo>
                  <a:lnTo>
                    <a:pt x="111442" y="25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598"/>
            <p:cNvSpPr/>
            <p:nvPr>
              <p:custDataLst>
                <p:tags r:id="rId24"/>
              </p:custDataLst>
            </p:nvPr>
          </p:nvSpPr>
          <p:spPr bwMode="auto">
            <a:xfrm>
              <a:off x="6595110" y="4929188"/>
              <a:ext cx="445771" cy="334328"/>
            </a:xfrm>
            <a:custGeom>
              <a:avLst/>
              <a:gdLst/>
              <a:ahLst/>
              <a:cxnLst/>
              <a:rect l="0" t="0" r="0" b="0"/>
              <a:pathLst>
                <a:path w="445771" h="334328">
                  <a:moveTo>
                    <a:pt x="445770" y="334327"/>
                  </a:moveTo>
                  <a:lnTo>
                    <a:pt x="445770" y="334327"/>
                  </a:lnTo>
                  <a:lnTo>
                    <a:pt x="441219" y="329776"/>
                  </a:lnTo>
                  <a:lnTo>
                    <a:pt x="438985" y="322462"/>
                  </a:lnTo>
                  <a:lnTo>
                    <a:pt x="437039" y="313814"/>
                  </a:lnTo>
                  <a:lnTo>
                    <a:pt x="429636" y="302638"/>
                  </a:lnTo>
                  <a:lnTo>
                    <a:pt x="410551" y="284816"/>
                  </a:lnTo>
                  <a:lnTo>
                    <a:pt x="399637" y="276128"/>
                  </a:lnTo>
                  <a:lnTo>
                    <a:pt x="362319" y="239138"/>
                  </a:lnTo>
                  <a:lnTo>
                    <a:pt x="325899" y="204946"/>
                  </a:lnTo>
                  <a:lnTo>
                    <a:pt x="291212" y="175859"/>
                  </a:lnTo>
                  <a:lnTo>
                    <a:pt x="250395" y="144834"/>
                  </a:lnTo>
                  <a:lnTo>
                    <a:pt x="228842" y="129893"/>
                  </a:lnTo>
                  <a:lnTo>
                    <a:pt x="206854" y="115170"/>
                  </a:lnTo>
                  <a:lnTo>
                    <a:pt x="184575" y="101545"/>
                  </a:lnTo>
                  <a:lnTo>
                    <a:pt x="162102" y="88651"/>
                  </a:lnTo>
                  <a:lnTo>
                    <a:pt x="139501" y="76246"/>
                  </a:lnTo>
                  <a:lnTo>
                    <a:pt x="99148" y="54842"/>
                  </a:lnTo>
                  <a:lnTo>
                    <a:pt x="64068" y="36756"/>
                  </a:lnTo>
                  <a:lnTo>
                    <a:pt x="24804" y="16817"/>
                  </a:lnTo>
                  <a:lnTo>
                    <a:pt x="3116" y="5405"/>
                  </a:lnTo>
                  <a:lnTo>
                    <a:pt x="1125" y="3604"/>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599"/>
            <p:cNvSpPr/>
            <p:nvPr>
              <p:custDataLst>
                <p:tags r:id="rId25"/>
              </p:custDataLst>
            </p:nvPr>
          </p:nvSpPr>
          <p:spPr bwMode="auto">
            <a:xfrm>
              <a:off x="6144128" y="4922667"/>
              <a:ext cx="476700" cy="181931"/>
            </a:xfrm>
            <a:custGeom>
              <a:avLst/>
              <a:gdLst/>
              <a:ahLst/>
              <a:cxnLst/>
              <a:rect l="0" t="0" r="0" b="0"/>
              <a:pathLst>
                <a:path w="476700" h="181931">
                  <a:moveTo>
                    <a:pt x="476699" y="23665"/>
                  </a:moveTo>
                  <a:lnTo>
                    <a:pt x="476699" y="23665"/>
                  </a:lnTo>
                  <a:lnTo>
                    <a:pt x="440611" y="9044"/>
                  </a:lnTo>
                  <a:lnTo>
                    <a:pt x="414255" y="1659"/>
                  </a:lnTo>
                  <a:lnTo>
                    <a:pt x="377128" y="0"/>
                  </a:lnTo>
                  <a:lnTo>
                    <a:pt x="349896" y="2987"/>
                  </a:lnTo>
                  <a:lnTo>
                    <a:pt x="326997" y="12570"/>
                  </a:lnTo>
                  <a:lnTo>
                    <a:pt x="298040" y="36571"/>
                  </a:lnTo>
                  <a:lnTo>
                    <a:pt x="282043" y="57976"/>
                  </a:lnTo>
                  <a:lnTo>
                    <a:pt x="267682" y="95850"/>
                  </a:lnTo>
                  <a:lnTo>
                    <a:pt x="256442" y="130673"/>
                  </a:lnTo>
                  <a:lnTo>
                    <a:pt x="246727" y="150281"/>
                  </a:lnTo>
                  <a:lnTo>
                    <a:pt x="230979" y="165982"/>
                  </a:lnTo>
                  <a:lnTo>
                    <a:pt x="221446" y="172835"/>
                  </a:lnTo>
                  <a:lnTo>
                    <a:pt x="198153" y="180451"/>
                  </a:lnTo>
                  <a:lnTo>
                    <a:pt x="170021" y="181930"/>
                  </a:lnTo>
                  <a:lnTo>
                    <a:pt x="135293" y="176237"/>
                  </a:lnTo>
                  <a:lnTo>
                    <a:pt x="97634" y="169898"/>
                  </a:lnTo>
                  <a:lnTo>
                    <a:pt x="61528" y="163905"/>
                  </a:lnTo>
                  <a:lnTo>
                    <a:pt x="22639" y="156129"/>
                  </a:lnTo>
                  <a:lnTo>
                    <a:pt x="8830" y="153975"/>
                  </a:lnTo>
                  <a:lnTo>
                    <a:pt x="4766" y="154354"/>
                  </a:lnTo>
                  <a:lnTo>
                    <a:pt x="2057" y="155559"/>
                  </a:lnTo>
                  <a:lnTo>
                    <a:pt x="252" y="157314"/>
                  </a:lnTo>
                  <a:lnTo>
                    <a:pt x="0" y="159438"/>
                  </a:lnTo>
                  <a:lnTo>
                    <a:pt x="5212" y="1693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1600"/>
            <p:cNvSpPr/>
            <p:nvPr>
              <p:custDataLst>
                <p:tags r:id="rId26"/>
              </p:custDataLst>
            </p:nvPr>
          </p:nvSpPr>
          <p:spPr bwMode="auto">
            <a:xfrm>
              <a:off x="5792455" y="5066880"/>
              <a:ext cx="545481" cy="85193"/>
            </a:xfrm>
            <a:custGeom>
              <a:avLst/>
              <a:gdLst/>
              <a:ahLst/>
              <a:cxnLst/>
              <a:rect l="0" t="0" r="0" b="0"/>
              <a:pathLst>
                <a:path w="545481" h="85193">
                  <a:moveTo>
                    <a:pt x="545480" y="85192"/>
                  </a:moveTo>
                  <a:lnTo>
                    <a:pt x="545480" y="85192"/>
                  </a:lnTo>
                  <a:lnTo>
                    <a:pt x="545480" y="80642"/>
                  </a:lnTo>
                  <a:lnTo>
                    <a:pt x="542940" y="75867"/>
                  </a:lnTo>
                  <a:lnTo>
                    <a:pt x="540929" y="73261"/>
                  </a:lnTo>
                  <a:lnTo>
                    <a:pt x="524447" y="65041"/>
                  </a:lnTo>
                  <a:lnTo>
                    <a:pt x="492364" y="56574"/>
                  </a:lnTo>
                  <a:lnTo>
                    <a:pt x="461230" y="50883"/>
                  </a:lnTo>
                  <a:lnTo>
                    <a:pt x="423263" y="45179"/>
                  </a:lnTo>
                  <a:lnTo>
                    <a:pt x="401137" y="42324"/>
                  </a:lnTo>
                  <a:lnTo>
                    <a:pt x="377814" y="39469"/>
                  </a:lnTo>
                  <a:lnTo>
                    <a:pt x="351787" y="35660"/>
                  </a:lnTo>
                  <a:lnTo>
                    <a:pt x="323959" y="31216"/>
                  </a:lnTo>
                  <a:lnTo>
                    <a:pt x="294929" y="26348"/>
                  </a:lnTo>
                  <a:lnTo>
                    <a:pt x="266051" y="22150"/>
                  </a:lnTo>
                  <a:lnTo>
                    <a:pt x="237274" y="18399"/>
                  </a:lnTo>
                  <a:lnTo>
                    <a:pt x="208564" y="14946"/>
                  </a:lnTo>
                  <a:lnTo>
                    <a:pt x="179900" y="11691"/>
                  </a:lnTo>
                  <a:lnTo>
                    <a:pt x="151265" y="8569"/>
                  </a:lnTo>
                  <a:lnTo>
                    <a:pt x="122650" y="5535"/>
                  </a:lnTo>
                  <a:lnTo>
                    <a:pt x="97858" y="3513"/>
                  </a:lnTo>
                  <a:lnTo>
                    <a:pt x="55072" y="1265"/>
                  </a:lnTo>
                  <a:lnTo>
                    <a:pt x="12506" y="0"/>
                  </a:lnTo>
                  <a:lnTo>
                    <a:pt x="5379" y="775"/>
                  </a:lnTo>
                  <a:lnTo>
                    <a:pt x="1580" y="2244"/>
                  </a:lnTo>
                  <a:lnTo>
                    <a:pt x="0" y="4176"/>
                  </a:lnTo>
                  <a:lnTo>
                    <a:pt x="852" y="5464"/>
                  </a:lnTo>
                  <a:lnTo>
                    <a:pt x="13985" y="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92285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spTree>
    <p:extLst>
      <p:ext uri="{BB962C8B-B14F-4D97-AF65-F5344CB8AC3E}">
        <p14:creationId xmlns:p14="http://schemas.microsoft.com/office/powerpoint/2010/main" val="1996924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8" name="Picture 7"/>
          <p:cNvPicPr>
            <a:picLocks noChangeAspect="1"/>
          </p:cNvPicPr>
          <p:nvPr/>
        </p:nvPicPr>
        <p:blipFill>
          <a:blip r:embed="rId2"/>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58669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7" name="Picture 6"/>
          <p:cNvPicPr>
            <a:picLocks noChangeAspect="1"/>
          </p:cNvPicPr>
          <p:nvPr/>
        </p:nvPicPr>
        <p:blipFill>
          <a:blip r:embed="rId2"/>
          <a:stretch>
            <a:fillRect/>
          </a:stretch>
        </p:blipFill>
        <p:spPr>
          <a:xfrm>
            <a:off x="0" y="3581400"/>
            <a:ext cx="9144000" cy="2175336"/>
          </a:xfrm>
          <a:prstGeom prst="rect">
            <a:avLst/>
          </a:prstGeom>
        </p:spPr>
      </p:pic>
      <p:pic>
        <p:nvPicPr>
          <p:cNvPr id="8" name="Picture 7"/>
          <p:cNvPicPr>
            <a:picLocks noChangeAspect="1"/>
          </p:cNvPicPr>
          <p:nvPr/>
        </p:nvPicPr>
        <p:blipFill>
          <a:blip r:embed="rId3"/>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6157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With inputs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6" name="Picture 5"/>
          <p:cNvPicPr>
            <a:picLocks noChangeAspect="1"/>
          </p:cNvPicPr>
          <p:nvPr/>
        </p:nvPicPr>
        <p:blipFill>
          <a:blip r:embed="rId2"/>
          <a:stretch>
            <a:fillRect/>
          </a:stretch>
        </p:blipFill>
        <p:spPr>
          <a:xfrm>
            <a:off x="0" y="3402249"/>
            <a:ext cx="9144000" cy="2541351"/>
          </a:xfrm>
          <a:prstGeom prst="rect">
            <a:avLst/>
          </a:prstGeom>
        </p:spPr>
      </p:pic>
      <p:pic>
        <p:nvPicPr>
          <p:cNvPr id="9" name="Picture 8"/>
          <p:cNvPicPr>
            <a:picLocks noChangeAspect="1"/>
          </p:cNvPicPr>
          <p:nvPr/>
        </p:nvPicPr>
        <p:blipFill>
          <a:blip r:embed="rId3"/>
          <a:stretch>
            <a:fillRect/>
          </a:stretch>
        </p:blipFill>
        <p:spPr>
          <a:xfrm>
            <a:off x="2984500" y="2057400"/>
            <a:ext cx="3162300" cy="673100"/>
          </a:xfrm>
          <a:prstGeom prst="rect">
            <a:avLst/>
          </a:prstGeom>
        </p:spPr>
      </p:pic>
      <p:sp>
        <p:nvSpPr>
          <p:cNvPr id="10" name="TextBox 9"/>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4002907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a:p>
            <a:pPr lvl="1"/>
            <a:endParaRPr lang="en-US" dirty="0"/>
          </a:p>
          <a:p>
            <a:r>
              <a:rPr lang="en-US" dirty="0"/>
              <a:t>Parameter sharing + Unrolling</a:t>
            </a:r>
          </a:p>
          <a:p>
            <a:pPr lvl="1"/>
            <a:r>
              <a:rPr lang="en-US" dirty="0"/>
              <a:t>Allows modeling arbitrary sequence lengths!</a:t>
            </a:r>
          </a:p>
          <a:p>
            <a:pPr lvl="1"/>
            <a:r>
              <a:rPr lang="en-US" dirty="0"/>
              <a:t>Keeps numbers of parameters in check</a:t>
            </a:r>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spTree>
    <p:extLst>
      <p:ext uri="{BB962C8B-B14F-4D97-AF65-F5344CB8AC3E}">
        <p14:creationId xmlns:p14="http://schemas.microsoft.com/office/powerpoint/2010/main" val="718632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Shape 40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05" name="Shape 405"/>
          <p:cNvGrpSpPr/>
          <p:nvPr/>
        </p:nvGrpSpPr>
        <p:grpSpPr>
          <a:xfrm>
            <a:off x="3799791" y="3142605"/>
            <a:ext cx="1558516" cy="1938907"/>
            <a:chOff x="3548350" y="3243450"/>
            <a:chExt cx="1477686" cy="1838350"/>
          </a:xfrm>
        </p:grpSpPr>
        <p:sp>
          <p:nvSpPr>
            <p:cNvPr id="406" name="Shape 40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07" name="Shape 40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cxnSp>
          <p:nvCxnSpPr>
            <p:cNvPr id="408" name="Shape 408"/>
            <p:cNvCxnSpPr>
              <a:stCxn id="406" idx="0"/>
              <a:endCxn id="40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09" name="Shape 409"/>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3177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Shape 415"/>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16" name="Shape 416"/>
          <p:cNvGrpSpPr/>
          <p:nvPr/>
        </p:nvGrpSpPr>
        <p:grpSpPr>
          <a:xfrm>
            <a:off x="3799791" y="1878283"/>
            <a:ext cx="1558516" cy="3203229"/>
            <a:chOff x="3548350" y="2044700"/>
            <a:chExt cx="1477686" cy="3037100"/>
          </a:xfrm>
        </p:grpSpPr>
        <p:sp>
          <p:nvSpPr>
            <p:cNvPr id="417" name="Shape 417"/>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18" name="Shape 418"/>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19" name="Shape 419"/>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20" name="Shape 420"/>
            <p:cNvCxnSpPr>
              <a:stCxn id="418" idx="0"/>
              <a:endCxn id="419"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21" name="Shape 421"/>
            <p:cNvCxnSpPr>
              <a:stCxn id="417" idx="0"/>
              <a:endCxn id="418"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22" name="Shape 422"/>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23" name="Shape 423"/>
          <p:cNvSpPr/>
          <p:nvPr/>
        </p:nvSpPr>
        <p:spPr>
          <a:xfrm>
            <a:off x="3612700" y="1708137"/>
            <a:ext cx="1360800" cy="12786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txBox="1"/>
          <p:nvPr/>
        </p:nvSpPr>
        <p:spPr>
          <a:xfrm>
            <a:off x="5040700" y="1808512"/>
            <a:ext cx="2848500" cy="47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usually want to predict a vector at some time steps</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8942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Shape 43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31" name="Shape 431"/>
          <p:cNvGrpSpPr/>
          <p:nvPr/>
        </p:nvGrpSpPr>
        <p:grpSpPr>
          <a:xfrm>
            <a:off x="7396392" y="1827383"/>
            <a:ext cx="1558516" cy="3203229"/>
            <a:chOff x="3548350" y="2044700"/>
            <a:chExt cx="1477686" cy="3037100"/>
          </a:xfrm>
        </p:grpSpPr>
        <p:sp>
          <p:nvSpPr>
            <p:cNvPr id="432" name="Shape 43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33" name="Shape 43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34" name="Shape 43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35" name="Shape 435"/>
            <p:cNvCxnSpPr>
              <a:stCxn id="433" idx="0"/>
              <a:endCxn id="43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36" name="Shape 436"/>
            <p:cNvCxnSpPr>
              <a:stCxn id="432" idx="0"/>
              <a:endCxn id="43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37" name="Shape 43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38" name="Shape 438"/>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 </a:t>
            </a:r>
            <a:r>
              <a:rPr lang="en" sz="1800" kern="0">
                <a:solidFill>
                  <a:srgbClr val="000000"/>
                </a:solidFill>
                <a:latin typeface="Arial"/>
                <a:ea typeface="Arial"/>
                <a:cs typeface="Arial"/>
                <a:sym typeface="Arial"/>
              </a:rPr>
              <a:t>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39" name="Shape 439"/>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40" name="Shape 440"/>
          <p:cNvSpPr/>
          <p:nvPr/>
        </p:nvSpPr>
        <p:spPr>
          <a:xfrm>
            <a:off x="1794400" y="2927150"/>
            <a:ext cx="620700" cy="6141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txBox="1"/>
          <p:nvPr/>
        </p:nvSpPr>
        <p:spPr>
          <a:xfrm>
            <a:off x="1121500"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new state</a:t>
            </a:r>
          </a:p>
        </p:txBody>
      </p:sp>
      <p:sp>
        <p:nvSpPr>
          <p:cNvPr id="442" name="Shape 442"/>
          <p:cNvSpPr/>
          <p:nvPr/>
        </p:nvSpPr>
        <p:spPr>
          <a:xfrm>
            <a:off x="3958025" y="2947800"/>
            <a:ext cx="939300" cy="614100"/>
          </a:xfrm>
          <a:prstGeom prst="rect">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688875"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old state</a:t>
            </a:r>
          </a:p>
        </p:txBody>
      </p:sp>
      <p:sp>
        <p:nvSpPr>
          <p:cNvPr id="444" name="Shape 444"/>
          <p:cNvSpPr/>
          <p:nvPr/>
        </p:nvSpPr>
        <p:spPr>
          <a:xfrm>
            <a:off x="5070449" y="2947800"/>
            <a:ext cx="548700" cy="614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5" name="Shape 445"/>
          <p:cNvSpPr txBox="1"/>
          <p:nvPr/>
        </p:nvSpPr>
        <p:spPr>
          <a:xfrm>
            <a:off x="4984175" y="3552825"/>
            <a:ext cx="24015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vector at some time step</a:t>
            </a:r>
          </a:p>
        </p:txBody>
      </p:sp>
      <p:sp>
        <p:nvSpPr>
          <p:cNvPr id="446" name="Shape 446"/>
          <p:cNvSpPr/>
          <p:nvPr/>
        </p:nvSpPr>
        <p:spPr>
          <a:xfrm>
            <a:off x="3018725" y="2927150"/>
            <a:ext cx="719700" cy="614100"/>
          </a:xfrm>
          <a:prstGeom prst="rect">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7" name="Shape 447"/>
          <p:cNvSpPr txBox="1"/>
          <p:nvPr/>
        </p:nvSpPr>
        <p:spPr>
          <a:xfrm>
            <a:off x="2034100" y="4209525"/>
            <a:ext cx="29082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9900FF"/>
                </a:solidFill>
                <a:latin typeface="Arial"/>
                <a:ea typeface="Arial"/>
                <a:cs typeface="Arial"/>
                <a:sym typeface="Arial"/>
              </a:rPr>
              <a:t>some function</a:t>
            </a:r>
          </a:p>
          <a:p>
            <a:pPr algn="l" eaLnBrk="1" fontAlgn="auto" hangingPunct="1">
              <a:spcBef>
                <a:spcPts val="0"/>
              </a:spcBef>
              <a:spcAft>
                <a:spcPts val="0"/>
              </a:spcAft>
            </a:pPr>
            <a:r>
              <a:rPr lang="en" sz="2400" kern="0">
                <a:solidFill>
                  <a:srgbClr val="9900FF"/>
                </a:solidFill>
                <a:latin typeface="Arial"/>
                <a:ea typeface="Arial"/>
                <a:cs typeface="Arial"/>
                <a:sym typeface="Arial"/>
              </a:rPr>
              <a:t>with parameters W</a:t>
            </a:r>
          </a:p>
        </p:txBody>
      </p:sp>
      <p:cxnSp>
        <p:nvCxnSpPr>
          <p:cNvPr id="448" name="Shape 448"/>
          <p:cNvCxnSpPr/>
          <p:nvPr/>
        </p:nvCxnSpPr>
        <p:spPr>
          <a:xfrm rot="10800000" flipH="1">
            <a:off x="3131375" y="3617450"/>
            <a:ext cx="171000" cy="680400"/>
          </a:xfrm>
          <a:prstGeom prst="straightConnector1">
            <a:avLst/>
          </a:prstGeom>
          <a:noFill/>
          <a:ln w="9525" cap="flat" cmpd="sng">
            <a:solidFill>
              <a:srgbClr val="9900FF"/>
            </a:solidFill>
            <a:prstDash val="solid"/>
            <a:round/>
            <a:headEnd type="none" w="lg" len="lg"/>
            <a:tailEnd type="none" w="lg" len="lg"/>
          </a:ln>
        </p:spPr>
      </p:cxn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989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Shape 33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340" name="Shape 340"/>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341" name="Shape 341"/>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2" name="Shape 342"/>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343" name="Shape 343"/>
          <p:cNvSpPr/>
          <p:nvPr/>
        </p:nvSpPr>
        <p:spPr>
          <a:xfrm>
            <a:off x="2558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4" name="Shape 344"/>
          <p:cNvSpPr/>
          <p:nvPr/>
        </p:nvSpPr>
        <p:spPr>
          <a:xfrm>
            <a:off x="35168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5" name="Shape 345"/>
          <p:cNvSpPr/>
          <p:nvPr/>
        </p:nvSpPr>
        <p:spPr>
          <a:xfrm>
            <a:off x="45346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6" name="Shape 346"/>
          <p:cNvSpPr txBox="1"/>
          <p:nvPr/>
        </p:nvSpPr>
        <p:spPr>
          <a:xfrm>
            <a:off x="3094103" y="4584800"/>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Convolutions:</a:t>
            </a:r>
          </a:p>
          <a:p>
            <a:pPr eaLnBrk="1" fontAlgn="auto" hangingPunct="1">
              <a:spcBef>
                <a:spcPts val="0"/>
              </a:spcBef>
              <a:spcAft>
                <a:spcPts val="0"/>
              </a:spcAft>
            </a:pPr>
            <a:r>
              <a:rPr lang="en" sz="1400" kern="0">
                <a:solidFill>
                  <a:srgbClr val="000000"/>
                </a:solidFill>
                <a:latin typeface="Arial"/>
                <a:ea typeface="Arial"/>
                <a:cs typeface="Arial"/>
                <a:sym typeface="Arial"/>
              </a:rPr>
              <a:t>D x H x W</a:t>
            </a:r>
          </a:p>
        </p:txBody>
      </p:sp>
      <p:cxnSp>
        <p:nvCxnSpPr>
          <p:cNvPr id="347" name="Shape 347"/>
          <p:cNvCxnSpPr/>
          <p:nvPr/>
        </p:nvCxnSpPr>
        <p:spPr>
          <a:xfrm>
            <a:off x="2086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48" name="Shape 348"/>
          <p:cNvSpPr txBox="1"/>
          <p:nvPr/>
        </p:nvSpPr>
        <p:spPr>
          <a:xfrm>
            <a:off x="1920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49" name="Shape 349"/>
          <p:cNvCxnSpPr/>
          <p:nvPr/>
        </p:nvCxnSpPr>
        <p:spPr>
          <a:xfrm>
            <a:off x="30013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50" name="Shape 350"/>
          <p:cNvSpPr txBox="1"/>
          <p:nvPr/>
        </p:nvSpPr>
        <p:spPr>
          <a:xfrm>
            <a:off x="28348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51" name="Shape 351"/>
          <p:cNvCxnSpPr/>
          <p:nvPr/>
        </p:nvCxnSpPr>
        <p:spPr>
          <a:xfrm>
            <a:off x="3991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52" name="Shape 352"/>
          <p:cNvSpPr txBox="1"/>
          <p:nvPr/>
        </p:nvSpPr>
        <p:spPr>
          <a:xfrm>
            <a:off x="3825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53" name="Shape 353"/>
          <p:cNvCxnSpPr/>
          <p:nvPr/>
        </p:nvCxnSpPr>
        <p:spPr>
          <a:xfrm>
            <a:off x="51427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54" name="Shape 354"/>
          <p:cNvSpPr txBox="1"/>
          <p:nvPr/>
        </p:nvSpPr>
        <p:spPr>
          <a:xfrm>
            <a:off x="4976250" y="308385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sp>
        <p:nvSpPr>
          <p:cNvPr id="355" name="Shape 355"/>
          <p:cNvSpPr/>
          <p:nvPr/>
        </p:nvSpPr>
        <p:spPr>
          <a:xfrm rot="5400000">
            <a:off x="3590000" y="3055925"/>
            <a:ext cx="345300" cy="2559000"/>
          </a:xfrm>
          <a:prstGeom prst="rightBrace">
            <a:avLst>
              <a:gd name="adj1" fmla="val 47241"/>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356" name="Shape 356"/>
          <p:cNvGrpSpPr/>
          <p:nvPr/>
        </p:nvGrpSpPr>
        <p:grpSpPr>
          <a:xfrm>
            <a:off x="7155254" y="2597364"/>
            <a:ext cx="1935845" cy="1437961"/>
            <a:chOff x="3688175" y="943350"/>
            <a:chExt cx="5279100" cy="3521825"/>
          </a:xfrm>
        </p:grpSpPr>
        <p:sp>
          <p:nvSpPr>
            <p:cNvPr id="357" name="Shape 357"/>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8" name="Shape 358"/>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359" name="Shape 359"/>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360" name="Shape 360"/>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361" name="Shape 361"/>
          <p:cNvSpPr/>
          <p:nvPr/>
        </p:nvSpPr>
        <p:spPr>
          <a:xfrm>
            <a:off x="5607150" y="2574875"/>
            <a:ext cx="825300" cy="1525500"/>
          </a:xfrm>
          <a:prstGeom prst="cube">
            <a:avLst>
              <a:gd name="adj" fmla="val 3835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2" name="Shape 362"/>
          <p:cNvSpPr txBox="1"/>
          <p:nvPr/>
        </p:nvSpPr>
        <p:spPr>
          <a:xfrm>
            <a:off x="5318603" y="4203275"/>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Scores:</a:t>
            </a:r>
          </a:p>
          <a:p>
            <a:pPr eaLnBrk="1" fontAlgn="auto" hangingPunct="1">
              <a:spcBef>
                <a:spcPts val="0"/>
              </a:spcBef>
              <a:spcAft>
                <a:spcPts val="0"/>
              </a:spcAft>
            </a:pPr>
            <a:r>
              <a:rPr lang="en" sz="1400" kern="0">
                <a:solidFill>
                  <a:srgbClr val="000000"/>
                </a:solidFill>
                <a:latin typeface="Arial"/>
                <a:ea typeface="Arial"/>
                <a:cs typeface="Arial"/>
                <a:sym typeface="Arial"/>
              </a:rPr>
              <a:t>C x H x W</a:t>
            </a:r>
          </a:p>
        </p:txBody>
      </p:sp>
      <p:cxnSp>
        <p:nvCxnSpPr>
          <p:cNvPr id="363" name="Shape 363"/>
          <p:cNvCxnSpPr/>
          <p:nvPr/>
        </p:nvCxnSpPr>
        <p:spPr>
          <a:xfrm>
            <a:off x="65905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64" name="Shape 364"/>
          <p:cNvSpPr txBox="1"/>
          <p:nvPr/>
        </p:nvSpPr>
        <p:spPr>
          <a:xfrm>
            <a:off x="6347850" y="3083850"/>
            <a:ext cx="8253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argmax</a:t>
            </a:r>
          </a:p>
        </p:txBody>
      </p:sp>
      <p:sp>
        <p:nvSpPr>
          <p:cNvPr id="365" name="Shape 365"/>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366" name="Shape 366"/>
          <p:cNvSpPr txBox="1"/>
          <p:nvPr/>
        </p:nvSpPr>
        <p:spPr>
          <a:xfrm>
            <a:off x="2134875" y="1768775"/>
            <a:ext cx="43179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a network as a bunch of convolutional layers to  make predictions for pixels all at once!</a:t>
            </a:r>
          </a:p>
        </p:txBody>
      </p:sp>
      <p:sp>
        <p:nvSpPr>
          <p:cNvPr id="3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5081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55" name="Shape 455"/>
          <p:cNvGrpSpPr/>
          <p:nvPr/>
        </p:nvGrpSpPr>
        <p:grpSpPr>
          <a:xfrm>
            <a:off x="7396392" y="1827383"/>
            <a:ext cx="1558516" cy="3203229"/>
            <a:chOff x="3548350" y="2044700"/>
            <a:chExt cx="1477686" cy="3037100"/>
          </a:xfrm>
        </p:grpSpPr>
        <p:sp>
          <p:nvSpPr>
            <p:cNvPr id="456" name="Shape 45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57" name="Shape 45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58" name="Shape 458"/>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59" name="Shape 459"/>
            <p:cNvCxnSpPr>
              <a:stCxn id="457" idx="0"/>
              <a:endCxn id="458"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60" name="Shape 460"/>
            <p:cNvCxnSpPr>
              <a:stCxn id="456" idx="0"/>
              <a:endCxn id="45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61" name="Shape 461"/>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62" name="Shape 462"/>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a:t>
            </a:r>
            <a:r>
              <a:rPr lang="en" sz="1800" kern="0">
                <a:solidFill>
                  <a:srgbClr val="000000"/>
                </a:solidFill>
                <a:latin typeface="Arial"/>
                <a:ea typeface="Arial"/>
                <a:cs typeface="Arial"/>
                <a:sym typeface="Arial"/>
              </a:rPr>
              <a:t> 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63" name="Shape 463"/>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64" name="Shape 464"/>
          <p:cNvSpPr txBox="1"/>
          <p:nvPr/>
        </p:nvSpPr>
        <p:spPr>
          <a:xfrm>
            <a:off x="299075" y="4199325"/>
            <a:ext cx="63663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Notice: the same function and the same set of parameters are used at every time step.</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90186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(Vanilla) Recurrent Neural Network</a:t>
            </a:r>
          </a:p>
        </p:txBody>
      </p:sp>
      <p:grpSp>
        <p:nvGrpSpPr>
          <p:cNvPr id="471" name="Shape 471"/>
          <p:cNvGrpSpPr/>
          <p:nvPr/>
        </p:nvGrpSpPr>
        <p:grpSpPr>
          <a:xfrm>
            <a:off x="509275" y="2028325"/>
            <a:ext cx="1477686" cy="3037100"/>
            <a:chOff x="3548350" y="2044700"/>
            <a:chExt cx="1477686" cy="3037100"/>
          </a:xfrm>
        </p:grpSpPr>
        <p:sp>
          <p:nvSpPr>
            <p:cNvPr id="472" name="Shape 47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73" name="Shape 47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74" name="Shape 47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75" name="Shape 475"/>
            <p:cNvCxnSpPr>
              <a:stCxn id="473" idx="0"/>
              <a:endCxn id="47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76" name="Shape 476"/>
            <p:cNvCxnSpPr>
              <a:stCxn id="472" idx="0"/>
              <a:endCxn id="47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77" name="Shape 47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80" name="Shape 480"/>
          <p:cNvSpPr txBox="1"/>
          <p:nvPr/>
        </p:nvSpPr>
        <p:spPr>
          <a:xfrm>
            <a:off x="990100" y="1370275"/>
            <a:ext cx="6236400" cy="50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The state consists of a single </a:t>
            </a:r>
            <a:r>
              <a:rPr lang="en" sz="1800" i="1" kern="0">
                <a:solidFill>
                  <a:srgbClr val="000000"/>
                </a:solidFill>
                <a:latin typeface="Arial"/>
                <a:ea typeface="Arial"/>
                <a:cs typeface="Arial"/>
                <a:sym typeface="Arial"/>
              </a:rPr>
              <a:t>“hidden”</a:t>
            </a:r>
            <a:r>
              <a:rPr lang="en" sz="1800" kern="0">
                <a:solidFill>
                  <a:srgbClr val="000000"/>
                </a:solidFill>
                <a:latin typeface="Arial"/>
                <a:ea typeface="Arial"/>
                <a:cs typeface="Arial"/>
                <a:sym typeface="Arial"/>
              </a:rPr>
              <a:t> vector </a:t>
            </a:r>
            <a:r>
              <a:rPr lang="en" sz="1800" b="1" kern="0">
                <a:solidFill>
                  <a:srgbClr val="000000"/>
                </a:solidFill>
                <a:latin typeface="Arial"/>
                <a:ea typeface="Arial"/>
                <a:cs typeface="Arial"/>
                <a:sym typeface="Arial"/>
              </a:rPr>
              <a:t>h</a:t>
            </a:r>
            <a:r>
              <a:rPr lang="en" sz="1800" kern="0">
                <a:solidFill>
                  <a:srgbClr val="000000"/>
                </a:solidFill>
                <a:latin typeface="Arial"/>
                <a:ea typeface="Arial"/>
                <a:cs typeface="Arial"/>
                <a:sym typeface="Arial"/>
              </a:rPr>
              <a:t>:</a:t>
            </a:r>
          </a:p>
        </p:txBody>
      </p:sp>
      <p:pic>
        <p:nvPicPr>
          <p:cNvPr id="481" name="Shape 481"/>
          <p:cNvPicPr preferRelativeResize="0"/>
          <p:nvPr/>
        </p:nvPicPr>
        <p:blipFill>
          <a:blip r:embed="rId3">
            <a:alphaModFix/>
          </a:blip>
          <a:stretch>
            <a:fillRect/>
          </a:stretch>
        </p:blipFill>
        <p:spPr>
          <a:xfrm>
            <a:off x="3651301" y="3581400"/>
            <a:ext cx="3023949" cy="500999"/>
          </a:xfrm>
          <a:prstGeom prst="rect">
            <a:avLst/>
          </a:prstGeom>
          <a:noFill/>
          <a:ln>
            <a:noFill/>
          </a:ln>
        </p:spPr>
      </p:pic>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2" name="Group 1">
            <a:extLst>
              <a:ext uri="{FF2B5EF4-FFF2-40B4-BE49-F238E27FC236}">
                <a16:creationId xmlns:a16="http://schemas.microsoft.com/office/drawing/2014/main" id="{8690312F-848C-3846-B5DC-A22AF126EA3B}"/>
              </a:ext>
            </a:extLst>
          </p:cNvPr>
          <p:cNvGrpSpPr/>
          <p:nvPr/>
        </p:nvGrpSpPr>
        <p:grpSpPr>
          <a:xfrm>
            <a:off x="2971800" y="4261149"/>
            <a:ext cx="5702300" cy="1078675"/>
            <a:chOff x="2971800" y="4261149"/>
            <a:chExt cx="5702300" cy="1078675"/>
          </a:xfrm>
        </p:grpSpPr>
        <p:cxnSp>
          <p:nvCxnSpPr>
            <p:cNvPr id="482" name="Shape 482"/>
            <p:cNvCxnSpPr/>
            <p:nvPr/>
          </p:nvCxnSpPr>
          <p:spPr>
            <a:xfrm>
              <a:off x="4982600" y="4261149"/>
              <a:ext cx="0" cy="433800"/>
            </a:xfrm>
            <a:prstGeom prst="straightConnector1">
              <a:avLst/>
            </a:prstGeom>
            <a:noFill/>
            <a:ln w="9525" cap="flat" cmpd="sng">
              <a:solidFill>
                <a:srgbClr val="666666"/>
              </a:solidFill>
              <a:prstDash val="solid"/>
              <a:round/>
              <a:headEnd type="none" w="lg" len="lg"/>
              <a:tailEnd type="triangle" w="lg" len="lg"/>
            </a:ln>
          </p:spPr>
        </p:cxnSp>
        <p:pic>
          <p:nvPicPr>
            <p:cNvPr id="3" name="Picture 2"/>
            <p:cNvPicPr>
              <a:picLocks noChangeAspect="1"/>
            </p:cNvPicPr>
            <p:nvPr/>
          </p:nvPicPr>
          <p:blipFill>
            <a:blip r:embed="rId4"/>
            <a:stretch>
              <a:fillRect/>
            </a:stretch>
          </p:blipFill>
          <p:spPr>
            <a:xfrm>
              <a:off x="2971800" y="4946124"/>
              <a:ext cx="5702300" cy="393700"/>
            </a:xfrm>
            <a:prstGeom prst="rect">
              <a:avLst/>
            </a:prstGeom>
          </p:spPr>
        </p:pic>
      </p:grpSp>
      <p:pic>
        <p:nvPicPr>
          <p:cNvPr id="4" name="Picture 3"/>
          <p:cNvPicPr>
            <a:picLocks noChangeAspect="1"/>
          </p:cNvPicPr>
          <p:nvPr/>
        </p:nvPicPr>
        <p:blipFill>
          <a:blip r:embed="rId5"/>
          <a:stretch>
            <a:fillRect/>
          </a:stretch>
        </p:blipFill>
        <p:spPr>
          <a:xfrm>
            <a:off x="3657600" y="2209800"/>
            <a:ext cx="2667000" cy="381000"/>
          </a:xfrm>
          <a:prstGeom prst="rect">
            <a:avLst/>
          </a:prstGeom>
        </p:spPr>
      </p:pic>
      <p:sp>
        <p:nvSpPr>
          <p:cNvPr id="17" name="Shape 502">
            <a:extLst>
              <a:ext uri="{FF2B5EF4-FFF2-40B4-BE49-F238E27FC236}">
                <a16:creationId xmlns:a16="http://schemas.microsoft.com/office/drawing/2014/main" id="{E382E9CB-35A5-D142-9C9E-6CD22D484900}"/>
              </a:ext>
            </a:extLst>
          </p:cNvPr>
          <p:cNvSpPr txBox="1"/>
          <p:nvPr/>
        </p:nvSpPr>
        <p:spPr>
          <a:xfrm>
            <a:off x="1295400" y="6342000"/>
            <a:ext cx="6622200" cy="592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Sometimes called a “Vanilla RNN” or an “Elman RNN” after Prof. Jeffrey Elman</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08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Shape 48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489" name="Shape 48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490" name="Shape 49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491" name="Shape 491"/>
          <p:cNvCxnSpPr>
            <a:stCxn id="492" idx="0"/>
            <a:endCxn id="48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493" name="Shape 493"/>
          <p:cNvCxnSpPr>
            <a:stCxn id="488" idx="3"/>
            <a:endCxn id="48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494" name="Shape 494"/>
          <p:cNvCxnSpPr>
            <a:stCxn id="489" idx="3"/>
            <a:endCxn id="49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492" name="Shape 49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495" name="Shape 49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496" name="Shape 49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42024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Shape 502"/>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03" name="Shape 503"/>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04" name="Shape 504"/>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05" name="Shape 505"/>
          <p:cNvCxnSpPr>
            <a:stCxn id="506" idx="0"/>
            <a:endCxn id="503"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07" name="Shape 507"/>
          <p:cNvCxnSpPr>
            <a:stCxn id="502" idx="3"/>
            <a:endCxn id="503"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08" name="Shape 508"/>
          <p:cNvCxnSpPr>
            <a:stCxn id="503" idx="3"/>
            <a:endCxn id="504"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09" name="Shape 509"/>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10" name="Shape 510"/>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11" name="Shape 511"/>
          <p:cNvCxnSpPr>
            <a:stCxn id="504" idx="3"/>
            <a:endCxn id="509"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12" name="Shape 512"/>
          <p:cNvCxnSpPr>
            <a:stCxn id="513" idx="0"/>
            <a:endCxn id="509"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14" name="Shape 514"/>
          <p:cNvCxnSpPr>
            <a:stCxn id="509" idx="3"/>
            <a:endCxn id="510"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13" name="Shape 513"/>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06" name="Shape 506"/>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15" name="Shape 51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16" name="Shape 51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17" name="Shape 51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4367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Shape 523"/>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24" name="Shape 524"/>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25" name="Shape 525"/>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26" name="Shape 526"/>
          <p:cNvCxnSpPr>
            <a:stCxn id="527" idx="0"/>
            <a:endCxn id="524"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28" name="Shape 528"/>
          <p:cNvCxnSpPr>
            <a:stCxn id="523" idx="3"/>
            <a:endCxn id="524"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29" name="Shape 529"/>
          <p:cNvCxnSpPr>
            <a:stCxn id="524" idx="3"/>
            <a:endCxn id="525"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0" name="Shape 530"/>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1" name="Shape 531"/>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32" name="Shape 532"/>
          <p:cNvCxnSpPr>
            <a:stCxn id="525" idx="3"/>
            <a:endCxn id="530"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33" name="Shape 533"/>
          <p:cNvCxnSpPr>
            <a:stCxn id="534" idx="0"/>
            <a:endCxn id="530"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35" name="Shape 535"/>
          <p:cNvCxnSpPr>
            <a:stCxn id="530" idx="3"/>
            <a:endCxn id="531"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6" name="Shape 536"/>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7" name="Shape 537"/>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38" name="Shape 538"/>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39" name="Shape 539"/>
          <p:cNvCxnSpPr>
            <a:stCxn id="538" idx="0"/>
            <a:endCxn id="536"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40" name="Shape 540"/>
          <p:cNvCxnSpPr>
            <a:stCxn id="531" idx="3"/>
            <a:endCxn id="536"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41" name="Shape 541"/>
          <p:cNvCxnSpPr>
            <a:stCxn id="536" idx="3"/>
            <a:endCxn id="537"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42" name="Shape 542"/>
          <p:cNvCxnSpPr>
            <a:stCxn id="537"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43" name="Shape 543"/>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34" name="Shape 534"/>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27" name="Shape 527"/>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44" name="Shape 54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5" name="Shape 54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6" name="Shape 546"/>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7" name="Shape 54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48" name="Shape 54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49" name="Shape 549"/>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50" name="Shape 550"/>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94171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57" name="Shape 55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58" name="Shape 55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59" name="Shape 559"/>
          <p:cNvCxnSpPr>
            <a:stCxn id="560" idx="0"/>
            <a:endCxn id="55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1" name="Shape 561"/>
          <p:cNvCxnSpPr>
            <a:stCxn id="556" idx="3"/>
            <a:endCxn id="55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2" name="Shape 562"/>
          <p:cNvCxnSpPr>
            <a:stCxn id="557" idx="3"/>
            <a:endCxn id="55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3" name="Shape 56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64" name="Shape 56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65" name="Shape 565"/>
          <p:cNvCxnSpPr>
            <a:stCxn id="558" idx="3"/>
            <a:endCxn id="56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6" name="Shape 566"/>
          <p:cNvCxnSpPr>
            <a:stCxn id="567" idx="0"/>
            <a:endCxn id="56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8" name="Shape 568"/>
          <p:cNvCxnSpPr>
            <a:stCxn id="563" idx="3"/>
            <a:endCxn id="56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9" name="Shape 56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70" name="Shape 57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71" name="Shape 57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72" name="Shape 572"/>
          <p:cNvCxnSpPr>
            <a:stCxn id="571" idx="0"/>
            <a:endCxn id="56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73" name="Shape 573"/>
          <p:cNvCxnSpPr>
            <a:stCxn id="564" idx="3"/>
            <a:endCxn id="56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74" name="Shape 574"/>
          <p:cNvCxnSpPr>
            <a:stCxn id="569" idx="3"/>
            <a:endCxn id="57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75" name="Shape 575"/>
          <p:cNvCxnSpPr>
            <a:stCxn id="57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76" name="Shape 57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67" name="Shape 56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60" name="Shape 56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77" name="Shape 57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578" name="Shape 578"/>
          <p:cNvCxnSpPr>
            <a:stCxn id="577" idx="2"/>
            <a:endCxn id="57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580" name="Shape 580"/>
          <p:cNvCxnSpPr>
            <a:stCxn id="57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581" name="Shape 581"/>
          <p:cNvCxnSpPr>
            <a:stCxn id="577" idx="2"/>
            <a:endCxn id="58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579" name="Shape 57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2" name="Shape 58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3" name="Shape 583"/>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4" name="Shape 58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85" name="Shape 585"/>
          <p:cNvSpPr txBox="1"/>
          <p:nvPr/>
        </p:nvSpPr>
        <p:spPr>
          <a:xfrm>
            <a:off x="1824050" y="1988000"/>
            <a:ext cx="5350800" cy="5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Re-use the same weight matrix at every time-step</a:t>
            </a:r>
          </a:p>
        </p:txBody>
      </p:sp>
      <p:cxnSp>
        <p:nvCxnSpPr>
          <p:cNvPr id="586" name="Shape 586"/>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587" name="Shape 587"/>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88" name="Shape 588"/>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66392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Shape 594"/>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95" name="Shape 595"/>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96" name="Shape 596"/>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97" name="Shape 597"/>
          <p:cNvCxnSpPr>
            <a:stCxn id="598" idx="0"/>
            <a:endCxn id="595"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99" name="Shape 599"/>
          <p:cNvCxnSpPr>
            <a:stCxn id="594" idx="3"/>
            <a:endCxn id="595"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0" name="Shape 600"/>
          <p:cNvCxnSpPr>
            <a:stCxn id="595" idx="3"/>
            <a:endCxn id="596"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1" name="Shape 601"/>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2" name="Shape 602"/>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03" name="Shape 603"/>
          <p:cNvCxnSpPr>
            <a:stCxn id="596" idx="3"/>
            <a:endCxn id="601"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4" name="Shape 604"/>
          <p:cNvCxnSpPr>
            <a:stCxn id="605" idx="0"/>
            <a:endCxn id="601"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06" name="Shape 606"/>
          <p:cNvCxnSpPr>
            <a:stCxn id="601" idx="3"/>
            <a:endCxn id="602"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7" name="Shape 607"/>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8" name="Shape 608"/>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09" name="Shape 609"/>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10" name="Shape 610"/>
          <p:cNvCxnSpPr>
            <a:stCxn id="609" idx="0"/>
            <a:endCxn id="607"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11" name="Shape 611"/>
          <p:cNvCxnSpPr>
            <a:stCxn id="602" idx="3"/>
            <a:endCxn id="607"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12" name="Shape 612"/>
          <p:cNvCxnSpPr>
            <a:stCxn id="607" idx="3"/>
            <a:endCxn id="608"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13" name="Shape 613"/>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14" name="Shape 614"/>
          <p:cNvCxnSpPr>
            <a:stCxn id="608"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15" name="Shape 615"/>
          <p:cNvCxnSpPr>
            <a:stCxn id="616" idx="0"/>
            <a:endCxn id="613"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17" name="Shape 617"/>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05" name="Shape 605"/>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98" name="Shape 598"/>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18" name="Shape 618"/>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19" name="Shape 619"/>
          <p:cNvCxnSpPr>
            <a:stCxn id="618" idx="2"/>
            <a:endCxn id="620"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21" name="Shape 621"/>
          <p:cNvCxnSpPr>
            <a:stCxn id="618"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22" name="Shape 622"/>
          <p:cNvCxnSpPr>
            <a:stCxn id="618" idx="2"/>
            <a:endCxn id="623"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20" name="Shape 620"/>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3" name="Shape 623"/>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24" name="Shape 624"/>
          <p:cNvCxnSpPr>
            <a:stCxn id="618" idx="2"/>
            <a:endCxn id="617"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25" name="Shape 625"/>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6" name="Shape 62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16" name="Shape 616"/>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27" name="Shape 627"/>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28" name="Shape 628"/>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29" name="Shape 629"/>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30" name="Shape 630"/>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31" name="Shape 631"/>
          <p:cNvCxnSpPr>
            <a:stCxn id="608" idx="0"/>
            <a:endCxn id="628"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2" name="Shape 632"/>
          <p:cNvCxnSpPr>
            <a:stCxn id="602" idx="0"/>
            <a:endCxn id="629"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3" name="Shape 633"/>
          <p:cNvCxnSpPr>
            <a:stCxn id="596" idx="0"/>
            <a:endCxn id="630"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4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1649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Shape 639"/>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40" name="Shape 640"/>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1" name="Shape 641"/>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42" name="Shape 642"/>
          <p:cNvCxnSpPr>
            <a:stCxn id="643" idx="0"/>
            <a:endCxn id="640"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44" name="Shape 644"/>
          <p:cNvCxnSpPr>
            <a:stCxn id="639" idx="3"/>
            <a:endCxn id="640"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5" name="Shape 645"/>
          <p:cNvCxnSpPr>
            <a:stCxn id="640" idx="3"/>
            <a:endCxn id="641"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46" name="Shape 646"/>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7" name="Shape 647"/>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48" name="Shape 648"/>
          <p:cNvCxnSpPr>
            <a:stCxn id="641" idx="3"/>
            <a:endCxn id="646"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9" name="Shape 649"/>
          <p:cNvCxnSpPr>
            <a:stCxn id="650" idx="0"/>
            <a:endCxn id="646"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1" name="Shape 651"/>
          <p:cNvCxnSpPr>
            <a:stCxn id="646" idx="3"/>
            <a:endCxn id="647"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2" name="Shape 652"/>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53" name="Shape 653"/>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54" name="Shape 654"/>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55" name="Shape 655"/>
          <p:cNvCxnSpPr>
            <a:stCxn id="654" idx="0"/>
            <a:endCxn id="652"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6" name="Shape 656"/>
          <p:cNvCxnSpPr>
            <a:stCxn id="647" idx="3"/>
            <a:endCxn id="652"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57" name="Shape 657"/>
          <p:cNvCxnSpPr>
            <a:stCxn id="652" idx="3"/>
            <a:endCxn id="653"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8" name="Shape 658"/>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59" name="Shape 659"/>
          <p:cNvCxnSpPr>
            <a:stCxn id="653"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60" name="Shape 660"/>
          <p:cNvCxnSpPr>
            <a:stCxn id="661" idx="0"/>
            <a:endCxn id="658"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62" name="Shape 662"/>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50" name="Shape 650"/>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643" name="Shape 643"/>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63" name="Shape 663"/>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64" name="Shape 664"/>
          <p:cNvCxnSpPr>
            <a:stCxn id="663" idx="2"/>
            <a:endCxn id="665"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66" name="Shape 666"/>
          <p:cNvCxnSpPr>
            <a:stCxn id="663"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67" name="Shape 667"/>
          <p:cNvCxnSpPr>
            <a:stCxn id="663" idx="2"/>
            <a:endCxn id="668"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65" name="Shape 66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68" name="Shape 668"/>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69" name="Shape 669"/>
          <p:cNvCxnSpPr>
            <a:stCxn id="663" idx="2"/>
            <a:endCxn id="662"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70" name="Shape 670"/>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71" name="Shape 67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61" name="Shape 661"/>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72" name="Shape 672"/>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73" name="Shape 673"/>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74" name="Shape 674"/>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75" name="Shape 675"/>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76" name="Shape 676"/>
          <p:cNvCxnSpPr>
            <a:stCxn id="653" idx="0"/>
            <a:endCxn id="673"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7" name="Shape 677"/>
          <p:cNvCxnSpPr>
            <a:stCxn id="647" idx="0"/>
            <a:endCxn id="674"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8" name="Shape 678"/>
          <p:cNvCxnSpPr>
            <a:stCxn id="641" idx="0"/>
            <a:endCxn id="675"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679" name="Shape 679"/>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680" name="Shape 680"/>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681" name="Shape 681"/>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682" name="Shape 682"/>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683" name="Shape 683"/>
          <p:cNvCxnSpPr>
            <a:stCxn id="675" idx="3"/>
            <a:endCxn id="679"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684" name="Shape 684"/>
          <p:cNvCxnSpPr>
            <a:stCxn id="674" idx="3"/>
            <a:endCxn id="680"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685" name="Shape 685"/>
          <p:cNvCxnSpPr>
            <a:stCxn id="673" idx="3"/>
            <a:endCxn id="681"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686" name="Shape 686"/>
          <p:cNvCxnSpPr>
            <a:stCxn id="658" idx="3"/>
            <a:endCxn id="682"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687" name="Shape 687"/>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8" name="Shape 68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9" name="Shape 689"/>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90" name="Shape 690"/>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56074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Shape 69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97" name="Shape 69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98" name="Shape 69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99" name="Shape 699"/>
          <p:cNvCxnSpPr>
            <a:stCxn id="700" idx="0"/>
            <a:endCxn id="69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1" name="Shape 701"/>
          <p:cNvCxnSpPr>
            <a:stCxn id="696" idx="3"/>
            <a:endCxn id="69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2" name="Shape 702"/>
          <p:cNvCxnSpPr>
            <a:stCxn id="697" idx="3"/>
            <a:endCxn id="69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3" name="Shape 70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04" name="Shape 70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05" name="Shape 705"/>
          <p:cNvCxnSpPr>
            <a:stCxn id="698" idx="3"/>
            <a:endCxn id="70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6" name="Shape 706"/>
          <p:cNvCxnSpPr>
            <a:stCxn id="707" idx="0"/>
            <a:endCxn id="70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8" name="Shape 708"/>
          <p:cNvCxnSpPr>
            <a:stCxn id="703" idx="3"/>
            <a:endCxn id="70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9" name="Shape 70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10" name="Shape 71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11" name="Shape 71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12" name="Shape 712"/>
          <p:cNvCxnSpPr>
            <a:stCxn id="711" idx="0"/>
            <a:endCxn id="70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13" name="Shape 713"/>
          <p:cNvCxnSpPr>
            <a:stCxn id="704" idx="3"/>
            <a:endCxn id="70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14" name="Shape 714"/>
          <p:cNvCxnSpPr>
            <a:stCxn id="709" idx="3"/>
            <a:endCxn id="71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15" name="Shape 715"/>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716" name="Shape 716"/>
          <p:cNvCxnSpPr>
            <a:stCxn id="71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17" name="Shape 717"/>
          <p:cNvCxnSpPr>
            <a:stCxn id="718" idx="0"/>
            <a:endCxn id="715"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19" name="Shape 719"/>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07" name="Shape 70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00" name="Shape 70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20" name="Shape 720"/>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21" name="Shape 721"/>
          <p:cNvCxnSpPr>
            <a:stCxn id="720" idx="2"/>
            <a:endCxn id="722"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23" name="Shape 723"/>
          <p:cNvCxnSpPr>
            <a:stCxn id="720"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24" name="Shape 724"/>
          <p:cNvCxnSpPr>
            <a:stCxn id="720" idx="2"/>
            <a:endCxn id="725"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22" name="Shape 722"/>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5" name="Shape 72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26" name="Shape 726"/>
          <p:cNvCxnSpPr>
            <a:stCxn id="720" idx="2"/>
            <a:endCxn id="719"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27" name="Shape 727"/>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8" name="Shape 72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718" name="Shape 718"/>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29" name="Shape 729"/>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730" name="Shape 730"/>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731" name="Shape 731"/>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732" name="Shape 732"/>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733" name="Shape 733"/>
          <p:cNvCxnSpPr>
            <a:stCxn id="710" idx="0"/>
            <a:endCxn id="730"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4" name="Shape 734"/>
          <p:cNvCxnSpPr>
            <a:stCxn id="704" idx="0"/>
            <a:endCxn id="731"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5" name="Shape 735"/>
          <p:cNvCxnSpPr>
            <a:stCxn id="698" idx="0"/>
            <a:endCxn id="732"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736" name="Shape 736"/>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737" name="Shape 737"/>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738" name="Shape 738"/>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739" name="Shape 739"/>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740" name="Shape 740"/>
          <p:cNvCxnSpPr>
            <a:stCxn id="732" idx="3"/>
            <a:endCxn id="736"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741" name="Shape 741"/>
          <p:cNvCxnSpPr>
            <a:stCxn id="731" idx="3"/>
            <a:endCxn id="737"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742" name="Shape 742"/>
          <p:cNvCxnSpPr>
            <a:stCxn id="730" idx="3"/>
            <a:endCxn id="738"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743" name="Shape 743"/>
          <p:cNvCxnSpPr>
            <a:stCxn id="715" idx="3"/>
            <a:endCxn id="739"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744" name="Shape 744"/>
          <p:cNvSpPr/>
          <p:nvPr/>
        </p:nvSpPr>
        <p:spPr>
          <a:xfrm>
            <a:off x="8198075" y="913400"/>
            <a:ext cx="664200" cy="6561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L</a:t>
            </a:r>
          </a:p>
        </p:txBody>
      </p:sp>
      <p:cxnSp>
        <p:nvCxnSpPr>
          <p:cNvPr id="745" name="Shape 745"/>
          <p:cNvCxnSpPr>
            <a:stCxn id="736" idx="0"/>
            <a:endCxn id="746" idx="3"/>
          </p:cNvCxnSpPr>
          <p:nvPr/>
        </p:nvCxnSpPr>
        <p:spPr>
          <a:xfrm rot="-5400000">
            <a:off x="5557875" y="-554550"/>
            <a:ext cx="701700" cy="4523100"/>
          </a:xfrm>
          <a:prstGeom prst="curvedConnector3">
            <a:avLst>
              <a:gd name="adj1" fmla="val 59466"/>
            </a:avLst>
          </a:prstGeom>
          <a:noFill/>
          <a:ln w="19050" cap="flat" cmpd="sng">
            <a:solidFill>
              <a:schemeClr val="dk2"/>
            </a:solidFill>
            <a:prstDash val="solid"/>
            <a:round/>
            <a:headEnd type="none" w="lg" len="lg"/>
            <a:tailEnd type="triangle" w="lg" len="lg"/>
          </a:ln>
        </p:spPr>
      </p:cxnSp>
      <p:sp>
        <p:nvSpPr>
          <p:cNvPr id="746" name="Shape 746"/>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7" name="Shape 747"/>
          <p:cNvCxnSpPr>
            <a:stCxn id="737" idx="0"/>
            <a:endCxn id="748" idx="3"/>
          </p:cNvCxnSpPr>
          <p:nvPr/>
        </p:nvCxnSpPr>
        <p:spPr>
          <a:xfrm rot="-5400000">
            <a:off x="6522025" y="335875"/>
            <a:ext cx="505200" cy="2884500"/>
          </a:xfrm>
          <a:prstGeom prst="curvedConnector3">
            <a:avLst>
              <a:gd name="adj1" fmla="val 73174"/>
            </a:avLst>
          </a:prstGeom>
          <a:noFill/>
          <a:ln w="19050" cap="flat" cmpd="sng">
            <a:solidFill>
              <a:schemeClr val="dk2"/>
            </a:solidFill>
            <a:prstDash val="solid"/>
            <a:round/>
            <a:headEnd type="none" w="lg" len="lg"/>
            <a:tailEnd type="triangle" w="lg" len="lg"/>
          </a:ln>
        </p:spPr>
      </p:cxnSp>
      <p:sp>
        <p:nvSpPr>
          <p:cNvPr id="748" name="Shape 74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9" name="Shape 749"/>
          <p:cNvCxnSpPr>
            <a:stCxn id="738" idx="0"/>
            <a:endCxn id="750" idx="3"/>
          </p:cNvCxnSpPr>
          <p:nvPr/>
        </p:nvCxnSpPr>
        <p:spPr>
          <a:xfrm rot="-5400000">
            <a:off x="7431175" y="1201375"/>
            <a:ext cx="470100" cy="1188600"/>
          </a:xfrm>
          <a:prstGeom prst="curvedConnector3">
            <a:avLst>
              <a:gd name="adj1" fmla="val 48012"/>
            </a:avLst>
          </a:prstGeom>
          <a:noFill/>
          <a:ln w="19050" cap="flat" cmpd="sng">
            <a:solidFill>
              <a:schemeClr val="dk2"/>
            </a:solidFill>
            <a:prstDash val="solid"/>
            <a:round/>
            <a:headEnd type="none" w="lg" len="lg"/>
            <a:tailEnd type="triangle" w="lg" len="lg"/>
          </a:ln>
        </p:spPr>
      </p:cxnSp>
      <p:sp>
        <p:nvSpPr>
          <p:cNvPr id="750" name="Shape 750"/>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51" name="Shape 751"/>
          <p:cNvCxnSpPr>
            <a:stCxn id="739" idx="0"/>
            <a:endCxn id="752" idx="3"/>
          </p:cNvCxnSpPr>
          <p:nvPr/>
        </p:nvCxnSpPr>
        <p:spPr>
          <a:xfrm rot="5400000" flipH="1">
            <a:off x="8410975" y="1630225"/>
            <a:ext cx="474600" cy="326400"/>
          </a:xfrm>
          <a:prstGeom prst="curvedConnector3">
            <a:avLst>
              <a:gd name="adj1" fmla="val 48033"/>
            </a:avLst>
          </a:prstGeom>
          <a:noFill/>
          <a:ln w="19050" cap="flat" cmpd="sng">
            <a:solidFill>
              <a:schemeClr val="dk2"/>
            </a:solidFill>
            <a:prstDash val="solid"/>
            <a:round/>
            <a:headEnd type="none" w="lg" len="lg"/>
            <a:tailEnd type="triangle" w="lg" len="lg"/>
          </a:ln>
        </p:spPr>
      </p:cxnSp>
      <p:sp>
        <p:nvSpPr>
          <p:cNvPr id="752" name="Shape 752"/>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96124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Shape 75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59" name="Shape 75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0" name="Shape 76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761" name="Shape 761"/>
          <p:cNvCxnSpPr>
            <a:stCxn id="762" idx="0"/>
            <a:endCxn id="75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63" name="Shape 763"/>
          <p:cNvCxnSpPr>
            <a:stCxn id="758" idx="3"/>
            <a:endCxn id="75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4" name="Shape 764"/>
          <p:cNvCxnSpPr>
            <a:stCxn id="759" idx="3"/>
            <a:endCxn id="76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65" name="Shape 765"/>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6" name="Shape 766"/>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67" name="Shape 767"/>
          <p:cNvCxnSpPr>
            <a:stCxn id="760" idx="3"/>
            <a:endCxn id="765"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8" name="Shape 768"/>
          <p:cNvCxnSpPr>
            <a:stCxn id="769" idx="0"/>
            <a:endCxn id="765"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0" name="Shape 770"/>
          <p:cNvCxnSpPr>
            <a:stCxn id="765" idx="3"/>
            <a:endCxn id="766"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1" name="Shape 771"/>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72" name="Shape 772"/>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73" name="Shape 773"/>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74" name="Shape 774"/>
          <p:cNvCxnSpPr>
            <a:stCxn id="773" idx="0"/>
            <a:endCxn id="771"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5" name="Shape 775"/>
          <p:cNvCxnSpPr>
            <a:stCxn id="766" idx="3"/>
            <a:endCxn id="771"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76" name="Shape 776"/>
          <p:cNvCxnSpPr>
            <a:stCxn id="771" idx="3"/>
            <a:endCxn id="772"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7" name="Shape 777"/>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778" name="Shape 778"/>
          <p:cNvCxnSpPr>
            <a:stCxn id="772"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79" name="Shape 779"/>
          <p:cNvCxnSpPr>
            <a:stCxn id="780" idx="0"/>
            <a:endCxn id="777"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81" name="Shape 781"/>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69" name="Shape 769"/>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62" name="Shape 76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82" name="Shape 782"/>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83" name="Shape 783"/>
          <p:cNvCxnSpPr>
            <a:stCxn id="782" idx="2"/>
            <a:endCxn id="784"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85" name="Shape 785"/>
          <p:cNvCxnSpPr>
            <a:stCxn id="782"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86" name="Shape 786"/>
          <p:cNvCxnSpPr>
            <a:stCxn id="782" idx="2"/>
            <a:endCxn id="787"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84" name="Shape 78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88" name="Shape 788"/>
          <p:cNvCxnSpPr>
            <a:stCxn id="782" idx="2"/>
            <a:endCxn id="781"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89" name="Shape 789"/>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One</a:t>
            </a:r>
          </a:p>
        </p:txBody>
      </p:sp>
      <p:sp>
        <p:nvSpPr>
          <p:cNvPr id="780" name="Shape 780"/>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91" name="Shape 791"/>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8063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Shape 372"/>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373" name="Shape 373"/>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374" name="Shape 374"/>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5" name="Shape 375"/>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376" name="Shape 376"/>
          <p:cNvSpPr/>
          <p:nvPr/>
        </p:nvSpPr>
        <p:spPr>
          <a:xfrm>
            <a:off x="2558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7" name="Shape 377"/>
          <p:cNvSpPr/>
          <p:nvPr/>
        </p:nvSpPr>
        <p:spPr>
          <a:xfrm>
            <a:off x="35168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8" name="Shape 378"/>
          <p:cNvSpPr/>
          <p:nvPr/>
        </p:nvSpPr>
        <p:spPr>
          <a:xfrm>
            <a:off x="45346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9" name="Shape 379"/>
          <p:cNvSpPr txBox="1"/>
          <p:nvPr/>
        </p:nvSpPr>
        <p:spPr>
          <a:xfrm>
            <a:off x="3094103" y="4584800"/>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Convolutions:</a:t>
            </a:r>
          </a:p>
          <a:p>
            <a:pPr eaLnBrk="1" fontAlgn="auto" hangingPunct="1">
              <a:spcBef>
                <a:spcPts val="0"/>
              </a:spcBef>
              <a:spcAft>
                <a:spcPts val="0"/>
              </a:spcAft>
            </a:pPr>
            <a:r>
              <a:rPr lang="en" sz="1400" kern="0">
                <a:solidFill>
                  <a:srgbClr val="000000"/>
                </a:solidFill>
                <a:latin typeface="Arial"/>
                <a:ea typeface="Arial"/>
                <a:cs typeface="Arial"/>
                <a:sym typeface="Arial"/>
              </a:rPr>
              <a:t>D x H x W</a:t>
            </a:r>
          </a:p>
        </p:txBody>
      </p:sp>
      <p:cxnSp>
        <p:nvCxnSpPr>
          <p:cNvPr id="380" name="Shape 380"/>
          <p:cNvCxnSpPr/>
          <p:nvPr/>
        </p:nvCxnSpPr>
        <p:spPr>
          <a:xfrm>
            <a:off x="2086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81" name="Shape 381"/>
          <p:cNvSpPr txBox="1"/>
          <p:nvPr/>
        </p:nvSpPr>
        <p:spPr>
          <a:xfrm>
            <a:off x="1920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82" name="Shape 382"/>
          <p:cNvCxnSpPr/>
          <p:nvPr/>
        </p:nvCxnSpPr>
        <p:spPr>
          <a:xfrm>
            <a:off x="30013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83" name="Shape 383"/>
          <p:cNvSpPr txBox="1"/>
          <p:nvPr/>
        </p:nvSpPr>
        <p:spPr>
          <a:xfrm>
            <a:off x="28348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84" name="Shape 384"/>
          <p:cNvCxnSpPr/>
          <p:nvPr/>
        </p:nvCxnSpPr>
        <p:spPr>
          <a:xfrm>
            <a:off x="3991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85" name="Shape 385"/>
          <p:cNvSpPr txBox="1"/>
          <p:nvPr/>
        </p:nvSpPr>
        <p:spPr>
          <a:xfrm>
            <a:off x="3825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86" name="Shape 386"/>
          <p:cNvCxnSpPr/>
          <p:nvPr/>
        </p:nvCxnSpPr>
        <p:spPr>
          <a:xfrm>
            <a:off x="51427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87" name="Shape 387"/>
          <p:cNvSpPr txBox="1"/>
          <p:nvPr/>
        </p:nvSpPr>
        <p:spPr>
          <a:xfrm>
            <a:off x="4976250" y="308385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sp>
        <p:nvSpPr>
          <p:cNvPr id="388" name="Shape 388"/>
          <p:cNvSpPr/>
          <p:nvPr/>
        </p:nvSpPr>
        <p:spPr>
          <a:xfrm rot="5400000">
            <a:off x="3590000" y="3055925"/>
            <a:ext cx="345300" cy="2559000"/>
          </a:xfrm>
          <a:prstGeom prst="rightBrace">
            <a:avLst>
              <a:gd name="adj1" fmla="val 47241"/>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389" name="Shape 389"/>
          <p:cNvGrpSpPr/>
          <p:nvPr/>
        </p:nvGrpSpPr>
        <p:grpSpPr>
          <a:xfrm>
            <a:off x="7155254" y="2597364"/>
            <a:ext cx="1935845" cy="1437961"/>
            <a:chOff x="3688175" y="943350"/>
            <a:chExt cx="5279100" cy="3521825"/>
          </a:xfrm>
        </p:grpSpPr>
        <p:sp>
          <p:nvSpPr>
            <p:cNvPr id="390" name="Shape 390"/>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1" name="Shape 391"/>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392" name="Shape 392"/>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393" name="Shape 393"/>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394" name="Shape 394"/>
          <p:cNvSpPr/>
          <p:nvPr/>
        </p:nvSpPr>
        <p:spPr>
          <a:xfrm>
            <a:off x="5607150" y="2574875"/>
            <a:ext cx="825300" cy="1525500"/>
          </a:xfrm>
          <a:prstGeom prst="cube">
            <a:avLst>
              <a:gd name="adj" fmla="val 3835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5" name="Shape 395"/>
          <p:cNvSpPr txBox="1"/>
          <p:nvPr/>
        </p:nvSpPr>
        <p:spPr>
          <a:xfrm>
            <a:off x="5318603" y="4203275"/>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Scores:</a:t>
            </a:r>
          </a:p>
          <a:p>
            <a:pPr eaLnBrk="1" fontAlgn="auto" hangingPunct="1">
              <a:spcBef>
                <a:spcPts val="0"/>
              </a:spcBef>
              <a:spcAft>
                <a:spcPts val="0"/>
              </a:spcAft>
            </a:pPr>
            <a:r>
              <a:rPr lang="en" sz="1400" kern="0">
                <a:solidFill>
                  <a:srgbClr val="000000"/>
                </a:solidFill>
                <a:latin typeface="Arial"/>
                <a:ea typeface="Arial"/>
                <a:cs typeface="Arial"/>
                <a:sym typeface="Arial"/>
              </a:rPr>
              <a:t>C x H x W</a:t>
            </a:r>
          </a:p>
        </p:txBody>
      </p:sp>
      <p:cxnSp>
        <p:nvCxnSpPr>
          <p:cNvPr id="396" name="Shape 396"/>
          <p:cNvCxnSpPr/>
          <p:nvPr/>
        </p:nvCxnSpPr>
        <p:spPr>
          <a:xfrm>
            <a:off x="65905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97" name="Shape 397"/>
          <p:cNvSpPr txBox="1"/>
          <p:nvPr/>
        </p:nvSpPr>
        <p:spPr>
          <a:xfrm>
            <a:off x="6347850" y="3083850"/>
            <a:ext cx="8253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argmax</a:t>
            </a:r>
          </a:p>
        </p:txBody>
      </p:sp>
      <p:sp>
        <p:nvSpPr>
          <p:cNvPr id="398" name="Shape 398"/>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399" name="Shape 399"/>
          <p:cNvSpPr txBox="1"/>
          <p:nvPr/>
        </p:nvSpPr>
        <p:spPr>
          <a:xfrm>
            <a:off x="2134875" y="1768775"/>
            <a:ext cx="43179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a network as a bunch of convolutional layers to  make predictions for pixels all at once!</a:t>
            </a:r>
          </a:p>
        </p:txBody>
      </p:sp>
      <p:sp>
        <p:nvSpPr>
          <p:cNvPr id="400" name="Shape 400"/>
          <p:cNvSpPr txBox="1"/>
          <p:nvPr/>
        </p:nvSpPr>
        <p:spPr>
          <a:xfrm>
            <a:off x="114575" y="4709675"/>
            <a:ext cx="2630100" cy="70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Problem: convolutions at original image resolution will be very expensive ...</a:t>
            </a:r>
          </a:p>
        </p:txBody>
      </p:sp>
      <p:cxnSp>
        <p:nvCxnSpPr>
          <p:cNvPr id="401" name="Shape 401"/>
          <p:cNvCxnSpPr/>
          <p:nvPr/>
        </p:nvCxnSpPr>
        <p:spPr>
          <a:xfrm rot="10800000" flipH="1">
            <a:off x="2048525" y="3994700"/>
            <a:ext cx="422100" cy="758100"/>
          </a:xfrm>
          <a:prstGeom prst="straightConnector1">
            <a:avLst/>
          </a:prstGeom>
          <a:noFill/>
          <a:ln w="19050" cap="flat" cmpd="sng">
            <a:solidFill>
              <a:srgbClr val="FF0000"/>
            </a:solidFill>
            <a:prstDash val="solid"/>
            <a:round/>
            <a:headEnd type="none" w="lg" len="lg"/>
            <a:tailEnd type="triangle" w="lg" len="lg"/>
          </a:ln>
        </p:spPr>
      </p:cxn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1608561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7" name="Shape 797"/>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98" name="Shape 798"/>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99" name="Shape 799"/>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800" name="Shape 800"/>
          <p:cNvCxnSpPr>
            <a:stCxn id="801" idx="0"/>
            <a:endCxn id="798"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802" name="Shape 802"/>
          <p:cNvCxnSpPr>
            <a:stCxn id="797" idx="3"/>
            <a:endCxn id="798"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3" name="Shape 803"/>
          <p:cNvCxnSpPr>
            <a:stCxn id="798" idx="3"/>
            <a:endCxn id="799"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4" name="Shape 804"/>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5" name="Shape 805"/>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806" name="Shape 806"/>
          <p:cNvCxnSpPr>
            <a:stCxn id="799" idx="3"/>
            <a:endCxn id="804"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7" name="Shape 807"/>
          <p:cNvCxnSpPr>
            <a:stCxn id="804" idx="3"/>
            <a:endCxn id="805"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8" name="Shape 808"/>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9" name="Shape 809"/>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cxnSp>
        <p:nvCxnSpPr>
          <p:cNvPr id="810" name="Shape 810"/>
          <p:cNvCxnSpPr>
            <a:stCxn id="805" idx="3"/>
            <a:endCxn id="808"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811" name="Shape 811"/>
          <p:cNvCxnSpPr>
            <a:stCxn id="808" idx="3"/>
            <a:endCxn id="809"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12" name="Shape 812"/>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813" name="Shape 813"/>
          <p:cNvCxnSpPr>
            <a:stCxn id="809"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814" name="Shape 814"/>
          <p:cNvCxnSpPr>
            <a:stCxn id="815" idx="0"/>
            <a:endCxn id="812"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816" name="Shape 81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801" name="Shape 801"/>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817" name="Shape 81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818" name="Shape 818"/>
          <p:cNvCxnSpPr>
            <a:stCxn id="817" idx="2"/>
            <a:endCxn id="81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820" name="Shape 820"/>
          <p:cNvCxnSpPr>
            <a:stCxn id="81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21" name="Shape 821"/>
          <p:cNvCxnSpPr>
            <a:stCxn id="817" idx="2"/>
            <a:endCxn id="82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819" name="Shape 81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2" name="Shape 82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23" name="Shape 823"/>
          <p:cNvCxnSpPr>
            <a:stCxn id="817" idx="2"/>
            <a:endCxn id="816"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824" name="Shape 824"/>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5" name="Shape 82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One to Many</a:t>
            </a:r>
          </a:p>
        </p:txBody>
      </p:sp>
      <p:sp>
        <p:nvSpPr>
          <p:cNvPr id="815" name="Shape 815"/>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826" name="Shape 826"/>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827" name="Shape 827"/>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828" name="Shape 828"/>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829" name="Shape 829"/>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830" name="Shape 830"/>
          <p:cNvCxnSpPr>
            <a:stCxn id="809" idx="0"/>
            <a:endCxn id="827"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1" name="Shape 831"/>
          <p:cNvCxnSpPr>
            <a:stCxn id="805" idx="0"/>
            <a:endCxn id="828"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2" name="Shape 832"/>
          <p:cNvCxnSpPr>
            <a:stCxn id="799" idx="0"/>
            <a:endCxn id="829"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12376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8" name="Shape 838"/>
          <p:cNvSpPr txBox="1"/>
          <p:nvPr/>
        </p:nvSpPr>
        <p:spPr>
          <a:xfrm>
            <a:off x="309924" y="946275"/>
            <a:ext cx="8605475"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grpSp>
        <p:nvGrpSpPr>
          <p:cNvPr id="839" name="Shape 839"/>
          <p:cNvGrpSpPr/>
          <p:nvPr/>
        </p:nvGrpSpPr>
        <p:grpSpPr>
          <a:xfrm>
            <a:off x="246185" y="3142767"/>
            <a:ext cx="4781772" cy="1319525"/>
            <a:chOff x="721551" y="2079924"/>
            <a:chExt cx="7280407" cy="2009021"/>
          </a:xfrm>
        </p:grpSpPr>
        <p:sp>
          <p:nvSpPr>
            <p:cNvPr id="840"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841"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2"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843" name="Shape 843"/>
            <p:cNvCxnSpPr>
              <a:stCxn id="844" idx="0"/>
              <a:endCxn id="841" idx="2"/>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845" name="Shape 845"/>
            <p:cNvCxnSpPr>
              <a:stCxn id="840" idx="3"/>
              <a:endCxn id="841" idx="1"/>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846" name="Shape 846"/>
            <p:cNvCxnSpPr>
              <a:stCxn id="841" idx="3"/>
              <a:endCxn id="842" idx="1"/>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847"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8"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849" name="Shape 849"/>
            <p:cNvCxnSpPr>
              <a:stCxn id="842" idx="3"/>
              <a:endCxn id="847" idx="1"/>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850" name="Shape 850"/>
            <p:cNvCxnSpPr>
              <a:stCxn id="851" idx="0"/>
              <a:endCxn id="847" idx="2"/>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852" name="Shape 852"/>
            <p:cNvCxnSpPr>
              <a:stCxn id="847" idx="3"/>
              <a:endCxn id="848" idx="1"/>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853"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54"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855"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856" name="Shape 856"/>
            <p:cNvCxnSpPr>
              <a:stCxn id="855" idx="0"/>
              <a:endCxn id="853" idx="2"/>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857" name="Shape 857"/>
            <p:cNvCxnSpPr>
              <a:stCxn id="848" idx="3"/>
              <a:endCxn id="853" idx="1"/>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58" name="Shape 858"/>
            <p:cNvCxnSpPr>
              <a:stCxn id="853" idx="3"/>
              <a:endCxn id="854" idx="1"/>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59" name="Shape 859"/>
            <p:cNvCxnSpPr>
              <a:stCxn id="854" idx="3"/>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60"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51"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61"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2" name="Shape 862"/>
            <p:cNvCxnSpPr>
              <a:stCxn id="861" idx="2"/>
              <a:endCxn id="863" idx="3"/>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64" name="Shape 864"/>
            <p:cNvCxnSpPr>
              <a:stCxn id="861" idx="0"/>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65" name="Shape 865"/>
            <p:cNvCxnSpPr>
              <a:stCxn id="861" idx="2"/>
              <a:endCxn id="866" idx="3"/>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63"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6"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67" name="Shape 867"/>
            <p:cNvCxnSpPr>
              <a:stCxn id="861" idx="2"/>
              <a:endCxn id="860" idx="2"/>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868"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9"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870"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
        <p:nvSpPr>
          <p:cNvPr id="871" name="Shape 871"/>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14008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Shape 877"/>
          <p:cNvSpPr txBox="1"/>
          <p:nvPr/>
        </p:nvSpPr>
        <p:spPr>
          <a:xfrm>
            <a:off x="309925" y="946275"/>
            <a:ext cx="8498946"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cxnSp>
        <p:nvCxnSpPr>
          <p:cNvPr id="910" name="Shape 910"/>
          <p:cNvCxnSpPr/>
          <p:nvPr/>
        </p:nvCxnSpPr>
        <p:spPr>
          <a:xfrm>
            <a:off x="5012662" y="3454372"/>
            <a:ext cx="204600" cy="0"/>
          </a:xfrm>
          <a:prstGeom prst="straightConnector1">
            <a:avLst/>
          </a:prstGeom>
          <a:noFill/>
          <a:ln w="19050" cap="flat" cmpd="sng">
            <a:solidFill>
              <a:schemeClr val="dk2"/>
            </a:solidFill>
            <a:prstDash val="solid"/>
            <a:round/>
            <a:headEnd type="none" w="lg" len="lg"/>
            <a:tailEnd type="triangle" w="lg" len="lg"/>
          </a:ln>
        </p:spPr>
      </p:cxnSp>
      <p:sp>
        <p:nvSpPr>
          <p:cNvPr id="911" name="Shape 911"/>
          <p:cNvSpPr/>
          <p:nvPr/>
        </p:nvSpPr>
        <p:spPr>
          <a:xfrm>
            <a:off x="5976914" y="2406874"/>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y</a:t>
            </a:r>
            <a:r>
              <a:rPr lang="en" sz="1400" kern="0" baseline="-25000" dirty="0">
                <a:solidFill>
                  <a:srgbClr val="000000"/>
                </a:solidFill>
                <a:latin typeface="Arial"/>
                <a:ea typeface="Arial"/>
                <a:cs typeface="Arial"/>
                <a:sym typeface="Arial"/>
              </a:rPr>
              <a:t>1</a:t>
            </a:r>
          </a:p>
        </p:txBody>
      </p:sp>
      <p:sp>
        <p:nvSpPr>
          <p:cNvPr id="912" name="Shape 912"/>
          <p:cNvSpPr/>
          <p:nvPr/>
        </p:nvSpPr>
        <p:spPr>
          <a:xfrm>
            <a:off x="7086959" y="2406861"/>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y</a:t>
            </a:r>
            <a:r>
              <a:rPr lang="en" sz="1400" kern="0" baseline="-25000">
                <a:solidFill>
                  <a:srgbClr val="000000"/>
                </a:solidFill>
                <a:latin typeface="Arial"/>
                <a:ea typeface="Arial"/>
                <a:cs typeface="Arial"/>
                <a:sym typeface="Arial"/>
              </a:rPr>
              <a:t>2</a:t>
            </a:r>
          </a:p>
        </p:txBody>
      </p:sp>
      <p:cxnSp>
        <p:nvCxnSpPr>
          <p:cNvPr id="913" name="Shape 913"/>
          <p:cNvCxnSpPr>
            <a:stCxn id="914" idx="0"/>
            <a:endCxn id="911" idx="2"/>
          </p:cNvCxnSpPr>
          <p:nvPr/>
        </p:nvCxnSpPr>
        <p:spPr>
          <a:xfrm flipH="1" flipV="1">
            <a:off x="6149650" y="2918074"/>
            <a:ext cx="1492" cy="298375"/>
          </a:xfrm>
          <a:prstGeom prst="straightConnector1">
            <a:avLst/>
          </a:prstGeom>
          <a:noFill/>
          <a:ln w="19050" cap="flat" cmpd="sng">
            <a:solidFill>
              <a:schemeClr val="dk2"/>
            </a:solidFill>
            <a:prstDash val="solid"/>
            <a:round/>
            <a:headEnd type="none" w="lg" len="lg"/>
            <a:tailEnd type="triangle" w="lg" len="lg"/>
          </a:ln>
        </p:spPr>
      </p:cxnSp>
      <p:cxnSp>
        <p:nvCxnSpPr>
          <p:cNvPr id="915" name="Shape 915"/>
          <p:cNvCxnSpPr>
            <a:stCxn id="916" idx="0"/>
            <a:endCxn id="912" idx="2"/>
          </p:cNvCxnSpPr>
          <p:nvPr/>
        </p:nvCxnSpPr>
        <p:spPr>
          <a:xfrm flipH="1" flipV="1">
            <a:off x="7259695" y="2918061"/>
            <a:ext cx="4951" cy="298388"/>
          </a:xfrm>
          <a:prstGeom prst="straightConnector1">
            <a:avLst/>
          </a:prstGeom>
          <a:noFill/>
          <a:ln w="19050" cap="flat" cmpd="sng">
            <a:solidFill>
              <a:schemeClr val="dk2"/>
            </a:solidFill>
            <a:prstDash val="solid"/>
            <a:round/>
            <a:headEnd type="none" w="lg" len="lg"/>
            <a:tailEnd type="triangle" w="lg" len="lg"/>
          </a:ln>
        </p:spPr>
      </p:cxnSp>
      <p:sp>
        <p:nvSpPr>
          <p:cNvPr id="917" name="Shape 917"/>
          <p:cNvSpPr txBox="1"/>
          <p:nvPr/>
        </p:nvSpPr>
        <p:spPr>
          <a:xfrm>
            <a:off x="8239171" y="3192767"/>
            <a:ext cx="569700" cy="605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918" name="Shape 918"/>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919" name="Shape 919"/>
          <p:cNvSpPr txBox="1"/>
          <p:nvPr/>
        </p:nvSpPr>
        <p:spPr>
          <a:xfrm>
            <a:off x="5267100" y="1680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One to many</a:t>
            </a:r>
            <a:r>
              <a:rPr lang="en" sz="1400" kern="0">
                <a:solidFill>
                  <a:srgbClr val="000000"/>
                </a:solidFill>
                <a:latin typeface="Arial"/>
                <a:ea typeface="Arial"/>
                <a:cs typeface="Arial"/>
                <a:sym typeface="Arial"/>
              </a:rPr>
              <a:t>: Produce output sequence from single input vector</a:t>
            </a:r>
          </a:p>
        </p:txBody>
      </p:sp>
      <p:grpSp>
        <p:nvGrpSpPr>
          <p:cNvPr id="920" name="Shape 920"/>
          <p:cNvGrpSpPr/>
          <p:nvPr/>
        </p:nvGrpSpPr>
        <p:grpSpPr>
          <a:xfrm>
            <a:off x="4768906" y="3216449"/>
            <a:ext cx="4491675" cy="1272531"/>
            <a:chOff x="721775" y="2151475"/>
            <a:chExt cx="6838725" cy="1937471"/>
          </a:xfrm>
        </p:grpSpPr>
        <p:sp>
          <p:nvSpPr>
            <p:cNvPr id="921" name="Shape 92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4" name="Shape 914"/>
            <p:cNvSpPr/>
            <p:nvPr/>
          </p:nvSpPr>
          <p:spPr>
            <a:xfrm>
              <a:off x="2512458" y="2151475"/>
              <a:ext cx="62763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922" name="Shape 922"/>
            <p:cNvCxnSpPr>
              <a:stCxn id="921" idx="3"/>
              <a:endCxn id="914" idx="1"/>
            </p:cNvCxnSpPr>
            <p:nvPr/>
          </p:nvCxnSpPr>
          <p:spPr>
            <a:xfrm flipV="1">
              <a:off x="2232163" y="2540575"/>
              <a:ext cx="280295" cy="70"/>
            </a:xfrm>
            <a:prstGeom prst="straightConnector1">
              <a:avLst/>
            </a:prstGeom>
            <a:noFill/>
            <a:ln w="19050" cap="flat" cmpd="sng">
              <a:solidFill>
                <a:schemeClr val="dk2"/>
              </a:solidFill>
              <a:prstDash val="solid"/>
              <a:round/>
              <a:headEnd type="none" w="lg" len="lg"/>
              <a:tailEnd type="triangle" w="lg" len="lg"/>
            </a:ln>
          </p:spPr>
        </p:cxnSp>
        <p:sp>
          <p:nvSpPr>
            <p:cNvPr id="923" name="Shape 923"/>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6" name="Shape 916"/>
            <p:cNvSpPr/>
            <p:nvPr/>
          </p:nvSpPr>
          <p:spPr>
            <a:xfrm>
              <a:off x="4248315" y="2151475"/>
              <a:ext cx="54661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924" name="Shape 924"/>
            <p:cNvCxnSpPr>
              <a:stCxn id="914" idx="3"/>
              <a:endCxn id="923" idx="1"/>
            </p:cNvCxnSpPr>
            <p:nvPr/>
          </p:nvCxnSpPr>
          <p:spPr>
            <a:xfrm>
              <a:off x="3140092" y="2540575"/>
              <a:ext cx="241590" cy="70"/>
            </a:xfrm>
            <a:prstGeom prst="straightConnector1">
              <a:avLst/>
            </a:prstGeom>
            <a:noFill/>
            <a:ln w="19050" cap="flat" cmpd="sng">
              <a:solidFill>
                <a:schemeClr val="dk2"/>
              </a:solidFill>
              <a:prstDash val="solid"/>
              <a:round/>
              <a:headEnd type="none" w="lg" len="lg"/>
              <a:tailEnd type="triangle" w="lg" len="lg"/>
            </a:ln>
          </p:spPr>
        </p:cxnSp>
        <p:cxnSp>
          <p:nvCxnSpPr>
            <p:cNvPr id="925" name="Shape 925"/>
            <p:cNvCxnSpPr>
              <a:stCxn id="923" idx="3"/>
              <a:endCxn id="916" idx="1"/>
            </p:cNvCxnSpPr>
            <p:nvPr/>
          </p:nvCxnSpPr>
          <p:spPr>
            <a:xfrm flipV="1">
              <a:off x="3912682" y="2540575"/>
              <a:ext cx="335633" cy="70"/>
            </a:xfrm>
            <a:prstGeom prst="straightConnector1">
              <a:avLst/>
            </a:prstGeom>
            <a:noFill/>
            <a:ln w="19050" cap="flat" cmpd="sng">
              <a:solidFill>
                <a:schemeClr val="dk2"/>
              </a:solidFill>
              <a:prstDash val="solid"/>
              <a:round/>
              <a:headEnd type="none" w="lg" len="lg"/>
              <a:tailEnd type="triangle" w="lg" len="lg"/>
            </a:ln>
          </p:spPr>
        </p:cxnSp>
        <p:sp>
          <p:nvSpPr>
            <p:cNvPr id="926" name="Shape 926"/>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cxnSp>
          <p:nvCxnSpPr>
            <p:cNvPr id="927" name="Shape 927"/>
            <p:cNvCxnSpPr>
              <a:stCxn id="916" idx="3"/>
              <a:endCxn id="926" idx="1"/>
            </p:cNvCxnSpPr>
            <p:nvPr/>
          </p:nvCxnSpPr>
          <p:spPr>
            <a:xfrm>
              <a:off x="4794929" y="2540575"/>
              <a:ext cx="267270" cy="70"/>
            </a:xfrm>
            <a:prstGeom prst="straightConnector1">
              <a:avLst/>
            </a:prstGeom>
            <a:noFill/>
            <a:ln w="19050" cap="flat" cmpd="sng">
              <a:solidFill>
                <a:schemeClr val="dk2"/>
              </a:solidFill>
              <a:prstDash val="solid"/>
              <a:round/>
              <a:headEnd type="none" w="lg" len="lg"/>
              <a:tailEnd type="triangle" w="lg" len="lg"/>
            </a:ln>
          </p:spPr>
        </p:cxnSp>
        <p:cxnSp>
          <p:nvCxnSpPr>
            <p:cNvPr id="928" name="Shape 928"/>
            <p:cNvCxnSpPr>
              <a:stCxn id="926" idx="3"/>
            </p:cNvCxnSpPr>
            <p:nvPr/>
          </p:nvCxnSpPr>
          <p:spPr>
            <a:xfrm>
              <a:off x="5593200" y="2540645"/>
              <a:ext cx="396000" cy="0"/>
            </a:xfrm>
            <a:prstGeom prst="straightConnector1">
              <a:avLst/>
            </a:prstGeom>
            <a:noFill/>
            <a:ln w="19050" cap="flat" cmpd="sng">
              <a:solidFill>
                <a:schemeClr val="dk2"/>
              </a:solidFill>
              <a:prstDash val="solid"/>
              <a:round/>
              <a:headEnd type="none" w="lg" len="lg"/>
              <a:tailEnd type="triangle" w="lg" len="lg"/>
            </a:ln>
          </p:spPr>
        </p:cxnSp>
        <p:sp>
          <p:nvSpPr>
            <p:cNvPr id="930" name="Shape 930"/>
            <p:cNvSpPr/>
            <p:nvPr/>
          </p:nvSpPr>
          <p:spPr>
            <a:xfrm>
              <a:off x="721775" y="3578645"/>
              <a:ext cx="664038" cy="510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2</a:t>
              </a:r>
            </a:p>
          </p:txBody>
        </p:sp>
        <p:cxnSp>
          <p:nvCxnSpPr>
            <p:cNvPr id="931" name="Shape 931"/>
            <p:cNvCxnSpPr>
              <a:stCxn id="930" idx="2"/>
              <a:endCxn id="932" idx="3"/>
            </p:cNvCxnSpPr>
            <p:nvPr/>
          </p:nvCxnSpPr>
          <p:spPr>
            <a:xfrm rot="5400000" flipH="1" flipV="1">
              <a:off x="1571211" y="2259810"/>
              <a:ext cx="1311718" cy="2346553"/>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933" name="Shape 933"/>
            <p:cNvCxnSpPr>
              <a:stCxn id="930" idx="0"/>
            </p:cNvCxnSpPr>
            <p:nvPr/>
          </p:nvCxnSpPr>
          <p:spPr>
            <a:xfrm rot="5400000" flipH="1" flipV="1">
              <a:off x="1000396" y="2861047"/>
              <a:ext cx="770997" cy="664199"/>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934" name="Shape 934"/>
            <p:cNvCxnSpPr>
              <a:stCxn id="930" idx="2"/>
              <a:endCxn id="935" idx="3"/>
            </p:cNvCxnSpPr>
            <p:nvPr/>
          </p:nvCxnSpPr>
          <p:spPr>
            <a:xfrm rot="5400000" flipH="1" flipV="1">
              <a:off x="2411461" y="1419558"/>
              <a:ext cx="1311717" cy="4027054"/>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932" name="Shape 932"/>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6" name="Shape 936"/>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5" name="Shape 935"/>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6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63" name="Shape 839"/>
          <p:cNvGrpSpPr/>
          <p:nvPr/>
        </p:nvGrpSpPr>
        <p:grpSpPr>
          <a:xfrm>
            <a:off x="246185" y="3142767"/>
            <a:ext cx="4781772" cy="1319525"/>
            <a:chOff x="721551" y="2079924"/>
            <a:chExt cx="7280407" cy="2009021"/>
          </a:xfrm>
        </p:grpSpPr>
        <p:sp>
          <p:nvSpPr>
            <p:cNvPr id="64"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65"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66"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67" name="Shape 843"/>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68" name="Shape 845"/>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69" name="Shape 846"/>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70"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1"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72" name="Shape 849"/>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73" name="Shape 850"/>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74" name="Shape 852"/>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75"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6"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77"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78" name="Shape 856"/>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79" name="Shape 857"/>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0" name="Shape 858"/>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1" name="Shape 859"/>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2"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3"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5"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 name="Shape 862"/>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7" name="Shape 864"/>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8" name="Shape 865"/>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9"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1" name="Shape 867"/>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92"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94"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1503190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2" name="Shape 942"/>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43" name="Shape 943"/>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44" name="Shape 944"/>
          <p:cNvSpPr/>
          <p:nvPr/>
        </p:nvSpPr>
        <p:spPr>
          <a:xfrm>
            <a:off x="2776200" y="972025"/>
            <a:ext cx="6169200" cy="29751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75161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0" name="Shape 950"/>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51" name="Shape 951"/>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52" name="Shape 952"/>
          <p:cNvSpPr/>
          <p:nvPr/>
        </p:nvSpPr>
        <p:spPr>
          <a:xfrm>
            <a:off x="2776200" y="972025"/>
            <a:ext cx="6169200" cy="16938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7" name="Picture 6"/>
          <p:cNvPicPr>
            <a:picLocks noChangeAspect="1"/>
          </p:cNvPicPr>
          <p:nvPr/>
        </p:nvPicPr>
        <p:blipFill>
          <a:blip r:embed="rId4"/>
          <a:stretch>
            <a:fillRect/>
          </a:stretch>
        </p:blipFill>
        <p:spPr>
          <a:xfrm>
            <a:off x="3352800" y="1447800"/>
            <a:ext cx="5702300" cy="393700"/>
          </a:xfrm>
          <a:prstGeom prst="rect">
            <a:avLst/>
          </a:prstGeom>
          <a:ln>
            <a:solidFill>
              <a:srgbClr val="000000"/>
            </a:solid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69160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Local </a:t>
            </a:r>
            <a:r>
              <a:rPr lang="en-US" dirty="0" err="1"/>
              <a:t>vs</a:t>
            </a:r>
            <a:r>
              <a:rPr lang="en-US" dirty="0"/>
              <a:t> Distributed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7" name="Picture 6"/>
          <p:cNvPicPr>
            <a:picLocks noChangeAspect="1"/>
          </p:cNvPicPr>
          <p:nvPr/>
        </p:nvPicPr>
        <p:blipFill>
          <a:blip r:embed="rId2"/>
          <a:stretch>
            <a:fillRect/>
          </a:stretch>
        </p:blipFill>
        <p:spPr>
          <a:xfrm>
            <a:off x="990601" y="1681810"/>
            <a:ext cx="7201107" cy="4572000"/>
          </a:xfrm>
          <a:prstGeom prst="rect">
            <a:avLst/>
          </a:prstGeom>
        </p:spPr>
      </p:pic>
      <p:sp>
        <p:nvSpPr>
          <p:cNvPr id="8" name="Rectangle 7"/>
          <p:cNvSpPr/>
          <p:nvPr/>
        </p:nvSpPr>
        <p:spPr bwMode="auto">
          <a:xfrm>
            <a:off x="4495800" y="1447800"/>
            <a:ext cx="4343400" cy="51054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5871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Can we interpret each dimension?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pic>
        <p:nvPicPr>
          <p:cNvPr id="6" name="Picture 5"/>
          <p:cNvPicPr>
            <a:picLocks noChangeAspect="1"/>
          </p:cNvPicPr>
          <p:nvPr/>
        </p:nvPicPr>
        <p:blipFill>
          <a:blip r:embed="rId2"/>
          <a:stretch>
            <a:fillRect/>
          </a:stretch>
        </p:blipFill>
        <p:spPr>
          <a:xfrm>
            <a:off x="990600" y="1676400"/>
            <a:ext cx="7468763" cy="4572000"/>
          </a:xfrm>
          <a:prstGeom prst="rect">
            <a:avLst/>
          </a:prstGeom>
        </p:spPr>
      </p:pic>
      <p:sp>
        <p:nvSpPr>
          <p:cNvPr id="8" name="TextBox 7"/>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9209969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7" name="Picture 6"/>
          <p:cNvPicPr>
            <a:picLocks noChangeAspect="1"/>
          </p:cNvPicPr>
          <p:nvPr/>
        </p:nvPicPr>
        <p:blipFill>
          <a:blip r:embed="rId2"/>
          <a:stretch>
            <a:fillRect/>
          </a:stretch>
        </p:blipFill>
        <p:spPr>
          <a:xfrm>
            <a:off x="1282700" y="2425700"/>
            <a:ext cx="6565900" cy="1993900"/>
          </a:xfrm>
          <a:prstGeom prst="rect">
            <a:avLst/>
          </a:prstGeom>
        </p:spPr>
      </p:pic>
      <p:sp>
        <p:nvSpPr>
          <p:cNvPr id="8" name="TextBox 7"/>
          <p:cNvSpPr txBox="1"/>
          <p:nvPr/>
        </p:nvSpPr>
        <p:spPr>
          <a:xfrm>
            <a:off x="406500" y="2743200"/>
            <a:ext cx="736500" cy="369332"/>
          </a:xfrm>
          <a:prstGeom prst="rect">
            <a:avLst/>
          </a:prstGeom>
          <a:noFill/>
        </p:spPr>
        <p:txBody>
          <a:bodyPr wrap="none" rtlCol="0">
            <a:spAutoFit/>
          </a:bodyPr>
          <a:lstStyle/>
          <a:p>
            <a:r>
              <a:rPr lang="en-US" sz="1800" dirty="0"/>
              <a:t>Local</a:t>
            </a:r>
          </a:p>
        </p:txBody>
      </p:sp>
      <p:sp>
        <p:nvSpPr>
          <p:cNvPr id="9" name="TextBox 8"/>
          <p:cNvSpPr txBox="1"/>
          <p:nvPr/>
        </p:nvSpPr>
        <p:spPr>
          <a:xfrm>
            <a:off x="159805" y="3657600"/>
            <a:ext cx="1287995" cy="369332"/>
          </a:xfrm>
          <a:prstGeom prst="rect">
            <a:avLst/>
          </a:prstGeom>
          <a:noFill/>
        </p:spPr>
        <p:txBody>
          <a:bodyPr wrap="none" rtlCol="0">
            <a:spAutoFit/>
          </a:bodyPr>
          <a:lstStyle/>
          <a:p>
            <a:r>
              <a:rPr lang="en-US" sz="1800" dirty="0"/>
              <a:t>Distributed</a:t>
            </a:r>
          </a:p>
        </p:txBody>
      </p:sp>
      <p:sp>
        <p:nvSpPr>
          <p:cNvPr id="10" name="TextBox 9"/>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63965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7" name="Shape 407"/>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9" name="Shape 40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410" name="Shape 410"/>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411" name="Shape 411"/>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2" name="Shape 412"/>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413" name="Shape 413"/>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414" name="Shape 414"/>
          <p:cNvGrpSpPr/>
          <p:nvPr/>
        </p:nvGrpSpPr>
        <p:grpSpPr>
          <a:xfrm>
            <a:off x="7155254" y="2597364"/>
            <a:ext cx="1935845" cy="1437961"/>
            <a:chOff x="3688175" y="943350"/>
            <a:chExt cx="5279100" cy="3521825"/>
          </a:xfrm>
        </p:grpSpPr>
        <p:sp>
          <p:nvSpPr>
            <p:cNvPr id="415" name="Shape 415"/>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6" name="Shape 416"/>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417" name="Shape 417"/>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418" name="Shape 418"/>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419" name="Shape 419"/>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420" name="Shape 420"/>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421" name="Shape 421"/>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2" name="Shape 422"/>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3" name="Shape 423"/>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5" name="Shape 425"/>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6" name="Shape 426"/>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7" name="Shape 427"/>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8" name="Shape 428"/>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9" name="Shape 429"/>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0" name="Shape 430"/>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31" name="Shape 431"/>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32" name="Shape 432"/>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33" name="Shape 433"/>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34" name="Shape 434"/>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435" name="Shape 435"/>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22244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49600</TotalTime>
  <Words>3724</Words>
  <Application>Microsoft Macintosh PowerPoint</Application>
  <PresentationFormat>On-screen Show (4:3)</PresentationFormat>
  <Paragraphs>897</Paragraphs>
  <Slides>87</Slides>
  <Notes>48</Notes>
  <HiddenSlides>11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Arial</vt:lpstr>
      <vt:lpstr>Arial Narrow</vt:lpstr>
      <vt:lpstr>FreeSans</vt:lpstr>
      <vt:lpstr>Blank Presentation</vt:lpstr>
      <vt:lpstr>CS 4803 / 7643: Deep Learning</vt:lpstr>
      <vt:lpstr>Administrativia</vt:lpstr>
      <vt:lpstr>PowerPoint Presentation</vt:lpstr>
      <vt:lpstr>PowerPoint Presentation</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Transposed Convolutions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Transposed Convolution</vt:lpstr>
      <vt:lpstr>PowerPoint Presentation</vt:lpstr>
      <vt:lpstr>PowerPoint Presentation</vt:lpstr>
      <vt:lpstr>Why this operation?</vt:lpstr>
      <vt:lpstr>What is deconvolution?</vt:lpstr>
      <vt:lpstr>What is deconvolution?</vt:lpstr>
      <vt:lpstr>What does “deconvolution” have to do with “transposed convolution”?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not always</vt:lpstr>
      <vt:lpstr>But not always</vt:lpstr>
      <vt:lpstr>Plan for Today</vt:lpstr>
      <vt:lpstr>New Topic: RNNs</vt:lpstr>
      <vt:lpstr>New Words</vt:lpstr>
      <vt:lpstr>What’s wrong with MLPs?</vt:lpstr>
      <vt:lpstr>What’s wrong with MLPs?</vt:lpstr>
      <vt:lpstr>Why model sequences?</vt:lpstr>
      <vt:lpstr>Why model sequences?</vt:lpstr>
      <vt:lpstr>Sequences are everywhere…</vt:lpstr>
      <vt:lpstr>Even where you might not expect a sequence… </vt:lpstr>
      <vt:lpstr>Even where you might not expect a sequence… </vt:lpstr>
      <vt:lpstr>Even where you might not expect a sequence… </vt:lpstr>
      <vt:lpstr>PowerPoint Presentation</vt:lpstr>
      <vt:lpstr>Sequences in Input or Output?</vt:lpstr>
      <vt:lpstr>Sequences in Input or Output?</vt:lpstr>
      <vt:lpstr>Sequences in Input or Output?</vt:lpstr>
      <vt:lpstr>Sequences in Input or Output?</vt:lpstr>
      <vt:lpstr>2 Key Ideas</vt:lpstr>
      <vt:lpstr>PowerPoint Presentation</vt:lpstr>
      <vt:lpstr>Gradients add at branches</vt:lpstr>
      <vt:lpstr>Duality in Fprop and Bprop</vt:lpstr>
      <vt:lpstr>2 Key Ideas</vt:lpstr>
      <vt:lpstr>How do we model sequences?</vt:lpstr>
      <vt:lpstr>How do we model sequences?</vt:lpstr>
      <vt:lpstr>How do we model sequences?</vt:lpstr>
      <vt:lpstr>2 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Distributed Representations Toy Example</vt:lpstr>
      <vt:lpstr>Distributed Representations Toy Example</vt:lpstr>
      <vt:lpstr>Power of distributed representations!</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2815</cp:revision>
  <cp:lastPrinted>2015-04-01T17:45:43Z</cp:lastPrinted>
  <dcterms:created xsi:type="dcterms:W3CDTF">2013-03-06T19:31:42Z</dcterms:created>
  <dcterms:modified xsi:type="dcterms:W3CDTF">2019-10-03T17:49:24Z</dcterms:modified>
  <cp:category/>
</cp:coreProperties>
</file>