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79"/>
  </p:notesMasterIdLst>
  <p:handoutMasterIdLst>
    <p:handoutMasterId r:id="rId80"/>
  </p:handoutMasterIdLst>
  <p:sldIdLst>
    <p:sldId id="256" r:id="rId2"/>
    <p:sldId id="2331" r:id="rId3"/>
    <p:sldId id="2405" r:id="rId4"/>
    <p:sldId id="2379" r:id="rId5"/>
    <p:sldId id="258" r:id="rId6"/>
    <p:sldId id="259" r:id="rId7"/>
    <p:sldId id="260" r:id="rId8"/>
    <p:sldId id="2380" r:id="rId9"/>
    <p:sldId id="265" r:id="rId10"/>
    <p:sldId id="266" r:id="rId11"/>
    <p:sldId id="261" r:id="rId12"/>
    <p:sldId id="262" r:id="rId13"/>
    <p:sldId id="263" r:id="rId14"/>
    <p:sldId id="264" r:id="rId15"/>
    <p:sldId id="2407" r:id="rId16"/>
    <p:sldId id="2406" r:id="rId17"/>
    <p:sldId id="2359" r:id="rId18"/>
    <p:sldId id="267" r:id="rId19"/>
    <p:sldId id="268" r:id="rId20"/>
    <p:sldId id="2383" r:id="rId21"/>
    <p:sldId id="2395" r:id="rId22"/>
    <p:sldId id="2396" r:id="rId23"/>
    <p:sldId id="2397" r:id="rId24"/>
    <p:sldId id="2398" r:id="rId25"/>
    <p:sldId id="2399" r:id="rId26"/>
    <p:sldId id="2400" r:id="rId27"/>
    <p:sldId id="2385" r:id="rId28"/>
    <p:sldId id="270" r:id="rId29"/>
    <p:sldId id="271" r:id="rId30"/>
    <p:sldId id="272" r:id="rId31"/>
    <p:sldId id="2402" r:id="rId32"/>
    <p:sldId id="2403" r:id="rId33"/>
    <p:sldId id="2401" r:id="rId34"/>
    <p:sldId id="1193" r:id="rId35"/>
    <p:sldId id="2386" r:id="rId36"/>
    <p:sldId id="2387" r:id="rId37"/>
    <p:sldId id="2388" r:id="rId38"/>
    <p:sldId id="2389" r:id="rId39"/>
    <p:sldId id="2390" r:id="rId40"/>
    <p:sldId id="2391" r:id="rId41"/>
    <p:sldId id="1030" r:id="rId42"/>
    <p:sldId id="1031" r:id="rId43"/>
    <p:sldId id="2404" r:id="rId44"/>
    <p:sldId id="2393" r:id="rId45"/>
    <p:sldId id="282" r:id="rId46"/>
    <p:sldId id="2408" r:id="rId47"/>
    <p:sldId id="1062" r:id="rId48"/>
    <p:sldId id="1063" r:id="rId49"/>
    <p:sldId id="1064" r:id="rId50"/>
    <p:sldId id="1065" r:id="rId51"/>
    <p:sldId id="1066" r:id="rId52"/>
    <p:sldId id="1095" r:id="rId53"/>
    <p:sldId id="1096" r:id="rId54"/>
    <p:sldId id="1097" r:id="rId55"/>
    <p:sldId id="1098" r:id="rId56"/>
    <p:sldId id="1099" r:id="rId57"/>
    <p:sldId id="1142" r:id="rId58"/>
    <p:sldId id="2409" r:id="rId59"/>
    <p:sldId id="2410" r:id="rId60"/>
    <p:sldId id="2381" r:id="rId61"/>
    <p:sldId id="277" r:id="rId62"/>
    <p:sldId id="278" r:id="rId63"/>
    <p:sldId id="279" r:id="rId64"/>
    <p:sldId id="280" r:id="rId65"/>
    <p:sldId id="2412" r:id="rId66"/>
    <p:sldId id="281" r:id="rId67"/>
    <p:sldId id="2382" r:id="rId68"/>
    <p:sldId id="289" r:id="rId69"/>
    <p:sldId id="290" r:id="rId70"/>
    <p:sldId id="292" r:id="rId71"/>
    <p:sldId id="293" r:id="rId72"/>
    <p:sldId id="298" r:id="rId73"/>
    <p:sldId id="299" r:id="rId74"/>
    <p:sldId id="300" r:id="rId75"/>
    <p:sldId id="2411" r:id="rId76"/>
    <p:sldId id="304" r:id="rId77"/>
    <p:sldId id="305" r:id="rId78"/>
  </p:sldIdLst>
  <p:sldSz cx="9144000" cy="6858000" type="screen4x3"/>
  <p:notesSz cx="6858000" cy="314325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56036"/>
  </p:normalViewPr>
  <p:slideViewPr>
    <p:cSldViewPr snapToGrid="0">
      <p:cViewPr varScale="1">
        <p:scale>
          <a:sx n="68" d="100"/>
          <a:sy n="68" d="100"/>
        </p:scale>
        <p:origin x="1720" y="192"/>
      </p:cViewPr>
      <p:guideLst>
        <p:guide orient="horz" pos="2160"/>
        <p:guide pos="2880"/>
      </p:guideLst>
    </p:cSldViewPr>
  </p:slideViewPr>
  <p:notesTextViewPr>
    <p:cViewPr>
      <p:scale>
        <a:sx n="1" d="1"/>
        <a:sy n="1" d="1"/>
      </p:scale>
      <p:origin x="0" y="-24"/>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9/30/19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a:ea typeface="ＭＳ Ｐゴシック"/>
                <a:cs typeface="Arial"/>
              </a:rPr>
              <a:t>Today</a:t>
            </a:r>
          </a:p>
          <a:p>
            <a:r>
              <a:rPr lang="en-US" dirty="0">
                <a:latin typeface="Arial"/>
                <a:ea typeface="ＭＳ Ｐゴシック"/>
                <a:cs typeface="Arial"/>
              </a:rPr>
              <a:t>Learn about visualizing and understanding CNNs.</a:t>
            </a:r>
          </a:p>
          <a:p>
            <a:r>
              <a:rPr lang="en-US" dirty="0">
                <a:latin typeface="Arial"/>
                <a:ea typeface="ＭＳ Ｐゴシック"/>
                <a:cs typeface="Arial"/>
              </a:rPr>
              <a:t>Pretty pictures</a:t>
            </a:r>
          </a:p>
          <a:p>
            <a:endParaRPr lang="en-US" dirty="0">
              <a:latin typeface="Arial"/>
              <a:ea typeface="ＭＳ Ｐゴシック"/>
              <a:cs typeface="Arial"/>
            </a:endParaRPr>
          </a:p>
          <a:p>
            <a:endParaRPr lang="en-US" dirty="0">
              <a:latin typeface="Arial"/>
              <a:ea typeface="ＭＳ Ｐゴシック"/>
              <a:cs typeface="Arial"/>
            </a:endParaRPr>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Visualizing what types of patches from input images cause maximal activation of different neurons</a:t>
            </a:r>
          </a:p>
          <a:p>
            <a:r>
              <a:rPr lang="en-US" dirty="0">
                <a:latin typeface="Arial"/>
                <a:ea typeface="ＭＳ Ｐゴシック"/>
                <a:cs typeface="Arial"/>
              </a:rPr>
              <a:t>Say we pick the same conv5 layer and choose a particular neuron. We feed in a bunch of images and see the images that active any particular neuron.  Then what we'll do is visualize the patches from this large data set of images corresponding to the maximal activations of that that particular feature in that particular layer.  And then we can sort these patches by their activation at that particular layer.  </a:t>
            </a:r>
          </a:p>
          <a:p>
            <a:r>
              <a:rPr lang="en-US" b="1" dirty="0">
                <a:latin typeface="Arial"/>
                <a:ea typeface="ＭＳ Ｐゴシック"/>
                <a:cs typeface="Arial"/>
              </a:rPr>
              <a:t>at the bottom we also see some maximally activating patches for neurons from a higher up layer</a:t>
            </a:r>
            <a:r>
              <a:rPr lang="en-US" dirty="0">
                <a:latin typeface="Arial"/>
                <a:ea typeface="ＭＳ Ｐゴシック"/>
                <a:cs typeface="Arial"/>
              </a:rPr>
              <a:t> in the same network.  And now because they are coming from higher in the network they have a larger receptive field.  So, they're looking at larger patches of the input image and we can also see that they're looking for maybe larger structures in the input image.</a:t>
            </a:r>
          </a:p>
          <a:p>
            <a:endParaRPr lang="en-US" dirty="0">
              <a:latin typeface="Arial"/>
              <a:ea typeface="ＭＳ Ｐゴシック"/>
              <a:cs typeface="Arial"/>
            </a:endParaRPr>
          </a:p>
        </p:txBody>
      </p:sp>
    </p:spTree>
    <p:extLst>
      <p:ext uri="{BB962C8B-B14F-4D97-AF65-F5344CB8AC3E}">
        <p14:creationId xmlns:p14="http://schemas.microsoft.com/office/powerpoint/2010/main" val="298775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Let's get to the last layer. For most classification tasks it is common to have a fully connected layer at the end. Considering how less interpretable the 16 dimensional weights of the second layer, visualizing the 4096 dimensional weights of the final layer could be un imaginable. </a:t>
            </a:r>
          </a:p>
          <a:p>
            <a:endParaRPr lang="en-US" dirty="0">
              <a:latin typeface="Arial"/>
              <a:ea typeface="ＭＳ Ｐゴシック"/>
              <a:cs typeface="Arial"/>
            </a:endParaRPr>
          </a:p>
          <a:p>
            <a:r>
              <a:rPr lang="en-US" dirty="0">
                <a:latin typeface="Arial"/>
                <a:ea typeface="ＭＳ Ｐゴシック"/>
                <a:cs typeface="Arial"/>
              </a:rPr>
              <a:t>But what we can do is try and feed dataset of images to the trained model and record the 4096 dimensional vector of each of those images.</a:t>
            </a:r>
          </a:p>
          <a:p>
            <a:endParaRPr lang="en-US" dirty="0">
              <a:latin typeface="Arial"/>
              <a:ea typeface="ＭＳ Ｐゴシック"/>
              <a:cs typeface="Arial"/>
            </a:endParaRPr>
          </a:p>
          <a:p>
            <a:endParaRPr lang="en-US" dirty="0">
              <a:latin typeface="Arial"/>
              <a:ea typeface="ＭＳ Ｐゴシック"/>
              <a:cs typeface="Arial"/>
            </a:endParaRPr>
          </a:p>
          <a:p>
            <a:pPr>
              <a:spcBef>
                <a:spcPts val="0"/>
              </a:spcBef>
              <a:spcAft>
                <a:spcPts val="0"/>
              </a:spcAft>
            </a:pPr>
            <a:endParaRPr lang="en-US" dirty="0">
              <a:cs typeface="Arial"/>
            </a:endParaRPr>
          </a:p>
        </p:txBody>
      </p:sp>
    </p:spTree>
    <p:extLst>
      <p:ext uri="{BB962C8B-B14F-4D97-AF65-F5344CB8AC3E}">
        <p14:creationId xmlns:p14="http://schemas.microsoft.com/office/powerpoint/2010/main" val="2473852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Let’s do that. In the left we see NN in pixel space. For the image on left, we see similar looking images on the right. Raw pixels are similar. </a:t>
            </a:r>
          </a:p>
          <a:p>
            <a:r>
              <a:rPr lang="en-US" dirty="0">
                <a:latin typeface="Arial"/>
                <a:ea typeface="ＭＳ Ｐゴシック"/>
                <a:cs typeface="Arial"/>
              </a:rPr>
              <a:t>And so for example this white dog that you see here, it's nearest neighbors are in pixel space are these kinds of white blobby things that may or may not be dogs, but at least the raw pixels of the image are quite similar. </a:t>
            </a:r>
          </a:p>
          <a:p>
            <a:endParaRPr lang="en-US" dirty="0">
              <a:latin typeface="Arial"/>
              <a:ea typeface="ＭＳ Ｐゴシック"/>
              <a:cs typeface="Arial"/>
            </a:endParaRPr>
          </a:p>
          <a:p>
            <a:r>
              <a:rPr lang="en-US" dirty="0">
                <a:latin typeface="Arial"/>
                <a:ea typeface="ＭＳ Ｐゴシック"/>
                <a:cs typeface="Arial"/>
              </a:rPr>
              <a:t>Now lets compute nearest </a:t>
            </a:r>
            <a:r>
              <a:rPr lang="en-US" dirty="0" err="1">
                <a:latin typeface="Arial"/>
                <a:ea typeface="ＭＳ Ｐゴシック"/>
                <a:cs typeface="Arial"/>
              </a:rPr>
              <a:t>neighbours</a:t>
            </a:r>
            <a:r>
              <a:rPr lang="en-US" dirty="0">
                <a:latin typeface="Arial"/>
                <a:ea typeface="ＭＳ Ｐゴシック"/>
                <a:cs typeface="Arial"/>
              </a:rPr>
              <a:t> in the 4096 dimensional space. </a:t>
            </a:r>
          </a:p>
          <a:p>
            <a:r>
              <a:rPr lang="en-US" dirty="0">
                <a:latin typeface="Arial"/>
                <a:ea typeface="ＭＳ Ｐゴシック"/>
                <a:cs typeface="Arial"/>
              </a:rPr>
              <a:t>First column -&gt; test set images</a:t>
            </a:r>
          </a:p>
          <a:p>
            <a:r>
              <a:rPr lang="en-US" dirty="0">
                <a:latin typeface="Arial"/>
                <a:ea typeface="ＭＳ Ｐゴシック"/>
                <a:cs typeface="Arial"/>
              </a:rPr>
              <a:t>Second column -&gt; nearest </a:t>
            </a:r>
            <a:r>
              <a:rPr lang="en-US" dirty="0" err="1">
                <a:latin typeface="Arial"/>
                <a:ea typeface="ＭＳ Ｐゴシック"/>
                <a:cs typeface="Arial"/>
              </a:rPr>
              <a:t>neighbours</a:t>
            </a:r>
            <a:r>
              <a:rPr lang="en-US" dirty="0">
                <a:latin typeface="Arial"/>
                <a:ea typeface="ＭＳ Ｐゴシック"/>
                <a:cs typeface="Arial"/>
              </a:rPr>
              <a:t> in this space. </a:t>
            </a:r>
          </a:p>
          <a:p>
            <a:r>
              <a:rPr lang="en-US" dirty="0">
                <a:latin typeface="Arial"/>
                <a:ea typeface="ＭＳ Ｐゴシック"/>
                <a:cs typeface="Arial"/>
              </a:rPr>
              <a:t>And </a:t>
            </a:r>
            <a:r>
              <a:rPr lang="en-US" b="1" dirty="0">
                <a:latin typeface="Arial"/>
                <a:ea typeface="ＭＳ Ｐゴシック"/>
                <a:cs typeface="Arial"/>
              </a:rPr>
              <a:t>you can see here that this is quite different </a:t>
            </a:r>
            <a:r>
              <a:rPr lang="en-US" dirty="0">
                <a:latin typeface="Arial"/>
                <a:ea typeface="ＭＳ Ｐゴシック"/>
                <a:cs typeface="Arial"/>
              </a:rPr>
              <a:t>from the pixel space nearest neighbors, because the </a:t>
            </a:r>
            <a:r>
              <a:rPr lang="en-US" b="1" dirty="0">
                <a:latin typeface="Arial"/>
                <a:ea typeface="ＭＳ Ｐゴシック"/>
                <a:cs typeface="Arial"/>
              </a:rPr>
              <a:t>pixels are often quite different</a:t>
            </a:r>
            <a:r>
              <a:rPr lang="en-US" dirty="0">
                <a:latin typeface="Arial"/>
                <a:ea typeface="ＭＳ Ｐゴシック"/>
                <a:cs typeface="Arial"/>
              </a:rPr>
              <a:t> between the image in it's nearest neighbors and feature space.  However, the s</a:t>
            </a:r>
            <a:r>
              <a:rPr lang="en-US" b="1" dirty="0">
                <a:latin typeface="Arial"/>
                <a:ea typeface="ＭＳ Ｐゴシック"/>
                <a:cs typeface="Arial"/>
              </a:rPr>
              <a:t>emantic content of those images tends to be similar </a:t>
            </a:r>
            <a:r>
              <a:rPr lang="en-US" dirty="0">
                <a:latin typeface="Arial"/>
                <a:ea typeface="ＭＳ Ｐゴシック"/>
                <a:cs typeface="Arial"/>
              </a:rPr>
              <a:t>in this feature space.</a:t>
            </a:r>
          </a:p>
          <a:p>
            <a:endParaRPr lang="en-US" dirty="0">
              <a:latin typeface="Arial"/>
              <a:ea typeface="ＭＳ Ｐゴシック"/>
              <a:cs typeface="Arial"/>
            </a:endParaRPr>
          </a:p>
          <a:p>
            <a:r>
              <a:rPr lang="en-US" dirty="0">
                <a:latin typeface="Arial"/>
                <a:ea typeface="ＭＳ Ｐゴシック"/>
                <a:cs typeface="Arial"/>
              </a:rPr>
              <a:t>Different orientations of the elephant</a:t>
            </a:r>
          </a:p>
          <a:p>
            <a:endParaRPr lang="en-US" dirty="0">
              <a:latin typeface="Arial"/>
              <a:ea typeface="ＭＳ Ｐゴシック"/>
              <a:cs typeface="Arial"/>
            </a:endParaRPr>
          </a:p>
          <a:p>
            <a:r>
              <a:rPr lang="en-US" dirty="0">
                <a:latin typeface="Arial"/>
                <a:ea typeface="ＭＳ Ｐゴシック"/>
                <a:cs typeface="Arial"/>
              </a:rPr>
              <a:t>Means - their features are capturing some of those semantic content in these images. </a:t>
            </a:r>
          </a:p>
          <a:p>
            <a:endParaRPr lang="en-US" dirty="0">
              <a:latin typeface="Arial"/>
              <a:ea typeface="ＭＳ Ｐゴシック"/>
              <a:cs typeface="Arial"/>
            </a:endParaRPr>
          </a:p>
          <a:p>
            <a:r>
              <a:rPr lang="en-US" dirty="0">
                <a:latin typeface="Arial"/>
                <a:ea typeface="ＭＳ Ｐゴシック"/>
                <a:cs typeface="Arial"/>
              </a:rPr>
              <a:t>In the standard supervised learning procedure, there's nothing in the loss encouraging these features to be close together. It just kind of a </a:t>
            </a:r>
            <a:r>
              <a:rPr lang="en-US" b="1" dirty="0">
                <a:latin typeface="Arial"/>
                <a:ea typeface="ＭＳ Ｐゴシック"/>
                <a:cs typeface="Arial"/>
              </a:rPr>
              <a:t>happy accident that they end up being close to each other.</a:t>
            </a:r>
            <a:r>
              <a:rPr lang="en-US" dirty="0">
                <a:latin typeface="Arial"/>
                <a:ea typeface="ＭＳ Ｐゴシック"/>
                <a:cs typeface="Arial"/>
              </a:rPr>
              <a:t>  Because </a:t>
            </a:r>
            <a:r>
              <a:rPr lang="en-US" b="1" dirty="0">
                <a:latin typeface="Arial"/>
                <a:ea typeface="ＭＳ Ｐゴシック"/>
                <a:cs typeface="Arial"/>
              </a:rPr>
              <a:t>we didn't tell the network during training these features should be close</a:t>
            </a:r>
            <a:r>
              <a:rPr lang="en-US" dirty="0">
                <a:latin typeface="Arial"/>
                <a:ea typeface="ＭＳ Ｐゴシック"/>
                <a:cs typeface="Arial"/>
              </a:rPr>
              <a:t>.</a:t>
            </a:r>
          </a:p>
          <a:p>
            <a:endParaRPr lang="en-US" dirty="0"/>
          </a:p>
        </p:txBody>
      </p:sp>
    </p:spTree>
    <p:extLst>
      <p:ext uri="{BB962C8B-B14F-4D97-AF65-F5344CB8AC3E}">
        <p14:creationId xmlns:p14="http://schemas.microsoft.com/office/powerpoint/2010/main" val="109397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Yes, so the 4096 dimensional space is hard to visualize. Can we use some kind of dimensionality reduction to reduce it to 2, so we can visualize?</a:t>
            </a:r>
          </a:p>
          <a:p>
            <a:r>
              <a:rPr lang="en-US" dirty="0">
                <a:latin typeface="Arial"/>
                <a:ea typeface="ＭＳ Ｐゴシック"/>
                <a:cs typeface="Arial"/>
              </a:rPr>
              <a:t>A popular powerful technique is t-SNE (t-distributed Stochastic </a:t>
            </a:r>
            <a:r>
              <a:rPr lang="en-US" dirty="0" err="1">
                <a:latin typeface="Arial"/>
                <a:ea typeface="ＭＳ Ｐゴシック"/>
                <a:cs typeface="Arial"/>
              </a:rPr>
              <a:t>neighbour</a:t>
            </a:r>
            <a:r>
              <a:rPr lang="en-US" dirty="0">
                <a:latin typeface="Arial"/>
                <a:ea typeface="ＭＳ Ｐゴシック"/>
                <a:cs typeface="Arial"/>
              </a:rPr>
              <a:t> embeddings)</a:t>
            </a:r>
          </a:p>
          <a:p>
            <a:endParaRPr lang="en-US" dirty="0">
              <a:latin typeface="Arial"/>
              <a:ea typeface="ＭＳ Ｐゴシック"/>
              <a:cs typeface="Arial"/>
            </a:endParaRPr>
          </a:p>
          <a:p>
            <a:r>
              <a:rPr lang="en-US" dirty="0">
                <a:latin typeface="Arial"/>
                <a:ea typeface="ＭＳ Ｐゴシック"/>
                <a:cs typeface="Arial"/>
              </a:rPr>
              <a:t>Here is an example of what t-SNE can do. When we take MNIST digits 28x28 and feed them to a trained network and get the 4096 dimensional output and compress them to 2 using T-SNE. We see </a:t>
            </a:r>
            <a:r>
              <a:rPr lang="en-US" b="1" dirty="0">
                <a:latin typeface="Arial"/>
                <a:ea typeface="ＭＳ Ｐゴシック"/>
                <a:cs typeface="Arial"/>
              </a:rPr>
              <a:t>natural clusters</a:t>
            </a:r>
            <a:r>
              <a:rPr lang="en-US" dirty="0">
                <a:latin typeface="Arial"/>
                <a:ea typeface="ＭＳ Ｐゴシック"/>
                <a:cs typeface="Arial"/>
              </a:rPr>
              <a:t> being formed, where each cluster contains mostly a single digit.</a:t>
            </a:r>
          </a:p>
          <a:p>
            <a:endParaRPr lang="en-US" dirty="0">
              <a:latin typeface="Arial"/>
              <a:ea typeface="ＭＳ Ｐゴシック"/>
              <a:cs typeface="Arial"/>
            </a:endParaRPr>
          </a:p>
          <a:p>
            <a:endParaRPr lang="en-US" dirty="0">
              <a:cs typeface="Arial"/>
            </a:endParaRPr>
          </a:p>
        </p:txBody>
      </p:sp>
    </p:spTree>
    <p:extLst>
      <p:ext uri="{BB962C8B-B14F-4D97-AF65-F5344CB8AC3E}">
        <p14:creationId xmlns:p14="http://schemas.microsoft.com/office/powerpoint/2010/main" val="323178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we apply this t-SNE dimensionality reduction technique to the </a:t>
            </a:r>
            <a:r>
              <a:rPr lang="en-US" b="1" dirty="0">
                <a:latin typeface="Arial"/>
                <a:ea typeface="ＭＳ Ｐゴシック"/>
                <a:cs typeface="Arial"/>
              </a:rPr>
              <a:t>features from the last layer of our trained image net classifier.</a:t>
            </a:r>
            <a:r>
              <a:rPr lang="en-US" dirty="0">
                <a:latin typeface="Arial"/>
                <a:ea typeface="ＭＳ Ｐゴシック"/>
                <a:cs typeface="Arial"/>
              </a:rPr>
              <a:t>  </a:t>
            </a:r>
          </a:p>
          <a:p>
            <a:endParaRPr lang="en-US" dirty="0"/>
          </a:p>
          <a:p>
            <a:r>
              <a:rPr lang="en-US" b="1" dirty="0">
                <a:latin typeface="Arial"/>
                <a:ea typeface="ＭＳ Ｐゴシック"/>
                <a:cs typeface="Arial"/>
              </a:rPr>
              <a:t>To be a little more concrete</a:t>
            </a:r>
            <a:r>
              <a:rPr lang="en-US" dirty="0">
                <a:latin typeface="Arial"/>
                <a:ea typeface="ＭＳ Ｐゴシック"/>
                <a:cs typeface="Arial"/>
              </a:rPr>
              <a:t>, we take large sets of images and get 4096 vectors, reduce dimensionality </a:t>
            </a:r>
            <a:r>
              <a:rPr lang="en-US" b="1" dirty="0">
                <a:latin typeface="Arial"/>
                <a:ea typeface="ＭＳ Ｐゴシック"/>
                <a:cs typeface="Arial"/>
              </a:rPr>
              <a:t>and at each location in the grid we display the original image </a:t>
            </a:r>
            <a:r>
              <a:rPr lang="en-US" dirty="0">
                <a:latin typeface="Arial"/>
                <a:ea typeface="ＭＳ Ｐゴシック"/>
                <a:cs typeface="Arial"/>
              </a:rPr>
              <a:t>instead. We see different types of dog breeds animals and so on. </a:t>
            </a:r>
          </a:p>
          <a:p>
            <a:endParaRPr lang="en-US" dirty="0">
              <a:latin typeface="Arial"/>
              <a:ea typeface="ＭＳ Ｐゴシック"/>
              <a:cs typeface="Arial"/>
            </a:endParaRPr>
          </a:p>
          <a:p>
            <a:r>
              <a:rPr lang="en-US" dirty="0">
                <a:latin typeface="Arial"/>
                <a:ea typeface="ＭＳ Ｐゴシック"/>
                <a:cs typeface="Arial"/>
              </a:rPr>
              <a:t> So there's </a:t>
            </a:r>
            <a:r>
              <a:rPr lang="en-US" b="1" dirty="0">
                <a:latin typeface="Arial"/>
                <a:ea typeface="ＭＳ Ｐゴシック"/>
                <a:cs typeface="Arial"/>
              </a:rPr>
              <a:t>sort of continuous semantic notion in this feature space</a:t>
            </a:r>
            <a:r>
              <a:rPr lang="en-US" dirty="0">
                <a:latin typeface="Arial"/>
                <a:ea typeface="ＭＳ Ｐゴシック"/>
                <a:cs typeface="Arial"/>
              </a:rPr>
              <a:t>, which we can explore by looking through this t-SNE dimensionality reduction version of the features.</a:t>
            </a:r>
          </a:p>
          <a:p>
            <a:endParaRPr lang="en-US" dirty="0">
              <a:latin typeface="Arial"/>
              <a:ea typeface="ＭＳ Ｐゴシック"/>
              <a:cs typeface="Arial"/>
            </a:endParaRPr>
          </a:p>
          <a:p>
            <a:r>
              <a:rPr lang="en-US" dirty="0">
                <a:latin typeface="Arial"/>
                <a:ea typeface="ＭＳ Ｐゴシック"/>
                <a:cs typeface="Arial"/>
              </a:rPr>
              <a:t>Left is zoomed </a:t>
            </a:r>
            <a:r>
              <a:rPr lang="en-US" dirty="0" err="1">
                <a:latin typeface="Arial"/>
                <a:ea typeface="ＭＳ Ｐゴシック"/>
                <a:cs typeface="Arial"/>
              </a:rPr>
              <a:t>iin</a:t>
            </a:r>
            <a:r>
              <a:rPr lang="en-US" dirty="0">
                <a:latin typeface="Arial"/>
                <a:ea typeface="ＭＳ Ｐゴシック"/>
                <a:cs typeface="Arial"/>
              </a:rPr>
              <a:t> version of the right</a:t>
            </a:r>
          </a:p>
          <a:p>
            <a:endParaRPr lang="en-US" dirty="0">
              <a:latin typeface="Arial"/>
              <a:ea typeface="ＭＳ Ｐゴシック"/>
              <a:cs typeface="Arial"/>
            </a:endParaRPr>
          </a:p>
          <a:p>
            <a:endParaRPr lang="en-US" dirty="0">
              <a:latin typeface="Arial"/>
              <a:ea typeface="ＭＳ Ｐゴシック"/>
              <a:cs typeface="Arial"/>
            </a:endParaRPr>
          </a:p>
          <a:p>
            <a:r>
              <a:rPr lang="en-US" dirty="0">
                <a:latin typeface="Arial"/>
                <a:ea typeface="ＭＳ Ｐゴシック"/>
                <a:cs typeface="Arial"/>
              </a:rPr>
              <a:t>So now we can do a similar type of visualization.  Where we apply this t-SNE dimensionality reduction technique to the features from the last layer of our trained image net classifier.  </a:t>
            </a:r>
            <a:endParaRPr lang="en-US" dirty="0"/>
          </a:p>
          <a:p>
            <a:endParaRPr lang="en-US" dirty="0"/>
          </a:p>
          <a:p>
            <a:endParaRPr lang="en-US" dirty="0"/>
          </a:p>
          <a:p>
            <a:r>
              <a:rPr lang="en-US" dirty="0">
                <a:latin typeface="Arial"/>
                <a:ea typeface="ＭＳ Ｐゴシック"/>
                <a:cs typeface="Arial"/>
              </a:rPr>
              <a:t>But at least maybe on the left you can see that there's sort of one cluster in the bottom here of, of green things, is a different kind of flowers and there's other types of clusters for different types of dog breeds and another types of animals and, and locations.  So there's sort of continuous semantic notion in this feature space.  Which we can explore by looking through this t-SNE dimensionality reduction version of the features.</a:t>
            </a:r>
          </a:p>
          <a:p>
            <a:pPr>
              <a:spcBef>
                <a:spcPts val="0"/>
              </a:spcBef>
              <a:spcAft>
                <a:spcPts val="0"/>
              </a:spcAft>
            </a:pPr>
            <a:endParaRPr lang="en-US" dirty="0"/>
          </a:p>
          <a:p>
            <a:pPr marL="0" lvl="0" indent="0">
              <a:spcBef>
                <a:spcPts val="0"/>
              </a:spcBef>
              <a:spcAft>
                <a:spcPts val="0"/>
              </a:spcAft>
              <a:buNone/>
            </a:pPr>
            <a:endParaRPr dirty="0">
              <a:cs typeface="Arial"/>
            </a:endParaRPr>
          </a:p>
        </p:txBody>
      </p:sp>
    </p:spTree>
    <p:extLst>
      <p:ext uri="{BB962C8B-B14F-4D97-AF65-F5344CB8AC3E}">
        <p14:creationId xmlns:p14="http://schemas.microsoft.com/office/powerpoint/2010/main" val="350962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ＭＳ Ｐゴシック"/>
                <a:cs typeface="Calibri"/>
              </a:rPr>
              <a:t>Here is what we will cover today</a:t>
            </a:r>
            <a:endParaRPr lang="en-US" dirty="0">
              <a:latin typeface="Calibri"/>
              <a:cs typeface="Calibri"/>
            </a:endParaRPr>
          </a:p>
          <a:p>
            <a:r>
              <a:rPr lang="en-US" dirty="0">
                <a:latin typeface="Calibri"/>
                <a:ea typeface="ＭＳ Ｐゴシック"/>
                <a:cs typeface="Calibri"/>
              </a:rPr>
              <a:t>What do individual neurons look for in images?</a:t>
            </a:r>
            <a:endParaRPr lang="en-US" dirty="0">
              <a:latin typeface="Calibri"/>
              <a:cs typeface="Calibri"/>
            </a:endParaRPr>
          </a:p>
          <a:p>
            <a:r>
              <a:rPr lang="en-US" dirty="0">
                <a:latin typeface="Calibri"/>
                <a:ea typeface="ＭＳ Ｐゴシック"/>
                <a:cs typeface="Calibri"/>
              </a:rPr>
              <a:t>What do neuron activations look like?</a:t>
            </a:r>
          </a:p>
          <a:p>
            <a:r>
              <a:rPr lang="en-US" dirty="0">
                <a:latin typeface="Calibri"/>
                <a:ea typeface="ＭＳ Ｐゴシック"/>
                <a:cs typeface="Calibri"/>
              </a:rPr>
              <a:t>How every pixel affects decisions?</a:t>
            </a:r>
            <a:endParaRPr lang="en-US" dirty="0">
              <a:latin typeface="Calibri"/>
              <a:cs typeface="Calibri"/>
            </a:endParaRPr>
          </a:p>
          <a:p>
            <a:r>
              <a:rPr lang="en-US" dirty="0">
                <a:latin typeface="Arial"/>
                <a:ea typeface="ＭＳ Ｐゴシック"/>
                <a:cs typeface="Arial"/>
              </a:rPr>
              <a:t>Can we generate images/patches that maximally activate a neuron?</a:t>
            </a:r>
            <a:endParaRPr lang="en-US" dirty="0">
              <a:latin typeface="Calibri"/>
              <a:cs typeface="Calibri"/>
            </a:endParaRPr>
          </a:p>
          <a:p>
            <a:r>
              <a:rPr lang="en-US" dirty="0">
                <a:latin typeface="Calibri"/>
                <a:ea typeface="ＭＳ Ｐゴシック"/>
                <a:cs typeface="Calibri"/>
              </a:rPr>
              <a:t>Can we fool learned networks?</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07DD8A4E-80D5-E442-8CCA-D5A1F77B1F24}" type="slidenum">
              <a:rPr lang="en-US"/>
              <a:pPr>
                <a:defRPr/>
              </a:pPr>
              <a:t>15</a:t>
            </a:fld>
            <a:endParaRPr lang="en-US"/>
          </a:p>
        </p:txBody>
      </p:sp>
    </p:spTree>
    <p:extLst>
      <p:ext uri="{BB962C8B-B14F-4D97-AF65-F5344CB8AC3E}">
        <p14:creationId xmlns:p14="http://schemas.microsoft.com/office/powerpoint/2010/main" val="27417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DD8A4E-80D5-E442-8CCA-D5A1F77B1F24}" type="slidenum">
              <a:rPr lang="en-US"/>
              <a:pPr>
                <a:defRPr/>
              </a:pPr>
              <a:t>16</a:t>
            </a:fld>
            <a:endParaRPr lang="en-US"/>
          </a:p>
        </p:txBody>
      </p:sp>
    </p:spTree>
    <p:extLst>
      <p:ext uri="{BB962C8B-B14F-4D97-AF65-F5344CB8AC3E}">
        <p14:creationId xmlns:p14="http://schemas.microsoft.com/office/powerpoint/2010/main" val="500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A cool experiment we can do which comes from </a:t>
            </a:r>
            <a:r>
              <a:rPr lang="en-US" dirty="0" err="1">
                <a:latin typeface="Arial"/>
                <a:ea typeface="ＭＳ Ｐゴシック"/>
                <a:cs typeface="Arial"/>
              </a:rPr>
              <a:t>Zeiler</a:t>
            </a:r>
            <a:r>
              <a:rPr lang="en-US" dirty="0">
                <a:latin typeface="Arial"/>
                <a:ea typeface="ＭＳ Ｐゴシック"/>
                <a:cs typeface="Arial"/>
              </a:rPr>
              <a:t> and Fergus ECCV 2014 paper.  is this idea of an exclusion experiment.  So, what we want to do is figure out which parts of the input, of the input image cause the network to make it's classification decision.  So, what we'll do is, we'll take our input image in this case an elephant and then we'll block out some part of that, some region in that input image and just replace it with the mean pixel value from the data set.</a:t>
            </a:r>
          </a:p>
          <a:p>
            <a:endParaRPr lang="en-US" dirty="0">
              <a:cs typeface="Arial"/>
            </a:endParaRPr>
          </a:p>
          <a:p>
            <a:r>
              <a:rPr lang="en-US" dirty="0"/>
              <a:t>And now, run that occluded image throughout, through the network and then record what is the predicted probability of this occluded image?  And now slide this occluded patch over every position in the input image and then repeat the same process. </a:t>
            </a:r>
            <a:endParaRPr lang="en-US" dirty="0">
              <a:cs typeface="Arial"/>
            </a:endParaRPr>
          </a:p>
          <a:p>
            <a:pPr>
              <a:spcBef>
                <a:spcPts val="0"/>
              </a:spcBef>
              <a:spcAft>
                <a:spcPts val="0"/>
              </a:spcAft>
            </a:pPr>
            <a:endParaRPr lang="en-US" dirty="0">
              <a:cs typeface="Arial"/>
            </a:endParaRPr>
          </a:p>
          <a:p>
            <a:pPr>
              <a:spcBef>
                <a:spcPts val="0"/>
              </a:spcBef>
              <a:spcAft>
                <a:spcPts val="0"/>
              </a:spcAft>
            </a:pPr>
            <a:endParaRPr lang="en-US" dirty="0">
              <a:cs typeface="Arial"/>
            </a:endParaRPr>
          </a:p>
        </p:txBody>
      </p:sp>
    </p:spTree>
    <p:extLst>
      <p:ext uri="{BB962C8B-B14F-4D97-AF65-F5344CB8AC3E}">
        <p14:creationId xmlns:p14="http://schemas.microsoft.com/office/powerpoint/2010/main" val="2688377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And then draw this heat map showing, what was the predicted probability output from the network as a function of where did, which part of the input image did we occlude?  </a:t>
            </a:r>
          </a:p>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And the idea is that if when we block out some part of the image if that causes the network score to change drastically.  Then probably that part of the input image was really important for the classification decision.  </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Expensive and heuristic. </a:t>
            </a:r>
          </a:p>
        </p:txBody>
      </p:sp>
    </p:spTree>
    <p:extLst>
      <p:ext uri="{BB962C8B-B14F-4D97-AF65-F5344CB8AC3E}">
        <p14:creationId xmlns:p14="http://schemas.microsoft.com/office/powerpoint/2010/main" val="913377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9c35c501a_0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9c35c501a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60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ＭＳ Ｐゴシック"/>
                <a:cs typeface="Calibri"/>
              </a:rPr>
              <a:t>Here is what we will cover today</a:t>
            </a:r>
            <a:endParaRPr lang="en-US" dirty="0">
              <a:latin typeface="Calibri"/>
              <a:cs typeface="Calibri"/>
            </a:endParaRPr>
          </a:p>
          <a:p>
            <a:r>
              <a:rPr lang="en-US" b="1" dirty="0">
                <a:latin typeface="Calibri"/>
                <a:ea typeface="ＭＳ Ｐゴシック"/>
                <a:cs typeface="Calibri"/>
              </a:rPr>
              <a:t>What do individual neurons look for in images?</a:t>
            </a:r>
            <a:endParaRPr lang="en-US" b="1" dirty="0">
              <a:latin typeface="Calibri"/>
              <a:cs typeface="Calibri"/>
            </a:endParaRPr>
          </a:p>
          <a:p>
            <a:r>
              <a:rPr lang="en-US" b="1" dirty="0">
                <a:latin typeface="Calibri"/>
                <a:ea typeface="ＭＳ Ｐゴシック"/>
                <a:cs typeface="Calibri"/>
              </a:rPr>
              <a:t>How every pixel affects model decisions?</a:t>
            </a:r>
          </a:p>
          <a:p>
            <a:r>
              <a:rPr lang="en-US" b="1" dirty="0">
                <a:latin typeface="Calibri"/>
                <a:ea typeface="ＭＳ Ｐゴシック"/>
                <a:cs typeface="Calibri"/>
              </a:rPr>
              <a:t>Do CNNs look at the same regions as humans?</a:t>
            </a:r>
            <a:endParaRPr lang="en-US" b="1" dirty="0">
              <a:latin typeface="Calibri"/>
              <a:cs typeface="Calibri"/>
            </a:endParaRPr>
          </a:p>
          <a:p>
            <a:r>
              <a:rPr lang="en-US" b="1" dirty="0">
                <a:latin typeface="Arial"/>
                <a:ea typeface="ＭＳ Ｐゴシック"/>
                <a:cs typeface="Arial"/>
              </a:rPr>
              <a:t>Can we synthesize images to see what networks are looking for?</a:t>
            </a:r>
            <a:endParaRPr lang="en-US" b="1" dirty="0">
              <a:latin typeface="Calibri"/>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07DD8A4E-80D5-E442-8CCA-D5A1F77B1F24}" type="slidenum">
              <a:rPr lang="en-US"/>
              <a:pPr>
                <a:defRPr/>
              </a:pPr>
              <a:t>2</a:t>
            </a:fld>
            <a:endParaRPr lang="en-US"/>
          </a:p>
        </p:txBody>
      </p:sp>
    </p:spTree>
    <p:extLst>
      <p:ext uri="{BB962C8B-B14F-4D97-AF65-F5344CB8AC3E}">
        <p14:creationId xmlns:p14="http://schemas.microsoft.com/office/powerpoint/2010/main" val="208942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9c35c501a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9c35c501a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199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And the question is, and one relatively simple idea</a:t>
            </a:r>
          </a:p>
          <a:p>
            <a:r>
              <a:rPr lang="en-US" dirty="0">
                <a:latin typeface="Arial"/>
                <a:ea typeface="ＭＳ Ｐゴシック"/>
                <a:cs typeface="Arial"/>
              </a:rPr>
              <a:t>from Karen </a:t>
            </a:r>
            <a:r>
              <a:rPr lang="en-US" dirty="0" err="1">
                <a:latin typeface="Arial"/>
                <a:ea typeface="ＭＳ Ｐゴシック"/>
                <a:cs typeface="Arial"/>
              </a:rPr>
              <a:t>Simonenian's</a:t>
            </a:r>
            <a:r>
              <a:rPr lang="en-US" dirty="0">
                <a:latin typeface="Arial"/>
                <a:ea typeface="ＭＳ Ｐゴシック"/>
                <a:cs typeface="Arial"/>
              </a:rPr>
              <a:t> paper, a couple years ago.</a:t>
            </a:r>
          </a:p>
          <a:p>
            <a:r>
              <a:rPr lang="en-US" dirty="0">
                <a:latin typeface="Arial"/>
                <a:ea typeface="ＭＳ Ｐゴシック"/>
                <a:cs typeface="Arial"/>
              </a:rPr>
              <a:t>Is, this is just computing the gradient</a:t>
            </a:r>
          </a:p>
          <a:p>
            <a:r>
              <a:rPr lang="en-US" dirty="0">
                <a:latin typeface="Arial"/>
                <a:ea typeface="ＭＳ Ｐゴシック"/>
                <a:cs typeface="Arial"/>
              </a:rPr>
              <a:t>of the predicted class score</a:t>
            </a:r>
          </a:p>
          <a:p>
            <a:r>
              <a:rPr lang="en-US" dirty="0">
                <a:latin typeface="Arial"/>
                <a:ea typeface="ＭＳ Ｐゴシック"/>
                <a:cs typeface="Arial"/>
              </a:rPr>
              <a:t>with respect to the pixels of the input image.</a:t>
            </a:r>
          </a:p>
          <a:p>
            <a:r>
              <a:rPr lang="en-US" dirty="0">
                <a:latin typeface="Arial"/>
                <a:ea typeface="ＭＳ Ｐゴシック"/>
                <a:cs typeface="Arial"/>
              </a:rPr>
              <a:t>And this will directly tell us</a:t>
            </a:r>
          </a:p>
          <a:p>
            <a:r>
              <a:rPr lang="en-US" dirty="0">
                <a:latin typeface="Arial"/>
                <a:ea typeface="ＭＳ Ｐゴシック"/>
                <a:cs typeface="Arial"/>
              </a:rPr>
              <a:t>in this sort of, first order approximation sense.</a:t>
            </a:r>
          </a:p>
          <a:p>
            <a:r>
              <a:rPr lang="en-US" dirty="0">
                <a:latin typeface="Arial"/>
                <a:ea typeface="ＭＳ Ｐゴシック"/>
                <a:cs typeface="Arial"/>
              </a:rPr>
              <a:t>For each input, for each pixel in the input image</a:t>
            </a:r>
          </a:p>
          <a:p>
            <a:r>
              <a:rPr lang="en-US" dirty="0">
                <a:latin typeface="Arial"/>
                <a:ea typeface="ＭＳ Ｐゴシック"/>
                <a:cs typeface="Arial"/>
              </a:rPr>
              <a:t>if we wiggle that pixel a little bit</a:t>
            </a:r>
          </a:p>
          <a:p>
            <a:r>
              <a:rPr lang="en-US" dirty="0">
                <a:latin typeface="Arial"/>
                <a:ea typeface="ＭＳ Ｐゴシック"/>
                <a:cs typeface="Arial"/>
              </a:rPr>
              <a:t>then how much will the classification score</a:t>
            </a:r>
          </a:p>
          <a:p>
            <a:r>
              <a:rPr lang="en-US" dirty="0">
                <a:latin typeface="Arial"/>
                <a:ea typeface="ＭＳ Ｐゴシック"/>
                <a:cs typeface="Arial"/>
              </a:rPr>
              <a:t>for the class change?</a:t>
            </a:r>
          </a:p>
          <a:p>
            <a:r>
              <a:rPr lang="en-US" dirty="0">
                <a:latin typeface="Arial"/>
                <a:ea typeface="ＭＳ Ｐゴシック"/>
                <a:cs typeface="Arial"/>
              </a:rPr>
              <a:t>And this is another way to get at this question</a:t>
            </a:r>
          </a:p>
          <a:p>
            <a:r>
              <a:rPr lang="en-US" dirty="0">
                <a:latin typeface="Arial"/>
                <a:ea typeface="ＭＳ Ｐゴシック"/>
                <a:cs typeface="Arial"/>
              </a:rPr>
              <a:t>of which pixels in the input matter for the classification.</a:t>
            </a:r>
          </a:p>
          <a:p>
            <a:r>
              <a:rPr lang="en-US" dirty="0">
                <a:latin typeface="Arial"/>
                <a:ea typeface="ＭＳ Ｐゴシック"/>
                <a:cs typeface="Arial"/>
              </a:rPr>
              <a:t>And when we, and when we run</a:t>
            </a:r>
          </a:p>
          <a:p>
            <a:r>
              <a:rPr lang="en-US" dirty="0">
                <a:latin typeface="Arial"/>
                <a:ea typeface="ＭＳ Ｐゴシック"/>
                <a:cs typeface="Arial"/>
              </a:rPr>
              <a:t>for example Saliency, where computer Saliency map</a:t>
            </a:r>
          </a:p>
          <a:p>
            <a:r>
              <a:rPr lang="en-US" dirty="0">
                <a:latin typeface="Arial"/>
                <a:ea typeface="ＭＳ Ｐゴシック"/>
                <a:cs typeface="Arial"/>
              </a:rPr>
              <a:t>for this dog, we see kind of a nice</a:t>
            </a:r>
          </a:p>
          <a:p>
            <a:r>
              <a:rPr lang="en-US" dirty="0">
                <a:latin typeface="Arial"/>
                <a:ea typeface="ＭＳ Ｐゴシック"/>
                <a:cs typeface="Arial"/>
              </a:rPr>
              <a:t>outline of a dog in the image.</a:t>
            </a:r>
          </a:p>
          <a:p>
            <a:r>
              <a:rPr lang="en-US" dirty="0">
                <a:latin typeface="Arial"/>
                <a:ea typeface="ＭＳ Ｐゴシック"/>
                <a:cs typeface="Arial"/>
              </a:rPr>
              <a:t>Which tells us that these are probably the pixels</a:t>
            </a:r>
          </a:p>
          <a:p>
            <a:r>
              <a:rPr lang="en-US" dirty="0">
                <a:latin typeface="Arial"/>
                <a:ea typeface="ＭＳ Ｐゴシック"/>
                <a:cs typeface="Arial"/>
              </a:rPr>
              <a:t>of that, network is actually looking at, for this image.</a:t>
            </a:r>
          </a:p>
          <a:p>
            <a:r>
              <a:rPr lang="en-US" dirty="0">
                <a:latin typeface="Arial"/>
                <a:ea typeface="ＭＳ Ｐゴシック"/>
                <a:cs typeface="Arial"/>
              </a:rPr>
              <a:t>And when we repeat this type of process</a:t>
            </a:r>
          </a:p>
          <a:p>
            <a:r>
              <a:rPr lang="en-US" dirty="0">
                <a:latin typeface="Arial"/>
                <a:ea typeface="ＭＳ Ｐゴシック"/>
                <a:cs typeface="Arial"/>
              </a:rPr>
              <a:t>for different images, we get some sense</a:t>
            </a:r>
          </a:p>
          <a:p>
            <a:r>
              <a:rPr lang="en-US" dirty="0">
                <a:latin typeface="Arial"/>
                <a:ea typeface="ＭＳ Ｐゴシック"/>
                <a:cs typeface="Arial"/>
              </a:rPr>
              <a:t>that the network is sort of looking at the right regions.</a:t>
            </a:r>
          </a:p>
          <a:p>
            <a:r>
              <a:rPr lang="en-US" dirty="0">
                <a:latin typeface="Arial"/>
                <a:ea typeface="ＭＳ Ｐゴシック"/>
                <a:cs typeface="Arial"/>
              </a:rPr>
              <a:t>Which is somewhat comforting.</a:t>
            </a:r>
          </a:p>
          <a:p>
            <a:pPr marL="0" lvl="0" indent="0">
              <a:spcBef>
                <a:spcPts val="0"/>
              </a:spcBef>
              <a:spcAft>
                <a:spcPts val="0"/>
              </a:spcAft>
              <a:buNone/>
            </a:pPr>
            <a:endParaRPr dirty="0">
              <a:cs typeface="Arial"/>
            </a:endParaRPr>
          </a:p>
        </p:txBody>
      </p:sp>
    </p:spTree>
    <p:extLst>
      <p:ext uri="{BB962C8B-B14F-4D97-AF65-F5344CB8AC3E}">
        <p14:creationId xmlns:p14="http://schemas.microsoft.com/office/powerpoint/2010/main" val="2587075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62609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Arial"/>
                <a:ea typeface="ＭＳ Ｐゴシック"/>
                <a:cs typeface="Arial"/>
              </a:rPr>
              <a:t>Where there's this idea that maybe you can use these Saliency Maps to perform semantic segmentation without direct, without any labeled data</a:t>
            </a:r>
          </a:p>
          <a:p>
            <a:r>
              <a:rPr lang="en-US">
                <a:latin typeface="Arial"/>
                <a:ea typeface="ＭＳ Ｐゴシック"/>
                <a:cs typeface="Arial"/>
              </a:rPr>
              <a:t>for the, for these, for these segments. So here they're using this </a:t>
            </a:r>
            <a:r>
              <a:rPr lang="en-US" err="1">
                <a:latin typeface="Arial"/>
                <a:ea typeface="ＭＳ Ｐゴシック"/>
                <a:cs typeface="Arial"/>
              </a:rPr>
              <a:t>Grabcut</a:t>
            </a:r>
            <a:r>
              <a:rPr lang="en-US">
                <a:latin typeface="Arial"/>
                <a:ea typeface="ＭＳ Ｐゴシック"/>
                <a:cs typeface="Arial"/>
              </a:rPr>
              <a:t> Segmentation Algorithm</a:t>
            </a:r>
          </a:p>
          <a:p>
            <a:pPr marL="0" lvl="0" indent="0">
              <a:spcBef>
                <a:spcPts val="0"/>
              </a:spcBef>
              <a:spcAft>
                <a:spcPts val="0"/>
              </a:spcAft>
              <a:buNone/>
            </a:pPr>
            <a:endParaRPr>
              <a:cs typeface="Arial"/>
            </a:endParaRPr>
          </a:p>
        </p:txBody>
      </p:sp>
    </p:spTree>
    <p:extLst>
      <p:ext uri="{BB962C8B-B14F-4D97-AF65-F5344CB8AC3E}">
        <p14:creationId xmlns:p14="http://schemas.microsoft.com/office/powerpoint/2010/main" val="826558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9c35c501a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9c35c501a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3127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9c35c501a_0_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49c35c501a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Grad-CAM works by perturbing the semantic neurons in the image and see how it affects the decision</a:t>
            </a:r>
            <a:endParaRPr/>
          </a:p>
          <a:p>
            <a:pPr marL="0" lvl="0" indent="0" algn="l" rtl="0">
              <a:spcBef>
                <a:spcPts val="0"/>
              </a:spcBef>
              <a:spcAft>
                <a:spcPts val="0"/>
              </a:spcAft>
              <a:buNone/>
            </a:pPr>
            <a:endParaRPr/>
          </a:p>
          <a:p>
            <a:pPr marL="0" lvl="0" indent="0" algn="l" rtl="0">
              <a:spcBef>
                <a:spcPts val="0"/>
              </a:spcBef>
              <a:spcAft>
                <a:spcPts val="0"/>
              </a:spcAft>
              <a:buNone/>
            </a:pPr>
            <a:r>
              <a:rPr lang="en"/>
              <a:t>Earlier works showed that earlier layers capture low level details like edges, blobs and later layers capture high level details like faces, objects or parts of objects.</a:t>
            </a:r>
            <a:endParaRPr/>
          </a:p>
          <a:p>
            <a:pPr marL="0" lvl="0" indent="0" algn="l" rtl="0">
              <a:spcBef>
                <a:spcPts val="0"/>
              </a:spcBef>
              <a:spcAft>
                <a:spcPts val="0"/>
              </a:spcAft>
              <a:buNone/>
            </a:pPr>
            <a:endParaRPr/>
          </a:p>
          <a:p>
            <a:pPr marL="0" lvl="0" indent="0" algn="l" rtl="0">
              <a:spcBef>
                <a:spcPts val="0"/>
              </a:spcBef>
              <a:spcAft>
                <a:spcPts val="0"/>
              </a:spcAft>
              <a:buNone/>
            </a:pPr>
            <a:r>
              <a:rPr lang="en"/>
              <a:t>Hence the last last convolutional layer forms a best compromise between high-level semantics and detailed spatial resolution.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34848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9c35c501a_0_4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49c35c501a_0_4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Given an image like this, we feed it through the convolutional layers of a CNN, the outputs of which can be used for any task. For illustration we can consider an image classification task which uses a couple of Fully connected layers followed by the final softmax over several classes. Let’s say the network predicted Tiger Cat, and we would like to visualize where in the image the model was looking at. </a:t>
            </a:r>
            <a:endParaRPr/>
          </a:p>
          <a:p>
            <a:pPr marL="0" lvl="0" indent="0" algn="l" rtl="0">
              <a:spcBef>
                <a:spcPts val="0"/>
              </a:spcBef>
              <a:spcAft>
                <a:spcPts val="0"/>
              </a:spcAft>
              <a:buNone/>
            </a:pPr>
            <a:endParaRPr/>
          </a:p>
          <a:p>
            <a:pPr marL="0" lvl="0" indent="0" algn="l" rtl="0">
              <a:spcBef>
                <a:spcPts val="0"/>
              </a:spcBef>
              <a:spcAft>
                <a:spcPts val="0"/>
              </a:spcAft>
              <a:buNone/>
            </a:pPr>
            <a:r>
              <a:rPr lang="en"/>
              <a:t>To do this we first determine the neurons that are most important for predicting Tiger Cat which can be obtained by the gradients flowing to the last convolutional layer. Performing a global pooling of these gradients gives an importance weight for each of the convolutional layer neuron. </a:t>
            </a:r>
            <a:endParaRPr/>
          </a:p>
          <a:p>
            <a:pPr marL="0" lvl="0" indent="0" algn="l" rtl="0">
              <a:spcBef>
                <a:spcPts val="0"/>
              </a:spcBef>
              <a:spcAft>
                <a:spcPts val="0"/>
              </a:spcAft>
              <a:buNone/>
            </a:pPr>
            <a:endParaRPr/>
          </a:p>
          <a:p>
            <a:pPr marL="0" lvl="0" indent="0" algn="l" rtl="0">
              <a:spcBef>
                <a:spcPts val="0"/>
              </a:spcBef>
              <a:spcAft>
                <a:spcPts val="0"/>
              </a:spcAft>
              <a:buNone/>
            </a:pPr>
            <a:r>
              <a:rPr lang="en"/>
              <a:t>We call these Global Average Pooled gradients, neuron importance</a:t>
            </a:r>
            <a:endParaRPr/>
          </a:p>
          <a:p>
            <a:pPr marL="0" lvl="0" indent="0" algn="l" rtl="0">
              <a:spcBef>
                <a:spcPts val="0"/>
              </a:spcBef>
              <a:spcAft>
                <a:spcPts val="0"/>
              </a:spcAft>
              <a:buNone/>
            </a:pPr>
            <a:endParaRPr/>
          </a:p>
          <a:p>
            <a:pPr marL="0" lvl="0" indent="0" algn="l" rtl="0">
              <a:spcBef>
                <a:spcPts val="0"/>
              </a:spcBef>
              <a:spcAft>
                <a:spcPts val="0"/>
              </a:spcAft>
              <a:buNone/>
            </a:pPr>
            <a:r>
              <a:rPr lang="en"/>
              <a:t>For providing an explanation for that particular input image, we take into account the forward activations and do a weighted sum with the importance weights and clamp the negative values because we are only interested in the features that have a positive influence. </a:t>
            </a:r>
            <a:endParaRPr/>
          </a:p>
          <a:p>
            <a:pPr marL="0" lvl="0" indent="0" algn="l" rtl="0">
              <a:spcBef>
                <a:spcPts val="0"/>
              </a:spcBef>
              <a:spcAft>
                <a:spcPts val="0"/>
              </a:spcAft>
              <a:buNone/>
            </a:pPr>
            <a:endParaRPr/>
          </a:p>
          <a:p>
            <a:pPr marL="0" lvl="0" indent="0" algn="l" rtl="0">
              <a:spcBef>
                <a:spcPts val="0"/>
              </a:spcBef>
              <a:spcAft>
                <a:spcPts val="0"/>
              </a:spcAft>
              <a:buNone/>
            </a:pPr>
            <a:r>
              <a:rPr lang="en"/>
              <a:t>This can be done for any differentiable network that follows a CNN. For example, you can follow it with an RNN that can be used for Image captioning, or have an additional input channel, and perform any kind of complex interactions like in the case of Visual Question Answering.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Combining Grad-CAM with existing visualizations which are high resolution but not class-discriminative, we obtain Guided Grad-CAM, which just highlights the most important pixels that are responsible for the decision tiger cat.</a:t>
            </a:r>
            <a:endParaRPr/>
          </a:p>
          <a:p>
            <a:pPr marL="0" lvl="0" indent="0" algn="l" rtl="0">
              <a:spcBef>
                <a:spcPts val="0"/>
              </a:spcBef>
              <a:spcAft>
                <a:spcPts val="0"/>
              </a:spcAft>
              <a:buNone/>
            </a:pPr>
            <a:endParaRPr/>
          </a:p>
        </p:txBody>
      </p:sp>
      <p:sp>
        <p:nvSpPr>
          <p:cNvPr id="273" name="Google Shape;273;g49c35c501a_0_4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extLst>
      <p:ext uri="{BB962C8B-B14F-4D97-AF65-F5344CB8AC3E}">
        <p14:creationId xmlns:p14="http://schemas.microsoft.com/office/powerpoint/2010/main" val="3223928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49c35c501a_0_7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49c35c501a_0_7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Given an image like this, we feed it through the convolutional layers of a CNN, the outputs of which can be used for any task. For illustration we can consider an image classification task which uses a couple of Fully connected layers followed by the final softmax over several classes. Let’s say the network predicted Tiger Cat, and we would like to visualize where in the image the model was looking at. </a:t>
            </a:r>
            <a:endParaRPr/>
          </a:p>
          <a:p>
            <a:pPr marL="0" lvl="0" indent="0" algn="l" rtl="0">
              <a:spcBef>
                <a:spcPts val="0"/>
              </a:spcBef>
              <a:spcAft>
                <a:spcPts val="0"/>
              </a:spcAft>
              <a:buNone/>
            </a:pPr>
            <a:endParaRPr/>
          </a:p>
          <a:p>
            <a:pPr marL="0" lvl="0" indent="0" algn="l" rtl="0">
              <a:spcBef>
                <a:spcPts val="0"/>
              </a:spcBef>
              <a:spcAft>
                <a:spcPts val="0"/>
              </a:spcAft>
              <a:buNone/>
            </a:pPr>
            <a:r>
              <a:rPr lang="en"/>
              <a:t>To do this we first determine the neurons that are most important for predicting Tiger Cat which can be obtained by the gradients flowing to the last convolutional layer. Performing a global pooling of these gradients gives an importance weight for each of the convolutional layer neuron. </a:t>
            </a:r>
            <a:endParaRPr/>
          </a:p>
          <a:p>
            <a:pPr marL="0" lvl="0" indent="0" algn="l" rtl="0">
              <a:spcBef>
                <a:spcPts val="0"/>
              </a:spcBef>
              <a:spcAft>
                <a:spcPts val="0"/>
              </a:spcAft>
              <a:buNone/>
            </a:pPr>
            <a:endParaRPr/>
          </a:p>
          <a:p>
            <a:pPr marL="0" lvl="0" indent="0" algn="l" rtl="0">
              <a:spcBef>
                <a:spcPts val="0"/>
              </a:spcBef>
              <a:spcAft>
                <a:spcPts val="0"/>
              </a:spcAft>
              <a:buNone/>
            </a:pPr>
            <a:r>
              <a:rPr lang="en"/>
              <a:t>For providing an explanation for that particular input image, we take into account the forward activations and do a weighted sum with the importance weights and clamp the negative values to obtain Grad-CAM. </a:t>
            </a:r>
            <a:endParaRPr/>
          </a:p>
          <a:p>
            <a:pPr marL="0" lvl="0" indent="0" algn="l" rtl="0">
              <a:spcBef>
                <a:spcPts val="0"/>
              </a:spcBef>
              <a:spcAft>
                <a:spcPts val="0"/>
              </a:spcAft>
              <a:buNone/>
            </a:pPr>
            <a:r>
              <a:rPr lang="en"/>
              <a:t>This can be done for any differentiable network that follows a CNN. For example, you can follow it with an RNN that can be used for Image captioning, or have an additional input channel, and perform any kind of complex interactions like in the case of Visual Question Answering.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Combining Grad-CAM with existing visualizations which are high resolution but not class-discriminative, we obtain Guided Grad-CAM, which just highlights the most important pixels that are responsible for the decision tiger cat.</a:t>
            </a:r>
            <a:endParaRPr/>
          </a:p>
          <a:p>
            <a:pPr marL="0" lvl="0" indent="0" algn="l" rtl="0">
              <a:spcBef>
                <a:spcPts val="0"/>
              </a:spcBef>
              <a:spcAft>
                <a:spcPts val="0"/>
              </a:spcAft>
              <a:buNone/>
            </a:pPr>
            <a:endParaRPr/>
          </a:p>
        </p:txBody>
      </p:sp>
      <p:sp>
        <p:nvSpPr>
          <p:cNvPr id="320" name="Google Shape;320;g49c35c501a_0_7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extLst>
      <p:ext uri="{BB962C8B-B14F-4D97-AF65-F5344CB8AC3E}">
        <p14:creationId xmlns:p14="http://schemas.microsoft.com/office/powerpoint/2010/main" val="4158858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9d046e8d3_1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9d046e8d3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640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49d046e8d3_1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49d046e8d3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the image on the left, we use a simple non-attention based captioning model (NT2), which generated the particular caption "A group of people flying kites on a beach”</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Grad-CAM for that particular generated caption seems to look at the person and the kites which is intuitive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83063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07DD8A4E-80D5-E442-8CCA-D5A1F77B1F24}" type="slidenum">
              <a:rPr lang="en-US"/>
              <a:pPr>
                <a:defRPr/>
              </a:pPr>
              <a:t>3</a:t>
            </a:fld>
            <a:endParaRPr lang="en-US"/>
          </a:p>
        </p:txBody>
      </p:sp>
    </p:spTree>
    <p:extLst>
      <p:ext uri="{BB962C8B-B14F-4D97-AF65-F5344CB8AC3E}">
        <p14:creationId xmlns:p14="http://schemas.microsoft.com/office/powerpoint/2010/main" val="312170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49d046e8d3_1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49d046e8d3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Here Is Grad-CAM applied to VQA where that task is, given an image such as this and a free-form question “What is the person hitting”, the model has to produce an answer.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Using Grad-CAM, in this case, we find that the model looks at the ball and a little bit of the context (in this case the court) to answer tennis ball.</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we see that even simple non-attention based CNN+LSTM models attend to appropriate regions.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56752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9d046e8d3_1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9d046e8d3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9314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49d046e8d3_1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49d046e8d3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Given this image of the volcano, the model incorrectly predicted Car mirror. The Guided Grad-CAM explanation for this decision looks like a close-up of a car-mirror, which is very intuitive. And when we give it the ground-truth category it only looks at the volcano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Here is another example where the model predicted Vine Snake, and the visualization also looks like a  vine snake. Again, Grad-CAM can localize the Ground-Truth category, coil.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shows that reasonable predictions are made in many failure cases.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15327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49dd08d3b9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49dd08d3b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4962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ＭＳ Ｐゴシック"/>
                <a:cs typeface="Calibri"/>
              </a:rPr>
              <a:t>Here is what we will cover today</a:t>
            </a:r>
            <a:endParaRPr lang="en-US" dirty="0">
              <a:latin typeface="Calibri"/>
              <a:cs typeface="Calibri"/>
            </a:endParaRPr>
          </a:p>
          <a:p>
            <a:r>
              <a:rPr lang="en-US" dirty="0">
                <a:latin typeface="Calibri"/>
                <a:ea typeface="ＭＳ Ｐゴシック"/>
                <a:cs typeface="Calibri"/>
              </a:rPr>
              <a:t>What do individual neurons look for in images?</a:t>
            </a:r>
            <a:endParaRPr lang="en-US" dirty="0">
              <a:latin typeface="Calibri"/>
              <a:cs typeface="Calibri"/>
            </a:endParaRPr>
          </a:p>
          <a:p>
            <a:r>
              <a:rPr lang="en-US" dirty="0">
                <a:latin typeface="Calibri"/>
                <a:ea typeface="ＭＳ Ｐゴシック"/>
                <a:cs typeface="Calibri"/>
              </a:rPr>
              <a:t>What do neuron activations look like?</a:t>
            </a:r>
          </a:p>
          <a:p>
            <a:r>
              <a:rPr lang="en-US" dirty="0">
                <a:latin typeface="Calibri"/>
                <a:ea typeface="ＭＳ Ｐゴシック"/>
                <a:cs typeface="Calibri"/>
              </a:rPr>
              <a:t>How every pixel affects decisions?</a:t>
            </a:r>
            <a:endParaRPr lang="en-US" dirty="0">
              <a:latin typeface="Calibri"/>
              <a:cs typeface="Calibri"/>
            </a:endParaRPr>
          </a:p>
          <a:p>
            <a:r>
              <a:rPr lang="en-US" dirty="0">
                <a:latin typeface="Arial"/>
                <a:ea typeface="ＭＳ Ｐゴシック"/>
                <a:cs typeface="Arial"/>
              </a:rPr>
              <a:t>Can we generate images/patches that maximally activate a neuron?</a:t>
            </a:r>
            <a:endParaRPr lang="en-US" dirty="0">
              <a:latin typeface="Calibri"/>
              <a:cs typeface="Calibri"/>
            </a:endParaRPr>
          </a:p>
          <a:p>
            <a:r>
              <a:rPr lang="en-US" dirty="0">
                <a:latin typeface="Calibri"/>
                <a:ea typeface="ＭＳ Ｐゴシック"/>
                <a:cs typeface="Calibri"/>
              </a:rPr>
              <a:t>Can we fool learned networks?</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07DD8A4E-80D5-E442-8CCA-D5A1F77B1F24}" type="slidenum">
              <a:rPr lang="en-US"/>
              <a:pPr>
                <a:defRPr/>
              </a:pPr>
              <a:t>46</a:t>
            </a:fld>
            <a:endParaRPr lang="en-US"/>
          </a:p>
        </p:txBody>
      </p:sp>
    </p:spTree>
    <p:extLst>
      <p:ext uri="{BB962C8B-B14F-4D97-AF65-F5344CB8AC3E}">
        <p14:creationId xmlns:p14="http://schemas.microsoft.com/office/powerpoint/2010/main" val="3228457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Das and</a:t>
            </a:r>
            <a:r>
              <a:rPr lang="en-US" baseline="0"/>
              <a:t> Agrawal</a:t>
            </a:r>
            <a:r>
              <a:rPr lang="en-US"/>
              <a:t> et al collected attention</a:t>
            </a:r>
            <a:r>
              <a:rPr lang="en-US" baseline="0"/>
              <a:t> maps which indicate where the humans would have to look in-order to answer the question. Here are some quantitative and qualitative results showing how Grad-CAM maps from a simple non-attention based VQA model compares to human attention maps. </a:t>
            </a:r>
          </a:p>
          <a:p>
            <a:endParaRPr lang="en-US" baseline="0"/>
          </a:p>
          <a:p>
            <a:r>
              <a:rPr lang="en-US" baseline="0"/>
              <a:t>We see that current models look at regions more similar to humans than baselines.</a:t>
            </a:r>
            <a:endParaRPr lang="en-US"/>
          </a:p>
          <a:p>
            <a:endParaRPr lang="en-US"/>
          </a:p>
          <a:p>
            <a:r>
              <a:rPr lang="en-US"/>
              <a:t>(Compared</a:t>
            </a:r>
            <a:r>
              <a:rPr lang="en-US" baseline="0"/>
              <a:t> to other approaches, Grad-CAM explanations indicate that current models somewhat look at the same regions as humans)</a:t>
            </a:r>
          </a:p>
          <a:p>
            <a:endParaRPr lang="en-US" baseline="0"/>
          </a:p>
        </p:txBody>
      </p:sp>
      <p:sp>
        <p:nvSpPr>
          <p:cNvPr id="4" name="Slide Number Placeholder 3"/>
          <p:cNvSpPr>
            <a:spLocks noGrp="1"/>
          </p:cNvSpPr>
          <p:nvPr>
            <p:ph type="sldNum" sz="quarter" idx="10"/>
          </p:nvPr>
        </p:nvSpPr>
        <p:spPr/>
        <p:txBody>
          <a:bodyPr/>
          <a:lstStyle/>
          <a:p>
            <a:fld id="{B17EB5A0-135E-DF40-860B-6DD202C05636}" type="slidenum">
              <a:rPr lang="en-US" smtClean="0"/>
              <a:t>57</a:t>
            </a:fld>
            <a:endParaRPr lang="en-US"/>
          </a:p>
        </p:txBody>
      </p:sp>
    </p:spTree>
    <p:extLst>
      <p:ext uri="{BB962C8B-B14F-4D97-AF65-F5344CB8AC3E}">
        <p14:creationId xmlns:p14="http://schemas.microsoft.com/office/powerpoint/2010/main" val="2047529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07DD8A4E-80D5-E442-8CCA-D5A1F77B1F24}" type="slidenum">
              <a:rPr lang="en-US"/>
              <a:pPr>
                <a:defRPr/>
              </a:pPr>
              <a:t>58</a:t>
            </a:fld>
            <a:endParaRPr lang="en-US"/>
          </a:p>
        </p:txBody>
      </p:sp>
    </p:spTree>
    <p:extLst>
      <p:ext uri="{BB962C8B-B14F-4D97-AF65-F5344CB8AC3E}">
        <p14:creationId xmlns:p14="http://schemas.microsoft.com/office/powerpoint/2010/main" val="2723780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DD8A4E-80D5-E442-8CCA-D5A1F77B1F24}" type="slidenum">
              <a:rPr lang="en-US"/>
              <a:pPr>
                <a:defRPr/>
              </a:pPr>
              <a:t>59</a:t>
            </a:fld>
            <a:endParaRPr lang="en-US"/>
          </a:p>
        </p:txBody>
      </p:sp>
    </p:spTree>
    <p:extLst>
      <p:ext uri="{BB962C8B-B14F-4D97-AF65-F5344CB8AC3E}">
        <p14:creationId xmlns:p14="http://schemas.microsoft.com/office/powerpoint/2010/main" val="2389080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get an image that is representative of a class?</a:t>
            </a:r>
          </a:p>
        </p:txBody>
      </p:sp>
      <p:sp>
        <p:nvSpPr>
          <p:cNvPr id="4" name="Slide Number Placeholder 3"/>
          <p:cNvSpPr>
            <a:spLocks noGrp="1"/>
          </p:cNvSpPr>
          <p:nvPr>
            <p:ph type="sldNum" sz="quarter" idx="5"/>
          </p:nvPr>
        </p:nvSpPr>
        <p:spPr/>
        <p:txBody>
          <a:bodyPr/>
          <a:lstStyle/>
          <a:p>
            <a:pPr>
              <a:defRPr/>
            </a:pPr>
            <a:fld id="{07DD8A4E-80D5-E442-8CCA-D5A1F77B1F24}" type="slidenum">
              <a:rPr lang="en-US" smtClean="0"/>
              <a:pPr>
                <a:defRPr/>
              </a:pPr>
              <a:t>60</a:t>
            </a:fld>
            <a:endParaRPr lang="en-US"/>
          </a:p>
        </p:txBody>
      </p:sp>
    </p:spTree>
    <p:extLst>
      <p:ext uri="{BB962C8B-B14F-4D97-AF65-F5344CB8AC3E}">
        <p14:creationId xmlns:p14="http://schemas.microsoft.com/office/powerpoint/2010/main" val="2705201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We are asking what type of input in general would cause this neuron to activate?</a:t>
            </a:r>
            <a:endParaRPr lang="en-US" dirty="0">
              <a:cs typeface="Arial"/>
            </a:endParaRPr>
          </a:p>
          <a:p>
            <a:r>
              <a:rPr lang="en-US" dirty="0">
                <a:latin typeface="Arial"/>
                <a:ea typeface="ＭＳ Ｐゴシック"/>
                <a:cs typeface="Arial"/>
              </a:rPr>
              <a:t>We can answer this question using a technique called Gradient ascent.</a:t>
            </a:r>
            <a:endParaRPr lang="en-US" dirty="0">
              <a:cs typeface="Arial"/>
            </a:endParaRPr>
          </a:p>
          <a:p>
            <a:r>
              <a:rPr lang="en-US" dirty="0">
                <a:latin typeface="Arial"/>
                <a:ea typeface="ＭＳ Ｐゴシック"/>
                <a:cs typeface="Arial"/>
              </a:rPr>
              <a:t>We always used Gradient decent to train our convolutional networks by minimizing the loss. Instead now, we want to fix the weight of our trained convolutional network and instead synthesizing image by performing Gradient ascent on the pixels of the image to try and maximize the score of some intermediate neuron or of some class.  </a:t>
            </a:r>
            <a:endParaRPr lang="en-US" dirty="0">
              <a:cs typeface="Arial"/>
            </a:endParaRPr>
          </a:p>
          <a:p>
            <a:endParaRPr lang="en-US" dirty="0">
              <a:latin typeface="Arial"/>
              <a:ea typeface="ＭＳ Ｐゴシック"/>
              <a:cs typeface="Arial"/>
            </a:endParaRPr>
          </a:p>
          <a:p>
            <a:r>
              <a:rPr lang="en-US" dirty="0">
                <a:latin typeface="Arial"/>
                <a:ea typeface="ＭＳ Ｐゴシック"/>
                <a:cs typeface="Arial"/>
              </a:rPr>
              <a:t>Regularization terms to try to prevent the network weights from over fitting to the training data. Now, we need something kind of similar to prevent the pixels of our generated image from over fitting to the peculiarities of that particular network. </a:t>
            </a:r>
            <a:endParaRPr dirty="0">
              <a:cs typeface="Arial"/>
            </a:endParaRPr>
          </a:p>
        </p:txBody>
      </p:sp>
    </p:spTree>
    <p:extLst>
      <p:ext uri="{BB962C8B-B14F-4D97-AF65-F5344CB8AC3E}">
        <p14:creationId xmlns:p14="http://schemas.microsoft.com/office/powerpoint/2010/main" val="326206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start by finding some answers to the question: What's really going on inside convolutional neural networks?</a:t>
            </a:r>
          </a:p>
        </p:txBody>
      </p:sp>
      <p:sp>
        <p:nvSpPr>
          <p:cNvPr id="4" name="Slide Number Placeholder 3"/>
          <p:cNvSpPr>
            <a:spLocks noGrp="1"/>
          </p:cNvSpPr>
          <p:nvPr>
            <p:ph type="sldNum" sz="quarter" idx="5"/>
          </p:nvPr>
        </p:nvSpPr>
        <p:spPr/>
        <p:txBody>
          <a:bodyPr/>
          <a:lstStyle/>
          <a:p>
            <a:pPr>
              <a:defRPr/>
            </a:pPr>
            <a:fld id="{07DD8A4E-80D5-E442-8CCA-D5A1F77B1F24}" type="slidenum">
              <a:rPr lang="en-US"/>
              <a:pPr>
                <a:defRPr/>
              </a:pPr>
              <a:t>4</a:t>
            </a:fld>
            <a:endParaRPr lang="en-US"/>
          </a:p>
        </p:txBody>
      </p:sp>
    </p:spTree>
    <p:extLst>
      <p:ext uri="{BB962C8B-B14F-4D97-AF65-F5344CB8AC3E}">
        <p14:creationId xmlns:p14="http://schemas.microsoft.com/office/powerpoint/2010/main" val="4105273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What we'll do is start with some initial image either initializing to zeros or to uniform or noise.  </a:t>
            </a:r>
          </a:p>
          <a:p>
            <a:r>
              <a:rPr lang="en-US" dirty="0">
                <a:latin typeface="Arial"/>
                <a:ea typeface="ＭＳ Ｐゴシック"/>
                <a:cs typeface="Arial"/>
              </a:rPr>
              <a:t>We then forward your image through the network and compute the score for a class that you're interested. Now, back propagate to compute the Gradient of that neuron score with respect to the pixels of the image and then make a small Gradient ascent or Gradient ascent update to the pixels of the images itself.  To try and maximize that score.  And I'll repeat this process over and over again, until you have a beautiful image.</a:t>
            </a:r>
          </a:p>
          <a:p>
            <a:endParaRPr lang="en-US" dirty="0"/>
          </a:p>
        </p:txBody>
      </p:sp>
    </p:spTree>
    <p:extLst>
      <p:ext uri="{BB962C8B-B14F-4D97-AF65-F5344CB8AC3E}">
        <p14:creationId xmlns:p14="http://schemas.microsoft.com/office/powerpoint/2010/main" val="2286472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 very simple, a very simple idea for image </a:t>
            </a:r>
            <a:r>
              <a:rPr lang="en-US" dirty="0" err="1"/>
              <a:t>regularizer</a:t>
            </a:r>
            <a:r>
              <a:rPr lang="en-US" dirty="0"/>
              <a:t> is simply to penalize L2 norm of a generated image</a:t>
            </a:r>
          </a:p>
          <a:p>
            <a:r>
              <a:rPr lang="en-US" dirty="0"/>
              <a:t>This is not so semantically meaningful, it's just does something, and this was one of the earliest </a:t>
            </a:r>
            <a:r>
              <a:rPr lang="en-US" dirty="0" err="1"/>
              <a:t>regularizer</a:t>
            </a:r>
            <a:r>
              <a:rPr lang="en-US" dirty="0"/>
              <a:t> that we've seen in the literature</a:t>
            </a:r>
          </a:p>
          <a:p>
            <a:pPr>
              <a:spcBef>
                <a:spcPts val="0"/>
              </a:spcBef>
              <a:spcAft>
                <a:spcPts val="0"/>
              </a:spcAft>
            </a:pPr>
            <a:r>
              <a:rPr lang="en-US" dirty="0">
                <a:latin typeface="Arial"/>
                <a:ea typeface="ＭＳ Ｐゴシック"/>
                <a:cs typeface="Arial"/>
              </a:rPr>
              <a:t>Without </a:t>
            </a:r>
            <a:r>
              <a:rPr lang="en-US" dirty="0" err="1">
                <a:latin typeface="Arial"/>
                <a:ea typeface="ＭＳ Ｐゴシック"/>
                <a:cs typeface="Arial"/>
              </a:rPr>
              <a:t>regularizer</a:t>
            </a:r>
            <a:r>
              <a:rPr lang="en-US" dirty="0">
                <a:latin typeface="Arial"/>
                <a:ea typeface="ＭＳ Ｐゴシック"/>
                <a:cs typeface="Arial"/>
              </a:rPr>
              <a:t>, you will see random noises imperceptible to human eyes</a:t>
            </a:r>
            <a:endParaRPr lang="en-US" dirty="0">
              <a:cs typeface="Arial"/>
            </a:endParaRPr>
          </a:p>
          <a:p>
            <a:r>
              <a:rPr lang="en-US" dirty="0"/>
              <a:t>That kind of doesn't help you so much for understanding what things the network is looking for. So, if we want to understand, why the network thing makes its decisions then it's kind of useful to put </a:t>
            </a:r>
            <a:r>
              <a:rPr lang="en-US" dirty="0" err="1"/>
              <a:t>regularizer</a:t>
            </a:r>
            <a:r>
              <a:rPr lang="en-US" dirty="0"/>
              <a:t> on there to generate an image to look more natural.</a:t>
            </a:r>
          </a:p>
          <a:p>
            <a:pPr>
              <a:spcBef>
                <a:spcPts val="0"/>
              </a:spcBef>
              <a:spcAft>
                <a:spcPts val="0"/>
              </a:spcAft>
            </a:pPr>
            <a:endParaRPr lang="en-US" dirty="0">
              <a:cs typeface="Arial"/>
            </a:endParaRPr>
          </a:p>
        </p:txBody>
      </p:sp>
    </p:spTree>
    <p:extLst>
      <p:ext uri="{BB962C8B-B14F-4D97-AF65-F5344CB8AC3E}">
        <p14:creationId xmlns:p14="http://schemas.microsoft.com/office/powerpoint/2010/main" val="598389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And, when you run this on a trained network you can see that now we're trying to generate images that maximizes the </a:t>
            </a:r>
            <a:r>
              <a:rPr lang="en-US" dirty="0" err="1">
                <a:latin typeface="Arial"/>
                <a:ea typeface="ＭＳ Ｐゴシック"/>
                <a:cs typeface="Arial"/>
              </a:rPr>
              <a:t>dumbell</a:t>
            </a:r>
            <a:r>
              <a:rPr lang="en-US" dirty="0">
                <a:latin typeface="Arial"/>
                <a:ea typeface="ＭＳ Ｐゴシック"/>
                <a:cs typeface="Arial"/>
              </a:rPr>
              <a:t> score in the upper left hand corner here for example.</a:t>
            </a:r>
            <a:endParaRPr lang="en-US" dirty="0"/>
          </a:p>
          <a:p>
            <a:pPr marL="0" lvl="0" indent="0">
              <a:spcBef>
                <a:spcPts val="0"/>
              </a:spcBef>
              <a:spcAft>
                <a:spcPts val="0"/>
              </a:spcAft>
              <a:buNone/>
            </a:pPr>
            <a:endParaRPr dirty="0">
              <a:cs typeface="Arial"/>
            </a:endParaRPr>
          </a:p>
        </p:txBody>
      </p:sp>
    </p:spTree>
    <p:extLst>
      <p:ext uri="{BB962C8B-B14F-4D97-AF65-F5344CB8AC3E}">
        <p14:creationId xmlns:p14="http://schemas.microsoft.com/office/powerpoint/2010/main" val="904232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DD8A4E-80D5-E442-8CCA-D5A1F77B1F24}" type="slidenum">
              <a:rPr lang="en-US" smtClean="0"/>
              <a:pPr>
                <a:defRPr/>
              </a:pPr>
              <a:t>65</a:t>
            </a:fld>
            <a:endParaRPr lang="en-US"/>
          </a:p>
        </p:txBody>
      </p:sp>
    </p:spTree>
    <p:extLst>
      <p:ext uri="{BB962C8B-B14F-4D97-AF65-F5344CB8AC3E}">
        <p14:creationId xmlns:p14="http://schemas.microsoft.com/office/powerpoint/2010/main" val="1216112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72935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DD8A4E-80D5-E442-8CCA-D5A1F77B1F24}" type="slidenum">
              <a:rPr lang="en-US" smtClean="0"/>
              <a:pPr>
                <a:defRPr/>
              </a:pPr>
              <a:t>67</a:t>
            </a:fld>
            <a:endParaRPr lang="en-US"/>
          </a:p>
        </p:txBody>
      </p:sp>
    </p:spTree>
    <p:extLst>
      <p:ext uri="{BB962C8B-B14F-4D97-AF65-F5344CB8AC3E}">
        <p14:creationId xmlns:p14="http://schemas.microsoft.com/office/powerpoint/2010/main" val="2745850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4" name="Shape 5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So, what we can do is pick some arbitrary image (instead of a zero image), and then try to maximize the score for an arbitrary class. Repeat until the network is fooled</a:t>
            </a:r>
          </a:p>
        </p:txBody>
      </p:sp>
    </p:spTree>
    <p:extLst>
      <p:ext uri="{BB962C8B-B14F-4D97-AF65-F5344CB8AC3E}">
        <p14:creationId xmlns:p14="http://schemas.microsoft.com/office/powerpoint/2010/main" val="2708167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1" name="Shape 5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so, say we take it picture of an elephant and then we tell the network that we want to, change the image to maximize the score of Koala bear instead So, then what we were doing is trying to change that image of an elephant to try and instead cause the network to classify as a Koala bear.  And, what you might hope for is that, maybe that elephant was sort of thought more thing into a Koala bear and maybe he would sprout little cute ears or something like that.  But, that's not what happens in practice, which is pretty surprising.  Instead if you take this picture of a elephant and tell them that, tell them that and try to change the elephant image to instead cause it to be classified as a koala bear What you'll find is that, you is that this second image on the right actually is classified as koala bear but it looks the same to us.  So that's pretty fishy and pretty surprising</a:t>
            </a:r>
          </a:p>
          <a:p>
            <a:pPr marL="0" lvl="0" indent="0">
              <a:spcBef>
                <a:spcPts val="0"/>
              </a:spcBef>
              <a:spcAft>
                <a:spcPts val="0"/>
              </a:spcAft>
              <a:buNone/>
            </a:pPr>
            <a:endParaRPr dirty="0">
              <a:cs typeface="Arial"/>
            </a:endParaRPr>
          </a:p>
          <a:p>
            <a:r>
              <a:rPr lang="en-US" dirty="0"/>
              <a:t>So also on the bottom we've taken this picture of a boat.  Schooner is the image in that class and then we told the network to classified as an iPod.  So now the second example looks just, still looks like a boat to us but the network thinks it's an iPod and the difference is in pixels between these two images are basically nothing.  And if you magnify those differences you don't really see any iPod or Koala like features on these differences, they're just kind of like random patterns of noise.  So the question is what's going here?  And like how can this possibly the case? </a:t>
            </a:r>
            <a:endParaRPr lang="en-US" dirty="0">
              <a:cs typeface="Arial"/>
            </a:endParaRPr>
          </a:p>
        </p:txBody>
      </p:sp>
    </p:spTree>
    <p:extLst>
      <p:ext uri="{BB962C8B-B14F-4D97-AF65-F5344CB8AC3E}">
        <p14:creationId xmlns:p14="http://schemas.microsoft.com/office/powerpoint/2010/main" val="942307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0" name="Shape 5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So another cool thing we can do with this gradient based optimization of images is this idea of </a:t>
            </a:r>
            <a:r>
              <a:rPr lang="en-US" dirty="0" err="1">
                <a:latin typeface="Arial"/>
                <a:ea typeface="ＭＳ Ｐゴシック"/>
                <a:cs typeface="Arial"/>
              </a:rPr>
              <a:t>DeepDream</a:t>
            </a:r>
            <a:r>
              <a:rPr lang="en-US" dirty="0">
                <a:latin typeface="Arial"/>
                <a:ea typeface="ＭＳ Ｐゴシック"/>
                <a:cs typeface="Arial"/>
              </a:rPr>
              <a:t>.  So this was a really cool blog post that came out from Google several years ago. The point of this exercise is mostly to generate cool images.</a:t>
            </a:r>
          </a:p>
          <a:p>
            <a:pPr marL="0" lvl="0" indent="0">
              <a:spcBef>
                <a:spcPts val="0"/>
              </a:spcBef>
              <a:spcAft>
                <a:spcPts val="0"/>
              </a:spcAft>
              <a:buNone/>
            </a:pPr>
            <a:endParaRPr dirty="0">
              <a:cs typeface="Arial"/>
            </a:endParaRPr>
          </a:p>
        </p:txBody>
      </p:sp>
    </p:spTree>
    <p:extLst>
      <p:ext uri="{BB962C8B-B14F-4D97-AF65-F5344CB8AC3E}">
        <p14:creationId xmlns:p14="http://schemas.microsoft.com/office/powerpoint/2010/main" val="2943416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So we can do is, we take our input image we run it through the convolutional network up to some layer and now we back propagate and set the gradient of that, at that layer equal to the activation value.  And now back propagate, back to the image and update the image and repeat, repeat, repeat.  So this has the interpretation of trying to amplify existing features that were detected by the network in this image. Right?</a:t>
            </a:r>
          </a:p>
          <a:p>
            <a:r>
              <a:rPr lang="en-US"/>
              <a:t>Because whatever features existed on that layer now we set the gradient equal to the feature and we just tell the network to amplify whatever features you already saw in that image.  And by the way you can also see this as trying to maximize the L2 norm of the features at that layer of the image.</a:t>
            </a:r>
          </a:p>
          <a:p>
            <a:pPr marL="0" lvl="0" indent="0">
              <a:buNone/>
            </a:pPr>
            <a:endParaRPr lang="en-US">
              <a:cs typeface="Arial"/>
            </a:endParaRPr>
          </a:p>
          <a:p>
            <a:pPr>
              <a:spcBef>
                <a:spcPts val="0"/>
              </a:spcBef>
              <a:spcAft>
                <a:spcPts val="0"/>
              </a:spcAft>
            </a:pPr>
            <a:endParaRPr lang="en-US">
              <a:cs typeface="Arial"/>
            </a:endParaRPr>
          </a:p>
        </p:txBody>
      </p:sp>
    </p:spTree>
    <p:extLst>
      <p:ext uri="{BB962C8B-B14F-4D97-AF65-F5344CB8AC3E}">
        <p14:creationId xmlns:p14="http://schemas.microsoft.com/office/powerpoint/2010/main" val="2097436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US" dirty="0">
                <a:latin typeface="Arial"/>
                <a:ea typeface="ＭＳ Ｐゴシック"/>
                <a:cs typeface="Arial"/>
              </a:rPr>
              <a:t>How do they do what they do? What are they looking for?</a:t>
            </a:r>
          </a:p>
          <a:p>
            <a:pPr>
              <a:spcBef>
                <a:spcPts val="0"/>
              </a:spcBef>
              <a:spcAft>
                <a:spcPts val="0"/>
              </a:spcAft>
            </a:pPr>
            <a:r>
              <a:rPr lang="en-US" dirty="0">
                <a:latin typeface="Arial"/>
                <a:ea typeface="ＭＳ Ｐゴシック"/>
                <a:cs typeface="Arial"/>
              </a:rPr>
              <a:t>So far </a:t>
            </a:r>
            <a:r>
              <a:rPr lang="en-US" b="1" dirty="0">
                <a:latin typeface="Arial"/>
                <a:ea typeface="ＭＳ Ｐゴシック"/>
                <a:cs typeface="Arial"/>
              </a:rPr>
              <a:t>we have seen convnet as a little bit of a black box </a:t>
            </a:r>
          </a:p>
          <a:p>
            <a:pPr>
              <a:spcBef>
                <a:spcPts val="0"/>
              </a:spcBef>
              <a:spcAft>
                <a:spcPts val="0"/>
              </a:spcAft>
            </a:pPr>
            <a:r>
              <a:rPr lang="en-US" dirty="0">
                <a:latin typeface="Arial"/>
                <a:ea typeface="ＭＳ Ｐゴシック"/>
                <a:cs typeface="Arial"/>
              </a:rPr>
              <a:t>Input --&gt; conv </a:t>
            </a:r>
            <a:r>
              <a:rPr lang="en-US" dirty="0" err="1">
                <a:latin typeface="Arial"/>
                <a:ea typeface="ＭＳ Ｐゴシック"/>
                <a:cs typeface="Arial"/>
              </a:rPr>
              <a:t>relu</a:t>
            </a:r>
            <a:r>
              <a:rPr lang="en-US" dirty="0">
                <a:latin typeface="Arial"/>
                <a:ea typeface="ＭＳ Ｐゴシック"/>
                <a:cs typeface="Arial"/>
              </a:rPr>
              <a:t> --&gt; pooling--&gt; conv </a:t>
            </a:r>
            <a:r>
              <a:rPr lang="en-US" dirty="0" err="1">
                <a:latin typeface="Arial"/>
                <a:ea typeface="ＭＳ Ｐゴシック"/>
                <a:cs typeface="Arial"/>
              </a:rPr>
              <a:t>relu</a:t>
            </a:r>
            <a:r>
              <a:rPr lang="en-US" dirty="0">
                <a:latin typeface="Arial"/>
                <a:ea typeface="ＭＳ Ｐゴシック"/>
                <a:cs typeface="Arial"/>
              </a:rPr>
              <a:t> --&gt; pooling --&gt; class score</a:t>
            </a:r>
          </a:p>
          <a:p>
            <a:pPr>
              <a:spcBef>
                <a:spcPts val="0"/>
              </a:spcBef>
              <a:spcAft>
                <a:spcPts val="0"/>
              </a:spcAft>
            </a:pPr>
            <a:r>
              <a:rPr lang="en-US" dirty="0">
                <a:latin typeface="Arial"/>
                <a:ea typeface="ＭＳ Ｐゴシック"/>
                <a:cs typeface="Arial"/>
              </a:rPr>
              <a:t>Class scores which are interpretable --&gt; bounding box coordinates/ labeled pixels </a:t>
            </a:r>
          </a:p>
          <a:p>
            <a:pPr>
              <a:spcBef>
                <a:spcPts val="0"/>
              </a:spcBef>
              <a:spcAft>
                <a:spcPts val="0"/>
              </a:spcAft>
            </a:pPr>
            <a:r>
              <a:rPr lang="en-US" dirty="0">
                <a:latin typeface="Arial"/>
                <a:ea typeface="ＭＳ Ｐゴシック"/>
                <a:cs typeface="Arial"/>
              </a:rPr>
              <a:t>Question is, </a:t>
            </a:r>
            <a:r>
              <a:rPr lang="en-US" b="1" dirty="0">
                <a:latin typeface="Arial"/>
                <a:ea typeface="ＭＳ Ｐゴシック"/>
                <a:cs typeface="Arial"/>
              </a:rPr>
              <a:t>What are all these other middle layers doing? </a:t>
            </a:r>
            <a:r>
              <a:rPr lang="en-US" dirty="0">
                <a:latin typeface="Arial"/>
                <a:ea typeface="ＭＳ Ｐゴシック"/>
                <a:cs typeface="Arial"/>
              </a:rPr>
              <a:t>What </a:t>
            </a:r>
            <a:r>
              <a:rPr lang="en-US" b="1" dirty="0">
                <a:latin typeface="Arial"/>
                <a:ea typeface="ＭＳ Ｐゴシック"/>
                <a:cs typeface="Arial"/>
              </a:rPr>
              <a:t>kind of things in the input image</a:t>
            </a:r>
            <a:r>
              <a:rPr lang="en-US" dirty="0">
                <a:latin typeface="Arial"/>
                <a:ea typeface="ＭＳ Ｐゴシック"/>
                <a:cs typeface="Arial"/>
              </a:rPr>
              <a:t> are they looking for? </a:t>
            </a:r>
          </a:p>
          <a:p>
            <a:pPr>
              <a:spcBef>
                <a:spcPts val="0"/>
              </a:spcBef>
              <a:spcAft>
                <a:spcPts val="0"/>
              </a:spcAft>
            </a:pPr>
            <a:r>
              <a:rPr lang="en-US" dirty="0">
                <a:latin typeface="Arial"/>
                <a:ea typeface="ＭＳ Ｐゴシック"/>
                <a:cs typeface="Arial"/>
              </a:rPr>
              <a:t>We will be looking into getting intuitions as to how CNNs work and what kind of techniques we have to analyze the internals of the network.</a:t>
            </a:r>
          </a:p>
          <a:p>
            <a:pPr>
              <a:spcBef>
                <a:spcPts val="0"/>
              </a:spcBef>
              <a:spcAft>
                <a:spcPts val="0"/>
              </a:spcAft>
            </a:pPr>
            <a:endParaRPr lang="en-US" dirty="0">
              <a:latin typeface="Arial"/>
              <a:ea typeface="ＭＳ Ｐゴシック"/>
              <a:cs typeface="Arial"/>
            </a:endParaRPr>
          </a:p>
        </p:txBody>
      </p:sp>
    </p:spTree>
    <p:extLst>
      <p:ext uri="{BB962C8B-B14F-4D97-AF65-F5344CB8AC3E}">
        <p14:creationId xmlns:p14="http://schemas.microsoft.com/office/powerpoint/2010/main" val="3600676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3" name="Shape 6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cs typeface="Arial"/>
            </a:endParaRPr>
          </a:p>
          <a:p>
            <a:pPr marL="0" lvl="0" indent="0">
              <a:spcBef>
                <a:spcPts val="0"/>
              </a:spcBef>
              <a:spcAft>
                <a:spcPts val="0"/>
              </a:spcAft>
              <a:buNone/>
            </a:pPr>
            <a:endParaRPr>
              <a:cs typeface="Arial"/>
            </a:endParaRPr>
          </a:p>
        </p:txBody>
      </p:sp>
    </p:spTree>
    <p:extLst>
      <p:ext uri="{BB962C8B-B14F-4D97-AF65-F5344CB8AC3E}">
        <p14:creationId xmlns:p14="http://schemas.microsoft.com/office/powerpoint/2010/main" val="3844222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791068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7" name="Shape 6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32877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DD8A4E-80D5-E442-8CCA-D5A1F77B1F24}" type="slidenum">
              <a:rPr lang="en-US" smtClean="0"/>
              <a:pPr>
                <a:defRPr/>
              </a:pPr>
              <a:t>75</a:t>
            </a:fld>
            <a:endParaRPr lang="en-US"/>
          </a:p>
        </p:txBody>
      </p:sp>
    </p:spTree>
    <p:extLst>
      <p:ext uri="{BB962C8B-B14F-4D97-AF65-F5344CB8AC3E}">
        <p14:creationId xmlns:p14="http://schemas.microsoft.com/office/powerpoint/2010/main" val="1656809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8" name="Shape 6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With the same tools that we have seen before, we can determine what information the network retains and what information is lost and so on. </a:t>
            </a:r>
          </a:p>
          <a:p>
            <a:endParaRPr lang="en-US" dirty="0">
              <a:latin typeface="Arial"/>
              <a:ea typeface="ＭＳ Ｐゴシック"/>
              <a:cs typeface="Arial"/>
            </a:endParaRPr>
          </a:p>
          <a:p>
            <a:r>
              <a:rPr lang="en-US" dirty="0">
                <a:latin typeface="Arial"/>
                <a:ea typeface="ＭＳ Ｐゴシック"/>
                <a:cs typeface="Arial"/>
              </a:rPr>
              <a:t>Say you have a black box </a:t>
            </a:r>
            <a:r>
              <a:rPr lang="en-US" dirty="0" err="1">
                <a:latin typeface="Arial"/>
                <a:ea typeface="ＭＳ Ｐゴシック"/>
                <a:cs typeface="Arial"/>
              </a:rPr>
              <a:t>cnn</a:t>
            </a:r>
            <a:r>
              <a:rPr lang="en-US" dirty="0">
                <a:latin typeface="Arial"/>
                <a:ea typeface="ＭＳ Ｐゴシック"/>
                <a:cs typeface="Arial"/>
              </a:rPr>
              <a:t>, now it gives a feature vector. Can you reconstruct the image from the feature vector?</a:t>
            </a:r>
          </a:p>
          <a:p>
            <a:endParaRPr lang="en-US" dirty="0">
              <a:latin typeface="Arial"/>
              <a:ea typeface="ＭＳ Ｐゴシック"/>
              <a:cs typeface="Arial"/>
            </a:endParaRPr>
          </a:p>
          <a:p>
            <a:r>
              <a:rPr lang="en-US" dirty="0">
                <a:latin typeface="Arial"/>
                <a:ea typeface="ＭＳ Ｐゴシック"/>
                <a:cs typeface="Arial"/>
              </a:rPr>
              <a:t>So another kind of useful thing we can do is this concept of feature inversion.  So this again gives us a sense what types of elements of the image are captured at different layers of the network.  So what we're going to do now is we're going to take an image, run that image through network record the feature value for one of those images and now we're going to try to reconstruct that image from its feature representation.  And the question, and now based on the how much, how much like what that reconstructed image looks like that'll give us some sense for what type of information about the image was captured in that feature vector.  So again, we can do this with gradient ascent with some </a:t>
            </a:r>
            <a:r>
              <a:rPr lang="en-US" dirty="0" err="1">
                <a:latin typeface="Arial"/>
                <a:ea typeface="ＭＳ Ｐゴシック"/>
                <a:cs typeface="Arial"/>
              </a:rPr>
              <a:t>regularizer</a:t>
            </a:r>
            <a:r>
              <a:rPr lang="en-US" dirty="0">
                <a:latin typeface="Arial"/>
                <a:ea typeface="ＭＳ Ｐゴシック"/>
                <a:cs typeface="Arial"/>
              </a:rPr>
              <a:t>.  Where now rather than maximizing some score instead we want to minimize the distance between this catch feature vector.  And between the computed features of our generated image.  To try and again synthesize a new image that matches the feature back to that we computed before.  And another kind of </a:t>
            </a:r>
            <a:r>
              <a:rPr lang="en-US" dirty="0" err="1">
                <a:latin typeface="Arial"/>
                <a:ea typeface="ＭＳ Ｐゴシック"/>
                <a:cs typeface="Arial"/>
              </a:rPr>
              <a:t>regularizer</a:t>
            </a:r>
            <a:r>
              <a:rPr lang="en-US" dirty="0">
                <a:latin typeface="Arial"/>
                <a:ea typeface="ＭＳ Ｐゴシック"/>
                <a:cs typeface="Arial"/>
              </a:rPr>
              <a:t> that you frequently see here is the total variation </a:t>
            </a:r>
            <a:r>
              <a:rPr lang="en-US" dirty="0" err="1">
                <a:latin typeface="Arial"/>
                <a:ea typeface="ＭＳ Ｐゴシック"/>
                <a:cs typeface="Arial"/>
              </a:rPr>
              <a:t>regularizer</a:t>
            </a:r>
            <a:endParaRPr lang="en-US" dirty="0">
              <a:latin typeface="Arial"/>
              <a:ea typeface="ＭＳ Ｐゴシック"/>
              <a:cs typeface="Arial"/>
            </a:endParaRPr>
          </a:p>
          <a:p>
            <a:pPr marL="0" lvl="0" indent="0">
              <a:buNone/>
            </a:pPr>
            <a:endParaRPr lang="en-US" dirty="0">
              <a:cs typeface="Arial"/>
            </a:endParaRPr>
          </a:p>
          <a:p>
            <a:r>
              <a:rPr lang="en-US" dirty="0"/>
              <a:t>So here with the total variation </a:t>
            </a:r>
            <a:r>
              <a:rPr lang="en-US" dirty="0" err="1"/>
              <a:t>regularizer</a:t>
            </a:r>
            <a:r>
              <a:rPr lang="en-US" dirty="0"/>
              <a:t> is panelizing differences between adjacent pixels on both of the left and adjacent in left and right and adjacent top to bottom.  To again try to encourage special smoothness in the generated image.</a:t>
            </a:r>
          </a:p>
          <a:p>
            <a:endParaRPr lang="en-US" dirty="0">
              <a:cs typeface="Arial"/>
            </a:endParaRPr>
          </a:p>
          <a:p>
            <a:pPr>
              <a:spcBef>
                <a:spcPts val="0"/>
              </a:spcBef>
              <a:spcAft>
                <a:spcPts val="0"/>
              </a:spcAft>
            </a:pPr>
            <a:endParaRPr lang="en-US" dirty="0">
              <a:cs typeface="Arial"/>
            </a:endParaRPr>
          </a:p>
        </p:txBody>
      </p:sp>
    </p:spTree>
    <p:extLst>
      <p:ext uri="{BB962C8B-B14F-4D97-AF65-F5344CB8AC3E}">
        <p14:creationId xmlns:p14="http://schemas.microsoft.com/office/powerpoint/2010/main" val="2007565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7" name="Shape 6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Relu</a:t>
            </a:r>
            <a:r>
              <a:rPr lang="en-US" dirty="0"/>
              <a:t> </a:t>
            </a:r>
            <a:r>
              <a:rPr lang="en-US" dirty="0" err="1"/>
              <a:t>doesnt</a:t>
            </a:r>
            <a:r>
              <a:rPr lang="en-US" dirty="0"/>
              <a:t> seem to lose all information.</a:t>
            </a:r>
          </a:p>
          <a:p>
            <a:endParaRPr lang="en-US" dirty="0"/>
          </a:p>
          <a:p>
            <a:r>
              <a:rPr lang="en-US" dirty="0"/>
              <a:t>This kind of  visualization tells us what kind of information is retained what is lost and so on.</a:t>
            </a:r>
          </a:p>
          <a:p>
            <a:endParaRPr lang="en-US" dirty="0"/>
          </a:p>
          <a:p>
            <a:r>
              <a:rPr lang="en-US" dirty="0"/>
              <a:t>as we move up through the layers of the network it's kind of throwing away this low level information about the exact pixels of the image and instead is trying to keep around a little bit more semantic information</a:t>
            </a:r>
          </a:p>
          <a:p>
            <a:endParaRPr lang="en-US" dirty="0"/>
          </a:p>
          <a:p>
            <a:endParaRPr lang="en-US" dirty="0"/>
          </a:p>
          <a:p>
            <a:r>
              <a:rPr lang="en-US" dirty="0"/>
              <a:t>So now if we do this idea of feature inversion so this visualization here on the left we're showing some original image.  The elephants or the fruits at the left.  And then we run that, we run the image through a VGG-16 network.  Record the features of that network at some layer and then try to synthesize a new image that matches the recorded features of that layer.  And this is, this kind of give us a sense for what how much information is stored in this images.  In these features of different layers.  So for example if we try to reconstruct the image based on the relu2_2 features from VGC's, from VGG-16.  We see that the image gets almost perfectly reconstructed.  Which means that we're not really throwing away much information about the raw pixel values at that layer.  But as we move up into the deeper parts of the network and try to reconstruct from relu4_3, relu5_1.  We see that our reconstructed image now, we've kind of kept the general space, the general spatial structure of the image.  You can still tell that, that it's a elephant or a banana or a, or an apple.  But a lot of the low level details aren't exactly what the pixel values were and exactly what the colors were, exactly what the textures were.  These are kind of low level details are kind of lost at these higher layers of this network.  So that gives us some sense that maybe as we move up through the flairs of the network it's kind of throwing away this low level information about the exact pixels of the image and instead is maybe trying to keep around a little bit more semantic information, it's a little bit invariant for small changes in color and texture and things like that.  So we're building towards a style transfer here</a:t>
            </a:r>
            <a:endParaRPr dirty="0">
              <a:cs typeface="Arial"/>
            </a:endParaRPr>
          </a:p>
        </p:txBody>
      </p:sp>
    </p:spTree>
    <p:extLst>
      <p:ext uri="{BB962C8B-B14F-4D97-AF65-F5344CB8AC3E}">
        <p14:creationId xmlns:p14="http://schemas.microsoft.com/office/powerpoint/2010/main" val="185371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latin typeface="Arial"/>
                <a:ea typeface="ＭＳ Ｐゴシック"/>
                <a:cs typeface="Arial"/>
              </a:rPr>
              <a:t>Visualizing first layer is relatively simple. </a:t>
            </a:r>
            <a:r>
              <a:rPr lang="en-US" dirty="0">
                <a:latin typeface="Arial"/>
                <a:ea typeface="ＭＳ Ｐゴシック"/>
                <a:cs typeface="Arial"/>
              </a:rPr>
              <a:t>The layer that directly attaches to the image is a convolutional layer. </a:t>
            </a:r>
          </a:p>
          <a:p>
            <a:r>
              <a:rPr lang="en-US" dirty="0">
                <a:latin typeface="Arial"/>
                <a:ea typeface="ＭＳ Ｐゴシック"/>
                <a:cs typeface="Arial"/>
              </a:rPr>
              <a:t>In </a:t>
            </a:r>
            <a:r>
              <a:rPr lang="en-US" dirty="0" err="1">
                <a:latin typeface="Arial"/>
                <a:ea typeface="ＭＳ Ｐゴシック"/>
                <a:cs typeface="Arial"/>
              </a:rPr>
              <a:t>alexnet</a:t>
            </a:r>
            <a:r>
              <a:rPr lang="en-US" dirty="0">
                <a:latin typeface="Arial"/>
                <a:ea typeface="ＭＳ Ｐゴシック"/>
                <a:cs typeface="Arial"/>
              </a:rPr>
              <a:t> the first layer has 64 conv filters (or) neurons</a:t>
            </a:r>
          </a:p>
          <a:p>
            <a:r>
              <a:rPr lang="en-US" dirty="0">
                <a:latin typeface="Arial"/>
                <a:ea typeface="ＭＳ Ｐゴシック"/>
                <a:cs typeface="Arial"/>
              </a:rPr>
              <a:t>Each filter is 11x11x3</a:t>
            </a:r>
            <a:r>
              <a:rPr lang="en-US" b="1" dirty="0">
                <a:latin typeface="Arial"/>
                <a:ea typeface="ＭＳ Ｐゴシック"/>
                <a:cs typeface="Arial"/>
              </a:rPr>
              <a:t>. These filters get places over the input image where the weighted sum</a:t>
            </a:r>
            <a:r>
              <a:rPr lang="en-US" dirty="0">
                <a:latin typeface="Arial"/>
                <a:ea typeface="ＭＳ Ｐゴシック"/>
                <a:cs typeface="Arial"/>
              </a:rPr>
              <a:t> is taken and this filter is slid at different locations. </a:t>
            </a:r>
          </a:p>
          <a:p>
            <a:r>
              <a:rPr lang="en-US" dirty="0">
                <a:latin typeface="Arial"/>
                <a:ea typeface="ＭＳ Ｐゴシック"/>
                <a:cs typeface="Arial"/>
              </a:rPr>
              <a:t>First layer inner product taken directly with input, so we can just visualize the weights of the conv layer to see what they are looking for. </a:t>
            </a:r>
          </a:p>
          <a:p>
            <a:r>
              <a:rPr lang="en-US" dirty="0">
                <a:latin typeface="Arial"/>
                <a:ea typeface="ＭＳ Ｐゴシック"/>
                <a:cs typeface="Arial"/>
              </a:rPr>
              <a:t>So for </a:t>
            </a:r>
            <a:r>
              <a:rPr lang="en-US" dirty="0" err="1">
                <a:latin typeface="Arial"/>
                <a:ea typeface="ＭＳ Ｐゴシック"/>
                <a:cs typeface="Arial"/>
              </a:rPr>
              <a:t>alexnet</a:t>
            </a:r>
            <a:r>
              <a:rPr lang="en-US" dirty="0">
                <a:latin typeface="Arial"/>
                <a:ea typeface="ＭＳ Ｐゴシック"/>
                <a:cs typeface="Arial"/>
              </a:rPr>
              <a:t> we will visualize these 64 11 x 11 filters in a grid. </a:t>
            </a:r>
          </a:p>
          <a:p>
            <a:r>
              <a:rPr lang="en-US" b="1" dirty="0">
                <a:latin typeface="Arial"/>
                <a:ea typeface="ＭＳ Ｐゴシック"/>
                <a:cs typeface="Arial"/>
              </a:rPr>
              <a:t>We see lot of them looking for oriented edges in different angles and positions</a:t>
            </a:r>
            <a:r>
              <a:rPr lang="en-US" dirty="0">
                <a:latin typeface="Arial"/>
                <a:ea typeface="ＭＳ Ｐゴシック"/>
                <a:cs typeface="Arial"/>
              </a:rPr>
              <a:t>. The interesting thing is that for any network that is trained on natural images, you see the same kind of patterns emerging. </a:t>
            </a:r>
          </a:p>
          <a:p>
            <a:r>
              <a:rPr lang="en-US" dirty="0">
                <a:latin typeface="Arial"/>
                <a:ea typeface="ＭＳ Ｐゴシック"/>
                <a:cs typeface="Arial"/>
              </a:rPr>
              <a:t>What is even more interesting is that this is somewhat similar to what happens in the </a:t>
            </a:r>
            <a:r>
              <a:rPr lang="en-US" b="1" dirty="0">
                <a:latin typeface="Arial"/>
                <a:ea typeface="ＭＳ Ｐゴシック"/>
                <a:cs typeface="Arial"/>
              </a:rPr>
              <a:t>human visual system where the early layers look at things like oriented edges. </a:t>
            </a:r>
          </a:p>
          <a:p>
            <a:r>
              <a:rPr lang="en-US" dirty="0">
                <a:latin typeface="Arial"/>
                <a:ea typeface="ＭＳ Ｐゴシック"/>
                <a:cs typeface="Arial"/>
              </a:rPr>
              <a:t>human visual system is known to the detect things like oriented edges. At the very early layers of the human visual system. And it turns out of that these convolutional networks tend to do something, somewhat similar.</a:t>
            </a:r>
          </a:p>
          <a:p>
            <a:endParaRPr lang="en-US" dirty="0">
              <a:cs typeface="Arial"/>
            </a:endParaRPr>
          </a:p>
          <a:p>
            <a:r>
              <a:rPr lang="en-US" dirty="0">
                <a:latin typeface="Arial"/>
                <a:ea typeface="ＭＳ Ｐゴシック"/>
                <a:cs typeface="Arial"/>
              </a:rPr>
              <a:t>The first convolutional weights of pretty much any convolutional network looking at images ends up looking something like this.</a:t>
            </a:r>
            <a:endParaRPr lang="en-US" dirty="0">
              <a:cs typeface="Arial"/>
            </a:endParaRPr>
          </a:p>
          <a:p>
            <a:endParaRPr lang="en-US" dirty="0">
              <a:cs typeface="Arial"/>
            </a:endParaRPr>
          </a:p>
          <a:p>
            <a:endParaRPr lang="en-US" dirty="0">
              <a:cs typeface="Arial"/>
            </a:endParaRPr>
          </a:p>
          <a:p>
            <a:endParaRPr lang="en-US" dirty="0">
              <a:latin typeface="Arial"/>
              <a:ea typeface="ＭＳ Ｐゴシック"/>
              <a:cs typeface="Arial"/>
            </a:endParaRPr>
          </a:p>
          <a:p>
            <a:pPr>
              <a:spcBef>
                <a:spcPts val="0"/>
              </a:spcBef>
              <a:spcAft>
                <a:spcPts val="0"/>
              </a:spcAft>
            </a:pPr>
            <a:endParaRPr lang="en-US" dirty="0">
              <a:cs typeface="Arial"/>
            </a:endParaRPr>
          </a:p>
        </p:txBody>
      </p:sp>
    </p:spTree>
    <p:extLst>
      <p:ext uri="{BB962C8B-B14F-4D97-AF65-F5344CB8AC3E}">
        <p14:creationId xmlns:p14="http://schemas.microsoft.com/office/powerpoint/2010/main" val="3136294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Now </a:t>
            </a:r>
            <a:r>
              <a:rPr lang="en-US" b="1" dirty="0">
                <a:latin typeface="Arial"/>
                <a:ea typeface="ＭＳ Ｐゴシック"/>
                <a:cs typeface="Arial"/>
              </a:rPr>
              <a:t>can we do the same for the intermediate layers</a:t>
            </a:r>
            <a:r>
              <a:rPr lang="en-US" dirty="0">
                <a:latin typeface="Arial"/>
                <a:ea typeface="ＭＳ Ｐゴシック"/>
                <a:cs typeface="Arial"/>
              </a:rPr>
              <a:t>? It turns out, it’s actually a </a:t>
            </a:r>
            <a:r>
              <a:rPr lang="en-US" b="1" dirty="0">
                <a:latin typeface="Arial"/>
                <a:ea typeface="ＭＳ Ｐゴシック"/>
                <a:cs typeface="Arial"/>
              </a:rPr>
              <a:t>lot less interpretable </a:t>
            </a:r>
            <a:r>
              <a:rPr lang="en-US" dirty="0">
                <a:latin typeface="Arial"/>
                <a:ea typeface="ＭＳ Ｐゴシック"/>
                <a:cs typeface="Arial"/>
              </a:rPr>
              <a:t>for humans</a:t>
            </a:r>
          </a:p>
          <a:p>
            <a:r>
              <a:rPr lang="en-US" dirty="0">
                <a:latin typeface="Arial"/>
                <a:ea typeface="ＭＳ Ｐゴシック"/>
                <a:cs typeface="Arial"/>
              </a:rPr>
              <a:t>Second conv receives 16 channel input. Now this layer does </a:t>
            </a:r>
            <a:r>
              <a:rPr lang="en-US" b="1" dirty="0">
                <a:latin typeface="Arial"/>
                <a:ea typeface="ＭＳ Ｐゴシック"/>
                <a:cs typeface="Arial"/>
              </a:rPr>
              <a:t>7x7 convolutions with 20</a:t>
            </a:r>
            <a:r>
              <a:rPr lang="en-US" dirty="0">
                <a:latin typeface="Arial"/>
                <a:ea typeface="ＭＳ Ｐゴシック"/>
                <a:cs typeface="Arial"/>
              </a:rPr>
              <a:t> neurons. The problem is that we </a:t>
            </a:r>
            <a:r>
              <a:rPr lang="en-US" b="1" dirty="0">
                <a:latin typeface="Arial"/>
                <a:ea typeface="ＭＳ Ｐゴシック"/>
                <a:cs typeface="Arial"/>
              </a:rPr>
              <a:t>humans cannot visualize</a:t>
            </a:r>
            <a:r>
              <a:rPr lang="en-US" dirty="0">
                <a:latin typeface="Arial"/>
                <a:ea typeface="ＭＳ Ｐゴシック"/>
                <a:cs typeface="Arial"/>
              </a:rPr>
              <a:t> 16 dimensional images. </a:t>
            </a:r>
          </a:p>
          <a:p>
            <a:r>
              <a:rPr lang="en-US" dirty="0">
                <a:latin typeface="Arial"/>
                <a:ea typeface="ＭＳ Ｐゴシック"/>
                <a:cs typeface="Arial"/>
              </a:rPr>
              <a:t>What we can do is roll it as 16 7x7 grayscale images, and we will have 20 of them. They seem to be looking at some </a:t>
            </a:r>
            <a:r>
              <a:rPr lang="en-US" b="1" dirty="0">
                <a:latin typeface="Arial"/>
                <a:ea typeface="ＭＳ Ｐゴシック"/>
                <a:cs typeface="Arial"/>
              </a:rPr>
              <a:t>special structures</a:t>
            </a:r>
            <a:r>
              <a:rPr lang="en-US" dirty="0">
                <a:latin typeface="Arial"/>
                <a:ea typeface="ＭＳ Ｐゴシック"/>
                <a:cs typeface="Arial"/>
              </a:rPr>
              <a:t>. But nothing meaningful.</a:t>
            </a:r>
          </a:p>
          <a:p>
            <a:r>
              <a:rPr lang="en-US" dirty="0">
                <a:latin typeface="Arial"/>
                <a:ea typeface="ＭＳ Ｐゴシック"/>
                <a:cs typeface="Arial"/>
              </a:rPr>
              <a:t>What this gives is, the kind of activation pattern that maximally activates the second layer neurons. But we need to come up with more fancier techniques.</a:t>
            </a:r>
          </a:p>
          <a:p>
            <a:endParaRPr lang="en-US" dirty="0">
              <a:latin typeface="Arial"/>
              <a:ea typeface="ＭＳ Ｐゴシック"/>
              <a:cs typeface="Arial"/>
            </a:endParaRPr>
          </a:p>
          <a:p>
            <a:endParaRPr lang="en-US" dirty="0">
              <a:latin typeface="Arial"/>
              <a:ea typeface="ＭＳ Ｐゴシック"/>
              <a:cs typeface="Arial"/>
            </a:endParaRPr>
          </a:p>
          <a:p>
            <a:endParaRPr lang="en-US" dirty="0">
              <a:latin typeface="Arial"/>
              <a:ea typeface="ＭＳ Ｐゴシック"/>
              <a:cs typeface="Arial"/>
            </a:endParaRPr>
          </a:p>
          <a:p>
            <a:pPr>
              <a:spcBef>
                <a:spcPts val="0"/>
              </a:spcBef>
              <a:spcAft>
                <a:spcPts val="0"/>
              </a:spcAft>
            </a:pPr>
            <a:endParaRPr lang="en-US" dirty="0">
              <a:cs typeface="Arial"/>
            </a:endParaRPr>
          </a:p>
        </p:txBody>
      </p:sp>
    </p:spTree>
    <p:extLst>
      <p:ext uri="{BB962C8B-B14F-4D97-AF65-F5344CB8AC3E}">
        <p14:creationId xmlns:p14="http://schemas.microsoft.com/office/powerpoint/2010/main" val="77975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ＭＳ Ｐゴシック"/>
                <a:cs typeface="Arial"/>
              </a:rPr>
              <a:t>So yes, the weights on the intermediate layers are not interpretable. Activations are somewhat interpretable in some cases. </a:t>
            </a:r>
          </a:p>
        </p:txBody>
      </p:sp>
      <p:sp>
        <p:nvSpPr>
          <p:cNvPr id="4" name="Slide Number Placeholder 3"/>
          <p:cNvSpPr>
            <a:spLocks noGrp="1"/>
          </p:cNvSpPr>
          <p:nvPr>
            <p:ph type="sldNum" sz="quarter" idx="5"/>
          </p:nvPr>
        </p:nvSpPr>
        <p:spPr/>
        <p:txBody>
          <a:bodyPr/>
          <a:lstStyle/>
          <a:p>
            <a:pPr>
              <a:defRPr/>
            </a:pPr>
            <a:fld id="{07DD8A4E-80D5-E442-8CCA-D5A1F77B1F24}" type="slidenum">
              <a:rPr lang="en-US"/>
              <a:pPr>
                <a:defRPr/>
              </a:pPr>
              <a:t>8</a:t>
            </a:fld>
            <a:endParaRPr lang="en-US"/>
          </a:p>
        </p:txBody>
      </p:sp>
    </p:spTree>
    <p:extLst>
      <p:ext uri="{BB962C8B-B14F-4D97-AF65-F5344CB8AC3E}">
        <p14:creationId xmlns:p14="http://schemas.microsoft.com/office/powerpoint/2010/main" val="1951431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Arial"/>
                <a:ea typeface="ＭＳ Ｐゴシック"/>
                <a:cs typeface="Arial"/>
              </a:rPr>
              <a:t>Here is a visualization put together by </a:t>
            </a:r>
            <a:r>
              <a:rPr lang="en-US" dirty="0" err="1">
                <a:latin typeface="Arial"/>
                <a:ea typeface="ＭＳ Ｐゴシック"/>
                <a:cs typeface="Arial"/>
              </a:rPr>
              <a:t>jason</a:t>
            </a:r>
            <a:r>
              <a:rPr lang="en-US" dirty="0">
                <a:latin typeface="Arial"/>
                <a:ea typeface="ＭＳ Ｐゴシック"/>
                <a:cs typeface="Arial"/>
              </a:rPr>
              <a:t> </a:t>
            </a:r>
            <a:r>
              <a:rPr lang="en-US" dirty="0" err="1">
                <a:latin typeface="Arial"/>
                <a:ea typeface="ＭＳ Ｐゴシック"/>
                <a:cs typeface="Arial"/>
              </a:rPr>
              <a:t>yosenski</a:t>
            </a:r>
            <a:r>
              <a:rPr lang="en-US" dirty="0">
                <a:latin typeface="Arial"/>
                <a:ea typeface="ＭＳ Ｐゴシック"/>
                <a:cs typeface="Arial"/>
              </a:rPr>
              <a:t>. For different layers you can visualize the activation maps when you feed an input. Here you can see that when you feed this image of a school bus, in conv5, this particular neuron seems to be activated when it sees the wheel. </a:t>
            </a:r>
          </a:p>
          <a:p>
            <a:endParaRPr lang="en-US" dirty="0">
              <a:latin typeface="Arial"/>
              <a:ea typeface="ＭＳ Ｐゴシック"/>
              <a:cs typeface="Arial"/>
            </a:endParaRPr>
          </a:p>
          <a:p>
            <a:r>
              <a:rPr lang="en-US" dirty="0">
                <a:latin typeface="Arial"/>
                <a:ea typeface="ＭＳ Ｐゴシック"/>
                <a:cs typeface="Arial"/>
              </a:rPr>
              <a:t>On the </a:t>
            </a:r>
            <a:r>
              <a:rPr lang="en-US" b="1" dirty="0">
                <a:latin typeface="Arial"/>
                <a:ea typeface="ＭＳ Ｐゴシック"/>
                <a:cs typeface="Arial"/>
              </a:rPr>
              <a:t>right are some other images that maximally activate this neuron. </a:t>
            </a:r>
            <a:r>
              <a:rPr lang="en-US" dirty="0">
                <a:latin typeface="Arial"/>
                <a:ea typeface="ＭＳ Ｐゴシック"/>
                <a:cs typeface="Arial"/>
              </a:rPr>
              <a:t>So you see that this neuron looks for the wheel, which is really cool. </a:t>
            </a:r>
          </a:p>
          <a:p>
            <a:endParaRPr lang="en-US" dirty="0">
              <a:latin typeface="Arial"/>
              <a:ea typeface="ＭＳ Ｐゴシック"/>
              <a:cs typeface="Arial"/>
            </a:endParaRPr>
          </a:p>
          <a:p>
            <a:r>
              <a:rPr lang="en-US" dirty="0">
                <a:latin typeface="Arial"/>
                <a:ea typeface="ＭＳ Ｐゴシック"/>
                <a:cs typeface="Arial"/>
              </a:rPr>
              <a:t>Remember the, the conv5 layers of Alex Net.  128 by 13 by 13 dimensional tensor.  But we can think of that as 128 different 13 by 13 2-D grids.  So now we can actually go and visualize each of those 13 by 13 elements slices of the feature map as a grayscale image and this gives us some sense for what types of things in the input are each of those features in that convolutional layer looking for.  </a:t>
            </a:r>
            <a:endParaRPr lang="en-US" dirty="0">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44492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spcBef>
                <a:spcPts val="0"/>
              </a:spcBef>
              <a:buSzPct val="100000"/>
              <a:defRPr sz="30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600200"/>
            <a:ext cx="8229600" cy="4967600"/>
          </a:xfrm>
          <a:prstGeom prst="rect">
            <a:avLst/>
          </a:prstGeom>
          <a:noFill/>
          <a:ln>
            <a:noFill/>
          </a:ln>
        </p:spPr>
        <p:txBody>
          <a:bodyPr lIns="91425" tIns="91425" rIns="91425" bIns="91425" anchor="ctr" anchorCtr="0"/>
          <a:lstStyle>
            <a:lvl1pPr lvl="0" rtl="0">
              <a:spcBef>
                <a:spcPts val="0"/>
              </a:spcBef>
              <a:buSzPct val="100000"/>
              <a:buChar char="●"/>
              <a:defRPr sz="180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6655703" y="6223800"/>
            <a:ext cx="7326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2940946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71" y="2268141"/>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663840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1" r:id="rId12"/>
    <p:sldLayoutId id="2147483702" r:id="rId13"/>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cs.stanford.edu/people/karpathy/cnnembed/"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pixabay.com/en/gokart-fun-car-go-kart-racing-1089893/" TargetMode="External"/><Relationship Id="rId3" Type="http://schemas.openxmlformats.org/officeDocument/2006/relationships/image" Target="../media/image13.png"/><Relationship Id="rId7" Type="http://schemas.openxmlformats.org/officeDocument/2006/relationships/hyperlink" Target="https://pixabay.com/en/elephant-african-bush-elephant-114543/"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en/sailboat-ship-sailing-greenland-459794/"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hyperlink" Target="https://pixabay.com/en/gokart-fun-car-go-kart-racing-1089893/" TargetMode="External"/><Relationship Id="rId3" Type="http://schemas.openxmlformats.org/officeDocument/2006/relationships/image" Target="../media/image19.png"/><Relationship Id="rId7" Type="http://schemas.openxmlformats.org/officeDocument/2006/relationships/hyperlink" Target="https://pixabay.com/en/elephant-african-bush-elephant-114543/"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en/sailboat-ship-sailing-greenland-459794/" TargetMode="External"/><Relationship Id="rId10"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emf"/><Relationship Id="rId12" Type="http://schemas.openxmlformats.org/officeDocument/2006/relationships/image" Target="../media/image57.png"/><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emf"/><Relationship Id="rId10" Type="http://schemas.openxmlformats.org/officeDocument/2006/relationships/image" Target="../media/image55.emf"/><Relationship Id="rId4" Type="http://schemas.openxmlformats.org/officeDocument/2006/relationships/image" Target="../media/image49.emf"/><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58.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13.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jp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26.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90.png"/><Relationship Id="rId3" Type="http://schemas.openxmlformats.org/officeDocument/2006/relationships/image" Target="../media/image71.jpg"/><Relationship Id="rId21" Type="http://schemas.openxmlformats.org/officeDocument/2006/relationships/image" Target="../media/image94.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27.xml"/><Relationship Id="rId16" Type="http://schemas.openxmlformats.org/officeDocument/2006/relationships/image" Target="../media/image86.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91.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COjUB9Izk6E"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08.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p-1246693/?no_redirect" TargetMode="Externa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6.png"/><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20.tiff"/><Relationship Id="rId7"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tif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hyperlink" Target="https://pixabay.com/en/elephant-african-bush-elephant-114543/"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en/sailboat-ship-sailing-greenland-459794/" TargetMode="External"/><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hyperlink" Target="https://creativecommons.org/licenses/by/4.0/" TargetMode="External"/><Relationship Id="rId5" Type="http://schemas.openxmlformats.org/officeDocument/2006/relationships/hyperlink" Target="https://research.googleblog.com/2015/06/inceptionism-going-deeper-into-neural.html" TargetMode="Externa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hyperlink" Target="https://creativecommons.org/licenses/by/4.0/" TargetMode="External"/><Relationship Id="rId5" Type="http://schemas.openxmlformats.org/officeDocument/2006/relationships/hyperlink" Target="https://research.googleblog.com/2015/06/inceptionism-going-deeper-into-neural.html" TargetMode="Externa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Appearance_of_sky_for_weather_forecast,_Dhaka,_Bangladesh.JP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hyperlink" Target="https://creativecommons.org/licenses/by/4.0/" TargetMode="External"/><Relationship Id="rId4" Type="http://schemas.openxmlformats.org/officeDocument/2006/relationships/hyperlink" Target="https://research.googleblog.com/2015/06/inceptionism-going-deeper-into-neural.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34.png"/><Relationship Id="rId5" Type="http://schemas.openxmlformats.org/officeDocument/2006/relationships/hyperlink" Target="https://creativecommons.org/licenses/by/4.0/" TargetMode="External"/><Relationship Id="rId4" Type="http://schemas.openxmlformats.org/officeDocument/2006/relationships/hyperlink" Target="https://research.googleblog.com/2015/06/inceptionism-going-deeper-into-neural.html"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37.png"/><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a:t>CS 4803 / 7643: Deep Learning</a:t>
            </a:r>
            <a:endParaRPr lang="en-US" sz="3200"/>
          </a:p>
        </p:txBody>
      </p:sp>
      <p:sp>
        <p:nvSpPr>
          <p:cNvPr id="16" name="Subtitle 3"/>
          <p:cNvSpPr>
            <a:spLocks noGrp="1"/>
          </p:cNvSpPr>
          <p:nvPr>
            <p:ph type="subTitle" idx="1"/>
          </p:nvPr>
        </p:nvSpPr>
        <p:spPr>
          <a:xfrm>
            <a:off x="0" y="4648200"/>
            <a:ext cx="9144000" cy="1752600"/>
          </a:xfrm>
        </p:spPr>
        <p:txBody>
          <a:bodyPr/>
          <a:lstStyle/>
          <a:p>
            <a:endParaRPr lang="en-US"/>
          </a:p>
          <a:p>
            <a:r>
              <a:rPr lang="en-US" sz="2800" err="1"/>
              <a:t>Ramprasaath</a:t>
            </a:r>
            <a:r>
              <a:rPr lang="en-US" sz="2800"/>
              <a:t> R. </a:t>
            </a:r>
            <a:r>
              <a:rPr lang="en-US" sz="2800" err="1"/>
              <a:t>Selvaraju</a:t>
            </a:r>
            <a:endParaRPr lang="en-US" err="1"/>
          </a:p>
          <a:p>
            <a:r>
              <a:rPr lang="en-US" sz="2800"/>
              <a:t>Georgia Tech</a:t>
            </a:r>
          </a:p>
        </p:txBody>
      </p:sp>
      <p:sp>
        <p:nvSpPr>
          <p:cNvPr id="3" name="TextBox 2"/>
          <p:cNvSpPr txBox="1"/>
          <p:nvPr/>
        </p:nvSpPr>
        <p:spPr>
          <a:xfrm>
            <a:off x="1828800" y="2307610"/>
            <a:ext cx="6934200" cy="1569660"/>
          </a:xfrm>
          <a:prstGeom prst="rect">
            <a:avLst/>
          </a:prstGeom>
          <a:noFill/>
        </p:spPr>
        <p:txBody>
          <a:bodyPr wrap="square" rtlCol="0">
            <a:spAutoFit/>
          </a:bodyPr>
          <a:lstStyle/>
          <a:p>
            <a:pPr lvl="0" algn="l">
              <a:spcBef>
                <a:spcPct val="20000"/>
              </a:spcBef>
            </a:pPr>
            <a:r>
              <a:rPr lang="en-US" sz="2400" kern="0">
                <a:solidFill>
                  <a:prstClr val="black"/>
                </a:solidFill>
                <a:latin typeface="Arial"/>
                <a:ea typeface="Osaka"/>
                <a:cs typeface="Osaka"/>
              </a:rPr>
              <a:t>Topics: </a:t>
            </a:r>
          </a:p>
          <a:p>
            <a:pPr marL="742950" lvl="1" indent="-285750" algn="l">
              <a:spcBef>
                <a:spcPct val="20000"/>
              </a:spcBef>
              <a:buFontTx/>
              <a:buChar char="–"/>
            </a:pPr>
            <a:r>
              <a:rPr lang="en-US" sz="2000" kern="0">
                <a:solidFill>
                  <a:prstClr val="black"/>
                </a:solidFill>
                <a:latin typeface="Arial"/>
                <a:ea typeface="Osaka"/>
                <a:cs typeface="Osaka"/>
              </a:rPr>
              <a:t>Visualizing CNNs</a:t>
            </a:r>
          </a:p>
          <a:p>
            <a:pPr marL="1200150" lvl="2" indent="-285750" algn="l">
              <a:spcBef>
                <a:spcPct val="20000"/>
              </a:spcBef>
              <a:buFontTx/>
              <a:buChar char="–"/>
            </a:pPr>
            <a:endParaRPr lang="en-US" sz="2000" kern="0">
              <a:solidFill>
                <a:prstClr val="black"/>
              </a:solidFill>
              <a:latin typeface="Arial"/>
              <a:ea typeface="Osaka"/>
              <a:cs typeface="Osaka"/>
            </a:endParaRPr>
          </a:p>
          <a:p>
            <a:pPr marL="742950" lvl="1" indent="-285750" algn="l">
              <a:spcBef>
                <a:spcPct val="20000"/>
              </a:spcBef>
              <a:buFontTx/>
              <a:buChar char="–"/>
            </a:pPr>
            <a:endParaRPr lang="en-US" sz="2000" kern="0">
              <a:solidFill>
                <a:prstClr val="black"/>
              </a:solidFill>
              <a:latin typeface="Arial"/>
              <a:ea typeface="Osaka"/>
              <a:cs typeface="Osak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9" name="Shape 239"/>
          <p:cNvSpPr txBox="1">
            <a:spLocks noGrp="1"/>
          </p:cNvSpPr>
          <p:nvPr>
            <p:ph type="title"/>
          </p:nvPr>
        </p:nvSpPr>
        <p:spPr>
          <a:xfrm>
            <a:off x="0" y="228600"/>
            <a:ext cx="9211200" cy="857400"/>
          </a:xfrm>
          <a:prstGeom prst="rect">
            <a:avLst/>
          </a:prstGeom>
        </p:spPr>
        <p:txBody>
          <a:bodyPr spcFirstLastPara="1" wrap="square" lIns="91425" tIns="91425" rIns="91425" bIns="91425" anchor="ctr" anchorCtr="0">
            <a:noAutofit/>
          </a:bodyPr>
          <a:lstStyle/>
          <a:p>
            <a:pPr>
              <a:buNone/>
            </a:pPr>
            <a:r>
              <a:rPr lang="en"/>
              <a:t>Maximally Activating Patches</a:t>
            </a:r>
            <a:endParaRPr/>
          </a:p>
        </p:txBody>
      </p:sp>
      <p:pic>
        <p:nvPicPr>
          <p:cNvPr id="238" name="Shape 238"/>
          <p:cNvPicPr preferRelativeResize="0"/>
          <p:nvPr/>
        </p:nvPicPr>
        <p:blipFill>
          <a:blip r:embed="rId3">
            <a:alphaModFix/>
          </a:blip>
          <a:stretch>
            <a:fillRect/>
          </a:stretch>
        </p:blipFill>
        <p:spPr>
          <a:xfrm>
            <a:off x="5515400" y="1048774"/>
            <a:ext cx="3304850" cy="2013222"/>
          </a:xfrm>
          <a:prstGeom prst="rect">
            <a:avLst/>
          </a:prstGeom>
          <a:noFill/>
          <a:ln>
            <a:noFill/>
          </a:ln>
        </p:spPr>
      </p:pic>
      <p:pic>
        <p:nvPicPr>
          <p:cNvPr id="240" name="Shape 240"/>
          <p:cNvPicPr preferRelativeResize="0"/>
          <p:nvPr/>
        </p:nvPicPr>
        <p:blipFill>
          <a:blip r:embed="rId4">
            <a:alphaModFix/>
          </a:blip>
          <a:stretch>
            <a:fillRect/>
          </a:stretch>
        </p:blipFill>
        <p:spPr>
          <a:xfrm>
            <a:off x="5536688" y="3151261"/>
            <a:ext cx="3262287" cy="1988723"/>
          </a:xfrm>
          <a:prstGeom prst="rect">
            <a:avLst/>
          </a:prstGeom>
          <a:noFill/>
          <a:ln>
            <a:noFill/>
          </a:ln>
        </p:spPr>
      </p:pic>
      <p:pic>
        <p:nvPicPr>
          <p:cNvPr id="241" name="Shape 241"/>
          <p:cNvPicPr preferRelativeResize="0"/>
          <p:nvPr/>
        </p:nvPicPr>
        <p:blipFill>
          <a:blip r:embed="rId5">
            <a:alphaModFix/>
          </a:blip>
          <a:stretch>
            <a:fillRect/>
          </a:stretch>
        </p:blipFill>
        <p:spPr>
          <a:xfrm>
            <a:off x="255700" y="1730325"/>
            <a:ext cx="1338676" cy="1338676"/>
          </a:xfrm>
          <a:prstGeom prst="rect">
            <a:avLst/>
          </a:prstGeom>
          <a:noFill/>
          <a:ln>
            <a:noFill/>
          </a:ln>
        </p:spPr>
      </p:pic>
      <p:pic>
        <p:nvPicPr>
          <p:cNvPr id="242" name="Shape 242"/>
          <p:cNvPicPr preferRelativeResize="0"/>
          <p:nvPr/>
        </p:nvPicPr>
        <p:blipFill rotWithShape="1">
          <a:blip r:embed="rId6">
            <a:alphaModFix/>
          </a:blip>
          <a:srcRect/>
          <a:stretch/>
        </p:blipFill>
        <p:spPr>
          <a:xfrm>
            <a:off x="1680450" y="1918262"/>
            <a:ext cx="3091720" cy="1034112"/>
          </a:xfrm>
          <a:prstGeom prst="rect">
            <a:avLst/>
          </a:prstGeom>
          <a:noFill/>
          <a:ln>
            <a:noFill/>
          </a:ln>
        </p:spPr>
      </p:pic>
      <p:cxnSp>
        <p:nvCxnSpPr>
          <p:cNvPr id="243" name="Shape 243"/>
          <p:cNvCxnSpPr/>
          <p:nvPr/>
        </p:nvCxnSpPr>
        <p:spPr>
          <a:xfrm rot="10800000">
            <a:off x="3874586" y="2616220"/>
            <a:ext cx="0" cy="578700"/>
          </a:xfrm>
          <a:prstGeom prst="straightConnector1">
            <a:avLst/>
          </a:prstGeom>
          <a:noFill/>
          <a:ln w="19050" cap="flat" cmpd="sng">
            <a:solidFill>
              <a:srgbClr val="FF0000"/>
            </a:solidFill>
            <a:prstDash val="solid"/>
            <a:round/>
            <a:headEnd type="none" w="med" len="med"/>
            <a:tailEnd type="triangle" w="med" len="med"/>
          </a:ln>
        </p:spPr>
      </p:cxnSp>
      <p:sp>
        <p:nvSpPr>
          <p:cNvPr id="244" name="Shape 244"/>
          <p:cNvSpPr txBox="1"/>
          <p:nvPr/>
        </p:nvSpPr>
        <p:spPr>
          <a:xfrm>
            <a:off x="524350" y="3223574"/>
            <a:ext cx="3489900" cy="578701"/>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Pick a layer and a channel; e.g. conv5 is 128 x 13 x 13, pick channel 17/128</a:t>
            </a:r>
            <a:endParaRPr sz="1400" kern="0" dirty="0">
              <a:solidFill>
                <a:srgbClr val="000000"/>
              </a:solidFill>
              <a:latin typeface="Arial"/>
              <a:cs typeface="Arial"/>
              <a:sym typeface="Arial"/>
            </a:endParaRPr>
          </a:p>
          <a:p>
            <a:pPr algn="l" eaLnBrk="1" fontAlgn="auto" hangingPunct="1">
              <a:spcBef>
                <a:spcPts val="0"/>
              </a:spcBef>
              <a:spcAft>
                <a:spcPts val="0"/>
              </a:spcAft>
              <a:buClr>
                <a:srgbClr val="000000"/>
              </a:buClr>
            </a:pPr>
            <a:endParaRPr sz="1400" kern="0" dirty="0">
              <a:solidFill>
                <a:srgbClr val="000000"/>
              </a:solidFill>
              <a:latin typeface="Arial"/>
              <a:cs typeface="Arial"/>
              <a:sym typeface="Arial"/>
            </a:endParaRPr>
          </a:p>
        </p:txBody>
      </p:sp>
      <p:sp>
        <p:nvSpPr>
          <p:cNvPr id="245" name="Shape 245"/>
          <p:cNvSpPr txBox="1"/>
          <p:nvPr/>
        </p:nvSpPr>
        <p:spPr>
          <a:xfrm>
            <a:off x="5362409" y="5084387"/>
            <a:ext cx="3753300" cy="366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Springenberg et al, “Striving for Simplicity: The All Convolutional Net”, ICLR Workshop 2015</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 copyright Jost Tobias Springenberg, Alexey Dosovitskiy, Thomas Brox, Martin Riedmiller, 2015; reproduced with permission.</a:t>
            </a:r>
            <a:endParaRPr sz="600" kern="0">
              <a:solidFill>
                <a:srgbClr val="000000"/>
              </a:solidFill>
              <a:latin typeface="Arial"/>
              <a:cs typeface="Arial"/>
              <a:sym typeface="Arial"/>
            </a:endParaRPr>
          </a:p>
        </p:txBody>
      </p:sp>
      <p:sp>
        <p:nvSpPr>
          <p:cNvPr id="11" name="Slide Number Placeholder 4">
            <a:extLst>
              <a:ext uri="{FF2B5EF4-FFF2-40B4-BE49-F238E27FC236}">
                <a16:creationId xmlns:a16="http://schemas.microsoft.com/office/drawing/2014/main" id="{9C5FFB7A-D6EF-B64A-9E14-8262EF5CA323}"/>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
        <p:nvSpPr>
          <p:cNvPr id="12" name="Shape 244">
            <a:extLst>
              <a:ext uri="{FF2B5EF4-FFF2-40B4-BE49-F238E27FC236}">
                <a16:creationId xmlns:a16="http://schemas.microsoft.com/office/drawing/2014/main" id="{6A88A1D4-DB0C-114A-9470-ECF8DF352703}"/>
              </a:ext>
            </a:extLst>
          </p:cNvPr>
          <p:cNvSpPr txBox="1"/>
          <p:nvPr/>
        </p:nvSpPr>
        <p:spPr>
          <a:xfrm>
            <a:off x="524350" y="3784636"/>
            <a:ext cx="3489900" cy="728529"/>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Run many images through the network, record values of chosen channel</a:t>
            </a:r>
            <a:endParaRPr sz="1400" kern="0" dirty="0">
              <a:solidFill>
                <a:srgbClr val="000000"/>
              </a:solidFill>
              <a:latin typeface="Arial"/>
              <a:cs typeface="Arial"/>
              <a:sym typeface="Arial"/>
            </a:endParaRPr>
          </a:p>
        </p:txBody>
      </p:sp>
      <p:sp>
        <p:nvSpPr>
          <p:cNvPr id="13" name="Shape 244">
            <a:extLst>
              <a:ext uri="{FF2B5EF4-FFF2-40B4-BE49-F238E27FC236}">
                <a16:creationId xmlns:a16="http://schemas.microsoft.com/office/drawing/2014/main" id="{01866654-68B2-904A-A332-12B12AF658C1}"/>
              </a:ext>
            </a:extLst>
          </p:cNvPr>
          <p:cNvSpPr txBox="1"/>
          <p:nvPr/>
        </p:nvSpPr>
        <p:spPr>
          <a:xfrm>
            <a:off x="524350" y="4363337"/>
            <a:ext cx="3489900" cy="578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Visualize image patches that correspond to maximal activations</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51631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45"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9" name="Shape 179"/>
          <p:cNvPicPr preferRelativeResize="0"/>
          <p:nvPr/>
        </p:nvPicPr>
        <p:blipFill rotWithShape="1">
          <a:blip r:embed="rId3">
            <a:alphaModFix/>
          </a:blip>
          <a:srcRect/>
          <a:stretch/>
        </p:blipFill>
        <p:spPr>
          <a:xfrm rot="-5400000">
            <a:off x="6061275" y="2422179"/>
            <a:ext cx="4143200" cy="1385825"/>
          </a:xfrm>
          <a:prstGeom prst="rect">
            <a:avLst/>
          </a:prstGeom>
          <a:noFill/>
          <a:ln>
            <a:noFill/>
          </a:ln>
        </p:spPr>
      </p:pic>
      <p:sp>
        <p:nvSpPr>
          <p:cNvPr id="180" name="Shape 180"/>
          <p:cNvSpPr/>
          <p:nvPr/>
        </p:nvSpPr>
        <p:spPr>
          <a:xfrm>
            <a:off x="7364275" y="1306700"/>
            <a:ext cx="1353600" cy="25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81" name="Shape 181"/>
          <p:cNvSpPr txBox="1"/>
          <p:nvPr/>
        </p:nvSpPr>
        <p:spPr>
          <a:xfrm>
            <a:off x="6101175" y="1236350"/>
            <a:ext cx="11778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FC7 layer</a:t>
            </a:r>
            <a:endParaRPr sz="1800" kern="0">
              <a:solidFill>
                <a:srgbClr val="000000"/>
              </a:solidFill>
              <a:latin typeface="Arial"/>
              <a:cs typeface="Arial"/>
              <a:sym typeface="Arial"/>
            </a:endParaRPr>
          </a:p>
        </p:txBody>
      </p:sp>
      <p:cxnSp>
        <p:nvCxnSpPr>
          <p:cNvPr id="183" name="Shape 183"/>
          <p:cNvCxnSpPr/>
          <p:nvPr/>
        </p:nvCxnSpPr>
        <p:spPr>
          <a:xfrm flipH="1">
            <a:off x="3011925" y="1557750"/>
            <a:ext cx="2810400" cy="1588200"/>
          </a:xfrm>
          <a:prstGeom prst="straightConnector1">
            <a:avLst/>
          </a:prstGeom>
          <a:noFill/>
          <a:ln w="19050" cap="flat" cmpd="sng">
            <a:solidFill>
              <a:srgbClr val="000000"/>
            </a:solidFill>
            <a:prstDash val="solid"/>
            <a:round/>
            <a:headEnd type="none" w="med" len="med"/>
            <a:tailEnd type="triangle" w="med" len="med"/>
          </a:ln>
        </p:spPr>
      </p:cxnSp>
      <p:sp>
        <p:nvSpPr>
          <p:cNvPr id="184" name="Shape 184"/>
          <p:cNvSpPr txBox="1"/>
          <p:nvPr/>
        </p:nvSpPr>
        <p:spPr>
          <a:xfrm>
            <a:off x="858650" y="3214800"/>
            <a:ext cx="4860300" cy="1807774"/>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4096-dimensional feature vector for an image</a:t>
            </a: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(layer immediately before the classifier)</a:t>
            </a: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Run the network on many images, collect the feature vectors</a:t>
            </a:r>
            <a:endParaRPr sz="1800" kern="0" dirty="0">
              <a:solidFill>
                <a:srgbClr val="000000"/>
              </a:solidFill>
              <a:latin typeface="Arial"/>
              <a:cs typeface="Arial"/>
              <a:sym typeface="Arial"/>
            </a:endParaRPr>
          </a:p>
        </p:txBody>
      </p:sp>
      <p:sp>
        <p:nvSpPr>
          <p:cNvPr id="9" name="Slide Number Placeholder 4">
            <a:extLst>
              <a:ext uri="{FF2B5EF4-FFF2-40B4-BE49-F238E27FC236}">
                <a16:creationId xmlns:a16="http://schemas.microsoft.com/office/drawing/2014/main" id="{8583AFFE-0D39-FD4F-81BB-B6A9E1E8DC3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
        <p:nvSpPr>
          <p:cNvPr id="2" name="Shape 146">
            <a:extLst>
              <a:ext uri="{FF2B5EF4-FFF2-40B4-BE49-F238E27FC236}">
                <a16:creationId xmlns:a16="http://schemas.microsoft.com/office/drawing/2014/main" id="{98028925-703E-4A2B-B6DD-FCC645BE269B}"/>
              </a:ext>
            </a:extLst>
          </p:cNvPr>
          <p:cNvSpPr txBox="1">
            <a:spLocks noGrp="1"/>
          </p:cNvSpPr>
          <p:nvPr>
            <p:ph type="title"/>
          </p:nvPr>
        </p:nvSpPr>
        <p:spPr>
          <a:xfrm>
            <a:off x="455131" y="257307"/>
            <a:ext cx="8229600" cy="857400"/>
          </a:xfrm>
          <a:prstGeom prst="rect">
            <a:avLst/>
          </a:prstGeom>
        </p:spPr>
        <p:txBody>
          <a:bodyPr spcFirstLastPara="1" wrap="square" lIns="91425" tIns="91425" rIns="91425" bIns="91425" anchor="ctr" anchorCtr="0">
            <a:noAutofit/>
          </a:bodyPr>
          <a:lstStyle/>
          <a:p>
            <a:r>
              <a:rPr lang="en"/>
              <a:t>What does the last layer learn?</a:t>
            </a:r>
            <a:endParaRPr lang="en-US"/>
          </a:p>
        </p:txBody>
      </p:sp>
    </p:spTree>
    <p:extLst>
      <p:ext uri="{BB962C8B-B14F-4D97-AF65-F5344CB8AC3E}">
        <p14:creationId xmlns:p14="http://schemas.microsoft.com/office/powerpoint/2010/main" val="32481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p:bldP spid="1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Shape 190"/>
          <p:cNvSpPr txBox="1">
            <a:spLocks noGrp="1"/>
          </p:cNvSpPr>
          <p:nvPr>
            <p:ph type="title"/>
          </p:nvPr>
        </p:nvSpPr>
        <p:spPr>
          <a:xfrm>
            <a:off x="454742" y="191729"/>
            <a:ext cx="8229600" cy="857400"/>
          </a:xfrm>
          <a:prstGeom prst="rect">
            <a:avLst/>
          </a:prstGeom>
        </p:spPr>
        <p:txBody>
          <a:bodyPr spcFirstLastPara="1" wrap="square" lIns="91425" tIns="91425" rIns="91425" bIns="91425" anchor="ctr" anchorCtr="0">
            <a:noAutofit/>
          </a:bodyPr>
          <a:lstStyle/>
          <a:p>
            <a:pPr>
              <a:buNone/>
            </a:pPr>
            <a:r>
              <a:rPr lang="en"/>
              <a:t>Last Layer: Nearest Neighbors</a:t>
            </a:r>
            <a:endParaRPr/>
          </a:p>
        </p:txBody>
      </p:sp>
      <p:pic>
        <p:nvPicPr>
          <p:cNvPr id="191" name="Shape 191"/>
          <p:cNvPicPr preferRelativeResize="0"/>
          <p:nvPr/>
        </p:nvPicPr>
        <p:blipFill rotWithShape="1">
          <a:blip r:embed="rId3">
            <a:alphaModFix/>
          </a:blip>
          <a:srcRect/>
          <a:stretch/>
        </p:blipFill>
        <p:spPr>
          <a:xfrm rot="-5400000">
            <a:off x="6061275" y="2422179"/>
            <a:ext cx="4143200" cy="1385825"/>
          </a:xfrm>
          <a:prstGeom prst="rect">
            <a:avLst/>
          </a:prstGeom>
          <a:noFill/>
          <a:ln>
            <a:noFill/>
          </a:ln>
        </p:spPr>
      </p:pic>
      <p:sp>
        <p:nvSpPr>
          <p:cNvPr id="192" name="Shape 192"/>
          <p:cNvSpPr/>
          <p:nvPr/>
        </p:nvSpPr>
        <p:spPr>
          <a:xfrm>
            <a:off x="7364275" y="1306700"/>
            <a:ext cx="1353600" cy="25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193" name="Shape 193"/>
          <p:cNvPicPr preferRelativeResize="0"/>
          <p:nvPr/>
        </p:nvPicPr>
        <p:blipFill>
          <a:blip r:embed="rId4">
            <a:alphaModFix/>
          </a:blip>
          <a:stretch>
            <a:fillRect/>
          </a:stretch>
        </p:blipFill>
        <p:spPr>
          <a:xfrm>
            <a:off x="2615350" y="2071550"/>
            <a:ext cx="4357600" cy="3115150"/>
          </a:xfrm>
          <a:prstGeom prst="rect">
            <a:avLst/>
          </a:prstGeom>
          <a:noFill/>
          <a:ln>
            <a:noFill/>
          </a:ln>
        </p:spPr>
      </p:pic>
      <p:cxnSp>
        <p:nvCxnSpPr>
          <p:cNvPr id="194" name="Shape 194"/>
          <p:cNvCxnSpPr/>
          <p:nvPr/>
        </p:nvCxnSpPr>
        <p:spPr>
          <a:xfrm>
            <a:off x="3243025" y="2060950"/>
            <a:ext cx="0" cy="3110100"/>
          </a:xfrm>
          <a:prstGeom prst="straightConnector1">
            <a:avLst/>
          </a:prstGeom>
          <a:noFill/>
          <a:ln w="28575" cap="flat" cmpd="sng">
            <a:solidFill>
              <a:srgbClr val="FF0000"/>
            </a:solidFill>
            <a:prstDash val="solid"/>
            <a:round/>
            <a:headEnd type="none" w="med" len="med"/>
            <a:tailEnd type="none" w="med" len="med"/>
          </a:ln>
        </p:spPr>
      </p:cxnSp>
      <p:sp>
        <p:nvSpPr>
          <p:cNvPr id="195" name="Shape 195"/>
          <p:cNvSpPr txBox="1"/>
          <p:nvPr/>
        </p:nvSpPr>
        <p:spPr>
          <a:xfrm>
            <a:off x="2351875" y="1714650"/>
            <a:ext cx="1170000" cy="360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Test image</a:t>
            </a:r>
            <a:endParaRPr sz="1400" kern="0">
              <a:solidFill>
                <a:srgbClr val="000000"/>
              </a:solidFill>
              <a:latin typeface="Arial"/>
              <a:cs typeface="Arial"/>
              <a:sym typeface="Arial"/>
            </a:endParaRPr>
          </a:p>
        </p:txBody>
      </p:sp>
      <p:sp>
        <p:nvSpPr>
          <p:cNvPr id="196" name="Shape 196"/>
          <p:cNvSpPr txBox="1"/>
          <p:nvPr/>
        </p:nvSpPr>
        <p:spPr>
          <a:xfrm>
            <a:off x="3379869" y="1725871"/>
            <a:ext cx="3496200" cy="62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L2 Nearest neighbors in </a:t>
            </a:r>
            <a:r>
              <a:rPr lang="en" sz="1400" u="sng" kern="0">
                <a:solidFill>
                  <a:srgbClr val="000000"/>
                </a:solidFill>
                <a:latin typeface="Arial"/>
                <a:cs typeface="Arial"/>
                <a:sym typeface="Arial"/>
              </a:rPr>
              <a:t>feature</a:t>
            </a:r>
            <a:r>
              <a:rPr lang="en" sz="1400" kern="0">
                <a:solidFill>
                  <a:srgbClr val="000000"/>
                </a:solidFill>
                <a:latin typeface="Arial"/>
                <a:cs typeface="Arial"/>
                <a:sym typeface="Arial"/>
              </a:rPr>
              <a:t> space</a:t>
            </a:r>
            <a:endParaRPr sz="1400" kern="0">
              <a:solidFill>
                <a:srgbClr val="000000"/>
              </a:solidFill>
              <a:latin typeface="Arial"/>
              <a:cs typeface="Arial"/>
              <a:sym typeface="Arial"/>
            </a:endParaRPr>
          </a:p>
        </p:txBody>
      </p:sp>
      <p:sp>
        <p:nvSpPr>
          <p:cNvPr id="197" name="Shape 197"/>
          <p:cNvSpPr txBox="1"/>
          <p:nvPr/>
        </p:nvSpPr>
        <p:spPr>
          <a:xfrm>
            <a:off x="5788600" y="1236350"/>
            <a:ext cx="1550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4096-dim vector</a:t>
            </a:r>
            <a:endParaRPr sz="1400" kern="0">
              <a:solidFill>
                <a:srgbClr val="000000"/>
              </a:solidFill>
              <a:latin typeface="Arial"/>
              <a:cs typeface="Arial"/>
              <a:sym typeface="Arial"/>
            </a:endParaRPr>
          </a:p>
        </p:txBody>
      </p:sp>
      <p:pic>
        <p:nvPicPr>
          <p:cNvPr id="198" name="Shape 198"/>
          <p:cNvPicPr preferRelativeResize="0"/>
          <p:nvPr/>
        </p:nvPicPr>
        <p:blipFill rotWithShape="1">
          <a:blip r:embed="rId5">
            <a:alphaModFix/>
          </a:blip>
          <a:srcRect r="41860" b="49548"/>
          <a:stretch/>
        </p:blipFill>
        <p:spPr>
          <a:xfrm>
            <a:off x="84550" y="2866851"/>
            <a:ext cx="2331426" cy="1663499"/>
          </a:xfrm>
          <a:prstGeom prst="rect">
            <a:avLst/>
          </a:prstGeom>
          <a:noFill/>
          <a:ln>
            <a:noFill/>
          </a:ln>
        </p:spPr>
      </p:pic>
      <p:sp>
        <p:nvSpPr>
          <p:cNvPr id="199" name="Shape 199"/>
          <p:cNvSpPr txBox="1"/>
          <p:nvPr/>
        </p:nvSpPr>
        <p:spPr>
          <a:xfrm>
            <a:off x="170675" y="2347675"/>
            <a:ext cx="2386500" cy="436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b="1" kern="0" dirty="0">
                <a:solidFill>
                  <a:srgbClr val="000000"/>
                </a:solidFill>
                <a:latin typeface="Arial"/>
                <a:cs typeface="Arial"/>
                <a:sym typeface="Arial"/>
              </a:rPr>
              <a:t>Recall</a:t>
            </a:r>
            <a:r>
              <a:rPr lang="en" sz="1400" kern="0" dirty="0">
                <a:solidFill>
                  <a:srgbClr val="000000"/>
                </a:solidFill>
                <a:latin typeface="Arial"/>
                <a:cs typeface="Arial"/>
                <a:sym typeface="Arial"/>
              </a:rPr>
              <a:t>: Nearest neighbors in </a:t>
            </a:r>
            <a:r>
              <a:rPr lang="en" sz="1400" u="sng" kern="0" dirty="0">
                <a:solidFill>
                  <a:srgbClr val="000000"/>
                </a:solidFill>
                <a:latin typeface="Arial"/>
                <a:cs typeface="Arial"/>
                <a:sym typeface="Arial"/>
              </a:rPr>
              <a:t>pixel</a:t>
            </a:r>
            <a:r>
              <a:rPr lang="en" sz="1400" kern="0" dirty="0">
                <a:solidFill>
                  <a:srgbClr val="000000"/>
                </a:solidFill>
                <a:latin typeface="Arial"/>
                <a:cs typeface="Arial"/>
                <a:sym typeface="Arial"/>
              </a:rPr>
              <a:t> space</a:t>
            </a:r>
            <a:endParaRPr sz="1400" kern="0" dirty="0">
              <a:solidFill>
                <a:srgbClr val="000000"/>
              </a:solidFill>
              <a:latin typeface="Arial"/>
              <a:cs typeface="Arial"/>
              <a:sym typeface="Arial"/>
            </a:endParaRPr>
          </a:p>
        </p:txBody>
      </p:sp>
      <p:sp>
        <p:nvSpPr>
          <p:cNvPr id="200" name="Shape 200"/>
          <p:cNvSpPr txBox="1"/>
          <p:nvPr/>
        </p:nvSpPr>
        <p:spPr>
          <a:xfrm>
            <a:off x="0" y="5174400"/>
            <a:ext cx="4536000" cy="323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Krizhevsky et al, “ImageNet Classification with Deep Convolutional Neural Networks”, NIPS 2012.</a:t>
            </a:r>
            <a:br>
              <a:rPr lang="en" sz="600" kern="0">
                <a:solidFill>
                  <a:srgbClr val="000000"/>
                </a:solidFill>
                <a:latin typeface="Arial"/>
                <a:cs typeface="Arial"/>
                <a:sym typeface="Arial"/>
              </a:rPr>
            </a:br>
            <a:r>
              <a:rPr lang="en" sz="600" kern="0">
                <a:solidFill>
                  <a:srgbClr val="000000"/>
                </a:solidFill>
                <a:latin typeface="Arial"/>
                <a:cs typeface="Arial"/>
                <a:sym typeface="Arial"/>
              </a:rPr>
              <a:t>Figures reproduced with permission.</a:t>
            </a:r>
            <a:endParaRPr sz="600" kern="0">
              <a:solidFill>
                <a:srgbClr val="000000"/>
              </a:solidFill>
              <a:latin typeface="Arial"/>
              <a:cs typeface="Arial"/>
              <a:sym typeface="Arial"/>
            </a:endParaRPr>
          </a:p>
        </p:txBody>
      </p:sp>
      <p:sp>
        <p:nvSpPr>
          <p:cNvPr id="14" name="Slide Number Placeholder 4">
            <a:extLst>
              <a:ext uri="{FF2B5EF4-FFF2-40B4-BE49-F238E27FC236}">
                <a16:creationId xmlns:a16="http://schemas.microsoft.com/office/drawing/2014/main" id="{3697C869-E1CF-5449-9489-5567F6DCE74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33839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95" grpId="0"/>
      <p:bldP spid="196" grpId="0"/>
      <p:bldP spid="197" grpId="0"/>
      <p:bldP spid="1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Shape 206"/>
          <p:cNvSpPr txBox="1">
            <a:spLocks noGrp="1"/>
          </p:cNvSpPr>
          <p:nvPr>
            <p:ph type="title"/>
          </p:nvPr>
        </p:nvSpPr>
        <p:spPr>
          <a:xfrm>
            <a:off x="417871" y="191729"/>
            <a:ext cx="8229600" cy="857400"/>
          </a:xfrm>
          <a:prstGeom prst="rect">
            <a:avLst/>
          </a:prstGeom>
        </p:spPr>
        <p:txBody>
          <a:bodyPr spcFirstLastPara="1" wrap="square" lIns="91425" tIns="91425" rIns="91425" bIns="91425" anchor="ctr" anchorCtr="0">
            <a:noAutofit/>
          </a:bodyPr>
          <a:lstStyle/>
          <a:p>
            <a:pPr>
              <a:buNone/>
            </a:pPr>
            <a:r>
              <a:rPr lang="en"/>
              <a:t>Last Layer: Dimensionality Reduction</a:t>
            </a:r>
            <a:endParaRPr/>
          </a:p>
        </p:txBody>
      </p:sp>
      <p:pic>
        <p:nvPicPr>
          <p:cNvPr id="207" name="Shape 207"/>
          <p:cNvPicPr preferRelativeResize="0"/>
          <p:nvPr/>
        </p:nvPicPr>
        <p:blipFill rotWithShape="1">
          <a:blip r:embed="rId3">
            <a:alphaModFix/>
          </a:blip>
          <a:srcRect/>
          <a:stretch/>
        </p:blipFill>
        <p:spPr>
          <a:xfrm rot="-5400000">
            <a:off x="6061275" y="2422179"/>
            <a:ext cx="4143200" cy="1385825"/>
          </a:xfrm>
          <a:prstGeom prst="rect">
            <a:avLst/>
          </a:prstGeom>
          <a:noFill/>
          <a:ln>
            <a:noFill/>
          </a:ln>
        </p:spPr>
      </p:pic>
      <p:sp>
        <p:nvSpPr>
          <p:cNvPr id="208" name="Shape 208"/>
          <p:cNvSpPr/>
          <p:nvPr/>
        </p:nvSpPr>
        <p:spPr>
          <a:xfrm>
            <a:off x="7364275" y="1306700"/>
            <a:ext cx="1353600" cy="25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09" name="Shape 209"/>
          <p:cNvSpPr txBox="1"/>
          <p:nvPr/>
        </p:nvSpPr>
        <p:spPr>
          <a:xfrm>
            <a:off x="0" y="5160625"/>
            <a:ext cx="4536000" cy="3369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Van der Maaten and Hinton, “Visualizing Data using t-SNE”, JMLR 2008</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 copyright Laurens van der Maaten and Geoff Hinton, 2008. Reproduced with permission.</a:t>
            </a:r>
            <a:endParaRPr sz="600" kern="0">
              <a:solidFill>
                <a:srgbClr val="000000"/>
              </a:solidFill>
              <a:latin typeface="Arial"/>
              <a:cs typeface="Arial"/>
              <a:sym typeface="Arial"/>
            </a:endParaRPr>
          </a:p>
        </p:txBody>
      </p:sp>
      <p:sp>
        <p:nvSpPr>
          <p:cNvPr id="210" name="Shape 210"/>
          <p:cNvSpPr txBox="1"/>
          <p:nvPr/>
        </p:nvSpPr>
        <p:spPr>
          <a:xfrm>
            <a:off x="118800" y="1988625"/>
            <a:ext cx="3368400" cy="2769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Visualize the “space” of FC7 feature vectors by reducing dimensionality of vectors from 4096 to 2 dimensions</a:t>
            </a: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Simple algorithm: Principal Component Analysis (PCA)</a:t>
            </a: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More complex: </a:t>
            </a:r>
            <a:r>
              <a:rPr lang="en" sz="1800" b="1" kern="0" dirty="0">
                <a:solidFill>
                  <a:srgbClr val="000000"/>
                </a:solidFill>
                <a:latin typeface="Arial"/>
                <a:cs typeface="Arial"/>
                <a:sym typeface="Arial"/>
              </a:rPr>
              <a:t>t-SNE</a:t>
            </a:r>
            <a:endParaRPr sz="1800" b="1" kern="0" dirty="0">
              <a:solidFill>
                <a:srgbClr val="000000"/>
              </a:solidFill>
              <a:latin typeface="Arial"/>
              <a:cs typeface="Arial"/>
              <a:sym typeface="Arial"/>
            </a:endParaRPr>
          </a:p>
        </p:txBody>
      </p:sp>
      <p:pic>
        <p:nvPicPr>
          <p:cNvPr id="211" name="Shape 211"/>
          <p:cNvPicPr preferRelativeResize="0"/>
          <p:nvPr/>
        </p:nvPicPr>
        <p:blipFill>
          <a:blip r:embed="rId4">
            <a:alphaModFix/>
          </a:blip>
          <a:stretch>
            <a:fillRect/>
          </a:stretch>
        </p:blipFill>
        <p:spPr>
          <a:xfrm>
            <a:off x="3638076" y="1527600"/>
            <a:ext cx="3575317" cy="3907750"/>
          </a:xfrm>
          <a:prstGeom prst="rect">
            <a:avLst/>
          </a:prstGeom>
          <a:noFill/>
          <a:ln>
            <a:noFill/>
          </a:ln>
        </p:spPr>
      </p:pic>
      <p:sp>
        <p:nvSpPr>
          <p:cNvPr id="9" name="Slide Number Placeholder 4">
            <a:extLst>
              <a:ext uri="{FF2B5EF4-FFF2-40B4-BE49-F238E27FC236}">
                <a16:creationId xmlns:a16="http://schemas.microsoft.com/office/drawing/2014/main" id="{42BC1B30-6D2C-324F-95FA-001847A556CF}"/>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343207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a:spLocks noGrp="1"/>
          </p:cNvSpPr>
          <p:nvPr>
            <p:ph type="title"/>
          </p:nvPr>
        </p:nvSpPr>
        <p:spPr>
          <a:xfrm>
            <a:off x="419100" y="186091"/>
            <a:ext cx="8229600" cy="857400"/>
          </a:xfrm>
          <a:prstGeom prst="rect">
            <a:avLst/>
          </a:prstGeom>
        </p:spPr>
        <p:txBody>
          <a:bodyPr spcFirstLastPara="1" wrap="square" lIns="91425" tIns="91425" rIns="91425" bIns="91425" anchor="ctr" anchorCtr="0">
            <a:noAutofit/>
          </a:bodyPr>
          <a:lstStyle/>
          <a:p>
            <a:pPr>
              <a:buNone/>
            </a:pPr>
            <a:r>
              <a:rPr lang="en" dirty="0"/>
              <a:t>Last Layer: Dimensionality Reduction</a:t>
            </a:r>
            <a:endParaRPr dirty="0"/>
          </a:p>
        </p:txBody>
      </p:sp>
      <p:pic>
        <p:nvPicPr>
          <p:cNvPr id="218" name="Shape 218"/>
          <p:cNvPicPr preferRelativeResize="0"/>
          <p:nvPr/>
        </p:nvPicPr>
        <p:blipFill rotWithShape="1">
          <a:blip r:embed="rId3">
            <a:alphaModFix/>
          </a:blip>
          <a:srcRect/>
          <a:stretch/>
        </p:blipFill>
        <p:spPr>
          <a:xfrm rot="-5400000">
            <a:off x="6061275" y="2422179"/>
            <a:ext cx="4143200" cy="1385825"/>
          </a:xfrm>
          <a:prstGeom prst="rect">
            <a:avLst/>
          </a:prstGeom>
          <a:noFill/>
          <a:ln>
            <a:noFill/>
          </a:ln>
        </p:spPr>
      </p:pic>
      <p:sp>
        <p:nvSpPr>
          <p:cNvPr id="219" name="Shape 219"/>
          <p:cNvSpPr/>
          <p:nvPr/>
        </p:nvSpPr>
        <p:spPr>
          <a:xfrm>
            <a:off x="7364275" y="1306700"/>
            <a:ext cx="1353600" cy="25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20" name="Shape 220"/>
          <p:cNvSpPr txBox="1"/>
          <p:nvPr/>
        </p:nvSpPr>
        <p:spPr>
          <a:xfrm>
            <a:off x="0" y="5077950"/>
            <a:ext cx="7439962" cy="419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Van der Maaten and Hinton, “Visualizing Data using t-SNE”, JMLR 2008</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Krizhevsky et al, “ImageNet Classification with Deep Convolutional Neural Networks”, NIPS 2012.</a:t>
            </a:r>
            <a:br>
              <a:rPr lang="en" sz="600" kern="0">
                <a:solidFill>
                  <a:srgbClr val="000000"/>
                </a:solidFill>
                <a:latin typeface="Arial"/>
                <a:cs typeface="Arial"/>
                <a:sym typeface="Arial"/>
              </a:rPr>
            </a:br>
            <a:r>
              <a:rPr lang="en" sz="600" kern="0">
                <a:solidFill>
                  <a:srgbClr val="000000"/>
                </a:solidFill>
                <a:latin typeface="Arial"/>
                <a:cs typeface="Arial"/>
                <a:sym typeface="Arial"/>
              </a:rPr>
              <a:t>Figure reproduced with permission.</a:t>
            </a:r>
            <a:endParaRPr sz="600" kern="0">
              <a:solidFill>
                <a:srgbClr val="000000"/>
              </a:solidFill>
              <a:latin typeface="Arial"/>
              <a:cs typeface="Arial"/>
              <a:sym typeface="Arial"/>
            </a:endParaRPr>
          </a:p>
        </p:txBody>
      </p:sp>
      <p:pic>
        <p:nvPicPr>
          <p:cNvPr id="221" name="Shape 221"/>
          <p:cNvPicPr preferRelativeResize="0"/>
          <p:nvPr/>
        </p:nvPicPr>
        <p:blipFill>
          <a:blip r:embed="rId4">
            <a:alphaModFix/>
          </a:blip>
          <a:stretch>
            <a:fillRect/>
          </a:stretch>
        </p:blipFill>
        <p:spPr>
          <a:xfrm>
            <a:off x="171151" y="1632951"/>
            <a:ext cx="3390825" cy="3390825"/>
          </a:xfrm>
          <a:prstGeom prst="rect">
            <a:avLst/>
          </a:prstGeom>
          <a:noFill/>
          <a:ln>
            <a:noFill/>
          </a:ln>
        </p:spPr>
      </p:pic>
      <p:pic>
        <p:nvPicPr>
          <p:cNvPr id="222" name="Shape 222"/>
          <p:cNvPicPr preferRelativeResize="0"/>
          <p:nvPr/>
        </p:nvPicPr>
        <p:blipFill>
          <a:blip r:embed="rId5">
            <a:alphaModFix/>
          </a:blip>
          <a:stretch>
            <a:fillRect/>
          </a:stretch>
        </p:blipFill>
        <p:spPr>
          <a:xfrm>
            <a:off x="3805550" y="1623662"/>
            <a:ext cx="3390826" cy="3409400"/>
          </a:xfrm>
          <a:prstGeom prst="rect">
            <a:avLst/>
          </a:prstGeom>
          <a:noFill/>
          <a:ln>
            <a:noFill/>
          </a:ln>
        </p:spPr>
      </p:pic>
      <p:sp>
        <p:nvSpPr>
          <p:cNvPr id="223" name="Shape 223"/>
          <p:cNvSpPr txBox="1"/>
          <p:nvPr/>
        </p:nvSpPr>
        <p:spPr>
          <a:xfrm>
            <a:off x="3600775" y="5082288"/>
            <a:ext cx="4308300" cy="3936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r>
              <a:rPr lang="en" kern="0" dirty="0">
                <a:solidFill>
                  <a:srgbClr val="000000"/>
                </a:solidFill>
                <a:latin typeface="Arial"/>
                <a:cs typeface="Arial"/>
                <a:sym typeface="Arial"/>
              </a:rPr>
              <a:t>See high-resolution versions at  </a:t>
            </a:r>
            <a:endParaRPr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u="sng" kern="0" dirty="0">
                <a:solidFill>
                  <a:srgbClr val="1155CC"/>
                </a:solidFill>
                <a:latin typeface="Arial"/>
                <a:cs typeface="Arial"/>
                <a:sym typeface="Arial"/>
                <a:hlinkClick r:id="rId6"/>
              </a:rPr>
              <a:t>http://cs.stanford.edu/people/karpathy/cnnembed/</a:t>
            </a:r>
            <a:r>
              <a:rPr lang="en" kern="0" dirty="0">
                <a:solidFill>
                  <a:srgbClr val="000000"/>
                </a:solidFill>
                <a:latin typeface="Arial"/>
                <a:cs typeface="Arial"/>
                <a:sym typeface="Arial"/>
              </a:rPr>
              <a:t> </a:t>
            </a:r>
            <a:endParaRPr kern="0" dirty="0">
              <a:solidFill>
                <a:srgbClr val="000000"/>
              </a:solidFill>
              <a:latin typeface="Arial"/>
              <a:cs typeface="Arial"/>
              <a:sym typeface="Arial"/>
            </a:endParaRPr>
          </a:p>
        </p:txBody>
      </p:sp>
      <p:sp>
        <p:nvSpPr>
          <p:cNvPr id="10" name="Slide Number Placeholder 4">
            <a:extLst>
              <a:ext uri="{FF2B5EF4-FFF2-40B4-BE49-F238E27FC236}">
                <a16:creationId xmlns:a16="http://schemas.microsoft.com/office/drawing/2014/main" id="{6E378C3E-50B5-244A-A198-923DC4A4509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298644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 for Today</a:t>
            </a:r>
          </a:p>
        </p:txBody>
      </p:sp>
      <p:sp>
        <p:nvSpPr>
          <p:cNvPr id="3" name="Content Placeholder 2"/>
          <p:cNvSpPr>
            <a:spLocks noGrp="1"/>
          </p:cNvSpPr>
          <p:nvPr>
            <p:ph idx="1"/>
          </p:nvPr>
        </p:nvSpPr>
        <p:spPr/>
        <p:txBody>
          <a:bodyPr/>
          <a:lstStyle/>
          <a:p>
            <a:r>
              <a:rPr lang="en-US" sz="2000" dirty="0"/>
              <a:t>What do individual neurons look for in images?</a:t>
            </a:r>
          </a:p>
          <a:p>
            <a:pPr lvl="1"/>
            <a:r>
              <a:rPr lang="en-US" sz="1800" dirty="0"/>
              <a:t>Visualizing filters</a:t>
            </a:r>
          </a:p>
          <a:p>
            <a:pPr lvl="1"/>
            <a:r>
              <a:rPr lang="en-US" sz="1800" dirty="0"/>
              <a:t>Last layer embeddings</a:t>
            </a:r>
          </a:p>
          <a:p>
            <a:pPr lvl="1"/>
            <a:r>
              <a:rPr lang="en-US" sz="1800" dirty="0"/>
              <a:t>Visualizing activations</a:t>
            </a:r>
          </a:p>
          <a:p>
            <a:pPr lvl="1"/>
            <a:r>
              <a:rPr lang="en-US" sz="1800" dirty="0"/>
              <a:t>Maximally activating patches</a:t>
            </a:r>
          </a:p>
          <a:p>
            <a:r>
              <a:rPr lang="en-US" sz="2000" b="1" dirty="0"/>
              <a:t>How pixels affect decisions from CNNs?</a:t>
            </a:r>
          </a:p>
          <a:p>
            <a:pPr lvl="1"/>
            <a:r>
              <a:rPr lang="en-US" sz="1800" dirty="0"/>
              <a:t>Occlusion maps</a:t>
            </a:r>
          </a:p>
          <a:p>
            <a:pPr lvl="1"/>
            <a:r>
              <a:rPr lang="en-US" sz="1800" dirty="0"/>
              <a:t>Salient or “important” pixels</a:t>
            </a:r>
          </a:p>
          <a:p>
            <a:pPr lvl="2"/>
            <a:r>
              <a:rPr lang="en-US" sz="1400" dirty="0"/>
              <a:t>Gradient-based visualizations</a:t>
            </a:r>
          </a:p>
          <a:p>
            <a:r>
              <a:rPr lang="en-US" sz="2000" dirty="0"/>
              <a:t>Do CNNs look at same regions as humans?</a:t>
            </a:r>
          </a:p>
          <a:p>
            <a:pPr lvl="1"/>
            <a:r>
              <a:rPr lang="en-US" sz="1800" dirty="0"/>
              <a:t>How to evaluate visualizations?</a:t>
            </a:r>
          </a:p>
          <a:p>
            <a:r>
              <a:rPr lang="en-US" sz="2000" dirty="0"/>
              <a:t>Can we synthesize network-specific images?</a:t>
            </a:r>
          </a:p>
          <a:p>
            <a:pPr lvl="1"/>
            <a:r>
              <a:rPr lang="en-US" sz="1800" dirty="0"/>
              <a:t>Creating “prototypical” images for a class</a:t>
            </a:r>
          </a:p>
          <a:p>
            <a:pPr lvl="1"/>
            <a:r>
              <a:rPr lang="en-US" sz="1800" dirty="0"/>
              <a:t>Creating adversarial images</a:t>
            </a:r>
          </a:p>
          <a:p>
            <a:pPr lvl="1"/>
            <a:r>
              <a:rPr lang="en-US" sz="1800" dirty="0"/>
              <a:t>Deep dream</a:t>
            </a:r>
          </a:p>
          <a:p>
            <a:pPr lvl="1"/>
            <a:r>
              <a:rPr lang="en-US" sz="1800" dirty="0"/>
              <a:t>Feature inversion</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a:t>
            </a:fld>
            <a:endParaRPr lang="en-US"/>
          </a:p>
        </p:txBody>
      </p:sp>
      <p:sp>
        <p:nvSpPr>
          <p:cNvPr id="7" name="Rectangle 6">
            <a:extLst>
              <a:ext uri="{FF2B5EF4-FFF2-40B4-BE49-F238E27FC236}">
                <a16:creationId xmlns:a16="http://schemas.microsoft.com/office/drawing/2014/main" id="{267C5646-F3B7-FC49-A524-C3A07C0BB58C}"/>
              </a:ext>
            </a:extLst>
          </p:cNvPr>
          <p:cNvSpPr/>
          <p:nvPr/>
        </p:nvSpPr>
        <p:spPr bwMode="auto">
          <a:xfrm>
            <a:off x="508002" y="1192211"/>
            <a:ext cx="7772400" cy="1708150"/>
          </a:xfrm>
          <a:prstGeom prst="rect">
            <a:avLst/>
          </a:prstGeom>
          <a:solidFill>
            <a:schemeClr val="bg1">
              <a:alpha val="89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CA8AF7D7-153F-2B44-BB15-915BCFC65909}"/>
              </a:ext>
            </a:extLst>
          </p:cNvPr>
          <p:cNvSpPr/>
          <p:nvPr/>
        </p:nvSpPr>
        <p:spPr bwMode="auto">
          <a:xfrm>
            <a:off x="508002" y="4067174"/>
            <a:ext cx="7772400" cy="2447925"/>
          </a:xfrm>
          <a:prstGeom prst="rect">
            <a:avLst/>
          </a:prstGeom>
          <a:solidFill>
            <a:schemeClr val="bg1">
              <a:alpha val="89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94204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587665-12BA-42BD-86FA-DAFBE323D9E1}"/>
              </a:ext>
            </a:extLst>
          </p:cNvPr>
          <p:cNvSpPr>
            <a:spLocks noGrp="1"/>
          </p:cNvSpPr>
          <p:nvPr>
            <p:ph type="ftr" sz="quarter" idx="11"/>
          </p:nvPr>
        </p:nvSpPr>
        <p:spPr/>
        <p:txBody>
          <a:bodyPr/>
          <a:lstStyle/>
          <a:p>
            <a:pPr>
              <a:defRPr/>
            </a:pPr>
            <a:r>
              <a:rPr lang="en-US"/>
              <a:t>(C) Dhruv Batra </a:t>
            </a:r>
          </a:p>
        </p:txBody>
      </p:sp>
      <p:sp>
        <p:nvSpPr>
          <p:cNvPr id="5" name="Slide Number Placeholder 4">
            <a:extLst>
              <a:ext uri="{FF2B5EF4-FFF2-40B4-BE49-F238E27FC236}">
                <a16:creationId xmlns:a16="http://schemas.microsoft.com/office/drawing/2014/main" id="{1B4EB3EA-EA02-4B69-AE74-070A25F1E903}"/>
              </a:ext>
            </a:extLst>
          </p:cNvPr>
          <p:cNvSpPr>
            <a:spLocks noGrp="1"/>
          </p:cNvSpPr>
          <p:nvPr>
            <p:ph type="sldNum" sz="quarter" idx="12"/>
          </p:nvPr>
        </p:nvSpPr>
        <p:spPr/>
        <p:txBody>
          <a:bodyPr/>
          <a:lstStyle/>
          <a:p>
            <a:pPr>
              <a:defRPr/>
            </a:pPr>
            <a:fld id="{7134A590-6033-DE48-865B-A0558AEFCBD1}" type="slidenum">
              <a:rPr lang="en-US"/>
              <a:pPr>
                <a:defRPr/>
              </a:pPr>
              <a:t>16</a:t>
            </a:fld>
            <a:endParaRPr lang="en-US"/>
          </a:p>
        </p:txBody>
      </p:sp>
      <p:sp>
        <p:nvSpPr>
          <p:cNvPr id="7" name="Shape 130">
            <a:extLst>
              <a:ext uri="{FF2B5EF4-FFF2-40B4-BE49-F238E27FC236}">
                <a16:creationId xmlns:a16="http://schemas.microsoft.com/office/drawing/2014/main" id="{285C9FA2-6E54-4F18-8A66-3A881D90E908}"/>
              </a:ext>
            </a:extLst>
          </p:cNvPr>
          <p:cNvSpPr txBox="1">
            <a:spLocks/>
          </p:cNvSpPr>
          <p:nvPr/>
        </p:nvSpPr>
        <p:spPr bwMode="auto">
          <a:xfrm>
            <a:off x="448129" y="2995442"/>
            <a:ext cx="8229600"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b="1" dirty="0"/>
              <a:t>How pixels affect decisions?</a:t>
            </a:r>
          </a:p>
        </p:txBody>
      </p:sp>
    </p:spTree>
    <p:extLst>
      <p:ext uri="{BB962C8B-B14F-4D97-AF65-F5344CB8AC3E}">
        <p14:creationId xmlns:p14="http://schemas.microsoft.com/office/powerpoint/2010/main" val="2596367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a:t>Visual Explanations</a:t>
            </a:r>
          </a:p>
        </p:txBody>
      </p:sp>
      <p:sp>
        <p:nvSpPr>
          <p:cNvPr id="3" name="Content Placeholder 2"/>
          <p:cNvSpPr>
            <a:spLocks noGrp="1"/>
          </p:cNvSpPr>
          <p:nvPr>
            <p:ph idx="1"/>
          </p:nvPr>
        </p:nvSpPr>
        <p:spPr>
          <a:xfrm>
            <a:off x="609600" y="1143000"/>
            <a:ext cx="7924800" cy="5257800"/>
          </a:xfrm>
        </p:spPr>
        <p:txBody>
          <a:bodyPr>
            <a:normAutofit/>
          </a:bodyPr>
          <a:lstStyle/>
          <a:p>
            <a:pPr algn="ctr"/>
            <a:endParaRPr lang="en-US" sz="2800" i="1" dirty="0"/>
          </a:p>
          <a:p>
            <a:pPr marL="0" indent="0" algn="ctr">
              <a:buNone/>
            </a:pPr>
            <a:endParaRPr lang="en-US" sz="2800" i="1" dirty="0"/>
          </a:p>
          <a:p>
            <a:pPr marL="0" indent="0" algn="ctr">
              <a:buNone/>
            </a:pPr>
            <a:endParaRPr lang="en-US" sz="2800" i="1" dirty="0"/>
          </a:p>
          <a:p>
            <a:pPr marL="0" indent="0" algn="ctr">
              <a:buNone/>
            </a:pPr>
            <a:r>
              <a:rPr lang="en-US" sz="2800" i="1" dirty="0"/>
              <a:t>Where does an intelligent system </a:t>
            </a:r>
            <a:br>
              <a:rPr lang="en-US" sz="2800" i="1" dirty="0"/>
            </a:br>
            <a:r>
              <a:rPr lang="en-US" sz="2800" i="1" dirty="0"/>
              <a:t>“look” to make its predictions?</a:t>
            </a:r>
          </a:p>
          <a:p>
            <a:pPr algn="ctr"/>
            <a:endParaRPr lang="en-US" sz="2800" dirty="0"/>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17</a:t>
            </a:fld>
            <a:endParaRPr lang="en-US"/>
          </a:p>
        </p:txBody>
      </p:sp>
    </p:spTree>
    <p:extLst>
      <p:ext uri="{BB962C8B-B14F-4D97-AF65-F5344CB8AC3E}">
        <p14:creationId xmlns:p14="http://schemas.microsoft.com/office/powerpoint/2010/main" val="3155014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Shape 251"/>
          <p:cNvSpPr txBox="1">
            <a:spLocks noGrp="1"/>
          </p:cNvSpPr>
          <p:nvPr>
            <p:ph type="title"/>
          </p:nvPr>
        </p:nvSpPr>
        <p:spPr>
          <a:xfrm>
            <a:off x="585000" y="230615"/>
            <a:ext cx="7974000" cy="857400"/>
          </a:xfrm>
          <a:prstGeom prst="rect">
            <a:avLst/>
          </a:prstGeom>
        </p:spPr>
        <p:txBody>
          <a:bodyPr spcFirstLastPara="1" wrap="square" lIns="91425" tIns="91425" rIns="91425" bIns="91425" anchor="ctr" anchorCtr="0">
            <a:noAutofit/>
          </a:bodyPr>
          <a:lstStyle/>
          <a:p>
            <a:pPr>
              <a:buNone/>
            </a:pPr>
            <a:r>
              <a:rPr lang="en" dirty="0"/>
              <a:t>Which pixels matter: Occlusion Maps</a:t>
            </a:r>
            <a:endParaRPr dirty="0"/>
          </a:p>
        </p:txBody>
      </p:sp>
      <p:pic>
        <p:nvPicPr>
          <p:cNvPr id="252" name="Shape 252"/>
          <p:cNvPicPr preferRelativeResize="0"/>
          <p:nvPr/>
        </p:nvPicPr>
        <p:blipFill>
          <a:blip r:embed="rId3">
            <a:alphaModFix/>
          </a:blip>
          <a:stretch>
            <a:fillRect/>
          </a:stretch>
        </p:blipFill>
        <p:spPr>
          <a:xfrm>
            <a:off x="421251" y="2545839"/>
            <a:ext cx="1105401" cy="1105401"/>
          </a:xfrm>
          <a:prstGeom prst="rect">
            <a:avLst/>
          </a:prstGeom>
          <a:noFill/>
          <a:ln>
            <a:noFill/>
          </a:ln>
        </p:spPr>
      </p:pic>
      <p:pic>
        <p:nvPicPr>
          <p:cNvPr id="253" name="Shape 253"/>
          <p:cNvPicPr preferRelativeResize="0"/>
          <p:nvPr/>
        </p:nvPicPr>
        <p:blipFill rotWithShape="1">
          <a:blip r:embed="rId4">
            <a:alphaModFix/>
          </a:blip>
          <a:srcRect/>
          <a:stretch/>
        </p:blipFill>
        <p:spPr>
          <a:xfrm>
            <a:off x="1690200" y="2545828"/>
            <a:ext cx="3304850" cy="1105409"/>
          </a:xfrm>
          <a:prstGeom prst="rect">
            <a:avLst/>
          </a:prstGeom>
          <a:noFill/>
          <a:ln>
            <a:noFill/>
          </a:ln>
        </p:spPr>
      </p:pic>
      <p:sp>
        <p:nvSpPr>
          <p:cNvPr id="254" name="Shape 254"/>
          <p:cNvSpPr txBox="1"/>
          <p:nvPr/>
        </p:nvSpPr>
        <p:spPr>
          <a:xfrm>
            <a:off x="214250" y="1871500"/>
            <a:ext cx="4780800" cy="602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Idea: Mask part of the image before feeding to CNN, check how much predicted probabilities change</a:t>
            </a:r>
            <a:endParaRPr sz="1400" kern="0" dirty="0">
              <a:solidFill>
                <a:srgbClr val="000000"/>
              </a:solidFill>
              <a:latin typeface="Arial"/>
              <a:cs typeface="Arial"/>
              <a:sym typeface="Arial"/>
            </a:endParaRPr>
          </a:p>
        </p:txBody>
      </p:sp>
      <p:sp>
        <p:nvSpPr>
          <p:cNvPr id="255" name="Shape 255"/>
          <p:cNvSpPr txBox="1"/>
          <p:nvPr/>
        </p:nvSpPr>
        <p:spPr>
          <a:xfrm>
            <a:off x="32125" y="5109425"/>
            <a:ext cx="31728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800" kern="0">
                <a:solidFill>
                  <a:srgbClr val="000000"/>
                </a:solidFill>
                <a:latin typeface="Arial"/>
                <a:cs typeface="Arial"/>
                <a:sym typeface="Arial"/>
              </a:rPr>
              <a:t>Zeiler and Fergus, “Visualizing and Understanding Convolutional Networks”, ECCV 2014</a:t>
            </a:r>
            <a:endParaRPr sz="800" kern="0">
              <a:solidFill>
                <a:srgbClr val="000000"/>
              </a:solidFill>
              <a:latin typeface="Arial"/>
              <a:cs typeface="Arial"/>
              <a:sym typeface="Arial"/>
            </a:endParaRPr>
          </a:p>
        </p:txBody>
      </p:sp>
      <p:sp>
        <p:nvSpPr>
          <p:cNvPr id="256" name="Shape 256"/>
          <p:cNvSpPr txBox="1"/>
          <p:nvPr/>
        </p:nvSpPr>
        <p:spPr>
          <a:xfrm>
            <a:off x="3971900" y="5015225"/>
            <a:ext cx="1502700" cy="4413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5"/>
              </a:rPr>
              <a:t>Boat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7"/>
              </a:rPr>
              <a:t>Elephant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8"/>
              </a:rPr>
              <a:t>Go-Karts image</a:t>
            </a:r>
            <a:r>
              <a:rPr lang="en" sz="600" kern="0">
                <a:solidFill>
                  <a:srgbClr val="999999"/>
                </a:solidFill>
                <a:latin typeface="Arial"/>
                <a:cs typeface="Arial"/>
                <a:sym typeface="Arial"/>
              </a:rPr>
              <a:t> is</a:t>
            </a:r>
            <a:r>
              <a:rPr lang="en" sz="600" u="sng" kern="0">
                <a:solidFill>
                  <a:srgbClr val="999999"/>
                </a:solidFill>
                <a:latin typeface="Arial"/>
                <a:cs typeface="Arial"/>
                <a:sym typeface="Arial"/>
                <a:hlinkClick r:id="rId6"/>
              </a:rPr>
              <a:t> CC0 public domain</a:t>
            </a:r>
            <a:endParaRPr sz="600" kern="0">
              <a:solidFill>
                <a:srgbClr val="999999"/>
              </a:solidFill>
              <a:latin typeface="Arial"/>
              <a:cs typeface="Arial"/>
              <a:sym typeface="Arial"/>
            </a:endParaRPr>
          </a:p>
        </p:txBody>
      </p:sp>
      <p:pic>
        <p:nvPicPr>
          <p:cNvPr id="257" name="Shape 257"/>
          <p:cNvPicPr preferRelativeResize="0"/>
          <p:nvPr/>
        </p:nvPicPr>
        <p:blipFill>
          <a:blip r:embed="rId3">
            <a:alphaModFix/>
          </a:blip>
          <a:stretch>
            <a:fillRect/>
          </a:stretch>
        </p:blipFill>
        <p:spPr>
          <a:xfrm>
            <a:off x="421251" y="3837589"/>
            <a:ext cx="1105401" cy="1105401"/>
          </a:xfrm>
          <a:prstGeom prst="rect">
            <a:avLst/>
          </a:prstGeom>
          <a:noFill/>
          <a:ln>
            <a:noFill/>
          </a:ln>
        </p:spPr>
      </p:pic>
      <p:pic>
        <p:nvPicPr>
          <p:cNvPr id="258" name="Shape 258"/>
          <p:cNvPicPr preferRelativeResize="0"/>
          <p:nvPr/>
        </p:nvPicPr>
        <p:blipFill rotWithShape="1">
          <a:blip r:embed="rId4">
            <a:alphaModFix/>
          </a:blip>
          <a:srcRect/>
          <a:stretch/>
        </p:blipFill>
        <p:spPr>
          <a:xfrm>
            <a:off x="1690200" y="3837578"/>
            <a:ext cx="3304850" cy="1105409"/>
          </a:xfrm>
          <a:prstGeom prst="rect">
            <a:avLst/>
          </a:prstGeom>
          <a:noFill/>
          <a:ln>
            <a:noFill/>
          </a:ln>
        </p:spPr>
      </p:pic>
      <p:sp>
        <p:nvSpPr>
          <p:cNvPr id="259" name="Shape 259"/>
          <p:cNvSpPr/>
          <p:nvPr/>
        </p:nvSpPr>
        <p:spPr>
          <a:xfrm>
            <a:off x="1110825" y="3232200"/>
            <a:ext cx="348600" cy="393600"/>
          </a:xfrm>
          <a:prstGeom prst="rect">
            <a:avLst/>
          </a:prstGeom>
          <a:solidFill>
            <a:schemeClr val="lt2"/>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0" name="Shape 260"/>
          <p:cNvSpPr txBox="1"/>
          <p:nvPr/>
        </p:nvSpPr>
        <p:spPr>
          <a:xfrm>
            <a:off x="5158600" y="2771400"/>
            <a:ext cx="1782000" cy="460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P(elephant) = 0.95</a:t>
            </a:r>
            <a:endParaRPr sz="1400" kern="0">
              <a:solidFill>
                <a:srgbClr val="000000"/>
              </a:solidFill>
              <a:latin typeface="Arial"/>
              <a:cs typeface="Arial"/>
              <a:sym typeface="Arial"/>
            </a:endParaRPr>
          </a:p>
        </p:txBody>
      </p:sp>
      <p:sp>
        <p:nvSpPr>
          <p:cNvPr id="261" name="Shape 261"/>
          <p:cNvSpPr txBox="1"/>
          <p:nvPr/>
        </p:nvSpPr>
        <p:spPr>
          <a:xfrm>
            <a:off x="5158600" y="4066800"/>
            <a:ext cx="1782000" cy="460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P(elephant) = 0.75</a:t>
            </a:r>
            <a:endParaRPr sz="1400" kern="0">
              <a:solidFill>
                <a:srgbClr val="000000"/>
              </a:solidFill>
              <a:latin typeface="Arial"/>
              <a:cs typeface="Arial"/>
              <a:sym typeface="Arial"/>
            </a:endParaRPr>
          </a:p>
        </p:txBody>
      </p:sp>
      <p:sp>
        <p:nvSpPr>
          <p:cNvPr id="262" name="Shape 262"/>
          <p:cNvSpPr/>
          <p:nvPr/>
        </p:nvSpPr>
        <p:spPr>
          <a:xfrm>
            <a:off x="669200" y="3998100"/>
            <a:ext cx="348600" cy="393600"/>
          </a:xfrm>
          <a:prstGeom prst="rect">
            <a:avLst/>
          </a:prstGeom>
          <a:solidFill>
            <a:schemeClr val="lt2"/>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5" name="Slide Number Placeholder 4">
            <a:extLst>
              <a:ext uri="{FF2B5EF4-FFF2-40B4-BE49-F238E27FC236}">
                <a16:creationId xmlns:a16="http://schemas.microsoft.com/office/drawing/2014/main" id="{14773680-EDB3-FA4C-8C77-EC8D4BDDCDA5}"/>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342331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P spid="256" grpId="0"/>
      <p:bldP spid="259" grpId="0" animBg="1"/>
      <p:bldP spid="260" grpId="0"/>
      <p:bldP spid="261" grpId="0"/>
      <p:bldP spid="26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9" name="Shape 269"/>
          <p:cNvPicPr preferRelativeResize="0"/>
          <p:nvPr/>
        </p:nvPicPr>
        <p:blipFill rotWithShape="1">
          <a:blip r:embed="rId3">
            <a:alphaModFix/>
          </a:blip>
          <a:srcRect b="9763"/>
          <a:stretch/>
        </p:blipFill>
        <p:spPr>
          <a:xfrm>
            <a:off x="4985300" y="3874508"/>
            <a:ext cx="3836150" cy="1400909"/>
          </a:xfrm>
          <a:prstGeom prst="rect">
            <a:avLst/>
          </a:prstGeom>
          <a:noFill/>
          <a:ln>
            <a:noFill/>
          </a:ln>
        </p:spPr>
      </p:pic>
      <p:pic>
        <p:nvPicPr>
          <p:cNvPr id="270" name="Shape 270"/>
          <p:cNvPicPr preferRelativeResize="0"/>
          <p:nvPr/>
        </p:nvPicPr>
        <p:blipFill rotWithShape="1">
          <a:blip r:embed="rId4">
            <a:alphaModFix/>
          </a:blip>
          <a:srcRect b="9090"/>
          <a:stretch/>
        </p:blipFill>
        <p:spPr>
          <a:xfrm>
            <a:off x="4985300" y="2473600"/>
            <a:ext cx="3784749" cy="1433575"/>
          </a:xfrm>
          <a:prstGeom prst="rect">
            <a:avLst/>
          </a:prstGeom>
          <a:noFill/>
          <a:ln>
            <a:noFill/>
          </a:ln>
        </p:spPr>
      </p:pic>
      <p:sp>
        <p:nvSpPr>
          <p:cNvPr id="272" name="Shape 272"/>
          <p:cNvSpPr txBox="1"/>
          <p:nvPr/>
        </p:nvSpPr>
        <p:spPr>
          <a:xfrm>
            <a:off x="32125" y="5109425"/>
            <a:ext cx="31728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800" kern="0">
                <a:solidFill>
                  <a:srgbClr val="000000"/>
                </a:solidFill>
                <a:latin typeface="Arial"/>
                <a:cs typeface="Arial"/>
                <a:sym typeface="Arial"/>
              </a:rPr>
              <a:t>Zeiler and Fergus, “Visualizing and Understanding Convolutional Networks”, ECCV 2014</a:t>
            </a:r>
            <a:endParaRPr sz="800" kern="0">
              <a:solidFill>
                <a:srgbClr val="000000"/>
              </a:solidFill>
              <a:latin typeface="Arial"/>
              <a:cs typeface="Arial"/>
              <a:sym typeface="Arial"/>
            </a:endParaRPr>
          </a:p>
        </p:txBody>
      </p:sp>
      <p:sp>
        <p:nvSpPr>
          <p:cNvPr id="273" name="Shape 273"/>
          <p:cNvSpPr txBox="1"/>
          <p:nvPr/>
        </p:nvSpPr>
        <p:spPr>
          <a:xfrm>
            <a:off x="3971900" y="5015225"/>
            <a:ext cx="1502700" cy="4413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5"/>
              </a:rPr>
              <a:t>Boat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7"/>
              </a:rPr>
              <a:t>Elephant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8"/>
              </a:rPr>
              <a:t>Go-Karts image</a:t>
            </a:r>
            <a:r>
              <a:rPr lang="en" sz="600" kern="0">
                <a:solidFill>
                  <a:srgbClr val="999999"/>
                </a:solidFill>
                <a:latin typeface="Arial"/>
                <a:cs typeface="Arial"/>
                <a:sym typeface="Arial"/>
              </a:rPr>
              <a:t> is</a:t>
            </a:r>
            <a:r>
              <a:rPr lang="en" sz="600" u="sng" kern="0">
                <a:solidFill>
                  <a:srgbClr val="999999"/>
                </a:solidFill>
                <a:latin typeface="Arial"/>
                <a:cs typeface="Arial"/>
                <a:sym typeface="Arial"/>
                <a:hlinkClick r:id="rId6"/>
              </a:rPr>
              <a:t> CC0 public domain</a:t>
            </a:r>
            <a:endParaRPr sz="600" kern="0">
              <a:solidFill>
                <a:srgbClr val="999999"/>
              </a:solidFill>
              <a:latin typeface="Arial"/>
              <a:cs typeface="Arial"/>
              <a:sym typeface="Arial"/>
            </a:endParaRPr>
          </a:p>
        </p:txBody>
      </p:sp>
      <p:pic>
        <p:nvPicPr>
          <p:cNvPr id="274" name="Shape 274"/>
          <p:cNvPicPr preferRelativeResize="0"/>
          <p:nvPr/>
        </p:nvPicPr>
        <p:blipFill>
          <a:blip r:embed="rId9">
            <a:alphaModFix/>
          </a:blip>
          <a:stretch>
            <a:fillRect/>
          </a:stretch>
        </p:blipFill>
        <p:spPr>
          <a:xfrm>
            <a:off x="421251" y="2545839"/>
            <a:ext cx="1105401" cy="1105401"/>
          </a:xfrm>
          <a:prstGeom prst="rect">
            <a:avLst/>
          </a:prstGeom>
          <a:noFill/>
          <a:ln>
            <a:noFill/>
          </a:ln>
        </p:spPr>
      </p:pic>
      <p:pic>
        <p:nvPicPr>
          <p:cNvPr id="275" name="Shape 275"/>
          <p:cNvPicPr preferRelativeResize="0"/>
          <p:nvPr/>
        </p:nvPicPr>
        <p:blipFill rotWithShape="1">
          <a:blip r:embed="rId10">
            <a:alphaModFix/>
          </a:blip>
          <a:srcRect/>
          <a:stretch/>
        </p:blipFill>
        <p:spPr>
          <a:xfrm>
            <a:off x="1690200" y="2545828"/>
            <a:ext cx="3304850" cy="1105409"/>
          </a:xfrm>
          <a:prstGeom prst="rect">
            <a:avLst/>
          </a:prstGeom>
          <a:noFill/>
          <a:ln>
            <a:noFill/>
          </a:ln>
        </p:spPr>
      </p:pic>
      <p:pic>
        <p:nvPicPr>
          <p:cNvPr id="276" name="Shape 276"/>
          <p:cNvPicPr preferRelativeResize="0"/>
          <p:nvPr/>
        </p:nvPicPr>
        <p:blipFill>
          <a:blip r:embed="rId9">
            <a:alphaModFix/>
          </a:blip>
          <a:stretch>
            <a:fillRect/>
          </a:stretch>
        </p:blipFill>
        <p:spPr>
          <a:xfrm>
            <a:off x="421251" y="3837589"/>
            <a:ext cx="1105401" cy="1105401"/>
          </a:xfrm>
          <a:prstGeom prst="rect">
            <a:avLst/>
          </a:prstGeom>
          <a:noFill/>
          <a:ln>
            <a:noFill/>
          </a:ln>
        </p:spPr>
      </p:pic>
      <p:pic>
        <p:nvPicPr>
          <p:cNvPr id="277" name="Shape 277"/>
          <p:cNvPicPr preferRelativeResize="0"/>
          <p:nvPr/>
        </p:nvPicPr>
        <p:blipFill rotWithShape="1">
          <a:blip r:embed="rId10">
            <a:alphaModFix/>
          </a:blip>
          <a:srcRect/>
          <a:stretch/>
        </p:blipFill>
        <p:spPr>
          <a:xfrm>
            <a:off x="1690200" y="3837578"/>
            <a:ext cx="3304850" cy="1105409"/>
          </a:xfrm>
          <a:prstGeom prst="rect">
            <a:avLst/>
          </a:prstGeom>
          <a:noFill/>
          <a:ln>
            <a:noFill/>
          </a:ln>
        </p:spPr>
      </p:pic>
      <p:sp>
        <p:nvSpPr>
          <p:cNvPr id="278" name="Shape 278"/>
          <p:cNvSpPr/>
          <p:nvPr/>
        </p:nvSpPr>
        <p:spPr>
          <a:xfrm>
            <a:off x="1110825" y="3232200"/>
            <a:ext cx="348600" cy="393600"/>
          </a:xfrm>
          <a:prstGeom prst="rect">
            <a:avLst/>
          </a:prstGeom>
          <a:solidFill>
            <a:schemeClr val="lt2"/>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9" name="Shape 279"/>
          <p:cNvSpPr/>
          <p:nvPr/>
        </p:nvSpPr>
        <p:spPr>
          <a:xfrm>
            <a:off x="669200" y="3998100"/>
            <a:ext cx="348600" cy="393600"/>
          </a:xfrm>
          <a:prstGeom prst="rect">
            <a:avLst/>
          </a:prstGeom>
          <a:solidFill>
            <a:schemeClr val="lt2"/>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80" name="Shape 280"/>
          <p:cNvSpPr txBox="1"/>
          <p:nvPr/>
        </p:nvSpPr>
        <p:spPr>
          <a:xfrm>
            <a:off x="214250" y="1871500"/>
            <a:ext cx="4255500" cy="602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Mask part of the image before feeding to CNN, check how much predicted probabilities change</a:t>
            </a:r>
            <a:endParaRPr sz="1400" kern="0">
              <a:solidFill>
                <a:srgbClr val="000000"/>
              </a:solidFill>
              <a:latin typeface="Arial"/>
              <a:cs typeface="Arial"/>
              <a:sym typeface="Arial"/>
            </a:endParaRPr>
          </a:p>
        </p:txBody>
      </p:sp>
      <p:sp>
        <p:nvSpPr>
          <p:cNvPr id="16" name="Slide Number Placeholder 4">
            <a:extLst>
              <a:ext uri="{FF2B5EF4-FFF2-40B4-BE49-F238E27FC236}">
                <a16:creationId xmlns:a16="http://schemas.microsoft.com/office/drawing/2014/main" id="{63702703-5583-0D43-B829-F282EAF8A9AB}"/>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
        <p:nvSpPr>
          <p:cNvPr id="17" name="Shape 251">
            <a:extLst>
              <a:ext uri="{FF2B5EF4-FFF2-40B4-BE49-F238E27FC236}">
                <a16:creationId xmlns:a16="http://schemas.microsoft.com/office/drawing/2014/main" id="{48F6468C-170B-964A-99ED-AE6459D580F9}"/>
              </a:ext>
            </a:extLst>
          </p:cNvPr>
          <p:cNvSpPr txBox="1">
            <a:spLocks noGrp="1"/>
          </p:cNvSpPr>
          <p:nvPr>
            <p:ph type="title"/>
          </p:nvPr>
        </p:nvSpPr>
        <p:spPr>
          <a:xfrm>
            <a:off x="585000" y="230615"/>
            <a:ext cx="7974000" cy="857400"/>
          </a:xfrm>
          <a:prstGeom prst="rect">
            <a:avLst/>
          </a:prstGeom>
        </p:spPr>
        <p:txBody>
          <a:bodyPr spcFirstLastPara="1" wrap="square" lIns="91425" tIns="91425" rIns="91425" bIns="91425" anchor="ctr" anchorCtr="0">
            <a:noAutofit/>
          </a:bodyPr>
          <a:lstStyle/>
          <a:p>
            <a:pPr>
              <a:buNone/>
            </a:pPr>
            <a:r>
              <a:rPr lang="en" dirty="0"/>
              <a:t>Which pixels matter: Occlusion Maps</a:t>
            </a:r>
            <a:endParaRPr dirty="0"/>
          </a:p>
        </p:txBody>
      </p:sp>
      <p:sp>
        <p:nvSpPr>
          <p:cNvPr id="2" name="TextBox 1">
            <a:extLst>
              <a:ext uri="{FF2B5EF4-FFF2-40B4-BE49-F238E27FC236}">
                <a16:creationId xmlns:a16="http://schemas.microsoft.com/office/drawing/2014/main" id="{BFDC13EE-F700-2A42-ADF6-5FC63ABD7A33}"/>
              </a:ext>
            </a:extLst>
          </p:cNvPr>
          <p:cNvSpPr txBox="1"/>
          <p:nvPr/>
        </p:nvSpPr>
        <p:spPr>
          <a:xfrm>
            <a:off x="2610202" y="5927304"/>
            <a:ext cx="3719096" cy="584775"/>
          </a:xfrm>
          <a:prstGeom prst="rect">
            <a:avLst/>
          </a:prstGeom>
          <a:noFill/>
        </p:spPr>
        <p:txBody>
          <a:bodyPr wrap="none" rtlCol="0">
            <a:spAutoFit/>
          </a:bodyPr>
          <a:lstStyle/>
          <a:p>
            <a:r>
              <a:rPr lang="en-US" sz="3200" b="1" dirty="0">
                <a:solidFill>
                  <a:srgbClr val="FF0000"/>
                </a:solidFill>
              </a:rPr>
              <a:t>Very expensive </a:t>
            </a:r>
            <a:r>
              <a:rPr lang="en-US" sz="3200" b="1" dirty="0">
                <a:solidFill>
                  <a:srgbClr val="FF0000"/>
                </a:solidFill>
                <a:sym typeface="Wingdings" pitchFamily="2" charset="2"/>
              </a:rPr>
              <a:t> </a:t>
            </a:r>
            <a:endParaRPr lang="en-US" sz="3200" b="1" dirty="0">
              <a:solidFill>
                <a:srgbClr val="FF0000"/>
              </a:solidFill>
            </a:endParaRPr>
          </a:p>
        </p:txBody>
      </p:sp>
      <p:sp>
        <p:nvSpPr>
          <p:cNvPr id="19" name="TextBox 18">
            <a:extLst>
              <a:ext uri="{FF2B5EF4-FFF2-40B4-BE49-F238E27FC236}">
                <a16:creationId xmlns:a16="http://schemas.microsoft.com/office/drawing/2014/main" id="{6737ADC5-674A-4843-9771-531B3BD9543F}"/>
              </a:ext>
            </a:extLst>
          </p:cNvPr>
          <p:cNvSpPr txBox="1"/>
          <p:nvPr/>
        </p:nvSpPr>
        <p:spPr>
          <a:xfrm>
            <a:off x="3294590" y="5413766"/>
            <a:ext cx="2350323" cy="584775"/>
          </a:xfrm>
          <a:prstGeom prst="rect">
            <a:avLst/>
          </a:prstGeom>
          <a:noFill/>
        </p:spPr>
        <p:txBody>
          <a:bodyPr wrap="none" rtlCol="0">
            <a:spAutoFit/>
          </a:bodyPr>
          <a:lstStyle/>
          <a:p>
            <a:r>
              <a:rPr lang="en-US" sz="3200" b="1" dirty="0">
                <a:solidFill>
                  <a:srgbClr val="00B050"/>
                </a:solidFill>
              </a:rPr>
              <a:t>Faithful </a:t>
            </a:r>
            <a:r>
              <a:rPr lang="en-US" sz="3200" b="1" dirty="0">
                <a:solidFill>
                  <a:srgbClr val="00B050"/>
                </a:solidFill>
                <a:sym typeface="Wingdings" pitchFamily="2" charset="2"/>
              </a:rPr>
              <a:t>  </a:t>
            </a:r>
            <a:endParaRPr lang="en-US" sz="3200" b="1" dirty="0">
              <a:solidFill>
                <a:srgbClr val="00B050"/>
              </a:solidFill>
            </a:endParaRPr>
          </a:p>
        </p:txBody>
      </p:sp>
    </p:spTree>
    <p:extLst>
      <p:ext uri="{BB962C8B-B14F-4D97-AF65-F5344CB8AC3E}">
        <p14:creationId xmlns:p14="http://schemas.microsoft.com/office/powerpoint/2010/main" val="140384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 for Today</a:t>
            </a:r>
          </a:p>
        </p:txBody>
      </p:sp>
      <p:sp>
        <p:nvSpPr>
          <p:cNvPr id="3" name="Content Placeholder 2"/>
          <p:cNvSpPr>
            <a:spLocks noGrp="1"/>
          </p:cNvSpPr>
          <p:nvPr>
            <p:ph idx="1"/>
          </p:nvPr>
        </p:nvSpPr>
        <p:spPr/>
        <p:txBody>
          <a:bodyPr/>
          <a:lstStyle/>
          <a:p>
            <a:r>
              <a:rPr lang="en-US" sz="2000" dirty="0"/>
              <a:t>What do individual neurons look for in images?</a:t>
            </a:r>
          </a:p>
          <a:p>
            <a:pPr lvl="1"/>
            <a:r>
              <a:rPr lang="en-US" sz="1800" dirty="0"/>
              <a:t>Visualizing filters</a:t>
            </a:r>
          </a:p>
          <a:p>
            <a:pPr lvl="1"/>
            <a:r>
              <a:rPr lang="en-US" sz="1800" dirty="0"/>
              <a:t>Last layer embeddings</a:t>
            </a:r>
          </a:p>
          <a:p>
            <a:pPr lvl="1"/>
            <a:r>
              <a:rPr lang="en-US" sz="1800" dirty="0"/>
              <a:t>Visualizing activations</a:t>
            </a:r>
          </a:p>
          <a:p>
            <a:pPr lvl="1"/>
            <a:r>
              <a:rPr lang="en-US" sz="1800" dirty="0"/>
              <a:t>Maximally activating patches</a:t>
            </a:r>
          </a:p>
          <a:p>
            <a:r>
              <a:rPr lang="en-US" sz="2000" dirty="0"/>
              <a:t>How pixels affect model decisions?</a:t>
            </a:r>
          </a:p>
          <a:p>
            <a:pPr lvl="1"/>
            <a:r>
              <a:rPr lang="en-US" sz="1800" dirty="0"/>
              <a:t>Occlusion maps</a:t>
            </a:r>
          </a:p>
          <a:p>
            <a:pPr lvl="1"/>
            <a:r>
              <a:rPr lang="en-US" sz="1800" dirty="0"/>
              <a:t>Salient or “important” pixels</a:t>
            </a:r>
          </a:p>
          <a:p>
            <a:pPr lvl="2"/>
            <a:r>
              <a:rPr lang="en-US" sz="1400" dirty="0"/>
              <a:t>Gradient-based visualizations</a:t>
            </a:r>
          </a:p>
          <a:p>
            <a:r>
              <a:rPr lang="en-US" sz="2000" dirty="0"/>
              <a:t>Do CNNs look at same regions as humans?</a:t>
            </a:r>
          </a:p>
          <a:p>
            <a:pPr lvl="1"/>
            <a:r>
              <a:rPr lang="en-US" sz="1800" dirty="0"/>
              <a:t>How to evaluate visualizations?</a:t>
            </a:r>
          </a:p>
          <a:p>
            <a:r>
              <a:rPr lang="en-US" sz="2000" dirty="0"/>
              <a:t>Can we synthesize network-specific images?</a:t>
            </a:r>
          </a:p>
          <a:p>
            <a:pPr lvl="1"/>
            <a:r>
              <a:rPr lang="en-US" sz="1800" dirty="0"/>
              <a:t>Creating “prototypical” images for a class</a:t>
            </a:r>
          </a:p>
          <a:p>
            <a:pPr lvl="1"/>
            <a:r>
              <a:rPr lang="en-US" sz="1800" dirty="0"/>
              <a:t>Creating adversarial images</a:t>
            </a:r>
          </a:p>
          <a:p>
            <a:pPr lvl="1"/>
            <a:r>
              <a:rPr lang="en-US" sz="1800" dirty="0"/>
              <a:t>Deep dream</a:t>
            </a:r>
          </a:p>
          <a:p>
            <a:pPr lvl="1"/>
            <a:r>
              <a:rPr lang="en-US" sz="1800" dirty="0"/>
              <a:t>Feature inversion</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4129514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19"/>
        <p:cNvGrpSpPr/>
        <p:nvPr/>
      </p:nvGrpSpPr>
      <p:grpSpPr>
        <a:xfrm>
          <a:off x="0" y="0"/>
          <a:ext cx="0" cy="0"/>
          <a:chOff x="0" y="0"/>
          <a:chExt cx="0" cy="0"/>
        </a:xfrm>
      </p:grpSpPr>
      <p:sp>
        <p:nvSpPr>
          <p:cNvPr id="221" name="Google Shape;221;p34"/>
          <p:cNvSpPr txBox="1">
            <a:spLocks noGrp="1"/>
          </p:cNvSpPr>
          <p:nvPr>
            <p:ph type="body" idx="1"/>
          </p:nvPr>
        </p:nvSpPr>
        <p:spPr>
          <a:xfrm>
            <a:off x="311700" y="314265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lgn="ctr">
              <a:spcAft>
                <a:spcPts val="1600"/>
              </a:spcAft>
              <a:buNone/>
            </a:pPr>
            <a:r>
              <a:rPr lang="en" sz="2800" dirty="0"/>
              <a:t>Where does an `Intelligent System look’ to make its prediction?</a:t>
            </a:r>
            <a:endParaRPr sz="2800" dirty="0"/>
          </a:p>
        </p:txBody>
      </p:sp>
      <p:sp>
        <p:nvSpPr>
          <p:cNvPr id="222" name="Google Shape;222;p34"/>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pPr>
            <a:fld id="{00000000-1234-1234-1234-123412341234}" type="slidenum">
              <a:rPr lang="en"/>
              <a:pPr>
                <a:spcBef>
                  <a:spcPts val="0"/>
                </a:spcBef>
                <a:spcAft>
                  <a:spcPts val="0"/>
                </a:spcAft>
              </a:pPr>
              <a:t>20</a:t>
            </a:fld>
            <a:endParaRPr/>
          </a:p>
        </p:txBody>
      </p:sp>
      <p:sp>
        <p:nvSpPr>
          <p:cNvPr id="5" name="Shape 251">
            <a:extLst>
              <a:ext uri="{FF2B5EF4-FFF2-40B4-BE49-F238E27FC236}">
                <a16:creationId xmlns:a16="http://schemas.microsoft.com/office/drawing/2014/main" id="{0428253F-8AB8-0041-A21F-BF5FA5712DBB}"/>
              </a:ext>
            </a:extLst>
          </p:cNvPr>
          <p:cNvSpPr txBox="1">
            <a:spLocks/>
          </p:cNvSpPr>
          <p:nvPr/>
        </p:nvSpPr>
        <p:spPr bwMode="auto">
          <a:xfrm>
            <a:off x="585000" y="230615"/>
            <a:ext cx="7974000"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Visual Explanations</a:t>
            </a:r>
            <a:endParaRPr lang="en-US" kern="0" dirty="0"/>
          </a:p>
        </p:txBody>
      </p:sp>
    </p:spTree>
    <p:extLst>
      <p:ext uri="{BB962C8B-B14F-4D97-AF65-F5344CB8AC3E}">
        <p14:creationId xmlns:p14="http://schemas.microsoft.com/office/powerpoint/2010/main" val="2906113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a:t>What if our model was linear?</a:t>
            </a:r>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21</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Tree>
    <p:extLst>
      <p:ext uri="{BB962C8B-B14F-4D97-AF65-F5344CB8AC3E}">
        <p14:creationId xmlns:p14="http://schemas.microsoft.com/office/powerpoint/2010/main" val="2823407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a:t>What if our model was linear?</a:t>
            </a:r>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22</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
        <p:nvSpPr>
          <p:cNvPr id="8" name="Double Bracket 7"/>
          <p:cNvSpPr/>
          <p:nvPr/>
        </p:nvSpPr>
        <p:spPr bwMode="auto">
          <a:xfrm>
            <a:off x="3311877" y="2353031"/>
            <a:ext cx="685800" cy="2181999"/>
          </a:xfrm>
          <a:prstGeom prst="bracketPair">
            <a:avLst/>
          </a:prstGeom>
          <a:solidFill>
            <a:schemeClr val="bg1"/>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235677" y="2325231"/>
            <a:ext cx="838200" cy="2246769"/>
          </a:xfrm>
          <a:prstGeom prst="rect">
            <a:avLst/>
          </a:prstGeom>
          <a:noFill/>
        </p:spPr>
        <p:txBody>
          <a:bodyPr wrap="square" rtlCol="0">
            <a:spAutoFit/>
          </a:bodyPr>
          <a:lstStyle/>
          <a:p>
            <a:r>
              <a:rPr lang="en-US" sz="2000"/>
              <a:t>1</a:t>
            </a:r>
          </a:p>
          <a:p>
            <a:r>
              <a:rPr lang="en-US" sz="2000"/>
              <a:t>0.9</a:t>
            </a:r>
          </a:p>
          <a:p>
            <a:r>
              <a:rPr lang="en-US" sz="2000"/>
              <a:t>-0.2</a:t>
            </a:r>
          </a:p>
          <a:p>
            <a:r>
              <a:rPr lang="en-US" sz="2000"/>
              <a:t>0.5</a:t>
            </a:r>
          </a:p>
          <a:p>
            <a:r>
              <a:rPr lang="en-US" sz="2000"/>
              <a:t>-0.9</a:t>
            </a:r>
          </a:p>
        </p:txBody>
      </p:sp>
      <p:sp>
        <p:nvSpPr>
          <p:cNvPr id="10" name="Double Bracket 9"/>
          <p:cNvSpPr/>
          <p:nvPr/>
        </p:nvSpPr>
        <p:spPr bwMode="auto">
          <a:xfrm>
            <a:off x="2209800" y="2353031"/>
            <a:ext cx="754380" cy="2181999"/>
          </a:xfrm>
          <a:prstGeom prst="bracketPair">
            <a:avLst/>
          </a:prstGeom>
          <a:solidFill>
            <a:schemeClr val="bg1"/>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125980" y="2325231"/>
            <a:ext cx="922020" cy="2246769"/>
          </a:xfrm>
          <a:prstGeom prst="rect">
            <a:avLst/>
          </a:prstGeom>
          <a:noFill/>
        </p:spPr>
        <p:txBody>
          <a:bodyPr wrap="square" rtlCol="0">
            <a:spAutoFit/>
          </a:bodyPr>
          <a:lstStyle/>
          <a:p>
            <a:r>
              <a:rPr lang="en-US" sz="2000" b="1"/>
              <a:t>100</a:t>
            </a:r>
          </a:p>
          <a:p>
            <a:r>
              <a:rPr lang="en-US" sz="2000"/>
              <a:t>0.1</a:t>
            </a:r>
          </a:p>
          <a:p>
            <a:r>
              <a:rPr lang="en-US" sz="2000"/>
              <a:t>-0.1</a:t>
            </a:r>
          </a:p>
          <a:p>
            <a:r>
              <a:rPr lang="en-US" sz="2000" b="1"/>
              <a:t>510</a:t>
            </a:r>
          </a:p>
          <a:p>
            <a:r>
              <a:rPr lang="en-US" sz="2000" b="1"/>
              <a:t>-200</a:t>
            </a:r>
          </a:p>
        </p:txBody>
      </p:sp>
    </p:spTree>
    <p:extLst>
      <p:ext uri="{BB962C8B-B14F-4D97-AF65-F5344CB8AC3E}">
        <p14:creationId xmlns:p14="http://schemas.microsoft.com/office/powerpoint/2010/main" val="2431182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a:t>But it’s not </a:t>
            </a:r>
            <a:r>
              <a:rPr lang="en-US">
                <a:sym typeface="Wingdings"/>
              </a:rPr>
              <a:t></a:t>
            </a:r>
            <a:endParaRPr lang="en-US"/>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23</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Tree>
    <p:extLst>
      <p:ext uri="{BB962C8B-B14F-4D97-AF65-F5344CB8AC3E}">
        <p14:creationId xmlns:p14="http://schemas.microsoft.com/office/powerpoint/2010/main" val="2365027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a:t>Can we make it linear?</a:t>
            </a:r>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24</a:t>
            </a:fld>
            <a:endParaRPr lang="en-US"/>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971800"/>
            <a:ext cx="3822700" cy="685800"/>
          </a:xfrm>
          <a:prstGeom prst="rect">
            <a:avLst/>
          </a:prstGeom>
        </p:spPr>
      </p:pic>
      <p:pic>
        <p:nvPicPr>
          <p:cNvPr id="8" name="Shape 80"/>
          <p:cNvPicPr preferRelativeResize="0"/>
          <p:nvPr/>
        </p:nvPicPr>
        <p:blipFill>
          <a:blip r:embed="rId3">
            <a:alphaModFix/>
          </a:blip>
          <a:stretch>
            <a:fillRect/>
          </a:stretch>
        </p:blipFill>
        <p:spPr>
          <a:xfrm>
            <a:off x="2209800" y="4267200"/>
            <a:ext cx="4117250" cy="2468850"/>
          </a:xfrm>
          <a:prstGeom prst="rect">
            <a:avLst/>
          </a:prstGeom>
          <a:noFill/>
          <a:ln>
            <a:noFill/>
          </a:ln>
        </p:spPr>
      </p:pic>
    </p:spTree>
    <p:extLst>
      <p:ext uri="{BB962C8B-B14F-4D97-AF65-F5344CB8AC3E}">
        <p14:creationId xmlns:p14="http://schemas.microsoft.com/office/powerpoint/2010/main" val="367142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Taylor Series</a:t>
            </a:r>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25</a:t>
            </a:fld>
            <a:endParaRPr lang="en-US"/>
          </a:p>
        </p:txBody>
      </p:sp>
      <p:grpSp>
        <p:nvGrpSpPr>
          <p:cNvPr id="10" name="Group 9"/>
          <p:cNvGrpSpPr>
            <a:grpSpLocks noChangeAspect="1"/>
          </p:cNvGrpSpPr>
          <p:nvPr/>
        </p:nvGrpSpPr>
        <p:grpSpPr>
          <a:xfrm>
            <a:off x="-25400" y="2667000"/>
            <a:ext cx="3858228" cy="3657600"/>
            <a:chOff x="2794000" y="304800"/>
            <a:chExt cx="6350000" cy="6019800"/>
          </a:xfrm>
        </p:grpSpPr>
        <p:pic>
          <p:nvPicPr>
            <p:cNvPr id="6" name="Picture 5"/>
            <p:cNvPicPr>
              <a:picLocks noChangeAspect="1"/>
            </p:cNvPicPr>
            <p:nvPr/>
          </p:nvPicPr>
          <p:blipFill>
            <a:blip r:embed="rId2"/>
            <a:stretch>
              <a:fillRect/>
            </a:stretch>
          </p:blipFill>
          <p:spPr>
            <a:xfrm>
              <a:off x="2794000" y="304800"/>
              <a:ext cx="6350000" cy="6019800"/>
            </a:xfrm>
            <a:prstGeom prst="rect">
              <a:avLst/>
            </a:prstGeom>
          </p:spPr>
        </p:pic>
        <p:sp>
          <p:nvSpPr>
            <p:cNvPr id="8" name="Rectangle 7"/>
            <p:cNvSpPr/>
            <p:nvPr/>
          </p:nvSpPr>
          <p:spPr bwMode="auto">
            <a:xfrm>
              <a:off x="7391400" y="2667000"/>
              <a:ext cx="1752600" cy="445442"/>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7127523" y="2666362"/>
              <a:ext cx="304800" cy="346364"/>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pic>
        <p:nvPicPr>
          <p:cNvPr id="3" name="Picture 2"/>
          <p:cNvPicPr>
            <a:picLocks noChangeAspect="1"/>
          </p:cNvPicPr>
          <p:nvPr/>
        </p:nvPicPr>
        <p:blipFill>
          <a:blip r:embed="rId3"/>
          <a:stretch>
            <a:fillRect/>
          </a:stretch>
        </p:blipFill>
        <p:spPr>
          <a:xfrm>
            <a:off x="3379402" y="2590800"/>
            <a:ext cx="5612198" cy="458689"/>
          </a:xfrm>
          <a:prstGeom prst="rect">
            <a:avLst/>
          </a:prstGeom>
        </p:spPr>
      </p:pic>
    </p:spTree>
    <p:extLst>
      <p:ext uri="{BB962C8B-B14F-4D97-AF65-F5344CB8AC3E}">
        <p14:creationId xmlns:p14="http://schemas.microsoft.com/office/powerpoint/2010/main" val="2225123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Feature Importance in Deep Models</a:t>
            </a:r>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26</a:t>
            </a:fld>
            <a:endParaRPr lang="en-US"/>
          </a:p>
        </p:txBody>
      </p:sp>
      <p:pic>
        <p:nvPicPr>
          <p:cNvPr id="8" name="Shape 80"/>
          <p:cNvPicPr preferRelativeResize="0"/>
          <p:nvPr/>
        </p:nvPicPr>
        <p:blipFill rotWithShape="1">
          <a:blip r:embed="rId2">
            <a:alphaModFix/>
          </a:blip>
          <a:srcRect t="10044"/>
          <a:stretch/>
        </p:blipFill>
        <p:spPr>
          <a:xfrm>
            <a:off x="2209800" y="4515168"/>
            <a:ext cx="4117250" cy="2220882"/>
          </a:xfrm>
          <a:prstGeom prst="rect">
            <a:avLst/>
          </a:prstGeom>
          <a:noFill/>
          <a:ln>
            <a:noFill/>
          </a:ln>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219199"/>
            <a:ext cx="2514600" cy="1179163"/>
          </a:xfrm>
          <a:prstGeom prst="rect">
            <a:avLst/>
          </a:prstGeom>
        </p:spPr>
      </p:pic>
      <p:cxnSp>
        <p:nvCxnSpPr>
          <p:cNvPr id="11" name="Straight Arrow Connector 10"/>
          <p:cNvCxnSpPr/>
          <p:nvPr/>
        </p:nvCxnSpPr>
        <p:spPr bwMode="auto">
          <a:xfrm flipH="1">
            <a:off x="2286000" y="4495800"/>
            <a:ext cx="3962400"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3733800" y="4114800"/>
            <a:ext cx="1108497" cy="338554"/>
          </a:xfrm>
          <a:prstGeom prst="rect">
            <a:avLst/>
          </a:prstGeom>
          <a:noFill/>
        </p:spPr>
        <p:txBody>
          <a:bodyPr wrap="none" rtlCol="0">
            <a:spAutoFit/>
          </a:bodyPr>
          <a:lstStyle/>
          <a:p>
            <a:r>
              <a:rPr lang="en-US" sz="1600" err="1"/>
              <a:t>Backprop</a:t>
            </a:r>
            <a:r>
              <a:rPr lang="en-US" sz="1600"/>
              <a:t>!</a:t>
            </a:r>
          </a:p>
        </p:txBody>
      </p:sp>
    </p:spTree>
    <p:extLst>
      <p:ext uri="{BB962C8B-B14F-4D97-AF65-F5344CB8AC3E}">
        <p14:creationId xmlns:p14="http://schemas.microsoft.com/office/powerpoint/2010/main" val="357272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p:tgtEl>
                                          <p:spTgt spid="11"/>
                                        </p:tgtEl>
                                        <p:attrNameLst>
                                          <p:attrName>ppt_x</p:attrName>
                                        </p:attrNameLst>
                                      </p:cBhvr>
                                      <p:tavLst>
                                        <p:tav tm="0">
                                          <p:val>
                                            <p:strVal val="#ppt_x+#ppt_w*1.125000"/>
                                          </p:val>
                                        </p:tav>
                                        <p:tav tm="100000">
                                          <p:val>
                                            <p:strVal val="#ppt_x"/>
                                          </p:val>
                                        </p:tav>
                                      </p:tavLst>
                                    </p:anim>
                                    <p:animEffect transition="in" filter="wipe(left)">
                                      <p:cBhvr>
                                        <p:cTn id="12" dur="1000"/>
                                        <p:tgtEl>
                                          <p:spTgt spid="11"/>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7" name="Google Shape;237;p36"/>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buClr>
                <a:srgbClr val="000000"/>
              </a:buClr>
              <a:buSzPts val="1100"/>
            </a:pPr>
            <a:fld id="{00000000-1234-1234-1234-123412341234}" type="slidenum">
              <a:rPr lang="en"/>
              <a:pPr>
                <a:spcBef>
                  <a:spcPts val="0"/>
                </a:spcBef>
                <a:spcAft>
                  <a:spcPts val="0"/>
                </a:spcAft>
                <a:buClr>
                  <a:srgbClr val="000000"/>
                </a:buClr>
                <a:buSzPts val="1100"/>
              </a:pPr>
              <a:t>27</a:t>
            </a:fld>
            <a:endParaRPr/>
          </a:p>
        </p:txBody>
      </p:sp>
      <p:pic>
        <p:nvPicPr>
          <p:cNvPr id="238" name="Google Shape;238;p36"/>
          <p:cNvPicPr preferRelativeResize="0"/>
          <p:nvPr/>
        </p:nvPicPr>
        <p:blipFill>
          <a:blip r:embed="rId3">
            <a:alphaModFix/>
          </a:blip>
          <a:stretch>
            <a:fillRect/>
          </a:stretch>
        </p:blipFill>
        <p:spPr>
          <a:xfrm>
            <a:off x="2733675" y="3738025"/>
            <a:ext cx="3676650" cy="400050"/>
          </a:xfrm>
          <a:prstGeom prst="rect">
            <a:avLst/>
          </a:prstGeom>
          <a:noFill/>
          <a:ln>
            <a:noFill/>
          </a:ln>
        </p:spPr>
      </p:pic>
      <p:pic>
        <p:nvPicPr>
          <p:cNvPr id="239" name="Google Shape;239;p36"/>
          <p:cNvPicPr preferRelativeResize="0"/>
          <p:nvPr/>
        </p:nvPicPr>
        <p:blipFill>
          <a:blip r:embed="rId4">
            <a:alphaModFix/>
          </a:blip>
          <a:stretch>
            <a:fillRect/>
          </a:stretch>
        </p:blipFill>
        <p:spPr>
          <a:xfrm>
            <a:off x="3514725" y="4301275"/>
            <a:ext cx="2114550" cy="762000"/>
          </a:xfrm>
          <a:prstGeom prst="rect">
            <a:avLst/>
          </a:prstGeom>
          <a:noFill/>
          <a:ln>
            <a:noFill/>
          </a:ln>
        </p:spPr>
      </p:pic>
      <p:pic>
        <p:nvPicPr>
          <p:cNvPr id="240" name="Google Shape;240;p36"/>
          <p:cNvPicPr preferRelativeResize="0"/>
          <p:nvPr/>
        </p:nvPicPr>
        <p:blipFill>
          <a:blip r:embed="rId5">
            <a:alphaModFix/>
          </a:blip>
          <a:stretch>
            <a:fillRect/>
          </a:stretch>
        </p:blipFill>
        <p:spPr>
          <a:xfrm>
            <a:off x="1304714" y="2462201"/>
            <a:ext cx="1019175" cy="1019175"/>
          </a:xfrm>
          <a:prstGeom prst="rect">
            <a:avLst/>
          </a:prstGeom>
          <a:noFill/>
          <a:ln>
            <a:noFill/>
          </a:ln>
        </p:spPr>
      </p:pic>
      <p:pic>
        <p:nvPicPr>
          <p:cNvPr id="241" name="Google Shape;241;p36"/>
          <p:cNvPicPr preferRelativeResize="0"/>
          <p:nvPr/>
        </p:nvPicPr>
        <p:blipFill>
          <a:blip r:embed="rId6">
            <a:alphaModFix/>
          </a:blip>
          <a:stretch>
            <a:fillRect/>
          </a:stretch>
        </p:blipFill>
        <p:spPr>
          <a:xfrm>
            <a:off x="1843000" y="2637875"/>
            <a:ext cx="3657600" cy="1144200"/>
          </a:xfrm>
          <a:prstGeom prst="rect">
            <a:avLst/>
          </a:prstGeom>
          <a:noFill/>
          <a:ln>
            <a:noFill/>
          </a:ln>
        </p:spPr>
      </p:pic>
      <p:pic>
        <p:nvPicPr>
          <p:cNvPr id="242" name="Google Shape;242;p36"/>
          <p:cNvPicPr preferRelativeResize="0"/>
          <p:nvPr/>
        </p:nvPicPr>
        <p:blipFill>
          <a:blip r:embed="rId7">
            <a:alphaModFix/>
          </a:blip>
          <a:stretch>
            <a:fillRect/>
          </a:stretch>
        </p:blipFill>
        <p:spPr>
          <a:xfrm>
            <a:off x="5517589" y="2300264"/>
            <a:ext cx="2409825" cy="1343025"/>
          </a:xfrm>
          <a:prstGeom prst="rect">
            <a:avLst/>
          </a:prstGeom>
          <a:noFill/>
          <a:ln>
            <a:noFill/>
          </a:ln>
        </p:spPr>
      </p:pic>
      <p:pic>
        <p:nvPicPr>
          <p:cNvPr id="243" name="Google Shape;243;p36"/>
          <p:cNvPicPr preferRelativeResize="0"/>
          <p:nvPr/>
        </p:nvPicPr>
        <p:blipFill>
          <a:blip r:embed="rId8">
            <a:alphaModFix/>
          </a:blip>
          <a:stretch>
            <a:fillRect/>
          </a:stretch>
        </p:blipFill>
        <p:spPr>
          <a:xfrm>
            <a:off x="1675288" y="2022225"/>
            <a:ext cx="278050" cy="278050"/>
          </a:xfrm>
          <a:prstGeom prst="rect">
            <a:avLst/>
          </a:prstGeom>
          <a:noFill/>
          <a:ln>
            <a:noFill/>
          </a:ln>
        </p:spPr>
      </p:pic>
      <p:pic>
        <p:nvPicPr>
          <p:cNvPr id="244" name="Google Shape;244;p36"/>
          <p:cNvPicPr preferRelativeResize="0"/>
          <p:nvPr/>
        </p:nvPicPr>
        <p:blipFill>
          <a:blip r:embed="rId9">
            <a:alphaModFix/>
          </a:blip>
          <a:stretch>
            <a:fillRect/>
          </a:stretch>
        </p:blipFill>
        <p:spPr>
          <a:xfrm>
            <a:off x="6772400" y="2022226"/>
            <a:ext cx="202900" cy="278050"/>
          </a:xfrm>
          <a:prstGeom prst="rect">
            <a:avLst/>
          </a:prstGeom>
          <a:noFill/>
          <a:ln>
            <a:noFill/>
          </a:ln>
        </p:spPr>
      </p:pic>
      <p:pic>
        <p:nvPicPr>
          <p:cNvPr id="245" name="Google Shape;245;p36"/>
          <p:cNvPicPr preferRelativeResize="0"/>
          <p:nvPr/>
        </p:nvPicPr>
        <p:blipFill>
          <a:blip r:embed="rId10">
            <a:alphaModFix/>
          </a:blip>
          <a:stretch>
            <a:fillRect/>
          </a:stretch>
        </p:blipFill>
        <p:spPr>
          <a:xfrm>
            <a:off x="3463925" y="2771763"/>
            <a:ext cx="1510238" cy="400050"/>
          </a:xfrm>
          <a:prstGeom prst="rect">
            <a:avLst/>
          </a:prstGeom>
          <a:noFill/>
          <a:ln>
            <a:noFill/>
          </a:ln>
        </p:spPr>
      </p:pic>
      <p:cxnSp>
        <p:nvCxnSpPr>
          <p:cNvPr id="246" name="Google Shape;246;p36"/>
          <p:cNvCxnSpPr/>
          <p:nvPr/>
        </p:nvCxnSpPr>
        <p:spPr>
          <a:xfrm flipH="1">
            <a:off x="3463925" y="2637875"/>
            <a:ext cx="1748100" cy="8700"/>
          </a:xfrm>
          <a:prstGeom prst="straightConnector1">
            <a:avLst/>
          </a:prstGeom>
          <a:noFill/>
          <a:ln w="28575" cap="flat" cmpd="sng">
            <a:solidFill>
              <a:srgbClr val="0000FF"/>
            </a:solidFill>
            <a:prstDash val="solid"/>
            <a:round/>
            <a:headEnd type="none" w="med" len="med"/>
            <a:tailEnd type="triangle" w="med" len="med"/>
          </a:ln>
        </p:spPr>
      </p:cxnSp>
      <p:sp>
        <p:nvSpPr>
          <p:cNvPr id="247" name="Google Shape;247;p36"/>
          <p:cNvSpPr txBox="1"/>
          <p:nvPr/>
        </p:nvSpPr>
        <p:spPr>
          <a:xfrm>
            <a:off x="3514725" y="2304600"/>
            <a:ext cx="1896300" cy="3180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a:latin typeface="Roboto"/>
                <a:ea typeface="Roboto"/>
                <a:cs typeface="Roboto"/>
                <a:sym typeface="Roboto"/>
              </a:rPr>
              <a:t>Backpropagation</a:t>
            </a:r>
            <a:endParaRPr>
              <a:latin typeface="Roboto"/>
              <a:ea typeface="Roboto"/>
              <a:cs typeface="Roboto"/>
              <a:sym typeface="Roboto"/>
            </a:endParaRPr>
          </a:p>
        </p:txBody>
      </p:sp>
      <p:sp>
        <p:nvSpPr>
          <p:cNvPr id="248" name="Google Shape;248;p36"/>
          <p:cNvSpPr txBox="1"/>
          <p:nvPr/>
        </p:nvSpPr>
        <p:spPr>
          <a:xfrm>
            <a:off x="1298700" y="4873825"/>
            <a:ext cx="1387200" cy="2781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1000">
                <a:latin typeface="Roboto"/>
                <a:ea typeface="Roboto"/>
                <a:cs typeface="Roboto"/>
                <a:sym typeface="Roboto"/>
              </a:rPr>
              <a:t>Backprop for `dog’</a:t>
            </a:r>
            <a:endParaRPr sz="1000">
              <a:latin typeface="Roboto"/>
              <a:ea typeface="Roboto"/>
              <a:cs typeface="Roboto"/>
              <a:sym typeface="Roboto"/>
            </a:endParaRPr>
          </a:p>
        </p:txBody>
      </p:sp>
      <p:pic>
        <p:nvPicPr>
          <p:cNvPr id="251" name="Google Shape;251;p36"/>
          <p:cNvPicPr preferRelativeResize="0"/>
          <p:nvPr/>
        </p:nvPicPr>
        <p:blipFill>
          <a:blip r:embed="rId11">
            <a:alphaModFix/>
          </a:blip>
          <a:stretch>
            <a:fillRect/>
          </a:stretch>
        </p:blipFill>
        <p:spPr>
          <a:xfrm>
            <a:off x="193651" y="3854888"/>
            <a:ext cx="1057275" cy="1057275"/>
          </a:xfrm>
          <a:prstGeom prst="rect">
            <a:avLst/>
          </a:prstGeom>
          <a:noFill/>
          <a:ln>
            <a:noFill/>
          </a:ln>
        </p:spPr>
      </p:pic>
      <p:pic>
        <p:nvPicPr>
          <p:cNvPr id="252" name="Google Shape;252;p36"/>
          <p:cNvPicPr preferRelativeResize="0"/>
          <p:nvPr/>
        </p:nvPicPr>
        <p:blipFill>
          <a:blip r:embed="rId12">
            <a:alphaModFix/>
          </a:blip>
          <a:stretch>
            <a:fillRect/>
          </a:stretch>
        </p:blipFill>
        <p:spPr>
          <a:xfrm>
            <a:off x="1458900" y="3850125"/>
            <a:ext cx="1066800" cy="1066800"/>
          </a:xfrm>
          <a:prstGeom prst="rect">
            <a:avLst/>
          </a:prstGeom>
          <a:noFill/>
          <a:ln>
            <a:noFill/>
          </a:ln>
        </p:spPr>
      </p:pic>
      <p:sp>
        <p:nvSpPr>
          <p:cNvPr id="253" name="Google Shape;253;p36"/>
          <p:cNvSpPr txBox="1"/>
          <p:nvPr/>
        </p:nvSpPr>
        <p:spPr>
          <a:xfrm>
            <a:off x="119727" y="4873825"/>
            <a:ext cx="1205100" cy="2781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1000">
                <a:latin typeface="Roboto"/>
                <a:ea typeface="Roboto"/>
                <a:cs typeface="Roboto"/>
                <a:sym typeface="Roboto"/>
              </a:rPr>
              <a:t>Backprop for `cat’</a:t>
            </a:r>
            <a:endParaRPr sz="1000">
              <a:latin typeface="Roboto"/>
              <a:ea typeface="Roboto"/>
              <a:cs typeface="Roboto"/>
              <a:sym typeface="Roboto"/>
            </a:endParaRPr>
          </a:p>
        </p:txBody>
      </p:sp>
      <p:sp>
        <p:nvSpPr>
          <p:cNvPr id="256" name="Google Shape;256;p36"/>
          <p:cNvSpPr txBox="1"/>
          <p:nvPr/>
        </p:nvSpPr>
        <p:spPr>
          <a:xfrm>
            <a:off x="311700" y="5208925"/>
            <a:ext cx="2114700" cy="4002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b="1">
                <a:solidFill>
                  <a:srgbClr val="FF0000"/>
                </a:solidFill>
                <a:latin typeface="Roboto"/>
                <a:ea typeface="Roboto"/>
                <a:cs typeface="Roboto"/>
                <a:sym typeface="Roboto"/>
              </a:rPr>
              <a:t>Noisy</a:t>
            </a:r>
            <a:endParaRPr b="1">
              <a:solidFill>
                <a:srgbClr val="FF0000"/>
              </a:solidFill>
              <a:latin typeface="Roboto"/>
              <a:ea typeface="Roboto"/>
              <a:cs typeface="Roboto"/>
              <a:sym typeface="Roboto"/>
            </a:endParaRPr>
          </a:p>
        </p:txBody>
      </p:sp>
      <p:sp>
        <p:nvSpPr>
          <p:cNvPr id="25" name="Title 1">
            <a:extLst>
              <a:ext uri="{FF2B5EF4-FFF2-40B4-BE49-F238E27FC236}">
                <a16:creationId xmlns:a16="http://schemas.microsoft.com/office/drawing/2014/main" id="{6920CA94-AB5B-024B-942B-73AED84B6B70}"/>
              </a:ext>
            </a:extLst>
          </p:cNvPr>
          <p:cNvSpPr txBox="1">
            <a:spLocks/>
          </p:cNvSpPr>
          <p:nvPr/>
        </p:nvSpPr>
        <p:spPr bwMode="auto">
          <a:xfrm>
            <a:off x="0" y="228600"/>
            <a:ext cx="91440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Gradient-based visualizations</a:t>
            </a:r>
            <a:endParaRPr lang="en-US" kern="0" dirty="0"/>
          </a:p>
        </p:txBody>
      </p:sp>
    </p:spTree>
    <p:extLst>
      <p:ext uri="{BB962C8B-B14F-4D97-AF65-F5344CB8AC3E}">
        <p14:creationId xmlns:p14="http://schemas.microsoft.com/office/powerpoint/2010/main" val="39551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10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nodeType="clickEffect">
                                  <p:stCondLst>
                                    <p:cond delay="0"/>
                                  </p:stCondLst>
                                  <p:childTnLst>
                                    <p:anim calcmode="lin" valueType="num">
                                      <p:cBhvr additive="base">
                                        <p:cTn id="16" dur="1000"/>
                                        <p:tgtEl>
                                          <p:spTgt spid="241"/>
                                        </p:tgtEl>
                                        <p:attrNameLst>
                                          <p:attrName>ppt_w</p:attrName>
                                        </p:attrNameLst>
                                      </p:cBhvr>
                                      <p:tavLst>
                                        <p:tav tm="0">
                                          <p:val>
                                            <p:strVal val="#ppt_w"/>
                                          </p:val>
                                        </p:tav>
                                        <p:tav tm="100000">
                                          <p:val>
                                            <p:strVal val="0"/>
                                          </p:val>
                                        </p:tav>
                                      </p:tavLst>
                                    </p:anim>
                                    <p:anim calcmode="lin" valueType="num">
                                      <p:cBhvr additive="base">
                                        <p:cTn id="17" dur="1000"/>
                                        <p:tgtEl>
                                          <p:spTgt spid="241"/>
                                        </p:tgtEl>
                                        <p:attrNameLst>
                                          <p:attrName>ppt_h</p:attrName>
                                        </p:attrNameLst>
                                      </p:cBhvr>
                                      <p:tavLst>
                                        <p:tav tm="0">
                                          <p:val>
                                            <p:strVal val="#ppt_h"/>
                                          </p:val>
                                        </p:tav>
                                        <p:tav tm="100000">
                                          <p:val>
                                            <p:strVal val="0"/>
                                          </p:val>
                                        </p:tav>
                                      </p:tavLst>
                                    </p:anim>
                                    <p:set>
                                      <p:cBhvr>
                                        <p:cTn id="18" dur="1" fill="hold">
                                          <p:stCondLst>
                                            <p:cond delay="1000"/>
                                          </p:stCondLst>
                                        </p:cTn>
                                        <p:tgtEl>
                                          <p:spTgt spid="241"/>
                                        </p:tgtEl>
                                        <p:attrNameLst>
                                          <p:attrName>style.visibility</p:attrName>
                                        </p:attrNameLst>
                                      </p:cBhvr>
                                      <p:to>
                                        <p:strVal val="hidden"/>
                                      </p:to>
                                    </p:se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fade">
                                      <p:cBhvr>
                                        <p:cTn id="22" dur="1000"/>
                                        <p:tgtEl>
                                          <p:spTgt spid="243"/>
                                        </p:tgtEl>
                                      </p:cBhvr>
                                    </p:animEffect>
                                  </p:childTnLst>
                                </p:cTn>
                              </p:par>
                              <p:par>
                                <p:cTn id="23" presetID="10" presetClass="entr" presetSubtype="0" fill="hold" nodeType="withEffect">
                                  <p:stCondLst>
                                    <p:cond delay="0"/>
                                  </p:stCondLst>
                                  <p:childTnLst>
                                    <p:set>
                                      <p:cBhvr>
                                        <p:cTn id="24" dur="1" fill="hold">
                                          <p:stCondLst>
                                            <p:cond delay="0"/>
                                          </p:stCondLst>
                                        </p:cTn>
                                        <p:tgtEl>
                                          <p:spTgt spid="244"/>
                                        </p:tgtEl>
                                        <p:attrNameLst>
                                          <p:attrName>style.visibility</p:attrName>
                                        </p:attrNameLst>
                                      </p:cBhvr>
                                      <p:to>
                                        <p:strVal val="visible"/>
                                      </p:to>
                                    </p:set>
                                    <p:animEffect transition="in" filter="fade">
                                      <p:cBhvr>
                                        <p:cTn id="25" dur="1000"/>
                                        <p:tgtEl>
                                          <p:spTgt spid="244"/>
                                        </p:tgtEl>
                                      </p:cBhvr>
                                    </p:animEffect>
                                  </p:childTnLst>
                                </p:cTn>
                              </p:par>
                              <p:par>
                                <p:cTn id="26" presetID="10" presetClass="entr" presetSubtype="0" fill="hold" nodeType="withEffect">
                                  <p:stCondLst>
                                    <p:cond delay="0"/>
                                  </p:stCondLst>
                                  <p:childTnLst>
                                    <p:set>
                                      <p:cBhvr>
                                        <p:cTn id="27" dur="1" fill="hold">
                                          <p:stCondLst>
                                            <p:cond delay="0"/>
                                          </p:stCondLst>
                                        </p:cTn>
                                        <p:tgtEl>
                                          <p:spTgt spid="245"/>
                                        </p:tgtEl>
                                        <p:attrNameLst>
                                          <p:attrName>style.visibility</p:attrName>
                                        </p:attrNameLst>
                                      </p:cBhvr>
                                      <p:to>
                                        <p:strVal val="visible"/>
                                      </p:to>
                                    </p:set>
                                    <p:animEffect transition="in" filter="fade">
                                      <p:cBhvr>
                                        <p:cTn id="28" dur="1000"/>
                                        <p:tgtEl>
                                          <p:spTgt spid="2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6"/>
                                        </p:tgtEl>
                                        <p:attrNameLst>
                                          <p:attrName>style.visibility</p:attrName>
                                        </p:attrNameLst>
                                      </p:cBhvr>
                                      <p:to>
                                        <p:strVal val="visible"/>
                                      </p:to>
                                    </p:set>
                                    <p:animEffect transition="in" filter="fade">
                                      <p:cBhvr>
                                        <p:cTn id="33" dur="1000"/>
                                        <p:tgtEl>
                                          <p:spTgt spid="246"/>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47"/>
                                        </p:tgtEl>
                                        <p:attrNameLst>
                                          <p:attrName>style.visibility</p:attrName>
                                        </p:attrNameLst>
                                      </p:cBhvr>
                                      <p:to>
                                        <p:strVal val="visible"/>
                                      </p:to>
                                    </p:set>
                                    <p:animEffect transition="in" filter="fade">
                                      <p:cBhvr>
                                        <p:cTn id="37" dur="1000"/>
                                        <p:tgtEl>
                                          <p:spTgt spid="247"/>
                                        </p:tgtEl>
                                      </p:cBhvr>
                                    </p:animEffect>
                                  </p:childTnLst>
                                </p:cTn>
                              </p:par>
                              <p:par>
                                <p:cTn id="38" presetID="10" presetClass="entr" presetSubtype="0" fill="hold" nodeType="withEffect">
                                  <p:stCondLst>
                                    <p:cond delay="0"/>
                                  </p:stCondLst>
                                  <p:childTnLst>
                                    <p:set>
                                      <p:cBhvr>
                                        <p:cTn id="39" dur="1" fill="hold">
                                          <p:stCondLst>
                                            <p:cond delay="0"/>
                                          </p:stCondLst>
                                        </p:cTn>
                                        <p:tgtEl>
                                          <p:spTgt spid="238"/>
                                        </p:tgtEl>
                                        <p:attrNameLst>
                                          <p:attrName>style.visibility</p:attrName>
                                        </p:attrNameLst>
                                      </p:cBhvr>
                                      <p:to>
                                        <p:strVal val="visible"/>
                                      </p:to>
                                    </p:set>
                                    <p:animEffect transition="in" filter="fade">
                                      <p:cBhvr>
                                        <p:cTn id="40" dur="1000"/>
                                        <p:tgtEl>
                                          <p:spTgt spid="238"/>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1000"/>
                                        <p:tgtEl>
                                          <p:spTgt spid="23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8"/>
                                        </p:tgtEl>
                                        <p:attrNameLst>
                                          <p:attrName>style.visibility</p:attrName>
                                        </p:attrNameLst>
                                      </p:cBhvr>
                                      <p:to>
                                        <p:strVal val="visible"/>
                                      </p:to>
                                    </p:set>
                                    <p:animEffect transition="in" filter="fade">
                                      <p:cBhvr>
                                        <p:cTn id="49" dur="1000"/>
                                        <p:tgtEl>
                                          <p:spTgt spid="248"/>
                                        </p:tgtEl>
                                      </p:cBhvr>
                                    </p:animEffect>
                                  </p:childTnLst>
                                </p:cTn>
                              </p:par>
                              <p:par>
                                <p:cTn id="50" presetID="10" presetClass="entr" presetSubtype="0" fill="hold" nodeType="withEffect">
                                  <p:stCondLst>
                                    <p:cond delay="0"/>
                                  </p:stCondLst>
                                  <p:childTnLst>
                                    <p:set>
                                      <p:cBhvr>
                                        <p:cTn id="51" dur="1" fill="hold">
                                          <p:stCondLst>
                                            <p:cond delay="0"/>
                                          </p:stCondLst>
                                        </p:cTn>
                                        <p:tgtEl>
                                          <p:spTgt spid="251"/>
                                        </p:tgtEl>
                                        <p:attrNameLst>
                                          <p:attrName>style.visibility</p:attrName>
                                        </p:attrNameLst>
                                      </p:cBhvr>
                                      <p:to>
                                        <p:strVal val="visible"/>
                                      </p:to>
                                    </p:set>
                                    <p:animEffect transition="in" filter="fade">
                                      <p:cBhvr>
                                        <p:cTn id="52" dur="1000"/>
                                        <p:tgtEl>
                                          <p:spTgt spid="251"/>
                                        </p:tgtEl>
                                      </p:cBhvr>
                                    </p:animEffect>
                                  </p:childTnLst>
                                </p:cTn>
                              </p:par>
                              <p:par>
                                <p:cTn id="53" presetID="10" presetClass="entr" presetSubtype="0" fill="hold" nodeType="withEffect">
                                  <p:stCondLst>
                                    <p:cond delay="0"/>
                                  </p:stCondLst>
                                  <p:childTnLst>
                                    <p:set>
                                      <p:cBhvr>
                                        <p:cTn id="54" dur="1" fill="hold">
                                          <p:stCondLst>
                                            <p:cond delay="0"/>
                                          </p:stCondLst>
                                        </p:cTn>
                                        <p:tgtEl>
                                          <p:spTgt spid="252"/>
                                        </p:tgtEl>
                                        <p:attrNameLst>
                                          <p:attrName>style.visibility</p:attrName>
                                        </p:attrNameLst>
                                      </p:cBhvr>
                                      <p:to>
                                        <p:strVal val="visible"/>
                                      </p:to>
                                    </p:set>
                                    <p:animEffect transition="in" filter="fade">
                                      <p:cBhvr>
                                        <p:cTn id="55" dur="1000"/>
                                        <p:tgtEl>
                                          <p:spTgt spid="252"/>
                                        </p:tgtEl>
                                      </p:cBhvr>
                                    </p:animEffect>
                                  </p:childTnLst>
                                </p:cTn>
                              </p:par>
                              <p:par>
                                <p:cTn id="56" presetID="10" presetClass="entr" presetSubtype="0" fill="hold" nodeType="withEffect">
                                  <p:stCondLst>
                                    <p:cond delay="0"/>
                                  </p:stCondLst>
                                  <p:childTnLst>
                                    <p:set>
                                      <p:cBhvr>
                                        <p:cTn id="57" dur="1" fill="hold">
                                          <p:stCondLst>
                                            <p:cond delay="0"/>
                                          </p:stCondLst>
                                        </p:cTn>
                                        <p:tgtEl>
                                          <p:spTgt spid="253"/>
                                        </p:tgtEl>
                                        <p:attrNameLst>
                                          <p:attrName>style.visibility</p:attrName>
                                        </p:attrNameLst>
                                      </p:cBhvr>
                                      <p:to>
                                        <p:strVal val="visible"/>
                                      </p:to>
                                    </p:set>
                                    <p:animEffect transition="in" filter="fade">
                                      <p:cBhvr>
                                        <p:cTn id="58" dur="1000"/>
                                        <p:tgtEl>
                                          <p:spTgt spid="25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56"/>
                                        </p:tgtEl>
                                        <p:attrNameLst>
                                          <p:attrName>style.visibility</p:attrName>
                                        </p:attrNameLst>
                                      </p:cBhvr>
                                      <p:to>
                                        <p:strVal val="visible"/>
                                      </p:to>
                                    </p:set>
                                    <p:animEffect transition="in" filter="fade">
                                      <p:cBhvr>
                                        <p:cTn id="63" dur="1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8" name="Shape 298"/>
          <p:cNvSpPr txBox="1">
            <a:spLocks noGrp="1"/>
          </p:cNvSpPr>
          <p:nvPr>
            <p:ph type="title"/>
          </p:nvPr>
        </p:nvSpPr>
        <p:spPr>
          <a:xfrm>
            <a:off x="0" y="857253"/>
            <a:ext cx="8229600" cy="857400"/>
          </a:xfrm>
          <a:prstGeom prst="rect">
            <a:avLst/>
          </a:prstGeom>
        </p:spPr>
        <p:txBody>
          <a:bodyPr spcFirstLastPara="1" wrap="square" lIns="91425" tIns="91425" rIns="91425" bIns="91425" anchor="ctr" anchorCtr="0">
            <a:noAutofit/>
          </a:bodyPr>
          <a:lstStyle/>
          <a:p>
            <a:pPr>
              <a:buNone/>
            </a:pPr>
            <a:r>
              <a:rPr lang="en"/>
              <a:t>Which pixels matter: Saliency via Backprop</a:t>
            </a:r>
            <a:endParaRPr/>
          </a:p>
        </p:txBody>
      </p:sp>
      <p:pic>
        <p:nvPicPr>
          <p:cNvPr id="299" name="Shape 299"/>
          <p:cNvPicPr preferRelativeResize="0"/>
          <p:nvPr/>
        </p:nvPicPr>
        <p:blipFill rotWithShape="1">
          <a:blip r:embed="rId3">
            <a:alphaModFix/>
          </a:blip>
          <a:srcRect/>
          <a:stretch/>
        </p:blipFill>
        <p:spPr>
          <a:xfrm>
            <a:off x="2747250" y="2380365"/>
            <a:ext cx="3304850" cy="1105409"/>
          </a:xfrm>
          <a:prstGeom prst="rect">
            <a:avLst/>
          </a:prstGeom>
          <a:noFill/>
          <a:ln>
            <a:noFill/>
          </a:ln>
        </p:spPr>
      </p:pic>
      <p:sp>
        <p:nvSpPr>
          <p:cNvPr id="300" name="Shape 300"/>
          <p:cNvSpPr txBox="1"/>
          <p:nvPr/>
        </p:nvSpPr>
        <p:spPr>
          <a:xfrm>
            <a:off x="6083075" y="2599525"/>
            <a:ext cx="1126200" cy="569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3000" kern="0">
                <a:solidFill>
                  <a:srgbClr val="000000"/>
                </a:solidFill>
                <a:latin typeface="Arial"/>
                <a:cs typeface="Arial"/>
                <a:sym typeface="Arial"/>
              </a:rPr>
              <a:t>Dog</a:t>
            </a:r>
            <a:endParaRPr sz="3000" kern="0">
              <a:solidFill>
                <a:srgbClr val="000000"/>
              </a:solidFill>
              <a:latin typeface="Arial"/>
              <a:cs typeface="Arial"/>
              <a:sym typeface="Arial"/>
            </a:endParaRPr>
          </a:p>
        </p:txBody>
      </p:sp>
      <p:pic>
        <p:nvPicPr>
          <p:cNvPr id="301" name="Shape 301"/>
          <p:cNvPicPr preferRelativeResize="0"/>
          <p:nvPr/>
        </p:nvPicPr>
        <p:blipFill>
          <a:blip r:embed="rId4">
            <a:alphaModFix/>
          </a:blip>
          <a:stretch>
            <a:fillRect/>
          </a:stretch>
        </p:blipFill>
        <p:spPr>
          <a:xfrm>
            <a:off x="885975" y="2380375"/>
            <a:ext cx="1714790" cy="1105400"/>
          </a:xfrm>
          <a:prstGeom prst="rect">
            <a:avLst/>
          </a:prstGeom>
          <a:noFill/>
          <a:ln>
            <a:noFill/>
          </a:ln>
        </p:spPr>
      </p:pic>
      <p:sp>
        <p:nvSpPr>
          <p:cNvPr id="302" name="Shape 302"/>
          <p:cNvSpPr txBox="1"/>
          <p:nvPr/>
        </p:nvSpPr>
        <p:spPr>
          <a:xfrm>
            <a:off x="1740975" y="1745825"/>
            <a:ext cx="5135100" cy="439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Forward pass: Compute probabilities</a:t>
            </a:r>
            <a:endParaRPr sz="1800" kern="0">
              <a:solidFill>
                <a:srgbClr val="000000"/>
              </a:solidFill>
              <a:latin typeface="Arial"/>
              <a:cs typeface="Arial"/>
              <a:sym typeface="Arial"/>
            </a:endParaRPr>
          </a:p>
        </p:txBody>
      </p:sp>
      <p:cxnSp>
        <p:nvCxnSpPr>
          <p:cNvPr id="303" name="Shape 303"/>
          <p:cNvCxnSpPr/>
          <p:nvPr/>
        </p:nvCxnSpPr>
        <p:spPr>
          <a:xfrm>
            <a:off x="935075" y="2270175"/>
            <a:ext cx="5910000" cy="0"/>
          </a:xfrm>
          <a:prstGeom prst="straightConnector1">
            <a:avLst/>
          </a:prstGeom>
          <a:noFill/>
          <a:ln w="28575" cap="flat" cmpd="sng">
            <a:solidFill>
              <a:schemeClr val="dk2"/>
            </a:solidFill>
            <a:prstDash val="solid"/>
            <a:round/>
            <a:headEnd type="none" w="med" len="med"/>
            <a:tailEnd type="triangle" w="med" len="med"/>
          </a:ln>
        </p:spPr>
      </p:cxnSp>
      <p:cxnSp>
        <p:nvCxnSpPr>
          <p:cNvPr id="304" name="Shape 304"/>
          <p:cNvCxnSpPr/>
          <p:nvPr/>
        </p:nvCxnSpPr>
        <p:spPr>
          <a:xfrm>
            <a:off x="885975" y="3703750"/>
            <a:ext cx="5910000" cy="0"/>
          </a:xfrm>
          <a:prstGeom prst="straightConnector1">
            <a:avLst/>
          </a:prstGeom>
          <a:noFill/>
          <a:ln w="28575" cap="flat" cmpd="sng">
            <a:solidFill>
              <a:schemeClr val="dk2"/>
            </a:solidFill>
            <a:prstDash val="solid"/>
            <a:round/>
            <a:headEnd type="triangle" w="med" len="med"/>
            <a:tailEnd type="none" w="med" len="med"/>
          </a:ln>
        </p:spPr>
      </p:cxnSp>
      <p:sp>
        <p:nvSpPr>
          <p:cNvPr id="305" name="Shape 305"/>
          <p:cNvSpPr txBox="1"/>
          <p:nvPr/>
        </p:nvSpPr>
        <p:spPr>
          <a:xfrm>
            <a:off x="325475" y="4073655"/>
            <a:ext cx="3885000" cy="921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Compute gradient of (unnormalized) class score with respect to image pixels, take absolute value and max over RGB channels</a:t>
            </a:r>
            <a:endParaRPr sz="1400" kern="0">
              <a:solidFill>
                <a:srgbClr val="000000"/>
              </a:solidFill>
              <a:latin typeface="Arial"/>
              <a:cs typeface="Arial"/>
              <a:sym typeface="Arial"/>
            </a:endParaRPr>
          </a:p>
        </p:txBody>
      </p:sp>
      <p:pic>
        <p:nvPicPr>
          <p:cNvPr id="306" name="Shape 306"/>
          <p:cNvPicPr preferRelativeResize="0"/>
          <p:nvPr/>
        </p:nvPicPr>
        <p:blipFill>
          <a:blip r:embed="rId5">
            <a:alphaModFix/>
          </a:blip>
          <a:stretch>
            <a:fillRect/>
          </a:stretch>
        </p:blipFill>
        <p:spPr>
          <a:xfrm>
            <a:off x="5295056" y="3829325"/>
            <a:ext cx="2309628" cy="1498650"/>
          </a:xfrm>
          <a:prstGeom prst="rect">
            <a:avLst/>
          </a:prstGeom>
          <a:noFill/>
          <a:ln>
            <a:noFill/>
          </a:ln>
        </p:spPr>
      </p:pic>
      <p:sp>
        <p:nvSpPr>
          <p:cNvPr id="307" name="Shape 307"/>
          <p:cNvSpPr txBox="1"/>
          <p:nvPr/>
        </p:nvSpPr>
        <p:spPr>
          <a:xfrm>
            <a:off x="0" y="5094525"/>
            <a:ext cx="40398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p:txBody>
      </p:sp>
      <p:sp>
        <p:nvSpPr>
          <p:cNvPr id="13" name="Slide Number Placeholder 4">
            <a:extLst>
              <a:ext uri="{FF2B5EF4-FFF2-40B4-BE49-F238E27FC236}">
                <a16:creationId xmlns:a16="http://schemas.microsoft.com/office/drawing/2014/main" id="{7C1EA9BA-A198-5840-94DE-6D250582E5F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544027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Shape 313"/>
          <p:cNvSpPr txBox="1">
            <a:spLocks noGrp="1"/>
          </p:cNvSpPr>
          <p:nvPr>
            <p:ph type="title"/>
          </p:nvPr>
        </p:nvSpPr>
        <p:spPr>
          <a:xfrm>
            <a:off x="0" y="857253"/>
            <a:ext cx="8229600" cy="857400"/>
          </a:xfrm>
          <a:prstGeom prst="rect">
            <a:avLst/>
          </a:prstGeom>
        </p:spPr>
        <p:txBody>
          <a:bodyPr spcFirstLastPara="1" wrap="square" lIns="91425" tIns="91425" rIns="91425" bIns="91425" anchor="ctr" anchorCtr="0">
            <a:noAutofit/>
          </a:bodyPr>
          <a:lstStyle/>
          <a:p>
            <a:pPr>
              <a:buNone/>
            </a:pPr>
            <a:r>
              <a:rPr lang="en"/>
              <a:t>Saliency Maps</a:t>
            </a:r>
            <a:endParaRPr/>
          </a:p>
        </p:txBody>
      </p:sp>
      <p:sp>
        <p:nvSpPr>
          <p:cNvPr id="314" name="Shape 314"/>
          <p:cNvSpPr txBox="1"/>
          <p:nvPr/>
        </p:nvSpPr>
        <p:spPr>
          <a:xfrm>
            <a:off x="0" y="5094525"/>
            <a:ext cx="40398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p:txBody>
      </p:sp>
      <p:pic>
        <p:nvPicPr>
          <p:cNvPr id="315" name="Shape 315"/>
          <p:cNvPicPr preferRelativeResize="0"/>
          <p:nvPr/>
        </p:nvPicPr>
        <p:blipFill>
          <a:blip r:embed="rId3">
            <a:alphaModFix/>
          </a:blip>
          <a:stretch>
            <a:fillRect/>
          </a:stretch>
        </p:blipFill>
        <p:spPr>
          <a:xfrm>
            <a:off x="69751" y="2097962"/>
            <a:ext cx="4880249" cy="2152750"/>
          </a:xfrm>
          <a:prstGeom prst="rect">
            <a:avLst/>
          </a:prstGeom>
          <a:noFill/>
          <a:ln>
            <a:noFill/>
          </a:ln>
        </p:spPr>
      </p:pic>
      <p:pic>
        <p:nvPicPr>
          <p:cNvPr id="316" name="Shape 316"/>
          <p:cNvPicPr preferRelativeResize="0"/>
          <p:nvPr/>
        </p:nvPicPr>
        <p:blipFill>
          <a:blip r:embed="rId4">
            <a:alphaModFix/>
          </a:blip>
          <a:stretch>
            <a:fillRect/>
          </a:stretch>
        </p:blipFill>
        <p:spPr>
          <a:xfrm>
            <a:off x="5245676" y="1967912"/>
            <a:ext cx="3676201" cy="2412824"/>
          </a:xfrm>
          <a:prstGeom prst="rect">
            <a:avLst/>
          </a:prstGeom>
          <a:noFill/>
          <a:ln>
            <a:noFill/>
          </a:ln>
        </p:spPr>
      </p:pic>
      <p:sp>
        <p:nvSpPr>
          <p:cNvPr id="7" name="Slide Number Placeholder 4">
            <a:extLst>
              <a:ext uri="{FF2B5EF4-FFF2-40B4-BE49-F238E27FC236}">
                <a16:creationId xmlns:a16="http://schemas.microsoft.com/office/drawing/2014/main" id="{14C4CCE7-B0C7-8045-A95C-CBF6A196ED1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391310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 for Today</a:t>
            </a:r>
          </a:p>
        </p:txBody>
      </p:sp>
      <p:sp>
        <p:nvSpPr>
          <p:cNvPr id="3" name="Content Placeholder 2"/>
          <p:cNvSpPr>
            <a:spLocks noGrp="1"/>
          </p:cNvSpPr>
          <p:nvPr>
            <p:ph idx="1"/>
          </p:nvPr>
        </p:nvSpPr>
        <p:spPr/>
        <p:txBody>
          <a:bodyPr/>
          <a:lstStyle/>
          <a:p>
            <a:r>
              <a:rPr lang="en-US" sz="2000" b="1" dirty="0"/>
              <a:t>What do individual neurons look for in images?</a:t>
            </a:r>
          </a:p>
          <a:p>
            <a:pPr lvl="1"/>
            <a:r>
              <a:rPr lang="en-US" sz="1800" dirty="0"/>
              <a:t>Visualizing filters</a:t>
            </a:r>
          </a:p>
          <a:p>
            <a:pPr lvl="1"/>
            <a:r>
              <a:rPr lang="en-US" sz="1800" dirty="0"/>
              <a:t>Last layer embeddings</a:t>
            </a:r>
          </a:p>
          <a:p>
            <a:pPr lvl="1"/>
            <a:r>
              <a:rPr lang="en-US" sz="1800" dirty="0"/>
              <a:t>Visualizing activations</a:t>
            </a:r>
          </a:p>
          <a:p>
            <a:pPr lvl="1"/>
            <a:r>
              <a:rPr lang="en-US" sz="1800" dirty="0"/>
              <a:t>Maximally activating patches</a:t>
            </a:r>
          </a:p>
          <a:p>
            <a:r>
              <a:rPr lang="en-US" sz="2000" dirty="0"/>
              <a:t>How pixels affect decisions?</a:t>
            </a:r>
          </a:p>
          <a:p>
            <a:pPr lvl="1"/>
            <a:r>
              <a:rPr lang="en-US" sz="1800" dirty="0"/>
              <a:t>Occlusion maps</a:t>
            </a:r>
          </a:p>
          <a:p>
            <a:pPr lvl="1"/>
            <a:r>
              <a:rPr lang="en-US" sz="1800" dirty="0"/>
              <a:t>Salient or “important” pixels</a:t>
            </a:r>
          </a:p>
          <a:p>
            <a:pPr lvl="2"/>
            <a:r>
              <a:rPr lang="en-US" sz="1400" dirty="0"/>
              <a:t>Gradient-based visualizations</a:t>
            </a:r>
          </a:p>
          <a:p>
            <a:r>
              <a:rPr lang="en-US" sz="2000" dirty="0"/>
              <a:t>Do CNNs look at same regions as humans?</a:t>
            </a:r>
          </a:p>
          <a:p>
            <a:pPr lvl="1"/>
            <a:r>
              <a:rPr lang="en-US" sz="1800" dirty="0"/>
              <a:t>How to evaluate visualizations?</a:t>
            </a:r>
          </a:p>
          <a:p>
            <a:r>
              <a:rPr lang="en-US" sz="2000" dirty="0"/>
              <a:t>Can we synthesize network-specific images?</a:t>
            </a:r>
          </a:p>
          <a:p>
            <a:pPr lvl="1"/>
            <a:r>
              <a:rPr lang="en-US" sz="1800" dirty="0"/>
              <a:t>Creating “prototypical” images for a class</a:t>
            </a:r>
          </a:p>
          <a:p>
            <a:pPr lvl="1"/>
            <a:r>
              <a:rPr lang="en-US" sz="1800" dirty="0"/>
              <a:t>Creating adversarial images</a:t>
            </a:r>
          </a:p>
          <a:p>
            <a:pPr lvl="1"/>
            <a:r>
              <a:rPr lang="en-US" sz="1800" dirty="0"/>
              <a:t>Deep dream</a:t>
            </a:r>
          </a:p>
          <a:p>
            <a:pPr lvl="1"/>
            <a:r>
              <a:rPr lang="en-US" sz="1800" dirty="0"/>
              <a:t>Feature inversion</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sp>
        <p:nvSpPr>
          <p:cNvPr id="7" name="Rectangle 6">
            <a:extLst>
              <a:ext uri="{FF2B5EF4-FFF2-40B4-BE49-F238E27FC236}">
                <a16:creationId xmlns:a16="http://schemas.microsoft.com/office/drawing/2014/main" id="{267C5646-F3B7-FC49-A524-C3A07C0BB58C}"/>
              </a:ext>
            </a:extLst>
          </p:cNvPr>
          <p:cNvSpPr/>
          <p:nvPr/>
        </p:nvSpPr>
        <p:spPr bwMode="auto">
          <a:xfrm>
            <a:off x="571502" y="2844800"/>
            <a:ext cx="7772400" cy="3644900"/>
          </a:xfrm>
          <a:prstGeom prst="rect">
            <a:avLst/>
          </a:prstGeom>
          <a:solidFill>
            <a:schemeClr val="bg1">
              <a:alpha val="89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53371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3" name="Shape 323"/>
          <p:cNvSpPr txBox="1">
            <a:spLocks noGrp="1"/>
          </p:cNvSpPr>
          <p:nvPr>
            <p:ph type="title"/>
          </p:nvPr>
        </p:nvSpPr>
        <p:spPr>
          <a:xfrm>
            <a:off x="0" y="857250"/>
            <a:ext cx="8996400" cy="857400"/>
          </a:xfrm>
          <a:prstGeom prst="rect">
            <a:avLst/>
          </a:prstGeom>
        </p:spPr>
        <p:txBody>
          <a:bodyPr spcFirstLastPara="1" wrap="square" lIns="91425" tIns="91425" rIns="91425" bIns="91425" anchor="ctr" anchorCtr="0">
            <a:noAutofit/>
          </a:bodyPr>
          <a:lstStyle/>
          <a:p>
            <a:pPr>
              <a:buNone/>
            </a:pPr>
            <a:r>
              <a:rPr lang="en"/>
              <a:t>Saliency Maps: Segmentation without supervision</a:t>
            </a:r>
            <a:endParaRPr/>
          </a:p>
        </p:txBody>
      </p:sp>
      <p:pic>
        <p:nvPicPr>
          <p:cNvPr id="322" name="Shape 322"/>
          <p:cNvPicPr preferRelativeResize="0"/>
          <p:nvPr/>
        </p:nvPicPr>
        <p:blipFill>
          <a:blip r:embed="rId3">
            <a:alphaModFix/>
          </a:blip>
          <a:stretch>
            <a:fillRect/>
          </a:stretch>
        </p:blipFill>
        <p:spPr>
          <a:xfrm>
            <a:off x="2072250" y="1562150"/>
            <a:ext cx="4999500" cy="3446226"/>
          </a:xfrm>
          <a:prstGeom prst="rect">
            <a:avLst/>
          </a:prstGeom>
          <a:noFill/>
          <a:ln>
            <a:noFill/>
          </a:ln>
        </p:spPr>
      </p:pic>
      <p:sp>
        <p:nvSpPr>
          <p:cNvPr id="324" name="Shape 324"/>
          <p:cNvSpPr txBox="1"/>
          <p:nvPr/>
        </p:nvSpPr>
        <p:spPr>
          <a:xfrm>
            <a:off x="0" y="5008375"/>
            <a:ext cx="4039800" cy="459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Rother et al, “Grabcut: Interactive foreground extraction using iterated graph cuts”, ACM TOG 2004</a:t>
            </a:r>
            <a:endParaRPr sz="600" kern="0">
              <a:solidFill>
                <a:srgbClr val="000000"/>
              </a:solidFill>
              <a:latin typeface="Arial"/>
              <a:cs typeface="Arial"/>
              <a:sym typeface="Arial"/>
            </a:endParaRPr>
          </a:p>
        </p:txBody>
      </p:sp>
      <p:sp>
        <p:nvSpPr>
          <p:cNvPr id="325" name="Shape 325"/>
          <p:cNvSpPr txBox="1"/>
          <p:nvPr/>
        </p:nvSpPr>
        <p:spPr>
          <a:xfrm>
            <a:off x="194375" y="3205450"/>
            <a:ext cx="1695000" cy="6843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600" kern="0">
                <a:solidFill>
                  <a:srgbClr val="000000"/>
                </a:solidFill>
                <a:latin typeface="Arial"/>
                <a:cs typeface="Arial"/>
                <a:sym typeface="Arial"/>
              </a:rPr>
              <a:t>Use GrabCut on saliency map</a:t>
            </a:r>
            <a:endParaRPr sz="1600" kern="0">
              <a:solidFill>
                <a:srgbClr val="000000"/>
              </a:solidFill>
              <a:latin typeface="Arial"/>
              <a:cs typeface="Arial"/>
              <a:sym typeface="Arial"/>
            </a:endParaRPr>
          </a:p>
        </p:txBody>
      </p:sp>
      <p:sp>
        <p:nvSpPr>
          <p:cNvPr id="7" name="Slide Number Placeholder 4">
            <a:extLst>
              <a:ext uri="{FF2B5EF4-FFF2-40B4-BE49-F238E27FC236}">
                <a16:creationId xmlns:a16="http://schemas.microsoft.com/office/drawing/2014/main" id="{B52FD3EC-15EB-8340-BB03-8F3DE48570D8}"/>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2476392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Remember </a:t>
            </a:r>
            <a:r>
              <a:rPr lang="en-US" err="1"/>
              <a:t>ReLUs</a:t>
            </a:r>
            <a:r>
              <a:rPr lang="en-US"/>
              <a:t>?</a:t>
            </a:r>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600" y="3505200"/>
            <a:ext cx="4044463" cy="3206383"/>
          </a:xfrm>
          <a:prstGeom prst="rect">
            <a:avLst/>
          </a:prstGeom>
        </p:spPr>
      </p:pic>
      <p:pic>
        <p:nvPicPr>
          <p:cNvPr id="10" name="Picture 9"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2600" y="1219200"/>
            <a:ext cx="5410200" cy="46990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00" y="2133600"/>
            <a:ext cx="3987800" cy="12192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86400" y="2438400"/>
            <a:ext cx="1841500" cy="469900"/>
          </a:xfrm>
          <a:prstGeom prst="rect">
            <a:avLst/>
          </a:prstGeom>
        </p:spPr>
      </p:pic>
    </p:spTree>
    <p:extLst>
      <p:ext uri="{BB962C8B-B14F-4D97-AF65-F5344CB8AC3E}">
        <p14:creationId xmlns:p14="http://schemas.microsoft.com/office/powerpoint/2010/main" val="21475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pic>
        <p:nvPicPr>
          <p:cNvPr id="14" name="Picture 13"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905" y="762000"/>
            <a:ext cx="2374900" cy="368300"/>
          </a:xfrm>
          <a:prstGeom prst="rect">
            <a:avLst/>
          </a:prstGeom>
        </p:spPr>
      </p:pic>
      <p:grpSp>
        <p:nvGrpSpPr>
          <p:cNvPr id="29" name="Group 28"/>
          <p:cNvGrpSpPr/>
          <p:nvPr/>
        </p:nvGrpSpPr>
        <p:grpSpPr>
          <a:xfrm>
            <a:off x="2743200" y="12417"/>
            <a:ext cx="6438245" cy="1656363"/>
            <a:chOff x="2705755" y="0"/>
            <a:chExt cx="6438245" cy="1656363"/>
          </a:xfrm>
        </p:grpSpPr>
        <p:pic>
          <p:nvPicPr>
            <p:cNvPr id="8" name="Picture 7"/>
            <p:cNvPicPr>
              <a:picLocks noChangeAspect="1"/>
            </p:cNvPicPr>
            <p:nvPr/>
          </p:nvPicPr>
          <p:blipFill rotWithShape="1">
            <a:blip r:embed="rId3"/>
            <a:srcRect t="7066"/>
            <a:stretch/>
          </p:blipFill>
          <p:spPr>
            <a:xfrm>
              <a:off x="2705755" y="216183"/>
              <a:ext cx="5943600" cy="1440180"/>
            </a:xfrm>
            <a:prstGeom prst="rect">
              <a:avLst/>
            </a:prstGeom>
          </p:spPr>
        </p:pic>
        <p:sp>
          <p:nvSpPr>
            <p:cNvPr id="16" name="Rectangle 15"/>
            <p:cNvSpPr/>
            <p:nvPr/>
          </p:nvSpPr>
          <p:spPr bwMode="auto">
            <a:xfrm>
              <a:off x="2705755" y="0"/>
              <a:ext cx="533400" cy="457200"/>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7" name="Picture 16"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8355" y="609600"/>
              <a:ext cx="241300" cy="279400"/>
            </a:xfrm>
            <a:prstGeom prst="rect">
              <a:avLst/>
            </a:prstGeom>
          </p:spPr>
        </p:pic>
        <p:pic>
          <p:nvPicPr>
            <p:cNvPr id="18" name="Picture 17"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10600" y="609600"/>
              <a:ext cx="533400" cy="279400"/>
            </a:xfrm>
            <a:prstGeom prst="rect">
              <a:avLst/>
            </a:prstGeom>
          </p:spPr>
        </p:pic>
      </p:grpSp>
      <p:grpSp>
        <p:nvGrpSpPr>
          <p:cNvPr id="30" name="Group 29"/>
          <p:cNvGrpSpPr/>
          <p:nvPr/>
        </p:nvGrpSpPr>
        <p:grpSpPr>
          <a:xfrm>
            <a:off x="2743200" y="1752600"/>
            <a:ext cx="6294330" cy="1546836"/>
            <a:chOff x="2743200" y="1752600"/>
            <a:chExt cx="6294330" cy="1546836"/>
          </a:xfrm>
        </p:grpSpPr>
        <p:pic>
          <p:nvPicPr>
            <p:cNvPr id="9" name="Picture 8"/>
            <p:cNvPicPr>
              <a:picLocks noChangeAspect="1"/>
            </p:cNvPicPr>
            <p:nvPr/>
          </p:nvPicPr>
          <p:blipFill>
            <a:blip r:embed="rId6"/>
            <a:stretch>
              <a:fillRect/>
            </a:stretch>
          </p:blipFill>
          <p:spPr>
            <a:xfrm>
              <a:off x="2743200" y="1752600"/>
              <a:ext cx="5943600" cy="1546836"/>
            </a:xfrm>
            <a:prstGeom prst="rect">
              <a:avLst/>
            </a:prstGeom>
          </p:spPr>
        </p:pic>
        <p:pic>
          <p:nvPicPr>
            <p:cNvPr id="19" name="Picture 18"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34118" y="2324100"/>
              <a:ext cx="403412" cy="342900"/>
            </a:xfrm>
            <a:prstGeom prst="rect">
              <a:avLst/>
            </a:prstGeom>
          </p:spPr>
        </p:pic>
      </p:grpSp>
      <p:grpSp>
        <p:nvGrpSpPr>
          <p:cNvPr id="31" name="Group 30"/>
          <p:cNvGrpSpPr/>
          <p:nvPr/>
        </p:nvGrpSpPr>
        <p:grpSpPr>
          <a:xfrm>
            <a:off x="2743200" y="3581400"/>
            <a:ext cx="6294330" cy="1530501"/>
            <a:chOff x="2743200" y="3581400"/>
            <a:chExt cx="6294330" cy="1530501"/>
          </a:xfrm>
        </p:grpSpPr>
        <p:pic>
          <p:nvPicPr>
            <p:cNvPr id="10" name="Picture 9"/>
            <p:cNvPicPr>
              <a:picLocks noChangeAspect="1"/>
            </p:cNvPicPr>
            <p:nvPr/>
          </p:nvPicPr>
          <p:blipFill>
            <a:blip r:embed="rId8"/>
            <a:stretch>
              <a:fillRect/>
            </a:stretch>
          </p:blipFill>
          <p:spPr>
            <a:xfrm>
              <a:off x="2743200" y="3581400"/>
              <a:ext cx="5943600" cy="1530501"/>
            </a:xfrm>
            <a:prstGeom prst="rect">
              <a:avLst/>
            </a:prstGeom>
          </p:spPr>
        </p:pic>
        <p:pic>
          <p:nvPicPr>
            <p:cNvPr id="20" name="Picture 19"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34118" y="4152900"/>
              <a:ext cx="403412" cy="342900"/>
            </a:xfrm>
            <a:prstGeom prst="rect">
              <a:avLst/>
            </a:prstGeom>
          </p:spPr>
        </p:pic>
      </p:grpSp>
      <p:grpSp>
        <p:nvGrpSpPr>
          <p:cNvPr id="32" name="Group 31"/>
          <p:cNvGrpSpPr/>
          <p:nvPr/>
        </p:nvGrpSpPr>
        <p:grpSpPr>
          <a:xfrm>
            <a:off x="2743200" y="5341680"/>
            <a:ext cx="6294330" cy="1516320"/>
            <a:chOff x="2743200" y="5341680"/>
            <a:chExt cx="6294330" cy="1516320"/>
          </a:xfrm>
        </p:grpSpPr>
        <p:pic>
          <p:nvPicPr>
            <p:cNvPr id="11" name="Picture 10"/>
            <p:cNvPicPr>
              <a:picLocks noChangeAspect="1"/>
            </p:cNvPicPr>
            <p:nvPr/>
          </p:nvPicPr>
          <p:blipFill>
            <a:blip r:embed="rId9"/>
            <a:stretch>
              <a:fillRect/>
            </a:stretch>
          </p:blipFill>
          <p:spPr>
            <a:xfrm>
              <a:off x="2743200" y="5341680"/>
              <a:ext cx="5943600" cy="1516320"/>
            </a:xfrm>
            <a:prstGeom prst="rect">
              <a:avLst/>
            </a:prstGeom>
          </p:spPr>
        </p:pic>
        <p:pic>
          <p:nvPicPr>
            <p:cNvPr id="21" name="Picture 20"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34118" y="5867400"/>
              <a:ext cx="403412" cy="342900"/>
            </a:xfrm>
            <a:prstGeom prst="rect">
              <a:avLst/>
            </a:prstGeom>
          </p:spPr>
        </p:pic>
      </p:grpSp>
      <p:pic>
        <p:nvPicPr>
          <p:cNvPr id="25" name="Picture 24" descr="latex-image-1.pdf"/>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6200" y="2209800"/>
            <a:ext cx="2552700" cy="596900"/>
          </a:xfrm>
          <a:prstGeom prst="rect">
            <a:avLst/>
          </a:prstGeom>
        </p:spPr>
      </p:pic>
      <p:pic>
        <p:nvPicPr>
          <p:cNvPr id="15" name="Picture 14">
            <a:extLst>
              <a:ext uri="{FF2B5EF4-FFF2-40B4-BE49-F238E27FC236}">
                <a16:creationId xmlns:a16="http://schemas.microsoft.com/office/drawing/2014/main" id="{64DF3942-C952-534E-A364-C1ED5396BDF4}"/>
              </a:ext>
            </a:extLst>
          </p:cNvPr>
          <p:cNvPicPr>
            <a:picLocks noChangeAspect="1"/>
          </p:cNvPicPr>
          <p:nvPr/>
        </p:nvPicPr>
        <p:blipFill>
          <a:blip r:embed="rId11"/>
          <a:stretch>
            <a:fillRect/>
          </a:stretch>
        </p:blipFill>
        <p:spPr>
          <a:xfrm>
            <a:off x="17200" y="5753502"/>
            <a:ext cx="2573438" cy="368300"/>
          </a:xfrm>
          <a:prstGeom prst="rect">
            <a:avLst/>
          </a:prstGeom>
        </p:spPr>
      </p:pic>
      <p:pic>
        <p:nvPicPr>
          <p:cNvPr id="23" name="Picture 22">
            <a:extLst>
              <a:ext uri="{FF2B5EF4-FFF2-40B4-BE49-F238E27FC236}">
                <a16:creationId xmlns:a16="http://schemas.microsoft.com/office/drawing/2014/main" id="{F91766BA-3AFD-9A43-8126-C21457F0C844}"/>
              </a:ext>
            </a:extLst>
          </p:cNvPr>
          <p:cNvPicPr>
            <a:picLocks noChangeAspect="1"/>
          </p:cNvPicPr>
          <p:nvPr/>
        </p:nvPicPr>
        <p:blipFill>
          <a:blip r:embed="rId12"/>
          <a:stretch>
            <a:fillRect/>
          </a:stretch>
        </p:blipFill>
        <p:spPr>
          <a:xfrm>
            <a:off x="218200" y="4152900"/>
            <a:ext cx="2174270" cy="433756"/>
          </a:xfrm>
          <a:prstGeom prst="rect">
            <a:avLst/>
          </a:prstGeom>
        </p:spPr>
      </p:pic>
    </p:spTree>
    <p:extLst>
      <p:ext uri="{BB962C8B-B14F-4D97-AF65-F5344CB8AC3E}">
        <p14:creationId xmlns:p14="http://schemas.microsoft.com/office/powerpoint/2010/main" val="53484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7" name="Google Shape;237;p36"/>
          <p:cNvSpPr txBox="1">
            <a:spLocks noGrp="1"/>
          </p:cNvSpPr>
          <p:nvPr>
            <p:ph type="sldNum" idx="12"/>
          </p:nvPr>
        </p:nvSpPr>
        <p:spPr>
          <a:xfrm>
            <a:off x="8437878" y="6291036"/>
            <a:ext cx="548700" cy="393600"/>
          </a:xfrm>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buClr>
                <a:srgbClr val="000000"/>
              </a:buClr>
              <a:buSzPts val="1100"/>
            </a:pPr>
            <a:fld id="{00000000-1234-1234-1234-123412341234}" type="slidenum">
              <a:rPr lang="en"/>
              <a:pPr>
                <a:spcBef>
                  <a:spcPts val="0"/>
                </a:spcBef>
                <a:spcAft>
                  <a:spcPts val="0"/>
                </a:spcAft>
                <a:buClr>
                  <a:srgbClr val="000000"/>
                </a:buClr>
                <a:buSzPts val="1100"/>
              </a:pPr>
              <a:t>33</a:t>
            </a:fld>
            <a:endParaRPr dirty="0"/>
          </a:p>
        </p:txBody>
      </p:sp>
      <p:pic>
        <p:nvPicPr>
          <p:cNvPr id="238" name="Google Shape;238;p36"/>
          <p:cNvPicPr preferRelativeResize="0"/>
          <p:nvPr/>
        </p:nvPicPr>
        <p:blipFill>
          <a:blip r:embed="rId3">
            <a:alphaModFix/>
          </a:blip>
          <a:stretch>
            <a:fillRect/>
          </a:stretch>
        </p:blipFill>
        <p:spPr>
          <a:xfrm>
            <a:off x="2733675" y="3738025"/>
            <a:ext cx="3676650" cy="400050"/>
          </a:xfrm>
          <a:prstGeom prst="rect">
            <a:avLst/>
          </a:prstGeom>
          <a:noFill/>
          <a:ln>
            <a:noFill/>
          </a:ln>
        </p:spPr>
      </p:pic>
      <p:pic>
        <p:nvPicPr>
          <p:cNvPr id="239" name="Google Shape;239;p36"/>
          <p:cNvPicPr preferRelativeResize="0"/>
          <p:nvPr/>
        </p:nvPicPr>
        <p:blipFill>
          <a:blip r:embed="rId4">
            <a:alphaModFix/>
          </a:blip>
          <a:stretch>
            <a:fillRect/>
          </a:stretch>
        </p:blipFill>
        <p:spPr>
          <a:xfrm>
            <a:off x="3514725" y="4301275"/>
            <a:ext cx="2114550" cy="762000"/>
          </a:xfrm>
          <a:prstGeom prst="rect">
            <a:avLst/>
          </a:prstGeom>
          <a:noFill/>
          <a:ln>
            <a:noFill/>
          </a:ln>
        </p:spPr>
      </p:pic>
      <p:pic>
        <p:nvPicPr>
          <p:cNvPr id="240" name="Google Shape;240;p36"/>
          <p:cNvPicPr preferRelativeResize="0"/>
          <p:nvPr/>
        </p:nvPicPr>
        <p:blipFill>
          <a:blip r:embed="rId5">
            <a:alphaModFix/>
          </a:blip>
          <a:stretch>
            <a:fillRect/>
          </a:stretch>
        </p:blipFill>
        <p:spPr>
          <a:xfrm>
            <a:off x="1304714" y="2462201"/>
            <a:ext cx="1019175" cy="1019175"/>
          </a:xfrm>
          <a:prstGeom prst="rect">
            <a:avLst/>
          </a:prstGeom>
          <a:noFill/>
          <a:ln>
            <a:noFill/>
          </a:ln>
        </p:spPr>
      </p:pic>
      <p:pic>
        <p:nvPicPr>
          <p:cNvPr id="241" name="Google Shape;241;p36"/>
          <p:cNvPicPr preferRelativeResize="0"/>
          <p:nvPr/>
        </p:nvPicPr>
        <p:blipFill>
          <a:blip r:embed="rId6">
            <a:alphaModFix/>
          </a:blip>
          <a:stretch>
            <a:fillRect/>
          </a:stretch>
        </p:blipFill>
        <p:spPr>
          <a:xfrm>
            <a:off x="1843000" y="2637875"/>
            <a:ext cx="3657600" cy="1144200"/>
          </a:xfrm>
          <a:prstGeom prst="rect">
            <a:avLst/>
          </a:prstGeom>
          <a:noFill/>
          <a:ln>
            <a:noFill/>
          </a:ln>
        </p:spPr>
      </p:pic>
      <p:pic>
        <p:nvPicPr>
          <p:cNvPr id="242" name="Google Shape;242;p36"/>
          <p:cNvPicPr preferRelativeResize="0"/>
          <p:nvPr/>
        </p:nvPicPr>
        <p:blipFill>
          <a:blip r:embed="rId7">
            <a:alphaModFix/>
          </a:blip>
          <a:stretch>
            <a:fillRect/>
          </a:stretch>
        </p:blipFill>
        <p:spPr>
          <a:xfrm>
            <a:off x="5517589" y="2300264"/>
            <a:ext cx="2409825" cy="1343025"/>
          </a:xfrm>
          <a:prstGeom prst="rect">
            <a:avLst/>
          </a:prstGeom>
          <a:noFill/>
          <a:ln>
            <a:noFill/>
          </a:ln>
        </p:spPr>
      </p:pic>
      <p:pic>
        <p:nvPicPr>
          <p:cNvPr id="243" name="Google Shape;243;p36"/>
          <p:cNvPicPr preferRelativeResize="0"/>
          <p:nvPr/>
        </p:nvPicPr>
        <p:blipFill>
          <a:blip r:embed="rId8">
            <a:alphaModFix/>
          </a:blip>
          <a:stretch>
            <a:fillRect/>
          </a:stretch>
        </p:blipFill>
        <p:spPr>
          <a:xfrm>
            <a:off x="1675288" y="2022225"/>
            <a:ext cx="278050" cy="278050"/>
          </a:xfrm>
          <a:prstGeom prst="rect">
            <a:avLst/>
          </a:prstGeom>
          <a:noFill/>
          <a:ln>
            <a:noFill/>
          </a:ln>
        </p:spPr>
      </p:pic>
      <p:pic>
        <p:nvPicPr>
          <p:cNvPr id="244" name="Google Shape;244;p36"/>
          <p:cNvPicPr preferRelativeResize="0"/>
          <p:nvPr/>
        </p:nvPicPr>
        <p:blipFill>
          <a:blip r:embed="rId9">
            <a:alphaModFix/>
          </a:blip>
          <a:stretch>
            <a:fillRect/>
          </a:stretch>
        </p:blipFill>
        <p:spPr>
          <a:xfrm>
            <a:off x="6772400" y="2022226"/>
            <a:ext cx="202900" cy="278050"/>
          </a:xfrm>
          <a:prstGeom prst="rect">
            <a:avLst/>
          </a:prstGeom>
          <a:noFill/>
          <a:ln>
            <a:noFill/>
          </a:ln>
        </p:spPr>
      </p:pic>
      <p:pic>
        <p:nvPicPr>
          <p:cNvPr id="245" name="Google Shape;245;p36"/>
          <p:cNvPicPr preferRelativeResize="0"/>
          <p:nvPr/>
        </p:nvPicPr>
        <p:blipFill>
          <a:blip r:embed="rId10">
            <a:alphaModFix/>
          </a:blip>
          <a:stretch>
            <a:fillRect/>
          </a:stretch>
        </p:blipFill>
        <p:spPr>
          <a:xfrm>
            <a:off x="3463925" y="2771763"/>
            <a:ext cx="1510238" cy="400050"/>
          </a:xfrm>
          <a:prstGeom prst="rect">
            <a:avLst/>
          </a:prstGeom>
          <a:noFill/>
          <a:ln>
            <a:noFill/>
          </a:ln>
        </p:spPr>
      </p:pic>
      <p:cxnSp>
        <p:nvCxnSpPr>
          <p:cNvPr id="246" name="Google Shape;246;p36"/>
          <p:cNvCxnSpPr/>
          <p:nvPr/>
        </p:nvCxnSpPr>
        <p:spPr>
          <a:xfrm flipH="1">
            <a:off x="3463925" y="2637875"/>
            <a:ext cx="1748100" cy="8700"/>
          </a:xfrm>
          <a:prstGeom prst="straightConnector1">
            <a:avLst/>
          </a:prstGeom>
          <a:noFill/>
          <a:ln w="28575" cap="flat" cmpd="sng">
            <a:solidFill>
              <a:srgbClr val="0000FF"/>
            </a:solidFill>
            <a:prstDash val="solid"/>
            <a:round/>
            <a:headEnd type="none" w="med" len="med"/>
            <a:tailEnd type="triangle" w="med" len="med"/>
          </a:ln>
        </p:spPr>
      </p:cxnSp>
      <p:sp>
        <p:nvSpPr>
          <p:cNvPr id="247" name="Google Shape;247;p36"/>
          <p:cNvSpPr txBox="1"/>
          <p:nvPr/>
        </p:nvSpPr>
        <p:spPr>
          <a:xfrm>
            <a:off x="3514725" y="2304600"/>
            <a:ext cx="1896300" cy="3180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a:latin typeface="Roboto"/>
                <a:ea typeface="Roboto"/>
                <a:cs typeface="Roboto"/>
                <a:sym typeface="Roboto"/>
              </a:rPr>
              <a:t>Backpropagation</a:t>
            </a:r>
            <a:endParaRPr>
              <a:latin typeface="Roboto"/>
              <a:ea typeface="Roboto"/>
              <a:cs typeface="Roboto"/>
              <a:sym typeface="Roboto"/>
            </a:endParaRPr>
          </a:p>
        </p:txBody>
      </p:sp>
      <p:sp>
        <p:nvSpPr>
          <p:cNvPr id="248" name="Google Shape;248;p36"/>
          <p:cNvSpPr txBox="1"/>
          <p:nvPr/>
        </p:nvSpPr>
        <p:spPr>
          <a:xfrm>
            <a:off x="1893045" y="5914067"/>
            <a:ext cx="1387200" cy="2781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1000" dirty="0">
                <a:latin typeface="Roboto"/>
                <a:ea typeface="Roboto"/>
                <a:cs typeface="Roboto"/>
                <a:sym typeface="Roboto"/>
              </a:rPr>
              <a:t>Backprop for `dog’</a:t>
            </a:r>
            <a:endParaRPr sz="1000" dirty="0">
              <a:latin typeface="Roboto"/>
              <a:ea typeface="Roboto"/>
              <a:cs typeface="Roboto"/>
              <a:sym typeface="Roboto"/>
            </a:endParaRPr>
          </a:p>
        </p:txBody>
      </p:sp>
      <p:pic>
        <p:nvPicPr>
          <p:cNvPr id="249" name="Google Shape;249;p36"/>
          <p:cNvPicPr preferRelativeResize="0"/>
          <p:nvPr/>
        </p:nvPicPr>
        <p:blipFill>
          <a:blip r:embed="rId11">
            <a:alphaModFix/>
          </a:blip>
          <a:stretch>
            <a:fillRect/>
          </a:stretch>
        </p:blipFill>
        <p:spPr>
          <a:xfrm>
            <a:off x="5773855" y="4338693"/>
            <a:ext cx="1635923" cy="1650661"/>
          </a:xfrm>
          <a:prstGeom prst="rect">
            <a:avLst/>
          </a:prstGeom>
          <a:noFill/>
          <a:ln>
            <a:noFill/>
          </a:ln>
        </p:spPr>
      </p:pic>
      <p:sp>
        <p:nvSpPr>
          <p:cNvPr id="250" name="Google Shape;250;p36"/>
          <p:cNvSpPr txBox="1"/>
          <p:nvPr/>
        </p:nvSpPr>
        <p:spPr>
          <a:xfrm>
            <a:off x="5748397" y="5887722"/>
            <a:ext cx="1576800" cy="2781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1000" dirty="0">
                <a:latin typeface="Roboto"/>
                <a:ea typeface="Roboto"/>
                <a:cs typeface="Roboto"/>
                <a:sym typeface="Roboto"/>
              </a:rPr>
              <a:t>Guided Backprop for `cat’</a:t>
            </a:r>
            <a:endParaRPr sz="1000" dirty="0">
              <a:latin typeface="Roboto"/>
              <a:ea typeface="Roboto"/>
              <a:cs typeface="Roboto"/>
              <a:sym typeface="Roboto"/>
            </a:endParaRPr>
          </a:p>
        </p:txBody>
      </p:sp>
      <p:pic>
        <p:nvPicPr>
          <p:cNvPr id="251" name="Google Shape;251;p36"/>
          <p:cNvPicPr preferRelativeResize="0"/>
          <p:nvPr/>
        </p:nvPicPr>
        <p:blipFill>
          <a:blip r:embed="rId12">
            <a:alphaModFix/>
          </a:blip>
          <a:stretch>
            <a:fillRect/>
          </a:stretch>
        </p:blipFill>
        <p:spPr>
          <a:xfrm>
            <a:off x="34119" y="4322050"/>
            <a:ext cx="1650662" cy="1650662"/>
          </a:xfrm>
          <a:prstGeom prst="rect">
            <a:avLst/>
          </a:prstGeom>
          <a:noFill/>
          <a:ln>
            <a:noFill/>
          </a:ln>
        </p:spPr>
      </p:pic>
      <p:pic>
        <p:nvPicPr>
          <p:cNvPr id="252" name="Google Shape;252;p36"/>
          <p:cNvPicPr preferRelativeResize="0"/>
          <p:nvPr/>
        </p:nvPicPr>
        <p:blipFill>
          <a:blip r:embed="rId13">
            <a:alphaModFix/>
          </a:blip>
          <a:stretch>
            <a:fillRect/>
          </a:stretch>
        </p:blipFill>
        <p:spPr>
          <a:xfrm>
            <a:off x="1761314" y="4322227"/>
            <a:ext cx="1650662" cy="1650662"/>
          </a:xfrm>
          <a:prstGeom prst="rect">
            <a:avLst/>
          </a:prstGeom>
          <a:noFill/>
          <a:ln>
            <a:noFill/>
          </a:ln>
        </p:spPr>
      </p:pic>
      <p:sp>
        <p:nvSpPr>
          <p:cNvPr id="253" name="Google Shape;253;p36"/>
          <p:cNvSpPr txBox="1"/>
          <p:nvPr/>
        </p:nvSpPr>
        <p:spPr>
          <a:xfrm>
            <a:off x="256900" y="5914067"/>
            <a:ext cx="1205100" cy="2781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1000">
                <a:latin typeface="Roboto"/>
                <a:ea typeface="Roboto"/>
                <a:cs typeface="Roboto"/>
                <a:sym typeface="Roboto"/>
              </a:rPr>
              <a:t>Backprop for `cat’</a:t>
            </a:r>
            <a:endParaRPr sz="1000">
              <a:latin typeface="Roboto"/>
              <a:ea typeface="Roboto"/>
              <a:cs typeface="Roboto"/>
              <a:sym typeface="Roboto"/>
            </a:endParaRPr>
          </a:p>
        </p:txBody>
      </p:sp>
      <p:pic>
        <p:nvPicPr>
          <p:cNvPr id="254" name="Google Shape;254;p36"/>
          <p:cNvPicPr preferRelativeResize="0"/>
          <p:nvPr/>
        </p:nvPicPr>
        <p:blipFill>
          <a:blip r:embed="rId11">
            <a:alphaModFix/>
          </a:blip>
          <a:stretch>
            <a:fillRect/>
          </a:stretch>
        </p:blipFill>
        <p:spPr>
          <a:xfrm>
            <a:off x="7459219" y="4324199"/>
            <a:ext cx="1635923" cy="1650661"/>
          </a:xfrm>
          <a:prstGeom prst="rect">
            <a:avLst/>
          </a:prstGeom>
          <a:noFill/>
          <a:ln>
            <a:noFill/>
          </a:ln>
        </p:spPr>
      </p:pic>
      <p:sp>
        <p:nvSpPr>
          <p:cNvPr id="255" name="Google Shape;255;p36"/>
          <p:cNvSpPr txBox="1"/>
          <p:nvPr/>
        </p:nvSpPr>
        <p:spPr>
          <a:xfrm>
            <a:off x="7409778" y="5920667"/>
            <a:ext cx="1576800" cy="2781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1000" dirty="0">
                <a:latin typeface="Roboto"/>
                <a:ea typeface="Roboto"/>
                <a:cs typeface="Roboto"/>
                <a:sym typeface="Roboto"/>
              </a:rPr>
              <a:t>Guided Backprop for `dog’</a:t>
            </a:r>
            <a:endParaRPr sz="1000" dirty="0">
              <a:latin typeface="Roboto"/>
              <a:ea typeface="Roboto"/>
              <a:cs typeface="Roboto"/>
              <a:sym typeface="Roboto"/>
            </a:endParaRPr>
          </a:p>
        </p:txBody>
      </p:sp>
      <p:sp>
        <p:nvSpPr>
          <p:cNvPr id="256" name="Google Shape;256;p36"/>
          <p:cNvSpPr txBox="1"/>
          <p:nvPr/>
        </p:nvSpPr>
        <p:spPr>
          <a:xfrm>
            <a:off x="241350" y="6259700"/>
            <a:ext cx="2114700" cy="4002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b="1" dirty="0">
                <a:solidFill>
                  <a:srgbClr val="FF0000"/>
                </a:solidFill>
                <a:latin typeface="Roboto"/>
                <a:ea typeface="Roboto"/>
                <a:cs typeface="Roboto"/>
                <a:sym typeface="Roboto"/>
              </a:rPr>
              <a:t>Noisy</a:t>
            </a:r>
            <a:endParaRPr b="1" dirty="0">
              <a:solidFill>
                <a:srgbClr val="FF0000"/>
              </a:solidFill>
              <a:latin typeface="Roboto"/>
              <a:ea typeface="Roboto"/>
              <a:cs typeface="Roboto"/>
              <a:sym typeface="Roboto"/>
            </a:endParaRPr>
          </a:p>
        </p:txBody>
      </p:sp>
      <p:sp>
        <p:nvSpPr>
          <p:cNvPr id="257" name="Google Shape;257;p36"/>
          <p:cNvSpPr txBox="1"/>
          <p:nvPr/>
        </p:nvSpPr>
        <p:spPr>
          <a:xfrm>
            <a:off x="6062347" y="6284558"/>
            <a:ext cx="2525700" cy="4002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b="1" dirty="0">
                <a:solidFill>
                  <a:srgbClr val="FF0000"/>
                </a:solidFill>
                <a:latin typeface="Roboto"/>
                <a:ea typeface="Roboto"/>
                <a:cs typeface="Roboto"/>
                <a:sym typeface="Roboto"/>
              </a:rPr>
              <a:t>Not Class-Discriminative</a:t>
            </a:r>
            <a:endParaRPr b="1" dirty="0">
              <a:solidFill>
                <a:srgbClr val="FF0000"/>
              </a:solidFill>
              <a:latin typeface="Roboto"/>
              <a:ea typeface="Roboto"/>
              <a:cs typeface="Roboto"/>
              <a:sym typeface="Roboto"/>
            </a:endParaRPr>
          </a:p>
        </p:txBody>
      </p:sp>
      <p:sp>
        <p:nvSpPr>
          <p:cNvPr id="25" name="Title 1">
            <a:extLst>
              <a:ext uri="{FF2B5EF4-FFF2-40B4-BE49-F238E27FC236}">
                <a16:creationId xmlns:a16="http://schemas.microsoft.com/office/drawing/2014/main" id="{6920CA94-AB5B-024B-942B-73AED84B6B70}"/>
              </a:ext>
            </a:extLst>
          </p:cNvPr>
          <p:cNvSpPr txBox="1">
            <a:spLocks/>
          </p:cNvSpPr>
          <p:nvPr/>
        </p:nvSpPr>
        <p:spPr bwMode="auto">
          <a:xfrm>
            <a:off x="0" y="228600"/>
            <a:ext cx="91440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Gradient-based visualizations</a:t>
            </a:r>
            <a:endParaRPr lang="en-US" kern="0" dirty="0"/>
          </a:p>
        </p:txBody>
      </p:sp>
    </p:spTree>
    <p:extLst>
      <p:ext uri="{BB962C8B-B14F-4D97-AF65-F5344CB8AC3E}">
        <p14:creationId xmlns:p14="http://schemas.microsoft.com/office/powerpoint/2010/main" val="258447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50"/>
                                        </p:tgtEl>
                                        <p:attrNameLst>
                                          <p:attrName>style.visibility</p:attrName>
                                        </p:attrNameLst>
                                      </p:cBhvr>
                                      <p:to>
                                        <p:strVal val="visible"/>
                                      </p:to>
                                    </p:set>
                                    <p:animEffect transition="in" filter="fade">
                                      <p:cBhvr>
                                        <p:cTn id="9" dur="1000"/>
                                        <p:tgtEl>
                                          <p:spTgt spid="250"/>
                                        </p:tgtEl>
                                      </p:cBhvr>
                                    </p:animEffect>
                                  </p:childTnLst>
                                </p:cTn>
                              </p:par>
                              <p:par>
                                <p:cTn id="10" presetID="10" presetClass="entr" presetSubtype="0" fill="hold" nodeType="with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1000"/>
                                        <p:tgtEl>
                                          <p:spTgt spid="255"/>
                                        </p:tgtEl>
                                      </p:cBhvr>
                                    </p:animEffect>
                                  </p:childTnLst>
                                </p:cTn>
                              </p:par>
                              <p:par>
                                <p:cTn id="13" presetID="10" presetClass="entr" presetSubtype="0" fill="hold" nodeType="with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fade">
                                      <p:cBhvr>
                                        <p:cTn id="15" dur="1000"/>
                                        <p:tgtEl>
                                          <p:spTgt spid="2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7"/>
                                        </p:tgtEl>
                                        <p:attrNameLst>
                                          <p:attrName>style.visibility</p:attrName>
                                        </p:attrNameLst>
                                      </p:cBhvr>
                                      <p:to>
                                        <p:strVal val="visible"/>
                                      </p:to>
                                    </p:set>
                                    <p:animEffect transition="in" filter="fade">
                                      <p:cBhvr>
                                        <p:cTn id="20"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p:cNvSpPr>
          <p:nvPr>
            <p:ph type="title"/>
          </p:nvPr>
        </p:nvSpPr>
        <p:spPr>
          <a:xfrm>
            <a:off x="249692" y="392906"/>
            <a:ext cx="8644617" cy="1518047"/>
          </a:xfrm>
          <a:prstGeom prst="rect">
            <a:avLst/>
          </a:prstGeom>
        </p:spPr>
        <p:txBody>
          <a:bodyPr anchor="t"/>
          <a:lstStyle/>
          <a:p>
            <a:pPr>
              <a:defRPr sz="6000">
                <a:latin typeface="Roboto Regular"/>
                <a:ea typeface="Roboto Regular"/>
                <a:cs typeface="Roboto Regular"/>
                <a:sym typeface="Roboto Regular"/>
              </a:defRPr>
            </a:pPr>
            <a:r>
              <a:rPr sz="4500">
                <a:latin typeface="+mn-lt"/>
              </a:rPr>
              <a:t>Grad-CAM</a:t>
            </a:r>
          </a:p>
          <a:p>
            <a:pPr>
              <a:defRPr sz="4800">
                <a:latin typeface="Roboto Regular"/>
                <a:ea typeface="Roboto Regular"/>
                <a:cs typeface="Roboto Regular"/>
                <a:sym typeface="Roboto Regular"/>
              </a:defRPr>
            </a:pPr>
            <a:r>
              <a:rPr lang="en-US" sz="3200">
                <a:latin typeface="+mn-lt"/>
              </a:rPr>
              <a:t>Visual Explanations from Deep Networks </a:t>
            </a:r>
            <a:br>
              <a:rPr lang="en-US" sz="3200">
                <a:latin typeface="+mn-lt"/>
              </a:rPr>
            </a:br>
            <a:r>
              <a:rPr lang="en-US" sz="3200">
                <a:latin typeface="+mn-lt"/>
              </a:rPr>
              <a:t>via Gradient-based Localization </a:t>
            </a:r>
            <a:br>
              <a:rPr lang="en-US" sz="3200">
                <a:latin typeface="+mn-lt"/>
              </a:rPr>
            </a:br>
            <a:r>
              <a:rPr lang="en-US" sz="2400">
                <a:solidFill>
                  <a:prstClr val="black"/>
                </a:solidFill>
                <a:latin typeface="Arial"/>
                <a:ea typeface="Osaka"/>
                <a:cs typeface="Osaka"/>
              </a:rPr>
              <a:t> [ICCV ‘17] </a:t>
            </a:r>
            <a:br>
              <a:rPr lang="en-US" sz="3200">
                <a:latin typeface="+mn-lt"/>
              </a:rPr>
            </a:br>
            <a:endParaRPr sz="3200">
              <a:latin typeface="+mn-lt"/>
            </a:endParaRPr>
          </a:p>
        </p:txBody>
      </p:sp>
      <p:sp>
        <p:nvSpPr>
          <p:cNvPr id="363" name="Shape 363"/>
          <p:cNvSpPr>
            <a:spLocks noGrp="1"/>
          </p:cNvSpPr>
          <p:nvPr>
            <p:ph type="body" sz="quarter" idx="4294967295"/>
          </p:nvPr>
        </p:nvSpPr>
        <p:spPr>
          <a:xfrm>
            <a:off x="-56555" y="2539615"/>
            <a:ext cx="9167813" cy="448754"/>
          </a:xfrm>
          <a:prstGeom prst="rect">
            <a:avLst/>
          </a:prstGeom>
        </p:spPr>
        <p:txBody>
          <a:bodyPr anchor="t"/>
          <a:lstStyle/>
          <a:p>
            <a:pPr marL="0" lvl="1" indent="160729" algn="ctr">
              <a:spcBef>
                <a:spcPts val="0"/>
              </a:spcBef>
              <a:buNone/>
              <a:defRPr sz="2400"/>
            </a:pPr>
            <a:r>
              <a:rPr sz="1600"/>
              <a:t>  Ramprasaath Selvaraju   </a:t>
            </a:r>
            <a:r>
              <a:rPr lang="en-US" sz="1600"/>
              <a:t>Michael Cogswell        </a:t>
            </a:r>
            <a:r>
              <a:rPr sz="1600"/>
              <a:t>Abhishek Das    Ramakrishna Vedantam</a:t>
            </a:r>
          </a:p>
        </p:txBody>
      </p:sp>
      <p:pic>
        <p:nvPicPr>
          <p:cNvPr id="364" name="abhishe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056110" y="2857837"/>
            <a:ext cx="1207329" cy="1518044"/>
          </a:xfrm>
          <a:prstGeom prst="rect">
            <a:avLst/>
          </a:prstGeom>
          <a:ln w="12700">
            <a:miter lim="400000"/>
          </a:ln>
        </p:spPr>
      </p:pic>
      <p:pic>
        <p:nvPicPr>
          <p:cNvPr id="365" name="dev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038429" y="4806430"/>
            <a:ext cx="1216609" cy="1518105"/>
          </a:xfrm>
          <a:prstGeom prst="rect">
            <a:avLst/>
          </a:prstGeom>
          <a:ln w="12700">
            <a:miter lim="400000"/>
          </a:ln>
        </p:spPr>
      </p:pic>
      <p:pic>
        <p:nvPicPr>
          <p:cNvPr id="366" name="image7.jpeg" descr="dhruv_batra_crop_squa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03185" y="4806431"/>
            <a:ext cx="1278619" cy="1518169"/>
          </a:xfrm>
          <a:prstGeom prst="rect">
            <a:avLst/>
          </a:prstGeom>
          <a:ln w="12700">
            <a:miter lim="400000"/>
          </a:ln>
        </p:spPr>
      </p:pic>
      <p:pic>
        <p:nvPicPr>
          <p:cNvPr id="368" name="ram.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40324" y="2857837"/>
            <a:ext cx="1200661" cy="1517921"/>
          </a:xfrm>
          <a:prstGeom prst="rect">
            <a:avLst/>
          </a:prstGeom>
          <a:ln w="12700">
            <a:miter lim="400000"/>
          </a:ln>
        </p:spPr>
      </p:pic>
      <p:pic>
        <p:nvPicPr>
          <p:cNvPr id="369" name="rama.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7129237" y="2857837"/>
            <a:ext cx="1252763" cy="1518048"/>
          </a:xfrm>
          <a:prstGeom prst="rect">
            <a:avLst/>
          </a:prstGeom>
          <a:ln w="12700">
            <a:miter lim="400000"/>
          </a:ln>
        </p:spPr>
      </p:pic>
      <p:pic>
        <p:nvPicPr>
          <p:cNvPr id="370" name="mich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3149590" y="2857837"/>
            <a:ext cx="1193810" cy="1518048"/>
          </a:xfrm>
          <a:prstGeom prst="rect">
            <a:avLst/>
          </a:prstGeom>
          <a:ln w="12700">
            <a:miter lim="400000"/>
          </a:ln>
        </p:spPr>
      </p:pic>
      <p:sp>
        <p:nvSpPr>
          <p:cNvPr id="371" name="Shape 371"/>
          <p:cNvSpPr/>
          <p:nvPr/>
        </p:nvSpPr>
        <p:spPr>
          <a:xfrm>
            <a:off x="2438400" y="4476139"/>
            <a:ext cx="4114800" cy="448755"/>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oAutofit/>
          </a:bodyPr>
          <a:lstStyle/>
          <a:p>
            <a:pPr lvl="1">
              <a:defRPr sz="2400">
                <a:latin typeface="Roboto Regular"/>
                <a:ea typeface="Roboto Regular"/>
                <a:cs typeface="Roboto Regular"/>
                <a:sym typeface="Roboto Regular"/>
              </a:defRPr>
            </a:pPr>
            <a:r>
              <a:rPr sz="1600">
                <a:latin typeface="+mn-lt"/>
              </a:rPr>
              <a:t>Devi Parikh                 Dhruv Batra</a:t>
            </a:r>
          </a:p>
        </p:txBody>
      </p:sp>
      <p:pic>
        <p:nvPicPr>
          <p:cNvPr id="14" name="image3.png" descr="logo_vt.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2948" y="6409245"/>
            <a:ext cx="1850252" cy="311475"/>
          </a:xfrm>
          <a:prstGeom prst="rect">
            <a:avLst/>
          </a:prstGeom>
          <a:ln w="12700">
            <a:miter lim="400000"/>
          </a:ln>
        </p:spPr>
      </p:pic>
      <p:pic>
        <p:nvPicPr>
          <p:cNvPr id="15" name="Picture 4" descr="eorgia Institute of Technology 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48714" y="6324600"/>
            <a:ext cx="1814286"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a:grpSpLocks noChangeAspect="1"/>
          </p:cNvGrpSpPr>
          <p:nvPr/>
        </p:nvGrpSpPr>
        <p:grpSpPr>
          <a:xfrm>
            <a:off x="4047182" y="6324600"/>
            <a:ext cx="1121614" cy="457200"/>
            <a:chOff x="5606275" y="5389691"/>
            <a:chExt cx="3048000" cy="1242446"/>
          </a:xfrm>
        </p:grpSpPr>
        <p:pic>
          <p:nvPicPr>
            <p:cNvPr id="17" name="Picture 6" descr="elated imag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tps://research.fb.com/wp-content/themes/fb-research/images/branding/fb-research-logo-2x.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51938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7"/>
          <p:cNvSpPr txBox="1">
            <a:spLocks noGrp="1"/>
          </p:cNvSpPr>
          <p:nvPr>
            <p:ph type="title"/>
          </p:nvPr>
        </p:nvSpPr>
        <p:spPr>
          <a:xfrm>
            <a:off x="311700" y="23175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spcAft>
                <a:spcPts val="0"/>
              </a:spcAft>
            </a:pPr>
            <a:r>
              <a:rPr lang="en" dirty="0"/>
              <a:t>Grad-CAM Motivation</a:t>
            </a:r>
            <a:endParaRPr dirty="0"/>
          </a:p>
        </p:txBody>
      </p:sp>
      <p:sp>
        <p:nvSpPr>
          <p:cNvPr id="263" name="Google Shape;263;p37"/>
          <p:cNvSpPr txBox="1">
            <a:spLocks noGrp="1"/>
          </p:cNvSpPr>
          <p:nvPr>
            <p:ph type="body" idx="1"/>
          </p:nvPr>
        </p:nvSpPr>
        <p:spPr>
          <a:xfrm>
            <a:off x="311700" y="1136912"/>
            <a:ext cx="8520600" cy="765900"/>
          </a:xfrm>
          <a:prstGeom prst="rect">
            <a:avLst/>
          </a:prstGeom>
        </p:spPr>
        <p:txBody>
          <a:bodyPr spcFirstLastPara="1" vert="horz" wrap="square" lIns="91425" tIns="91425" rIns="91425" bIns="91425" numCol="1" anchor="t" anchorCtr="0" compatLnSpc="1">
            <a:prstTxWarp prst="textNoShape">
              <a:avLst/>
            </a:prstTxWarp>
            <a:noAutofit/>
          </a:bodyPr>
          <a:lstStyle/>
          <a:p>
            <a:pPr marL="387350" indent="-285750">
              <a:spcAft>
                <a:spcPts val="0"/>
              </a:spcAft>
              <a:buSzPct val="50000"/>
            </a:pPr>
            <a:r>
              <a:rPr lang="en" dirty="0"/>
              <a:t>Perturb semantic neurons in the image and see how it affects the decision</a:t>
            </a:r>
            <a:endParaRPr dirty="0"/>
          </a:p>
        </p:txBody>
      </p:sp>
      <p:sp>
        <p:nvSpPr>
          <p:cNvPr id="264" name="Google Shape;264;p37"/>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buClr>
                <a:srgbClr val="000000"/>
              </a:buClr>
              <a:buSzPts val="1100"/>
            </a:pPr>
            <a:fld id="{00000000-1234-1234-1234-123412341234}" type="slidenum">
              <a:rPr lang="en"/>
              <a:pPr>
                <a:spcBef>
                  <a:spcPts val="0"/>
                </a:spcBef>
                <a:spcAft>
                  <a:spcPts val="0"/>
                </a:spcAft>
                <a:buClr>
                  <a:srgbClr val="000000"/>
                </a:buClr>
                <a:buSzPts val="1100"/>
              </a:pPr>
              <a:t>35</a:t>
            </a:fld>
            <a:endParaRPr/>
          </a:p>
        </p:txBody>
      </p:sp>
      <p:pic>
        <p:nvPicPr>
          <p:cNvPr id="265" name="Google Shape;265;p37"/>
          <p:cNvPicPr preferRelativeResize="0"/>
          <p:nvPr/>
        </p:nvPicPr>
        <p:blipFill rotWithShape="1">
          <a:blip r:embed="rId3">
            <a:alphaModFix/>
          </a:blip>
          <a:srcRect/>
          <a:stretch/>
        </p:blipFill>
        <p:spPr>
          <a:xfrm>
            <a:off x="2429072" y="2039168"/>
            <a:ext cx="2399406" cy="2349157"/>
          </a:xfrm>
          <a:prstGeom prst="rect">
            <a:avLst/>
          </a:prstGeom>
          <a:noFill/>
          <a:ln>
            <a:noFill/>
          </a:ln>
        </p:spPr>
      </p:pic>
      <p:pic>
        <p:nvPicPr>
          <p:cNvPr id="266" name="Google Shape;266;p37"/>
          <p:cNvPicPr preferRelativeResize="0"/>
          <p:nvPr/>
        </p:nvPicPr>
        <p:blipFill rotWithShape="1">
          <a:blip r:embed="rId4">
            <a:alphaModFix/>
          </a:blip>
          <a:srcRect/>
          <a:stretch/>
        </p:blipFill>
        <p:spPr>
          <a:xfrm>
            <a:off x="5020109" y="1971168"/>
            <a:ext cx="2399406" cy="2425345"/>
          </a:xfrm>
          <a:prstGeom prst="rect">
            <a:avLst/>
          </a:prstGeom>
          <a:noFill/>
          <a:ln>
            <a:noFill/>
          </a:ln>
        </p:spPr>
      </p:pic>
      <p:sp>
        <p:nvSpPr>
          <p:cNvPr id="267" name="Google Shape;267;p37"/>
          <p:cNvSpPr txBox="1"/>
          <p:nvPr/>
        </p:nvSpPr>
        <p:spPr>
          <a:xfrm>
            <a:off x="2848024" y="4374000"/>
            <a:ext cx="1518600" cy="3693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sz="1800" dirty="0">
                <a:solidFill>
                  <a:srgbClr val="000000"/>
                </a:solidFill>
                <a:latin typeface="Garamond"/>
                <a:ea typeface="Garamond"/>
                <a:cs typeface="Garamond"/>
                <a:sym typeface="Garamond"/>
              </a:rPr>
              <a:t>Lower</a:t>
            </a:r>
            <a:endParaRPr sz="1800" dirty="0">
              <a:solidFill>
                <a:srgbClr val="000000"/>
              </a:solidFill>
              <a:latin typeface="Garamond"/>
              <a:ea typeface="Garamond"/>
              <a:cs typeface="Garamond"/>
              <a:sym typeface="Garamond"/>
            </a:endParaRPr>
          </a:p>
        </p:txBody>
      </p:sp>
      <p:sp>
        <p:nvSpPr>
          <p:cNvPr id="268" name="Google Shape;268;p37"/>
          <p:cNvSpPr txBox="1"/>
          <p:nvPr/>
        </p:nvSpPr>
        <p:spPr>
          <a:xfrm>
            <a:off x="5460512" y="4359675"/>
            <a:ext cx="1518600" cy="3693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sz="1800">
                <a:solidFill>
                  <a:srgbClr val="000000"/>
                </a:solidFill>
                <a:latin typeface="Garamond"/>
                <a:ea typeface="Garamond"/>
                <a:cs typeface="Garamond"/>
                <a:sym typeface="Garamond"/>
              </a:rPr>
              <a:t>Higher</a:t>
            </a:r>
            <a:endParaRPr sz="1800">
              <a:solidFill>
                <a:srgbClr val="000000"/>
              </a:solidFill>
              <a:latin typeface="Garamond"/>
              <a:ea typeface="Garamond"/>
              <a:cs typeface="Garamond"/>
              <a:sym typeface="Garamond"/>
            </a:endParaRPr>
          </a:p>
        </p:txBody>
      </p:sp>
      <p:sp>
        <p:nvSpPr>
          <p:cNvPr id="269" name="Google Shape;269;p37"/>
          <p:cNvSpPr txBox="1">
            <a:spLocks noGrp="1"/>
          </p:cNvSpPr>
          <p:nvPr>
            <p:ph type="body" idx="1"/>
          </p:nvPr>
        </p:nvSpPr>
        <p:spPr>
          <a:xfrm>
            <a:off x="311700" y="4728975"/>
            <a:ext cx="8520600" cy="1096500"/>
          </a:xfrm>
          <a:prstGeom prst="rect">
            <a:avLst/>
          </a:prstGeom>
        </p:spPr>
        <p:txBody>
          <a:bodyPr spcFirstLastPara="1" vert="horz" wrap="square" lIns="91425" tIns="91425" rIns="91425" bIns="91425" numCol="1" anchor="t" anchorCtr="0" compatLnSpc="1">
            <a:prstTxWarp prst="textNoShape">
              <a:avLst/>
            </a:prstTxWarp>
            <a:noAutofit/>
          </a:bodyPr>
          <a:lstStyle/>
          <a:p>
            <a:pPr marL="457200" indent="-355600">
              <a:spcAft>
                <a:spcPts val="0"/>
              </a:spcAft>
              <a:buSzPct val="50000"/>
            </a:pPr>
            <a:r>
              <a:rPr lang="en" dirty="0"/>
              <a:t>Last convolutional layer forms a best compromise between high-level semantics and detailed spatial resolution</a:t>
            </a:r>
            <a:endParaRPr dirty="0"/>
          </a:p>
          <a:p>
            <a:pPr marL="457200" indent="0">
              <a:spcBef>
                <a:spcPts val="1600"/>
              </a:spcBef>
              <a:spcAft>
                <a:spcPts val="1600"/>
              </a:spcAft>
              <a:buNone/>
            </a:pPr>
            <a:endParaRPr dirty="0"/>
          </a:p>
        </p:txBody>
      </p:sp>
    </p:spTree>
    <p:extLst>
      <p:ext uri="{BB962C8B-B14F-4D97-AF65-F5344CB8AC3E}">
        <p14:creationId xmlns:p14="http://schemas.microsoft.com/office/powerpoint/2010/main" val="360019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Effect transition="in" filter="fade">
                                      <p:cBhvr>
                                        <p:cTn id="12" dur="1000"/>
                                        <p:tgtEl>
                                          <p:spTgt spid="267"/>
                                        </p:tgtEl>
                                      </p:cBhvr>
                                    </p:animEffect>
                                  </p:childTnLst>
                                </p:cTn>
                              </p:par>
                              <p:par>
                                <p:cTn id="13" presetID="10" presetClass="entr" presetSubtype="0" fill="hold" nodeType="withEffect">
                                  <p:stCondLst>
                                    <p:cond delay="0"/>
                                  </p:stCondLst>
                                  <p:childTnLst>
                                    <p:set>
                                      <p:cBhvr>
                                        <p:cTn id="14" dur="1" fill="hold">
                                          <p:stCondLst>
                                            <p:cond delay="0"/>
                                          </p:stCondLst>
                                        </p:cTn>
                                        <p:tgtEl>
                                          <p:spTgt spid="265"/>
                                        </p:tgtEl>
                                        <p:attrNameLst>
                                          <p:attrName>style.visibility</p:attrName>
                                        </p:attrNameLst>
                                      </p:cBhvr>
                                      <p:to>
                                        <p:strVal val="visible"/>
                                      </p:to>
                                    </p:set>
                                    <p:animEffect transition="in" filter="fade">
                                      <p:cBhvr>
                                        <p:cTn id="15" dur="1000"/>
                                        <p:tgtEl>
                                          <p:spTgt spid="2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8"/>
                                        </p:tgtEl>
                                        <p:attrNameLst>
                                          <p:attrName>style.visibility</p:attrName>
                                        </p:attrNameLst>
                                      </p:cBhvr>
                                      <p:to>
                                        <p:strVal val="visible"/>
                                      </p:to>
                                    </p:set>
                                    <p:animEffect transition="in" filter="fade">
                                      <p:cBhvr>
                                        <p:cTn id="20" dur="1000"/>
                                        <p:tgtEl>
                                          <p:spTgt spid="268"/>
                                        </p:tgtEl>
                                      </p:cBhvr>
                                    </p:animEffect>
                                  </p:childTnLst>
                                </p:cTn>
                              </p:par>
                              <p:par>
                                <p:cTn id="21" presetID="10" presetClass="entr" presetSubtype="0" fill="hold" nodeType="withEffect">
                                  <p:stCondLst>
                                    <p:cond delay="0"/>
                                  </p:stCondLst>
                                  <p:childTnLst>
                                    <p:set>
                                      <p:cBhvr>
                                        <p:cTn id="22" dur="1" fill="hold">
                                          <p:stCondLst>
                                            <p:cond delay="0"/>
                                          </p:stCondLst>
                                        </p:cTn>
                                        <p:tgtEl>
                                          <p:spTgt spid="266"/>
                                        </p:tgtEl>
                                        <p:attrNameLst>
                                          <p:attrName>style.visibility</p:attrName>
                                        </p:attrNameLst>
                                      </p:cBhvr>
                                      <p:to>
                                        <p:strVal val="visible"/>
                                      </p:to>
                                    </p:set>
                                    <p:animEffect transition="in" filter="fade">
                                      <p:cBhvr>
                                        <p:cTn id="23" dur="1000"/>
                                        <p:tgtEl>
                                          <p:spTgt spid="26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9"/>
                                        </p:tgtEl>
                                        <p:attrNameLst>
                                          <p:attrName>style.visibility</p:attrName>
                                        </p:attrNameLst>
                                      </p:cBhvr>
                                      <p:to>
                                        <p:strVal val="visible"/>
                                      </p:to>
                                    </p:set>
                                    <p:animEffect transition="in" filter="fade">
                                      <p:cBhvr>
                                        <p:cTn id="28" dur="1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8"/>
          <p:cNvPicPr preferRelativeResize="0"/>
          <p:nvPr/>
        </p:nvPicPr>
        <p:blipFill rotWithShape="1">
          <a:blip r:embed="rId3">
            <a:alphaModFix/>
          </a:blip>
          <a:srcRect l="5222" t="13815"/>
          <a:stretch/>
        </p:blipFill>
        <p:spPr>
          <a:xfrm>
            <a:off x="3264409" y="4496562"/>
            <a:ext cx="1128979" cy="419868"/>
          </a:xfrm>
          <a:prstGeom prst="rect">
            <a:avLst/>
          </a:prstGeom>
          <a:noFill/>
          <a:ln>
            <a:noFill/>
          </a:ln>
        </p:spPr>
      </p:pic>
      <p:pic>
        <p:nvPicPr>
          <p:cNvPr id="276" name="Google Shape;276;p38"/>
          <p:cNvPicPr preferRelativeResize="0"/>
          <p:nvPr/>
        </p:nvPicPr>
        <p:blipFill rotWithShape="1">
          <a:blip r:embed="rId4">
            <a:alphaModFix/>
          </a:blip>
          <a:srcRect/>
          <a:stretch/>
        </p:blipFill>
        <p:spPr>
          <a:xfrm>
            <a:off x="4947547" y="2485451"/>
            <a:ext cx="4326001" cy="723710"/>
          </a:xfrm>
          <a:prstGeom prst="rect">
            <a:avLst/>
          </a:prstGeom>
          <a:noFill/>
          <a:ln>
            <a:noFill/>
          </a:ln>
        </p:spPr>
      </p:pic>
      <p:pic>
        <p:nvPicPr>
          <p:cNvPr id="277" name="Google Shape;277;p38"/>
          <p:cNvPicPr preferRelativeResize="0"/>
          <p:nvPr/>
        </p:nvPicPr>
        <p:blipFill rotWithShape="1">
          <a:blip r:embed="rId5">
            <a:alphaModFix/>
          </a:blip>
          <a:srcRect/>
          <a:stretch/>
        </p:blipFill>
        <p:spPr>
          <a:xfrm>
            <a:off x="4958944" y="2486528"/>
            <a:ext cx="4305371" cy="714181"/>
          </a:xfrm>
          <a:prstGeom prst="rect">
            <a:avLst/>
          </a:prstGeom>
          <a:noFill/>
          <a:ln>
            <a:noFill/>
          </a:ln>
        </p:spPr>
      </p:pic>
      <p:pic>
        <p:nvPicPr>
          <p:cNvPr id="278" name="Google Shape;278;p38"/>
          <p:cNvPicPr preferRelativeResize="0"/>
          <p:nvPr/>
        </p:nvPicPr>
        <p:blipFill rotWithShape="1">
          <a:blip r:embed="rId6">
            <a:alphaModFix/>
          </a:blip>
          <a:srcRect/>
          <a:stretch/>
        </p:blipFill>
        <p:spPr>
          <a:xfrm>
            <a:off x="2498725" y="4342284"/>
            <a:ext cx="1799905" cy="849099"/>
          </a:xfrm>
          <a:prstGeom prst="rect">
            <a:avLst/>
          </a:prstGeom>
          <a:noFill/>
          <a:ln>
            <a:noFill/>
          </a:ln>
        </p:spPr>
      </p:pic>
      <p:pic>
        <p:nvPicPr>
          <p:cNvPr id="279" name="Google Shape;279;p38"/>
          <p:cNvPicPr preferRelativeResize="0">
            <a:picLocks noGrp="1"/>
          </p:cNvPicPr>
          <p:nvPr>
            <p:ph type="body" idx="1"/>
          </p:nvPr>
        </p:nvPicPr>
        <p:blipFill rotWithShape="1">
          <a:blip r:embed="rId7">
            <a:alphaModFix/>
          </a:blip>
          <a:srcRect/>
          <a:stretch/>
        </p:blipFill>
        <p:spPr>
          <a:xfrm>
            <a:off x="1565503" y="3473643"/>
            <a:ext cx="1007700" cy="1007700"/>
          </a:xfrm>
          <a:prstGeom prst="rect">
            <a:avLst/>
          </a:prstGeom>
          <a:noFill/>
          <a:ln>
            <a:noFill/>
          </a:ln>
        </p:spPr>
      </p:pic>
      <p:pic>
        <p:nvPicPr>
          <p:cNvPr id="280" name="Google Shape;280;p38"/>
          <p:cNvPicPr preferRelativeResize="0"/>
          <p:nvPr/>
        </p:nvPicPr>
        <p:blipFill rotWithShape="1">
          <a:blip r:embed="rId8">
            <a:alphaModFix/>
          </a:blip>
          <a:srcRect/>
          <a:stretch/>
        </p:blipFill>
        <p:spPr>
          <a:xfrm>
            <a:off x="2474231" y="3703313"/>
            <a:ext cx="850433" cy="614477"/>
          </a:xfrm>
          <a:prstGeom prst="rect">
            <a:avLst/>
          </a:prstGeom>
          <a:noFill/>
          <a:ln>
            <a:noFill/>
          </a:ln>
        </p:spPr>
      </p:pic>
      <p:pic>
        <p:nvPicPr>
          <p:cNvPr id="281" name="Google Shape;281;p38"/>
          <p:cNvPicPr preferRelativeResize="0"/>
          <p:nvPr/>
        </p:nvPicPr>
        <p:blipFill rotWithShape="1">
          <a:blip r:embed="rId9">
            <a:alphaModFix/>
          </a:blip>
          <a:srcRect/>
          <a:stretch/>
        </p:blipFill>
        <p:spPr>
          <a:xfrm>
            <a:off x="3040048" y="2809550"/>
            <a:ext cx="1790605" cy="1604383"/>
          </a:xfrm>
          <a:prstGeom prst="rect">
            <a:avLst/>
          </a:prstGeom>
          <a:noFill/>
          <a:ln>
            <a:noFill/>
          </a:ln>
        </p:spPr>
      </p:pic>
      <p:pic>
        <p:nvPicPr>
          <p:cNvPr id="282" name="Google Shape;282;p38"/>
          <p:cNvPicPr preferRelativeResize="0"/>
          <p:nvPr/>
        </p:nvPicPr>
        <p:blipFill rotWithShape="1">
          <a:blip r:embed="rId10">
            <a:alphaModFix/>
          </a:blip>
          <a:srcRect/>
          <a:stretch/>
        </p:blipFill>
        <p:spPr>
          <a:xfrm>
            <a:off x="4126747" y="3713902"/>
            <a:ext cx="1071088" cy="573126"/>
          </a:xfrm>
          <a:prstGeom prst="rect">
            <a:avLst/>
          </a:prstGeom>
          <a:noFill/>
          <a:ln>
            <a:noFill/>
          </a:ln>
        </p:spPr>
      </p:pic>
      <p:pic>
        <p:nvPicPr>
          <p:cNvPr id="283" name="Google Shape;283;p38"/>
          <p:cNvPicPr preferRelativeResize="0"/>
          <p:nvPr/>
        </p:nvPicPr>
        <p:blipFill rotWithShape="1">
          <a:blip r:embed="rId11">
            <a:alphaModFix/>
          </a:blip>
          <a:srcRect/>
          <a:stretch/>
        </p:blipFill>
        <p:spPr>
          <a:xfrm>
            <a:off x="2759566" y="1909789"/>
            <a:ext cx="1413628" cy="572461"/>
          </a:xfrm>
          <a:prstGeom prst="rect">
            <a:avLst/>
          </a:prstGeom>
          <a:noFill/>
          <a:ln>
            <a:noFill/>
          </a:ln>
        </p:spPr>
      </p:pic>
      <p:pic>
        <p:nvPicPr>
          <p:cNvPr id="284" name="Google Shape;284;p38"/>
          <p:cNvPicPr preferRelativeResize="0"/>
          <p:nvPr/>
        </p:nvPicPr>
        <p:blipFill rotWithShape="1">
          <a:blip r:embed="rId12">
            <a:alphaModFix/>
          </a:blip>
          <a:srcRect/>
          <a:stretch/>
        </p:blipFill>
        <p:spPr>
          <a:xfrm>
            <a:off x="3792466" y="4160861"/>
            <a:ext cx="1554840" cy="1384280"/>
          </a:xfrm>
          <a:prstGeom prst="rect">
            <a:avLst/>
          </a:prstGeom>
          <a:noFill/>
          <a:ln>
            <a:noFill/>
          </a:ln>
        </p:spPr>
      </p:pic>
      <p:pic>
        <p:nvPicPr>
          <p:cNvPr id="285" name="Google Shape;285;p38"/>
          <p:cNvPicPr preferRelativeResize="0"/>
          <p:nvPr/>
        </p:nvPicPr>
        <p:blipFill rotWithShape="1">
          <a:blip r:embed="rId13">
            <a:alphaModFix/>
          </a:blip>
          <a:srcRect/>
          <a:stretch/>
        </p:blipFill>
        <p:spPr>
          <a:xfrm>
            <a:off x="3553762" y="4880140"/>
            <a:ext cx="569039" cy="890036"/>
          </a:xfrm>
          <a:prstGeom prst="rect">
            <a:avLst/>
          </a:prstGeom>
          <a:noFill/>
          <a:ln>
            <a:noFill/>
          </a:ln>
        </p:spPr>
      </p:pic>
      <p:pic>
        <p:nvPicPr>
          <p:cNvPr id="286" name="Google Shape;286;p38"/>
          <p:cNvPicPr preferRelativeResize="0"/>
          <p:nvPr/>
        </p:nvPicPr>
        <p:blipFill rotWithShape="1">
          <a:blip r:embed="rId14">
            <a:alphaModFix/>
          </a:blip>
          <a:srcRect/>
          <a:stretch/>
        </p:blipFill>
        <p:spPr>
          <a:xfrm>
            <a:off x="8531679" y="5617486"/>
            <a:ext cx="338747" cy="403271"/>
          </a:xfrm>
          <a:prstGeom prst="rect">
            <a:avLst/>
          </a:prstGeom>
          <a:noFill/>
          <a:ln>
            <a:noFill/>
          </a:ln>
        </p:spPr>
      </p:pic>
      <p:pic>
        <p:nvPicPr>
          <p:cNvPr id="287" name="Google Shape;287;p38"/>
          <p:cNvPicPr preferRelativeResize="0"/>
          <p:nvPr/>
        </p:nvPicPr>
        <p:blipFill rotWithShape="1">
          <a:blip r:embed="rId15">
            <a:alphaModFix/>
          </a:blip>
          <a:srcRect/>
          <a:stretch/>
        </p:blipFill>
        <p:spPr>
          <a:xfrm>
            <a:off x="4980204" y="3444901"/>
            <a:ext cx="4135148" cy="884953"/>
          </a:xfrm>
          <a:prstGeom prst="rect">
            <a:avLst/>
          </a:prstGeom>
          <a:noFill/>
          <a:ln>
            <a:noFill/>
          </a:ln>
        </p:spPr>
      </p:pic>
      <p:pic>
        <p:nvPicPr>
          <p:cNvPr id="288" name="Google Shape;288;p38"/>
          <p:cNvPicPr preferRelativeResize="0"/>
          <p:nvPr/>
        </p:nvPicPr>
        <p:blipFill rotWithShape="1">
          <a:blip r:embed="rId16">
            <a:alphaModFix/>
          </a:blip>
          <a:srcRect/>
          <a:stretch/>
        </p:blipFill>
        <p:spPr>
          <a:xfrm>
            <a:off x="5292121" y="4677257"/>
            <a:ext cx="3917706" cy="1092920"/>
          </a:xfrm>
          <a:prstGeom prst="rect">
            <a:avLst/>
          </a:prstGeom>
          <a:noFill/>
          <a:ln>
            <a:noFill/>
          </a:ln>
        </p:spPr>
      </p:pic>
      <p:pic>
        <p:nvPicPr>
          <p:cNvPr id="289" name="Google Shape;289;p38"/>
          <p:cNvPicPr preferRelativeResize="0"/>
          <p:nvPr/>
        </p:nvPicPr>
        <p:blipFill rotWithShape="1">
          <a:blip r:embed="rId17">
            <a:alphaModFix/>
          </a:blip>
          <a:srcRect/>
          <a:stretch/>
        </p:blipFill>
        <p:spPr>
          <a:xfrm>
            <a:off x="1548011" y="2213894"/>
            <a:ext cx="1063912" cy="1063912"/>
          </a:xfrm>
          <a:prstGeom prst="rect">
            <a:avLst/>
          </a:prstGeom>
          <a:noFill/>
          <a:ln>
            <a:noFill/>
          </a:ln>
        </p:spPr>
      </p:pic>
      <p:pic>
        <p:nvPicPr>
          <p:cNvPr id="290" name="Google Shape;290;p38"/>
          <p:cNvPicPr preferRelativeResize="0"/>
          <p:nvPr/>
        </p:nvPicPr>
        <p:blipFill rotWithShape="1">
          <a:blip r:embed="rId18">
            <a:alphaModFix/>
          </a:blip>
          <a:srcRect/>
          <a:stretch/>
        </p:blipFill>
        <p:spPr>
          <a:xfrm>
            <a:off x="4963876" y="4753575"/>
            <a:ext cx="669632" cy="278289"/>
          </a:xfrm>
          <a:prstGeom prst="rect">
            <a:avLst/>
          </a:prstGeom>
          <a:noFill/>
          <a:ln>
            <a:noFill/>
          </a:ln>
        </p:spPr>
      </p:pic>
      <p:pic>
        <p:nvPicPr>
          <p:cNvPr id="291" name="Google Shape;291;p38"/>
          <p:cNvPicPr preferRelativeResize="0"/>
          <p:nvPr/>
        </p:nvPicPr>
        <p:blipFill rotWithShape="1">
          <a:blip r:embed="rId19">
            <a:alphaModFix/>
          </a:blip>
          <a:srcRect/>
          <a:stretch/>
        </p:blipFill>
        <p:spPr>
          <a:xfrm>
            <a:off x="3255680" y="3934838"/>
            <a:ext cx="421403" cy="207047"/>
          </a:xfrm>
          <a:prstGeom prst="rect">
            <a:avLst/>
          </a:prstGeom>
          <a:noFill/>
          <a:ln>
            <a:noFill/>
          </a:ln>
        </p:spPr>
      </p:pic>
      <p:pic>
        <p:nvPicPr>
          <p:cNvPr id="292" name="Google Shape;292;p38"/>
          <p:cNvPicPr preferRelativeResize="0"/>
          <p:nvPr/>
        </p:nvPicPr>
        <p:blipFill rotWithShape="1">
          <a:blip r:embed="rId20">
            <a:alphaModFix/>
          </a:blip>
          <a:srcRect/>
          <a:stretch/>
        </p:blipFill>
        <p:spPr>
          <a:xfrm>
            <a:off x="-649733" y="3444546"/>
            <a:ext cx="2534969" cy="1552668"/>
          </a:xfrm>
          <a:prstGeom prst="rect">
            <a:avLst/>
          </a:prstGeom>
          <a:noFill/>
          <a:ln>
            <a:noFill/>
          </a:ln>
        </p:spPr>
      </p:pic>
      <p:pic>
        <p:nvPicPr>
          <p:cNvPr id="293" name="Google Shape;293;p38"/>
          <p:cNvPicPr preferRelativeResize="0"/>
          <p:nvPr/>
        </p:nvPicPr>
        <p:blipFill rotWithShape="1">
          <a:blip r:embed="rId21">
            <a:alphaModFix/>
          </a:blip>
          <a:srcRect/>
          <a:stretch/>
        </p:blipFill>
        <p:spPr>
          <a:xfrm>
            <a:off x="1536491" y="4677258"/>
            <a:ext cx="1077069" cy="1077069"/>
          </a:xfrm>
          <a:prstGeom prst="rect">
            <a:avLst/>
          </a:prstGeom>
          <a:noFill/>
          <a:ln>
            <a:noFill/>
          </a:ln>
        </p:spPr>
      </p:pic>
      <p:pic>
        <p:nvPicPr>
          <p:cNvPr id="294" name="Google Shape;294;p38"/>
          <p:cNvPicPr preferRelativeResize="0"/>
          <p:nvPr/>
        </p:nvPicPr>
        <p:blipFill rotWithShape="1">
          <a:blip r:embed="rId22">
            <a:alphaModFix/>
          </a:blip>
          <a:srcRect/>
          <a:stretch/>
        </p:blipFill>
        <p:spPr>
          <a:xfrm>
            <a:off x="935585" y="2595652"/>
            <a:ext cx="832565" cy="2735632"/>
          </a:xfrm>
          <a:prstGeom prst="rect">
            <a:avLst/>
          </a:prstGeom>
          <a:noFill/>
          <a:ln>
            <a:noFill/>
          </a:ln>
        </p:spPr>
      </p:pic>
      <p:sp>
        <p:nvSpPr>
          <p:cNvPr id="295" name="Google Shape;295;p38"/>
          <p:cNvSpPr txBox="1"/>
          <p:nvPr/>
        </p:nvSpPr>
        <p:spPr>
          <a:xfrm>
            <a:off x="1543424" y="5684700"/>
            <a:ext cx="1063200" cy="254100"/>
          </a:xfrm>
          <a:prstGeom prst="rect">
            <a:avLst/>
          </a:prstGeom>
          <a:noFill/>
          <a:ln>
            <a:noFill/>
          </a:ln>
        </p:spPr>
        <p:txBody>
          <a:bodyPr spcFirstLastPara="1" wrap="square" lIns="68575" tIns="34275" rIns="68575" bIns="34275" anchor="t" anchorCtr="0">
            <a:noAutofit/>
          </a:bodyPr>
          <a:lstStyle/>
          <a:p>
            <a:pPr>
              <a:spcBef>
                <a:spcPts val="0"/>
              </a:spcBef>
              <a:spcAft>
                <a:spcPts val="0"/>
              </a:spcAft>
            </a:pPr>
            <a:r>
              <a:rPr lang="en" b="1">
                <a:solidFill>
                  <a:schemeClr val="dk1"/>
                </a:solidFill>
                <a:latin typeface="Roboto"/>
                <a:ea typeface="Roboto"/>
                <a:cs typeface="Roboto"/>
                <a:sym typeface="Roboto"/>
              </a:rPr>
              <a:t>Grad-CAM</a:t>
            </a:r>
            <a:endParaRPr b="1">
              <a:solidFill>
                <a:schemeClr val="dk1"/>
              </a:solidFill>
              <a:latin typeface="Roboto"/>
              <a:ea typeface="Roboto"/>
              <a:cs typeface="Roboto"/>
              <a:sym typeface="Roboto"/>
            </a:endParaRPr>
          </a:p>
        </p:txBody>
      </p:sp>
      <p:cxnSp>
        <p:nvCxnSpPr>
          <p:cNvPr id="296" name="Google Shape;296;p38"/>
          <p:cNvCxnSpPr/>
          <p:nvPr/>
        </p:nvCxnSpPr>
        <p:spPr>
          <a:xfrm rot="10800000" flipH="1">
            <a:off x="4460282" y="2574501"/>
            <a:ext cx="1022700" cy="1158600"/>
          </a:xfrm>
          <a:prstGeom prst="straightConnector1">
            <a:avLst/>
          </a:prstGeom>
          <a:noFill/>
          <a:ln w="9525" cap="flat" cmpd="sng">
            <a:solidFill>
              <a:schemeClr val="dk1"/>
            </a:solidFill>
            <a:prstDash val="dash"/>
            <a:miter lim="800000"/>
            <a:headEnd type="none" w="sm" len="sm"/>
            <a:tailEnd type="none" w="sm" len="sm"/>
          </a:ln>
        </p:spPr>
      </p:cxnSp>
      <p:cxnSp>
        <p:nvCxnSpPr>
          <p:cNvPr id="297" name="Google Shape;297;p38"/>
          <p:cNvCxnSpPr/>
          <p:nvPr/>
        </p:nvCxnSpPr>
        <p:spPr>
          <a:xfrm rot="10800000" flipH="1">
            <a:off x="4452306" y="3116519"/>
            <a:ext cx="1029900" cy="1153200"/>
          </a:xfrm>
          <a:prstGeom prst="straightConnector1">
            <a:avLst/>
          </a:prstGeom>
          <a:noFill/>
          <a:ln w="9525" cap="flat" cmpd="sng">
            <a:solidFill>
              <a:schemeClr val="dk1"/>
            </a:solidFill>
            <a:prstDash val="dash"/>
            <a:miter lim="800000"/>
            <a:headEnd type="none" w="sm" len="sm"/>
            <a:tailEnd type="none" w="sm" len="sm"/>
          </a:ln>
        </p:spPr>
      </p:cxnSp>
      <p:cxnSp>
        <p:nvCxnSpPr>
          <p:cNvPr id="298" name="Google Shape;298;p38"/>
          <p:cNvCxnSpPr/>
          <p:nvPr/>
        </p:nvCxnSpPr>
        <p:spPr>
          <a:xfrm rot="10800000" flipH="1">
            <a:off x="4468799" y="3653603"/>
            <a:ext cx="1045800" cy="60300"/>
          </a:xfrm>
          <a:prstGeom prst="straightConnector1">
            <a:avLst/>
          </a:prstGeom>
          <a:noFill/>
          <a:ln w="9525" cap="flat" cmpd="sng">
            <a:solidFill>
              <a:schemeClr val="dk1"/>
            </a:solidFill>
            <a:prstDash val="dash"/>
            <a:miter lim="800000"/>
            <a:headEnd type="none" w="sm" len="sm"/>
            <a:tailEnd type="none" w="sm" len="sm"/>
          </a:ln>
        </p:spPr>
      </p:cxnSp>
      <p:cxnSp>
        <p:nvCxnSpPr>
          <p:cNvPr id="299" name="Google Shape;299;p38"/>
          <p:cNvCxnSpPr/>
          <p:nvPr/>
        </p:nvCxnSpPr>
        <p:spPr>
          <a:xfrm>
            <a:off x="4460282" y="4280910"/>
            <a:ext cx="1063200" cy="28200"/>
          </a:xfrm>
          <a:prstGeom prst="straightConnector1">
            <a:avLst/>
          </a:prstGeom>
          <a:noFill/>
          <a:ln w="9525" cap="flat" cmpd="sng">
            <a:solidFill>
              <a:schemeClr val="dk1"/>
            </a:solidFill>
            <a:prstDash val="dash"/>
            <a:miter lim="800000"/>
            <a:headEnd type="none" w="sm" len="sm"/>
            <a:tailEnd type="none" w="sm" len="sm"/>
          </a:ln>
        </p:spPr>
      </p:cxnSp>
      <p:cxnSp>
        <p:nvCxnSpPr>
          <p:cNvPr id="300" name="Google Shape;300;p38"/>
          <p:cNvCxnSpPr/>
          <p:nvPr/>
        </p:nvCxnSpPr>
        <p:spPr>
          <a:xfrm>
            <a:off x="4468799" y="3733101"/>
            <a:ext cx="1045800" cy="1151100"/>
          </a:xfrm>
          <a:prstGeom prst="straightConnector1">
            <a:avLst/>
          </a:prstGeom>
          <a:noFill/>
          <a:ln w="9525" cap="flat" cmpd="sng">
            <a:solidFill>
              <a:schemeClr val="dk1"/>
            </a:solidFill>
            <a:prstDash val="dash"/>
            <a:miter lim="800000"/>
            <a:headEnd type="none" w="sm" len="sm"/>
            <a:tailEnd type="none" w="sm" len="sm"/>
          </a:ln>
        </p:spPr>
      </p:cxnSp>
      <p:sp>
        <p:nvSpPr>
          <p:cNvPr id="301" name="Google Shape;301;p38"/>
          <p:cNvSpPr txBox="1">
            <a:spLocks noGrp="1"/>
          </p:cNvSpPr>
          <p:nvPr>
            <p:ph type="title"/>
          </p:nvPr>
        </p:nvSpPr>
        <p:spPr>
          <a:xfrm>
            <a:off x="299386" y="250937"/>
            <a:ext cx="8541000" cy="528300"/>
          </a:xfrm>
          <a:prstGeom prst="rect">
            <a:avLst/>
          </a:prstGeom>
          <a:solidFill>
            <a:schemeClr val="lt1"/>
          </a:solidFill>
          <a:ln>
            <a:noFill/>
          </a:ln>
        </p:spPr>
        <p:txBody>
          <a:bodyPr spcFirstLastPara="1" vert="horz" wrap="square" lIns="68575" tIns="34275" rIns="68575" bIns="34275" numCol="1" anchor="ctr" anchorCtr="0" compatLnSpc="1">
            <a:prstTxWarp prst="textNoShape">
              <a:avLst/>
            </a:prstTxWarp>
            <a:noAutofit/>
          </a:bodyPr>
          <a:lstStyle/>
          <a:p>
            <a:pPr>
              <a:lnSpc>
                <a:spcPct val="90000"/>
              </a:lnSpc>
              <a:spcBef>
                <a:spcPts val="0"/>
              </a:spcBef>
              <a:spcAft>
                <a:spcPts val="0"/>
              </a:spcAft>
              <a:buClr>
                <a:schemeClr val="dk1"/>
              </a:buClr>
              <a:buSzPts val="3300"/>
            </a:pPr>
            <a:r>
              <a:rPr lang="en" sz="2800" dirty="0">
                <a:latin typeface="Roboto"/>
                <a:ea typeface="Roboto"/>
                <a:cs typeface="Roboto"/>
                <a:sym typeface="Roboto"/>
              </a:rPr>
              <a:t>Grad-CAM</a:t>
            </a:r>
            <a:endParaRPr sz="2800" dirty="0">
              <a:latin typeface="Roboto"/>
              <a:ea typeface="Roboto"/>
              <a:cs typeface="Roboto"/>
              <a:sym typeface="Roboto"/>
            </a:endParaRPr>
          </a:p>
        </p:txBody>
      </p:sp>
      <p:sp>
        <p:nvSpPr>
          <p:cNvPr id="302" name="Google Shape;302;p38"/>
          <p:cNvSpPr txBox="1">
            <a:spLocks noGrp="1"/>
          </p:cNvSpPr>
          <p:nvPr>
            <p:ph type="sldNum" idx="12"/>
          </p:nvPr>
        </p:nvSpPr>
        <p:spPr>
          <a:xfrm>
            <a:off x="6457950" y="5624513"/>
            <a:ext cx="2057400" cy="273900"/>
          </a:xfrm>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spcBef>
                <a:spcPts val="0"/>
              </a:spcBef>
              <a:spcAft>
                <a:spcPts val="0"/>
              </a:spcAft>
            </a:pPr>
            <a:fld id="{00000000-1234-1234-1234-123412341234}" type="slidenum">
              <a:rPr lang="en"/>
              <a:pPr>
                <a:spcBef>
                  <a:spcPts val="0"/>
                </a:spcBef>
                <a:spcAft>
                  <a:spcPts val="0"/>
                </a:spcAft>
              </a:pPr>
              <a:t>36</a:t>
            </a:fld>
            <a:endParaRPr/>
          </a:p>
        </p:txBody>
      </p:sp>
      <p:sp>
        <p:nvSpPr>
          <p:cNvPr id="303" name="Google Shape;303;p38"/>
          <p:cNvSpPr txBox="1"/>
          <p:nvPr/>
        </p:nvSpPr>
        <p:spPr>
          <a:xfrm>
            <a:off x="-146278" y="4432997"/>
            <a:ext cx="1473000" cy="254100"/>
          </a:xfrm>
          <a:prstGeom prst="rect">
            <a:avLst/>
          </a:prstGeom>
          <a:solidFill>
            <a:schemeClr val="lt1"/>
          </a:solidFill>
          <a:ln>
            <a:noFill/>
          </a:ln>
        </p:spPr>
        <p:txBody>
          <a:bodyPr spcFirstLastPara="1" wrap="square" lIns="68575" tIns="34275" rIns="68575" bIns="34275" anchor="t" anchorCtr="0">
            <a:noAutofit/>
          </a:bodyPr>
          <a:lstStyle/>
          <a:p>
            <a:pPr>
              <a:spcBef>
                <a:spcPts val="0"/>
              </a:spcBef>
              <a:spcAft>
                <a:spcPts val="0"/>
              </a:spcAft>
            </a:pPr>
            <a:r>
              <a:rPr lang="en" b="1">
                <a:solidFill>
                  <a:schemeClr val="dk1"/>
                </a:solidFill>
                <a:latin typeface="Roboto"/>
                <a:ea typeface="Roboto"/>
                <a:cs typeface="Roboto"/>
                <a:sym typeface="Roboto"/>
              </a:rPr>
              <a:t>Guided Grad-CAM</a:t>
            </a:r>
            <a:endParaRPr b="1">
              <a:solidFill>
                <a:schemeClr val="dk1"/>
              </a:solidFill>
              <a:latin typeface="Roboto"/>
              <a:ea typeface="Roboto"/>
              <a:cs typeface="Roboto"/>
              <a:sym typeface="Roboto"/>
            </a:endParaRPr>
          </a:p>
        </p:txBody>
      </p:sp>
      <p:sp>
        <p:nvSpPr>
          <p:cNvPr id="304" name="Google Shape;304;p38"/>
          <p:cNvSpPr txBox="1"/>
          <p:nvPr/>
        </p:nvSpPr>
        <p:spPr>
          <a:xfrm>
            <a:off x="4125667" y="5312654"/>
            <a:ext cx="1221900" cy="230700"/>
          </a:xfrm>
          <a:prstGeom prst="rect">
            <a:avLst/>
          </a:prstGeom>
          <a:solidFill>
            <a:schemeClr val="lt1"/>
          </a:solidFill>
          <a:ln>
            <a:noFill/>
          </a:ln>
        </p:spPr>
        <p:txBody>
          <a:bodyPr spcFirstLastPara="1" wrap="square" lIns="68575" tIns="34275" rIns="68575" bIns="34275" anchor="t" anchorCtr="0">
            <a:noAutofit/>
          </a:bodyPr>
          <a:lstStyle/>
          <a:p>
            <a:pPr>
              <a:spcBef>
                <a:spcPts val="0"/>
              </a:spcBef>
              <a:spcAft>
                <a:spcPts val="0"/>
              </a:spcAft>
            </a:pPr>
            <a:r>
              <a:rPr lang="en" sz="1100">
                <a:solidFill>
                  <a:schemeClr val="dk1"/>
                </a:solidFill>
                <a:latin typeface="Roboto"/>
                <a:ea typeface="Roboto"/>
                <a:cs typeface="Roboto"/>
                <a:sym typeface="Roboto"/>
              </a:rPr>
              <a:t>Backprop till conv</a:t>
            </a:r>
            <a:endParaRPr sz="1100">
              <a:solidFill>
                <a:schemeClr val="dk1"/>
              </a:solidFill>
              <a:latin typeface="Roboto"/>
              <a:ea typeface="Roboto"/>
              <a:cs typeface="Roboto"/>
              <a:sym typeface="Roboto"/>
            </a:endParaRPr>
          </a:p>
        </p:txBody>
      </p:sp>
      <p:sp>
        <p:nvSpPr>
          <p:cNvPr id="305" name="Google Shape;305;p38"/>
          <p:cNvSpPr txBox="1"/>
          <p:nvPr/>
        </p:nvSpPr>
        <p:spPr>
          <a:xfrm>
            <a:off x="2833876" y="2482925"/>
            <a:ext cx="1920600" cy="230700"/>
          </a:xfrm>
          <a:prstGeom prst="rect">
            <a:avLst/>
          </a:prstGeom>
          <a:noFill/>
          <a:ln>
            <a:noFill/>
          </a:ln>
        </p:spPr>
        <p:txBody>
          <a:bodyPr spcFirstLastPara="1" wrap="square" lIns="68575" tIns="34275" rIns="68575" bIns="34275" anchor="t" anchorCtr="0">
            <a:noAutofit/>
          </a:bodyPr>
          <a:lstStyle/>
          <a:p>
            <a:pPr>
              <a:spcBef>
                <a:spcPts val="0"/>
              </a:spcBef>
              <a:spcAft>
                <a:spcPts val="0"/>
              </a:spcAft>
            </a:pPr>
            <a:r>
              <a:rPr lang="en" sz="1100">
                <a:solidFill>
                  <a:schemeClr val="dk1"/>
                </a:solidFill>
                <a:latin typeface="Roboto"/>
                <a:ea typeface="Roboto"/>
                <a:cs typeface="Roboto"/>
                <a:sym typeface="Roboto"/>
              </a:rPr>
              <a:t>Guided Backpropagation</a:t>
            </a:r>
            <a:endParaRPr sz="1100">
              <a:solidFill>
                <a:schemeClr val="dk1"/>
              </a:solidFill>
              <a:latin typeface="Roboto"/>
              <a:ea typeface="Roboto"/>
              <a:cs typeface="Roboto"/>
              <a:sym typeface="Roboto"/>
            </a:endParaRPr>
          </a:p>
        </p:txBody>
      </p:sp>
      <p:cxnSp>
        <p:nvCxnSpPr>
          <p:cNvPr id="306" name="Google Shape;306;p38"/>
          <p:cNvCxnSpPr/>
          <p:nvPr/>
        </p:nvCxnSpPr>
        <p:spPr>
          <a:xfrm>
            <a:off x="4451995" y="4274631"/>
            <a:ext cx="1065000" cy="1420200"/>
          </a:xfrm>
          <a:prstGeom prst="straightConnector1">
            <a:avLst/>
          </a:prstGeom>
          <a:noFill/>
          <a:ln w="9525" cap="flat" cmpd="sng">
            <a:solidFill>
              <a:schemeClr val="dk1"/>
            </a:solidFill>
            <a:prstDash val="dash"/>
            <a:miter lim="800000"/>
            <a:headEnd type="none" w="sm" len="sm"/>
            <a:tailEnd type="none" w="sm" len="sm"/>
          </a:ln>
        </p:spPr>
      </p:cxnSp>
      <p:sp>
        <p:nvSpPr>
          <p:cNvPr id="307" name="Google Shape;307;p38"/>
          <p:cNvSpPr txBox="1"/>
          <p:nvPr/>
        </p:nvSpPr>
        <p:spPr>
          <a:xfrm>
            <a:off x="299386" y="260865"/>
            <a:ext cx="8541000" cy="572400"/>
          </a:xfrm>
          <a:prstGeom prst="rect">
            <a:avLst/>
          </a:prstGeom>
          <a:solidFill>
            <a:schemeClr val="lt1"/>
          </a:solidFill>
          <a:ln>
            <a:noFill/>
          </a:ln>
        </p:spPr>
        <p:txBody>
          <a:bodyPr spcFirstLastPara="1" wrap="square" lIns="68575" tIns="34275" rIns="68575" bIns="34275" anchor="ctr" anchorCtr="0">
            <a:noAutofit/>
          </a:bodyPr>
          <a:lstStyle/>
          <a:p>
            <a:pPr>
              <a:lnSpc>
                <a:spcPct val="90000"/>
              </a:lnSpc>
              <a:spcBef>
                <a:spcPts val="0"/>
              </a:spcBef>
              <a:spcAft>
                <a:spcPts val="0"/>
              </a:spcAft>
              <a:buClr>
                <a:schemeClr val="dk1"/>
              </a:buClr>
              <a:buSzPts val="3300"/>
            </a:pPr>
            <a:r>
              <a:rPr lang="en" sz="2800" dirty="0">
                <a:solidFill>
                  <a:schemeClr val="dk1"/>
                </a:solidFill>
                <a:latin typeface="+mj-lt"/>
                <a:ea typeface="Roboto"/>
                <a:cs typeface="Roboto"/>
                <a:sym typeface="Roboto"/>
              </a:rPr>
              <a:t>Guided Grad-CAM</a:t>
            </a:r>
            <a:endParaRPr sz="2800" dirty="0">
              <a:solidFill>
                <a:schemeClr val="dk1"/>
              </a:solidFill>
              <a:latin typeface="+mj-lt"/>
              <a:ea typeface="Roboto"/>
              <a:cs typeface="Roboto"/>
              <a:sym typeface="Roboto"/>
            </a:endParaRPr>
          </a:p>
        </p:txBody>
      </p:sp>
      <p:pic>
        <p:nvPicPr>
          <p:cNvPr id="308" name="Google Shape;308;p38"/>
          <p:cNvPicPr preferRelativeResize="0"/>
          <p:nvPr/>
        </p:nvPicPr>
        <p:blipFill rotWithShape="1">
          <a:blip r:embed="rId23">
            <a:alphaModFix/>
          </a:blip>
          <a:srcRect/>
          <a:stretch/>
        </p:blipFill>
        <p:spPr>
          <a:xfrm>
            <a:off x="2497663" y="2635283"/>
            <a:ext cx="2421804" cy="1190332"/>
          </a:xfrm>
          <a:prstGeom prst="rect">
            <a:avLst/>
          </a:prstGeom>
          <a:noFill/>
          <a:ln>
            <a:noFill/>
          </a:ln>
        </p:spPr>
      </p:pic>
      <p:sp>
        <p:nvSpPr>
          <p:cNvPr id="309" name="Google Shape;309;p38"/>
          <p:cNvSpPr/>
          <p:nvPr/>
        </p:nvSpPr>
        <p:spPr>
          <a:xfrm>
            <a:off x="5204178" y="3482446"/>
            <a:ext cx="3939900" cy="895500"/>
          </a:xfrm>
          <a:prstGeom prst="rect">
            <a:avLst/>
          </a:prstGeom>
          <a:solidFill>
            <a:schemeClr val="lt1">
              <a:alpha val="69800"/>
            </a:schemeClr>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spcBef>
                <a:spcPts val="0"/>
              </a:spcBef>
              <a:spcAft>
                <a:spcPts val="0"/>
              </a:spcAft>
            </a:pPr>
            <a:endParaRPr sz="1400">
              <a:solidFill>
                <a:schemeClr val="lt1"/>
              </a:solidFill>
              <a:latin typeface="Calibri"/>
              <a:ea typeface="Calibri"/>
              <a:cs typeface="Calibri"/>
              <a:sym typeface="Calibri"/>
            </a:endParaRPr>
          </a:p>
        </p:txBody>
      </p:sp>
      <p:sp>
        <p:nvSpPr>
          <p:cNvPr id="310" name="Google Shape;310;p38"/>
          <p:cNvSpPr/>
          <p:nvPr/>
        </p:nvSpPr>
        <p:spPr>
          <a:xfrm>
            <a:off x="4851698" y="2213894"/>
            <a:ext cx="4422000" cy="1246500"/>
          </a:xfrm>
          <a:prstGeom prst="rect">
            <a:avLst/>
          </a:prstGeom>
          <a:solidFill>
            <a:schemeClr val="lt1">
              <a:alpha val="69800"/>
            </a:schemeClr>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spcBef>
                <a:spcPts val="0"/>
              </a:spcBef>
              <a:spcAft>
                <a:spcPts val="0"/>
              </a:spcAft>
            </a:pPr>
            <a:endParaRPr sz="1400">
              <a:solidFill>
                <a:schemeClr val="lt1"/>
              </a:solidFill>
              <a:latin typeface="Calibri"/>
              <a:ea typeface="Calibri"/>
              <a:cs typeface="Calibri"/>
              <a:sym typeface="Calibri"/>
            </a:endParaRPr>
          </a:p>
        </p:txBody>
      </p:sp>
      <p:sp>
        <p:nvSpPr>
          <p:cNvPr id="311" name="Google Shape;311;p38"/>
          <p:cNvSpPr txBox="1"/>
          <p:nvPr/>
        </p:nvSpPr>
        <p:spPr>
          <a:xfrm>
            <a:off x="3255671" y="3128025"/>
            <a:ext cx="1450500" cy="392400"/>
          </a:xfrm>
          <a:prstGeom prst="rect">
            <a:avLst/>
          </a:prstGeom>
          <a:solidFill>
            <a:schemeClr val="lt1"/>
          </a:solidFill>
          <a:ln>
            <a:noFill/>
          </a:ln>
        </p:spPr>
        <p:txBody>
          <a:bodyPr spcFirstLastPara="1" wrap="square" lIns="68575" tIns="34275" rIns="68575" bIns="34275" anchor="t" anchorCtr="0">
            <a:noAutofit/>
          </a:bodyPr>
          <a:lstStyle/>
          <a:p>
            <a:pPr>
              <a:spcBef>
                <a:spcPts val="0"/>
              </a:spcBef>
              <a:spcAft>
                <a:spcPts val="0"/>
              </a:spcAft>
            </a:pPr>
            <a:r>
              <a:rPr lang="en" sz="1100">
                <a:solidFill>
                  <a:schemeClr val="dk1"/>
                </a:solidFill>
                <a:latin typeface="Roboto"/>
                <a:ea typeface="Roboto"/>
                <a:cs typeface="Roboto"/>
                <a:sym typeface="Roboto"/>
              </a:rPr>
              <a:t>Rectified Conv </a:t>
            </a:r>
            <a:endParaRPr sz="1100">
              <a:latin typeface="Roboto"/>
              <a:ea typeface="Roboto"/>
              <a:cs typeface="Roboto"/>
              <a:sym typeface="Roboto"/>
            </a:endParaRPr>
          </a:p>
          <a:p>
            <a:pPr>
              <a:spcBef>
                <a:spcPts val="0"/>
              </a:spcBef>
              <a:spcAft>
                <a:spcPts val="0"/>
              </a:spcAft>
            </a:pPr>
            <a:r>
              <a:rPr lang="en" sz="1100">
                <a:solidFill>
                  <a:schemeClr val="dk1"/>
                </a:solidFill>
                <a:latin typeface="Roboto"/>
                <a:ea typeface="Roboto"/>
                <a:cs typeface="Roboto"/>
                <a:sym typeface="Roboto"/>
              </a:rPr>
              <a:t>Feature Maps</a:t>
            </a:r>
            <a:endParaRPr sz="1100">
              <a:solidFill>
                <a:schemeClr val="dk1"/>
              </a:solidFill>
              <a:latin typeface="Roboto"/>
              <a:ea typeface="Roboto"/>
              <a:cs typeface="Roboto"/>
              <a:sym typeface="Roboto"/>
            </a:endParaRPr>
          </a:p>
        </p:txBody>
      </p:sp>
      <p:grpSp>
        <p:nvGrpSpPr>
          <p:cNvPr id="312" name="Google Shape;312;p38"/>
          <p:cNvGrpSpPr/>
          <p:nvPr/>
        </p:nvGrpSpPr>
        <p:grpSpPr>
          <a:xfrm>
            <a:off x="2985652" y="4476576"/>
            <a:ext cx="221850" cy="276975"/>
            <a:chOff x="3980870" y="4825767"/>
            <a:chExt cx="295800" cy="369300"/>
          </a:xfrm>
        </p:grpSpPr>
        <p:sp>
          <p:nvSpPr>
            <p:cNvPr id="313" name="Google Shape;313;p38"/>
            <p:cNvSpPr/>
            <p:nvPr/>
          </p:nvSpPr>
          <p:spPr>
            <a:xfrm>
              <a:off x="4104982" y="4966062"/>
              <a:ext cx="87000" cy="99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spcBef>
                  <a:spcPts val="0"/>
                </a:spcBef>
                <a:spcAft>
                  <a:spcPts val="0"/>
                </a:spcAft>
              </a:pPr>
              <a:endParaRPr sz="1400">
                <a:solidFill>
                  <a:schemeClr val="lt1"/>
                </a:solidFill>
                <a:latin typeface="Calibri"/>
                <a:ea typeface="Calibri"/>
                <a:cs typeface="Calibri"/>
                <a:sym typeface="Calibri"/>
              </a:endParaRPr>
            </a:p>
          </p:txBody>
        </p:sp>
        <p:sp>
          <p:nvSpPr>
            <p:cNvPr id="314" name="Google Shape;314;p38"/>
            <p:cNvSpPr txBox="1"/>
            <p:nvPr/>
          </p:nvSpPr>
          <p:spPr>
            <a:xfrm>
              <a:off x="3980870" y="4825767"/>
              <a:ext cx="295800" cy="369300"/>
            </a:xfrm>
            <a:prstGeom prst="rect">
              <a:avLst/>
            </a:prstGeom>
            <a:noFill/>
            <a:ln>
              <a:noFill/>
            </a:ln>
          </p:spPr>
          <p:txBody>
            <a:bodyPr spcFirstLastPara="1" wrap="square" lIns="68575" tIns="34275" rIns="68575" bIns="34275" anchor="t" anchorCtr="0">
              <a:noAutofit/>
            </a:bodyPr>
            <a:lstStyle/>
            <a:p>
              <a:pPr algn="l">
                <a:spcBef>
                  <a:spcPts val="0"/>
                </a:spcBef>
                <a:spcAft>
                  <a:spcPts val="0"/>
                </a:spcAft>
              </a:pPr>
              <a:r>
                <a:rPr lang="en" sz="1400">
                  <a:solidFill>
                    <a:schemeClr val="dk1"/>
                  </a:solidFill>
                  <a:latin typeface="Calibri"/>
                  <a:ea typeface="Calibri"/>
                  <a:cs typeface="Calibri"/>
                  <a:sym typeface="Calibri"/>
                </a:rPr>
                <a:t>+</a:t>
              </a:r>
              <a:endParaRPr sz="1100"/>
            </a:p>
          </p:txBody>
        </p:sp>
      </p:grpSp>
      <p:sp>
        <p:nvSpPr>
          <p:cNvPr id="315" name="Google Shape;315;p38"/>
          <p:cNvSpPr txBox="1"/>
          <p:nvPr/>
        </p:nvSpPr>
        <p:spPr>
          <a:xfrm>
            <a:off x="5294875" y="1713438"/>
            <a:ext cx="2601900" cy="3924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pPr>
            <a:r>
              <a:rPr lang="en">
                <a:latin typeface="Roboto"/>
                <a:ea typeface="Roboto"/>
                <a:cs typeface="Roboto"/>
                <a:sym typeface="Roboto"/>
              </a:rPr>
              <a:t>Neuron Importance </a:t>
            </a:r>
            <a:endParaRPr>
              <a:latin typeface="Roboto"/>
              <a:ea typeface="Roboto"/>
              <a:cs typeface="Roboto"/>
              <a:sym typeface="Roboto"/>
            </a:endParaRPr>
          </a:p>
        </p:txBody>
      </p:sp>
      <p:pic>
        <p:nvPicPr>
          <p:cNvPr id="316" name="Google Shape;316;p38"/>
          <p:cNvPicPr preferRelativeResize="0"/>
          <p:nvPr/>
        </p:nvPicPr>
        <p:blipFill>
          <a:blip r:embed="rId24">
            <a:alphaModFix/>
          </a:blip>
          <a:stretch>
            <a:fillRect/>
          </a:stretch>
        </p:blipFill>
        <p:spPr>
          <a:xfrm>
            <a:off x="6945325" y="1488749"/>
            <a:ext cx="2198750" cy="934055"/>
          </a:xfrm>
          <a:prstGeom prst="rect">
            <a:avLst/>
          </a:prstGeom>
          <a:noFill/>
          <a:ln>
            <a:noFill/>
          </a:ln>
        </p:spPr>
      </p:pic>
    </p:spTree>
    <p:extLst>
      <p:ext uri="{BB962C8B-B14F-4D97-AF65-F5344CB8AC3E}">
        <p14:creationId xmlns:p14="http://schemas.microsoft.com/office/powerpoint/2010/main" val="113775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
                                        <p:tgtEl>
                                          <p:spTgt spid="2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Effect transition="in" filter="fade">
                                      <p:cBhvr>
                                        <p:cTn id="12" dur="1"/>
                                        <p:tgtEl>
                                          <p:spTgt spid="2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
                                        </p:tgtEl>
                                        <p:attrNameLst>
                                          <p:attrName>style.visibility</p:attrName>
                                        </p:attrNameLst>
                                      </p:cBhvr>
                                      <p:to>
                                        <p:strVal val="visible"/>
                                      </p:to>
                                    </p:set>
                                    <p:animEffect transition="in" filter="fade">
                                      <p:cBhvr>
                                        <p:cTn id="17" dur="1"/>
                                        <p:tgtEl>
                                          <p:spTgt spid="291"/>
                                        </p:tgtEl>
                                      </p:cBhvr>
                                    </p:animEffect>
                                  </p:childTnLst>
                                </p:cTn>
                              </p:par>
                              <p:par>
                                <p:cTn id="18" presetID="10" presetClass="entr" presetSubtype="0" fill="hold" nodeType="withEffect">
                                  <p:stCondLst>
                                    <p:cond delay="0"/>
                                  </p:stCondLst>
                                  <p:childTnLst>
                                    <p:set>
                                      <p:cBhvr>
                                        <p:cTn id="19" dur="1" fill="hold">
                                          <p:stCondLst>
                                            <p:cond delay="0"/>
                                          </p:stCondLst>
                                        </p:cTn>
                                        <p:tgtEl>
                                          <p:spTgt spid="311"/>
                                        </p:tgtEl>
                                        <p:attrNameLst>
                                          <p:attrName>style.visibility</p:attrName>
                                        </p:attrNameLst>
                                      </p:cBhvr>
                                      <p:to>
                                        <p:strVal val="visible"/>
                                      </p:to>
                                    </p:set>
                                    <p:animEffect transition="in" filter="fade">
                                      <p:cBhvr>
                                        <p:cTn id="20" dur="1"/>
                                        <p:tgtEl>
                                          <p:spTgt spid="311"/>
                                        </p:tgtEl>
                                      </p:cBhvr>
                                    </p:animEffect>
                                  </p:childTnLst>
                                </p:cTn>
                              </p:par>
                              <p:par>
                                <p:cTn id="21" presetID="10" presetClass="entr" presetSubtype="0" fill="hold" nodeType="with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fade">
                                      <p:cBhvr>
                                        <p:cTn id="23" dur="1"/>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2"/>
                                        </p:tgtEl>
                                        <p:attrNameLst>
                                          <p:attrName>style.visibility</p:attrName>
                                        </p:attrNameLst>
                                      </p:cBhvr>
                                      <p:to>
                                        <p:strVal val="visible"/>
                                      </p:to>
                                    </p:set>
                                    <p:animEffect transition="in" filter="fade">
                                      <p:cBhvr>
                                        <p:cTn id="28" dur="1"/>
                                        <p:tgtEl>
                                          <p:spTgt spid="28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7"/>
                                        </p:tgtEl>
                                        <p:attrNameLst>
                                          <p:attrName>style.visibility</p:attrName>
                                        </p:attrNameLst>
                                      </p:cBhvr>
                                      <p:to>
                                        <p:strVal val="visible"/>
                                      </p:to>
                                    </p:set>
                                    <p:animEffect transition="in" filter="fade">
                                      <p:cBhvr>
                                        <p:cTn id="33" dur="1"/>
                                        <p:tgtEl>
                                          <p:spTgt spid="277"/>
                                        </p:tgtEl>
                                      </p:cBhvr>
                                    </p:animEffect>
                                  </p:childTnLst>
                                </p:cTn>
                              </p:par>
                              <p:par>
                                <p:cTn id="34" presetID="10" presetClass="entr" presetSubtype="0" fill="hold" nodeType="withEffect">
                                  <p:stCondLst>
                                    <p:cond delay="0"/>
                                  </p:stCondLst>
                                  <p:childTnLst>
                                    <p:set>
                                      <p:cBhvr>
                                        <p:cTn id="35" dur="1" fill="hold">
                                          <p:stCondLst>
                                            <p:cond delay="0"/>
                                          </p:stCondLst>
                                        </p:cTn>
                                        <p:tgtEl>
                                          <p:spTgt spid="276"/>
                                        </p:tgtEl>
                                        <p:attrNameLst>
                                          <p:attrName>style.visibility</p:attrName>
                                        </p:attrNameLst>
                                      </p:cBhvr>
                                      <p:to>
                                        <p:strVal val="visible"/>
                                      </p:to>
                                    </p:set>
                                    <p:animEffect transition="in" filter="fade">
                                      <p:cBhvr>
                                        <p:cTn id="36" dur="1000"/>
                                        <p:tgtEl>
                                          <p:spTgt spid="276"/>
                                        </p:tgtEl>
                                      </p:cBhvr>
                                    </p:animEffect>
                                  </p:childTnLst>
                                </p:cTn>
                              </p:par>
                              <p:par>
                                <p:cTn id="37" presetID="10" presetClass="entr" presetSubtype="0" fill="hold" nodeType="withEffect">
                                  <p:stCondLst>
                                    <p:cond delay="0"/>
                                  </p:stCondLst>
                                  <p:childTnLst>
                                    <p:set>
                                      <p:cBhvr>
                                        <p:cTn id="38" dur="1" fill="hold">
                                          <p:stCondLst>
                                            <p:cond delay="0"/>
                                          </p:stCondLst>
                                        </p:cTn>
                                        <p:tgtEl>
                                          <p:spTgt spid="297"/>
                                        </p:tgtEl>
                                        <p:attrNameLst>
                                          <p:attrName>style.visibility</p:attrName>
                                        </p:attrNameLst>
                                      </p:cBhvr>
                                      <p:to>
                                        <p:strVal val="visible"/>
                                      </p:to>
                                    </p:set>
                                    <p:animEffect transition="in" filter="fade">
                                      <p:cBhvr>
                                        <p:cTn id="39" dur="1"/>
                                        <p:tgtEl>
                                          <p:spTgt spid="297"/>
                                        </p:tgtEl>
                                      </p:cBhvr>
                                    </p:animEffect>
                                  </p:childTnLst>
                                </p:cTn>
                              </p:par>
                              <p:par>
                                <p:cTn id="40" presetID="1" presetClass="entr" presetSubtype="0" fill="hold" nodeType="withEffect">
                                  <p:stCondLst>
                                    <p:cond delay="0"/>
                                  </p:stCondLst>
                                  <p:childTnLst>
                                    <p:set>
                                      <p:cBhvr>
                                        <p:cTn id="41" dur="1" fill="hold">
                                          <p:stCondLst>
                                            <p:cond delay="0"/>
                                          </p:stCondLst>
                                        </p:cTn>
                                        <p:tgtEl>
                                          <p:spTgt spid="29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1"/>
                                          </p:stCondLst>
                                        </p:cTn>
                                        <p:tgtEl>
                                          <p:spTgt spid="277"/>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83"/>
                                        </p:tgtEl>
                                        <p:attrNameLst>
                                          <p:attrName>style.visibility</p:attrName>
                                        </p:attrNameLst>
                                      </p:cBhvr>
                                      <p:to>
                                        <p:strVal val="visible"/>
                                      </p:to>
                                    </p:set>
                                    <p:animEffect transition="in" filter="fade">
                                      <p:cBhvr>
                                        <p:cTn id="48" dur="1"/>
                                        <p:tgtEl>
                                          <p:spTgt spid="28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84"/>
                                        </p:tgtEl>
                                        <p:attrNameLst>
                                          <p:attrName>style.visibility</p:attrName>
                                        </p:attrNameLst>
                                      </p:cBhvr>
                                      <p:to>
                                        <p:strVal val="visible"/>
                                      </p:to>
                                    </p:set>
                                    <p:animEffect transition="in" filter="fade">
                                      <p:cBhvr>
                                        <p:cTn id="53" dur="1"/>
                                        <p:tgtEl>
                                          <p:spTgt spid="284"/>
                                        </p:tgtEl>
                                      </p:cBhvr>
                                    </p:animEffect>
                                  </p:childTnLst>
                                </p:cTn>
                              </p:par>
                              <p:par>
                                <p:cTn id="54" presetID="10" presetClass="entr" presetSubtype="0" fill="hold" nodeType="withEffect">
                                  <p:stCondLst>
                                    <p:cond delay="0"/>
                                  </p:stCondLst>
                                  <p:childTnLst>
                                    <p:set>
                                      <p:cBhvr>
                                        <p:cTn id="55" dur="1" fill="hold">
                                          <p:stCondLst>
                                            <p:cond delay="0"/>
                                          </p:stCondLst>
                                        </p:cTn>
                                        <p:tgtEl>
                                          <p:spTgt spid="304"/>
                                        </p:tgtEl>
                                        <p:attrNameLst>
                                          <p:attrName>style.visibility</p:attrName>
                                        </p:attrNameLst>
                                      </p:cBhvr>
                                      <p:to>
                                        <p:strVal val="visible"/>
                                      </p:to>
                                    </p:set>
                                    <p:animEffect transition="in" filter="fade">
                                      <p:cBhvr>
                                        <p:cTn id="56" dur="1"/>
                                        <p:tgtEl>
                                          <p:spTgt spid="30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85"/>
                                        </p:tgtEl>
                                        <p:attrNameLst>
                                          <p:attrName>style.visibility</p:attrName>
                                        </p:attrNameLst>
                                      </p:cBhvr>
                                      <p:to>
                                        <p:strVal val="visible"/>
                                      </p:to>
                                    </p:set>
                                    <p:animEffect transition="in" filter="fade">
                                      <p:cBhvr>
                                        <p:cTn id="61" dur="1"/>
                                        <p:tgtEl>
                                          <p:spTgt spid="28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5"/>
                                        </p:tgtEl>
                                        <p:attrNameLst>
                                          <p:attrName>style.visibility</p:attrName>
                                        </p:attrNameLst>
                                      </p:cBhvr>
                                      <p:to>
                                        <p:strVal val="visible"/>
                                      </p:to>
                                    </p:set>
                                    <p:animEffect transition="in" filter="fade">
                                      <p:cBhvr>
                                        <p:cTn id="66" dur="1000"/>
                                        <p:tgtEl>
                                          <p:spTgt spid="27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15"/>
                                        </p:tgtEl>
                                        <p:attrNameLst>
                                          <p:attrName>style.visibility</p:attrName>
                                        </p:attrNameLst>
                                      </p:cBhvr>
                                      <p:to>
                                        <p:strVal val="visible"/>
                                      </p:to>
                                    </p:set>
                                    <p:animEffect transition="in" filter="fade">
                                      <p:cBhvr>
                                        <p:cTn id="71" dur="1100"/>
                                        <p:tgtEl>
                                          <p:spTgt spid="315"/>
                                        </p:tgtEl>
                                      </p:cBhvr>
                                    </p:animEffect>
                                  </p:childTnLst>
                                </p:cTn>
                              </p:par>
                              <p:par>
                                <p:cTn id="72" presetID="10" presetClass="entr" presetSubtype="0" fill="hold" nodeType="withEffect">
                                  <p:stCondLst>
                                    <p:cond delay="0"/>
                                  </p:stCondLst>
                                  <p:childTnLst>
                                    <p:set>
                                      <p:cBhvr>
                                        <p:cTn id="73" dur="1" fill="hold">
                                          <p:stCondLst>
                                            <p:cond delay="0"/>
                                          </p:stCondLst>
                                        </p:cTn>
                                        <p:tgtEl>
                                          <p:spTgt spid="316"/>
                                        </p:tgtEl>
                                        <p:attrNameLst>
                                          <p:attrName>style.visibility</p:attrName>
                                        </p:attrNameLst>
                                      </p:cBhvr>
                                      <p:to>
                                        <p:strVal val="visible"/>
                                      </p:to>
                                    </p:set>
                                    <p:animEffect transition="in" filter="fade">
                                      <p:cBhvr>
                                        <p:cTn id="74" dur="1000"/>
                                        <p:tgtEl>
                                          <p:spTgt spid="31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00"/>
                                        <p:tgtEl>
                                          <p:spTgt spid="315"/>
                                        </p:tgtEl>
                                      </p:cBhvr>
                                    </p:animEffect>
                                    <p:set>
                                      <p:cBhvr>
                                        <p:cTn id="79" dur="1" fill="hold">
                                          <p:stCondLst>
                                            <p:cond delay="1000"/>
                                          </p:stCondLst>
                                        </p:cTn>
                                        <p:tgtEl>
                                          <p:spTgt spid="31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316"/>
                                        </p:tgtEl>
                                      </p:cBhvr>
                                    </p:animEffect>
                                    <p:set>
                                      <p:cBhvr>
                                        <p:cTn id="82" dur="1" fill="hold">
                                          <p:stCondLst>
                                            <p:cond delay="1000"/>
                                          </p:stCondLst>
                                        </p:cTn>
                                        <p:tgtEl>
                                          <p:spTgt spid="3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78"/>
                                        </p:tgtEl>
                                        <p:attrNameLst>
                                          <p:attrName>style.visibility</p:attrName>
                                        </p:attrNameLst>
                                      </p:cBhvr>
                                      <p:to>
                                        <p:strVal val="visible"/>
                                      </p:to>
                                    </p:set>
                                    <p:animEffect transition="in" filter="fade">
                                      <p:cBhvr>
                                        <p:cTn id="87" dur="1"/>
                                        <p:tgtEl>
                                          <p:spTgt spid="278"/>
                                        </p:tgtEl>
                                      </p:cBhvr>
                                    </p:animEffect>
                                  </p:childTnLst>
                                </p:cTn>
                              </p:par>
                              <p:par>
                                <p:cTn id="88" presetID="10" presetClass="entr" presetSubtype="0" fill="hold" nodeType="withEffect">
                                  <p:stCondLst>
                                    <p:cond delay="0"/>
                                  </p:stCondLst>
                                  <p:childTnLst>
                                    <p:set>
                                      <p:cBhvr>
                                        <p:cTn id="89" dur="1" fill="hold">
                                          <p:stCondLst>
                                            <p:cond delay="0"/>
                                          </p:stCondLst>
                                        </p:cTn>
                                        <p:tgtEl>
                                          <p:spTgt spid="312"/>
                                        </p:tgtEl>
                                        <p:attrNameLst>
                                          <p:attrName>style.visibility</p:attrName>
                                        </p:attrNameLst>
                                      </p:cBhvr>
                                      <p:to>
                                        <p:strVal val="visible"/>
                                      </p:to>
                                    </p:set>
                                    <p:animEffect transition="in" filter="fade">
                                      <p:cBhvr>
                                        <p:cTn id="90" dur="1"/>
                                        <p:tgtEl>
                                          <p:spTgt spid="31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93"/>
                                        </p:tgtEl>
                                        <p:attrNameLst>
                                          <p:attrName>style.visibility</p:attrName>
                                        </p:attrNameLst>
                                      </p:cBhvr>
                                      <p:to>
                                        <p:strVal val="visible"/>
                                      </p:to>
                                    </p:set>
                                    <p:animEffect transition="in" filter="fade">
                                      <p:cBhvr>
                                        <p:cTn id="95" dur="1"/>
                                        <p:tgtEl>
                                          <p:spTgt spid="293"/>
                                        </p:tgtEl>
                                      </p:cBhvr>
                                    </p:animEffect>
                                  </p:childTnLst>
                                </p:cTn>
                              </p:par>
                              <p:par>
                                <p:cTn id="96" presetID="10" presetClass="entr" presetSubtype="0" fill="hold" nodeType="withEffect">
                                  <p:stCondLst>
                                    <p:cond delay="0"/>
                                  </p:stCondLst>
                                  <p:childTnLst>
                                    <p:set>
                                      <p:cBhvr>
                                        <p:cTn id="97" dur="1" fill="hold">
                                          <p:stCondLst>
                                            <p:cond delay="0"/>
                                          </p:stCondLst>
                                        </p:cTn>
                                        <p:tgtEl>
                                          <p:spTgt spid="295"/>
                                        </p:tgtEl>
                                        <p:attrNameLst>
                                          <p:attrName>style.visibility</p:attrName>
                                        </p:attrNameLst>
                                      </p:cBhvr>
                                      <p:to>
                                        <p:strVal val="visible"/>
                                      </p:to>
                                    </p:set>
                                    <p:animEffect transition="in" filter="fade">
                                      <p:cBhvr>
                                        <p:cTn id="98" dur="1"/>
                                        <p:tgtEl>
                                          <p:spTgt spid="29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10"/>
                                        </p:tgtEl>
                                        <p:attrNameLst>
                                          <p:attrName>style.visibility</p:attrName>
                                        </p:attrNameLst>
                                      </p:cBhvr>
                                      <p:to>
                                        <p:strVal val="visible"/>
                                      </p:to>
                                    </p:set>
                                    <p:animEffect transition="in" filter="fade">
                                      <p:cBhvr>
                                        <p:cTn id="103" dur="1"/>
                                        <p:tgtEl>
                                          <p:spTgt spid="310"/>
                                        </p:tgtEl>
                                      </p:cBhvr>
                                    </p:animEffect>
                                  </p:childTnLst>
                                </p:cTn>
                              </p:par>
                              <p:par>
                                <p:cTn id="104" presetID="10" presetClass="entr" presetSubtype="0" fill="hold" nodeType="withEffect">
                                  <p:stCondLst>
                                    <p:cond delay="0"/>
                                  </p:stCondLst>
                                  <p:childTnLst>
                                    <p:set>
                                      <p:cBhvr>
                                        <p:cTn id="105" dur="1" fill="hold">
                                          <p:stCondLst>
                                            <p:cond delay="0"/>
                                          </p:stCondLst>
                                        </p:cTn>
                                        <p:tgtEl>
                                          <p:spTgt spid="287"/>
                                        </p:tgtEl>
                                        <p:attrNameLst>
                                          <p:attrName>style.visibility</p:attrName>
                                        </p:attrNameLst>
                                      </p:cBhvr>
                                      <p:to>
                                        <p:strVal val="visible"/>
                                      </p:to>
                                    </p:set>
                                    <p:animEffect transition="in" filter="fade">
                                      <p:cBhvr>
                                        <p:cTn id="106" dur="1"/>
                                        <p:tgtEl>
                                          <p:spTgt spid="287"/>
                                        </p:tgtEl>
                                      </p:cBhvr>
                                    </p:animEffect>
                                  </p:childTnLst>
                                </p:cTn>
                              </p:par>
                              <p:par>
                                <p:cTn id="107" presetID="10" presetClass="entr" presetSubtype="0" fill="hold" nodeType="withEffect">
                                  <p:stCondLst>
                                    <p:cond delay="0"/>
                                  </p:stCondLst>
                                  <p:childTnLst>
                                    <p:set>
                                      <p:cBhvr>
                                        <p:cTn id="108" dur="1" fill="hold">
                                          <p:stCondLst>
                                            <p:cond delay="0"/>
                                          </p:stCondLst>
                                        </p:cTn>
                                        <p:tgtEl>
                                          <p:spTgt spid="298"/>
                                        </p:tgtEl>
                                        <p:attrNameLst>
                                          <p:attrName>style.visibility</p:attrName>
                                        </p:attrNameLst>
                                      </p:cBhvr>
                                      <p:to>
                                        <p:strVal val="visible"/>
                                      </p:to>
                                    </p:set>
                                    <p:animEffect transition="in" filter="fade">
                                      <p:cBhvr>
                                        <p:cTn id="109" dur="1"/>
                                        <p:tgtEl>
                                          <p:spTgt spid="298"/>
                                        </p:tgtEl>
                                      </p:cBhvr>
                                    </p:animEffect>
                                  </p:childTnLst>
                                </p:cTn>
                              </p:par>
                              <p:par>
                                <p:cTn id="110" presetID="10" presetClass="entr" presetSubtype="0" fill="hold" nodeType="withEffect">
                                  <p:stCondLst>
                                    <p:cond delay="0"/>
                                  </p:stCondLst>
                                  <p:childTnLst>
                                    <p:set>
                                      <p:cBhvr>
                                        <p:cTn id="111" dur="1" fill="hold">
                                          <p:stCondLst>
                                            <p:cond delay="0"/>
                                          </p:stCondLst>
                                        </p:cTn>
                                        <p:tgtEl>
                                          <p:spTgt spid="299"/>
                                        </p:tgtEl>
                                        <p:attrNameLst>
                                          <p:attrName>style.visibility</p:attrName>
                                        </p:attrNameLst>
                                      </p:cBhvr>
                                      <p:to>
                                        <p:strVal val="visible"/>
                                      </p:to>
                                    </p:set>
                                    <p:animEffect transition="in" filter="fade">
                                      <p:cBhvr>
                                        <p:cTn id="112" dur="1"/>
                                        <p:tgtEl>
                                          <p:spTgt spid="29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09"/>
                                        </p:tgtEl>
                                        <p:attrNameLst>
                                          <p:attrName>style.visibility</p:attrName>
                                        </p:attrNameLst>
                                      </p:cBhvr>
                                      <p:to>
                                        <p:strVal val="visible"/>
                                      </p:to>
                                    </p:set>
                                    <p:animEffect transition="in" filter="fade">
                                      <p:cBhvr>
                                        <p:cTn id="117" dur="1"/>
                                        <p:tgtEl>
                                          <p:spTgt spid="309"/>
                                        </p:tgtEl>
                                      </p:cBhvr>
                                    </p:animEffect>
                                  </p:childTnLst>
                                </p:cTn>
                              </p:par>
                              <p:par>
                                <p:cTn id="118" presetID="10" presetClass="entr" presetSubtype="0" fill="hold" nodeType="withEffect">
                                  <p:stCondLst>
                                    <p:cond delay="0"/>
                                  </p:stCondLst>
                                  <p:childTnLst>
                                    <p:set>
                                      <p:cBhvr>
                                        <p:cTn id="119" dur="1" fill="hold">
                                          <p:stCondLst>
                                            <p:cond delay="0"/>
                                          </p:stCondLst>
                                        </p:cTn>
                                        <p:tgtEl>
                                          <p:spTgt spid="288"/>
                                        </p:tgtEl>
                                        <p:attrNameLst>
                                          <p:attrName>style.visibility</p:attrName>
                                        </p:attrNameLst>
                                      </p:cBhvr>
                                      <p:to>
                                        <p:strVal val="visible"/>
                                      </p:to>
                                    </p:set>
                                    <p:animEffect transition="in" filter="fade">
                                      <p:cBhvr>
                                        <p:cTn id="120" dur="1"/>
                                        <p:tgtEl>
                                          <p:spTgt spid="288"/>
                                        </p:tgtEl>
                                      </p:cBhvr>
                                    </p:animEffect>
                                  </p:childTnLst>
                                </p:cTn>
                              </p:par>
                              <p:par>
                                <p:cTn id="121" presetID="10" presetClass="entr" presetSubtype="0" fill="hold" nodeType="withEffect">
                                  <p:stCondLst>
                                    <p:cond delay="0"/>
                                  </p:stCondLst>
                                  <p:childTnLst>
                                    <p:set>
                                      <p:cBhvr>
                                        <p:cTn id="122" dur="1" fill="hold">
                                          <p:stCondLst>
                                            <p:cond delay="0"/>
                                          </p:stCondLst>
                                        </p:cTn>
                                        <p:tgtEl>
                                          <p:spTgt spid="290"/>
                                        </p:tgtEl>
                                        <p:attrNameLst>
                                          <p:attrName>style.visibility</p:attrName>
                                        </p:attrNameLst>
                                      </p:cBhvr>
                                      <p:to>
                                        <p:strVal val="visible"/>
                                      </p:to>
                                    </p:set>
                                    <p:animEffect transition="in" filter="fade">
                                      <p:cBhvr>
                                        <p:cTn id="123" dur="1"/>
                                        <p:tgtEl>
                                          <p:spTgt spid="290"/>
                                        </p:tgtEl>
                                      </p:cBhvr>
                                    </p:animEffect>
                                  </p:childTnLst>
                                </p:cTn>
                              </p:par>
                              <p:par>
                                <p:cTn id="124" presetID="10" presetClass="entr" presetSubtype="0" fill="hold" nodeType="withEffect">
                                  <p:stCondLst>
                                    <p:cond delay="0"/>
                                  </p:stCondLst>
                                  <p:childTnLst>
                                    <p:set>
                                      <p:cBhvr>
                                        <p:cTn id="125" dur="1" fill="hold">
                                          <p:stCondLst>
                                            <p:cond delay="0"/>
                                          </p:stCondLst>
                                        </p:cTn>
                                        <p:tgtEl>
                                          <p:spTgt spid="300"/>
                                        </p:tgtEl>
                                        <p:attrNameLst>
                                          <p:attrName>style.visibility</p:attrName>
                                        </p:attrNameLst>
                                      </p:cBhvr>
                                      <p:to>
                                        <p:strVal val="visible"/>
                                      </p:to>
                                    </p:set>
                                    <p:animEffect transition="in" filter="fade">
                                      <p:cBhvr>
                                        <p:cTn id="126" dur="1"/>
                                        <p:tgtEl>
                                          <p:spTgt spid="300"/>
                                        </p:tgtEl>
                                      </p:cBhvr>
                                    </p:animEffect>
                                  </p:childTnLst>
                                </p:cTn>
                              </p:par>
                              <p:par>
                                <p:cTn id="127" presetID="1" presetClass="entr" presetSubtype="0" fill="hold" nodeType="withEffect">
                                  <p:stCondLst>
                                    <p:cond delay="0"/>
                                  </p:stCondLst>
                                  <p:childTnLst>
                                    <p:set>
                                      <p:cBhvr>
                                        <p:cTn id="128" dur="1" fill="hold">
                                          <p:stCondLst>
                                            <p:cond delay="0"/>
                                          </p:stCondLst>
                                        </p:cTn>
                                        <p:tgtEl>
                                          <p:spTgt spid="30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8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1"/>
                                          </p:stCondLst>
                                        </p:cTn>
                                        <p:tgtEl>
                                          <p:spTgt spid="309"/>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1"/>
                                          </p:stCondLst>
                                        </p:cTn>
                                        <p:tgtEl>
                                          <p:spTgt spid="31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307"/>
                                        </p:tgtEl>
                                        <p:attrNameLst>
                                          <p:attrName>style.visibility</p:attrName>
                                        </p:attrNameLst>
                                      </p:cBhvr>
                                      <p:to>
                                        <p:strVal val="visible"/>
                                      </p:to>
                                    </p:set>
                                    <p:animEffect transition="in" filter="fade">
                                      <p:cBhvr>
                                        <p:cTn id="143" dur="1"/>
                                        <p:tgtEl>
                                          <p:spTgt spid="307"/>
                                        </p:tgtEl>
                                      </p:cBhvr>
                                    </p:animEffec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308"/>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305"/>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289"/>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nodeType="clickEffect">
                                  <p:stCondLst>
                                    <p:cond delay="0"/>
                                  </p:stCondLst>
                                  <p:childTnLst>
                                    <p:set>
                                      <p:cBhvr>
                                        <p:cTn id="157" dur="1" fill="hold">
                                          <p:stCondLst>
                                            <p:cond delay="0"/>
                                          </p:stCondLst>
                                        </p:cTn>
                                        <p:tgtEl>
                                          <p:spTgt spid="29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292"/>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9"/>
          <p:cNvPicPr preferRelativeResize="0"/>
          <p:nvPr/>
        </p:nvPicPr>
        <p:blipFill rotWithShape="1">
          <a:blip r:embed="rId3">
            <a:alphaModFix/>
          </a:blip>
          <a:srcRect l="5222" t="13815"/>
          <a:stretch/>
        </p:blipFill>
        <p:spPr>
          <a:xfrm>
            <a:off x="3264409" y="4496562"/>
            <a:ext cx="1128979" cy="419868"/>
          </a:xfrm>
          <a:prstGeom prst="rect">
            <a:avLst/>
          </a:prstGeom>
          <a:noFill/>
          <a:ln>
            <a:noFill/>
          </a:ln>
        </p:spPr>
      </p:pic>
      <p:pic>
        <p:nvPicPr>
          <p:cNvPr id="323" name="Google Shape;323;p39"/>
          <p:cNvPicPr preferRelativeResize="0"/>
          <p:nvPr/>
        </p:nvPicPr>
        <p:blipFill rotWithShape="1">
          <a:blip r:embed="rId4">
            <a:alphaModFix/>
          </a:blip>
          <a:srcRect/>
          <a:stretch/>
        </p:blipFill>
        <p:spPr>
          <a:xfrm>
            <a:off x="2498725" y="4342284"/>
            <a:ext cx="1799905" cy="849099"/>
          </a:xfrm>
          <a:prstGeom prst="rect">
            <a:avLst/>
          </a:prstGeom>
          <a:noFill/>
          <a:ln>
            <a:noFill/>
          </a:ln>
        </p:spPr>
      </p:pic>
      <p:pic>
        <p:nvPicPr>
          <p:cNvPr id="324" name="Google Shape;324;p39"/>
          <p:cNvPicPr preferRelativeResize="0">
            <a:picLocks noGrp="1"/>
          </p:cNvPicPr>
          <p:nvPr>
            <p:ph type="body" idx="1"/>
          </p:nvPr>
        </p:nvPicPr>
        <p:blipFill rotWithShape="1">
          <a:blip r:embed="rId5">
            <a:alphaModFix/>
          </a:blip>
          <a:srcRect/>
          <a:stretch/>
        </p:blipFill>
        <p:spPr>
          <a:xfrm>
            <a:off x="1565503" y="3473643"/>
            <a:ext cx="1007700" cy="1007700"/>
          </a:xfrm>
          <a:prstGeom prst="rect">
            <a:avLst/>
          </a:prstGeom>
          <a:noFill/>
          <a:ln>
            <a:noFill/>
          </a:ln>
        </p:spPr>
      </p:pic>
      <p:pic>
        <p:nvPicPr>
          <p:cNvPr id="325" name="Google Shape;325;p39"/>
          <p:cNvPicPr preferRelativeResize="0"/>
          <p:nvPr/>
        </p:nvPicPr>
        <p:blipFill rotWithShape="1">
          <a:blip r:embed="rId6">
            <a:alphaModFix/>
          </a:blip>
          <a:srcRect/>
          <a:stretch/>
        </p:blipFill>
        <p:spPr>
          <a:xfrm>
            <a:off x="2474231" y="3703313"/>
            <a:ext cx="850433" cy="614477"/>
          </a:xfrm>
          <a:prstGeom prst="rect">
            <a:avLst/>
          </a:prstGeom>
          <a:noFill/>
          <a:ln>
            <a:noFill/>
          </a:ln>
        </p:spPr>
      </p:pic>
      <p:pic>
        <p:nvPicPr>
          <p:cNvPr id="326" name="Google Shape;326;p39"/>
          <p:cNvPicPr preferRelativeResize="0"/>
          <p:nvPr/>
        </p:nvPicPr>
        <p:blipFill rotWithShape="1">
          <a:blip r:embed="rId7">
            <a:alphaModFix/>
          </a:blip>
          <a:srcRect/>
          <a:stretch/>
        </p:blipFill>
        <p:spPr>
          <a:xfrm>
            <a:off x="3040048" y="2809550"/>
            <a:ext cx="1790605" cy="1604383"/>
          </a:xfrm>
          <a:prstGeom prst="rect">
            <a:avLst/>
          </a:prstGeom>
          <a:noFill/>
          <a:ln>
            <a:noFill/>
          </a:ln>
        </p:spPr>
      </p:pic>
      <p:pic>
        <p:nvPicPr>
          <p:cNvPr id="327" name="Google Shape;327;p39"/>
          <p:cNvPicPr preferRelativeResize="0"/>
          <p:nvPr/>
        </p:nvPicPr>
        <p:blipFill rotWithShape="1">
          <a:blip r:embed="rId8">
            <a:alphaModFix/>
          </a:blip>
          <a:srcRect/>
          <a:stretch/>
        </p:blipFill>
        <p:spPr>
          <a:xfrm>
            <a:off x="4126747" y="3713902"/>
            <a:ext cx="1071088" cy="573126"/>
          </a:xfrm>
          <a:prstGeom prst="rect">
            <a:avLst/>
          </a:prstGeom>
          <a:noFill/>
          <a:ln>
            <a:noFill/>
          </a:ln>
        </p:spPr>
      </p:pic>
      <p:pic>
        <p:nvPicPr>
          <p:cNvPr id="328" name="Google Shape;328;p39"/>
          <p:cNvPicPr preferRelativeResize="0"/>
          <p:nvPr/>
        </p:nvPicPr>
        <p:blipFill rotWithShape="1">
          <a:blip r:embed="rId9">
            <a:alphaModFix/>
          </a:blip>
          <a:srcRect/>
          <a:stretch/>
        </p:blipFill>
        <p:spPr>
          <a:xfrm>
            <a:off x="2759566" y="1909789"/>
            <a:ext cx="1413628" cy="572461"/>
          </a:xfrm>
          <a:prstGeom prst="rect">
            <a:avLst/>
          </a:prstGeom>
          <a:noFill/>
          <a:ln>
            <a:noFill/>
          </a:ln>
        </p:spPr>
      </p:pic>
      <p:pic>
        <p:nvPicPr>
          <p:cNvPr id="329" name="Google Shape;329;p39"/>
          <p:cNvPicPr preferRelativeResize="0"/>
          <p:nvPr/>
        </p:nvPicPr>
        <p:blipFill rotWithShape="1">
          <a:blip r:embed="rId10">
            <a:alphaModFix/>
          </a:blip>
          <a:srcRect/>
          <a:stretch/>
        </p:blipFill>
        <p:spPr>
          <a:xfrm>
            <a:off x="3792466" y="4160861"/>
            <a:ext cx="1554840" cy="1384280"/>
          </a:xfrm>
          <a:prstGeom prst="rect">
            <a:avLst/>
          </a:prstGeom>
          <a:noFill/>
          <a:ln>
            <a:noFill/>
          </a:ln>
        </p:spPr>
      </p:pic>
      <p:pic>
        <p:nvPicPr>
          <p:cNvPr id="330" name="Google Shape;330;p39"/>
          <p:cNvPicPr preferRelativeResize="0"/>
          <p:nvPr/>
        </p:nvPicPr>
        <p:blipFill rotWithShape="1">
          <a:blip r:embed="rId11">
            <a:alphaModFix/>
          </a:blip>
          <a:srcRect/>
          <a:stretch/>
        </p:blipFill>
        <p:spPr>
          <a:xfrm>
            <a:off x="3553762" y="4880140"/>
            <a:ext cx="569039" cy="890036"/>
          </a:xfrm>
          <a:prstGeom prst="rect">
            <a:avLst/>
          </a:prstGeom>
          <a:noFill/>
          <a:ln>
            <a:noFill/>
          </a:ln>
        </p:spPr>
      </p:pic>
      <p:pic>
        <p:nvPicPr>
          <p:cNvPr id="331" name="Google Shape;331;p39"/>
          <p:cNvPicPr preferRelativeResize="0"/>
          <p:nvPr/>
        </p:nvPicPr>
        <p:blipFill rotWithShape="1">
          <a:blip r:embed="rId12">
            <a:alphaModFix/>
          </a:blip>
          <a:srcRect/>
          <a:stretch/>
        </p:blipFill>
        <p:spPr>
          <a:xfrm>
            <a:off x="8531679" y="5617486"/>
            <a:ext cx="338747" cy="403271"/>
          </a:xfrm>
          <a:prstGeom prst="rect">
            <a:avLst/>
          </a:prstGeom>
          <a:noFill/>
          <a:ln>
            <a:noFill/>
          </a:ln>
        </p:spPr>
      </p:pic>
      <p:pic>
        <p:nvPicPr>
          <p:cNvPr id="332" name="Google Shape;332;p39"/>
          <p:cNvPicPr preferRelativeResize="0"/>
          <p:nvPr/>
        </p:nvPicPr>
        <p:blipFill rotWithShape="1">
          <a:blip r:embed="rId13">
            <a:alphaModFix/>
          </a:blip>
          <a:srcRect/>
          <a:stretch/>
        </p:blipFill>
        <p:spPr>
          <a:xfrm>
            <a:off x="4980204" y="3444901"/>
            <a:ext cx="4135148" cy="884953"/>
          </a:xfrm>
          <a:prstGeom prst="rect">
            <a:avLst/>
          </a:prstGeom>
          <a:noFill/>
          <a:ln>
            <a:noFill/>
          </a:ln>
        </p:spPr>
      </p:pic>
      <p:pic>
        <p:nvPicPr>
          <p:cNvPr id="333" name="Google Shape;333;p39"/>
          <p:cNvPicPr preferRelativeResize="0"/>
          <p:nvPr/>
        </p:nvPicPr>
        <p:blipFill rotWithShape="1">
          <a:blip r:embed="rId14">
            <a:alphaModFix/>
          </a:blip>
          <a:srcRect/>
          <a:stretch/>
        </p:blipFill>
        <p:spPr>
          <a:xfrm>
            <a:off x="5292121" y="4677257"/>
            <a:ext cx="3917706" cy="1092920"/>
          </a:xfrm>
          <a:prstGeom prst="rect">
            <a:avLst/>
          </a:prstGeom>
          <a:noFill/>
          <a:ln>
            <a:noFill/>
          </a:ln>
        </p:spPr>
      </p:pic>
      <p:pic>
        <p:nvPicPr>
          <p:cNvPr id="334" name="Google Shape;334;p39"/>
          <p:cNvPicPr preferRelativeResize="0"/>
          <p:nvPr/>
        </p:nvPicPr>
        <p:blipFill rotWithShape="1">
          <a:blip r:embed="rId15">
            <a:alphaModFix/>
          </a:blip>
          <a:srcRect/>
          <a:stretch/>
        </p:blipFill>
        <p:spPr>
          <a:xfrm>
            <a:off x="1548011" y="2213894"/>
            <a:ext cx="1063912" cy="1063912"/>
          </a:xfrm>
          <a:prstGeom prst="rect">
            <a:avLst/>
          </a:prstGeom>
          <a:noFill/>
          <a:ln>
            <a:noFill/>
          </a:ln>
        </p:spPr>
      </p:pic>
      <p:pic>
        <p:nvPicPr>
          <p:cNvPr id="335" name="Google Shape;335;p39"/>
          <p:cNvPicPr preferRelativeResize="0"/>
          <p:nvPr/>
        </p:nvPicPr>
        <p:blipFill rotWithShape="1">
          <a:blip r:embed="rId16">
            <a:alphaModFix/>
          </a:blip>
          <a:srcRect/>
          <a:stretch/>
        </p:blipFill>
        <p:spPr>
          <a:xfrm>
            <a:off x="4963876" y="4753575"/>
            <a:ext cx="669632" cy="278289"/>
          </a:xfrm>
          <a:prstGeom prst="rect">
            <a:avLst/>
          </a:prstGeom>
          <a:noFill/>
          <a:ln>
            <a:noFill/>
          </a:ln>
        </p:spPr>
      </p:pic>
      <p:pic>
        <p:nvPicPr>
          <p:cNvPr id="336" name="Google Shape;336;p39"/>
          <p:cNvPicPr preferRelativeResize="0"/>
          <p:nvPr/>
        </p:nvPicPr>
        <p:blipFill rotWithShape="1">
          <a:blip r:embed="rId17">
            <a:alphaModFix/>
          </a:blip>
          <a:srcRect/>
          <a:stretch/>
        </p:blipFill>
        <p:spPr>
          <a:xfrm>
            <a:off x="3255680" y="3934838"/>
            <a:ext cx="421403" cy="207047"/>
          </a:xfrm>
          <a:prstGeom prst="rect">
            <a:avLst/>
          </a:prstGeom>
          <a:noFill/>
          <a:ln>
            <a:noFill/>
          </a:ln>
        </p:spPr>
      </p:pic>
      <p:pic>
        <p:nvPicPr>
          <p:cNvPr id="337" name="Google Shape;337;p39"/>
          <p:cNvPicPr preferRelativeResize="0"/>
          <p:nvPr/>
        </p:nvPicPr>
        <p:blipFill rotWithShape="1">
          <a:blip r:embed="rId18">
            <a:alphaModFix/>
          </a:blip>
          <a:srcRect/>
          <a:stretch/>
        </p:blipFill>
        <p:spPr>
          <a:xfrm>
            <a:off x="935585" y="2595652"/>
            <a:ext cx="832565" cy="2735632"/>
          </a:xfrm>
          <a:prstGeom prst="rect">
            <a:avLst/>
          </a:prstGeom>
          <a:noFill/>
          <a:ln>
            <a:noFill/>
          </a:ln>
        </p:spPr>
      </p:pic>
      <p:sp>
        <p:nvSpPr>
          <p:cNvPr id="338" name="Google Shape;338;p39"/>
          <p:cNvSpPr txBox="1"/>
          <p:nvPr/>
        </p:nvSpPr>
        <p:spPr>
          <a:xfrm>
            <a:off x="1543424" y="5684700"/>
            <a:ext cx="1063200" cy="254100"/>
          </a:xfrm>
          <a:prstGeom prst="rect">
            <a:avLst/>
          </a:prstGeom>
          <a:noFill/>
          <a:ln>
            <a:noFill/>
          </a:ln>
        </p:spPr>
        <p:txBody>
          <a:bodyPr spcFirstLastPara="1" wrap="square" lIns="68575" tIns="34275" rIns="68575" bIns="34275" anchor="t" anchorCtr="0">
            <a:noAutofit/>
          </a:bodyPr>
          <a:lstStyle/>
          <a:p>
            <a:pPr>
              <a:spcBef>
                <a:spcPts val="0"/>
              </a:spcBef>
              <a:spcAft>
                <a:spcPts val="0"/>
              </a:spcAft>
            </a:pPr>
            <a:r>
              <a:rPr lang="en" b="1">
                <a:solidFill>
                  <a:schemeClr val="dk1"/>
                </a:solidFill>
                <a:latin typeface="Roboto"/>
                <a:ea typeface="Roboto"/>
                <a:cs typeface="Roboto"/>
                <a:sym typeface="Roboto"/>
              </a:rPr>
              <a:t>Grad-CAM</a:t>
            </a:r>
            <a:endParaRPr b="1">
              <a:solidFill>
                <a:schemeClr val="dk1"/>
              </a:solidFill>
              <a:latin typeface="Roboto"/>
              <a:ea typeface="Roboto"/>
              <a:cs typeface="Roboto"/>
              <a:sym typeface="Roboto"/>
            </a:endParaRPr>
          </a:p>
        </p:txBody>
      </p:sp>
      <p:cxnSp>
        <p:nvCxnSpPr>
          <p:cNvPr id="339" name="Google Shape;339;p39"/>
          <p:cNvCxnSpPr/>
          <p:nvPr/>
        </p:nvCxnSpPr>
        <p:spPr>
          <a:xfrm rot="10800000" flipH="1">
            <a:off x="4460282" y="2574501"/>
            <a:ext cx="1022700" cy="1158600"/>
          </a:xfrm>
          <a:prstGeom prst="straightConnector1">
            <a:avLst/>
          </a:prstGeom>
          <a:noFill/>
          <a:ln w="9525" cap="flat" cmpd="sng">
            <a:solidFill>
              <a:schemeClr val="dk1"/>
            </a:solidFill>
            <a:prstDash val="dash"/>
            <a:miter lim="800000"/>
            <a:headEnd type="none" w="sm" len="sm"/>
            <a:tailEnd type="none" w="sm" len="sm"/>
          </a:ln>
        </p:spPr>
      </p:cxnSp>
      <p:cxnSp>
        <p:nvCxnSpPr>
          <p:cNvPr id="340" name="Google Shape;340;p39"/>
          <p:cNvCxnSpPr/>
          <p:nvPr/>
        </p:nvCxnSpPr>
        <p:spPr>
          <a:xfrm rot="10800000" flipH="1">
            <a:off x="4452306" y="3116519"/>
            <a:ext cx="1029900" cy="1153200"/>
          </a:xfrm>
          <a:prstGeom prst="straightConnector1">
            <a:avLst/>
          </a:prstGeom>
          <a:noFill/>
          <a:ln w="9525" cap="flat" cmpd="sng">
            <a:solidFill>
              <a:schemeClr val="dk1"/>
            </a:solidFill>
            <a:prstDash val="dash"/>
            <a:miter lim="800000"/>
            <a:headEnd type="none" w="sm" len="sm"/>
            <a:tailEnd type="none" w="sm" len="sm"/>
          </a:ln>
        </p:spPr>
      </p:cxnSp>
      <p:cxnSp>
        <p:nvCxnSpPr>
          <p:cNvPr id="341" name="Google Shape;341;p39"/>
          <p:cNvCxnSpPr/>
          <p:nvPr/>
        </p:nvCxnSpPr>
        <p:spPr>
          <a:xfrm rot="10800000" flipH="1">
            <a:off x="4468799" y="3653603"/>
            <a:ext cx="1045800" cy="60300"/>
          </a:xfrm>
          <a:prstGeom prst="straightConnector1">
            <a:avLst/>
          </a:prstGeom>
          <a:noFill/>
          <a:ln w="9525" cap="flat" cmpd="sng">
            <a:solidFill>
              <a:schemeClr val="dk1"/>
            </a:solidFill>
            <a:prstDash val="dash"/>
            <a:miter lim="800000"/>
            <a:headEnd type="none" w="sm" len="sm"/>
            <a:tailEnd type="none" w="sm" len="sm"/>
          </a:ln>
        </p:spPr>
      </p:cxnSp>
      <p:cxnSp>
        <p:nvCxnSpPr>
          <p:cNvPr id="342" name="Google Shape;342;p39"/>
          <p:cNvCxnSpPr/>
          <p:nvPr/>
        </p:nvCxnSpPr>
        <p:spPr>
          <a:xfrm>
            <a:off x="4460282" y="4280910"/>
            <a:ext cx="1063200" cy="28200"/>
          </a:xfrm>
          <a:prstGeom prst="straightConnector1">
            <a:avLst/>
          </a:prstGeom>
          <a:noFill/>
          <a:ln w="9525" cap="flat" cmpd="sng">
            <a:solidFill>
              <a:schemeClr val="dk1"/>
            </a:solidFill>
            <a:prstDash val="dash"/>
            <a:miter lim="800000"/>
            <a:headEnd type="none" w="sm" len="sm"/>
            <a:tailEnd type="none" w="sm" len="sm"/>
          </a:ln>
        </p:spPr>
      </p:cxnSp>
      <p:cxnSp>
        <p:nvCxnSpPr>
          <p:cNvPr id="343" name="Google Shape;343;p39"/>
          <p:cNvCxnSpPr/>
          <p:nvPr/>
        </p:nvCxnSpPr>
        <p:spPr>
          <a:xfrm>
            <a:off x="4468799" y="3733101"/>
            <a:ext cx="1045800" cy="1151100"/>
          </a:xfrm>
          <a:prstGeom prst="straightConnector1">
            <a:avLst/>
          </a:prstGeom>
          <a:noFill/>
          <a:ln w="9525" cap="flat" cmpd="sng">
            <a:solidFill>
              <a:schemeClr val="dk1"/>
            </a:solidFill>
            <a:prstDash val="dash"/>
            <a:miter lim="800000"/>
            <a:headEnd type="none" w="sm" len="sm"/>
            <a:tailEnd type="none" w="sm" len="sm"/>
          </a:ln>
        </p:spPr>
      </p:cxnSp>
      <p:sp>
        <p:nvSpPr>
          <p:cNvPr id="344" name="Google Shape;344;p39"/>
          <p:cNvSpPr txBox="1">
            <a:spLocks noGrp="1"/>
          </p:cNvSpPr>
          <p:nvPr>
            <p:ph type="title"/>
          </p:nvPr>
        </p:nvSpPr>
        <p:spPr>
          <a:xfrm>
            <a:off x="329525" y="247259"/>
            <a:ext cx="8541000" cy="528300"/>
          </a:xfrm>
          <a:prstGeom prst="rect">
            <a:avLst/>
          </a:prstGeom>
          <a:solidFill>
            <a:schemeClr val="lt1"/>
          </a:solidFill>
          <a:ln>
            <a:noFill/>
          </a:ln>
        </p:spPr>
        <p:txBody>
          <a:bodyPr spcFirstLastPara="1" vert="horz" wrap="square" lIns="68575" tIns="34275" rIns="68575" bIns="34275" numCol="1" anchor="ctr" anchorCtr="0" compatLnSpc="1">
            <a:prstTxWarp prst="textNoShape">
              <a:avLst/>
            </a:prstTxWarp>
            <a:noAutofit/>
          </a:bodyPr>
          <a:lstStyle/>
          <a:p>
            <a:pPr>
              <a:lnSpc>
                <a:spcPct val="90000"/>
              </a:lnSpc>
              <a:spcBef>
                <a:spcPts val="0"/>
              </a:spcBef>
              <a:spcAft>
                <a:spcPts val="0"/>
              </a:spcAft>
              <a:buClr>
                <a:schemeClr val="dk1"/>
              </a:buClr>
              <a:buSzPts val="3300"/>
            </a:pPr>
            <a:r>
              <a:rPr lang="en" sz="2800" dirty="0">
                <a:ea typeface="Roboto"/>
                <a:cs typeface="Roboto"/>
                <a:sym typeface="Roboto"/>
              </a:rPr>
              <a:t>Grad-CAM</a:t>
            </a:r>
            <a:endParaRPr sz="2800" dirty="0">
              <a:ea typeface="Roboto"/>
              <a:cs typeface="Roboto"/>
              <a:sym typeface="Roboto"/>
            </a:endParaRPr>
          </a:p>
        </p:txBody>
      </p:sp>
      <p:sp>
        <p:nvSpPr>
          <p:cNvPr id="345" name="Google Shape;345;p39"/>
          <p:cNvSpPr txBox="1">
            <a:spLocks noGrp="1"/>
          </p:cNvSpPr>
          <p:nvPr>
            <p:ph type="sldNum" idx="12"/>
          </p:nvPr>
        </p:nvSpPr>
        <p:spPr>
          <a:xfrm>
            <a:off x="6457950" y="5624513"/>
            <a:ext cx="2057400" cy="273900"/>
          </a:xfrm>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spcBef>
                <a:spcPts val="0"/>
              </a:spcBef>
              <a:spcAft>
                <a:spcPts val="0"/>
              </a:spcAft>
            </a:pPr>
            <a:fld id="{00000000-1234-1234-1234-123412341234}" type="slidenum">
              <a:rPr lang="en"/>
              <a:pPr>
                <a:spcBef>
                  <a:spcPts val="0"/>
                </a:spcBef>
                <a:spcAft>
                  <a:spcPts val="0"/>
                </a:spcAft>
              </a:pPr>
              <a:t>37</a:t>
            </a:fld>
            <a:endParaRPr/>
          </a:p>
        </p:txBody>
      </p:sp>
      <p:sp>
        <p:nvSpPr>
          <p:cNvPr id="346" name="Google Shape;346;p39"/>
          <p:cNvSpPr txBox="1"/>
          <p:nvPr/>
        </p:nvSpPr>
        <p:spPr>
          <a:xfrm>
            <a:off x="-146278" y="4432997"/>
            <a:ext cx="1473000" cy="254100"/>
          </a:xfrm>
          <a:prstGeom prst="rect">
            <a:avLst/>
          </a:prstGeom>
          <a:solidFill>
            <a:schemeClr val="lt1"/>
          </a:solidFill>
          <a:ln>
            <a:noFill/>
          </a:ln>
        </p:spPr>
        <p:txBody>
          <a:bodyPr spcFirstLastPara="1" wrap="square" lIns="68575" tIns="34275" rIns="68575" bIns="34275" anchor="t" anchorCtr="0">
            <a:noAutofit/>
          </a:bodyPr>
          <a:lstStyle/>
          <a:p>
            <a:pPr>
              <a:spcBef>
                <a:spcPts val="0"/>
              </a:spcBef>
              <a:spcAft>
                <a:spcPts val="0"/>
              </a:spcAft>
            </a:pPr>
            <a:r>
              <a:rPr lang="en" b="1">
                <a:solidFill>
                  <a:schemeClr val="dk1"/>
                </a:solidFill>
                <a:latin typeface="Roboto"/>
                <a:ea typeface="Roboto"/>
                <a:cs typeface="Roboto"/>
                <a:sym typeface="Roboto"/>
              </a:rPr>
              <a:t>Guided Grad-CAM</a:t>
            </a:r>
            <a:endParaRPr b="1">
              <a:solidFill>
                <a:schemeClr val="dk1"/>
              </a:solidFill>
              <a:latin typeface="Roboto"/>
              <a:ea typeface="Roboto"/>
              <a:cs typeface="Roboto"/>
              <a:sym typeface="Roboto"/>
            </a:endParaRPr>
          </a:p>
        </p:txBody>
      </p:sp>
      <p:sp>
        <p:nvSpPr>
          <p:cNvPr id="347" name="Google Shape;347;p39"/>
          <p:cNvSpPr txBox="1"/>
          <p:nvPr/>
        </p:nvSpPr>
        <p:spPr>
          <a:xfrm>
            <a:off x="4125667" y="5312654"/>
            <a:ext cx="1221900" cy="230700"/>
          </a:xfrm>
          <a:prstGeom prst="rect">
            <a:avLst/>
          </a:prstGeom>
          <a:solidFill>
            <a:schemeClr val="lt1"/>
          </a:solidFill>
          <a:ln>
            <a:noFill/>
          </a:ln>
        </p:spPr>
        <p:txBody>
          <a:bodyPr spcFirstLastPara="1" wrap="square" lIns="68575" tIns="34275" rIns="68575" bIns="34275" anchor="t" anchorCtr="0">
            <a:noAutofit/>
          </a:bodyPr>
          <a:lstStyle/>
          <a:p>
            <a:pPr>
              <a:spcBef>
                <a:spcPts val="0"/>
              </a:spcBef>
              <a:spcAft>
                <a:spcPts val="0"/>
              </a:spcAft>
            </a:pPr>
            <a:r>
              <a:rPr lang="en" sz="1100">
                <a:solidFill>
                  <a:schemeClr val="dk1"/>
                </a:solidFill>
                <a:latin typeface="Roboto"/>
                <a:ea typeface="Roboto"/>
                <a:cs typeface="Roboto"/>
                <a:sym typeface="Roboto"/>
              </a:rPr>
              <a:t>Backprop till conv</a:t>
            </a:r>
            <a:endParaRPr sz="1100">
              <a:solidFill>
                <a:schemeClr val="dk1"/>
              </a:solidFill>
              <a:latin typeface="Roboto"/>
              <a:ea typeface="Roboto"/>
              <a:cs typeface="Roboto"/>
              <a:sym typeface="Roboto"/>
            </a:endParaRPr>
          </a:p>
        </p:txBody>
      </p:sp>
      <p:sp>
        <p:nvSpPr>
          <p:cNvPr id="348" name="Google Shape;348;p39"/>
          <p:cNvSpPr txBox="1"/>
          <p:nvPr/>
        </p:nvSpPr>
        <p:spPr>
          <a:xfrm>
            <a:off x="2833876" y="2482925"/>
            <a:ext cx="1920600" cy="230700"/>
          </a:xfrm>
          <a:prstGeom prst="rect">
            <a:avLst/>
          </a:prstGeom>
          <a:noFill/>
          <a:ln>
            <a:noFill/>
          </a:ln>
        </p:spPr>
        <p:txBody>
          <a:bodyPr spcFirstLastPara="1" wrap="square" lIns="68575" tIns="34275" rIns="68575" bIns="34275" anchor="t" anchorCtr="0">
            <a:noAutofit/>
          </a:bodyPr>
          <a:lstStyle/>
          <a:p>
            <a:pPr>
              <a:spcBef>
                <a:spcPts val="0"/>
              </a:spcBef>
              <a:spcAft>
                <a:spcPts val="0"/>
              </a:spcAft>
            </a:pPr>
            <a:r>
              <a:rPr lang="en" sz="1100">
                <a:solidFill>
                  <a:schemeClr val="dk1"/>
                </a:solidFill>
                <a:latin typeface="Roboto"/>
                <a:ea typeface="Roboto"/>
                <a:cs typeface="Roboto"/>
                <a:sym typeface="Roboto"/>
              </a:rPr>
              <a:t>Guided Backpropagation</a:t>
            </a:r>
            <a:endParaRPr sz="1100">
              <a:solidFill>
                <a:schemeClr val="dk1"/>
              </a:solidFill>
              <a:latin typeface="Roboto"/>
              <a:ea typeface="Roboto"/>
              <a:cs typeface="Roboto"/>
              <a:sym typeface="Roboto"/>
            </a:endParaRPr>
          </a:p>
        </p:txBody>
      </p:sp>
      <p:cxnSp>
        <p:nvCxnSpPr>
          <p:cNvPr id="349" name="Google Shape;349;p39"/>
          <p:cNvCxnSpPr/>
          <p:nvPr/>
        </p:nvCxnSpPr>
        <p:spPr>
          <a:xfrm>
            <a:off x="4451995" y="4274631"/>
            <a:ext cx="1065000" cy="1420200"/>
          </a:xfrm>
          <a:prstGeom prst="straightConnector1">
            <a:avLst/>
          </a:prstGeom>
          <a:noFill/>
          <a:ln w="9525" cap="flat" cmpd="sng">
            <a:solidFill>
              <a:schemeClr val="dk1"/>
            </a:solidFill>
            <a:prstDash val="dash"/>
            <a:miter lim="800000"/>
            <a:headEnd type="none" w="sm" len="sm"/>
            <a:tailEnd type="none" w="sm" len="sm"/>
          </a:ln>
        </p:spPr>
      </p:cxnSp>
      <p:sp>
        <p:nvSpPr>
          <p:cNvPr id="350" name="Google Shape;350;p39"/>
          <p:cNvSpPr txBox="1"/>
          <p:nvPr/>
        </p:nvSpPr>
        <p:spPr>
          <a:xfrm>
            <a:off x="284626" y="257771"/>
            <a:ext cx="8541000" cy="572400"/>
          </a:xfrm>
          <a:prstGeom prst="rect">
            <a:avLst/>
          </a:prstGeom>
          <a:solidFill>
            <a:schemeClr val="lt1"/>
          </a:solidFill>
          <a:ln>
            <a:noFill/>
          </a:ln>
        </p:spPr>
        <p:txBody>
          <a:bodyPr spcFirstLastPara="1" wrap="square" lIns="68575" tIns="34275" rIns="68575" bIns="34275" anchor="ctr" anchorCtr="0">
            <a:noAutofit/>
          </a:bodyPr>
          <a:lstStyle/>
          <a:p>
            <a:pPr>
              <a:lnSpc>
                <a:spcPct val="90000"/>
              </a:lnSpc>
              <a:spcBef>
                <a:spcPts val="0"/>
              </a:spcBef>
              <a:spcAft>
                <a:spcPts val="0"/>
              </a:spcAft>
              <a:buClr>
                <a:schemeClr val="dk1"/>
              </a:buClr>
              <a:buSzPts val="3300"/>
            </a:pPr>
            <a:r>
              <a:rPr lang="en" sz="2800" dirty="0">
                <a:solidFill>
                  <a:schemeClr val="dk1"/>
                </a:solidFill>
                <a:latin typeface="+mj-lt"/>
                <a:ea typeface="Roboto"/>
                <a:cs typeface="Roboto"/>
                <a:sym typeface="Roboto"/>
              </a:rPr>
              <a:t>Guided Grad-CAM</a:t>
            </a:r>
            <a:endParaRPr sz="2800" dirty="0">
              <a:solidFill>
                <a:schemeClr val="dk1"/>
              </a:solidFill>
              <a:latin typeface="+mj-lt"/>
              <a:ea typeface="Roboto"/>
              <a:cs typeface="Roboto"/>
              <a:sym typeface="Roboto"/>
            </a:endParaRPr>
          </a:p>
        </p:txBody>
      </p:sp>
      <p:pic>
        <p:nvPicPr>
          <p:cNvPr id="351" name="Google Shape;351;p39"/>
          <p:cNvPicPr preferRelativeResize="0"/>
          <p:nvPr/>
        </p:nvPicPr>
        <p:blipFill rotWithShape="1">
          <a:blip r:embed="rId19">
            <a:alphaModFix/>
          </a:blip>
          <a:srcRect/>
          <a:stretch/>
        </p:blipFill>
        <p:spPr>
          <a:xfrm>
            <a:off x="2497663" y="2635283"/>
            <a:ext cx="2421804" cy="1190332"/>
          </a:xfrm>
          <a:prstGeom prst="rect">
            <a:avLst/>
          </a:prstGeom>
          <a:noFill/>
          <a:ln>
            <a:noFill/>
          </a:ln>
        </p:spPr>
      </p:pic>
      <p:sp>
        <p:nvSpPr>
          <p:cNvPr id="352" name="Google Shape;352;p39"/>
          <p:cNvSpPr txBox="1"/>
          <p:nvPr/>
        </p:nvSpPr>
        <p:spPr>
          <a:xfrm>
            <a:off x="3255671" y="3128025"/>
            <a:ext cx="1450500" cy="392400"/>
          </a:xfrm>
          <a:prstGeom prst="rect">
            <a:avLst/>
          </a:prstGeom>
          <a:solidFill>
            <a:schemeClr val="lt1"/>
          </a:solidFill>
          <a:ln>
            <a:noFill/>
          </a:ln>
        </p:spPr>
        <p:txBody>
          <a:bodyPr spcFirstLastPara="1" wrap="square" lIns="68575" tIns="34275" rIns="68575" bIns="34275" anchor="t" anchorCtr="0">
            <a:noAutofit/>
          </a:bodyPr>
          <a:lstStyle/>
          <a:p>
            <a:pPr>
              <a:spcBef>
                <a:spcPts val="0"/>
              </a:spcBef>
              <a:spcAft>
                <a:spcPts val="0"/>
              </a:spcAft>
            </a:pPr>
            <a:r>
              <a:rPr lang="en" sz="1100">
                <a:solidFill>
                  <a:schemeClr val="dk1"/>
                </a:solidFill>
                <a:latin typeface="Roboto"/>
                <a:ea typeface="Roboto"/>
                <a:cs typeface="Roboto"/>
                <a:sym typeface="Roboto"/>
              </a:rPr>
              <a:t>Rectified Conv </a:t>
            </a:r>
            <a:endParaRPr sz="1100">
              <a:latin typeface="Roboto"/>
              <a:ea typeface="Roboto"/>
              <a:cs typeface="Roboto"/>
              <a:sym typeface="Roboto"/>
            </a:endParaRPr>
          </a:p>
          <a:p>
            <a:pPr>
              <a:spcBef>
                <a:spcPts val="0"/>
              </a:spcBef>
              <a:spcAft>
                <a:spcPts val="0"/>
              </a:spcAft>
            </a:pPr>
            <a:r>
              <a:rPr lang="en" sz="1100">
                <a:solidFill>
                  <a:schemeClr val="dk1"/>
                </a:solidFill>
                <a:latin typeface="Roboto"/>
                <a:ea typeface="Roboto"/>
                <a:cs typeface="Roboto"/>
                <a:sym typeface="Roboto"/>
              </a:rPr>
              <a:t>Feature Maps</a:t>
            </a:r>
            <a:endParaRPr sz="1100">
              <a:solidFill>
                <a:schemeClr val="dk1"/>
              </a:solidFill>
              <a:latin typeface="Roboto"/>
              <a:ea typeface="Roboto"/>
              <a:cs typeface="Roboto"/>
              <a:sym typeface="Roboto"/>
            </a:endParaRPr>
          </a:p>
        </p:txBody>
      </p:sp>
      <p:grpSp>
        <p:nvGrpSpPr>
          <p:cNvPr id="353" name="Google Shape;353;p39"/>
          <p:cNvGrpSpPr/>
          <p:nvPr/>
        </p:nvGrpSpPr>
        <p:grpSpPr>
          <a:xfrm>
            <a:off x="2985652" y="4476576"/>
            <a:ext cx="221850" cy="276975"/>
            <a:chOff x="3980870" y="4825767"/>
            <a:chExt cx="295800" cy="369300"/>
          </a:xfrm>
        </p:grpSpPr>
        <p:sp>
          <p:nvSpPr>
            <p:cNvPr id="354" name="Google Shape;354;p39"/>
            <p:cNvSpPr/>
            <p:nvPr/>
          </p:nvSpPr>
          <p:spPr>
            <a:xfrm>
              <a:off x="4104982" y="4966062"/>
              <a:ext cx="87000" cy="99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spcBef>
                  <a:spcPts val="0"/>
                </a:spcBef>
                <a:spcAft>
                  <a:spcPts val="0"/>
                </a:spcAft>
              </a:pPr>
              <a:endParaRPr sz="1400">
                <a:solidFill>
                  <a:schemeClr val="lt1"/>
                </a:solidFill>
                <a:latin typeface="Calibri"/>
                <a:ea typeface="Calibri"/>
                <a:cs typeface="Calibri"/>
                <a:sym typeface="Calibri"/>
              </a:endParaRPr>
            </a:p>
          </p:txBody>
        </p:sp>
        <p:sp>
          <p:nvSpPr>
            <p:cNvPr id="355" name="Google Shape;355;p39"/>
            <p:cNvSpPr txBox="1"/>
            <p:nvPr/>
          </p:nvSpPr>
          <p:spPr>
            <a:xfrm>
              <a:off x="3980870" y="4825767"/>
              <a:ext cx="295800" cy="369300"/>
            </a:xfrm>
            <a:prstGeom prst="rect">
              <a:avLst/>
            </a:prstGeom>
            <a:noFill/>
            <a:ln>
              <a:noFill/>
            </a:ln>
          </p:spPr>
          <p:txBody>
            <a:bodyPr spcFirstLastPara="1" wrap="square" lIns="68575" tIns="34275" rIns="68575" bIns="34275" anchor="t" anchorCtr="0">
              <a:noAutofit/>
            </a:bodyPr>
            <a:lstStyle/>
            <a:p>
              <a:pPr algn="l">
                <a:spcBef>
                  <a:spcPts val="0"/>
                </a:spcBef>
                <a:spcAft>
                  <a:spcPts val="0"/>
                </a:spcAft>
              </a:pPr>
              <a:r>
                <a:rPr lang="en" sz="1400">
                  <a:solidFill>
                    <a:schemeClr val="dk1"/>
                  </a:solidFill>
                  <a:latin typeface="Calibri"/>
                  <a:ea typeface="Calibri"/>
                  <a:cs typeface="Calibri"/>
                  <a:sym typeface="Calibri"/>
                </a:rPr>
                <a:t>+</a:t>
              </a:r>
              <a:endParaRPr sz="1100"/>
            </a:p>
          </p:txBody>
        </p:sp>
      </p:grpSp>
      <p:pic>
        <p:nvPicPr>
          <p:cNvPr id="356" name="Google Shape;356;p39"/>
          <p:cNvPicPr preferRelativeResize="0"/>
          <p:nvPr/>
        </p:nvPicPr>
        <p:blipFill rotWithShape="1">
          <a:blip r:embed="rId20">
            <a:alphaModFix/>
          </a:blip>
          <a:srcRect/>
          <a:stretch/>
        </p:blipFill>
        <p:spPr>
          <a:xfrm>
            <a:off x="4947546" y="2560023"/>
            <a:ext cx="4288786" cy="638068"/>
          </a:xfrm>
          <a:prstGeom prst="rect">
            <a:avLst/>
          </a:prstGeom>
          <a:noFill/>
          <a:ln>
            <a:noFill/>
          </a:ln>
        </p:spPr>
      </p:pic>
      <p:pic>
        <p:nvPicPr>
          <p:cNvPr id="357" name="Google Shape;357;p39"/>
          <p:cNvPicPr preferRelativeResize="0"/>
          <p:nvPr/>
        </p:nvPicPr>
        <p:blipFill rotWithShape="1">
          <a:blip r:embed="rId21">
            <a:alphaModFix/>
          </a:blip>
          <a:srcRect/>
          <a:stretch/>
        </p:blipFill>
        <p:spPr>
          <a:xfrm>
            <a:off x="1530276" y="4639975"/>
            <a:ext cx="1077070" cy="1077070"/>
          </a:xfrm>
          <a:prstGeom prst="rect">
            <a:avLst/>
          </a:prstGeom>
          <a:noFill/>
          <a:ln>
            <a:noFill/>
          </a:ln>
        </p:spPr>
      </p:pic>
      <p:pic>
        <p:nvPicPr>
          <p:cNvPr id="358" name="Google Shape;358;p39"/>
          <p:cNvPicPr preferRelativeResize="0"/>
          <p:nvPr/>
        </p:nvPicPr>
        <p:blipFill rotWithShape="1">
          <a:blip r:embed="rId22">
            <a:alphaModFix/>
          </a:blip>
          <a:srcRect/>
          <a:stretch/>
        </p:blipFill>
        <p:spPr>
          <a:xfrm>
            <a:off x="52593" y="3444547"/>
            <a:ext cx="1046143" cy="1046143"/>
          </a:xfrm>
          <a:prstGeom prst="rect">
            <a:avLst/>
          </a:prstGeom>
          <a:noFill/>
          <a:ln>
            <a:noFill/>
          </a:ln>
        </p:spPr>
      </p:pic>
    </p:spTree>
    <p:extLst>
      <p:ext uri="{BB962C8B-B14F-4D97-AF65-F5344CB8AC3E}">
        <p14:creationId xmlns:p14="http://schemas.microsoft.com/office/powerpoint/2010/main" val="2105139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6"/>
          <p:cNvSpPr txBox="1">
            <a:spLocks noGrp="1"/>
          </p:cNvSpPr>
          <p:nvPr>
            <p:ph type="title"/>
          </p:nvPr>
        </p:nvSpPr>
        <p:spPr>
          <a:xfrm>
            <a:off x="457200" y="274637"/>
            <a:ext cx="8229600" cy="650914"/>
          </a:xfrm>
          <a:prstGeom prst="rect">
            <a:avLst/>
          </a:prstGeom>
        </p:spPr>
        <p:txBody>
          <a:bodyPr spcFirstLastPara="1" vert="horz" wrap="square" lIns="91425" tIns="91425" rIns="91425" bIns="91425" numCol="1" anchor="t" anchorCtr="0" compatLnSpc="1">
            <a:prstTxWarp prst="textNoShape">
              <a:avLst/>
            </a:prstTxWarp>
            <a:noAutofit/>
          </a:bodyPr>
          <a:lstStyle/>
          <a:p>
            <a:pPr>
              <a:spcAft>
                <a:spcPts val="0"/>
              </a:spcAft>
            </a:pPr>
            <a:r>
              <a:rPr lang="en" dirty="0"/>
              <a:t>Interesting findings with Grad-CAM</a:t>
            </a:r>
            <a:endParaRPr dirty="0"/>
          </a:p>
        </p:txBody>
      </p:sp>
      <p:sp>
        <p:nvSpPr>
          <p:cNvPr id="4" name="Text Placeholder 3">
            <a:extLst>
              <a:ext uri="{FF2B5EF4-FFF2-40B4-BE49-F238E27FC236}">
                <a16:creationId xmlns:a16="http://schemas.microsoft.com/office/drawing/2014/main" id="{BB41E3BF-D52B-4B4F-8CCB-108FB9207973}"/>
              </a:ext>
            </a:extLst>
          </p:cNvPr>
          <p:cNvSpPr>
            <a:spLocks noGrp="1"/>
          </p:cNvSpPr>
          <p:nvPr>
            <p:ph type="body" idx="1"/>
          </p:nvPr>
        </p:nvSpPr>
        <p:spPr/>
        <p:txBody>
          <a:bodyPr/>
          <a:lstStyle/>
          <a:p>
            <a:pPr>
              <a:buSzPct val="50000"/>
            </a:pPr>
            <a:r>
              <a:rPr lang="en-US" dirty="0"/>
              <a:t>Even simple non-attention based CNN + LSTM models learn to look at appropriate regions</a:t>
            </a:r>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marL="0" indent="0">
              <a:buSzPct val="50000"/>
              <a:buNone/>
            </a:pPr>
            <a:endParaRPr lang="en-US" dirty="0"/>
          </a:p>
          <a:p>
            <a:pPr>
              <a:buSzPct val="50000"/>
            </a:pPr>
            <a:endParaRPr lang="en-US" dirty="0"/>
          </a:p>
        </p:txBody>
      </p:sp>
      <p:sp>
        <p:nvSpPr>
          <p:cNvPr id="443" name="Google Shape;443;p46"/>
          <p:cNvSpPr txBox="1">
            <a:spLocks noGrp="1"/>
          </p:cNvSpPr>
          <p:nvPr>
            <p:ph type="sldNum" idx="12"/>
          </p:nvPr>
        </p:nvSpPr>
        <p:spPr>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pPr>
            <a:fld id="{00000000-1234-1234-1234-123412341234}" type="slidenum">
              <a:rPr lang="en"/>
              <a:pPr>
                <a:spcBef>
                  <a:spcPts val="0"/>
                </a:spcBef>
                <a:spcAft>
                  <a:spcPts val="0"/>
                </a:spcAft>
              </a:pPr>
              <a:t>38</a:t>
            </a:fld>
            <a:endParaRPr/>
          </a:p>
        </p:txBody>
      </p:sp>
    </p:spTree>
    <p:extLst>
      <p:ext uri="{BB962C8B-B14F-4D97-AF65-F5344CB8AC3E}">
        <p14:creationId xmlns:p14="http://schemas.microsoft.com/office/powerpoint/2010/main" val="3917834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7"/>
          <p:cNvSpPr txBox="1">
            <a:spLocks noGrp="1"/>
          </p:cNvSpPr>
          <p:nvPr>
            <p:ph type="title"/>
          </p:nvPr>
        </p:nvSpPr>
        <p:spPr>
          <a:xfrm>
            <a:off x="311700" y="27447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spcAft>
                <a:spcPts val="0"/>
              </a:spcAft>
            </a:pPr>
            <a:r>
              <a:rPr lang="en"/>
              <a:t>Grad-CAM for captioning</a:t>
            </a:r>
            <a:endParaRPr/>
          </a:p>
        </p:txBody>
      </p:sp>
      <p:sp>
        <p:nvSpPr>
          <p:cNvPr id="449" name="Google Shape;449;p47"/>
          <p:cNvSpPr txBox="1">
            <a:spLocks noGrp="1"/>
          </p:cNvSpPr>
          <p:nvPr>
            <p:ph type="body" idx="1"/>
          </p:nvPr>
        </p:nvSpPr>
        <p:spPr>
          <a:xfrm>
            <a:off x="311700" y="1857325"/>
            <a:ext cx="8520600" cy="37518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endParaRPr/>
          </a:p>
        </p:txBody>
      </p:sp>
      <p:sp>
        <p:nvSpPr>
          <p:cNvPr id="450" name="Google Shape;450;p47"/>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buClr>
                <a:srgbClr val="000000"/>
              </a:buClr>
              <a:buSzPts val="1100"/>
            </a:pPr>
            <a:fld id="{00000000-1234-1234-1234-123412341234}" type="slidenum">
              <a:rPr lang="en"/>
              <a:pPr>
                <a:spcBef>
                  <a:spcPts val="0"/>
                </a:spcBef>
                <a:spcAft>
                  <a:spcPts val="0"/>
                </a:spcAft>
                <a:buClr>
                  <a:srgbClr val="000000"/>
                </a:buClr>
                <a:buSzPts val="1100"/>
              </a:pPr>
              <a:t>39</a:t>
            </a:fld>
            <a:endParaRPr/>
          </a:p>
        </p:txBody>
      </p:sp>
      <p:pic>
        <p:nvPicPr>
          <p:cNvPr id="451" name="Google Shape;451;p47"/>
          <p:cNvPicPr preferRelativeResize="0"/>
          <p:nvPr/>
        </p:nvPicPr>
        <p:blipFill rotWithShape="1">
          <a:blip r:embed="rId3">
            <a:alphaModFix/>
          </a:blip>
          <a:srcRect t="7953" r="50054" b="10639"/>
          <a:stretch/>
        </p:blipFill>
        <p:spPr>
          <a:xfrm>
            <a:off x="562175" y="2699600"/>
            <a:ext cx="3996672" cy="2020300"/>
          </a:xfrm>
          <a:prstGeom prst="rect">
            <a:avLst/>
          </a:prstGeom>
          <a:noFill/>
          <a:ln>
            <a:noFill/>
          </a:ln>
        </p:spPr>
      </p:pic>
      <p:sp>
        <p:nvSpPr>
          <p:cNvPr id="452" name="Google Shape;452;p47"/>
          <p:cNvSpPr txBox="1"/>
          <p:nvPr/>
        </p:nvSpPr>
        <p:spPr>
          <a:xfrm>
            <a:off x="685225" y="4719900"/>
            <a:ext cx="3750600" cy="262800"/>
          </a:xfrm>
          <a:prstGeom prst="rect">
            <a:avLst/>
          </a:prstGeom>
          <a:solidFill>
            <a:srgbClr val="FFFFFF"/>
          </a:solidFill>
          <a:ln>
            <a:noFill/>
          </a:ln>
        </p:spPr>
        <p:txBody>
          <a:bodyPr spcFirstLastPara="1" wrap="square" lIns="91425" tIns="45700" rIns="91425" bIns="45700" anchor="t" anchorCtr="0">
            <a:noAutofit/>
          </a:bodyPr>
          <a:lstStyle/>
          <a:p>
            <a:pPr>
              <a:spcBef>
                <a:spcPts val="0"/>
              </a:spcBef>
              <a:spcAft>
                <a:spcPts val="0"/>
              </a:spcAft>
            </a:pPr>
            <a:r>
              <a:rPr lang="en">
                <a:solidFill>
                  <a:srgbClr val="000000"/>
                </a:solidFill>
                <a:latin typeface="Roboto"/>
                <a:ea typeface="Roboto"/>
                <a:cs typeface="Roboto"/>
                <a:sym typeface="Roboto"/>
              </a:rPr>
              <a:t>A group of people flying kites on a beach</a:t>
            </a:r>
            <a:endParaRPr>
              <a:solidFill>
                <a:srgbClr val="000000"/>
              </a:solidFill>
              <a:latin typeface="Roboto"/>
              <a:ea typeface="Roboto"/>
              <a:cs typeface="Roboto"/>
              <a:sym typeface="Roboto"/>
            </a:endParaRPr>
          </a:p>
        </p:txBody>
      </p:sp>
      <p:sp>
        <p:nvSpPr>
          <p:cNvPr id="453" name="Google Shape;453;p47"/>
          <p:cNvSpPr txBox="1"/>
          <p:nvPr/>
        </p:nvSpPr>
        <p:spPr>
          <a:xfrm>
            <a:off x="4994900" y="4719900"/>
            <a:ext cx="3244500" cy="336900"/>
          </a:xfrm>
          <a:prstGeom prst="rect">
            <a:avLst/>
          </a:prstGeom>
          <a:solidFill>
            <a:srgbClr val="FFFFFF"/>
          </a:solidFill>
          <a:ln>
            <a:noFill/>
          </a:ln>
        </p:spPr>
        <p:txBody>
          <a:bodyPr spcFirstLastPara="1" wrap="square" lIns="91425" tIns="45700" rIns="91425" bIns="45700" anchor="t" anchorCtr="0">
            <a:noAutofit/>
          </a:bodyPr>
          <a:lstStyle/>
          <a:p>
            <a:pPr>
              <a:spcBef>
                <a:spcPts val="0"/>
              </a:spcBef>
              <a:spcAft>
                <a:spcPts val="0"/>
              </a:spcAft>
            </a:pPr>
            <a:r>
              <a:rPr lang="en">
                <a:solidFill>
                  <a:srgbClr val="000000"/>
                </a:solidFill>
                <a:latin typeface="Roboto"/>
                <a:ea typeface="Roboto"/>
                <a:cs typeface="Roboto"/>
                <a:sym typeface="Roboto"/>
              </a:rPr>
              <a:t>A man is sitting at a table with a pizza</a:t>
            </a:r>
            <a:endParaRPr>
              <a:solidFill>
                <a:srgbClr val="000000"/>
              </a:solidFill>
              <a:latin typeface="Roboto"/>
              <a:ea typeface="Roboto"/>
              <a:cs typeface="Roboto"/>
              <a:sym typeface="Roboto"/>
            </a:endParaRPr>
          </a:p>
        </p:txBody>
      </p:sp>
      <p:pic>
        <p:nvPicPr>
          <p:cNvPr id="454" name="Google Shape;454;p47"/>
          <p:cNvPicPr preferRelativeResize="0"/>
          <p:nvPr/>
        </p:nvPicPr>
        <p:blipFill rotWithShape="1">
          <a:blip r:embed="rId3">
            <a:alphaModFix/>
          </a:blip>
          <a:srcRect l="50017" t="8051" r="767" b="10542"/>
          <a:stretch/>
        </p:blipFill>
        <p:spPr>
          <a:xfrm>
            <a:off x="4725750" y="2699600"/>
            <a:ext cx="3938252" cy="2020300"/>
          </a:xfrm>
          <a:prstGeom prst="rect">
            <a:avLst/>
          </a:prstGeom>
          <a:noFill/>
          <a:ln>
            <a:noFill/>
          </a:ln>
        </p:spPr>
      </p:pic>
    </p:spTree>
    <p:extLst>
      <p:ext uri="{BB962C8B-B14F-4D97-AF65-F5344CB8AC3E}">
        <p14:creationId xmlns:p14="http://schemas.microsoft.com/office/powerpoint/2010/main" val="125264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000"/>
                                        <p:tgtEl>
                                          <p:spTgt spid="452"/>
                                        </p:tgtEl>
                                      </p:cBhvr>
                                    </p:animEffect>
                                  </p:childTnLst>
                                </p:cTn>
                              </p:par>
                              <p:par>
                                <p:cTn id="8" presetID="10" presetClass="entr" presetSubtype="0" fill="hold" nodeType="withEffect">
                                  <p:stCondLst>
                                    <p:cond delay="0"/>
                                  </p:stCondLst>
                                  <p:childTnLst>
                                    <p:set>
                                      <p:cBhvr>
                                        <p:cTn id="9" dur="1" fill="hold">
                                          <p:stCondLst>
                                            <p:cond delay="0"/>
                                          </p:stCondLst>
                                        </p:cTn>
                                        <p:tgtEl>
                                          <p:spTgt spid="451"/>
                                        </p:tgtEl>
                                        <p:attrNameLst>
                                          <p:attrName>style.visibility</p:attrName>
                                        </p:attrNameLst>
                                      </p:cBhvr>
                                      <p:to>
                                        <p:strVal val="visible"/>
                                      </p:to>
                                    </p:set>
                                    <p:animEffect transition="in" filter="fade">
                                      <p:cBhvr>
                                        <p:cTn id="10" dur="1000"/>
                                        <p:tgtEl>
                                          <p:spTgt spid="4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3"/>
                                        </p:tgtEl>
                                        <p:attrNameLst>
                                          <p:attrName>style.visibility</p:attrName>
                                        </p:attrNameLst>
                                      </p:cBhvr>
                                      <p:to>
                                        <p:strVal val="visible"/>
                                      </p:to>
                                    </p:set>
                                    <p:animEffect transition="in" filter="fade">
                                      <p:cBhvr>
                                        <p:cTn id="15" dur="1000"/>
                                        <p:tgtEl>
                                          <p:spTgt spid="453"/>
                                        </p:tgtEl>
                                      </p:cBhvr>
                                    </p:animEffect>
                                  </p:childTnLst>
                                </p:cTn>
                              </p:par>
                              <p:par>
                                <p:cTn id="16" presetID="10" presetClass="entr" presetSubtype="0" fill="hold" nodeType="withEffect">
                                  <p:stCondLst>
                                    <p:cond delay="0"/>
                                  </p:stCondLst>
                                  <p:childTnLst>
                                    <p:set>
                                      <p:cBhvr>
                                        <p:cTn id="17" dur="1" fill="hold">
                                          <p:stCondLst>
                                            <p:cond delay="0"/>
                                          </p:stCondLst>
                                        </p:cTn>
                                        <p:tgtEl>
                                          <p:spTgt spid="454"/>
                                        </p:tgtEl>
                                        <p:attrNameLst>
                                          <p:attrName>style.visibility</p:attrName>
                                        </p:attrNameLst>
                                      </p:cBhvr>
                                      <p:to>
                                        <p:strVal val="visible"/>
                                      </p:to>
                                    </p:set>
                                    <p:animEffect transition="in" filter="fade">
                                      <p:cBhvr>
                                        <p:cTn id="18" dur="10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587665-12BA-42BD-86FA-DAFBE323D9E1}"/>
              </a:ext>
            </a:extLst>
          </p:cNvPr>
          <p:cNvSpPr>
            <a:spLocks noGrp="1"/>
          </p:cNvSpPr>
          <p:nvPr>
            <p:ph type="ftr" sz="quarter" idx="11"/>
          </p:nvPr>
        </p:nvSpPr>
        <p:spPr/>
        <p:txBody>
          <a:bodyPr/>
          <a:lstStyle/>
          <a:p>
            <a:pPr>
              <a:defRPr/>
            </a:pPr>
            <a:r>
              <a:rPr lang="en-US"/>
              <a:t>(C) Dhruv Batra </a:t>
            </a:r>
          </a:p>
        </p:txBody>
      </p:sp>
      <p:sp>
        <p:nvSpPr>
          <p:cNvPr id="5" name="Slide Number Placeholder 4">
            <a:extLst>
              <a:ext uri="{FF2B5EF4-FFF2-40B4-BE49-F238E27FC236}">
                <a16:creationId xmlns:a16="http://schemas.microsoft.com/office/drawing/2014/main" id="{1B4EB3EA-EA02-4B69-AE74-070A25F1E903}"/>
              </a:ext>
            </a:extLst>
          </p:cNvPr>
          <p:cNvSpPr>
            <a:spLocks noGrp="1"/>
          </p:cNvSpPr>
          <p:nvPr>
            <p:ph type="sldNum" sz="quarter" idx="12"/>
          </p:nvPr>
        </p:nvSpPr>
        <p:spPr/>
        <p:txBody>
          <a:bodyPr/>
          <a:lstStyle/>
          <a:p>
            <a:pPr>
              <a:defRPr/>
            </a:pPr>
            <a:fld id="{7134A590-6033-DE48-865B-A0558AEFCBD1}" type="slidenum">
              <a:rPr lang="en-US"/>
              <a:pPr>
                <a:defRPr/>
              </a:pPr>
              <a:t>4</a:t>
            </a:fld>
            <a:endParaRPr lang="en-US"/>
          </a:p>
        </p:txBody>
      </p:sp>
      <p:sp>
        <p:nvSpPr>
          <p:cNvPr id="7" name="Shape 130">
            <a:extLst>
              <a:ext uri="{FF2B5EF4-FFF2-40B4-BE49-F238E27FC236}">
                <a16:creationId xmlns:a16="http://schemas.microsoft.com/office/drawing/2014/main" id="{285C9FA2-6E54-4F18-8A66-3A881D90E908}"/>
              </a:ext>
            </a:extLst>
          </p:cNvPr>
          <p:cNvSpPr txBox="1">
            <a:spLocks/>
          </p:cNvSpPr>
          <p:nvPr/>
        </p:nvSpPr>
        <p:spPr bwMode="auto">
          <a:xfrm>
            <a:off x="448129" y="2995442"/>
            <a:ext cx="8229600"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b="1" dirty="0"/>
              <a:t>What do individual neurons look for in images?</a:t>
            </a:r>
          </a:p>
        </p:txBody>
      </p:sp>
    </p:spTree>
    <p:extLst>
      <p:ext uri="{BB962C8B-B14F-4D97-AF65-F5344CB8AC3E}">
        <p14:creationId xmlns:p14="http://schemas.microsoft.com/office/powerpoint/2010/main" val="1541838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9"/>
          <p:cNvSpPr txBox="1">
            <a:spLocks noGrp="1"/>
          </p:cNvSpPr>
          <p:nvPr>
            <p:ph type="title"/>
          </p:nvPr>
        </p:nvSpPr>
        <p:spPr>
          <a:xfrm>
            <a:off x="311700" y="236747"/>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spcAft>
                <a:spcPts val="0"/>
              </a:spcAft>
            </a:pPr>
            <a:r>
              <a:rPr lang="en" dirty="0"/>
              <a:t>Grad-CAM for VQA</a:t>
            </a:r>
            <a:endParaRPr dirty="0"/>
          </a:p>
        </p:txBody>
      </p:sp>
      <p:sp>
        <p:nvSpPr>
          <p:cNvPr id="467" name="Google Shape;467;p49"/>
          <p:cNvSpPr txBox="1">
            <a:spLocks noGrp="1"/>
          </p:cNvSpPr>
          <p:nvPr>
            <p:ph type="body" idx="1"/>
          </p:nvPr>
        </p:nvSpPr>
        <p:spPr>
          <a:xfrm>
            <a:off x="311700" y="1857325"/>
            <a:ext cx="8520600" cy="37518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endParaRPr/>
          </a:p>
        </p:txBody>
      </p:sp>
      <p:sp>
        <p:nvSpPr>
          <p:cNvPr id="468" name="Google Shape;468;p4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buClr>
                <a:srgbClr val="000000"/>
              </a:buClr>
              <a:buSzPts val="1100"/>
            </a:pPr>
            <a:fld id="{00000000-1234-1234-1234-123412341234}" type="slidenum">
              <a:rPr lang="en"/>
              <a:pPr>
                <a:spcBef>
                  <a:spcPts val="0"/>
                </a:spcBef>
                <a:spcAft>
                  <a:spcPts val="0"/>
                </a:spcAft>
                <a:buClr>
                  <a:srgbClr val="000000"/>
                </a:buClr>
                <a:buSzPts val="1100"/>
              </a:pPr>
              <a:t>40</a:t>
            </a:fld>
            <a:endParaRPr/>
          </a:p>
        </p:txBody>
      </p:sp>
      <p:sp>
        <p:nvSpPr>
          <p:cNvPr id="469" name="Google Shape;469;p49"/>
          <p:cNvSpPr txBox="1"/>
          <p:nvPr/>
        </p:nvSpPr>
        <p:spPr>
          <a:xfrm>
            <a:off x="3033549" y="2641025"/>
            <a:ext cx="2360400" cy="3693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a:solidFill>
                  <a:srgbClr val="000000"/>
                </a:solidFill>
                <a:latin typeface="Roboto"/>
                <a:ea typeface="Roboto"/>
                <a:cs typeface="Roboto"/>
                <a:sym typeface="Roboto"/>
              </a:rPr>
              <a:t>Guided Backprop</a:t>
            </a:r>
            <a:endParaRPr>
              <a:solidFill>
                <a:srgbClr val="000000"/>
              </a:solidFill>
              <a:latin typeface="Roboto"/>
              <a:ea typeface="Roboto"/>
              <a:cs typeface="Roboto"/>
              <a:sym typeface="Roboto"/>
            </a:endParaRPr>
          </a:p>
        </p:txBody>
      </p:sp>
      <p:sp>
        <p:nvSpPr>
          <p:cNvPr id="470" name="Google Shape;470;p49"/>
          <p:cNvSpPr txBox="1"/>
          <p:nvPr/>
        </p:nvSpPr>
        <p:spPr>
          <a:xfrm>
            <a:off x="5265012" y="2641018"/>
            <a:ext cx="1269900" cy="3693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b="1">
                <a:solidFill>
                  <a:srgbClr val="000000"/>
                </a:solidFill>
                <a:latin typeface="Roboto"/>
                <a:ea typeface="Roboto"/>
                <a:cs typeface="Roboto"/>
                <a:sym typeface="Roboto"/>
              </a:rPr>
              <a:t>Grad-CAM</a:t>
            </a:r>
            <a:endParaRPr b="1">
              <a:solidFill>
                <a:srgbClr val="000000"/>
              </a:solidFill>
              <a:latin typeface="Roboto"/>
              <a:ea typeface="Roboto"/>
              <a:cs typeface="Roboto"/>
              <a:sym typeface="Roboto"/>
            </a:endParaRPr>
          </a:p>
        </p:txBody>
      </p:sp>
      <p:sp>
        <p:nvSpPr>
          <p:cNvPr id="471" name="Google Shape;471;p49"/>
          <p:cNvSpPr txBox="1"/>
          <p:nvPr/>
        </p:nvSpPr>
        <p:spPr>
          <a:xfrm>
            <a:off x="6532232" y="2641032"/>
            <a:ext cx="2055300" cy="3693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b="1">
                <a:solidFill>
                  <a:srgbClr val="000000"/>
                </a:solidFill>
                <a:latin typeface="Roboto"/>
                <a:ea typeface="Roboto"/>
                <a:cs typeface="Roboto"/>
                <a:sym typeface="Roboto"/>
              </a:rPr>
              <a:t>Guided Grad-CAM</a:t>
            </a:r>
            <a:endParaRPr b="1">
              <a:solidFill>
                <a:srgbClr val="000000"/>
              </a:solidFill>
              <a:latin typeface="Roboto"/>
              <a:ea typeface="Roboto"/>
              <a:cs typeface="Roboto"/>
              <a:sym typeface="Roboto"/>
            </a:endParaRPr>
          </a:p>
        </p:txBody>
      </p:sp>
      <p:pic>
        <p:nvPicPr>
          <p:cNvPr id="472" name="Google Shape;472;p49"/>
          <p:cNvPicPr preferRelativeResize="0"/>
          <p:nvPr/>
        </p:nvPicPr>
        <p:blipFill rotWithShape="1">
          <a:blip r:embed="rId3">
            <a:alphaModFix/>
          </a:blip>
          <a:srcRect b="12026"/>
          <a:stretch/>
        </p:blipFill>
        <p:spPr>
          <a:xfrm>
            <a:off x="430451" y="2928775"/>
            <a:ext cx="1877775" cy="1778450"/>
          </a:xfrm>
          <a:prstGeom prst="rect">
            <a:avLst/>
          </a:prstGeom>
          <a:noFill/>
          <a:ln>
            <a:noFill/>
          </a:ln>
        </p:spPr>
      </p:pic>
      <p:pic>
        <p:nvPicPr>
          <p:cNvPr id="473" name="Google Shape;473;p49"/>
          <p:cNvPicPr preferRelativeResize="0"/>
          <p:nvPr/>
        </p:nvPicPr>
        <p:blipFill rotWithShape="1">
          <a:blip r:embed="rId4">
            <a:alphaModFix/>
          </a:blip>
          <a:srcRect l="3871" t="35712" r="4594" b="32600"/>
          <a:stretch/>
        </p:blipFill>
        <p:spPr>
          <a:xfrm>
            <a:off x="3348601" y="3010326"/>
            <a:ext cx="5102699" cy="1706051"/>
          </a:xfrm>
          <a:prstGeom prst="rect">
            <a:avLst/>
          </a:prstGeom>
          <a:noFill/>
          <a:ln>
            <a:noFill/>
          </a:ln>
        </p:spPr>
      </p:pic>
      <p:sp>
        <p:nvSpPr>
          <p:cNvPr id="474" name="Google Shape;474;p49"/>
          <p:cNvSpPr txBox="1"/>
          <p:nvPr/>
        </p:nvSpPr>
        <p:spPr>
          <a:xfrm rot="5400000">
            <a:off x="8022300" y="3776788"/>
            <a:ext cx="1212300" cy="175800"/>
          </a:xfrm>
          <a:prstGeom prst="rect">
            <a:avLst/>
          </a:prstGeom>
          <a:solidFill>
            <a:srgbClr val="FFFFFF"/>
          </a:solidFill>
          <a:ln>
            <a:noFill/>
          </a:ln>
        </p:spPr>
        <p:txBody>
          <a:bodyPr spcFirstLastPara="1" wrap="square" lIns="91425" tIns="45700" rIns="91425" bIns="45700" anchor="t" anchorCtr="0">
            <a:noAutofit/>
          </a:bodyPr>
          <a:lstStyle/>
          <a:p>
            <a:pPr>
              <a:spcBef>
                <a:spcPts val="0"/>
              </a:spcBef>
              <a:spcAft>
                <a:spcPts val="0"/>
              </a:spcAft>
            </a:pPr>
            <a:r>
              <a:rPr lang="en">
                <a:solidFill>
                  <a:srgbClr val="000000"/>
                </a:solidFill>
                <a:latin typeface="Roboto"/>
                <a:ea typeface="Roboto"/>
                <a:cs typeface="Roboto"/>
                <a:sym typeface="Roboto"/>
              </a:rPr>
              <a:t>Tennis ball</a:t>
            </a:r>
            <a:endParaRPr>
              <a:solidFill>
                <a:srgbClr val="000000"/>
              </a:solidFill>
              <a:latin typeface="Roboto"/>
              <a:ea typeface="Roboto"/>
              <a:cs typeface="Roboto"/>
              <a:sym typeface="Roboto"/>
            </a:endParaRPr>
          </a:p>
        </p:txBody>
      </p:sp>
      <p:sp>
        <p:nvSpPr>
          <p:cNvPr id="475" name="Google Shape;475;p49"/>
          <p:cNvSpPr/>
          <p:nvPr/>
        </p:nvSpPr>
        <p:spPr>
          <a:xfrm>
            <a:off x="3179775" y="4927225"/>
            <a:ext cx="5144400" cy="681900"/>
          </a:xfrm>
          <a:prstGeom prst="rect">
            <a:avLst/>
          </a:prstGeom>
          <a:solidFill>
            <a:srgbClr val="FF6600">
              <a:alpha val="4710"/>
            </a:srgbClr>
          </a:solidFill>
          <a:ln w="19050" cap="flat" cmpd="sng">
            <a:solidFill>
              <a:srgbClr val="660000"/>
            </a:solidFill>
            <a:prstDash val="dash"/>
            <a:miter lim="800000"/>
            <a:headEnd type="none" w="sm" len="sm"/>
            <a:tailEnd type="none" w="sm" len="sm"/>
          </a:ln>
        </p:spPr>
        <p:txBody>
          <a:bodyPr spcFirstLastPara="1" wrap="square" lIns="91425" tIns="45700" rIns="91425" bIns="45700" anchor="ctr" anchorCtr="0">
            <a:noAutofit/>
          </a:bodyPr>
          <a:lstStyle/>
          <a:p>
            <a:pPr>
              <a:spcBef>
                <a:spcPts val="0"/>
              </a:spcBef>
              <a:spcAft>
                <a:spcPts val="0"/>
              </a:spcAft>
            </a:pPr>
            <a:r>
              <a:rPr lang="en" sz="1800">
                <a:solidFill>
                  <a:srgbClr val="000000"/>
                </a:solidFill>
                <a:latin typeface="Roboto"/>
                <a:ea typeface="Roboto"/>
                <a:cs typeface="Roboto"/>
                <a:sym typeface="Roboto"/>
              </a:rPr>
              <a:t>Even simple non-attention based CNN+LSTM models attend to appropriate regions</a:t>
            </a:r>
            <a:endParaRPr sz="1800">
              <a:latin typeface="Roboto"/>
              <a:ea typeface="Roboto"/>
              <a:cs typeface="Roboto"/>
              <a:sym typeface="Roboto"/>
            </a:endParaRPr>
          </a:p>
        </p:txBody>
      </p:sp>
      <p:sp>
        <p:nvSpPr>
          <p:cNvPr id="476" name="Google Shape;476;p49"/>
          <p:cNvSpPr txBox="1"/>
          <p:nvPr/>
        </p:nvSpPr>
        <p:spPr>
          <a:xfrm rot="-5400000">
            <a:off x="2747050" y="3678700"/>
            <a:ext cx="1057200" cy="3693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a:solidFill>
                  <a:srgbClr val="000000"/>
                </a:solidFill>
                <a:latin typeface="Roboto"/>
                <a:ea typeface="Roboto"/>
                <a:cs typeface="Roboto"/>
                <a:sym typeface="Roboto"/>
              </a:rPr>
              <a:t>VGG-16</a:t>
            </a:r>
            <a:endParaRPr>
              <a:solidFill>
                <a:srgbClr val="000000"/>
              </a:solidFill>
              <a:latin typeface="Roboto"/>
              <a:ea typeface="Roboto"/>
              <a:cs typeface="Roboto"/>
              <a:sym typeface="Roboto"/>
            </a:endParaRPr>
          </a:p>
        </p:txBody>
      </p:sp>
      <p:sp>
        <p:nvSpPr>
          <p:cNvPr id="477" name="Google Shape;477;p49"/>
          <p:cNvSpPr txBox="1"/>
          <p:nvPr/>
        </p:nvSpPr>
        <p:spPr>
          <a:xfrm>
            <a:off x="-44719" y="4707214"/>
            <a:ext cx="2828100" cy="369300"/>
          </a:xfrm>
          <a:prstGeom prst="rect">
            <a:avLst/>
          </a:prstGeom>
          <a:solidFill>
            <a:srgbClr val="FFFFFF"/>
          </a:solidFill>
          <a:ln>
            <a:noFill/>
          </a:ln>
        </p:spPr>
        <p:txBody>
          <a:bodyPr spcFirstLastPara="1" wrap="square" lIns="91425" tIns="45700" rIns="91425" bIns="45700" anchor="t" anchorCtr="0">
            <a:noAutofit/>
          </a:bodyPr>
          <a:lstStyle/>
          <a:p>
            <a:pPr>
              <a:spcBef>
                <a:spcPts val="0"/>
              </a:spcBef>
              <a:spcAft>
                <a:spcPts val="0"/>
              </a:spcAft>
            </a:pPr>
            <a:r>
              <a:rPr lang="en" b="1">
                <a:solidFill>
                  <a:srgbClr val="000000"/>
                </a:solidFill>
                <a:latin typeface="Roboto"/>
                <a:ea typeface="Roboto"/>
                <a:cs typeface="Roboto"/>
                <a:sym typeface="Roboto"/>
              </a:rPr>
              <a:t>What is the person hitting?</a:t>
            </a:r>
            <a:endParaRPr b="1">
              <a:solidFill>
                <a:srgbClr val="000000"/>
              </a:solidFill>
              <a:latin typeface="Roboto"/>
              <a:ea typeface="Roboto"/>
              <a:cs typeface="Roboto"/>
              <a:sym typeface="Roboto"/>
            </a:endParaRPr>
          </a:p>
        </p:txBody>
      </p:sp>
    </p:spTree>
    <p:extLst>
      <p:ext uri="{BB962C8B-B14F-4D97-AF65-F5344CB8AC3E}">
        <p14:creationId xmlns:p14="http://schemas.microsoft.com/office/powerpoint/2010/main" val="316921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1000"/>
                                        <p:tgtEl>
                                          <p:spTgt spid="4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7"/>
                                        </p:tgtEl>
                                        <p:attrNameLst>
                                          <p:attrName>style.visibility</p:attrName>
                                        </p:attrNameLst>
                                      </p:cBhvr>
                                      <p:to>
                                        <p:strVal val="visible"/>
                                      </p:to>
                                    </p:set>
                                    <p:animEffect transition="in" filter="fade">
                                      <p:cBhvr>
                                        <p:cTn id="12" dur="1000"/>
                                        <p:tgtEl>
                                          <p:spTgt spid="4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9"/>
                                        </p:tgtEl>
                                        <p:attrNameLst>
                                          <p:attrName>style.visibility</p:attrName>
                                        </p:attrNameLst>
                                      </p:cBhvr>
                                      <p:to>
                                        <p:strVal val="visible"/>
                                      </p:to>
                                    </p:set>
                                    <p:animEffect transition="in" filter="fade">
                                      <p:cBhvr>
                                        <p:cTn id="17" dur="1000"/>
                                        <p:tgtEl>
                                          <p:spTgt spid="469"/>
                                        </p:tgtEl>
                                      </p:cBhvr>
                                    </p:animEffect>
                                  </p:childTnLst>
                                </p:cTn>
                              </p:par>
                              <p:par>
                                <p:cTn id="18" presetID="10" presetClass="entr" presetSubtype="0" fill="hold" nodeType="withEffect">
                                  <p:stCondLst>
                                    <p:cond delay="0"/>
                                  </p:stCondLst>
                                  <p:childTnLst>
                                    <p:set>
                                      <p:cBhvr>
                                        <p:cTn id="19" dur="1" fill="hold">
                                          <p:stCondLst>
                                            <p:cond delay="0"/>
                                          </p:stCondLst>
                                        </p:cTn>
                                        <p:tgtEl>
                                          <p:spTgt spid="470"/>
                                        </p:tgtEl>
                                        <p:attrNameLst>
                                          <p:attrName>style.visibility</p:attrName>
                                        </p:attrNameLst>
                                      </p:cBhvr>
                                      <p:to>
                                        <p:strVal val="visible"/>
                                      </p:to>
                                    </p:set>
                                    <p:animEffect transition="in" filter="fade">
                                      <p:cBhvr>
                                        <p:cTn id="20" dur="1000"/>
                                        <p:tgtEl>
                                          <p:spTgt spid="470"/>
                                        </p:tgtEl>
                                      </p:cBhvr>
                                    </p:animEffect>
                                  </p:childTnLst>
                                </p:cTn>
                              </p:par>
                              <p:par>
                                <p:cTn id="21" presetID="10" presetClass="entr" presetSubtype="0" fill="hold" nodeType="withEffect">
                                  <p:stCondLst>
                                    <p:cond delay="0"/>
                                  </p:stCondLst>
                                  <p:childTnLst>
                                    <p:set>
                                      <p:cBhvr>
                                        <p:cTn id="22" dur="1" fill="hold">
                                          <p:stCondLst>
                                            <p:cond delay="0"/>
                                          </p:stCondLst>
                                        </p:cTn>
                                        <p:tgtEl>
                                          <p:spTgt spid="473"/>
                                        </p:tgtEl>
                                        <p:attrNameLst>
                                          <p:attrName>style.visibility</p:attrName>
                                        </p:attrNameLst>
                                      </p:cBhvr>
                                      <p:to>
                                        <p:strVal val="visible"/>
                                      </p:to>
                                    </p:set>
                                    <p:animEffect transition="in" filter="fade">
                                      <p:cBhvr>
                                        <p:cTn id="23" dur="1000"/>
                                        <p:tgtEl>
                                          <p:spTgt spid="473"/>
                                        </p:tgtEl>
                                      </p:cBhvr>
                                    </p:animEffect>
                                  </p:childTnLst>
                                </p:cTn>
                              </p:par>
                              <p:par>
                                <p:cTn id="24" presetID="10" presetClass="entr" presetSubtype="0" fill="hold" nodeType="withEffect">
                                  <p:stCondLst>
                                    <p:cond delay="0"/>
                                  </p:stCondLst>
                                  <p:childTnLst>
                                    <p:set>
                                      <p:cBhvr>
                                        <p:cTn id="25" dur="1" fill="hold">
                                          <p:stCondLst>
                                            <p:cond delay="0"/>
                                          </p:stCondLst>
                                        </p:cTn>
                                        <p:tgtEl>
                                          <p:spTgt spid="474"/>
                                        </p:tgtEl>
                                        <p:attrNameLst>
                                          <p:attrName>style.visibility</p:attrName>
                                        </p:attrNameLst>
                                      </p:cBhvr>
                                      <p:to>
                                        <p:strVal val="visible"/>
                                      </p:to>
                                    </p:set>
                                    <p:animEffect transition="in" filter="fade">
                                      <p:cBhvr>
                                        <p:cTn id="26" dur="1000"/>
                                        <p:tgtEl>
                                          <p:spTgt spid="474"/>
                                        </p:tgtEl>
                                      </p:cBhvr>
                                    </p:animEffect>
                                  </p:childTnLst>
                                </p:cTn>
                              </p:par>
                              <p:par>
                                <p:cTn id="27" presetID="10" presetClass="entr" presetSubtype="0" fill="hold" nodeType="withEffect">
                                  <p:stCondLst>
                                    <p:cond delay="0"/>
                                  </p:stCondLst>
                                  <p:childTnLst>
                                    <p:set>
                                      <p:cBhvr>
                                        <p:cTn id="28" dur="1" fill="hold">
                                          <p:stCondLst>
                                            <p:cond delay="0"/>
                                          </p:stCondLst>
                                        </p:cTn>
                                        <p:tgtEl>
                                          <p:spTgt spid="476"/>
                                        </p:tgtEl>
                                        <p:attrNameLst>
                                          <p:attrName>style.visibility</p:attrName>
                                        </p:attrNameLst>
                                      </p:cBhvr>
                                      <p:to>
                                        <p:strVal val="visible"/>
                                      </p:to>
                                    </p:set>
                                    <p:animEffect transition="in" filter="fade">
                                      <p:cBhvr>
                                        <p:cTn id="29" dur="1000"/>
                                        <p:tgtEl>
                                          <p:spTgt spid="476"/>
                                        </p:tgtEl>
                                      </p:cBhvr>
                                    </p:animEffect>
                                  </p:childTnLst>
                                </p:cTn>
                              </p:par>
                              <p:par>
                                <p:cTn id="30" presetID="10" presetClass="entr" presetSubtype="0" fill="hold" nodeType="withEffect">
                                  <p:stCondLst>
                                    <p:cond delay="0"/>
                                  </p:stCondLst>
                                  <p:childTnLst>
                                    <p:set>
                                      <p:cBhvr>
                                        <p:cTn id="31" dur="1" fill="hold">
                                          <p:stCondLst>
                                            <p:cond delay="0"/>
                                          </p:stCondLst>
                                        </p:cTn>
                                        <p:tgtEl>
                                          <p:spTgt spid="471"/>
                                        </p:tgtEl>
                                        <p:attrNameLst>
                                          <p:attrName>style.visibility</p:attrName>
                                        </p:attrNameLst>
                                      </p:cBhvr>
                                      <p:to>
                                        <p:strVal val="visible"/>
                                      </p:to>
                                    </p:set>
                                    <p:animEffect transition="in" filter="fade">
                                      <p:cBhvr>
                                        <p:cTn id="32" dur="1000"/>
                                        <p:tgtEl>
                                          <p:spTgt spid="47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5"/>
                                        </p:tgtEl>
                                        <p:attrNameLst>
                                          <p:attrName>style.visibility</p:attrName>
                                        </p:attrNameLst>
                                      </p:cBhvr>
                                      <p:to>
                                        <p:strVal val="visible"/>
                                      </p:to>
                                    </p:set>
                                    <p:animEffect transition="in" filter="fade">
                                      <p:cBhvr>
                                        <p:cTn id="37" dur="10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41</a:t>
            </a:fld>
            <a:endParaRPr/>
          </a:p>
        </p:txBody>
      </p:sp>
      <p:pic>
        <p:nvPicPr>
          <p:cNvPr id="375" name="cat_dog.png"/>
          <p:cNvPicPr>
            <a:picLocks noChangeAspect="1"/>
          </p:cNvPicPr>
          <p:nvPr/>
        </p:nvPicPr>
        <p:blipFill>
          <a:blip r:embed="rId2"/>
          <a:stretch>
            <a:fillRect/>
          </a:stretch>
        </p:blipFill>
        <p:spPr>
          <a:xfrm>
            <a:off x="1373144" y="1486127"/>
            <a:ext cx="3082073" cy="3082074"/>
          </a:xfrm>
          <a:prstGeom prst="rect">
            <a:avLst/>
          </a:prstGeom>
          <a:ln w="12700">
            <a:miter lim="400000"/>
          </a:ln>
        </p:spPr>
      </p:pic>
      <p:pic>
        <p:nvPicPr>
          <p:cNvPr id="376" name="dog.png"/>
          <p:cNvPicPr>
            <a:picLocks noChangeAspect="1"/>
          </p:cNvPicPr>
          <p:nvPr/>
        </p:nvPicPr>
        <p:blipFill>
          <a:blip r:embed="rId3"/>
          <a:stretch>
            <a:fillRect/>
          </a:stretch>
        </p:blipFill>
        <p:spPr>
          <a:xfrm>
            <a:off x="5103969" y="1486127"/>
            <a:ext cx="3082073" cy="3082074"/>
          </a:xfrm>
          <a:prstGeom prst="rect">
            <a:avLst/>
          </a:prstGeom>
          <a:ln w="12700">
            <a:miter lim="400000"/>
          </a:ln>
        </p:spPr>
      </p:pic>
      <p:sp>
        <p:nvSpPr>
          <p:cNvPr id="377" name="Shape 377"/>
          <p:cNvSpPr/>
          <p:nvPr/>
        </p:nvSpPr>
        <p:spPr>
          <a:xfrm>
            <a:off x="2018578" y="4923234"/>
            <a:ext cx="4986939" cy="456852"/>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a:t>What animal</a:t>
            </a:r>
            <a:r>
              <a:rPr lang="en-US" sz="2500"/>
              <a:t> is in this picture</a:t>
            </a:r>
            <a:r>
              <a:rPr sz="2500"/>
              <a:t>? </a:t>
            </a:r>
            <a:r>
              <a:rPr sz="2500">
                <a:latin typeface="Roboto Bold"/>
                <a:ea typeface="Roboto Bold"/>
                <a:cs typeface="Roboto Bold"/>
                <a:sym typeface="Roboto Bold"/>
              </a:rPr>
              <a:t>Dog</a:t>
            </a:r>
          </a:p>
        </p:txBody>
      </p:sp>
      <p:sp>
        <p:nvSpPr>
          <p:cNvPr id="8" name="Title 1"/>
          <p:cNvSpPr>
            <a:spLocks noGrp="1"/>
          </p:cNvSpPr>
          <p:nvPr>
            <p:ph type="title"/>
          </p:nvPr>
        </p:nvSpPr>
        <p:spPr>
          <a:xfrm>
            <a:off x="0" y="228600"/>
            <a:ext cx="9144000" cy="685800"/>
          </a:xfrm>
        </p:spPr>
        <p:txBody>
          <a:bodyPr/>
          <a:lstStyle/>
          <a:p>
            <a:r>
              <a:rPr lang="en-US"/>
              <a:t>Grad-CAM Visual Explanations for VQA</a:t>
            </a:r>
          </a:p>
        </p:txBody>
      </p:sp>
      <p:sp>
        <p:nvSpPr>
          <p:cNvPr id="7" name="TextBox 6"/>
          <p:cNvSpPr txBox="1"/>
          <p:nvPr/>
        </p:nvSpPr>
        <p:spPr>
          <a:xfrm>
            <a:off x="0" y="6581001"/>
            <a:ext cx="2006604"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Abhishek</a:t>
            </a:r>
            <a:r>
              <a:rPr lang="en-US">
                <a:solidFill>
                  <a:schemeClr val="bg1">
                    <a:lumMod val="65000"/>
                  </a:schemeClr>
                </a:solidFill>
              </a:rPr>
              <a:t> Das</a:t>
            </a:r>
          </a:p>
        </p:txBody>
      </p:sp>
    </p:spTree>
    <p:extLst>
      <p:ext uri="{BB962C8B-B14F-4D97-AF65-F5344CB8AC3E}">
        <p14:creationId xmlns:p14="http://schemas.microsoft.com/office/powerpoint/2010/main" val="261280310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42</a:t>
            </a:fld>
            <a:endParaRPr/>
          </a:p>
        </p:txBody>
      </p:sp>
      <p:pic>
        <p:nvPicPr>
          <p:cNvPr id="380" name="cat_dog.png"/>
          <p:cNvPicPr>
            <a:picLocks noChangeAspect="1"/>
          </p:cNvPicPr>
          <p:nvPr/>
        </p:nvPicPr>
        <p:blipFill>
          <a:blip r:embed="rId2"/>
          <a:stretch>
            <a:fillRect/>
          </a:stretch>
        </p:blipFill>
        <p:spPr>
          <a:xfrm>
            <a:off x="1373144" y="1486127"/>
            <a:ext cx="3082073" cy="3082074"/>
          </a:xfrm>
          <a:prstGeom prst="rect">
            <a:avLst/>
          </a:prstGeom>
          <a:ln w="12700">
            <a:miter lim="400000"/>
          </a:ln>
        </p:spPr>
      </p:pic>
      <p:sp>
        <p:nvSpPr>
          <p:cNvPr id="381" name="Shape 381"/>
          <p:cNvSpPr/>
          <p:nvPr/>
        </p:nvSpPr>
        <p:spPr>
          <a:xfrm>
            <a:off x="2055966" y="4923234"/>
            <a:ext cx="4905186" cy="456852"/>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a:t>What animal</a:t>
            </a:r>
            <a:r>
              <a:rPr lang="en-US" sz="2500"/>
              <a:t> is in this picture</a:t>
            </a:r>
            <a:r>
              <a:rPr sz="2500"/>
              <a:t>? </a:t>
            </a:r>
            <a:r>
              <a:rPr sz="2500">
                <a:latin typeface="Roboto Bold"/>
                <a:ea typeface="Roboto Bold"/>
                <a:cs typeface="Roboto Bold"/>
                <a:sym typeface="Roboto Bold"/>
              </a:rPr>
              <a:t>Cat</a:t>
            </a:r>
          </a:p>
        </p:txBody>
      </p:sp>
      <p:pic>
        <p:nvPicPr>
          <p:cNvPr id="382" name="cat.png"/>
          <p:cNvPicPr>
            <a:picLocks noChangeAspect="1"/>
          </p:cNvPicPr>
          <p:nvPr/>
        </p:nvPicPr>
        <p:blipFill>
          <a:blip r:embed="rId3"/>
          <a:stretch>
            <a:fillRect/>
          </a:stretch>
        </p:blipFill>
        <p:spPr>
          <a:xfrm>
            <a:off x="5108000" y="1486127"/>
            <a:ext cx="3082074" cy="3082074"/>
          </a:xfrm>
          <a:prstGeom prst="rect">
            <a:avLst/>
          </a:prstGeom>
          <a:ln w="12700">
            <a:miter lim="400000"/>
          </a:ln>
        </p:spPr>
      </p:pic>
      <p:sp>
        <p:nvSpPr>
          <p:cNvPr id="8" name="Title 1"/>
          <p:cNvSpPr>
            <a:spLocks noGrp="1"/>
          </p:cNvSpPr>
          <p:nvPr>
            <p:ph type="title"/>
          </p:nvPr>
        </p:nvSpPr>
        <p:spPr>
          <a:xfrm>
            <a:off x="0" y="228600"/>
            <a:ext cx="9144000" cy="685800"/>
          </a:xfrm>
        </p:spPr>
        <p:txBody>
          <a:bodyPr/>
          <a:lstStyle/>
          <a:p>
            <a:r>
              <a:rPr lang="en-US"/>
              <a:t>Grad-CAM Visual Explanations for VQA</a:t>
            </a:r>
          </a:p>
        </p:txBody>
      </p:sp>
      <p:sp>
        <p:nvSpPr>
          <p:cNvPr id="7" name="TextBox 6"/>
          <p:cNvSpPr txBox="1"/>
          <p:nvPr/>
        </p:nvSpPr>
        <p:spPr>
          <a:xfrm>
            <a:off x="0" y="6581001"/>
            <a:ext cx="2006604"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Abhishek</a:t>
            </a:r>
            <a:r>
              <a:rPr lang="en-US">
                <a:solidFill>
                  <a:schemeClr val="bg1">
                    <a:lumMod val="65000"/>
                  </a:schemeClr>
                </a:solidFill>
              </a:rPr>
              <a:t> Das</a:t>
            </a:r>
          </a:p>
        </p:txBody>
      </p:sp>
    </p:spTree>
    <p:extLst>
      <p:ext uri="{BB962C8B-B14F-4D97-AF65-F5344CB8AC3E}">
        <p14:creationId xmlns:p14="http://schemas.microsoft.com/office/powerpoint/2010/main" val="2363933163"/>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6"/>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spcAft>
                <a:spcPts val="0"/>
              </a:spcAft>
            </a:pPr>
            <a:r>
              <a:rPr lang="en" dirty="0"/>
              <a:t>Interesting findings with Grad-CAM</a:t>
            </a:r>
            <a:endParaRPr dirty="0"/>
          </a:p>
        </p:txBody>
      </p:sp>
      <p:sp>
        <p:nvSpPr>
          <p:cNvPr id="4" name="Text Placeholder 3">
            <a:extLst>
              <a:ext uri="{FF2B5EF4-FFF2-40B4-BE49-F238E27FC236}">
                <a16:creationId xmlns:a16="http://schemas.microsoft.com/office/drawing/2014/main" id="{BB41E3BF-D52B-4B4F-8CCB-108FB9207973}"/>
              </a:ext>
            </a:extLst>
          </p:cNvPr>
          <p:cNvSpPr>
            <a:spLocks noGrp="1"/>
          </p:cNvSpPr>
          <p:nvPr>
            <p:ph type="body" idx="1"/>
          </p:nvPr>
        </p:nvSpPr>
        <p:spPr/>
        <p:txBody>
          <a:bodyPr/>
          <a:lstStyle/>
          <a:p>
            <a:pPr>
              <a:buSzPct val="50000"/>
            </a:pPr>
            <a:r>
              <a:rPr lang="en-US" sz="2000" dirty="0"/>
              <a:t>Even simple non-attention based CNN + LSTM models learn to look at appropriate regions</a:t>
            </a:r>
          </a:p>
          <a:p>
            <a:pPr>
              <a:buSzPct val="50000"/>
            </a:pPr>
            <a:r>
              <a:rPr lang="en-US" sz="2000" dirty="0"/>
              <a:t>Unreasonable predictions often have reasonable explanations </a:t>
            </a:r>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a:buSzPct val="50000"/>
            </a:pPr>
            <a:endParaRPr lang="en-US" dirty="0"/>
          </a:p>
          <a:p>
            <a:pPr marL="0" indent="0">
              <a:buSzPct val="50000"/>
              <a:buNone/>
            </a:pPr>
            <a:endParaRPr lang="en-US" dirty="0"/>
          </a:p>
          <a:p>
            <a:pPr>
              <a:buSzPct val="50000"/>
            </a:pPr>
            <a:endParaRPr lang="en-US" dirty="0"/>
          </a:p>
        </p:txBody>
      </p:sp>
      <p:sp>
        <p:nvSpPr>
          <p:cNvPr id="443" name="Google Shape;443;p46"/>
          <p:cNvSpPr txBox="1">
            <a:spLocks noGrp="1"/>
          </p:cNvSpPr>
          <p:nvPr>
            <p:ph type="sldNum" idx="12"/>
          </p:nvPr>
        </p:nvSpPr>
        <p:spPr>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pPr>
            <a:fld id="{00000000-1234-1234-1234-123412341234}" type="slidenum">
              <a:rPr lang="en"/>
              <a:pPr>
                <a:spcBef>
                  <a:spcPts val="0"/>
                </a:spcBef>
                <a:spcAft>
                  <a:spcPts val="0"/>
                </a:spcAft>
              </a:pPr>
              <a:t>43</a:t>
            </a:fld>
            <a:endParaRPr/>
          </a:p>
        </p:txBody>
      </p:sp>
    </p:spTree>
    <p:extLst>
      <p:ext uri="{BB962C8B-B14F-4D97-AF65-F5344CB8AC3E}">
        <p14:creationId xmlns:p14="http://schemas.microsoft.com/office/powerpoint/2010/main" val="2133543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1"/>
          <p:cNvSpPr txBox="1">
            <a:spLocks noGrp="1"/>
          </p:cNvSpPr>
          <p:nvPr>
            <p:ph type="title"/>
          </p:nvPr>
        </p:nvSpPr>
        <p:spPr>
          <a:xfrm>
            <a:off x="311700" y="23547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spcAft>
                <a:spcPts val="0"/>
              </a:spcAft>
            </a:pPr>
            <a:r>
              <a:rPr lang="en" dirty="0"/>
              <a:t>Analyzing Failure modes with Grad-CAM</a:t>
            </a:r>
            <a:endParaRPr dirty="0"/>
          </a:p>
        </p:txBody>
      </p:sp>
      <p:sp>
        <p:nvSpPr>
          <p:cNvPr id="490" name="Google Shape;490;p51"/>
          <p:cNvSpPr txBox="1">
            <a:spLocks noGrp="1"/>
          </p:cNvSpPr>
          <p:nvPr>
            <p:ph type="body" idx="1"/>
          </p:nvPr>
        </p:nvSpPr>
        <p:spPr>
          <a:xfrm>
            <a:off x="311700" y="1857325"/>
            <a:ext cx="8520600" cy="37518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endParaRPr dirty="0"/>
          </a:p>
        </p:txBody>
      </p:sp>
      <p:sp>
        <p:nvSpPr>
          <p:cNvPr id="491" name="Google Shape;491;p51"/>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buClr>
                <a:srgbClr val="000000"/>
              </a:buClr>
              <a:buSzPts val="1100"/>
            </a:pPr>
            <a:fld id="{00000000-1234-1234-1234-123412341234}" type="slidenum">
              <a:rPr lang="en"/>
              <a:pPr>
                <a:spcBef>
                  <a:spcPts val="0"/>
                </a:spcBef>
                <a:spcAft>
                  <a:spcPts val="0"/>
                </a:spcAft>
                <a:buClr>
                  <a:srgbClr val="000000"/>
                </a:buClr>
                <a:buSzPts val="1100"/>
              </a:pPr>
              <a:t>44</a:t>
            </a:fld>
            <a:endParaRPr/>
          </a:p>
        </p:txBody>
      </p:sp>
      <p:pic>
        <p:nvPicPr>
          <p:cNvPr id="492" name="Google Shape;492;p51"/>
          <p:cNvPicPr preferRelativeResize="0"/>
          <p:nvPr/>
        </p:nvPicPr>
        <p:blipFill rotWithShape="1">
          <a:blip r:embed="rId3">
            <a:alphaModFix/>
          </a:blip>
          <a:srcRect/>
          <a:stretch/>
        </p:blipFill>
        <p:spPr>
          <a:xfrm>
            <a:off x="992600" y="1855093"/>
            <a:ext cx="1147404" cy="1147077"/>
          </a:xfrm>
          <a:prstGeom prst="rect">
            <a:avLst/>
          </a:prstGeom>
          <a:noFill/>
          <a:ln>
            <a:noFill/>
          </a:ln>
        </p:spPr>
      </p:pic>
      <p:pic>
        <p:nvPicPr>
          <p:cNvPr id="493" name="Google Shape;493;p51"/>
          <p:cNvPicPr preferRelativeResize="0"/>
          <p:nvPr/>
        </p:nvPicPr>
        <p:blipFill rotWithShape="1">
          <a:blip r:embed="rId4">
            <a:alphaModFix/>
          </a:blip>
          <a:srcRect/>
          <a:stretch/>
        </p:blipFill>
        <p:spPr>
          <a:xfrm>
            <a:off x="997655" y="4461650"/>
            <a:ext cx="1142350" cy="1142351"/>
          </a:xfrm>
          <a:prstGeom prst="rect">
            <a:avLst/>
          </a:prstGeom>
          <a:noFill/>
          <a:ln>
            <a:noFill/>
          </a:ln>
        </p:spPr>
      </p:pic>
      <p:pic>
        <p:nvPicPr>
          <p:cNvPr id="494" name="Google Shape;494;p51"/>
          <p:cNvPicPr preferRelativeResize="0"/>
          <p:nvPr/>
        </p:nvPicPr>
        <p:blipFill rotWithShape="1">
          <a:blip r:embed="rId5">
            <a:alphaModFix/>
          </a:blip>
          <a:srcRect/>
          <a:stretch/>
        </p:blipFill>
        <p:spPr>
          <a:xfrm>
            <a:off x="993102" y="3086088"/>
            <a:ext cx="1148291" cy="1148292"/>
          </a:xfrm>
          <a:prstGeom prst="rect">
            <a:avLst/>
          </a:prstGeom>
          <a:noFill/>
          <a:ln>
            <a:noFill/>
          </a:ln>
        </p:spPr>
      </p:pic>
      <p:pic>
        <p:nvPicPr>
          <p:cNvPr id="495" name="Google Shape;495;p51"/>
          <p:cNvPicPr preferRelativeResize="0"/>
          <p:nvPr/>
        </p:nvPicPr>
        <p:blipFill rotWithShape="1">
          <a:blip r:embed="rId6">
            <a:alphaModFix/>
          </a:blip>
          <a:srcRect/>
          <a:stretch/>
        </p:blipFill>
        <p:spPr>
          <a:xfrm>
            <a:off x="3250954" y="1852200"/>
            <a:ext cx="1133719" cy="1146232"/>
          </a:xfrm>
          <a:prstGeom prst="rect">
            <a:avLst/>
          </a:prstGeom>
          <a:noFill/>
          <a:ln>
            <a:noFill/>
          </a:ln>
        </p:spPr>
      </p:pic>
      <p:pic>
        <p:nvPicPr>
          <p:cNvPr id="496" name="Google Shape;496;p51"/>
          <p:cNvPicPr preferRelativeResize="0"/>
          <p:nvPr/>
        </p:nvPicPr>
        <p:blipFill rotWithShape="1">
          <a:blip r:embed="rId7">
            <a:alphaModFix/>
          </a:blip>
          <a:srcRect/>
          <a:stretch/>
        </p:blipFill>
        <p:spPr>
          <a:xfrm>
            <a:off x="3253845" y="4453149"/>
            <a:ext cx="1148291" cy="1148292"/>
          </a:xfrm>
          <a:prstGeom prst="rect">
            <a:avLst/>
          </a:prstGeom>
          <a:noFill/>
          <a:ln>
            <a:noFill/>
          </a:ln>
        </p:spPr>
      </p:pic>
      <p:pic>
        <p:nvPicPr>
          <p:cNvPr id="497" name="Google Shape;497;p51"/>
          <p:cNvPicPr preferRelativeResize="0"/>
          <p:nvPr/>
        </p:nvPicPr>
        <p:blipFill rotWithShape="1">
          <a:blip r:embed="rId8">
            <a:alphaModFix/>
          </a:blip>
          <a:srcRect/>
          <a:stretch/>
        </p:blipFill>
        <p:spPr>
          <a:xfrm>
            <a:off x="3250954" y="3083197"/>
            <a:ext cx="1154073" cy="1154075"/>
          </a:xfrm>
          <a:prstGeom prst="rect">
            <a:avLst/>
          </a:prstGeom>
          <a:noFill/>
          <a:ln>
            <a:noFill/>
          </a:ln>
        </p:spPr>
      </p:pic>
      <p:sp>
        <p:nvSpPr>
          <p:cNvPr id="498" name="Google Shape;498;p51"/>
          <p:cNvSpPr txBox="1"/>
          <p:nvPr/>
        </p:nvSpPr>
        <p:spPr>
          <a:xfrm>
            <a:off x="444248" y="5607925"/>
            <a:ext cx="2372700" cy="2187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a:solidFill>
                  <a:srgbClr val="000000"/>
                </a:solidFill>
                <a:latin typeface="Roboto"/>
                <a:ea typeface="Roboto"/>
                <a:cs typeface="Roboto"/>
                <a:sym typeface="Roboto"/>
              </a:rPr>
              <a:t>Ground-truth: </a:t>
            </a:r>
            <a:r>
              <a:rPr lang="en" i="1">
                <a:solidFill>
                  <a:srgbClr val="000000"/>
                </a:solidFill>
                <a:latin typeface="Roboto"/>
                <a:ea typeface="Roboto"/>
                <a:cs typeface="Roboto"/>
                <a:sym typeface="Roboto"/>
              </a:rPr>
              <a:t>Volcano</a:t>
            </a:r>
            <a:endParaRPr i="1">
              <a:solidFill>
                <a:srgbClr val="000000"/>
              </a:solidFill>
              <a:latin typeface="Roboto"/>
              <a:ea typeface="Roboto"/>
              <a:cs typeface="Roboto"/>
              <a:sym typeface="Roboto"/>
            </a:endParaRPr>
          </a:p>
        </p:txBody>
      </p:sp>
      <p:sp>
        <p:nvSpPr>
          <p:cNvPr id="499" name="Google Shape;499;p51"/>
          <p:cNvSpPr txBox="1"/>
          <p:nvPr/>
        </p:nvSpPr>
        <p:spPr>
          <a:xfrm>
            <a:off x="2743362" y="4161063"/>
            <a:ext cx="2148900" cy="2187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a:solidFill>
                  <a:srgbClr val="000000"/>
                </a:solidFill>
                <a:latin typeface="Roboto"/>
                <a:ea typeface="Roboto"/>
                <a:cs typeface="Roboto"/>
                <a:sym typeface="Roboto"/>
              </a:rPr>
              <a:t>Predicted: </a:t>
            </a:r>
            <a:r>
              <a:rPr lang="en" i="1">
                <a:solidFill>
                  <a:srgbClr val="000000"/>
                </a:solidFill>
                <a:latin typeface="Roboto"/>
                <a:ea typeface="Roboto"/>
                <a:cs typeface="Roboto"/>
                <a:sym typeface="Roboto"/>
              </a:rPr>
              <a:t>Vine snake</a:t>
            </a:r>
            <a:endParaRPr i="1">
              <a:solidFill>
                <a:srgbClr val="000000"/>
              </a:solidFill>
              <a:latin typeface="Roboto"/>
              <a:ea typeface="Roboto"/>
              <a:cs typeface="Roboto"/>
              <a:sym typeface="Roboto"/>
            </a:endParaRPr>
          </a:p>
        </p:txBody>
      </p:sp>
      <p:sp>
        <p:nvSpPr>
          <p:cNvPr id="500" name="Google Shape;500;p51"/>
          <p:cNvSpPr txBox="1"/>
          <p:nvPr/>
        </p:nvSpPr>
        <p:spPr>
          <a:xfrm>
            <a:off x="2956357" y="5607925"/>
            <a:ext cx="1722900" cy="2187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a:solidFill>
                  <a:srgbClr val="000000"/>
                </a:solidFill>
                <a:latin typeface="Roboto"/>
                <a:ea typeface="Roboto"/>
                <a:cs typeface="Roboto"/>
                <a:sym typeface="Roboto"/>
              </a:rPr>
              <a:t>Ground-truth: </a:t>
            </a:r>
            <a:r>
              <a:rPr lang="en" i="1">
                <a:solidFill>
                  <a:srgbClr val="000000"/>
                </a:solidFill>
                <a:latin typeface="Roboto"/>
                <a:ea typeface="Roboto"/>
                <a:cs typeface="Roboto"/>
                <a:sym typeface="Roboto"/>
              </a:rPr>
              <a:t>coil</a:t>
            </a:r>
            <a:endParaRPr i="1">
              <a:solidFill>
                <a:srgbClr val="000000"/>
              </a:solidFill>
              <a:latin typeface="Roboto"/>
              <a:ea typeface="Roboto"/>
              <a:cs typeface="Roboto"/>
              <a:sym typeface="Roboto"/>
            </a:endParaRPr>
          </a:p>
        </p:txBody>
      </p:sp>
      <p:sp>
        <p:nvSpPr>
          <p:cNvPr id="501" name="Google Shape;501;p51"/>
          <p:cNvSpPr txBox="1"/>
          <p:nvPr/>
        </p:nvSpPr>
        <p:spPr>
          <a:xfrm>
            <a:off x="556153" y="4161075"/>
            <a:ext cx="2148900" cy="2187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dirty="0">
                <a:solidFill>
                  <a:srgbClr val="000000"/>
                </a:solidFill>
                <a:latin typeface="Roboto"/>
                <a:ea typeface="Roboto"/>
                <a:cs typeface="Roboto"/>
                <a:sym typeface="Roboto"/>
              </a:rPr>
              <a:t>Predicted: </a:t>
            </a:r>
            <a:r>
              <a:rPr lang="en" i="1" dirty="0">
                <a:solidFill>
                  <a:srgbClr val="000000"/>
                </a:solidFill>
                <a:latin typeface="Roboto"/>
                <a:ea typeface="Roboto"/>
                <a:cs typeface="Roboto"/>
                <a:sym typeface="Roboto"/>
              </a:rPr>
              <a:t>Car mirror</a:t>
            </a:r>
            <a:endParaRPr i="1" dirty="0">
              <a:solidFill>
                <a:srgbClr val="000000"/>
              </a:solidFill>
              <a:latin typeface="Roboto"/>
              <a:ea typeface="Roboto"/>
              <a:cs typeface="Roboto"/>
              <a:sym typeface="Roboto"/>
            </a:endParaRPr>
          </a:p>
        </p:txBody>
      </p:sp>
      <p:sp>
        <p:nvSpPr>
          <p:cNvPr id="502" name="Google Shape;502;p51"/>
          <p:cNvSpPr/>
          <p:nvPr/>
        </p:nvSpPr>
        <p:spPr>
          <a:xfrm>
            <a:off x="4822725" y="3571900"/>
            <a:ext cx="2810400" cy="531000"/>
          </a:xfrm>
          <a:prstGeom prst="rect">
            <a:avLst/>
          </a:prstGeom>
          <a:solidFill>
            <a:srgbClr val="FF6600">
              <a:alpha val="4710"/>
            </a:srgbClr>
          </a:solidFill>
          <a:ln w="19050" cap="flat" cmpd="sng">
            <a:solidFill>
              <a:srgbClr val="660000"/>
            </a:solidFill>
            <a:prstDash val="dash"/>
            <a:miter lim="800000"/>
            <a:headEnd type="none" w="sm" len="sm"/>
            <a:tailEnd type="none" w="sm" len="sm"/>
          </a:ln>
        </p:spPr>
        <p:txBody>
          <a:bodyPr spcFirstLastPara="1" wrap="square" lIns="91425" tIns="45700" rIns="91425" bIns="45700" anchor="ctr" anchorCtr="0">
            <a:noAutofit/>
          </a:bodyPr>
          <a:lstStyle/>
          <a:p>
            <a:pPr>
              <a:spcBef>
                <a:spcPts val="0"/>
              </a:spcBef>
              <a:spcAft>
                <a:spcPts val="0"/>
              </a:spcAft>
            </a:pPr>
            <a:r>
              <a:rPr lang="en" dirty="0">
                <a:latin typeface="Roboto"/>
                <a:ea typeface="Roboto"/>
                <a:cs typeface="Roboto"/>
                <a:sym typeface="Roboto"/>
              </a:rPr>
              <a:t>Even unreasonable predictions have reasonable explanations</a:t>
            </a:r>
            <a:endParaRPr dirty="0">
              <a:latin typeface="Roboto"/>
              <a:ea typeface="Roboto"/>
              <a:cs typeface="Roboto"/>
              <a:sym typeface="Roboto"/>
            </a:endParaRPr>
          </a:p>
        </p:txBody>
      </p:sp>
    </p:spTree>
    <p:extLst>
      <p:ext uri="{BB962C8B-B14F-4D97-AF65-F5344CB8AC3E}">
        <p14:creationId xmlns:p14="http://schemas.microsoft.com/office/powerpoint/2010/main" val="205260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p:bldP spid="499" grpId="0"/>
      <p:bldP spid="500" grpId="0"/>
      <p:bldP spid="501" grpId="0"/>
      <p:bldP spid="50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2"/>
          <p:cNvSpPr txBox="1">
            <a:spLocks noGrp="1"/>
          </p:cNvSpPr>
          <p:nvPr>
            <p:ph type="title"/>
          </p:nvPr>
        </p:nvSpPr>
        <p:spPr>
          <a:xfrm>
            <a:off x="311700" y="107367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spcAft>
                <a:spcPts val="0"/>
              </a:spcAft>
            </a:pPr>
            <a:r>
              <a:rPr lang="en"/>
              <a:t>Demo</a:t>
            </a:r>
            <a:endParaRPr/>
          </a:p>
        </p:txBody>
      </p:sp>
      <p:sp>
        <p:nvSpPr>
          <p:cNvPr id="508" name="Google Shape;508;p52"/>
          <p:cNvSpPr txBox="1">
            <a:spLocks noGrp="1"/>
          </p:cNvSpPr>
          <p:nvPr>
            <p:ph type="body" idx="1"/>
          </p:nvPr>
        </p:nvSpPr>
        <p:spPr>
          <a:xfrm>
            <a:off x="311700" y="1857325"/>
            <a:ext cx="8520600" cy="37518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endParaRPr/>
          </a:p>
        </p:txBody>
      </p:sp>
      <p:sp>
        <p:nvSpPr>
          <p:cNvPr id="509" name="Google Shape;509;p52"/>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numCol="1" anchor="ctr" anchorCtr="0" compatLnSpc="1">
            <a:prstTxWarp prst="textNoShape">
              <a:avLst/>
            </a:prstTxWarp>
            <a:noAutofit/>
          </a:bodyPr>
          <a:lstStyle/>
          <a:p>
            <a:pPr>
              <a:spcBef>
                <a:spcPts val="0"/>
              </a:spcBef>
              <a:spcAft>
                <a:spcPts val="0"/>
              </a:spcAft>
              <a:buClr>
                <a:srgbClr val="000000"/>
              </a:buClr>
              <a:buSzPts val="1100"/>
            </a:pPr>
            <a:fld id="{00000000-1234-1234-1234-123412341234}" type="slidenum">
              <a:rPr lang="en"/>
              <a:pPr>
                <a:spcBef>
                  <a:spcPts val="0"/>
                </a:spcBef>
                <a:spcAft>
                  <a:spcPts val="0"/>
                </a:spcAft>
                <a:buClr>
                  <a:srgbClr val="000000"/>
                </a:buClr>
                <a:buSzPts val="1100"/>
              </a:pPr>
              <a:t>45</a:t>
            </a:fld>
            <a:endParaRPr/>
          </a:p>
        </p:txBody>
      </p:sp>
      <p:pic>
        <p:nvPicPr>
          <p:cNvPr id="510" name="Google Shape;510;p52" descr="Grad-CAM: Gradient-weighted Class Activation Mapping Demonstration" title="Grad-CAM">
            <a:hlinkClick r:id="rId3"/>
          </p:cNvPr>
          <p:cNvPicPr preferRelativeResize="0"/>
          <p:nvPr/>
        </p:nvPicPr>
        <p:blipFill>
          <a:blip r:embed="rId4">
            <a:alphaModFix/>
          </a:blip>
          <a:stretch>
            <a:fillRect/>
          </a:stretch>
        </p:blipFill>
        <p:spPr>
          <a:xfrm>
            <a:off x="1215308" y="291295"/>
            <a:ext cx="7257150" cy="5442850"/>
          </a:xfrm>
          <a:prstGeom prst="rect">
            <a:avLst/>
          </a:prstGeom>
          <a:noFill/>
          <a:ln>
            <a:noFill/>
          </a:ln>
        </p:spPr>
      </p:pic>
    </p:spTree>
    <p:extLst>
      <p:ext uri="{BB962C8B-B14F-4D97-AF65-F5344CB8AC3E}">
        <p14:creationId xmlns:p14="http://schemas.microsoft.com/office/powerpoint/2010/main" val="974199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 for Today</a:t>
            </a:r>
          </a:p>
        </p:txBody>
      </p:sp>
      <p:sp>
        <p:nvSpPr>
          <p:cNvPr id="3" name="Content Placeholder 2"/>
          <p:cNvSpPr>
            <a:spLocks noGrp="1"/>
          </p:cNvSpPr>
          <p:nvPr>
            <p:ph idx="1"/>
          </p:nvPr>
        </p:nvSpPr>
        <p:spPr/>
        <p:txBody>
          <a:bodyPr/>
          <a:lstStyle/>
          <a:p>
            <a:r>
              <a:rPr lang="en-US" sz="2000" dirty="0"/>
              <a:t>What do individual neurons look for in images?</a:t>
            </a:r>
          </a:p>
          <a:p>
            <a:pPr lvl="1"/>
            <a:r>
              <a:rPr lang="en-US" sz="1800" dirty="0"/>
              <a:t>Visualizing filters</a:t>
            </a:r>
          </a:p>
          <a:p>
            <a:pPr lvl="1"/>
            <a:r>
              <a:rPr lang="en-US" sz="1800" dirty="0"/>
              <a:t>Last layer embeddings</a:t>
            </a:r>
          </a:p>
          <a:p>
            <a:pPr lvl="1"/>
            <a:r>
              <a:rPr lang="en-US" sz="1800" dirty="0"/>
              <a:t>Visualizing activations</a:t>
            </a:r>
          </a:p>
          <a:p>
            <a:pPr lvl="1"/>
            <a:r>
              <a:rPr lang="en-US" sz="1800" dirty="0"/>
              <a:t>Maximally activating patches</a:t>
            </a:r>
          </a:p>
          <a:p>
            <a:r>
              <a:rPr lang="en-US" sz="2000" b="1" dirty="0"/>
              <a:t>How pixels affect decisions?</a:t>
            </a:r>
          </a:p>
          <a:p>
            <a:pPr lvl="1"/>
            <a:r>
              <a:rPr lang="en-US" sz="1800" dirty="0"/>
              <a:t>Occlusion maps</a:t>
            </a:r>
          </a:p>
          <a:p>
            <a:pPr lvl="1"/>
            <a:r>
              <a:rPr lang="en-US" sz="1800" dirty="0"/>
              <a:t>Salient or “important” pixels</a:t>
            </a:r>
          </a:p>
          <a:p>
            <a:pPr lvl="2"/>
            <a:r>
              <a:rPr lang="en-US" sz="1400" dirty="0"/>
              <a:t>Gradient-based visualizations</a:t>
            </a:r>
          </a:p>
          <a:p>
            <a:r>
              <a:rPr lang="en-US" sz="2000" b="1" dirty="0"/>
              <a:t>Do CNNs look at same regions as humans?</a:t>
            </a:r>
          </a:p>
          <a:p>
            <a:pPr lvl="1"/>
            <a:r>
              <a:rPr lang="en-US" sz="1800" dirty="0"/>
              <a:t>How to evaluate visualizations?</a:t>
            </a:r>
          </a:p>
          <a:p>
            <a:r>
              <a:rPr lang="en-US" sz="2000" dirty="0"/>
              <a:t>Can we synthesize network-specific images?</a:t>
            </a:r>
          </a:p>
          <a:p>
            <a:pPr lvl="1"/>
            <a:r>
              <a:rPr lang="en-US" sz="1800" dirty="0"/>
              <a:t>Creating “prototypical” images for a class</a:t>
            </a:r>
          </a:p>
          <a:p>
            <a:pPr lvl="1"/>
            <a:r>
              <a:rPr lang="en-US" sz="1800" dirty="0"/>
              <a:t>Creating adversarial images</a:t>
            </a:r>
          </a:p>
          <a:p>
            <a:pPr lvl="1"/>
            <a:r>
              <a:rPr lang="en-US" sz="1800" dirty="0"/>
              <a:t>Deep dream</a:t>
            </a:r>
          </a:p>
          <a:p>
            <a:pPr lvl="1"/>
            <a:r>
              <a:rPr lang="en-US" sz="1800" dirty="0"/>
              <a:t>Feature inversion</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46</a:t>
            </a:fld>
            <a:endParaRPr lang="en-US"/>
          </a:p>
        </p:txBody>
      </p:sp>
      <p:sp>
        <p:nvSpPr>
          <p:cNvPr id="7" name="Rectangle 6">
            <a:extLst>
              <a:ext uri="{FF2B5EF4-FFF2-40B4-BE49-F238E27FC236}">
                <a16:creationId xmlns:a16="http://schemas.microsoft.com/office/drawing/2014/main" id="{267C5646-F3B7-FC49-A524-C3A07C0BB58C}"/>
              </a:ext>
            </a:extLst>
          </p:cNvPr>
          <p:cNvSpPr/>
          <p:nvPr/>
        </p:nvSpPr>
        <p:spPr bwMode="auto">
          <a:xfrm>
            <a:off x="508002" y="1192210"/>
            <a:ext cx="7772400" cy="2874963"/>
          </a:xfrm>
          <a:prstGeom prst="rect">
            <a:avLst/>
          </a:prstGeom>
          <a:solidFill>
            <a:schemeClr val="bg1">
              <a:alpha val="89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CA8AF7D7-153F-2B44-BB15-915BCFC65909}"/>
              </a:ext>
            </a:extLst>
          </p:cNvPr>
          <p:cNvSpPr/>
          <p:nvPr/>
        </p:nvSpPr>
        <p:spPr bwMode="auto">
          <a:xfrm>
            <a:off x="508002" y="4800600"/>
            <a:ext cx="7772400" cy="1714499"/>
          </a:xfrm>
          <a:prstGeom prst="rect">
            <a:avLst/>
          </a:prstGeom>
          <a:solidFill>
            <a:schemeClr val="bg1">
              <a:alpha val="89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2021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we evaluate explanations?</a:t>
            </a:r>
          </a:p>
        </p:txBody>
      </p:sp>
      <p:sp>
        <p:nvSpPr>
          <p:cNvPr id="3" name="Content Placeholder 2"/>
          <p:cNvSpPr>
            <a:spLocks noGrp="1"/>
          </p:cNvSpPr>
          <p:nvPr>
            <p:ph idx="1"/>
          </p:nvPr>
        </p:nvSpPr>
        <p:spPr/>
        <p:txBody>
          <a:bodyPr/>
          <a:lstStyle/>
          <a:p>
            <a:r>
              <a:rPr lang="en-US"/>
              <a:t>Class-discriminative?</a:t>
            </a:r>
          </a:p>
          <a:p>
            <a:pPr lvl="1"/>
            <a:r>
              <a:rPr lang="en-US"/>
              <a:t>Show what they say they found?</a:t>
            </a:r>
          </a:p>
          <a:p>
            <a:endParaRPr lang="en-US"/>
          </a:p>
          <a:p>
            <a:r>
              <a:rPr lang="en-US"/>
              <a:t>Building Trust with a User?</a:t>
            </a:r>
          </a:p>
          <a:p>
            <a:pPr lvl="1"/>
            <a:r>
              <a:rPr lang="en-US"/>
              <a:t>Help users?</a:t>
            </a:r>
          </a:p>
          <a:p>
            <a:endParaRPr lang="en-US"/>
          </a:p>
          <a:p>
            <a:r>
              <a:rPr lang="en-US"/>
              <a:t>Human-like?</a:t>
            </a:r>
          </a:p>
          <a:p>
            <a:pPr lvl="1"/>
            <a:r>
              <a:rPr lang="en-US"/>
              <a:t>Do machines look where humans look?</a:t>
            </a:r>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47</a:t>
            </a:fld>
            <a:endParaRPr lang="en-US"/>
          </a:p>
        </p:txBody>
      </p:sp>
    </p:spTree>
    <p:extLst>
      <p:ext uri="{BB962C8B-B14F-4D97-AF65-F5344CB8AC3E}">
        <p14:creationId xmlns:p14="http://schemas.microsoft.com/office/powerpoint/2010/main" val="36495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a:t>Is Grad-CAM more class discriminative?</a:t>
            </a:r>
          </a:p>
        </p:txBody>
      </p:sp>
      <p:sp>
        <p:nvSpPr>
          <p:cNvPr id="3" name="Content Placeholder 2"/>
          <p:cNvSpPr>
            <a:spLocks noGrp="1"/>
          </p:cNvSpPr>
          <p:nvPr>
            <p:ph idx="1"/>
          </p:nvPr>
        </p:nvSpPr>
        <p:spPr/>
        <p:txBody>
          <a:bodyPr/>
          <a:lstStyle/>
          <a:p>
            <a:r>
              <a:rPr lang="en-US"/>
              <a:t>Can people tell which class is being visualized?</a:t>
            </a:r>
          </a:p>
          <a:p>
            <a:pPr lvl="2"/>
            <a:r>
              <a:rPr lang="en-US"/>
              <a:t>Images from Pascal VOC’07 with exactly 2 categories.</a:t>
            </a:r>
          </a:p>
          <a:p>
            <a:endParaRPr lang="en-US"/>
          </a:p>
          <a:p>
            <a:endParaRPr lang="en-US"/>
          </a:p>
          <a:p>
            <a:endParaRPr lang="en-US"/>
          </a:p>
          <a:p>
            <a:endParaRPr lang="en-US"/>
          </a:p>
          <a:p>
            <a:endParaRPr lang="en-US"/>
          </a:p>
          <a:p>
            <a:endParaRPr lang="en-US"/>
          </a:p>
          <a:p>
            <a:endParaRPr lang="en-US"/>
          </a:p>
          <a:p>
            <a:endParaRPr lang="en-US"/>
          </a:p>
          <a:p>
            <a:endParaRPr lang="en-US"/>
          </a:p>
          <a:p>
            <a:r>
              <a:rPr lang="en-US"/>
              <a:t>Intuition: A good explanation produces discriminative visualizations for the class of interest.</a:t>
            </a:r>
          </a:p>
          <a:p>
            <a:endParaRPr lang="en-US"/>
          </a:p>
          <a:p>
            <a:endParaRPr lang="en-US"/>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48</a:t>
            </a:fld>
            <a:endParaRPr lang="en-US"/>
          </a:p>
        </p:txBody>
      </p:sp>
      <p:sp>
        <p:nvSpPr>
          <p:cNvPr id="7" name="TextBox 6"/>
          <p:cNvSpPr txBox="1"/>
          <p:nvPr/>
        </p:nvSpPr>
        <p:spPr>
          <a:xfrm>
            <a:off x="0" y="6581001"/>
            <a:ext cx="2074832" cy="276999"/>
          </a:xfrm>
          <a:prstGeom prst="rect">
            <a:avLst/>
          </a:prstGeom>
          <a:noFill/>
        </p:spPr>
        <p:txBody>
          <a:bodyPr wrap="none" rtlCol="0">
            <a:spAutoFit/>
          </a:bodyPr>
          <a:lstStyle/>
          <a:p>
            <a:r>
              <a:rPr lang="en-US">
                <a:solidFill>
                  <a:schemeClr val="bg1">
                    <a:lumMod val="65000"/>
                  </a:schemeClr>
                </a:solidFill>
              </a:rPr>
              <a:t>Slide Credit: Ram </a:t>
            </a:r>
            <a:r>
              <a:rPr lang="en-US" err="1">
                <a:solidFill>
                  <a:schemeClr val="bg1">
                    <a:lumMod val="65000"/>
                  </a:schemeClr>
                </a:solidFill>
              </a:rPr>
              <a:t>Selvaraju</a:t>
            </a:r>
            <a:endParaRPr lang="en-US">
              <a:solidFill>
                <a:schemeClr val="bg1">
                  <a:lumMod val="65000"/>
                </a:schemeClr>
              </a:solidFill>
            </a:endParaRPr>
          </a:p>
        </p:txBody>
      </p:sp>
      <p:pic>
        <p:nvPicPr>
          <p:cNvPr id="9"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251395" y="2057400"/>
            <a:ext cx="8740205" cy="3352800"/>
          </a:xfrm>
          <a:prstGeom prst="rect">
            <a:avLst/>
          </a:prstGeom>
          <a:noFill/>
          <a:ln w="9525">
            <a:noFill/>
            <a:miter lim="800000"/>
            <a:headEnd/>
            <a:tailEnd/>
          </a:ln>
        </p:spPr>
      </p:pic>
    </p:spTree>
    <p:extLst>
      <p:ext uri="{BB962C8B-B14F-4D97-AF65-F5344CB8AC3E}">
        <p14:creationId xmlns:p14="http://schemas.microsoft.com/office/powerpoint/2010/main" val="357396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a:t>Is Grad-CAM more class discriminative?</a:t>
            </a:r>
          </a:p>
        </p:txBody>
      </p:sp>
      <p:sp>
        <p:nvSpPr>
          <p:cNvPr id="3" name="Content Placeholder 2"/>
          <p:cNvSpPr>
            <a:spLocks noGrp="1"/>
          </p:cNvSpPr>
          <p:nvPr>
            <p:ph idx="1"/>
          </p:nvPr>
        </p:nvSpPr>
        <p:spPr/>
        <p:txBody>
          <a:bodyPr/>
          <a:lstStyle/>
          <a:p>
            <a:r>
              <a:rPr lang="en-US"/>
              <a:t>Human accuracy for 2-class classification</a:t>
            </a:r>
          </a:p>
          <a:p>
            <a:endParaRPr lang="en-US"/>
          </a:p>
          <a:p>
            <a:endParaRPr lang="en-US"/>
          </a:p>
          <a:p>
            <a:endParaRPr lang="en-US"/>
          </a:p>
          <a:p>
            <a:endParaRPr lang="en-US"/>
          </a:p>
          <a:p>
            <a:endParaRPr lang="en-US"/>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sp>
        <p:nvSpPr>
          <p:cNvPr id="7" name="TextBox 6"/>
          <p:cNvSpPr txBox="1"/>
          <p:nvPr/>
        </p:nvSpPr>
        <p:spPr>
          <a:xfrm>
            <a:off x="0" y="6581001"/>
            <a:ext cx="2074832" cy="276999"/>
          </a:xfrm>
          <a:prstGeom prst="rect">
            <a:avLst/>
          </a:prstGeom>
          <a:noFill/>
        </p:spPr>
        <p:txBody>
          <a:bodyPr wrap="none" rtlCol="0">
            <a:spAutoFit/>
          </a:bodyPr>
          <a:lstStyle/>
          <a:p>
            <a:r>
              <a:rPr lang="en-US">
                <a:solidFill>
                  <a:schemeClr val="bg1">
                    <a:lumMod val="65000"/>
                  </a:schemeClr>
                </a:solidFill>
              </a:rPr>
              <a:t>Slide Credit: Ram </a:t>
            </a:r>
            <a:r>
              <a:rPr lang="en-US" err="1">
                <a:solidFill>
                  <a:schemeClr val="bg1">
                    <a:lumMod val="65000"/>
                  </a:schemeClr>
                </a:solidFill>
              </a:rPr>
              <a:t>Selvaraju</a:t>
            </a:r>
            <a:endParaRPr lang="en-US">
              <a:solidFill>
                <a:schemeClr val="bg1">
                  <a:lumMod val="65000"/>
                </a:schemeClr>
              </a:solidFill>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200135" y="1828800"/>
            <a:ext cx="6025049" cy="1066226"/>
          </a:xfrm>
          <a:prstGeom prst="rect">
            <a:avLst/>
          </a:prstGeom>
        </p:spPr>
      </p:pic>
      <p:grpSp>
        <p:nvGrpSpPr>
          <p:cNvPr id="4" name="Group 3"/>
          <p:cNvGrpSpPr/>
          <p:nvPr/>
        </p:nvGrpSpPr>
        <p:grpSpPr>
          <a:xfrm>
            <a:off x="4953000" y="2282590"/>
            <a:ext cx="838200" cy="528552"/>
            <a:chOff x="4953000" y="2282590"/>
            <a:chExt cx="838200" cy="528552"/>
          </a:xfrm>
        </p:grpSpPr>
        <p:sp>
          <p:nvSpPr>
            <p:cNvPr id="9" name="TextBox 8"/>
            <p:cNvSpPr txBox="1"/>
            <p:nvPr/>
          </p:nvSpPr>
          <p:spPr>
            <a:xfrm>
              <a:off x="5010217" y="2362200"/>
              <a:ext cx="780983" cy="369332"/>
            </a:xfrm>
            <a:prstGeom prst="rect">
              <a:avLst/>
            </a:prstGeom>
            <a:noFill/>
          </p:spPr>
          <p:txBody>
            <a:bodyPr wrap="none" rtlCol="0">
              <a:spAutoFit/>
            </a:bodyPr>
            <a:lstStyle/>
            <a:p>
              <a:r>
                <a:rPr lang="en-US" sz="1800">
                  <a:solidFill>
                    <a:schemeClr val="accent2"/>
                  </a:solidFill>
                </a:rPr>
                <a:t>+17%</a:t>
              </a:r>
            </a:p>
          </p:txBody>
        </p:sp>
        <p:cxnSp>
          <p:nvCxnSpPr>
            <p:cNvPr id="8" name="Straight Arrow Connector 7"/>
            <p:cNvCxnSpPr/>
            <p:nvPr/>
          </p:nvCxnSpPr>
          <p:spPr bwMode="auto">
            <a:xfrm>
              <a:off x="4953000" y="2282590"/>
              <a:ext cx="0" cy="528552"/>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grpSp>
      <p:sp>
        <p:nvSpPr>
          <p:cNvPr id="13" name="Rectangle 12"/>
          <p:cNvSpPr/>
          <p:nvPr/>
        </p:nvSpPr>
        <p:spPr>
          <a:xfrm>
            <a:off x="2514600" y="3505200"/>
            <a:ext cx="3488205" cy="1262571"/>
          </a:xfrm>
          <a:prstGeom prst="rect">
            <a:avLst/>
          </a:prstGeom>
          <a:solidFill>
            <a:srgbClr val="FF6600">
              <a:alpha val="5000"/>
            </a:srgbClr>
          </a:solidFill>
          <a:ln w="19050">
            <a:solidFill>
              <a:srgbClr val="6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venir Book" charset="0"/>
                <a:ea typeface="Avenir Book" charset="0"/>
                <a:cs typeface="Avenir Book" charset="0"/>
              </a:rPr>
              <a:t>Grad-CAM makes existing visualizations class discriminative.</a:t>
            </a:r>
          </a:p>
        </p:txBody>
      </p:sp>
    </p:spTree>
    <p:extLst>
      <p:ext uri="{BB962C8B-B14F-4D97-AF65-F5344CB8AC3E}">
        <p14:creationId xmlns:p14="http://schemas.microsoft.com/office/powerpoint/2010/main" val="36616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6" name="Shape 126"/>
          <p:cNvPicPr preferRelativeResize="0"/>
          <p:nvPr/>
        </p:nvPicPr>
        <p:blipFill rotWithShape="1">
          <a:blip r:embed="rId3">
            <a:alphaModFix/>
          </a:blip>
          <a:srcRect l="9279" r="25734"/>
          <a:stretch/>
        </p:blipFill>
        <p:spPr>
          <a:xfrm>
            <a:off x="136375" y="2514150"/>
            <a:ext cx="1625274" cy="1406824"/>
          </a:xfrm>
          <a:prstGeom prst="rect">
            <a:avLst/>
          </a:prstGeom>
          <a:noFill/>
          <a:ln>
            <a:noFill/>
          </a:ln>
        </p:spPr>
      </p:pic>
      <p:pic>
        <p:nvPicPr>
          <p:cNvPr id="127" name="Shape 127"/>
          <p:cNvPicPr preferRelativeResize="0"/>
          <p:nvPr/>
        </p:nvPicPr>
        <p:blipFill rotWithShape="1">
          <a:blip r:embed="rId4">
            <a:alphaModFix/>
          </a:blip>
          <a:srcRect/>
          <a:stretch/>
        </p:blipFill>
        <p:spPr>
          <a:xfrm>
            <a:off x="1856101" y="2404214"/>
            <a:ext cx="5216275" cy="1744775"/>
          </a:xfrm>
          <a:prstGeom prst="rect">
            <a:avLst/>
          </a:prstGeom>
          <a:noFill/>
          <a:ln>
            <a:noFill/>
          </a:ln>
        </p:spPr>
      </p:pic>
      <p:sp>
        <p:nvSpPr>
          <p:cNvPr id="128" name="Shape 128"/>
          <p:cNvSpPr txBox="1"/>
          <p:nvPr/>
        </p:nvSpPr>
        <p:spPr>
          <a:xfrm>
            <a:off x="296363" y="2319500"/>
            <a:ext cx="1305300" cy="216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5"/>
              </a:rPr>
              <a:t>This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p:txBody>
      </p:sp>
      <p:sp>
        <p:nvSpPr>
          <p:cNvPr id="129" name="Shape 129"/>
          <p:cNvSpPr txBox="1"/>
          <p:nvPr/>
        </p:nvSpPr>
        <p:spPr>
          <a:xfrm>
            <a:off x="7134400" y="2828075"/>
            <a:ext cx="1821900" cy="578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Class Scores: </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1000 numbers</a:t>
            </a:r>
            <a:endParaRPr sz="1800" kern="0">
              <a:solidFill>
                <a:srgbClr val="000000"/>
              </a:solidFill>
              <a:latin typeface="Arial"/>
              <a:cs typeface="Arial"/>
              <a:sym typeface="Arial"/>
            </a:endParaRPr>
          </a:p>
        </p:txBody>
      </p:sp>
      <p:sp>
        <p:nvSpPr>
          <p:cNvPr id="131" name="Shape 131"/>
          <p:cNvSpPr txBox="1"/>
          <p:nvPr/>
        </p:nvSpPr>
        <p:spPr>
          <a:xfrm>
            <a:off x="230975" y="4111900"/>
            <a:ext cx="1436100" cy="5295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kern="0">
                <a:solidFill>
                  <a:srgbClr val="000000"/>
                </a:solidFill>
                <a:latin typeface="Arial"/>
                <a:cs typeface="Arial"/>
                <a:sym typeface="Arial"/>
              </a:rPr>
              <a:t>Input Image:</a:t>
            </a:r>
            <a:endParaRPr kern="0">
              <a:solidFill>
                <a:srgbClr val="000000"/>
              </a:solidFill>
              <a:latin typeface="Arial"/>
              <a:cs typeface="Arial"/>
              <a:sym typeface="Arial"/>
            </a:endParaRPr>
          </a:p>
          <a:p>
            <a:pPr eaLnBrk="1" fontAlgn="auto" hangingPunct="1">
              <a:spcBef>
                <a:spcPts val="0"/>
              </a:spcBef>
              <a:spcAft>
                <a:spcPts val="0"/>
              </a:spcAft>
              <a:buClr>
                <a:srgbClr val="000000"/>
              </a:buClr>
            </a:pPr>
            <a:r>
              <a:rPr lang="en" kern="0">
                <a:solidFill>
                  <a:srgbClr val="000000"/>
                </a:solidFill>
                <a:latin typeface="Arial"/>
                <a:cs typeface="Arial"/>
                <a:sym typeface="Arial"/>
              </a:rPr>
              <a:t>3 x 224 x 224</a:t>
            </a:r>
            <a:endParaRPr kern="0">
              <a:solidFill>
                <a:srgbClr val="000000"/>
              </a:solidFill>
              <a:latin typeface="Arial"/>
              <a:cs typeface="Arial"/>
              <a:sym typeface="Arial"/>
            </a:endParaRPr>
          </a:p>
          <a:p>
            <a:pPr eaLnBrk="1" fontAlgn="auto" hangingPunct="1">
              <a:spcBef>
                <a:spcPts val="0"/>
              </a:spcBef>
              <a:spcAft>
                <a:spcPts val="0"/>
              </a:spcAft>
              <a:buClr>
                <a:srgbClr val="000000"/>
              </a:buClr>
            </a:pPr>
            <a:endParaRPr kern="0">
              <a:solidFill>
                <a:srgbClr val="000000"/>
              </a:solidFill>
              <a:latin typeface="Arial"/>
              <a:cs typeface="Arial"/>
              <a:sym typeface="Arial"/>
            </a:endParaRPr>
          </a:p>
        </p:txBody>
      </p:sp>
      <p:sp>
        <p:nvSpPr>
          <p:cNvPr id="132" name="Shape 132"/>
          <p:cNvSpPr txBox="1"/>
          <p:nvPr/>
        </p:nvSpPr>
        <p:spPr>
          <a:xfrm>
            <a:off x="2045850" y="4698275"/>
            <a:ext cx="50523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FF0000"/>
                </a:solidFill>
                <a:latin typeface="Arial"/>
                <a:cs typeface="Arial"/>
                <a:sym typeface="Arial"/>
              </a:rPr>
              <a:t>What are the intermediate features looking for?</a:t>
            </a:r>
            <a:endParaRPr sz="1800" kern="0">
              <a:solidFill>
                <a:srgbClr val="FF0000"/>
              </a:solidFill>
              <a:latin typeface="Arial"/>
              <a:cs typeface="Arial"/>
              <a:sym typeface="Arial"/>
            </a:endParaRPr>
          </a:p>
        </p:txBody>
      </p:sp>
      <p:cxnSp>
        <p:nvCxnSpPr>
          <p:cNvPr id="133" name="Shape 133"/>
          <p:cNvCxnSpPr/>
          <p:nvPr/>
        </p:nvCxnSpPr>
        <p:spPr>
          <a:xfrm rot="10800000">
            <a:off x="2660575"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4" name="Shape 134"/>
          <p:cNvCxnSpPr/>
          <p:nvPr/>
        </p:nvCxnSpPr>
        <p:spPr>
          <a:xfrm rot="10800000">
            <a:off x="3422575"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5" name="Shape 135"/>
          <p:cNvCxnSpPr/>
          <p:nvPr/>
        </p:nvCxnSpPr>
        <p:spPr>
          <a:xfrm rot="10800000">
            <a:off x="4256900"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6" name="Shape 136"/>
          <p:cNvCxnSpPr/>
          <p:nvPr/>
        </p:nvCxnSpPr>
        <p:spPr>
          <a:xfrm rot="10800000">
            <a:off x="5018900"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7" name="Shape 137"/>
          <p:cNvCxnSpPr/>
          <p:nvPr/>
        </p:nvCxnSpPr>
        <p:spPr>
          <a:xfrm rot="10800000">
            <a:off x="5667250"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8" name="Shape 138"/>
          <p:cNvCxnSpPr/>
          <p:nvPr/>
        </p:nvCxnSpPr>
        <p:spPr>
          <a:xfrm rot="10800000">
            <a:off x="6232925"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9" name="Shape 139"/>
          <p:cNvCxnSpPr/>
          <p:nvPr/>
        </p:nvCxnSpPr>
        <p:spPr>
          <a:xfrm rot="10800000">
            <a:off x="6622975" y="4179100"/>
            <a:ext cx="0" cy="588900"/>
          </a:xfrm>
          <a:prstGeom prst="straightConnector1">
            <a:avLst/>
          </a:prstGeom>
          <a:noFill/>
          <a:ln w="28575" cap="flat" cmpd="sng">
            <a:solidFill>
              <a:srgbClr val="FF0000"/>
            </a:solidFill>
            <a:prstDash val="solid"/>
            <a:round/>
            <a:headEnd type="none" w="med" len="med"/>
            <a:tailEnd type="triangle" w="med" len="med"/>
          </a:ln>
        </p:spPr>
      </p:cxnSp>
      <p:sp>
        <p:nvSpPr>
          <p:cNvPr id="140" name="Shape 140"/>
          <p:cNvSpPr txBox="1"/>
          <p:nvPr/>
        </p:nvSpPr>
        <p:spPr>
          <a:xfrm>
            <a:off x="0" y="5174400"/>
            <a:ext cx="4536000" cy="323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Krizhevsky et al, “ImageNet Classification with Deep Convolutional Neural Networks”, NIPS 2012.</a:t>
            </a:r>
            <a:br>
              <a:rPr lang="en" sz="600" kern="0">
                <a:solidFill>
                  <a:srgbClr val="000000"/>
                </a:solidFill>
                <a:latin typeface="Arial"/>
                <a:cs typeface="Arial"/>
                <a:sym typeface="Arial"/>
              </a:rPr>
            </a:br>
            <a:r>
              <a:rPr lang="en" sz="600" kern="0">
                <a:solidFill>
                  <a:srgbClr val="000000"/>
                </a:solidFill>
                <a:latin typeface="Arial"/>
                <a:cs typeface="Arial"/>
                <a:sym typeface="Arial"/>
              </a:rPr>
              <a:t>Figure reproduced with permission.</a:t>
            </a:r>
            <a:endParaRPr sz="600" kern="0">
              <a:solidFill>
                <a:srgbClr val="000000"/>
              </a:solidFill>
              <a:latin typeface="Arial"/>
              <a:cs typeface="Arial"/>
              <a:sym typeface="Arial"/>
            </a:endParaRPr>
          </a:p>
        </p:txBody>
      </p:sp>
      <p:sp>
        <p:nvSpPr>
          <p:cNvPr id="18" name="Slide Number Placeholder 4">
            <a:extLst>
              <a:ext uri="{FF2B5EF4-FFF2-40B4-BE49-F238E27FC236}">
                <a16:creationId xmlns:a16="http://schemas.microsoft.com/office/drawing/2014/main" id="{AB5BAC4B-063D-6340-AF79-E195E9F9BCD7}"/>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23496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a:t>Help establish trust with a user?</a:t>
            </a:r>
          </a:p>
        </p:txBody>
      </p:sp>
      <p:sp>
        <p:nvSpPr>
          <p:cNvPr id="3" name="Content Placeholder 2"/>
          <p:cNvSpPr>
            <a:spLocks noGrp="1"/>
          </p:cNvSpPr>
          <p:nvPr>
            <p:ph idx="1"/>
          </p:nvPr>
        </p:nvSpPr>
        <p:spPr/>
        <p:txBody>
          <a:bodyPr/>
          <a:lstStyle/>
          <a:p>
            <a:r>
              <a:rPr lang="en-US"/>
              <a:t>Given explanations from 2 models, </a:t>
            </a:r>
          </a:p>
          <a:p>
            <a:pPr lvl="1"/>
            <a:r>
              <a:rPr lang="en-US"/>
              <a:t> VGG16 and </a:t>
            </a:r>
            <a:r>
              <a:rPr lang="en-US" err="1"/>
              <a:t>AlexNet</a:t>
            </a:r>
            <a:endParaRPr lang="en-US"/>
          </a:p>
          <a:p>
            <a:pPr marL="0" indent="0">
              <a:buNone/>
            </a:pPr>
            <a:r>
              <a:rPr lang="en-US"/>
              <a:t>    which one is more trustworthy?</a:t>
            </a:r>
          </a:p>
          <a:p>
            <a:endParaRPr lang="en-US"/>
          </a:p>
          <a:p>
            <a:r>
              <a:rPr lang="en-US"/>
              <a:t>Pick images where both models = correct prediction</a:t>
            </a:r>
          </a:p>
          <a:p>
            <a:r>
              <a:rPr lang="en-US"/>
              <a:t>Show these to AMT workers and evaluate</a:t>
            </a:r>
          </a:p>
          <a:p>
            <a:endParaRPr lang="en-US"/>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sp>
        <p:nvSpPr>
          <p:cNvPr id="6" name="TextBox 5"/>
          <p:cNvSpPr txBox="1"/>
          <p:nvPr/>
        </p:nvSpPr>
        <p:spPr>
          <a:xfrm>
            <a:off x="0" y="6581001"/>
            <a:ext cx="2074832" cy="276999"/>
          </a:xfrm>
          <a:prstGeom prst="rect">
            <a:avLst/>
          </a:prstGeom>
          <a:noFill/>
        </p:spPr>
        <p:txBody>
          <a:bodyPr wrap="none" rtlCol="0">
            <a:spAutoFit/>
          </a:bodyPr>
          <a:lstStyle/>
          <a:p>
            <a:r>
              <a:rPr lang="en-US">
                <a:solidFill>
                  <a:schemeClr val="bg1">
                    <a:lumMod val="65000"/>
                  </a:schemeClr>
                </a:solidFill>
              </a:rPr>
              <a:t>Slide Credit: Ram </a:t>
            </a:r>
            <a:r>
              <a:rPr lang="en-US" err="1">
                <a:solidFill>
                  <a:schemeClr val="bg1">
                    <a:lumMod val="65000"/>
                  </a:schemeClr>
                </a:solidFill>
              </a:rPr>
              <a:t>Selvaraju</a:t>
            </a:r>
            <a:endParaRPr lang="en-US">
              <a:solidFill>
                <a:schemeClr val="bg1">
                  <a:lumMod val="65000"/>
                </a:schemeClr>
              </a:solidFill>
            </a:endParaRPr>
          </a:p>
        </p:txBody>
      </p:sp>
    </p:spTree>
    <p:extLst>
      <p:ext uri="{BB962C8B-B14F-4D97-AF65-F5344CB8AC3E}">
        <p14:creationId xmlns:p14="http://schemas.microsoft.com/office/powerpoint/2010/main" val="43497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Help establish trust in a user?</a:t>
            </a:r>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51</a:t>
            </a:fld>
            <a:endParaRPr lang="en-US"/>
          </a:p>
        </p:txBody>
      </p:sp>
      <p:sp>
        <p:nvSpPr>
          <p:cNvPr id="7" name="TextBox 6"/>
          <p:cNvSpPr txBox="1"/>
          <p:nvPr/>
        </p:nvSpPr>
        <p:spPr>
          <a:xfrm>
            <a:off x="0" y="6581001"/>
            <a:ext cx="2074832" cy="276999"/>
          </a:xfrm>
          <a:prstGeom prst="rect">
            <a:avLst/>
          </a:prstGeom>
          <a:noFill/>
        </p:spPr>
        <p:txBody>
          <a:bodyPr wrap="none" rtlCol="0">
            <a:spAutoFit/>
          </a:bodyPr>
          <a:lstStyle/>
          <a:p>
            <a:r>
              <a:rPr lang="en-US">
                <a:solidFill>
                  <a:schemeClr val="bg1">
                    <a:lumMod val="65000"/>
                  </a:schemeClr>
                </a:solidFill>
              </a:rPr>
              <a:t>Slide Credit: Ram </a:t>
            </a:r>
            <a:r>
              <a:rPr lang="en-US" err="1">
                <a:solidFill>
                  <a:schemeClr val="bg1">
                    <a:lumMod val="65000"/>
                  </a:schemeClr>
                </a:solidFill>
              </a:rPr>
              <a:t>Selvaraju</a:t>
            </a:r>
            <a:endParaRPr lang="en-US">
              <a:solidFill>
                <a:schemeClr val="bg1">
                  <a:lumMod val="65000"/>
                </a:schemeClr>
              </a:solidFill>
            </a:endParaRPr>
          </a:p>
        </p:txBody>
      </p:sp>
      <p:pic>
        <p:nvPicPr>
          <p:cNvPr id="8"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50250" y="1253899"/>
            <a:ext cx="9093750" cy="2860901"/>
          </a:xfrm>
          <a:prstGeom prst="rect">
            <a:avLst/>
          </a:prstGeom>
          <a:noFill/>
          <a:ln w="9525">
            <a:noFill/>
            <a:miter lim="800000"/>
            <a:headEnd/>
            <a:tailEnd/>
          </a:ln>
        </p:spPr>
      </p:pic>
      <p:pic>
        <p:nvPicPr>
          <p:cNvPr id="9" name="Content Placeholder 3"/>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066800" y="4876800"/>
            <a:ext cx="1965182" cy="1981200"/>
          </a:xfrm>
          <a:prstGeom prst="rect">
            <a:avLst/>
          </a:prstGeom>
          <a:noFill/>
          <a:ln w="9525">
            <a:noFill/>
            <a:miter lim="800000"/>
            <a:headEnd/>
            <a:tailEnd/>
          </a:ln>
        </p:spPr>
      </p:pic>
      <p:grpSp>
        <p:nvGrpSpPr>
          <p:cNvPr id="10" name="Group 9"/>
          <p:cNvGrpSpPr/>
          <p:nvPr/>
        </p:nvGrpSpPr>
        <p:grpSpPr>
          <a:xfrm>
            <a:off x="3962400" y="4591004"/>
            <a:ext cx="4404787" cy="994023"/>
            <a:chOff x="12539262" y="9363269"/>
            <a:chExt cx="5812238" cy="1306384"/>
          </a:xfrm>
        </p:grpSpPr>
        <p:pic>
          <p:nvPicPr>
            <p:cNvPr id="11" name="Picture 10"/>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539262" y="9363269"/>
              <a:ext cx="3166743" cy="1306384"/>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b="-17"/>
            <a:stretch/>
          </p:blipFill>
          <p:spPr>
            <a:xfrm>
              <a:off x="15706005" y="9363269"/>
              <a:ext cx="2645495" cy="1306384"/>
            </a:xfrm>
            <a:prstGeom prst="rect">
              <a:avLst/>
            </a:prstGeom>
          </p:spPr>
        </p:pic>
      </p:grpSp>
      <p:sp>
        <p:nvSpPr>
          <p:cNvPr id="13" name="Rectangle 12"/>
          <p:cNvSpPr/>
          <p:nvPr/>
        </p:nvSpPr>
        <p:spPr>
          <a:xfrm>
            <a:off x="4196406" y="5789599"/>
            <a:ext cx="4003735" cy="916001"/>
          </a:xfrm>
          <a:prstGeom prst="rect">
            <a:avLst/>
          </a:prstGeom>
          <a:solidFill>
            <a:srgbClr val="FF6600">
              <a:alpha val="5000"/>
            </a:srgbClr>
          </a:solidFill>
          <a:ln w="19050">
            <a:solidFill>
              <a:srgbClr val="6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Garamond" charset="0"/>
                <a:ea typeface="Garamond" charset="0"/>
                <a:cs typeface="Garamond" charset="0"/>
              </a:rPr>
              <a:t>Users place higher trust in a model that generalizes better.</a:t>
            </a:r>
          </a:p>
        </p:txBody>
      </p:sp>
    </p:spTree>
    <p:extLst>
      <p:ext uri="{BB962C8B-B14F-4D97-AF65-F5344CB8AC3E}">
        <p14:creationId xmlns:p14="http://schemas.microsoft.com/office/powerpoint/2010/main" val="35093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968662" y="2777381"/>
            <a:ext cx="7206676" cy="1303238"/>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defRPr sz="5000">
                <a:latin typeface="Roboto Regular"/>
                <a:ea typeface="Roboto Regular"/>
                <a:cs typeface="Roboto Regular"/>
                <a:sym typeface="Roboto Regular"/>
              </a:defRPr>
            </a:lvl1pPr>
          </a:lstStyle>
          <a:p>
            <a:r>
              <a:rPr lang="en-US" sz="4000" dirty="0">
                <a:latin typeface="+mj-lt"/>
              </a:rPr>
              <a:t>Do CNNs look at same regions as humans?</a:t>
            </a:r>
          </a:p>
        </p:txBody>
      </p:sp>
      <p:sp>
        <p:nvSpPr>
          <p:cNvPr id="4"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52</a:t>
            </a:fld>
            <a:endParaRPr lang="en-IN"/>
          </a:p>
        </p:txBody>
      </p:sp>
    </p:spTree>
    <p:extLst>
      <p:ext uri="{BB962C8B-B14F-4D97-AF65-F5344CB8AC3E}">
        <p14:creationId xmlns:p14="http://schemas.microsoft.com/office/powerpoint/2010/main" val="3442995094"/>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nterface_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21259"/>
            <a:ext cx="9144000" cy="3815483"/>
          </a:xfrm>
          <a:prstGeom prst="rect">
            <a:avLst/>
          </a:prstGeom>
          <a:ln w="12700">
            <a:miter lim="400000"/>
          </a:ln>
        </p:spPr>
      </p:pic>
      <p:pic>
        <p:nvPicPr>
          <p:cNvPr id="234" name="deblur_HIT_vid.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09621" y="1320990"/>
            <a:ext cx="9642042" cy="5142423"/>
          </a:xfrm>
          <a:prstGeom prst="rect">
            <a:avLst/>
          </a:prstGeom>
          <a:ln w="12700">
            <a:miter lim="400000"/>
          </a:ln>
        </p:spPr>
      </p:pic>
      <p:sp>
        <p:nvSpPr>
          <p:cNvPr id="235" name="Shape 23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53</a:t>
            </a:fld>
            <a:endParaRP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VQA-HAT (Human </a:t>
            </a:r>
            <a:r>
              <a:rPr lang="en-US" err="1"/>
              <a:t>ATtention</a:t>
            </a:r>
            <a:r>
              <a:rPr lang="en-US"/>
              <a:t>)</a:t>
            </a:r>
          </a:p>
        </p:txBody>
      </p:sp>
    </p:spTree>
    <p:extLst>
      <p:ext uri="{BB962C8B-B14F-4D97-AF65-F5344CB8AC3E}">
        <p14:creationId xmlns:p14="http://schemas.microsoft.com/office/powerpoint/2010/main" val="188932745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16" fill="hold"/>
                                        <p:tgtEl>
                                          <p:spTgt spid="2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54</a:t>
            </a:fld>
            <a:endParaRPr/>
          </a:p>
        </p:txBody>
      </p:sp>
      <p:sp>
        <p:nvSpPr>
          <p:cNvPr id="239" name="Shape 239"/>
          <p:cNvSpPr/>
          <p:nvPr/>
        </p:nvSpPr>
        <p:spPr>
          <a:xfrm>
            <a:off x="1007370" y="5246945"/>
            <a:ext cx="7129260" cy="461665"/>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a:t>What food is on the table? Cake</a:t>
            </a:r>
          </a:p>
        </p:txBody>
      </p:sp>
      <p:pic>
        <p:nvPicPr>
          <p:cNvPr id="240" name="human_blurred_maps_qa_small_4.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59024" y="1196578"/>
            <a:ext cx="7623636" cy="3924007"/>
          </a:xfrm>
          <a:prstGeom prst="rect">
            <a:avLst/>
          </a:prstGeom>
          <a:ln w="12700">
            <a:miter lim="400000"/>
          </a:ln>
        </p:spPr>
      </p:pic>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VQA-HAT (Human </a:t>
            </a:r>
            <a:r>
              <a:rPr lang="en-US" err="1"/>
              <a:t>ATtention</a:t>
            </a:r>
            <a:r>
              <a:rPr lang="en-US"/>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Abhishek</a:t>
            </a:r>
            <a:r>
              <a:rPr lang="en-US">
                <a:solidFill>
                  <a:schemeClr val="bg1">
                    <a:lumMod val="65000"/>
                  </a:schemeClr>
                </a:solidFill>
              </a:rPr>
              <a:t> Das</a:t>
            </a:r>
          </a:p>
        </p:txBody>
      </p:sp>
    </p:spTree>
    <p:extLst>
      <p:ext uri="{BB962C8B-B14F-4D97-AF65-F5344CB8AC3E}">
        <p14:creationId xmlns:p14="http://schemas.microsoft.com/office/powerpoint/2010/main" val="195299860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human_blurred_maps_qa_small_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59146" y="1192206"/>
            <a:ext cx="7625708" cy="3923905"/>
          </a:xfrm>
          <a:prstGeom prst="rect">
            <a:avLst/>
          </a:prstGeom>
          <a:ln w="12700">
            <a:miter lim="400000"/>
          </a:ln>
        </p:spPr>
      </p:pic>
      <p:sp>
        <p:nvSpPr>
          <p:cNvPr id="244" name="Shape 24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55</a:t>
            </a:fld>
            <a:endParaRPr/>
          </a:p>
        </p:txBody>
      </p:sp>
      <p:sp>
        <p:nvSpPr>
          <p:cNvPr id="245" name="Shape 245"/>
          <p:cNvSpPr/>
          <p:nvPr/>
        </p:nvSpPr>
        <p:spPr>
          <a:xfrm>
            <a:off x="1007370" y="5246945"/>
            <a:ext cx="7129260" cy="461665"/>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a:t>What animal is she riding? Horse</a:t>
            </a: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VQA-HAT (Human </a:t>
            </a:r>
            <a:r>
              <a:rPr lang="en-US" err="1"/>
              <a:t>ATtention</a:t>
            </a:r>
            <a:r>
              <a:rPr lang="en-US"/>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Abhishek</a:t>
            </a:r>
            <a:r>
              <a:rPr lang="en-US">
                <a:solidFill>
                  <a:schemeClr val="bg1">
                    <a:lumMod val="65000"/>
                  </a:schemeClr>
                </a:solidFill>
              </a:rPr>
              <a:t> Das</a:t>
            </a:r>
          </a:p>
        </p:txBody>
      </p:sp>
    </p:spTree>
    <p:extLst>
      <p:ext uri="{BB962C8B-B14F-4D97-AF65-F5344CB8AC3E}">
        <p14:creationId xmlns:p14="http://schemas.microsoft.com/office/powerpoint/2010/main" val="1744838414"/>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human_blurred_maps_qa_small_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57719" y="1191369"/>
            <a:ext cx="7628563" cy="3902189"/>
          </a:xfrm>
          <a:prstGeom prst="rect">
            <a:avLst/>
          </a:prstGeom>
          <a:ln w="12700">
            <a:miter lim="400000"/>
          </a:ln>
        </p:spPr>
      </p:pic>
      <p:sp>
        <p:nvSpPr>
          <p:cNvPr id="249" name="Shape 24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56</a:t>
            </a:fld>
            <a:endParaRPr/>
          </a:p>
        </p:txBody>
      </p:sp>
      <p:sp>
        <p:nvSpPr>
          <p:cNvPr id="250" name="Shape 250"/>
          <p:cNvSpPr/>
          <p:nvPr/>
        </p:nvSpPr>
        <p:spPr>
          <a:xfrm>
            <a:off x="1007370" y="5246945"/>
            <a:ext cx="7129260" cy="461665"/>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a:t>What number of cats are laying on the bed? 2</a:t>
            </a: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VQA-HAT (Human </a:t>
            </a:r>
            <a:r>
              <a:rPr lang="en-US" err="1"/>
              <a:t>ATtention</a:t>
            </a:r>
            <a:r>
              <a:rPr lang="en-US"/>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Abhishek</a:t>
            </a:r>
            <a:r>
              <a:rPr lang="en-US">
                <a:solidFill>
                  <a:schemeClr val="bg1">
                    <a:lumMod val="65000"/>
                  </a:schemeClr>
                </a:solidFill>
              </a:rPr>
              <a:t> Das</a:t>
            </a:r>
          </a:p>
        </p:txBody>
      </p:sp>
    </p:spTree>
    <p:extLst>
      <p:ext uri="{BB962C8B-B14F-4D97-AF65-F5344CB8AC3E}">
        <p14:creationId xmlns:p14="http://schemas.microsoft.com/office/powerpoint/2010/main" val="1412551450"/>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618" y="1219200"/>
            <a:ext cx="8117627" cy="3638550"/>
          </a:xfrm>
        </p:spPr>
        <p:txBody>
          <a:bodyPr/>
          <a:lstStyle/>
          <a:p>
            <a:r>
              <a:rPr lang="en-US"/>
              <a:t>Correlation with human attention maps </a:t>
            </a:r>
            <a:br>
              <a:rPr lang="en-US"/>
            </a:br>
            <a:r>
              <a:rPr lang="en-US" sz="2000"/>
              <a:t>[Das &amp; Agarwal et al. EMNLP’16]</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389" y="2084475"/>
            <a:ext cx="2422634" cy="238906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843" y="2088377"/>
            <a:ext cx="2419210" cy="23856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2048" y="2108537"/>
            <a:ext cx="2298764" cy="2310991"/>
          </a:xfrm>
          <a:prstGeom prst="rect">
            <a:avLst/>
          </a:prstGeom>
        </p:spPr>
      </p:pic>
      <p:sp>
        <p:nvSpPr>
          <p:cNvPr id="7" name="TextBox 6"/>
          <p:cNvSpPr txBox="1"/>
          <p:nvPr/>
        </p:nvSpPr>
        <p:spPr>
          <a:xfrm>
            <a:off x="4020122" y="4371869"/>
            <a:ext cx="1951901" cy="230832"/>
          </a:xfrm>
          <a:prstGeom prst="rect">
            <a:avLst/>
          </a:prstGeom>
          <a:noFill/>
        </p:spPr>
        <p:txBody>
          <a:bodyPr wrap="square" rtlCol="0">
            <a:spAutoFit/>
          </a:bodyPr>
          <a:lstStyle/>
          <a:p>
            <a:r>
              <a:rPr lang="en-US" sz="900" b="1"/>
              <a:t>Grad-CAM</a:t>
            </a:r>
            <a:r>
              <a:rPr lang="en-US" sz="900"/>
              <a:t> for ‘</a:t>
            </a:r>
            <a:r>
              <a:rPr lang="en-US" sz="900" i="1"/>
              <a:t>eating</a:t>
            </a:r>
            <a:r>
              <a:rPr lang="en-US" sz="900"/>
              <a:t>’</a:t>
            </a:r>
          </a:p>
        </p:txBody>
      </p:sp>
      <p:sp>
        <p:nvSpPr>
          <p:cNvPr id="8" name="TextBox 7"/>
          <p:cNvSpPr txBox="1"/>
          <p:nvPr/>
        </p:nvSpPr>
        <p:spPr>
          <a:xfrm>
            <a:off x="1055991" y="4371869"/>
            <a:ext cx="1779531" cy="230832"/>
          </a:xfrm>
          <a:prstGeom prst="rect">
            <a:avLst/>
          </a:prstGeom>
          <a:noFill/>
        </p:spPr>
        <p:txBody>
          <a:bodyPr wrap="square" rtlCol="0">
            <a:spAutoFit/>
          </a:bodyPr>
          <a:lstStyle/>
          <a:p>
            <a:r>
              <a:rPr lang="en-US" sz="900"/>
              <a:t>What are they doing?</a:t>
            </a:r>
          </a:p>
        </p:txBody>
      </p:sp>
      <p:sp>
        <p:nvSpPr>
          <p:cNvPr id="9" name="TextBox 8"/>
          <p:cNvSpPr txBox="1"/>
          <p:nvPr/>
        </p:nvSpPr>
        <p:spPr>
          <a:xfrm>
            <a:off x="6223779" y="4371869"/>
            <a:ext cx="3004442" cy="230832"/>
          </a:xfrm>
          <a:prstGeom prst="rect">
            <a:avLst/>
          </a:prstGeom>
          <a:noFill/>
        </p:spPr>
        <p:txBody>
          <a:bodyPr wrap="square" rtlCol="0">
            <a:spAutoFit/>
          </a:bodyPr>
          <a:lstStyle/>
          <a:p>
            <a:pPr algn="ctr"/>
            <a:r>
              <a:rPr lang="en-US" sz="900"/>
              <a:t>Human </a:t>
            </a:r>
            <a:r>
              <a:rPr lang="en-US" sz="900" err="1"/>
              <a:t>ATtention</a:t>
            </a:r>
            <a:r>
              <a:rPr lang="en-US" sz="900"/>
              <a:t> map (HAT) for ‘</a:t>
            </a:r>
            <a:r>
              <a:rPr lang="en-US" sz="900" i="1"/>
              <a:t>eating</a:t>
            </a:r>
            <a:r>
              <a:rPr lang="en-US" sz="900"/>
              <a:t>’</a:t>
            </a:r>
          </a:p>
        </p:txBody>
      </p:sp>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r="-7"/>
          <a:stretch/>
        </p:blipFill>
        <p:spPr>
          <a:xfrm>
            <a:off x="3218819" y="4815124"/>
            <a:ext cx="2125302" cy="1035233"/>
          </a:xfrm>
          <a:prstGeom prst="rect">
            <a:avLst/>
          </a:prstGeom>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l="-3825"/>
          <a:stretch/>
        </p:blipFill>
        <p:spPr>
          <a:xfrm>
            <a:off x="865742" y="4815649"/>
            <a:ext cx="2353078" cy="1034707"/>
          </a:xfrm>
          <a:prstGeom prst="rect">
            <a:avLst/>
          </a:prstGeom>
        </p:spPr>
      </p:pic>
      <p:sp>
        <p:nvSpPr>
          <p:cNvPr id="15" name="Rectangle 14"/>
          <p:cNvSpPr/>
          <p:nvPr/>
        </p:nvSpPr>
        <p:spPr>
          <a:xfrm>
            <a:off x="3716511" y="5115662"/>
            <a:ext cx="843458" cy="253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3710835" y="5085436"/>
            <a:ext cx="434735" cy="230832"/>
          </a:xfrm>
          <a:prstGeom prst="rect">
            <a:avLst/>
          </a:prstGeom>
          <a:noFill/>
        </p:spPr>
        <p:txBody>
          <a:bodyPr wrap="none" rtlCol="0">
            <a:spAutoFit/>
          </a:bodyPr>
          <a:lstStyle/>
          <a:p>
            <a:r>
              <a:rPr lang="en-US" sz="900" b="1">
                <a:latin typeface="+mn-lt"/>
                <a:ea typeface="Times New Roman" charset="0"/>
                <a:cs typeface="Times New Roman" charset="0"/>
              </a:rPr>
              <a:t>HAT</a:t>
            </a:r>
          </a:p>
        </p:txBody>
      </p:sp>
      <p:sp>
        <p:nvSpPr>
          <p:cNvPr id="17" name="Rectangle 16"/>
          <p:cNvSpPr/>
          <p:nvPr/>
        </p:nvSpPr>
        <p:spPr>
          <a:xfrm>
            <a:off x="865742" y="5409158"/>
            <a:ext cx="4478380" cy="506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p:cNvSpPr/>
          <p:nvPr/>
        </p:nvSpPr>
        <p:spPr>
          <a:xfrm>
            <a:off x="3351734" y="5615121"/>
            <a:ext cx="843458" cy="253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Box 17"/>
          <p:cNvSpPr txBox="1"/>
          <p:nvPr/>
        </p:nvSpPr>
        <p:spPr>
          <a:xfrm>
            <a:off x="3802250" y="5387286"/>
            <a:ext cx="667170" cy="323165"/>
          </a:xfrm>
          <a:prstGeom prst="rect">
            <a:avLst/>
          </a:prstGeom>
          <a:noFill/>
        </p:spPr>
        <p:txBody>
          <a:bodyPr wrap="none" rtlCol="0">
            <a:spAutoFit/>
          </a:bodyPr>
          <a:lstStyle/>
          <a:p>
            <a:r>
              <a:rPr lang="en-US" sz="1500">
                <a:latin typeface="+mn-lt"/>
                <a:ea typeface="Times New Roman" charset="0"/>
                <a:cs typeface="Times New Roman" charset="0"/>
              </a:rPr>
              <a:t>0.122</a:t>
            </a:r>
          </a:p>
        </p:txBody>
      </p:sp>
      <p:sp>
        <p:nvSpPr>
          <p:cNvPr id="20" name="TextBox 19"/>
          <p:cNvSpPr txBox="1"/>
          <p:nvPr/>
        </p:nvSpPr>
        <p:spPr>
          <a:xfrm>
            <a:off x="1333357" y="5407649"/>
            <a:ext cx="1454245" cy="230832"/>
          </a:xfrm>
          <a:prstGeom prst="rect">
            <a:avLst/>
          </a:prstGeom>
          <a:noFill/>
        </p:spPr>
        <p:txBody>
          <a:bodyPr wrap="none" rtlCol="0">
            <a:spAutoFit/>
          </a:bodyPr>
          <a:lstStyle/>
          <a:p>
            <a:r>
              <a:rPr lang="en-US" sz="900">
                <a:latin typeface="+mn-lt"/>
                <a:ea typeface="Times New Roman" charset="0"/>
                <a:cs typeface="Times New Roman" charset="0"/>
              </a:rPr>
              <a:t>Guided </a:t>
            </a:r>
            <a:r>
              <a:rPr lang="en-US" sz="900" err="1">
                <a:latin typeface="+mn-lt"/>
                <a:ea typeface="Times New Roman" charset="0"/>
                <a:cs typeface="Times New Roman" charset="0"/>
              </a:rPr>
              <a:t>Backpropagation</a:t>
            </a:r>
            <a:endParaRPr lang="en-US" sz="900">
              <a:latin typeface="+mn-lt"/>
              <a:ea typeface="Times New Roman" charset="0"/>
              <a:cs typeface="Times New Roman" charset="0"/>
            </a:endParaRPr>
          </a:p>
        </p:txBody>
      </p:sp>
      <p:sp>
        <p:nvSpPr>
          <p:cNvPr id="21" name="Rectangle 20"/>
          <p:cNvSpPr/>
          <p:nvPr/>
        </p:nvSpPr>
        <p:spPr>
          <a:xfrm>
            <a:off x="5377800" y="4922971"/>
            <a:ext cx="3486046" cy="638810"/>
          </a:xfrm>
          <a:prstGeom prst="rect">
            <a:avLst/>
          </a:prstGeom>
          <a:solidFill>
            <a:srgbClr val="FF6600">
              <a:alpha val="5000"/>
            </a:srgbClr>
          </a:solidFill>
          <a:ln w="19050">
            <a:solidFill>
              <a:srgbClr val="6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Garamond" charset="0"/>
                <a:ea typeface="Garamond" charset="0"/>
                <a:cs typeface="Garamond" charset="0"/>
              </a:rPr>
              <a:t>Current models look at regions more similar to humans than baselines</a:t>
            </a:r>
          </a:p>
        </p:txBody>
      </p:sp>
      <p:sp>
        <p:nvSpPr>
          <p:cNvPr id="10" name="Slide Number Placeholder 9"/>
          <p:cNvSpPr>
            <a:spLocks noGrp="1"/>
          </p:cNvSpPr>
          <p:nvPr>
            <p:ph type="sldNum" sz="quarter" idx="12"/>
          </p:nvPr>
        </p:nvSpPr>
        <p:spPr/>
        <p:txBody>
          <a:bodyPr/>
          <a:lstStyle/>
          <a:p>
            <a:fld id="{EBDF8D3D-A919-7748-90BF-7A980CDABF35}" type="slidenum">
              <a:rPr lang="en-US" smtClean="0"/>
              <a:t>57</a:t>
            </a:fld>
            <a:endParaRPr lang="en-US"/>
          </a:p>
        </p:txBody>
      </p:sp>
      <p:sp>
        <p:nvSpPr>
          <p:cNvPr id="22" name="TextBox 21"/>
          <p:cNvSpPr txBox="1"/>
          <p:nvPr/>
        </p:nvSpPr>
        <p:spPr>
          <a:xfrm>
            <a:off x="3807059" y="5638447"/>
            <a:ext cx="667170" cy="323165"/>
          </a:xfrm>
          <a:prstGeom prst="rect">
            <a:avLst/>
          </a:prstGeom>
          <a:noFill/>
        </p:spPr>
        <p:txBody>
          <a:bodyPr wrap="none" rtlCol="0">
            <a:spAutoFit/>
          </a:bodyPr>
          <a:lstStyle/>
          <a:p>
            <a:r>
              <a:rPr lang="en-US" sz="1500" b="1">
                <a:latin typeface="+mn-lt"/>
                <a:ea typeface="Times New Roman" charset="0"/>
                <a:cs typeface="Times New Roman" charset="0"/>
              </a:rPr>
              <a:t>0.136</a:t>
            </a:r>
          </a:p>
        </p:txBody>
      </p:sp>
      <p:sp>
        <p:nvSpPr>
          <p:cNvPr id="23" name="TextBox 22"/>
          <p:cNvSpPr txBox="1"/>
          <p:nvPr/>
        </p:nvSpPr>
        <p:spPr>
          <a:xfrm>
            <a:off x="1468009" y="5660076"/>
            <a:ext cx="1184941" cy="230832"/>
          </a:xfrm>
          <a:prstGeom prst="rect">
            <a:avLst/>
          </a:prstGeom>
          <a:noFill/>
        </p:spPr>
        <p:txBody>
          <a:bodyPr wrap="none" rtlCol="0">
            <a:spAutoFit/>
          </a:bodyPr>
          <a:lstStyle/>
          <a:p>
            <a:r>
              <a:rPr lang="en-US" sz="900" b="1">
                <a:latin typeface="+mn-lt"/>
                <a:ea typeface="Times New Roman" charset="0"/>
                <a:cs typeface="Times New Roman" charset="0"/>
              </a:rPr>
              <a:t>Guided Grad-CAM</a:t>
            </a:r>
          </a:p>
        </p:txBody>
      </p:sp>
      <p:sp>
        <p:nvSpPr>
          <p:cNvPr id="13" name="Title 12"/>
          <p:cNvSpPr>
            <a:spLocks noGrp="1"/>
          </p:cNvSpPr>
          <p:nvPr>
            <p:ph type="title"/>
          </p:nvPr>
        </p:nvSpPr>
        <p:spPr>
          <a:xfrm>
            <a:off x="0" y="228600"/>
            <a:ext cx="9144000" cy="685800"/>
          </a:xfrm>
        </p:spPr>
        <p:txBody>
          <a:bodyPr>
            <a:normAutofit fontScale="90000"/>
          </a:bodyPr>
          <a:lstStyle/>
          <a:p>
            <a:r>
              <a:rPr lang="en-US"/>
              <a:t>Are Grad-CAM explanations human-like?</a:t>
            </a:r>
          </a:p>
        </p:txBody>
      </p:sp>
      <p:sp>
        <p:nvSpPr>
          <p:cNvPr id="24" name="TextBox 23"/>
          <p:cNvSpPr txBox="1"/>
          <p:nvPr/>
        </p:nvSpPr>
        <p:spPr>
          <a:xfrm>
            <a:off x="0" y="6581001"/>
            <a:ext cx="2074832" cy="276999"/>
          </a:xfrm>
          <a:prstGeom prst="rect">
            <a:avLst/>
          </a:prstGeom>
          <a:noFill/>
        </p:spPr>
        <p:txBody>
          <a:bodyPr wrap="none" rtlCol="0">
            <a:spAutoFit/>
          </a:bodyPr>
          <a:lstStyle/>
          <a:p>
            <a:r>
              <a:rPr lang="en-US">
                <a:solidFill>
                  <a:schemeClr val="bg1">
                    <a:lumMod val="65000"/>
                  </a:schemeClr>
                </a:solidFill>
              </a:rPr>
              <a:t>Slide Credit: Ram </a:t>
            </a:r>
            <a:r>
              <a:rPr lang="en-US" err="1">
                <a:solidFill>
                  <a:schemeClr val="bg1">
                    <a:lumMod val="65000"/>
                  </a:schemeClr>
                </a:solidFill>
              </a:rPr>
              <a:t>Selvaraju</a:t>
            </a:r>
            <a:endParaRPr lang="en-US">
              <a:solidFill>
                <a:schemeClr val="bg1">
                  <a:lumMod val="65000"/>
                </a:schemeClr>
              </a:solidFill>
            </a:endParaRPr>
          </a:p>
        </p:txBody>
      </p:sp>
    </p:spTree>
    <p:extLst>
      <p:ext uri="{BB962C8B-B14F-4D97-AF65-F5344CB8AC3E}">
        <p14:creationId xmlns:p14="http://schemas.microsoft.com/office/powerpoint/2010/main" val="70658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5" grpId="0" animBg="1"/>
      <p:bldP spid="14" grpId="0"/>
      <p:bldP spid="17" grpId="0" animBg="1"/>
      <p:bldP spid="19" grpId="0" animBg="1"/>
      <p:bldP spid="18" grpId="0"/>
      <p:bldP spid="20" grpId="0"/>
      <p:bldP spid="21" grpId="0" animBg="1"/>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 for Today</a:t>
            </a:r>
          </a:p>
        </p:txBody>
      </p:sp>
      <p:sp>
        <p:nvSpPr>
          <p:cNvPr id="3" name="Content Placeholder 2"/>
          <p:cNvSpPr>
            <a:spLocks noGrp="1"/>
          </p:cNvSpPr>
          <p:nvPr>
            <p:ph idx="1"/>
          </p:nvPr>
        </p:nvSpPr>
        <p:spPr/>
        <p:txBody>
          <a:bodyPr/>
          <a:lstStyle/>
          <a:p>
            <a:r>
              <a:rPr lang="en-US" sz="2000" dirty="0"/>
              <a:t>What do individual neurons look for in images?</a:t>
            </a:r>
          </a:p>
          <a:p>
            <a:pPr lvl="1"/>
            <a:r>
              <a:rPr lang="en-US" sz="1800" dirty="0"/>
              <a:t>Visualizing filters</a:t>
            </a:r>
          </a:p>
          <a:p>
            <a:pPr lvl="1"/>
            <a:r>
              <a:rPr lang="en-US" sz="1800" dirty="0"/>
              <a:t>Last layer embeddings</a:t>
            </a:r>
          </a:p>
          <a:p>
            <a:pPr lvl="1"/>
            <a:r>
              <a:rPr lang="en-US" sz="1800" dirty="0"/>
              <a:t>Visualizing activations</a:t>
            </a:r>
          </a:p>
          <a:p>
            <a:pPr lvl="1"/>
            <a:r>
              <a:rPr lang="en-US" sz="1800" dirty="0"/>
              <a:t>Maximally activating patches</a:t>
            </a:r>
          </a:p>
          <a:p>
            <a:r>
              <a:rPr lang="en-US" sz="2000" b="1" dirty="0"/>
              <a:t>How pixels affect decisions?</a:t>
            </a:r>
          </a:p>
          <a:p>
            <a:pPr lvl="1"/>
            <a:r>
              <a:rPr lang="en-US" sz="1800" dirty="0"/>
              <a:t>Occlusion maps</a:t>
            </a:r>
          </a:p>
          <a:p>
            <a:pPr lvl="1"/>
            <a:r>
              <a:rPr lang="en-US" sz="1800" dirty="0"/>
              <a:t>Salient or “important” pixels</a:t>
            </a:r>
          </a:p>
          <a:p>
            <a:pPr lvl="2"/>
            <a:r>
              <a:rPr lang="en-US" sz="1400" dirty="0"/>
              <a:t>Gradient-based visualizations</a:t>
            </a:r>
          </a:p>
          <a:p>
            <a:r>
              <a:rPr lang="en-US" sz="2000" dirty="0"/>
              <a:t>Do CNNs look at same regions as humans?</a:t>
            </a:r>
          </a:p>
          <a:p>
            <a:pPr lvl="1"/>
            <a:r>
              <a:rPr lang="en-US" sz="1800" dirty="0"/>
              <a:t>How to evaluate visualizations?</a:t>
            </a:r>
          </a:p>
          <a:p>
            <a:r>
              <a:rPr lang="en-US" sz="2000" b="1" dirty="0"/>
              <a:t>Can we synthesize network-specific images?</a:t>
            </a:r>
          </a:p>
          <a:p>
            <a:pPr lvl="1"/>
            <a:r>
              <a:rPr lang="en-US" sz="1800" dirty="0"/>
              <a:t>Creating “prototypical” images for a class</a:t>
            </a:r>
          </a:p>
          <a:p>
            <a:pPr lvl="1"/>
            <a:r>
              <a:rPr lang="en-US" sz="1800" dirty="0"/>
              <a:t>Creating adversarial images</a:t>
            </a:r>
          </a:p>
          <a:p>
            <a:pPr lvl="1"/>
            <a:r>
              <a:rPr lang="en-US" sz="1800" dirty="0"/>
              <a:t>Deep dream: amplifying detected features</a:t>
            </a:r>
          </a:p>
          <a:p>
            <a:pPr lvl="1"/>
            <a:r>
              <a:rPr lang="en-US" sz="1800" dirty="0"/>
              <a:t>Feature inversion</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58</a:t>
            </a:fld>
            <a:endParaRPr lang="en-US"/>
          </a:p>
        </p:txBody>
      </p:sp>
      <p:sp>
        <p:nvSpPr>
          <p:cNvPr id="7" name="Rectangle 6">
            <a:extLst>
              <a:ext uri="{FF2B5EF4-FFF2-40B4-BE49-F238E27FC236}">
                <a16:creationId xmlns:a16="http://schemas.microsoft.com/office/drawing/2014/main" id="{267C5646-F3B7-FC49-A524-C3A07C0BB58C}"/>
              </a:ext>
            </a:extLst>
          </p:cNvPr>
          <p:cNvSpPr/>
          <p:nvPr/>
        </p:nvSpPr>
        <p:spPr bwMode="auto">
          <a:xfrm>
            <a:off x="508002" y="1192210"/>
            <a:ext cx="7772400" cy="3024189"/>
          </a:xfrm>
          <a:prstGeom prst="rect">
            <a:avLst/>
          </a:prstGeom>
          <a:solidFill>
            <a:schemeClr val="bg1">
              <a:alpha val="89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CA8AF7D7-153F-2B44-BB15-915BCFC65909}"/>
              </a:ext>
            </a:extLst>
          </p:cNvPr>
          <p:cNvSpPr/>
          <p:nvPr/>
        </p:nvSpPr>
        <p:spPr bwMode="auto">
          <a:xfrm>
            <a:off x="508002" y="4067175"/>
            <a:ext cx="7772400" cy="784226"/>
          </a:xfrm>
          <a:prstGeom prst="rect">
            <a:avLst/>
          </a:prstGeom>
          <a:solidFill>
            <a:schemeClr val="bg1">
              <a:alpha val="89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33714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587665-12BA-42BD-86FA-DAFBE323D9E1}"/>
              </a:ext>
            </a:extLst>
          </p:cNvPr>
          <p:cNvSpPr>
            <a:spLocks noGrp="1"/>
          </p:cNvSpPr>
          <p:nvPr>
            <p:ph type="ftr" sz="quarter" idx="11"/>
          </p:nvPr>
        </p:nvSpPr>
        <p:spPr/>
        <p:txBody>
          <a:bodyPr/>
          <a:lstStyle/>
          <a:p>
            <a:pPr>
              <a:defRPr/>
            </a:pPr>
            <a:r>
              <a:rPr lang="en-US"/>
              <a:t>(C) Dhruv Batra </a:t>
            </a:r>
          </a:p>
        </p:txBody>
      </p:sp>
      <p:sp>
        <p:nvSpPr>
          <p:cNvPr id="5" name="Slide Number Placeholder 4">
            <a:extLst>
              <a:ext uri="{FF2B5EF4-FFF2-40B4-BE49-F238E27FC236}">
                <a16:creationId xmlns:a16="http://schemas.microsoft.com/office/drawing/2014/main" id="{1B4EB3EA-EA02-4B69-AE74-070A25F1E903}"/>
              </a:ext>
            </a:extLst>
          </p:cNvPr>
          <p:cNvSpPr>
            <a:spLocks noGrp="1"/>
          </p:cNvSpPr>
          <p:nvPr>
            <p:ph type="sldNum" sz="quarter" idx="12"/>
          </p:nvPr>
        </p:nvSpPr>
        <p:spPr/>
        <p:txBody>
          <a:bodyPr/>
          <a:lstStyle/>
          <a:p>
            <a:pPr>
              <a:defRPr/>
            </a:pPr>
            <a:fld id="{7134A590-6033-DE48-865B-A0558AEFCBD1}" type="slidenum">
              <a:rPr lang="en-US"/>
              <a:pPr>
                <a:defRPr/>
              </a:pPr>
              <a:t>59</a:t>
            </a:fld>
            <a:endParaRPr lang="en-US"/>
          </a:p>
        </p:txBody>
      </p:sp>
      <p:sp>
        <p:nvSpPr>
          <p:cNvPr id="7" name="Shape 130">
            <a:extLst>
              <a:ext uri="{FF2B5EF4-FFF2-40B4-BE49-F238E27FC236}">
                <a16:creationId xmlns:a16="http://schemas.microsoft.com/office/drawing/2014/main" id="{285C9FA2-6E54-4F18-8A66-3A881D90E908}"/>
              </a:ext>
            </a:extLst>
          </p:cNvPr>
          <p:cNvSpPr txBox="1">
            <a:spLocks/>
          </p:cNvSpPr>
          <p:nvPr/>
        </p:nvSpPr>
        <p:spPr bwMode="auto">
          <a:xfrm>
            <a:off x="152400" y="2995442"/>
            <a:ext cx="8839199"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b="1" dirty="0"/>
              <a:t>Can we synthesize network-specific images?</a:t>
            </a:r>
          </a:p>
        </p:txBody>
      </p:sp>
    </p:spTree>
    <p:extLst>
      <p:ext uri="{BB962C8B-B14F-4D97-AF65-F5344CB8AC3E}">
        <p14:creationId xmlns:p14="http://schemas.microsoft.com/office/powerpoint/2010/main" val="234542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Shape 146"/>
          <p:cNvSpPr txBox="1">
            <a:spLocks noGrp="1"/>
          </p:cNvSpPr>
          <p:nvPr>
            <p:ph type="title"/>
          </p:nvPr>
        </p:nvSpPr>
        <p:spPr>
          <a:xfrm>
            <a:off x="455131" y="257307"/>
            <a:ext cx="8229600" cy="857400"/>
          </a:xfrm>
          <a:prstGeom prst="rect">
            <a:avLst/>
          </a:prstGeom>
        </p:spPr>
        <p:txBody>
          <a:bodyPr spcFirstLastPara="1" wrap="square" lIns="91425" tIns="91425" rIns="91425" bIns="91425" anchor="ctr" anchorCtr="0">
            <a:noAutofit/>
          </a:bodyPr>
          <a:lstStyle/>
          <a:p>
            <a:r>
              <a:rPr lang="en"/>
              <a:t>Visualizing filters in first layer</a:t>
            </a:r>
            <a:endParaRPr lang="en-US"/>
          </a:p>
        </p:txBody>
      </p:sp>
      <p:pic>
        <p:nvPicPr>
          <p:cNvPr id="147" name="Shape 147"/>
          <p:cNvPicPr preferRelativeResize="0"/>
          <p:nvPr/>
        </p:nvPicPr>
        <p:blipFill>
          <a:blip r:embed="rId3">
            <a:alphaModFix/>
          </a:blip>
          <a:stretch>
            <a:fillRect/>
          </a:stretch>
        </p:blipFill>
        <p:spPr>
          <a:xfrm>
            <a:off x="152401" y="1867047"/>
            <a:ext cx="2064023" cy="2064025"/>
          </a:xfrm>
          <a:prstGeom prst="rect">
            <a:avLst/>
          </a:prstGeom>
          <a:noFill/>
          <a:ln>
            <a:noFill/>
          </a:ln>
        </p:spPr>
      </p:pic>
      <p:pic>
        <p:nvPicPr>
          <p:cNvPr id="148" name="Shape 148"/>
          <p:cNvPicPr preferRelativeResize="0"/>
          <p:nvPr/>
        </p:nvPicPr>
        <p:blipFill>
          <a:blip r:embed="rId4">
            <a:alphaModFix/>
          </a:blip>
          <a:stretch>
            <a:fillRect/>
          </a:stretch>
        </p:blipFill>
        <p:spPr>
          <a:xfrm>
            <a:off x="2409966" y="1867046"/>
            <a:ext cx="1428939" cy="1428940"/>
          </a:xfrm>
          <a:prstGeom prst="rect">
            <a:avLst/>
          </a:prstGeom>
          <a:noFill/>
          <a:ln>
            <a:noFill/>
          </a:ln>
        </p:spPr>
      </p:pic>
      <p:pic>
        <p:nvPicPr>
          <p:cNvPr id="149" name="Shape 149"/>
          <p:cNvPicPr preferRelativeResize="0"/>
          <p:nvPr/>
        </p:nvPicPr>
        <p:blipFill>
          <a:blip r:embed="rId5">
            <a:alphaModFix/>
          </a:blip>
          <a:stretch>
            <a:fillRect/>
          </a:stretch>
        </p:blipFill>
        <p:spPr>
          <a:xfrm>
            <a:off x="4010559" y="1867046"/>
            <a:ext cx="1428939" cy="1428940"/>
          </a:xfrm>
          <a:prstGeom prst="rect">
            <a:avLst/>
          </a:prstGeom>
          <a:noFill/>
          <a:ln>
            <a:noFill/>
          </a:ln>
        </p:spPr>
      </p:pic>
      <p:sp>
        <p:nvSpPr>
          <p:cNvPr id="150" name="Shape 150"/>
          <p:cNvSpPr txBox="1"/>
          <p:nvPr/>
        </p:nvSpPr>
        <p:spPr>
          <a:xfrm>
            <a:off x="152425" y="3931075"/>
            <a:ext cx="2064000" cy="5343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AlexNet:</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64 x 3 x 11 x 11 </a:t>
            </a:r>
            <a:endParaRPr sz="1400" kern="0">
              <a:solidFill>
                <a:srgbClr val="000000"/>
              </a:solidFill>
              <a:latin typeface="Arial"/>
              <a:cs typeface="Arial"/>
              <a:sym typeface="Arial"/>
            </a:endParaRPr>
          </a:p>
        </p:txBody>
      </p:sp>
      <p:sp>
        <p:nvSpPr>
          <p:cNvPr id="151" name="Shape 151"/>
          <p:cNvSpPr txBox="1"/>
          <p:nvPr/>
        </p:nvSpPr>
        <p:spPr>
          <a:xfrm>
            <a:off x="2409975" y="3295975"/>
            <a:ext cx="1428900" cy="5343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ResNet-18:</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64 x 3 x 7 x 7</a:t>
            </a:r>
            <a:endParaRPr sz="1400" kern="0">
              <a:solidFill>
                <a:srgbClr val="000000"/>
              </a:solidFill>
              <a:latin typeface="Arial"/>
              <a:cs typeface="Arial"/>
              <a:sym typeface="Arial"/>
            </a:endParaRPr>
          </a:p>
        </p:txBody>
      </p:sp>
      <p:sp>
        <p:nvSpPr>
          <p:cNvPr id="152" name="Shape 152"/>
          <p:cNvSpPr txBox="1"/>
          <p:nvPr/>
        </p:nvSpPr>
        <p:spPr>
          <a:xfrm>
            <a:off x="4010575" y="3295975"/>
            <a:ext cx="1428900" cy="5343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ResNet-101:</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64 x 3 x 7 x 7</a:t>
            </a:r>
            <a:endParaRPr sz="1400" kern="0">
              <a:solidFill>
                <a:srgbClr val="000000"/>
              </a:solidFill>
              <a:latin typeface="Arial"/>
              <a:cs typeface="Arial"/>
              <a:sym typeface="Arial"/>
            </a:endParaRPr>
          </a:p>
        </p:txBody>
      </p:sp>
      <p:sp>
        <p:nvSpPr>
          <p:cNvPr id="153" name="Shape 153"/>
          <p:cNvSpPr txBox="1"/>
          <p:nvPr/>
        </p:nvSpPr>
        <p:spPr>
          <a:xfrm>
            <a:off x="5674025" y="3295950"/>
            <a:ext cx="1428900" cy="5343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DenseNet-121:</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64 x 3 x 7 x 7</a:t>
            </a:r>
            <a:endParaRPr sz="1400" kern="0">
              <a:solidFill>
                <a:srgbClr val="000000"/>
              </a:solidFill>
              <a:latin typeface="Arial"/>
              <a:cs typeface="Arial"/>
              <a:sym typeface="Arial"/>
            </a:endParaRPr>
          </a:p>
        </p:txBody>
      </p:sp>
      <p:pic>
        <p:nvPicPr>
          <p:cNvPr id="154" name="Shape 154"/>
          <p:cNvPicPr preferRelativeResize="0"/>
          <p:nvPr/>
        </p:nvPicPr>
        <p:blipFill>
          <a:blip r:embed="rId6">
            <a:alphaModFix/>
          </a:blip>
          <a:stretch>
            <a:fillRect/>
          </a:stretch>
        </p:blipFill>
        <p:spPr>
          <a:xfrm>
            <a:off x="5674027" y="1867050"/>
            <a:ext cx="1428900" cy="1428900"/>
          </a:xfrm>
          <a:prstGeom prst="rect">
            <a:avLst/>
          </a:prstGeom>
          <a:noFill/>
          <a:ln>
            <a:noFill/>
          </a:ln>
        </p:spPr>
      </p:pic>
      <p:sp>
        <p:nvSpPr>
          <p:cNvPr id="155" name="Shape 155"/>
          <p:cNvSpPr txBox="1"/>
          <p:nvPr/>
        </p:nvSpPr>
        <p:spPr>
          <a:xfrm>
            <a:off x="0" y="5036625"/>
            <a:ext cx="3611100" cy="4443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Krizhevsky, “One weird trick for parallelizing convolutional neural networks”, arXiv 2014</a:t>
            </a:r>
            <a:endParaRPr sz="7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He et al, “Deep Residual Learning for Image Recognition”, CVPR 2016</a:t>
            </a:r>
            <a:endParaRPr sz="7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Huang et al, “Densely Connected Convolutional Networks”, CVPR 2017</a:t>
            </a:r>
            <a:endParaRPr sz="700" kern="0">
              <a:solidFill>
                <a:srgbClr val="000000"/>
              </a:solidFill>
              <a:latin typeface="Arial"/>
              <a:cs typeface="Arial"/>
              <a:sym typeface="Arial"/>
            </a:endParaRPr>
          </a:p>
        </p:txBody>
      </p:sp>
      <p:pic>
        <p:nvPicPr>
          <p:cNvPr id="156" name="Shape 156"/>
          <p:cNvPicPr preferRelativeResize="0"/>
          <p:nvPr/>
        </p:nvPicPr>
        <p:blipFill rotWithShape="1">
          <a:blip r:embed="rId7">
            <a:alphaModFix/>
          </a:blip>
          <a:srcRect/>
          <a:stretch/>
        </p:blipFill>
        <p:spPr>
          <a:xfrm rot="-5400000">
            <a:off x="6061275" y="2422179"/>
            <a:ext cx="4143200" cy="1385825"/>
          </a:xfrm>
          <a:prstGeom prst="rect">
            <a:avLst/>
          </a:prstGeom>
          <a:noFill/>
          <a:ln>
            <a:noFill/>
          </a:ln>
        </p:spPr>
      </p:pic>
      <p:sp>
        <p:nvSpPr>
          <p:cNvPr id="157" name="Shape 157"/>
          <p:cNvSpPr/>
          <p:nvPr/>
        </p:nvSpPr>
        <p:spPr>
          <a:xfrm>
            <a:off x="7516675" y="4334025"/>
            <a:ext cx="1353600" cy="578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5" name="Slide Number Placeholder 4">
            <a:extLst>
              <a:ext uri="{FF2B5EF4-FFF2-40B4-BE49-F238E27FC236}">
                <a16:creationId xmlns:a16="http://schemas.microsoft.com/office/drawing/2014/main" id="{D35D2ECF-F756-9C4D-BCC9-DF8A4809649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268972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15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968662" y="2808158"/>
            <a:ext cx="7206676" cy="1241683"/>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defRPr sz="5000">
                <a:latin typeface="Roboto Regular"/>
                <a:ea typeface="Roboto Regular"/>
                <a:cs typeface="Roboto Regular"/>
                <a:sym typeface="Roboto Regular"/>
              </a:defRPr>
            </a:lvl1pPr>
          </a:lstStyle>
          <a:p>
            <a:r>
              <a:rPr lang="en-US" sz="3800" dirty="0">
                <a:latin typeface="Arial"/>
              </a:rPr>
              <a:t>Generating prototypical images for a class</a:t>
            </a:r>
          </a:p>
        </p:txBody>
      </p:sp>
      <p:sp>
        <p:nvSpPr>
          <p:cNvPr id="4"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60</a:t>
            </a:fld>
            <a:endParaRPr lang="en-IN"/>
          </a:p>
        </p:txBody>
      </p:sp>
    </p:spTree>
    <p:extLst>
      <p:ext uri="{BB962C8B-B14F-4D97-AF65-F5344CB8AC3E}">
        <p14:creationId xmlns:p14="http://schemas.microsoft.com/office/powerpoint/2010/main" val="975236129"/>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Shape 380"/>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Visualizing CNN features: Gradient Ascent on Pixels</a:t>
            </a:r>
            <a:endParaRPr sz="2800" kern="0">
              <a:solidFill>
                <a:srgbClr val="000000"/>
              </a:solidFill>
              <a:latin typeface="Arial"/>
              <a:cs typeface="Arial"/>
              <a:sym typeface="Arial"/>
            </a:endParaRPr>
          </a:p>
        </p:txBody>
      </p:sp>
      <p:sp>
        <p:nvSpPr>
          <p:cNvPr id="381" name="Shape 381"/>
          <p:cNvSpPr txBox="1"/>
          <p:nvPr/>
        </p:nvSpPr>
        <p:spPr>
          <a:xfrm>
            <a:off x="51000" y="1821050"/>
            <a:ext cx="2692200" cy="1454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000" b="1" kern="0" dirty="0">
                <a:solidFill>
                  <a:srgbClr val="000000"/>
                </a:solidFill>
                <a:latin typeface="Arial"/>
                <a:cs typeface="Arial"/>
                <a:sym typeface="Arial"/>
              </a:rPr>
              <a:t>(Guided) backprop</a:t>
            </a:r>
            <a:r>
              <a:rPr lang="en" sz="2000" kern="0" dirty="0">
                <a:solidFill>
                  <a:srgbClr val="000000"/>
                </a:solidFill>
                <a:latin typeface="Arial"/>
                <a:cs typeface="Arial"/>
                <a:sym typeface="Arial"/>
              </a:rPr>
              <a:t>:</a:t>
            </a:r>
            <a:endParaRPr sz="20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2000" kern="0" dirty="0">
                <a:solidFill>
                  <a:srgbClr val="000000"/>
                </a:solidFill>
                <a:latin typeface="Arial"/>
                <a:cs typeface="Arial"/>
                <a:sym typeface="Arial"/>
              </a:rPr>
              <a:t>Find the part of an image that a neuron responds to?</a:t>
            </a:r>
            <a:endParaRPr sz="2000" kern="0" dirty="0">
              <a:solidFill>
                <a:srgbClr val="000000"/>
              </a:solidFill>
              <a:latin typeface="Arial"/>
              <a:cs typeface="Arial"/>
              <a:sym typeface="Arial"/>
            </a:endParaRPr>
          </a:p>
        </p:txBody>
      </p:sp>
      <p:sp>
        <p:nvSpPr>
          <p:cNvPr id="382" name="Shape 382"/>
          <p:cNvSpPr txBox="1"/>
          <p:nvPr/>
        </p:nvSpPr>
        <p:spPr>
          <a:xfrm>
            <a:off x="3581400" y="1821050"/>
            <a:ext cx="3505200" cy="1454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000" b="1" kern="0">
                <a:solidFill>
                  <a:srgbClr val="000000"/>
                </a:solidFill>
                <a:latin typeface="Arial"/>
                <a:cs typeface="Arial"/>
                <a:sym typeface="Arial"/>
              </a:rPr>
              <a:t>Gradient ascent on pixels</a:t>
            </a:r>
            <a:r>
              <a:rPr lang="en" sz="2000" kern="0">
                <a:solidFill>
                  <a:srgbClr val="000000"/>
                </a:solidFill>
                <a:latin typeface="Arial"/>
                <a:cs typeface="Arial"/>
                <a:sym typeface="Arial"/>
              </a:rPr>
              <a:t>:</a:t>
            </a:r>
            <a:endParaRPr sz="20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2000" kern="0">
                <a:solidFill>
                  <a:srgbClr val="000000"/>
                </a:solidFill>
                <a:latin typeface="Arial"/>
                <a:cs typeface="Arial"/>
                <a:sym typeface="Arial"/>
              </a:rPr>
              <a:t>Generate a synthetic image that maximally activates a neuron</a:t>
            </a:r>
            <a:endParaRPr sz="2000" kern="0">
              <a:solidFill>
                <a:srgbClr val="000000"/>
              </a:solidFill>
              <a:latin typeface="Arial"/>
              <a:cs typeface="Arial"/>
              <a:sym typeface="Arial"/>
            </a:endParaRPr>
          </a:p>
        </p:txBody>
      </p:sp>
      <p:sp>
        <p:nvSpPr>
          <p:cNvPr id="383" name="Shape 383"/>
          <p:cNvSpPr txBox="1"/>
          <p:nvPr/>
        </p:nvSpPr>
        <p:spPr>
          <a:xfrm>
            <a:off x="1868900" y="3432425"/>
            <a:ext cx="5033700" cy="985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3600" kern="0" dirty="0">
                <a:solidFill>
                  <a:srgbClr val="000000"/>
                </a:solidFill>
                <a:latin typeface="Droid Serif"/>
                <a:ea typeface="Droid Serif"/>
                <a:cs typeface="Droid Serif"/>
                <a:sym typeface="Droid Serif"/>
              </a:rPr>
              <a:t>I* = </a:t>
            </a:r>
            <a:r>
              <a:rPr lang="en" sz="3600" kern="0" dirty="0" err="1">
                <a:solidFill>
                  <a:srgbClr val="000000"/>
                </a:solidFill>
                <a:latin typeface="Droid Serif"/>
                <a:ea typeface="Droid Serif"/>
                <a:cs typeface="Droid Serif"/>
                <a:sym typeface="Droid Serif"/>
              </a:rPr>
              <a:t>arg</a:t>
            </a:r>
            <a:r>
              <a:rPr lang="en" sz="3600" kern="0" dirty="0">
                <a:solidFill>
                  <a:srgbClr val="000000"/>
                </a:solidFill>
                <a:latin typeface="Droid Serif"/>
                <a:ea typeface="Droid Serif"/>
                <a:cs typeface="Droid Serif"/>
                <a:sym typeface="Droid Serif"/>
              </a:rPr>
              <a:t> </a:t>
            </a:r>
            <a:r>
              <a:rPr lang="en" sz="3600" kern="0" dirty="0" err="1">
                <a:solidFill>
                  <a:srgbClr val="000000"/>
                </a:solidFill>
                <a:latin typeface="Droid Serif"/>
                <a:ea typeface="Droid Serif"/>
                <a:cs typeface="Droid Serif"/>
                <a:sym typeface="Droid Serif"/>
              </a:rPr>
              <a:t>max</a:t>
            </a:r>
            <a:r>
              <a:rPr lang="en" sz="3600" kern="0" baseline="-25000" dirty="0" err="1">
                <a:solidFill>
                  <a:srgbClr val="000000"/>
                </a:solidFill>
                <a:latin typeface="Droid Serif"/>
                <a:ea typeface="Droid Serif"/>
                <a:cs typeface="Droid Serif"/>
                <a:sym typeface="Droid Serif"/>
              </a:rPr>
              <a:t>I</a:t>
            </a:r>
            <a:r>
              <a:rPr lang="en" sz="3600" kern="0" dirty="0">
                <a:solidFill>
                  <a:srgbClr val="000000"/>
                </a:solidFill>
                <a:latin typeface="Droid Serif"/>
                <a:ea typeface="Droid Serif"/>
                <a:cs typeface="Droid Serif"/>
                <a:sym typeface="Droid Serif"/>
              </a:rPr>
              <a:t> f(I) + R(I)</a:t>
            </a:r>
            <a:endParaRPr sz="3600" kern="0" dirty="0">
              <a:solidFill>
                <a:srgbClr val="000000"/>
              </a:solidFill>
              <a:latin typeface="Droid Serif"/>
              <a:ea typeface="Droid Serif"/>
              <a:cs typeface="Droid Serif"/>
              <a:sym typeface="Droid Serif"/>
            </a:endParaRPr>
          </a:p>
        </p:txBody>
      </p:sp>
      <p:sp>
        <p:nvSpPr>
          <p:cNvPr id="384" name="Shape 384"/>
          <p:cNvSpPr/>
          <p:nvPr/>
        </p:nvSpPr>
        <p:spPr>
          <a:xfrm>
            <a:off x="4311322" y="3536632"/>
            <a:ext cx="709500" cy="537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85" name="Shape 385"/>
          <p:cNvSpPr/>
          <p:nvPr/>
        </p:nvSpPr>
        <p:spPr>
          <a:xfrm>
            <a:off x="5334000" y="3518782"/>
            <a:ext cx="709500" cy="572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86" name="Shape 386"/>
          <p:cNvSpPr txBox="1"/>
          <p:nvPr/>
        </p:nvSpPr>
        <p:spPr>
          <a:xfrm>
            <a:off x="1905000" y="4857039"/>
            <a:ext cx="2071800" cy="453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Neuron value</a:t>
            </a:r>
            <a:endParaRPr sz="2400" kern="0">
              <a:solidFill>
                <a:srgbClr val="000000"/>
              </a:solidFill>
              <a:latin typeface="Arial"/>
              <a:cs typeface="Arial"/>
              <a:sym typeface="Arial"/>
            </a:endParaRPr>
          </a:p>
        </p:txBody>
      </p:sp>
      <p:sp>
        <p:nvSpPr>
          <p:cNvPr id="387" name="Shape 387"/>
          <p:cNvSpPr txBox="1"/>
          <p:nvPr/>
        </p:nvSpPr>
        <p:spPr>
          <a:xfrm>
            <a:off x="3962400" y="4835500"/>
            <a:ext cx="4208700" cy="599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Natural image regularizer</a:t>
            </a:r>
            <a:endParaRPr sz="2400" kern="0">
              <a:solidFill>
                <a:srgbClr val="000000"/>
              </a:solidFill>
              <a:latin typeface="Arial"/>
              <a:cs typeface="Arial"/>
              <a:sym typeface="Arial"/>
            </a:endParaRPr>
          </a:p>
        </p:txBody>
      </p:sp>
      <p:cxnSp>
        <p:nvCxnSpPr>
          <p:cNvPr id="388" name="Shape 388"/>
          <p:cNvCxnSpPr>
            <a:stCxn id="386" idx="0"/>
          </p:cNvCxnSpPr>
          <p:nvPr/>
        </p:nvCxnSpPr>
        <p:spPr>
          <a:xfrm rot="10800000" flipH="1">
            <a:off x="2940900" y="4177839"/>
            <a:ext cx="1502400" cy="679200"/>
          </a:xfrm>
          <a:prstGeom prst="straightConnector1">
            <a:avLst/>
          </a:prstGeom>
          <a:noFill/>
          <a:ln w="28575" cap="flat" cmpd="sng">
            <a:solidFill>
              <a:srgbClr val="FF0000"/>
            </a:solidFill>
            <a:prstDash val="solid"/>
            <a:round/>
            <a:headEnd type="none" w="med" len="med"/>
            <a:tailEnd type="triangle" w="med" len="med"/>
          </a:ln>
        </p:spPr>
      </p:cxnSp>
      <p:cxnSp>
        <p:nvCxnSpPr>
          <p:cNvPr id="389" name="Shape 389"/>
          <p:cNvCxnSpPr/>
          <p:nvPr/>
        </p:nvCxnSpPr>
        <p:spPr>
          <a:xfrm rot="10800000">
            <a:off x="5909350" y="4206225"/>
            <a:ext cx="148500" cy="642900"/>
          </a:xfrm>
          <a:prstGeom prst="straightConnector1">
            <a:avLst/>
          </a:prstGeom>
          <a:noFill/>
          <a:ln w="28575" cap="flat" cmpd="sng">
            <a:solidFill>
              <a:srgbClr val="0000FF"/>
            </a:solidFill>
            <a:prstDash val="solid"/>
            <a:round/>
            <a:headEnd type="none" w="med" len="med"/>
            <a:tailEnd type="triangle" w="med" len="med"/>
          </a:ln>
        </p:spPr>
      </p:cxnSp>
      <p:sp>
        <p:nvSpPr>
          <p:cNvPr id="13" name="Slide Number Placeholder 4">
            <a:extLst>
              <a:ext uri="{FF2B5EF4-FFF2-40B4-BE49-F238E27FC236}">
                <a16:creationId xmlns:a16="http://schemas.microsoft.com/office/drawing/2014/main" id="{336D8E13-5816-034C-98E8-E9FD8B4D5032}"/>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241006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animBg="1"/>
      <p:bldP spid="385" grpId="0" animBg="1"/>
      <p:bldP spid="386" grpId="0"/>
      <p:bldP spid="38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Shape 394"/>
          <p:cNvPicPr preferRelativeResize="0"/>
          <p:nvPr/>
        </p:nvPicPr>
        <p:blipFill rotWithShape="1">
          <a:blip r:embed="rId3">
            <a:alphaModFix/>
          </a:blip>
          <a:srcRect/>
          <a:stretch/>
        </p:blipFill>
        <p:spPr>
          <a:xfrm>
            <a:off x="3819250" y="2539341"/>
            <a:ext cx="4002280" cy="1338675"/>
          </a:xfrm>
          <a:prstGeom prst="rect">
            <a:avLst/>
          </a:prstGeom>
          <a:noFill/>
          <a:ln>
            <a:noFill/>
          </a:ln>
        </p:spPr>
      </p:pic>
      <p:sp>
        <p:nvSpPr>
          <p:cNvPr id="396" name="Shape 396"/>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Visualizing CNN features: Gradient Ascent on Pixels</a:t>
            </a:r>
            <a:endParaRPr sz="2800" kern="0">
              <a:solidFill>
                <a:srgbClr val="000000"/>
              </a:solidFill>
              <a:latin typeface="Arial"/>
              <a:cs typeface="Arial"/>
              <a:sym typeface="Arial"/>
            </a:endParaRPr>
          </a:p>
        </p:txBody>
      </p:sp>
      <p:pic>
        <p:nvPicPr>
          <p:cNvPr id="397" name="Shape 397"/>
          <p:cNvPicPr preferRelativeResize="0"/>
          <p:nvPr/>
        </p:nvPicPr>
        <p:blipFill>
          <a:blip r:embed="rId4">
            <a:alphaModFix/>
          </a:blip>
          <a:stretch>
            <a:fillRect/>
          </a:stretch>
        </p:blipFill>
        <p:spPr>
          <a:xfrm>
            <a:off x="5461525" y="1577526"/>
            <a:ext cx="3189100" cy="602475"/>
          </a:xfrm>
          <a:prstGeom prst="rect">
            <a:avLst/>
          </a:prstGeom>
          <a:noFill/>
          <a:ln w="9525" cap="flat" cmpd="sng">
            <a:solidFill>
              <a:srgbClr val="000000"/>
            </a:solidFill>
            <a:prstDash val="solid"/>
            <a:round/>
            <a:headEnd type="none" w="sm" len="sm"/>
            <a:tailEnd type="none" w="sm" len="sm"/>
          </a:ln>
        </p:spPr>
      </p:pic>
      <p:sp>
        <p:nvSpPr>
          <p:cNvPr id="398" name="Shape 398"/>
          <p:cNvSpPr/>
          <p:nvPr/>
        </p:nvSpPr>
        <p:spPr>
          <a:xfrm>
            <a:off x="6659025" y="1615627"/>
            <a:ext cx="794100" cy="4305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99" name="Shape 399"/>
          <p:cNvSpPr txBox="1"/>
          <p:nvPr/>
        </p:nvSpPr>
        <p:spPr>
          <a:xfrm>
            <a:off x="5439200" y="2134775"/>
            <a:ext cx="3628500" cy="233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dirty="0">
                <a:solidFill>
                  <a:srgbClr val="0000FF"/>
                </a:solidFill>
                <a:latin typeface="Arial"/>
                <a:cs typeface="Arial"/>
                <a:sym typeface="Arial"/>
              </a:rPr>
              <a:t>score for class c (before </a:t>
            </a:r>
            <a:r>
              <a:rPr lang="en" sz="1800" kern="0" dirty="0" err="1">
                <a:solidFill>
                  <a:srgbClr val="0000FF"/>
                </a:solidFill>
                <a:latin typeface="Arial"/>
                <a:cs typeface="Arial"/>
                <a:sym typeface="Arial"/>
              </a:rPr>
              <a:t>Softmax</a:t>
            </a:r>
            <a:r>
              <a:rPr lang="en" sz="1800" kern="0" dirty="0">
                <a:solidFill>
                  <a:srgbClr val="0000FF"/>
                </a:solidFill>
                <a:latin typeface="Arial"/>
                <a:cs typeface="Arial"/>
                <a:sym typeface="Arial"/>
              </a:rPr>
              <a:t>)</a:t>
            </a:r>
            <a:endParaRPr sz="1800" kern="0" dirty="0">
              <a:solidFill>
                <a:srgbClr val="0000FF"/>
              </a:solidFill>
              <a:latin typeface="Arial"/>
              <a:cs typeface="Arial"/>
              <a:sym typeface="Arial"/>
            </a:endParaRPr>
          </a:p>
        </p:txBody>
      </p:sp>
      <p:cxnSp>
        <p:nvCxnSpPr>
          <p:cNvPr id="400" name="Shape 400"/>
          <p:cNvCxnSpPr/>
          <p:nvPr/>
        </p:nvCxnSpPr>
        <p:spPr>
          <a:xfrm>
            <a:off x="3266698" y="3277241"/>
            <a:ext cx="469800" cy="0"/>
          </a:xfrm>
          <a:prstGeom prst="straightConnector1">
            <a:avLst/>
          </a:prstGeom>
          <a:noFill/>
          <a:ln w="9525" cap="flat" cmpd="sng">
            <a:solidFill>
              <a:srgbClr val="666666"/>
            </a:solidFill>
            <a:prstDash val="solid"/>
            <a:round/>
            <a:headEnd type="none" w="med" len="med"/>
            <a:tailEnd type="triangle" w="med" len="med"/>
          </a:ln>
        </p:spPr>
      </p:cxnSp>
      <p:sp>
        <p:nvSpPr>
          <p:cNvPr id="401" name="Shape 401"/>
          <p:cNvSpPr/>
          <p:nvPr/>
        </p:nvSpPr>
        <p:spPr>
          <a:xfrm>
            <a:off x="1310250" y="2533738"/>
            <a:ext cx="1580400" cy="13548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zero image</a:t>
            </a:r>
            <a:endParaRPr sz="1400" kern="0">
              <a:solidFill>
                <a:srgbClr val="000000"/>
              </a:solidFill>
              <a:latin typeface="Arial"/>
              <a:cs typeface="Arial"/>
              <a:sym typeface="Arial"/>
            </a:endParaRPr>
          </a:p>
        </p:txBody>
      </p:sp>
      <p:sp>
        <p:nvSpPr>
          <p:cNvPr id="402" name="Shape 402"/>
          <p:cNvSpPr txBox="1"/>
          <p:nvPr/>
        </p:nvSpPr>
        <p:spPr>
          <a:xfrm>
            <a:off x="181500" y="1898025"/>
            <a:ext cx="3555000" cy="393600"/>
          </a:xfrm>
          <a:prstGeom prst="rect">
            <a:avLst/>
          </a:prstGeom>
          <a:noFill/>
          <a:ln>
            <a:noFill/>
          </a:ln>
        </p:spPr>
        <p:txBody>
          <a:bodyPr spcFirstLastPara="1" wrap="square" lIns="91425" tIns="91425" rIns="91425" bIns="91425" anchor="t" anchorCtr="0">
            <a:noAutofit/>
          </a:bodyPr>
          <a:lstStyle/>
          <a:p>
            <a:pPr marL="457200" indent="-342900" algn="l" eaLnBrk="1" fontAlgn="auto" hangingPunct="1">
              <a:spcBef>
                <a:spcPts val="0"/>
              </a:spcBef>
              <a:spcAft>
                <a:spcPts val="0"/>
              </a:spcAft>
              <a:buClr>
                <a:srgbClr val="000000"/>
              </a:buClr>
              <a:buSzPts val="1800"/>
              <a:buFont typeface="Arial"/>
              <a:buAutoNum type="arabicPeriod"/>
            </a:pPr>
            <a:r>
              <a:rPr lang="en" sz="1800" kern="0">
                <a:solidFill>
                  <a:srgbClr val="000000"/>
                </a:solidFill>
                <a:latin typeface="Arial"/>
                <a:cs typeface="Arial"/>
                <a:sym typeface="Arial"/>
              </a:rPr>
              <a:t>Initialize image to zeros</a:t>
            </a:r>
            <a:endParaRPr sz="1800" kern="0">
              <a:solidFill>
                <a:srgbClr val="000000"/>
              </a:solidFill>
              <a:latin typeface="Arial"/>
              <a:cs typeface="Arial"/>
              <a:sym typeface="Arial"/>
            </a:endParaRPr>
          </a:p>
        </p:txBody>
      </p:sp>
      <p:sp>
        <p:nvSpPr>
          <p:cNvPr id="403" name="Shape 403"/>
          <p:cNvSpPr txBox="1"/>
          <p:nvPr/>
        </p:nvSpPr>
        <p:spPr>
          <a:xfrm>
            <a:off x="273125" y="3972695"/>
            <a:ext cx="8689500" cy="1467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Repeat:</a:t>
            </a: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2. Forward image to compute current scores</a:t>
            </a: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3. Backprop to get gradient of neuron value with respect to image pixels</a:t>
            </a: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4. Make a small update to the image</a:t>
            </a:r>
            <a:endParaRPr sz="1800" kern="0" dirty="0">
              <a:solidFill>
                <a:srgbClr val="000000"/>
              </a:solidFill>
              <a:latin typeface="Arial"/>
              <a:cs typeface="Arial"/>
              <a:sym typeface="Arial"/>
            </a:endParaRPr>
          </a:p>
        </p:txBody>
      </p:sp>
      <p:cxnSp>
        <p:nvCxnSpPr>
          <p:cNvPr id="404" name="Shape 404"/>
          <p:cNvCxnSpPr/>
          <p:nvPr/>
        </p:nvCxnSpPr>
        <p:spPr>
          <a:xfrm rot="10800000">
            <a:off x="3253550" y="3896463"/>
            <a:ext cx="4039800" cy="0"/>
          </a:xfrm>
          <a:prstGeom prst="straightConnector1">
            <a:avLst/>
          </a:prstGeom>
          <a:noFill/>
          <a:ln w="9525" cap="flat" cmpd="sng">
            <a:solidFill>
              <a:srgbClr val="FF0000"/>
            </a:solidFill>
            <a:prstDash val="solid"/>
            <a:round/>
            <a:headEnd type="none" w="med" len="med"/>
            <a:tailEnd type="triangle" w="med" len="med"/>
          </a:ln>
        </p:spPr>
      </p:cxnSp>
      <p:sp>
        <p:nvSpPr>
          <p:cNvPr id="13" name="Slide Number Placeholder 4">
            <a:extLst>
              <a:ext uri="{FF2B5EF4-FFF2-40B4-BE49-F238E27FC236}">
                <a16:creationId xmlns:a16="http://schemas.microsoft.com/office/drawing/2014/main" id="{68C2C514-ED44-4145-9F5B-74514EB018A3}"/>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28497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animBg="1"/>
      <p:bldP spid="39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10" name="Shape 410"/>
          <p:cNvPicPr preferRelativeResize="0"/>
          <p:nvPr/>
        </p:nvPicPr>
        <p:blipFill>
          <a:blip r:embed="rId3">
            <a:alphaModFix/>
          </a:blip>
          <a:stretch>
            <a:fillRect/>
          </a:stretch>
        </p:blipFill>
        <p:spPr>
          <a:xfrm>
            <a:off x="462850" y="1680851"/>
            <a:ext cx="3189100" cy="602475"/>
          </a:xfrm>
          <a:prstGeom prst="rect">
            <a:avLst/>
          </a:prstGeom>
          <a:noFill/>
          <a:ln>
            <a:noFill/>
          </a:ln>
        </p:spPr>
      </p:pic>
      <p:sp>
        <p:nvSpPr>
          <p:cNvPr id="411" name="Shape 411"/>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Visualizing CNN features: Gradient Ascent on Pixels</a:t>
            </a:r>
            <a:endParaRPr sz="2800" kern="0">
              <a:solidFill>
                <a:srgbClr val="000000"/>
              </a:solidFill>
              <a:latin typeface="Arial"/>
              <a:cs typeface="Arial"/>
              <a:sym typeface="Arial"/>
            </a:endParaRPr>
          </a:p>
        </p:txBody>
      </p:sp>
      <p:sp>
        <p:nvSpPr>
          <p:cNvPr id="412" name="Shape 412"/>
          <p:cNvSpPr txBox="1"/>
          <p:nvPr/>
        </p:nvSpPr>
        <p:spPr>
          <a:xfrm>
            <a:off x="0" y="5094525"/>
            <a:ext cx="39966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p:txBody>
      </p:sp>
      <p:sp>
        <p:nvSpPr>
          <p:cNvPr id="413" name="Shape 413"/>
          <p:cNvSpPr/>
          <p:nvPr/>
        </p:nvSpPr>
        <p:spPr>
          <a:xfrm>
            <a:off x="2739350" y="1680850"/>
            <a:ext cx="912600" cy="4752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14" name="Shape 414"/>
          <p:cNvSpPr txBox="1"/>
          <p:nvPr/>
        </p:nvSpPr>
        <p:spPr>
          <a:xfrm>
            <a:off x="609600" y="2377666"/>
            <a:ext cx="29757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Simple </a:t>
            </a:r>
            <a:r>
              <a:rPr lang="en" sz="1400" kern="0" dirty="0" err="1">
                <a:solidFill>
                  <a:srgbClr val="000000"/>
                </a:solidFill>
                <a:latin typeface="Arial"/>
                <a:cs typeface="Arial"/>
                <a:sym typeface="Arial"/>
              </a:rPr>
              <a:t>regularizer</a:t>
            </a:r>
            <a:r>
              <a:rPr lang="en" sz="1400" kern="0" dirty="0">
                <a:solidFill>
                  <a:srgbClr val="000000"/>
                </a:solidFill>
                <a:latin typeface="Arial"/>
                <a:cs typeface="Arial"/>
                <a:sym typeface="Arial"/>
              </a:rPr>
              <a:t>: Penalize L2 norm of generated image</a:t>
            </a:r>
            <a:endParaRPr sz="1400" kern="0" dirty="0">
              <a:solidFill>
                <a:srgbClr val="000000"/>
              </a:solidFill>
              <a:latin typeface="Arial"/>
              <a:cs typeface="Arial"/>
              <a:sym typeface="Arial"/>
            </a:endParaRPr>
          </a:p>
        </p:txBody>
      </p:sp>
      <p:sp>
        <p:nvSpPr>
          <p:cNvPr id="8" name="Slide Number Placeholder 4">
            <a:extLst>
              <a:ext uri="{FF2B5EF4-FFF2-40B4-BE49-F238E27FC236}">
                <a16:creationId xmlns:a16="http://schemas.microsoft.com/office/drawing/2014/main" id="{056848AB-0565-3B4A-B844-BF53AA4D428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25987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0" animBg="1"/>
      <p:bldP spid="4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20" name="Shape 420"/>
          <p:cNvPicPr preferRelativeResize="0"/>
          <p:nvPr/>
        </p:nvPicPr>
        <p:blipFill>
          <a:blip r:embed="rId3">
            <a:alphaModFix/>
          </a:blip>
          <a:stretch>
            <a:fillRect/>
          </a:stretch>
        </p:blipFill>
        <p:spPr>
          <a:xfrm>
            <a:off x="462850" y="1680851"/>
            <a:ext cx="3189100" cy="602475"/>
          </a:xfrm>
          <a:prstGeom prst="rect">
            <a:avLst/>
          </a:prstGeom>
          <a:noFill/>
          <a:ln>
            <a:noFill/>
          </a:ln>
        </p:spPr>
      </p:pic>
      <p:sp>
        <p:nvSpPr>
          <p:cNvPr id="421" name="Shape 421"/>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Visualizing CNN features: Gradient Ascent on Pixels</a:t>
            </a:r>
            <a:endParaRPr sz="2800" kern="0">
              <a:solidFill>
                <a:srgbClr val="000000"/>
              </a:solidFill>
              <a:latin typeface="Arial"/>
              <a:cs typeface="Arial"/>
              <a:sym typeface="Arial"/>
            </a:endParaRPr>
          </a:p>
        </p:txBody>
      </p:sp>
      <p:sp>
        <p:nvSpPr>
          <p:cNvPr id="422" name="Shape 422"/>
          <p:cNvSpPr txBox="1"/>
          <p:nvPr/>
        </p:nvSpPr>
        <p:spPr>
          <a:xfrm>
            <a:off x="0" y="5094525"/>
            <a:ext cx="39966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p:txBody>
      </p:sp>
      <p:sp>
        <p:nvSpPr>
          <p:cNvPr id="423" name="Shape 423"/>
          <p:cNvSpPr/>
          <p:nvPr/>
        </p:nvSpPr>
        <p:spPr>
          <a:xfrm>
            <a:off x="2739350" y="1680850"/>
            <a:ext cx="912600" cy="4752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24" name="Shape 424"/>
          <p:cNvSpPr txBox="1"/>
          <p:nvPr/>
        </p:nvSpPr>
        <p:spPr>
          <a:xfrm>
            <a:off x="609600" y="2377666"/>
            <a:ext cx="29757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Simple regularizer: Penalize L2 norm of generated image</a:t>
            </a:r>
            <a:endParaRPr sz="1400" kern="0">
              <a:solidFill>
                <a:srgbClr val="000000"/>
              </a:solidFill>
              <a:latin typeface="Arial"/>
              <a:cs typeface="Arial"/>
              <a:sym typeface="Arial"/>
            </a:endParaRPr>
          </a:p>
        </p:txBody>
      </p:sp>
      <p:pic>
        <p:nvPicPr>
          <p:cNvPr id="425" name="Shape 425"/>
          <p:cNvPicPr preferRelativeResize="0"/>
          <p:nvPr/>
        </p:nvPicPr>
        <p:blipFill>
          <a:blip r:embed="rId4">
            <a:alphaModFix/>
          </a:blip>
          <a:stretch>
            <a:fillRect/>
          </a:stretch>
        </p:blipFill>
        <p:spPr>
          <a:xfrm>
            <a:off x="3996623" y="1602953"/>
            <a:ext cx="4963274" cy="3578325"/>
          </a:xfrm>
          <a:prstGeom prst="rect">
            <a:avLst/>
          </a:prstGeom>
          <a:noFill/>
          <a:ln>
            <a:noFill/>
          </a:ln>
        </p:spPr>
      </p:pic>
      <p:sp>
        <p:nvSpPr>
          <p:cNvPr id="9" name="Slide Number Placeholder 4">
            <a:extLst>
              <a:ext uri="{FF2B5EF4-FFF2-40B4-BE49-F238E27FC236}">
                <a16:creationId xmlns:a16="http://schemas.microsoft.com/office/drawing/2014/main" id="{6ABB3368-940D-054E-A0CF-9B746F07F045}"/>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1298353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33E99D-3492-AA4E-91AA-AB495E499985}"/>
              </a:ext>
            </a:extLst>
          </p:cNvPr>
          <p:cNvSpPr>
            <a:spLocks noGrp="1"/>
          </p:cNvSpPr>
          <p:nvPr>
            <p:ph type="sldNum" idx="12"/>
          </p:nvPr>
        </p:nvSpPr>
        <p:spPr/>
        <p:txBody>
          <a:bodyPr/>
          <a:lstStyle/>
          <a:p>
            <a:fld id="{00000000-1234-1234-1234-123412341234}" type="slidenum">
              <a:rPr lang="en" sz="2000" smtClean="0">
                <a:solidFill>
                  <a:srgbClr val="FFFFFF"/>
                </a:solidFill>
              </a:rPr>
              <a:pPr/>
              <a:t>65</a:t>
            </a:fld>
            <a:endParaRPr lang="en" sz="2000">
              <a:solidFill>
                <a:srgbClr val="FFFFFF"/>
              </a:solidFill>
            </a:endParaRPr>
          </a:p>
        </p:txBody>
      </p:sp>
      <p:pic>
        <p:nvPicPr>
          <p:cNvPr id="6" name="Picture 5">
            <a:extLst>
              <a:ext uri="{FF2B5EF4-FFF2-40B4-BE49-F238E27FC236}">
                <a16:creationId xmlns:a16="http://schemas.microsoft.com/office/drawing/2014/main" id="{AA70F8FA-E102-9643-9707-2B62415A5939}"/>
              </a:ext>
            </a:extLst>
          </p:cNvPr>
          <p:cNvPicPr>
            <a:picLocks noChangeAspect="1"/>
          </p:cNvPicPr>
          <p:nvPr/>
        </p:nvPicPr>
        <p:blipFill>
          <a:blip r:embed="rId3"/>
          <a:stretch>
            <a:fillRect/>
          </a:stretch>
        </p:blipFill>
        <p:spPr>
          <a:xfrm>
            <a:off x="751909" y="290200"/>
            <a:ext cx="7993369" cy="6567800"/>
          </a:xfrm>
          <a:prstGeom prst="rect">
            <a:avLst/>
          </a:prstGeom>
        </p:spPr>
      </p:pic>
    </p:spTree>
    <p:extLst>
      <p:ext uri="{BB962C8B-B14F-4D97-AF65-F5344CB8AC3E}">
        <p14:creationId xmlns:p14="http://schemas.microsoft.com/office/powerpoint/2010/main" val="988701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429"/>
        <p:cNvGrpSpPr/>
        <p:nvPr/>
      </p:nvGrpSpPr>
      <p:grpSpPr>
        <a:xfrm>
          <a:off x="0" y="0"/>
          <a:ext cx="0" cy="0"/>
          <a:chOff x="0" y="0"/>
          <a:chExt cx="0" cy="0"/>
        </a:xfrm>
      </p:grpSpPr>
      <p:pic>
        <p:nvPicPr>
          <p:cNvPr id="431" name="Shape 431"/>
          <p:cNvPicPr preferRelativeResize="0"/>
          <p:nvPr/>
        </p:nvPicPr>
        <p:blipFill>
          <a:blip r:embed="rId3">
            <a:alphaModFix/>
          </a:blip>
          <a:stretch>
            <a:fillRect/>
          </a:stretch>
        </p:blipFill>
        <p:spPr>
          <a:xfrm>
            <a:off x="462850" y="1680851"/>
            <a:ext cx="3189100" cy="602475"/>
          </a:xfrm>
          <a:prstGeom prst="rect">
            <a:avLst/>
          </a:prstGeom>
          <a:noFill/>
          <a:ln>
            <a:noFill/>
          </a:ln>
        </p:spPr>
      </p:pic>
      <p:sp>
        <p:nvSpPr>
          <p:cNvPr id="432" name="Shape 432"/>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Visualizing CNN features: Gradient Ascent on Pixels</a:t>
            </a:r>
            <a:endParaRPr sz="2800" kern="0">
              <a:solidFill>
                <a:srgbClr val="000000"/>
              </a:solidFill>
              <a:latin typeface="Arial"/>
              <a:cs typeface="Arial"/>
              <a:sym typeface="Arial"/>
            </a:endParaRPr>
          </a:p>
        </p:txBody>
      </p:sp>
      <p:sp>
        <p:nvSpPr>
          <p:cNvPr id="433" name="Shape 433"/>
          <p:cNvSpPr/>
          <p:nvPr/>
        </p:nvSpPr>
        <p:spPr>
          <a:xfrm>
            <a:off x="2739350" y="1680850"/>
            <a:ext cx="912600" cy="4752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34" name="Shape 434"/>
          <p:cNvSpPr txBox="1"/>
          <p:nvPr/>
        </p:nvSpPr>
        <p:spPr>
          <a:xfrm>
            <a:off x="609600" y="2377666"/>
            <a:ext cx="29757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Simple regularizer: Penalize L2 norm of generated image</a:t>
            </a:r>
            <a:endParaRPr sz="1400" kern="0">
              <a:solidFill>
                <a:srgbClr val="000000"/>
              </a:solidFill>
              <a:latin typeface="Arial"/>
              <a:cs typeface="Arial"/>
              <a:sym typeface="Arial"/>
            </a:endParaRPr>
          </a:p>
        </p:txBody>
      </p:sp>
      <p:pic>
        <p:nvPicPr>
          <p:cNvPr id="435" name="Shape 435"/>
          <p:cNvPicPr preferRelativeResize="0"/>
          <p:nvPr/>
        </p:nvPicPr>
        <p:blipFill>
          <a:blip r:embed="rId4">
            <a:alphaModFix/>
          </a:blip>
          <a:stretch>
            <a:fillRect/>
          </a:stretch>
        </p:blipFill>
        <p:spPr>
          <a:xfrm>
            <a:off x="3900651" y="1611925"/>
            <a:ext cx="5083199" cy="3634150"/>
          </a:xfrm>
          <a:prstGeom prst="rect">
            <a:avLst/>
          </a:prstGeom>
          <a:noFill/>
          <a:ln>
            <a:noFill/>
          </a:ln>
        </p:spPr>
      </p:pic>
      <p:sp>
        <p:nvSpPr>
          <p:cNvPr id="436" name="Shape 436"/>
          <p:cNvSpPr txBox="1"/>
          <p:nvPr/>
        </p:nvSpPr>
        <p:spPr>
          <a:xfrm>
            <a:off x="25850" y="5074200"/>
            <a:ext cx="3874800" cy="365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Yosinski et al, “Understanding Neural Networks Through Deep Visualization”, ICML DL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 copyright Jason Yosinski, Jeff Clune, Anh Nguyen, Thomas Fuchs, and Hod Lipson, 2014. Reproduced with permission.</a:t>
            </a:r>
            <a:endParaRPr sz="600" kern="0">
              <a:solidFill>
                <a:srgbClr val="000000"/>
              </a:solidFill>
              <a:latin typeface="Arial"/>
              <a:cs typeface="Arial"/>
              <a:sym typeface="Arial"/>
            </a:endParaRPr>
          </a:p>
        </p:txBody>
      </p:sp>
      <p:sp>
        <p:nvSpPr>
          <p:cNvPr id="9" name="Slide Number Placeholder 4">
            <a:extLst>
              <a:ext uri="{FF2B5EF4-FFF2-40B4-BE49-F238E27FC236}">
                <a16:creationId xmlns:a16="http://schemas.microsoft.com/office/drawing/2014/main" id="{8B723B5B-6619-B246-A264-6845FAC0B93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1332442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968662" y="3100546"/>
            <a:ext cx="7206676" cy="656907"/>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defRPr sz="5000">
                <a:latin typeface="Roboto Regular"/>
                <a:ea typeface="Roboto Regular"/>
                <a:cs typeface="Roboto Regular"/>
                <a:sym typeface="Roboto Regular"/>
              </a:defRPr>
            </a:lvl1pPr>
          </a:lstStyle>
          <a:p>
            <a:r>
              <a:rPr lang="en-US" sz="3800" dirty="0">
                <a:latin typeface="Arial"/>
              </a:rPr>
              <a:t>Can neural networks be fooled?</a:t>
            </a:r>
            <a:endParaRPr lang="en-US" dirty="0"/>
          </a:p>
        </p:txBody>
      </p:sp>
      <p:sp>
        <p:nvSpPr>
          <p:cNvPr id="4"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67</a:t>
            </a:fld>
            <a:endParaRPr lang="en-IN"/>
          </a:p>
        </p:txBody>
      </p:sp>
    </p:spTree>
    <p:extLst>
      <p:ext uri="{BB962C8B-B14F-4D97-AF65-F5344CB8AC3E}">
        <p14:creationId xmlns:p14="http://schemas.microsoft.com/office/powerpoint/2010/main" val="2664323444"/>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Shape 507"/>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Fooling Images / Adversarial Examples</a:t>
            </a:r>
            <a:endParaRPr sz="2800" kern="0">
              <a:solidFill>
                <a:srgbClr val="000000"/>
              </a:solidFill>
              <a:latin typeface="Arial"/>
              <a:cs typeface="Arial"/>
              <a:sym typeface="Arial"/>
            </a:endParaRPr>
          </a:p>
        </p:txBody>
      </p:sp>
      <p:sp>
        <p:nvSpPr>
          <p:cNvPr id="508" name="Shape 508"/>
          <p:cNvSpPr txBox="1"/>
          <p:nvPr/>
        </p:nvSpPr>
        <p:spPr>
          <a:xfrm>
            <a:off x="1485150" y="2651400"/>
            <a:ext cx="6173700" cy="1555200"/>
          </a:xfrm>
          <a:prstGeom prst="rect">
            <a:avLst/>
          </a:prstGeom>
          <a:noFill/>
          <a:ln>
            <a:noFill/>
          </a:ln>
        </p:spPr>
        <p:txBody>
          <a:bodyPr spcFirstLastPara="1" wrap="square" lIns="91425" tIns="91425" rIns="91425" bIns="91425" anchor="t" anchorCtr="0">
            <a:noAutofit/>
          </a:bodyPr>
          <a:lstStyle/>
          <a:p>
            <a:pPr marL="457200" indent="-381000" algn="l" eaLnBrk="1" fontAlgn="auto" hangingPunct="1">
              <a:spcBef>
                <a:spcPts val="0"/>
              </a:spcBef>
              <a:spcAft>
                <a:spcPts val="0"/>
              </a:spcAft>
              <a:buClr>
                <a:srgbClr val="000000"/>
              </a:buClr>
              <a:buSzPts val="2400"/>
              <a:buFont typeface="Arial"/>
              <a:buAutoNum type="arabicParenBoth"/>
            </a:pPr>
            <a:r>
              <a:rPr lang="en" sz="2400" kern="0" dirty="0">
                <a:solidFill>
                  <a:srgbClr val="000000"/>
                </a:solidFill>
                <a:latin typeface="Arial"/>
                <a:cs typeface="Arial"/>
                <a:sym typeface="Arial"/>
              </a:rPr>
              <a:t>Start from an arbitrary image</a:t>
            </a:r>
            <a:endParaRPr sz="2400" kern="0" dirty="0">
              <a:solidFill>
                <a:srgbClr val="000000"/>
              </a:solidFill>
              <a:latin typeface="Arial"/>
              <a:cs typeface="Arial"/>
              <a:sym typeface="Arial"/>
            </a:endParaRPr>
          </a:p>
          <a:p>
            <a:pPr marL="457200" indent="-381000" algn="l" eaLnBrk="1" fontAlgn="auto" hangingPunct="1">
              <a:spcBef>
                <a:spcPts val="0"/>
              </a:spcBef>
              <a:spcAft>
                <a:spcPts val="0"/>
              </a:spcAft>
              <a:buClr>
                <a:srgbClr val="000000"/>
              </a:buClr>
              <a:buSzPts val="2400"/>
              <a:buFont typeface="Arial"/>
              <a:buAutoNum type="arabicParenBoth"/>
            </a:pPr>
            <a:r>
              <a:rPr lang="en" sz="2400" kern="0" dirty="0">
                <a:solidFill>
                  <a:srgbClr val="000000"/>
                </a:solidFill>
                <a:latin typeface="Arial"/>
                <a:cs typeface="Arial"/>
                <a:sym typeface="Arial"/>
              </a:rPr>
              <a:t>Pick an arbitrary class</a:t>
            </a:r>
            <a:endParaRPr sz="2400" kern="0" dirty="0">
              <a:solidFill>
                <a:srgbClr val="000000"/>
              </a:solidFill>
              <a:latin typeface="Arial"/>
              <a:cs typeface="Arial"/>
              <a:sym typeface="Arial"/>
            </a:endParaRPr>
          </a:p>
          <a:p>
            <a:pPr marL="457200" indent="-381000" algn="l" eaLnBrk="1" fontAlgn="auto" hangingPunct="1">
              <a:spcBef>
                <a:spcPts val="0"/>
              </a:spcBef>
              <a:spcAft>
                <a:spcPts val="0"/>
              </a:spcAft>
              <a:buClr>
                <a:srgbClr val="000000"/>
              </a:buClr>
              <a:buSzPts val="2400"/>
              <a:buFont typeface="Arial"/>
              <a:buAutoNum type="arabicParenBoth"/>
            </a:pPr>
            <a:r>
              <a:rPr lang="en" sz="2400" kern="0" dirty="0">
                <a:solidFill>
                  <a:srgbClr val="000000"/>
                </a:solidFill>
                <a:latin typeface="Arial"/>
                <a:cs typeface="Arial"/>
                <a:sym typeface="Arial"/>
              </a:rPr>
              <a:t>Modify the image to maximize the class</a:t>
            </a:r>
            <a:endParaRPr sz="2400" kern="0" dirty="0">
              <a:solidFill>
                <a:srgbClr val="000000"/>
              </a:solidFill>
              <a:latin typeface="Arial"/>
              <a:cs typeface="Arial"/>
              <a:sym typeface="Arial"/>
            </a:endParaRPr>
          </a:p>
          <a:p>
            <a:pPr marL="457200" indent="-381000" algn="l" eaLnBrk="1" fontAlgn="auto" hangingPunct="1">
              <a:spcBef>
                <a:spcPts val="0"/>
              </a:spcBef>
              <a:spcAft>
                <a:spcPts val="0"/>
              </a:spcAft>
              <a:buClr>
                <a:srgbClr val="000000"/>
              </a:buClr>
              <a:buSzPts val="2400"/>
              <a:buFont typeface="Arial"/>
              <a:buAutoNum type="arabicParenBoth"/>
            </a:pPr>
            <a:r>
              <a:rPr lang="en" sz="2400" kern="0" dirty="0">
                <a:solidFill>
                  <a:srgbClr val="000000"/>
                </a:solidFill>
                <a:latin typeface="Arial"/>
                <a:cs typeface="Arial"/>
                <a:sym typeface="Arial"/>
              </a:rPr>
              <a:t>Repeat until network is fooled</a:t>
            </a:r>
            <a:endParaRPr sz="2400" kern="0" dirty="0">
              <a:solidFill>
                <a:srgbClr val="000000"/>
              </a:solidFill>
              <a:latin typeface="Arial"/>
              <a:cs typeface="Arial"/>
              <a:sym typeface="Arial"/>
            </a:endParaRPr>
          </a:p>
        </p:txBody>
      </p:sp>
      <p:sp>
        <p:nvSpPr>
          <p:cNvPr id="5" name="Slide Number Placeholder 4">
            <a:extLst>
              <a:ext uri="{FF2B5EF4-FFF2-40B4-BE49-F238E27FC236}">
                <a16:creationId xmlns:a16="http://schemas.microsoft.com/office/drawing/2014/main" id="{2FD6419B-4BBA-FB4B-9BA4-883DD1E525D1}"/>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151294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Shape 514"/>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Fooling Images / Adversarial Examples</a:t>
            </a:r>
            <a:endParaRPr sz="2800" kern="0">
              <a:solidFill>
                <a:srgbClr val="000000"/>
              </a:solidFill>
              <a:latin typeface="Arial"/>
              <a:cs typeface="Arial"/>
              <a:sym typeface="Arial"/>
            </a:endParaRPr>
          </a:p>
        </p:txBody>
      </p:sp>
      <p:pic>
        <p:nvPicPr>
          <p:cNvPr id="515" name="Shape 515"/>
          <p:cNvPicPr preferRelativeResize="0"/>
          <p:nvPr/>
        </p:nvPicPr>
        <p:blipFill>
          <a:blip r:embed="rId3">
            <a:alphaModFix/>
          </a:blip>
          <a:stretch>
            <a:fillRect/>
          </a:stretch>
        </p:blipFill>
        <p:spPr>
          <a:xfrm>
            <a:off x="1102788" y="1492751"/>
            <a:ext cx="6938406" cy="1805575"/>
          </a:xfrm>
          <a:prstGeom prst="rect">
            <a:avLst/>
          </a:prstGeom>
          <a:noFill/>
          <a:ln>
            <a:noFill/>
          </a:ln>
        </p:spPr>
      </p:pic>
      <p:pic>
        <p:nvPicPr>
          <p:cNvPr id="516" name="Shape 516"/>
          <p:cNvPicPr preferRelativeResize="0"/>
          <p:nvPr/>
        </p:nvPicPr>
        <p:blipFill>
          <a:blip r:embed="rId4">
            <a:alphaModFix/>
          </a:blip>
          <a:stretch>
            <a:fillRect/>
          </a:stretch>
        </p:blipFill>
        <p:spPr>
          <a:xfrm>
            <a:off x="1102874" y="3298326"/>
            <a:ext cx="6938262" cy="1805575"/>
          </a:xfrm>
          <a:prstGeom prst="rect">
            <a:avLst/>
          </a:prstGeom>
          <a:noFill/>
          <a:ln>
            <a:noFill/>
          </a:ln>
        </p:spPr>
      </p:pic>
      <p:sp>
        <p:nvSpPr>
          <p:cNvPr id="517" name="Shape 517"/>
          <p:cNvSpPr txBox="1"/>
          <p:nvPr/>
        </p:nvSpPr>
        <p:spPr>
          <a:xfrm>
            <a:off x="0" y="5103900"/>
            <a:ext cx="1502700" cy="321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5"/>
              </a:rPr>
              <a:t>Boat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7"/>
              </a:rPr>
              <a:t>Elephant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p:txBody>
      </p:sp>
      <p:sp>
        <p:nvSpPr>
          <p:cNvPr id="7" name="Slide Number Placeholder 4">
            <a:extLst>
              <a:ext uri="{FF2B5EF4-FFF2-40B4-BE49-F238E27FC236}">
                <a16:creationId xmlns:a16="http://schemas.microsoft.com/office/drawing/2014/main" id="{7F349140-DF48-E446-B14D-16F7D443BB72}"/>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429345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3" name="Shape 163"/>
          <p:cNvPicPr preferRelativeResize="0"/>
          <p:nvPr/>
        </p:nvPicPr>
        <p:blipFill>
          <a:blip r:embed="rId3">
            <a:alphaModFix/>
          </a:blip>
          <a:stretch>
            <a:fillRect/>
          </a:stretch>
        </p:blipFill>
        <p:spPr>
          <a:xfrm>
            <a:off x="2540314" y="1854037"/>
            <a:ext cx="1933575" cy="400050"/>
          </a:xfrm>
          <a:prstGeom prst="rect">
            <a:avLst/>
          </a:prstGeom>
          <a:noFill/>
          <a:ln>
            <a:noFill/>
          </a:ln>
        </p:spPr>
      </p:pic>
      <p:pic>
        <p:nvPicPr>
          <p:cNvPr id="164" name="Shape 164"/>
          <p:cNvPicPr preferRelativeResize="0"/>
          <p:nvPr/>
        </p:nvPicPr>
        <p:blipFill>
          <a:blip r:embed="rId4">
            <a:alphaModFix/>
          </a:blip>
          <a:stretch>
            <a:fillRect/>
          </a:stretch>
        </p:blipFill>
        <p:spPr>
          <a:xfrm>
            <a:off x="2540325" y="2342537"/>
            <a:ext cx="4838700" cy="1771650"/>
          </a:xfrm>
          <a:prstGeom prst="rect">
            <a:avLst/>
          </a:prstGeom>
          <a:noFill/>
          <a:ln>
            <a:noFill/>
          </a:ln>
        </p:spPr>
      </p:pic>
      <p:pic>
        <p:nvPicPr>
          <p:cNvPr id="165" name="Shape 165"/>
          <p:cNvPicPr preferRelativeResize="0"/>
          <p:nvPr/>
        </p:nvPicPr>
        <p:blipFill>
          <a:blip r:embed="rId5">
            <a:alphaModFix/>
          </a:blip>
          <a:stretch>
            <a:fillRect/>
          </a:stretch>
        </p:blipFill>
        <p:spPr>
          <a:xfrm>
            <a:off x="2540325" y="4202625"/>
            <a:ext cx="4838700" cy="2102936"/>
          </a:xfrm>
          <a:prstGeom prst="rect">
            <a:avLst/>
          </a:prstGeom>
          <a:noFill/>
          <a:ln>
            <a:noFill/>
          </a:ln>
        </p:spPr>
      </p:pic>
      <p:sp>
        <p:nvSpPr>
          <p:cNvPr id="166" name="Shape 166"/>
          <p:cNvSpPr txBox="1"/>
          <p:nvPr/>
        </p:nvSpPr>
        <p:spPr>
          <a:xfrm>
            <a:off x="105450" y="1732811"/>
            <a:ext cx="2139000" cy="1351483"/>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dirty="0">
                <a:solidFill>
                  <a:srgbClr val="000000"/>
                </a:solidFill>
                <a:latin typeface="Arial"/>
                <a:cs typeface="Arial"/>
                <a:sym typeface="Arial"/>
              </a:rPr>
              <a:t>Visualize the </a:t>
            </a:r>
            <a:endParaRPr sz="24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2400" kern="0" dirty="0">
                <a:solidFill>
                  <a:srgbClr val="000000"/>
                </a:solidFill>
                <a:latin typeface="Arial"/>
                <a:cs typeface="Arial"/>
                <a:sym typeface="Arial"/>
              </a:rPr>
              <a:t>filters/kernels </a:t>
            </a:r>
            <a:endParaRPr sz="24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2400" kern="0" dirty="0">
                <a:solidFill>
                  <a:srgbClr val="000000"/>
                </a:solidFill>
                <a:latin typeface="Arial"/>
                <a:cs typeface="Arial"/>
                <a:sym typeface="Arial"/>
              </a:rPr>
              <a:t>(raw weights)</a:t>
            </a:r>
            <a:endParaRPr sz="2400" kern="0" dirty="0">
              <a:solidFill>
                <a:srgbClr val="000000"/>
              </a:solidFill>
              <a:latin typeface="Arial"/>
              <a:cs typeface="Arial"/>
              <a:sym typeface="Arial"/>
            </a:endParaRPr>
          </a:p>
        </p:txBody>
      </p:sp>
      <p:sp>
        <p:nvSpPr>
          <p:cNvPr id="167" name="Shape 167"/>
          <p:cNvSpPr txBox="1"/>
          <p:nvPr/>
        </p:nvSpPr>
        <p:spPr>
          <a:xfrm>
            <a:off x="155250" y="3248612"/>
            <a:ext cx="1898100" cy="3152188"/>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We can visualize filters at higher layers, but not that interesting</a:t>
            </a:r>
            <a:endParaRPr sz="1800" kern="0" dirty="0">
              <a:solidFill>
                <a:srgbClr val="000000"/>
              </a:solidFill>
              <a:latin typeface="Arial"/>
              <a:cs typeface="Arial"/>
              <a:sym typeface="Arial"/>
            </a:endParaRPr>
          </a:p>
        </p:txBody>
      </p:sp>
      <p:sp>
        <p:nvSpPr>
          <p:cNvPr id="168" name="Shape 168"/>
          <p:cNvSpPr txBox="1"/>
          <p:nvPr/>
        </p:nvSpPr>
        <p:spPr>
          <a:xfrm>
            <a:off x="7239000" y="1588062"/>
            <a:ext cx="1970100" cy="248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layer 1 weights</a:t>
            </a:r>
            <a:endParaRPr sz="1800" kern="0">
              <a:solidFill>
                <a:srgbClr val="000000"/>
              </a:solidFill>
              <a:latin typeface="Arial"/>
              <a:cs typeface="Arial"/>
              <a:sym typeface="Arial"/>
            </a:endParaRPr>
          </a:p>
        </p:txBody>
      </p:sp>
      <p:sp>
        <p:nvSpPr>
          <p:cNvPr id="169" name="Shape 169"/>
          <p:cNvSpPr txBox="1"/>
          <p:nvPr/>
        </p:nvSpPr>
        <p:spPr>
          <a:xfrm>
            <a:off x="7373369" y="2960094"/>
            <a:ext cx="1970100" cy="248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layer 2 weights</a:t>
            </a:r>
            <a:endParaRPr sz="1800" kern="0" dirty="0">
              <a:solidFill>
                <a:srgbClr val="000000"/>
              </a:solidFill>
              <a:latin typeface="Arial"/>
              <a:cs typeface="Arial"/>
              <a:sym typeface="Arial"/>
            </a:endParaRPr>
          </a:p>
        </p:txBody>
      </p:sp>
      <p:sp>
        <p:nvSpPr>
          <p:cNvPr id="170" name="Shape 170"/>
          <p:cNvSpPr txBox="1"/>
          <p:nvPr/>
        </p:nvSpPr>
        <p:spPr>
          <a:xfrm>
            <a:off x="7373369" y="4882962"/>
            <a:ext cx="1970100" cy="248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layer 3 weights</a:t>
            </a:r>
            <a:endParaRPr sz="1800" kern="0">
              <a:solidFill>
                <a:srgbClr val="000000"/>
              </a:solidFill>
              <a:latin typeface="Arial"/>
              <a:cs typeface="Arial"/>
              <a:sym typeface="Arial"/>
            </a:endParaRPr>
          </a:p>
        </p:txBody>
      </p:sp>
      <p:sp>
        <p:nvSpPr>
          <p:cNvPr id="171" name="Shape 171"/>
          <p:cNvSpPr txBox="1"/>
          <p:nvPr/>
        </p:nvSpPr>
        <p:spPr>
          <a:xfrm>
            <a:off x="7485725" y="1905474"/>
            <a:ext cx="14397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16 x 3 x 7 x 7</a:t>
            </a:r>
            <a:endParaRPr sz="1400" kern="0" dirty="0">
              <a:solidFill>
                <a:srgbClr val="000000"/>
              </a:solidFill>
              <a:latin typeface="Arial"/>
              <a:cs typeface="Arial"/>
              <a:sym typeface="Arial"/>
            </a:endParaRPr>
          </a:p>
        </p:txBody>
      </p:sp>
      <p:sp>
        <p:nvSpPr>
          <p:cNvPr id="172" name="Shape 172"/>
          <p:cNvSpPr txBox="1"/>
          <p:nvPr/>
        </p:nvSpPr>
        <p:spPr>
          <a:xfrm>
            <a:off x="7485725" y="3314240"/>
            <a:ext cx="14397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20 x 16 x 7 x 7</a:t>
            </a:r>
            <a:endParaRPr sz="1400" kern="0" dirty="0">
              <a:solidFill>
                <a:srgbClr val="000000"/>
              </a:solidFill>
              <a:latin typeface="Arial"/>
              <a:cs typeface="Arial"/>
              <a:sym typeface="Arial"/>
            </a:endParaRPr>
          </a:p>
        </p:txBody>
      </p:sp>
      <p:sp>
        <p:nvSpPr>
          <p:cNvPr id="173" name="Shape 173"/>
          <p:cNvSpPr txBox="1"/>
          <p:nvPr/>
        </p:nvSpPr>
        <p:spPr>
          <a:xfrm>
            <a:off x="7485725" y="5295562"/>
            <a:ext cx="14397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20 x 20 x 7 x 7</a:t>
            </a:r>
            <a:endParaRPr sz="1400" kern="0">
              <a:solidFill>
                <a:srgbClr val="000000"/>
              </a:solidFill>
              <a:latin typeface="Arial"/>
              <a:cs typeface="Arial"/>
              <a:sym typeface="Arial"/>
            </a:endParaRPr>
          </a:p>
        </p:txBody>
      </p:sp>
      <p:sp>
        <p:nvSpPr>
          <p:cNvPr id="14" name="Slide Number Placeholder 4">
            <a:extLst>
              <a:ext uri="{FF2B5EF4-FFF2-40B4-BE49-F238E27FC236}">
                <a16:creationId xmlns:a16="http://schemas.microsoft.com/office/drawing/2014/main" id="{5C89B93C-3430-8243-B5C2-18570B15AB7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
        <p:nvSpPr>
          <p:cNvPr id="2" name="Shape 146">
            <a:extLst>
              <a:ext uri="{FF2B5EF4-FFF2-40B4-BE49-F238E27FC236}">
                <a16:creationId xmlns:a16="http://schemas.microsoft.com/office/drawing/2014/main" id="{CCDFB4D9-456C-455B-A522-C7E401A66779}"/>
              </a:ext>
            </a:extLst>
          </p:cNvPr>
          <p:cNvSpPr txBox="1">
            <a:spLocks noGrp="1"/>
          </p:cNvSpPr>
          <p:nvPr>
            <p:ph type="title"/>
          </p:nvPr>
        </p:nvSpPr>
        <p:spPr>
          <a:xfrm>
            <a:off x="455131" y="257307"/>
            <a:ext cx="8229600" cy="857400"/>
          </a:xfrm>
          <a:prstGeom prst="rect">
            <a:avLst/>
          </a:prstGeom>
        </p:spPr>
        <p:txBody>
          <a:bodyPr spcFirstLastPara="1" wrap="square" lIns="91425" tIns="91425" rIns="91425" bIns="91425" anchor="ctr" anchorCtr="0">
            <a:noAutofit/>
          </a:bodyPr>
          <a:lstStyle/>
          <a:p>
            <a:r>
              <a:rPr lang="en"/>
              <a:t>Visualizing filters in intermediate layers</a:t>
            </a:r>
            <a:endParaRPr lang="en-US"/>
          </a:p>
        </p:txBody>
      </p:sp>
    </p:spTree>
    <p:extLst>
      <p:ext uri="{BB962C8B-B14F-4D97-AF65-F5344CB8AC3E}">
        <p14:creationId xmlns:p14="http://schemas.microsoft.com/office/powerpoint/2010/main" val="182202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9" grpId="0"/>
      <p:bldP spid="170" grpId="0"/>
      <p:bldP spid="172" grpId="0"/>
      <p:bldP spid="17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4" name="Shape 534"/>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DeepDream: Amplify existing features</a:t>
            </a:r>
            <a:endParaRPr sz="2800" kern="0">
              <a:solidFill>
                <a:srgbClr val="000000"/>
              </a:solidFill>
              <a:latin typeface="Arial"/>
              <a:cs typeface="Arial"/>
              <a:sym typeface="Arial"/>
            </a:endParaRPr>
          </a:p>
        </p:txBody>
      </p:sp>
      <p:sp>
        <p:nvSpPr>
          <p:cNvPr id="535" name="Shape 535"/>
          <p:cNvSpPr txBox="1"/>
          <p:nvPr/>
        </p:nvSpPr>
        <p:spPr>
          <a:xfrm>
            <a:off x="683675" y="1404750"/>
            <a:ext cx="7750500" cy="100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Rather than synthesizing an image to maximize a specific neuron, instead try to </a:t>
            </a:r>
            <a:r>
              <a:rPr lang="en" sz="1800" b="1" kern="0" dirty="0">
                <a:solidFill>
                  <a:srgbClr val="000000"/>
                </a:solidFill>
                <a:latin typeface="Arial"/>
                <a:cs typeface="Arial"/>
                <a:sym typeface="Arial"/>
              </a:rPr>
              <a:t>amplify</a:t>
            </a:r>
            <a:r>
              <a:rPr lang="en" sz="1800" kern="0" dirty="0">
                <a:solidFill>
                  <a:srgbClr val="000000"/>
                </a:solidFill>
                <a:latin typeface="Arial"/>
                <a:cs typeface="Arial"/>
                <a:sym typeface="Arial"/>
              </a:rPr>
              <a:t> the neuron activations at some layer in the network</a:t>
            </a:r>
            <a:endParaRPr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dirty="0">
              <a:solidFill>
                <a:srgbClr val="000000"/>
              </a:solidFill>
              <a:latin typeface="Arial"/>
              <a:cs typeface="Arial"/>
              <a:sym typeface="Arial"/>
            </a:endParaRPr>
          </a:p>
        </p:txBody>
      </p:sp>
      <p:pic>
        <p:nvPicPr>
          <p:cNvPr id="536" name="Shape 536"/>
          <p:cNvPicPr preferRelativeResize="0"/>
          <p:nvPr/>
        </p:nvPicPr>
        <p:blipFill>
          <a:blip r:embed="rId3">
            <a:alphaModFix/>
          </a:blip>
          <a:stretch>
            <a:fillRect/>
          </a:stretch>
        </p:blipFill>
        <p:spPr>
          <a:xfrm>
            <a:off x="1121910" y="2169605"/>
            <a:ext cx="3083300" cy="1731349"/>
          </a:xfrm>
          <a:prstGeom prst="rect">
            <a:avLst/>
          </a:prstGeom>
          <a:noFill/>
          <a:ln>
            <a:noFill/>
          </a:ln>
        </p:spPr>
      </p:pic>
      <p:cxnSp>
        <p:nvCxnSpPr>
          <p:cNvPr id="537" name="Shape 537"/>
          <p:cNvCxnSpPr/>
          <p:nvPr/>
        </p:nvCxnSpPr>
        <p:spPr>
          <a:xfrm>
            <a:off x="4402573" y="3125396"/>
            <a:ext cx="861600" cy="0"/>
          </a:xfrm>
          <a:prstGeom prst="straightConnector1">
            <a:avLst/>
          </a:prstGeom>
          <a:noFill/>
          <a:ln w="19050" cap="flat" cmpd="sng">
            <a:solidFill>
              <a:srgbClr val="666666"/>
            </a:solidFill>
            <a:prstDash val="solid"/>
            <a:round/>
            <a:headEnd type="none" w="med" len="med"/>
            <a:tailEnd type="triangle" w="med" len="med"/>
          </a:ln>
        </p:spPr>
      </p:cxnSp>
      <p:cxnSp>
        <p:nvCxnSpPr>
          <p:cNvPr id="538" name="Shape 538"/>
          <p:cNvCxnSpPr/>
          <p:nvPr/>
        </p:nvCxnSpPr>
        <p:spPr>
          <a:xfrm rot="10800000">
            <a:off x="4422363" y="3315555"/>
            <a:ext cx="822000" cy="0"/>
          </a:xfrm>
          <a:prstGeom prst="straightConnector1">
            <a:avLst/>
          </a:prstGeom>
          <a:noFill/>
          <a:ln w="19050" cap="flat" cmpd="sng">
            <a:solidFill>
              <a:srgbClr val="FF0000"/>
            </a:solidFill>
            <a:prstDash val="solid"/>
            <a:round/>
            <a:headEnd type="none" w="med" len="med"/>
            <a:tailEnd type="triangle" w="med" len="med"/>
          </a:ln>
        </p:spPr>
      </p:cxnSp>
      <p:sp>
        <p:nvSpPr>
          <p:cNvPr id="539" name="Shape 539"/>
          <p:cNvSpPr/>
          <p:nvPr/>
        </p:nvSpPr>
        <p:spPr>
          <a:xfrm>
            <a:off x="7557350" y="3012230"/>
            <a:ext cx="78900" cy="789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540" name="Shape 540"/>
          <p:cNvSpPr/>
          <p:nvPr/>
        </p:nvSpPr>
        <p:spPr>
          <a:xfrm>
            <a:off x="7557350" y="3296730"/>
            <a:ext cx="78900" cy="789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541" name="Shape 541"/>
          <p:cNvCxnSpPr>
            <a:stCxn id="539" idx="3"/>
            <a:endCxn id="540" idx="3"/>
          </p:cNvCxnSpPr>
          <p:nvPr/>
        </p:nvCxnSpPr>
        <p:spPr>
          <a:xfrm>
            <a:off x="7636250" y="3051680"/>
            <a:ext cx="600" cy="284400"/>
          </a:xfrm>
          <a:prstGeom prst="curvedConnector3">
            <a:avLst>
              <a:gd name="adj1" fmla="val 39687500"/>
            </a:avLst>
          </a:prstGeom>
          <a:noFill/>
          <a:ln w="19050" cap="flat" cmpd="sng">
            <a:solidFill>
              <a:srgbClr val="595959"/>
            </a:solidFill>
            <a:prstDash val="solid"/>
            <a:round/>
            <a:headEnd type="none" w="med" len="med"/>
            <a:tailEnd type="triangle" w="med" len="med"/>
          </a:ln>
        </p:spPr>
      </p:cxnSp>
      <p:sp>
        <p:nvSpPr>
          <p:cNvPr id="542" name="Shape 542"/>
          <p:cNvSpPr txBox="1"/>
          <p:nvPr/>
        </p:nvSpPr>
        <p:spPr>
          <a:xfrm>
            <a:off x="125825" y="3855902"/>
            <a:ext cx="6165300" cy="1594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600" kern="0" dirty="0">
                <a:solidFill>
                  <a:srgbClr val="000000"/>
                </a:solidFill>
                <a:latin typeface="Arial"/>
                <a:cs typeface="Arial"/>
                <a:sym typeface="Arial"/>
              </a:rPr>
              <a:t>Choose an image and a layer in a CNN; repeat:</a:t>
            </a:r>
            <a:endParaRPr sz="1600" kern="0" dirty="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dirty="0">
                <a:solidFill>
                  <a:srgbClr val="000000"/>
                </a:solidFill>
                <a:latin typeface="Arial"/>
                <a:cs typeface="Arial"/>
                <a:sym typeface="Arial"/>
              </a:rPr>
              <a:t>Forward: compute activations at chosen layer</a:t>
            </a:r>
            <a:endParaRPr sz="1600" kern="0" dirty="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dirty="0">
                <a:solidFill>
                  <a:srgbClr val="000000"/>
                </a:solidFill>
                <a:latin typeface="Arial"/>
                <a:cs typeface="Arial"/>
                <a:sym typeface="Arial"/>
              </a:rPr>
              <a:t>Set gradient of chosen layer </a:t>
            </a:r>
            <a:r>
              <a:rPr lang="en" sz="1600" i="1" kern="0" dirty="0">
                <a:solidFill>
                  <a:srgbClr val="000000"/>
                </a:solidFill>
                <a:latin typeface="Arial"/>
                <a:cs typeface="Arial"/>
                <a:sym typeface="Arial"/>
              </a:rPr>
              <a:t>equal to its activation</a:t>
            </a:r>
            <a:endParaRPr sz="1600" kern="0" dirty="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dirty="0">
                <a:solidFill>
                  <a:srgbClr val="000000"/>
                </a:solidFill>
                <a:latin typeface="Arial"/>
                <a:cs typeface="Arial"/>
                <a:sym typeface="Arial"/>
              </a:rPr>
              <a:t>Backward: Compute gradient on image</a:t>
            </a:r>
            <a:endParaRPr sz="1600" kern="0" dirty="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dirty="0">
                <a:solidFill>
                  <a:srgbClr val="000000"/>
                </a:solidFill>
                <a:latin typeface="Arial"/>
                <a:cs typeface="Arial"/>
                <a:sym typeface="Arial"/>
              </a:rPr>
              <a:t>Update image</a:t>
            </a:r>
            <a:endParaRPr sz="1600" kern="0" dirty="0">
              <a:solidFill>
                <a:srgbClr val="000000"/>
              </a:solidFill>
              <a:latin typeface="Arial"/>
              <a:cs typeface="Arial"/>
              <a:sym typeface="Arial"/>
            </a:endParaRPr>
          </a:p>
          <a:p>
            <a:pPr algn="l" eaLnBrk="1" fontAlgn="auto" hangingPunct="1">
              <a:spcBef>
                <a:spcPts val="0"/>
              </a:spcBef>
              <a:spcAft>
                <a:spcPts val="0"/>
              </a:spcAft>
              <a:buClr>
                <a:srgbClr val="000000"/>
              </a:buClr>
            </a:pPr>
            <a:endParaRPr sz="1600" kern="0" dirty="0">
              <a:solidFill>
                <a:srgbClr val="000000"/>
              </a:solidFill>
              <a:latin typeface="Arial"/>
              <a:cs typeface="Arial"/>
              <a:sym typeface="Arial"/>
            </a:endParaRPr>
          </a:p>
        </p:txBody>
      </p:sp>
      <p:pic>
        <p:nvPicPr>
          <p:cNvPr id="543" name="Shape 543"/>
          <p:cNvPicPr preferRelativeResize="0"/>
          <p:nvPr/>
        </p:nvPicPr>
        <p:blipFill rotWithShape="1">
          <a:blip r:embed="rId4">
            <a:alphaModFix/>
          </a:blip>
          <a:srcRect r="47654"/>
          <a:stretch/>
        </p:blipFill>
        <p:spPr>
          <a:xfrm>
            <a:off x="5293314" y="2520401"/>
            <a:ext cx="2094999" cy="1338675"/>
          </a:xfrm>
          <a:prstGeom prst="rect">
            <a:avLst/>
          </a:prstGeom>
          <a:noFill/>
          <a:ln>
            <a:noFill/>
          </a:ln>
        </p:spPr>
      </p:pic>
      <p:sp>
        <p:nvSpPr>
          <p:cNvPr id="544" name="Shape 544"/>
          <p:cNvSpPr txBox="1"/>
          <p:nvPr/>
        </p:nvSpPr>
        <p:spPr>
          <a:xfrm>
            <a:off x="6092900" y="5145375"/>
            <a:ext cx="3007800" cy="351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Mordvintsev, Olah, and Tyka, “Inceptionism: Going Deeper into Neural Networks”, </a:t>
            </a:r>
            <a:r>
              <a:rPr lang="en" sz="700" u="sng" kern="0">
                <a:solidFill>
                  <a:srgbClr val="1155CC"/>
                </a:solidFill>
                <a:latin typeface="Arial"/>
                <a:cs typeface="Arial"/>
                <a:sym typeface="Arial"/>
                <a:hlinkClick r:id="rId5"/>
              </a:rPr>
              <a:t>Google Research Blog</a:t>
            </a:r>
            <a:r>
              <a:rPr lang="en" sz="700" kern="0">
                <a:solidFill>
                  <a:srgbClr val="000000"/>
                </a:solidFill>
                <a:latin typeface="Arial"/>
                <a:cs typeface="Arial"/>
                <a:sym typeface="Arial"/>
              </a:rPr>
              <a:t>. Images are licensed under </a:t>
            </a:r>
            <a:r>
              <a:rPr lang="en" sz="700" u="sng" kern="0">
                <a:solidFill>
                  <a:srgbClr val="1155CC"/>
                </a:solidFill>
                <a:latin typeface="Arial"/>
                <a:cs typeface="Arial"/>
                <a:sym typeface="Arial"/>
                <a:hlinkClick r:id="rId6"/>
              </a:rPr>
              <a:t>CC-BY 4.0</a:t>
            </a:r>
            <a:endParaRPr sz="700" kern="0">
              <a:solidFill>
                <a:srgbClr val="000000"/>
              </a:solidFill>
              <a:latin typeface="Arial"/>
              <a:cs typeface="Arial"/>
              <a:sym typeface="Arial"/>
            </a:endParaRPr>
          </a:p>
        </p:txBody>
      </p:sp>
      <p:sp>
        <p:nvSpPr>
          <p:cNvPr id="15" name="Slide Number Placeholder 4">
            <a:extLst>
              <a:ext uri="{FF2B5EF4-FFF2-40B4-BE49-F238E27FC236}">
                <a16:creationId xmlns:a16="http://schemas.microsoft.com/office/drawing/2014/main" id="{BDABF8D0-E678-B447-B646-AC3CDFE64D5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181469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1" name="Shape 551"/>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DeepDream: Amplify existing features</a:t>
            </a:r>
            <a:endParaRPr sz="2800" kern="0">
              <a:solidFill>
                <a:srgbClr val="000000"/>
              </a:solidFill>
              <a:latin typeface="Arial"/>
              <a:cs typeface="Arial"/>
              <a:sym typeface="Arial"/>
            </a:endParaRPr>
          </a:p>
        </p:txBody>
      </p:sp>
      <p:sp>
        <p:nvSpPr>
          <p:cNvPr id="552" name="Shape 552"/>
          <p:cNvSpPr txBox="1"/>
          <p:nvPr/>
        </p:nvSpPr>
        <p:spPr>
          <a:xfrm>
            <a:off x="683675" y="1404750"/>
            <a:ext cx="7750500" cy="100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Rather than synthesizing an image to maximize a specific neuron, instead try to </a:t>
            </a:r>
            <a:r>
              <a:rPr lang="en" sz="1800" b="1" kern="0">
                <a:solidFill>
                  <a:srgbClr val="000000"/>
                </a:solidFill>
                <a:latin typeface="Arial"/>
                <a:cs typeface="Arial"/>
                <a:sym typeface="Arial"/>
              </a:rPr>
              <a:t>amplify</a:t>
            </a:r>
            <a:r>
              <a:rPr lang="en" sz="1800" kern="0">
                <a:solidFill>
                  <a:srgbClr val="000000"/>
                </a:solidFill>
                <a:latin typeface="Arial"/>
                <a:cs typeface="Arial"/>
                <a:sym typeface="Arial"/>
              </a:rPr>
              <a:t> the neuron activations at some layer in the network</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cs typeface="Arial"/>
              <a:sym typeface="Arial"/>
            </a:endParaRPr>
          </a:p>
        </p:txBody>
      </p:sp>
      <p:pic>
        <p:nvPicPr>
          <p:cNvPr id="553" name="Shape 553"/>
          <p:cNvPicPr preferRelativeResize="0"/>
          <p:nvPr/>
        </p:nvPicPr>
        <p:blipFill>
          <a:blip r:embed="rId3">
            <a:alphaModFix/>
          </a:blip>
          <a:stretch>
            <a:fillRect/>
          </a:stretch>
        </p:blipFill>
        <p:spPr>
          <a:xfrm>
            <a:off x="1121910" y="2169605"/>
            <a:ext cx="3083300" cy="1731349"/>
          </a:xfrm>
          <a:prstGeom prst="rect">
            <a:avLst/>
          </a:prstGeom>
          <a:noFill/>
          <a:ln>
            <a:noFill/>
          </a:ln>
        </p:spPr>
      </p:pic>
      <p:cxnSp>
        <p:nvCxnSpPr>
          <p:cNvPr id="554" name="Shape 554"/>
          <p:cNvCxnSpPr/>
          <p:nvPr/>
        </p:nvCxnSpPr>
        <p:spPr>
          <a:xfrm>
            <a:off x="4402573" y="3125396"/>
            <a:ext cx="861600" cy="0"/>
          </a:xfrm>
          <a:prstGeom prst="straightConnector1">
            <a:avLst/>
          </a:prstGeom>
          <a:noFill/>
          <a:ln w="19050" cap="flat" cmpd="sng">
            <a:solidFill>
              <a:srgbClr val="666666"/>
            </a:solidFill>
            <a:prstDash val="solid"/>
            <a:round/>
            <a:headEnd type="none" w="med" len="med"/>
            <a:tailEnd type="triangle" w="med" len="med"/>
          </a:ln>
        </p:spPr>
      </p:cxnSp>
      <p:cxnSp>
        <p:nvCxnSpPr>
          <p:cNvPr id="555" name="Shape 555"/>
          <p:cNvCxnSpPr/>
          <p:nvPr/>
        </p:nvCxnSpPr>
        <p:spPr>
          <a:xfrm rot="10800000">
            <a:off x="4422363" y="3315555"/>
            <a:ext cx="822000" cy="0"/>
          </a:xfrm>
          <a:prstGeom prst="straightConnector1">
            <a:avLst/>
          </a:prstGeom>
          <a:noFill/>
          <a:ln w="19050" cap="flat" cmpd="sng">
            <a:solidFill>
              <a:srgbClr val="FF0000"/>
            </a:solidFill>
            <a:prstDash val="solid"/>
            <a:round/>
            <a:headEnd type="none" w="med" len="med"/>
            <a:tailEnd type="triangle" w="med" len="med"/>
          </a:ln>
        </p:spPr>
      </p:cxnSp>
      <p:sp>
        <p:nvSpPr>
          <p:cNvPr id="556" name="Shape 556"/>
          <p:cNvSpPr/>
          <p:nvPr/>
        </p:nvSpPr>
        <p:spPr>
          <a:xfrm>
            <a:off x="7557350" y="3012230"/>
            <a:ext cx="78900" cy="789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557" name="Shape 557"/>
          <p:cNvSpPr/>
          <p:nvPr/>
        </p:nvSpPr>
        <p:spPr>
          <a:xfrm>
            <a:off x="7557350" y="3296730"/>
            <a:ext cx="78900" cy="789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558" name="Shape 558"/>
          <p:cNvCxnSpPr>
            <a:stCxn id="556" idx="3"/>
            <a:endCxn id="557" idx="3"/>
          </p:cNvCxnSpPr>
          <p:nvPr/>
        </p:nvCxnSpPr>
        <p:spPr>
          <a:xfrm>
            <a:off x="7636250" y="3051680"/>
            <a:ext cx="600" cy="284400"/>
          </a:xfrm>
          <a:prstGeom prst="curvedConnector3">
            <a:avLst>
              <a:gd name="adj1" fmla="val 39687500"/>
            </a:avLst>
          </a:prstGeom>
          <a:noFill/>
          <a:ln w="19050" cap="flat" cmpd="sng">
            <a:solidFill>
              <a:srgbClr val="595959"/>
            </a:solidFill>
            <a:prstDash val="solid"/>
            <a:round/>
            <a:headEnd type="none" w="med" len="med"/>
            <a:tailEnd type="triangle" w="med" len="med"/>
          </a:ln>
        </p:spPr>
      </p:cxnSp>
      <p:sp>
        <p:nvSpPr>
          <p:cNvPr id="559" name="Shape 559"/>
          <p:cNvSpPr txBox="1"/>
          <p:nvPr/>
        </p:nvSpPr>
        <p:spPr>
          <a:xfrm>
            <a:off x="6175925" y="4019113"/>
            <a:ext cx="2946600" cy="862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Equivalent to:</a:t>
            </a:r>
            <a:endParaRPr sz="2400" kern="0" dirty="0">
              <a:solidFill>
                <a:srgbClr val="000000"/>
              </a:solidFill>
              <a:latin typeface="Droid Serif"/>
              <a:ea typeface="Droid Serif"/>
              <a:cs typeface="Droid Serif"/>
              <a:sym typeface="Droid Serif"/>
            </a:endParaRPr>
          </a:p>
          <a:p>
            <a:pPr algn="l" eaLnBrk="1" fontAlgn="auto" hangingPunct="1">
              <a:spcBef>
                <a:spcPts val="0"/>
              </a:spcBef>
              <a:spcAft>
                <a:spcPts val="0"/>
              </a:spcAft>
              <a:buClr>
                <a:srgbClr val="000000"/>
              </a:buClr>
            </a:pPr>
            <a:r>
              <a:rPr lang="en" sz="2200" kern="0" dirty="0">
                <a:solidFill>
                  <a:srgbClr val="000000"/>
                </a:solidFill>
                <a:latin typeface="Droid Serif"/>
                <a:ea typeface="Droid Serif"/>
                <a:cs typeface="Droid Serif"/>
                <a:sym typeface="Droid Serif"/>
              </a:rPr>
              <a:t>I* = </a:t>
            </a:r>
            <a:r>
              <a:rPr lang="en" sz="2200" kern="0" dirty="0" err="1">
                <a:solidFill>
                  <a:srgbClr val="000000"/>
                </a:solidFill>
                <a:latin typeface="Droid Serif"/>
                <a:ea typeface="Droid Serif"/>
                <a:cs typeface="Droid Serif"/>
                <a:sym typeface="Droid Serif"/>
              </a:rPr>
              <a:t>arg</a:t>
            </a:r>
            <a:r>
              <a:rPr lang="en" sz="2200" kern="0" dirty="0">
                <a:solidFill>
                  <a:srgbClr val="000000"/>
                </a:solidFill>
                <a:latin typeface="Droid Serif"/>
                <a:ea typeface="Droid Serif"/>
                <a:cs typeface="Droid Serif"/>
                <a:sym typeface="Droid Serif"/>
              </a:rPr>
              <a:t> </a:t>
            </a:r>
            <a:r>
              <a:rPr lang="en" sz="2200" kern="0" dirty="0" err="1">
                <a:solidFill>
                  <a:srgbClr val="000000"/>
                </a:solidFill>
                <a:latin typeface="Droid Serif"/>
                <a:ea typeface="Droid Serif"/>
                <a:cs typeface="Droid Serif"/>
                <a:sym typeface="Droid Serif"/>
              </a:rPr>
              <a:t>max</a:t>
            </a:r>
            <a:r>
              <a:rPr lang="en" sz="2200" kern="0" baseline="-25000" dirty="0" err="1">
                <a:solidFill>
                  <a:srgbClr val="000000"/>
                </a:solidFill>
                <a:latin typeface="Droid Serif"/>
                <a:ea typeface="Droid Serif"/>
                <a:cs typeface="Droid Serif"/>
                <a:sym typeface="Droid Serif"/>
              </a:rPr>
              <a:t>I</a:t>
            </a:r>
            <a:r>
              <a:rPr lang="en" sz="2200" kern="0" dirty="0">
                <a:solidFill>
                  <a:srgbClr val="000000"/>
                </a:solidFill>
                <a:latin typeface="Droid Serif"/>
                <a:ea typeface="Droid Serif"/>
                <a:cs typeface="Droid Serif"/>
                <a:sym typeface="Droid Serif"/>
              </a:rPr>
              <a:t> ∑</a:t>
            </a:r>
            <a:r>
              <a:rPr lang="en" sz="2200" kern="0" baseline="-25000" dirty="0" err="1">
                <a:solidFill>
                  <a:srgbClr val="000000"/>
                </a:solidFill>
                <a:latin typeface="Droid Serif"/>
                <a:ea typeface="Droid Serif"/>
                <a:cs typeface="Droid Serif"/>
                <a:sym typeface="Droid Serif"/>
              </a:rPr>
              <a:t>i</a:t>
            </a:r>
            <a:r>
              <a:rPr lang="en" sz="2200" kern="0" dirty="0">
                <a:solidFill>
                  <a:srgbClr val="000000"/>
                </a:solidFill>
                <a:latin typeface="Droid Serif"/>
                <a:ea typeface="Droid Serif"/>
                <a:cs typeface="Droid Serif"/>
                <a:sym typeface="Droid Serif"/>
              </a:rPr>
              <a:t> f</a:t>
            </a:r>
            <a:r>
              <a:rPr lang="en" sz="2200" kern="0" baseline="-25000" dirty="0">
                <a:solidFill>
                  <a:srgbClr val="000000"/>
                </a:solidFill>
                <a:latin typeface="Droid Serif"/>
                <a:ea typeface="Droid Serif"/>
                <a:cs typeface="Droid Serif"/>
                <a:sym typeface="Droid Serif"/>
              </a:rPr>
              <a:t>i</a:t>
            </a:r>
            <a:r>
              <a:rPr lang="en" sz="2200" kern="0" dirty="0">
                <a:solidFill>
                  <a:srgbClr val="000000"/>
                </a:solidFill>
                <a:latin typeface="Droid Serif"/>
                <a:ea typeface="Droid Serif"/>
                <a:cs typeface="Droid Serif"/>
                <a:sym typeface="Droid Serif"/>
              </a:rPr>
              <a:t>(I)</a:t>
            </a:r>
            <a:r>
              <a:rPr lang="en" sz="2200" kern="0" baseline="30000" dirty="0">
                <a:solidFill>
                  <a:srgbClr val="000000"/>
                </a:solidFill>
                <a:latin typeface="Droid Serif"/>
                <a:ea typeface="Droid Serif"/>
                <a:cs typeface="Droid Serif"/>
                <a:sym typeface="Droid Serif"/>
              </a:rPr>
              <a:t>2</a:t>
            </a:r>
            <a:endParaRPr sz="2200" kern="0" baseline="30000" dirty="0">
              <a:solidFill>
                <a:srgbClr val="000000"/>
              </a:solidFill>
              <a:latin typeface="Droid Serif"/>
              <a:ea typeface="Droid Serif"/>
              <a:cs typeface="Droid Serif"/>
              <a:sym typeface="Droid Serif"/>
            </a:endParaRPr>
          </a:p>
        </p:txBody>
      </p:sp>
      <p:cxnSp>
        <p:nvCxnSpPr>
          <p:cNvPr id="560" name="Shape 560"/>
          <p:cNvCxnSpPr>
            <a:endCxn id="561" idx="3"/>
          </p:cNvCxnSpPr>
          <p:nvPr/>
        </p:nvCxnSpPr>
        <p:spPr>
          <a:xfrm flipH="1">
            <a:off x="5293325" y="4621800"/>
            <a:ext cx="872700" cy="31200"/>
          </a:xfrm>
          <a:prstGeom prst="straightConnector1">
            <a:avLst/>
          </a:prstGeom>
          <a:noFill/>
          <a:ln w="19050" cap="flat" cmpd="sng">
            <a:solidFill>
              <a:srgbClr val="666666"/>
            </a:solidFill>
            <a:prstDash val="solid"/>
            <a:round/>
            <a:headEnd type="none" w="med" len="med"/>
            <a:tailEnd type="triangle" w="med" len="med"/>
          </a:ln>
        </p:spPr>
      </p:cxnSp>
      <p:pic>
        <p:nvPicPr>
          <p:cNvPr id="562" name="Shape 562"/>
          <p:cNvPicPr preferRelativeResize="0"/>
          <p:nvPr/>
        </p:nvPicPr>
        <p:blipFill rotWithShape="1">
          <a:blip r:embed="rId4">
            <a:alphaModFix/>
          </a:blip>
          <a:srcRect r="47654"/>
          <a:stretch/>
        </p:blipFill>
        <p:spPr>
          <a:xfrm>
            <a:off x="5293314" y="2520401"/>
            <a:ext cx="2094999" cy="1338675"/>
          </a:xfrm>
          <a:prstGeom prst="rect">
            <a:avLst/>
          </a:prstGeom>
          <a:noFill/>
          <a:ln>
            <a:noFill/>
          </a:ln>
        </p:spPr>
      </p:pic>
      <p:sp>
        <p:nvSpPr>
          <p:cNvPr id="563" name="Shape 563"/>
          <p:cNvSpPr txBox="1"/>
          <p:nvPr/>
        </p:nvSpPr>
        <p:spPr>
          <a:xfrm>
            <a:off x="6092900" y="5145375"/>
            <a:ext cx="3007800" cy="351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Mordvintsev, Olah, and Tyka, “Inceptionism: Going Deeper into Neural Networks”, </a:t>
            </a:r>
            <a:r>
              <a:rPr lang="en" sz="700" u="sng" kern="0">
                <a:solidFill>
                  <a:srgbClr val="1155CC"/>
                </a:solidFill>
                <a:latin typeface="Arial"/>
                <a:cs typeface="Arial"/>
                <a:sym typeface="Arial"/>
                <a:hlinkClick r:id="rId5"/>
              </a:rPr>
              <a:t>Google Research Blog</a:t>
            </a:r>
            <a:r>
              <a:rPr lang="en" sz="700" kern="0">
                <a:solidFill>
                  <a:srgbClr val="000000"/>
                </a:solidFill>
                <a:latin typeface="Arial"/>
                <a:cs typeface="Arial"/>
                <a:sym typeface="Arial"/>
              </a:rPr>
              <a:t>. Images are licensed under </a:t>
            </a:r>
            <a:r>
              <a:rPr lang="en" sz="700" u="sng" kern="0">
                <a:solidFill>
                  <a:srgbClr val="1155CC"/>
                </a:solidFill>
                <a:latin typeface="Arial"/>
                <a:cs typeface="Arial"/>
                <a:sym typeface="Arial"/>
                <a:hlinkClick r:id="rId6"/>
              </a:rPr>
              <a:t>CC-BY 4.0</a:t>
            </a:r>
            <a:endParaRPr sz="700" kern="0">
              <a:solidFill>
                <a:srgbClr val="000000"/>
              </a:solidFill>
              <a:latin typeface="Arial"/>
              <a:cs typeface="Arial"/>
              <a:sym typeface="Arial"/>
            </a:endParaRPr>
          </a:p>
        </p:txBody>
      </p:sp>
      <p:sp>
        <p:nvSpPr>
          <p:cNvPr id="561" name="Shape 561"/>
          <p:cNvSpPr txBox="1"/>
          <p:nvPr/>
        </p:nvSpPr>
        <p:spPr>
          <a:xfrm>
            <a:off x="125825" y="3855900"/>
            <a:ext cx="5167500" cy="1594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600" kern="0">
                <a:solidFill>
                  <a:srgbClr val="000000"/>
                </a:solidFill>
                <a:latin typeface="Arial"/>
                <a:cs typeface="Arial"/>
                <a:sym typeface="Arial"/>
              </a:rPr>
              <a:t>Choose an image and a layer in a CNN; repeat:</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Forward: compute activations at chosen layer</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Set gradient of chosen layer </a:t>
            </a:r>
            <a:r>
              <a:rPr lang="en" sz="1600" i="1" kern="0">
                <a:solidFill>
                  <a:srgbClr val="000000"/>
                </a:solidFill>
                <a:latin typeface="Arial"/>
                <a:cs typeface="Arial"/>
                <a:sym typeface="Arial"/>
              </a:rPr>
              <a:t>equal to its activation</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Backward: Compute gradient on image</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Update image</a:t>
            </a:r>
            <a:endParaRPr sz="16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600" kern="0">
              <a:solidFill>
                <a:srgbClr val="000000"/>
              </a:solidFill>
              <a:latin typeface="Arial"/>
              <a:cs typeface="Arial"/>
              <a:sym typeface="Arial"/>
            </a:endParaRPr>
          </a:p>
        </p:txBody>
      </p:sp>
      <p:sp>
        <p:nvSpPr>
          <p:cNvPr id="17" name="Slide Number Placeholder 4">
            <a:extLst>
              <a:ext uri="{FF2B5EF4-FFF2-40B4-BE49-F238E27FC236}">
                <a16:creationId xmlns:a16="http://schemas.microsoft.com/office/drawing/2014/main" id="{6AD817BC-E063-594B-B7AE-25B7A5849BD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19289246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Shape 625"/>
          <p:cNvPicPr preferRelativeResize="0">
            <a:picLocks noChangeAspect="1"/>
          </p:cNvPicPr>
          <p:nvPr/>
        </p:nvPicPr>
        <p:blipFill>
          <a:blip r:embed="rId3">
            <a:alphaModFix/>
          </a:blip>
          <a:stretch>
            <a:fillRect/>
          </a:stretch>
        </p:blipFill>
        <p:spPr>
          <a:xfrm>
            <a:off x="1" y="595857"/>
            <a:ext cx="9144006" cy="5135888"/>
          </a:xfrm>
          <a:prstGeom prst="rect">
            <a:avLst/>
          </a:prstGeom>
          <a:noFill/>
          <a:ln>
            <a:noFill/>
          </a:ln>
        </p:spPr>
      </p:pic>
      <p:sp>
        <p:nvSpPr>
          <p:cNvPr id="627" name="Shape 627"/>
          <p:cNvSpPr txBox="1"/>
          <p:nvPr/>
        </p:nvSpPr>
        <p:spPr>
          <a:xfrm>
            <a:off x="7470300" y="5506500"/>
            <a:ext cx="1673700" cy="208500"/>
          </a:xfrm>
          <a:prstGeom prst="rect">
            <a:avLst/>
          </a:prstGeom>
          <a:solidFill>
            <a:srgbClr val="CCCCCC">
              <a:alpha val="40440"/>
            </a:srgbClr>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r>
              <a:rPr lang="en" sz="600" u="sng" kern="0">
                <a:solidFill>
                  <a:srgbClr val="1155CC"/>
                </a:solidFill>
                <a:latin typeface="Arial"/>
                <a:cs typeface="Arial"/>
                <a:sym typeface="Arial"/>
                <a:hlinkClick r:id="rId4"/>
              </a:rPr>
              <a:t>Sky image</a:t>
            </a:r>
            <a:r>
              <a:rPr lang="en" sz="600" kern="0">
                <a:solidFill>
                  <a:srgbClr val="000000"/>
                </a:solidFill>
                <a:latin typeface="Arial"/>
                <a:cs typeface="Arial"/>
                <a:sym typeface="Arial"/>
              </a:rPr>
              <a:t> is licensed under </a:t>
            </a:r>
            <a:r>
              <a:rPr lang="en" sz="600" u="sng" kern="0">
                <a:solidFill>
                  <a:srgbClr val="1155CC"/>
                </a:solidFill>
                <a:latin typeface="Arial"/>
                <a:cs typeface="Arial"/>
                <a:sym typeface="Arial"/>
                <a:hlinkClick r:id="rId5"/>
              </a:rPr>
              <a:t>CC-BY SA 3.0</a:t>
            </a:r>
            <a:endParaRPr sz="600" kern="0">
              <a:solidFill>
                <a:srgbClr val="000000"/>
              </a:solidFill>
              <a:latin typeface="Arial"/>
              <a:cs typeface="Arial"/>
              <a:sym typeface="Arial"/>
            </a:endParaRPr>
          </a:p>
        </p:txBody>
      </p:sp>
      <p:sp>
        <p:nvSpPr>
          <p:cNvPr id="5" name="Slide Number Placeholder 4">
            <a:extLst>
              <a:ext uri="{FF2B5EF4-FFF2-40B4-BE49-F238E27FC236}">
                <a16:creationId xmlns:a16="http://schemas.microsoft.com/office/drawing/2014/main" id="{6713CACC-754F-2542-9CD1-A5C2910EEFBB}"/>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1837832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3" name="Shape 633"/>
          <p:cNvPicPr preferRelativeResize="0">
            <a:picLocks noChangeAspect="1"/>
          </p:cNvPicPr>
          <p:nvPr/>
        </p:nvPicPr>
        <p:blipFill>
          <a:blip r:embed="rId3">
            <a:alphaModFix/>
          </a:blip>
          <a:stretch>
            <a:fillRect/>
          </a:stretch>
        </p:blipFill>
        <p:spPr>
          <a:xfrm>
            <a:off x="0" y="594395"/>
            <a:ext cx="9144010" cy="5138810"/>
          </a:xfrm>
          <a:prstGeom prst="rect">
            <a:avLst/>
          </a:prstGeom>
          <a:noFill/>
          <a:ln>
            <a:noFill/>
          </a:ln>
        </p:spPr>
      </p:pic>
      <p:sp>
        <p:nvSpPr>
          <p:cNvPr id="634" name="Shape 634"/>
          <p:cNvSpPr txBox="1"/>
          <p:nvPr/>
        </p:nvSpPr>
        <p:spPr>
          <a:xfrm>
            <a:off x="7651500" y="5506500"/>
            <a:ext cx="1492500" cy="208500"/>
          </a:xfrm>
          <a:prstGeom prst="rect">
            <a:avLst/>
          </a:prstGeom>
          <a:solidFill>
            <a:srgbClr val="CCCCCC">
              <a:alpha val="5439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600" u="sng" kern="0">
                <a:solidFill>
                  <a:srgbClr val="1155CC"/>
                </a:solidFill>
                <a:latin typeface="Arial"/>
                <a:cs typeface="Arial"/>
                <a:sym typeface="Arial"/>
                <a:hlinkClick r:id="rId4"/>
              </a:rPr>
              <a:t>Image</a:t>
            </a:r>
            <a:r>
              <a:rPr lang="en" sz="600" kern="0">
                <a:solidFill>
                  <a:srgbClr val="000000"/>
                </a:solidFill>
                <a:latin typeface="Arial"/>
                <a:cs typeface="Arial"/>
                <a:sym typeface="Arial"/>
              </a:rPr>
              <a:t> is licensed under </a:t>
            </a:r>
            <a:r>
              <a:rPr lang="en" sz="600" u="sng" kern="0">
                <a:solidFill>
                  <a:srgbClr val="1155CC"/>
                </a:solidFill>
                <a:latin typeface="Arial"/>
                <a:cs typeface="Arial"/>
                <a:sym typeface="Arial"/>
                <a:hlinkClick r:id="rId5"/>
              </a:rPr>
              <a:t>CC-BY 4.0</a:t>
            </a:r>
            <a:endParaRPr sz="600" kern="0">
              <a:solidFill>
                <a:srgbClr val="000000"/>
              </a:solidFill>
              <a:latin typeface="Arial"/>
              <a:cs typeface="Arial"/>
              <a:sym typeface="Arial"/>
            </a:endParaRPr>
          </a:p>
        </p:txBody>
      </p:sp>
      <p:sp>
        <p:nvSpPr>
          <p:cNvPr id="5" name="Slide Number Placeholder 4">
            <a:extLst>
              <a:ext uri="{FF2B5EF4-FFF2-40B4-BE49-F238E27FC236}">
                <a16:creationId xmlns:a16="http://schemas.microsoft.com/office/drawing/2014/main" id="{AAA1CEF5-4E00-E742-84C9-F48CD58F7441}"/>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12747293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40" name="Shape 640"/>
          <p:cNvPicPr preferRelativeResize="0">
            <a:picLocks noChangeAspect="1"/>
          </p:cNvPicPr>
          <p:nvPr/>
        </p:nvPicPr>
        <p:blipFill>
          <a:blip r:embed="rId3">
            <a:alphaModFix/>
          </a:blip>
          <a:stretch>
            <a:fillRect/>
          </a:stretch>
        </p:blipFill>
        <p:spPr>
          <a:xfrm>
            <a:off x="0" y="594395"/>
            <a:ext cx="9144010" cy="5138810"/>
          </a:xfrm>
          <a:prstGeom prst="rect">
            <a:avLst/>
          </a:prstGeom>
          <a:noFill/>
          <a:ln>
            <a:noFill/>
          </a:ln>
        </p:spPr>
      </p:pic>
      <p:sp>
        <p:nvSpPr>
          <p:cNvPr id="641" name="Shape 641"/>
          <p:cNvSpPr txBox="1"/>
          <p:nvPr/>
        </p:nvSpPr>
        <p:spPr>
          <a:xfrm>
            <a:off x="7651500" y="5506500"/>
            <a:ext cx="1492500" cy="208500"/>
          </a:xfrm>
          <a:prstGeom prst="rect">
            <a:avLst/>
          </a:prstGeom>
          <a:solidFill>
            <a:srgbClr val="CCCCCC">
              <a:alpha val="5439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600" u="sng" kern="0">
                <a:solidFill>
                  <a:srgbClr val="1155CC"/>
                </a:solidFill>
                <a:latin typeface="Arial"/>
                <a:cs typeface="Arial"/>
                <a:sym typeface="Arial"/>
                <a:hlinkClick r:id="rId4"/>
              </a:rPr>
              <a:t>Image</a:t>
            </a:r>
            <a:r>
              <a:rPr lang="en" sz="600" kern="0">
                <a:solidFill>
                  <a:srgbClr val="000000"/>
                </a:solidFill>
                <a:latin typeface="Arial"/>
                <a:cs typeface="Arial"/>
                <a:sym typeface="Arial"/>
              </a:rPr>
              <a:t> is licensed under </a:t>
            </a:r>
            <a:r>
              <a:rPr lang="en" sz="600" u="sng" kern="0">
                <a:solidFill>
                  <a:srgbClr val="1155CC"/>
                </a:solidFill>
                <a:latin typeface="Arial"/>
                <a:cs typeface="Arial"/>
                <a:sym typeface="Arial"/>
                <a:hlinkClick r:id="rId5"/>
              </a:rPr>
              <a:t>CC-BY 4.0</a:t>
            </a:r>
            <a:endParaRPr sz="600" kern="0">
              <a:solidFill>
                <a:srgbClr val="000000"/>
              </a:solidFill>
              <a:latin typeface="Arial"/>
              <a:cs typeface="Arial"/>
              <a:sym typeface="Arial"/>
            </a:endParaRPr>
          </a:p>
        </p:txBody>
      </p:sp>
      <p:grpSp>
        <p:nvGrpSpPr>
          <p:cNvPr id="642" name="Shape 642"/>
          <p:cNvGrpSpPr/>
          <p:nvPr/>
        </p:nvGrpSpPr>
        <p:grpSpPr>
          <a:xfrm>
            <a:off x="1538250" y="2303450"/>
            <a:ext cx="6271200" cy="1833900"/>
            <a:chOff x="1650000" y="880875"/>
            <a:chExt cx="6271200" cy="1833900"/>
          </a:xfrm>
        </p:grpSpPr>
        <p:sp>
          <p:nvSpPr>
            <p:cNvPr id="643" name="Shape 643"/>
            <p:cNvSpPr/>
            <p:nvPr/>
          </p:nvSpPr>
          <p:spPr>
            <a:xfrm>
              <a:off x="1650000" y="880875"/>
              <a:ext cx="6271200" cy="1833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644" name="Shape 644"/>
            <p:cNvPicPr preferRelativeResize="0"/>
            <p:nvPr/>
          </p:nvPicPr>
          <p:blipFill>
            <a:blip r:embed="rId6">
              <a:alphaModFix/>
            </a:blip>
            <a:stretch>
              <a:fillRect/>
            </a:stretch>
          </p:blipFill>
          <p:spPr>
            <a:xfrm>
              <a:off x="1772750" y="993300"/>
              <a:ext cx="6022699" cy="1618425"/>
            </a:xfrm>
            <a:prstGeom prst="rect">
              <a:avLst/>
            </a:prstGeom>
            <a:noFill/>
            <a:ln>
              <a:noFill/>
            </a:ln>
          </p:spPr>
        </p:pic>
      </p:grpSp>
      <p:sp>
        <p:nvSpPr>
          <p:cNvPr id="8" name="Slide Number Placeholder 4">
            <a:extLst>
              <a:ext uri="{FF2B5EF4-FFF2-40B4-BE49-F238E27FC236}">
                <a16:creationId xmlns:a16="http://schemas.microsoft.com/office/drawing/2014/main" id="{93ED9E99-2BC4-2F46-B0A7-F000FF6C7437}"/>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537687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968662" y="2808158"/>
            <a:ext cx="7206676" cy="1241683"/>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defRPr sz="5000">
                <a:latin typeface="Roboto Regular"/>
                <a:ea typeface="Roboto Regular"/>
                <a:cs typeface="Roboto Regular"/>
                <a:sym typeface="Roboto Regular"/>
              </a:defRPr>
            </a:lvl1pPr>
          </a:lstStyle>
          <a:p>
            <a:r>
              <a:rPr lang="en-US" sz="3800" dirty="0">
                <a:latin typeface="Arial"/>
              </a:rPr>
              <a:t>Given the feature vector can you reconstruct the image?</a:t>
            </a:r>
            <a:endParaRPr lang="en-US" dirty="0"/>
          </a:p>
        </p:txBody>
      </p:sp>
      <p:sp>
        <p:nvSpPr>
          <p:cNvPr id="4"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75</a:t>
            </a:fld>
            <a:endParaRPr lang="en-IN"/>
          </a:p>
        </p:txBody>
      </p:sp>
    </p:spTree>
    <p:extLst>
      <p:ext uri="{BB962C8B-B14F-4D97-AF65-F5344CB8AC3E}">
        <p14:creationId xmlns:p14="http://schemas.microsoft.com/office/powerpoint/2010/main" val="2874425413"/>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1" name="Shape 671"/>
          <p:cNvSpPr txBox="1"/>
          <p:nvPr/>
        </p:nvSpPr>
        <p:spPr>
          <a:xfrm>
            <a:off x="311700" y="954275"/>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Feature Inversion</a:t>
            </a:r>
            <a:endParaRPr sz="2800" kern="0">
              <a:solidFill>
                <a:srgbClr val="000000"/>
              </a:solidFill>
              <a:latin typeface="Arial"/>
              <a:cs typeface="Arial"/>
              <a:sym typeface="Arial"/>
            </a:endParaRPr>
          </a:p>
        </p:txBody>
      </p:sp>
      <p:sp>
        <p:nvSpPr>
          <p:cNvPr id="672" name="Shape 672"/>
          <p:cNvSpPr txBox="1"/>
          <p:nvPr/>
        </p:nvSpPr>
        <p:spPr>
          <a:xfrm>
            <a:off x="843125" y="1608250"/>
            <a:ext cx="6718500" cy="9399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Given a CNN feature vector for an image, find a new image that:</a:t>
            </a:r>
            <a:endParaRPr sz="1800" kern="0">
              <a:solidFill>
                <a:srgbClr val="000000"/>
              </a:solidFill>
              <a:latin typeface="Arial"/>
              <a:cs typeface="Arial"/>
              <a:sym typeface="Arial"/>
            </a:endParaRPr>
          </a:p>
          <a:p>
            <a:pPr marL="457200" indent="-342900" algn="l" eaLnBrk="1" fontAlgn="auto" hangingPunct="1">
              <a:spcBef>
                <a:spcPts val="0"/>
              </a:spcBef>
              <a:spcAft>
                <a:spcPts val="0"/>
              </a:spcAft>
              <a:buClr>
                <a:srgbClr val="000000"/>
              </a:buClr>
              <a:buSzPts val="1800"/>
              <a:buFont typeface="Arial"/>
              <a:buChar char="-"/>
            </a:pPr>
            <a:r>
              <a:rPr lang="en" sz="1800" kern="0">
                <a:solidFill>
                  <a:srgbClr val="000000"/>
                </a:solidFill>
                <a:latin typeface="Arial"/>
                <a:cs typeface="Arial"/>
                <a:sym typeface="Arial"/>
              </a:rPr>
              <a:t>Matches the given feature vector</a:t>
            </a:r>
            <a:endParaRPr sz="1800" kern="0">
              <a:solidFill>
                <a:srgbClr val="000000"/>
              </a:solidFill>
              <a:latin typeface="Arial"/>
              <a:cs typeface="Arial"/>
              <a:sym typeface="Arial"/>
            </a:endParaRPr>
          </a:p>
          <a:p>
            <a:pPr marL="457200" indent="-342900" algn="l" eaLnBrk="1" fontAlgn="auto" hangingPunct="1">
              <a:spcBef>
                <a:spcPts val="0"/>
              </a:spcBef>
              <a:spcAft>
                <a:spcPts val="0"/>
              </a:spcAft>
              <a:buClr>
                <a:srgbClr val="000000"/>
              </a:buClr>
              <a:buSzPts val="1800"/>
              <a:buFont typeface="Arial"/>
              <a:buChar char="-"/>
            </a:pPr>
            <a:r>
              <a:rPr lang="en" sz="1800" kern="0">
                <a:solidFill>
                  <a:srgbClr val="000000"/>
                </a:solidFill>
                <a:latin typeface="Arial"/>
                <a:cs typeface="Arial"/>
                <a:sym typeface="Arial"/>
              </a:rPr>
              <a:t>“looks natural” (image prior regularization) </a:t>
            </a:r>
            <a:endParaRPr sz="1800" kern="0" baseline="30000">
              <a:solidFill>
                <a:srgbClr val="000000"/>
              </a:solidFill>
              <a:latin typeface="Droid Serif"/>
              <a:ea typeface="Droid Serif"/>
              <a:cs typeface="Droid Serif"/>
              <a:sym typeface="Droid Serif"/>
            </a:endParaRPr>
          </a:p>
        </p:txBody>
      </p:sp>
      <p:pic>
        <p:nvPicPr>
          <p:cNvPr id="673" name="Shape 673"/>
          <p:cNvPicPr preferRelativeResize="0"/>
          <p:nvPr/>
        </p:nvPicPr>
        <p:blipFill>
          <a:blip r:embed="rId3">
            <a:alphaModFix/>
          </a:blip>
          <a:stretch>
            <a:fillRect/>
          </a:stretch>
        </p:blipFill>
        <p:spPr>
          <a:xfrm>
            <a:off x="633039" y="2946800"/>
            <a:ext cx="5172075" cy="742950"/>
          </a:xfrm>
          <a:prstGeom prst="rect">
            <a:avLst/>
          </a:prstGeom>
          <a:noFill/>
          <a:ln>
            <a:noFill/>
          </a:ln>
        </p:spPr>
      </p:pic>
      <p:pic>
        <p:nvPicPr>
          <p:cNvPr id="674" name="Shape 674"/>
          <p:cNvPicPr preferRelativeResize="0"/>
          <p:nvPr/>
        </p:nvPicPr>
        <p:blipFill>
          <a:blip r:embed="rId4">
            <a:alphaModFix/>
          </a:blip>
          <a:stretch>
            <a:fillRect/>
          </a:stretch>
        </p:blipFill>
        <p:spPr>
          <a:xfrm>
            <a:off x="1323600" y="3710900"/>
            <a:ext cx="3943350" cy="571500"/>
          </a:xfrm>
          <a:prstGeom prst="rect">
            <a:avLst/>
          </a:prstGeom>
          <a:noFill/>
          <a:ln>
            <a:noFill/>
          </a:ln>
        </p:spPr>
      </p:pic>
      <p:sp>
        <p:nvSpPr>
          <p:cNvPr id="675" name="Shape 675"/>
          <p:cNvSpPr txBox="1"/>
          <p:nvPr/>
        </p:nvSpPr>
        <p:spPr>
          <a:xfrm>
            <a:off x="0" y="5150925"/>
            <a:ext cx="5410200" cy="3327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0"/>
              </a:spcAft>
              <a:buClr>
                <a:srgbClr val="000000"/>
              </a:buClr>
            </a:pPr>
            <a:r>
              <a:rPr lang="en" sz="900" kern="0">
                <a:solidFill>
                  <a:srgbClr val="000000"/>
                </a:solidFill>
                <a:latin typeface="Arial"/>
                <a:cs typeface="Arial"/>
                <a:sym typeface="Arial"/>
              </a:rPr>
              <a:t>Mahendran and Vedaldi, “Understanding Deep Image Representations by Inverting Them”, CVPR 2015</a:t>
            </a:r>
            <a:endParaRPr sz="900" kern="0">
              <a:solidFill>
                <a:srgbClr val="000000"/>
              </a:solidFill>
              <a:latin typeface="Arial"/>
              <a:cs typeface="Arial"/>
              <a:sym typeface="Arial"/>
            </a:endParaRPr>
          </a:p>
          <a:p>
            <a:pPr algn="l" eaLnBrk="1" fontAlgn="auto" hangingPunct="1">
              <a:lnSpc>
                <a:spcPct val="115000"/>
              </a:lnSpc>
              <a:spcBef>
                <a:spcPts val="1600"/>
              </a:spcBef>
              <a:spcAft>
                <a:spcPts val="1600"/>
              </a:spcAft>
              <a:buClr>
                <a:srgbClr val="000000"/>
              </a:buClr>
            </a:pPr>
            <a:endParaRPr sz="900" kern="0">
              <a:solidFill>
                <a:srgbClr val="000000"/>
              </a:solidFill>
              <a:latin typeface="Arial"/>
              <a:cs typeface="Arial"/>
              <a:sym typeface="Arial"/>
            </a:endParaRPr>
          </a:p>
        </p:txBody>
      </p:sp>
      <p:pic>
        <p:nvPicPr>
          <p:cNvPr id="676" name="Shape 676"/>
          <p:cNvPicPr preferRelativeResize="0"/>
          <p:nvPr/>
        </p:nvPicPr>
        <p:blipFill>
          <a:blip r:embed="rId5">
            <a:alphaModFix/>
          </a:blip>
          <a:stretch>
            <a:fillRect/>
          </a:stretch>
        </p:blipFill>
        <p:spPr>
          <a:xfrm>
            <a:off x="799539" y="4242539"/>
            <a:ext cx="5000625" cy="790575"/>
          </a:xfrm>
          <a:prstGeom prst="rect">
            <a:avLst/>
          </a:prstGeom>
          <a:noFill/>
          <a:ln>
            <a:noFill/>
          </a:ln>
        </p:spPr>
      </p:pic>
      <p:sp>
        <p:nvSpPr>
          <p:cNvPr id="677" name="Shape 677"/>
          <p:cNvSpPr txBox="1"/>
          <p:nvPr/>
        </p:nvSpPr>
        <p:spPr>
          <a:xfrm>
            <a:off x="6796450" y="2754725"/>
            <a:ext cx="1893900" cy="4281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1600"/>
              </a:spcAft>
              <a:buClr>
                <a:srgbClr val="000000"/>
              </a:buClr>
            </a:pPr>
            <a:r>
              <a:rPr lang="en" sz="1400" kern="0">
                <a:solidFill>
                  <a:srgbClr val="000000"/>
                </a:solidFill>
                <a:latin typeface="Arial"/>
                <a:cs typeface="Arial"/>
                <a:sym typeface="Arial"/>
              </a:rPr>
              <a:t>Given feature vector</a:t>
            </a:r>
            <a:endParaRPr sz="1400" kern="0">
              <a:solidFill>
                <a:srgbClr val="000000"/>
              </a:solidFill>
              <a:latin typeface="Arial"/>
              <a:cs typeface="Arial"/>
              <a:sym typeface="Arial"/>
            </a:endParaRPr>
          </a:p>
        </p:txBody>
      </p:sp>
      <p:sp>
        <p:nvSpPr>
          <p:cNvPr id="678" name="Shape 678"/>
          <p:cNvSpPr/>
          <p:nvPr/>
        </p:nvSpPr>
        <p:spPr>
          <a:xfrm>
            <a:off x="3872525" y="3342075"/>
            <a:ext cx="479400" cy="3936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679" name="Shape 679"/>
          <p:cNvCxnSpPr>
            <a:endCxn id="677" idx="1"/>
          </p:cNvCxnSpPr>
          <p:nvPr/>
        </p:nvCxnSpPr>
        <p:spPr>
          <a:xfrm rot="10800000" flipH="1">
            <a:off x="4062850" y="2968775"/>
            <a:ext cx="2733600" cy="64500"/>
          </a:xfrm>
          <a:prstGeom prst="curvedConnector3">
            <a:avLst>
              <a:gd name="adj1" fmla="val 14371"/>
            </a:avLst>
          </a:prstGeom>
          <a:noFill/>
          <a:ln w="19050" cap="flat" cmpd="sng">
            <a:solidFill>
              <a:srgbClr val="0000FF"/>
            </a:solidFill>
            <a:prstDash val="solid"/>
            <a:round/>
            <a:headEnd type="none" w="med" len="med"/>
            <a:tailEnd type="triangle" w="med" len="med"/>
          </a:ln>
        </p:spPr>
      </p:cxnSp>
      <p:sp>
        <p:nvSpPr>
          <p:cNvPr id="680" name="Shape 680"/>
          <p:cNvSpPr/>
          <p:nvPr/>
        </p:nvSpPr>
        <p:spPr>
          <a:xfrm>
            <a:off x="3161250" y="3353800"/>
            <a:ext cx="665700" cy="3936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1" name="Shape 681"/>
          <p:cNvSpPr txBox="1"/>
          <p:nvPr/>
        </p:nvSpPr>
        <p:spPr>
          <a:xfrm>
            <a:off x="6540350" y="3353800"/>
            <a:ext cx="2178600" cy="4281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1600"/>
              </a:spcAft>
              <a:buClr>
                <a:srgbClr val="000000"/>
              </a:buClr>
            </a:pPr>
            <a:r>
              <a:rPr lang="en" sz="1400" kern="0">
                <a:solidFill>
                  <a:srgbClr val="000000"/>
                </a:solidFill>
                <a:latin typeface="Arial"/>
                <a:cs typeface="Arial"/>
                <a:sym typeface="Arial"/>
              </a:rPr>
              <a:t>Features of new image</a:t>
            </a:r>
            <a:endParaRPr sz="1400" kern="0">
              <a:solidFill>
                <a:srgbClr val="000000"/>
              </a:solidFill>
              <a:latin typeface="Arial"/>
              <a:cs typeface="Arial"/>
              <a:sym typeface="Arial"/>
            </a:endParaRPr>
          </a:p>
        </p:txBody>
      </p:sp>
      <p:cxnSp>
        <p:nvCxnSpPr>
          <p:cNvPr id="682" name="Shape 682"/>
          <p:cNvCxnSpPr>
            <a:endCxn id="681" idx="1"/>
          </p:cNvCxnSpPr>
          <p:nvPr/>
        </p:nvCxnSpPr>
        <p:spPr>
          <a:xfrm>
            <a:off x="3494150" y="3442450"/>
            <a:ext cx="3046200" cy="125400"/>
          </a:xfrm>
          <a:prstGeom prst="curvedConnector3">
            <a:avLst>
              <a:gd name="adj1" fmla="val 10185"/>
            </a:avLst>
          </a:prstGeom>
          <a:noFill/>
          <a:ln w="19050" cap="flat" cmpd="sng">
            <a:solidFill>
              <a:srgbClr val="0000FF"/>
            </a:solidFill>
            <a:prstDash val="solid"/>
            <a:round/>
            <a:headEnd type="none" w="med" len="med"/>
            <a:tailEnd type="triangle" w="med" len="med"/>
          </a:ln>
        </p:spPr>
      </p:cxnSp>
      <p:sp>
        <p:nvSpPr>
          <p:cNvPr id="683" name="Shape 683"/>
          <p:cNvSpPr txBox="1"/>
          <p:nvPr/>
        </p:nvSpPr>
        <p:spPr>
          <a:xfrm>
            <a:off x="6238475" y="4621975"/>
            <a:ext cx="2867100" cy="4281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1600"/>
              </a:spcAft>
              <a:buClr>
                <a:srgbClr val="000000"/>
              </a:buClr>
            </a:pPr>
            <a:r>
              <a:rPr lang="en" sz="1400" kern="0">
                <a:solidFill>
                  <a:srgbClr val="000000"/>
                </a:solidFill>
                <a:latin typeface="Arial"/>
                <a:cs typeface="Arial"/>
                <a:sym typeface="Arial"/>
              </a:rPr>
              <a:t>Total Variation regularizer (encourages spatial smoothness)</a:t>
            </a:r>
            <a:endParaRPr sz="1400" kern="0">
              <a:solidFill>
                <a:srgbClr val="000000"/>
              </a:solidFill>
              <a:latin typeface="Arial"/>
              <a:cs typeface="Arial"/>
              <a:sym typeface="Arial"/>
            </a:endParaRPr>
          </a:p>
        </p:txBody>
      </p:sp>
      <p:cxnSp>
        <p:nvCxnSpPr>
          <p:cNvPr id="684" name="Shape 684"/>
          <p:cNvCxnSpPr>
            <a:stCxn id="676" idx="3"/>
            <a:endCxn id="683" idx="1"/>
          </p:cNvCxnSpPr>
          <p:nvPr/>
        </p:nvCxnSpPr>
        <p:spPr>
          <a:xfrm>
            <a:off x="5800163" y="4637825"/>
            <a:ext cx="438300" cy="198300"/>
          </a:xfrm>
          <a:prstGeom prst="curvedConnector3">
            <a:avLst>
              <a:gd name="adj1" fmla="val 50001"/>
            </a:avLst>
          </a:prstGeom>
          <a:noFill/>
          <a:ln w="19050" cap="flat" cmpd="sng">
            <a:solidFill>
              <a:srgbClr val="0000FF"/>
            </a:solidFill>
            <a:prstDash val="solid"/>
            <a:round/>
            <a:headEnd type="none" w="med" len="med"/>
            <a:tailEnd type="triangle" w="med" len="med"/>
          </a:ln>
        </p:spPr>
      </p:cxnSp>
      <p:sp>
        <p:nvSpPr>
          <p:cNvPr id="17" name="Slide Number Placeholder 4">
            <a:extLst>
              <a:ext uri="{FF2B5EF4-FFF2-40B4-BE49-F238E27FC236}">
                <a16:creationId xmlns:a16="http://schemas.microsoft.com/office/drawing/2014/main" id="{6B92CBA1-94FD-8E4C-871B-55EB6DC140A2}"/>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22405342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90" name="Shape 690"/>
          <p:cNvPicPr preferRelativeResize="0"/>
          <p:nvPr/>
        </p:nvPicPr>
        <p:blipFill>
          <a:blip r:embed="rId3">
            <a:alphaModFix/>
          </a:blip>
          <a:stretch>
            <a:fillRect/>
          </a:stretch>
        </p:blipFill>
        <p:spPr>
          <a:xfrm>
            <a:off x="152400" y="2198526"/>
            <a:ext cx="8839198" cy="2282927"/>
          </a:xfrm>
          <a:prstGeom prst="rect">
            <a:avLst/>
          </a:prstGeom>
          <a:noFill/>
          <a:ln>
            <a:noFill/>
          </a:ln>
        </p:spPr>
      </p:pic>
      <p:sp>
        <p:nvSpPr>
          <p:cNvPr id="691" name="Shape 691"/>
          <p:cNvSpPr txBox="1"/>
          <p:nvPr/>
        </p:nvSpPr>
        <p:spPr>
          <a:xfrm>
            <a:off x="311700" y="954275"/>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Feature Inversion</a:t>
            </a:r>
            <a:endParaRPr sz="2800" kern="0">
              <a:solidFill>
                <a:srgbClr val="000000"/>
              </a:solidFill>
              <a:latin typeface="Arial"/>
              <a:cs typeface="Arial"/>
              <a:sym typeface="Arial"/>
            </a:endParaRPr>
          </a:p>
        </p:txBody>
      </p:sp>
      <p:sp>
        <p:nvSpPr>
          <p:cNvPr id="692" name="Shape 692"/>
          <p:cNvSpPr txBox="1"/>
          <p:nvPr/>
        </p:nvSpPr>
        <p:spPr>
          <a:xfrm>
            <a:off x="2527625" y="1699400"/>
            <a:ext cx="4207500" cy="347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Reconstructing from different layers of VGG-16</a:t>
            </a:r>
            <a:endParaRPr sz="1400" kern="0">
              <a:solidFill>
                <a:srgbClr val="000000"/>
              </a:solidFill>
              <a:latin typeface="Arial"/>
              <a:cs typeface="Arial"/>
              <a:sym typeface="Arial"/>
            </a:endParaRPr>
          </a:p>
        </p:txBody>
      </p:sp>
      <p:sp>
        <p:nvSpPr>
          <p:cNvPr id="693" name="Shape 693"/>
          <p:cNvSpPr txBox="1"/>
          <p:nvPr/>
        </p:nvSpPr>
        <p:spPr>
          <a:xfrm>
            <a:off x="0" y="5026875"/>
            <a:ext cx="5410200" cy="3936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1600"/>
              </a:spcAft>
              <a:buClr>
                <a:srgbClr val="000000"/>
              </a:buClr>
            </a:pPr>
            <a:r>
              <a:rPr lang="en" sz="600" kern="0">
                <a:solidFill>
                  <a:srgbClr val="000000"/>
                </a:solidFill>
                <a:latin typeface="Arial"/>
                <a:cs typeface="Arial"/>
                <a:sym typeface="Arial"/>
              </a:rPr>
              <a:t>Mahendran and Vedaldi, “Understanding Deep Image Representations by Inverting Them”, CVPR 2015</a:t>
            </a:r>
            <a:br>
              <a:rPr lang="en" sz="600" kern="0">
                <a:solidFill>
                  <a:srgbClr val="000000"/>
                </a:solidFill>
                <a:latin typeface="Arial"/>
                <a:cs typeface="Arial"/>
                <a:sym typeface="Arial"/>
              </a:rPr>
            </a:br>
            <a:r>
              <a:rPr lang="en" sz="600" kern="0">
                <a:solidFill>
                  <a:srgbClr val="000000"/>
                </a:solidFill>
                <a:latin typeface="Arial"/>
                <a:cs typeface="Arial"/>
                <a:sym typeface="Arial"/>
              </a:rPr>
              <a:t>Figure from Johnson, Alahi, and Fei-Fei, “Perceptual Losses for Real-Time Style Transfer and Super-Resolution”, ECCV 2016. Copyright Springer, 2016. Reproduced for educational purposes.</a:t>
            </a:r>
            <a:endParaRPr sz="600" kern="0">
              <a:solidFill>
                <a:srgbClr val="000000"/>
              </a:solidFill>
              <a:latin typeface="Arial"/>
              <a:cs typeface="Arial"/>
              <a:sym typeface="Arial"/>
            </a:endParaRPr>
          </a:p>
        </p:txBody>
      </p:sp>
      <p:sp>
        <p:nvSpPr>
          <p:cNvPr id="7" name="Slide Number Placeholder 4">
            <a:extLst>
              <a:ext uri="{FF2B5EF4-FFF2-40B4-BE49-F238E27FC236}">
                <a16:creationId xmlns:a16="http://schemas.microsoft.com/office/drawing/2014/main" id="{E16F82C9-74CA-814B-9121-D14D8677649E}"/>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a:t>Slide Credit: </a:t>
            </a:r>
            <a:r>
              <a:rPr lang="en-US" sz="1200" err="1"/>
              <a:t>Fei-Fei</a:t>
            </a:r>
            <a:r>
              <a:rPr lang="en-US" sz="1200"/>
              <a:t> Li, Justin Johnson, Serena Yeung, CS 231n</a:t>
            </a:r>
          </a:p>
        </p:txBody>
      </p:sp>
    </p:spTree>
    <p:extLst>
      <p:ext uri="{BB962C8B-B14F-4D97-AF65-F5344CB8AC3E}">
        <p14:creationId xmlns:p14="http://schemas.microsoft.com/office/powerpoint/2010/main" val="3271649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587665-12BA-42BD-86FA-DAFBE323D9E1}"/>
              </a:ext>
            </a:extLst>
          </p:cNvPr>
          <p:cNvSpPr>
            <a:spLocks noGrp="1"/>
          </p:cNvSpPr>
          <p:nvPr>
            <p:ph type="ftr" sz="quarter" idx="11"/>
          </p:nvPr>
        </p:nvSpPr>
        <p:spPr/>
        <p:txBody>
          <a:bodyPr/>
          <a:lstStyle/>
          <a:p>
            <a:pPr>
              <a:defRPr/>
            </a:pPr>
            <a:r>
              <a:rPr lang="en-US"/>
              <a:t>(C) Dhruv Batra </a:t>
            </a:r>
          </a:p>
        </p:txBody>
      </p:sp>
      <p:sp>
        <p:nvSpPr>
          <p:cNvPr id="5" name="Slide Number Placeholder 4">
            <a:extLst>
              <a:ext uri="{FF2B5EF4-FFF2-40B4-BE49-F238E27FC236}">
                <a16:creationId xmlns:a16="http://schemas.microsoft.com/office/drawing/2014/main" id="{1B4EB3EA-EA02-4B69-AE74-070A25F1E903}"/>
              </a:ext>
            </a:extLst>
          </p:cNvPr>
          <p:cNvSpPr>
            <a:spLocks noGrp="1"/>
          </p:cNvSpPr>
          <p:nvPr>
            <p:ph type="sldNum" sz="quarter" idx="12"/>
          </p:nvPr>
        </p:nvSpPr>
        <p:spPr/>
        <p:txBody>
          <a:bodyPr/>
          <a:lstStyle/>
          <a:p>
            <a:pPr>
              <a:defRPr/>
            </a:pPr>
            <a:fld id="{7134A590-6033-DE48-865B-A0558AEFCBD1}" type="slidenum">
              <a:rPr lang="en-US"/>
              <a:pPr>
                <a:defRPr/>
              </a:pPr>
              <a:t>8</a:t>
            </a:fld>
            <a:endParaRPr lang="en-US"/>
          </a:p>
        </p:txBody>
      </p:sp>
      <p:sp>
        <p:nvSpPr>
          <p:cNvPr id="7" name="Shape 130">
            <a:extLst>
              <a:ext uri="{FF2B5EF4-FFF2-40B4-BE49-F238E27FC236}">
                <a16:creationId xmlns:a16="http://schemas.microsoft.com/office/drawing/2014/main" id="{285C9FA2-6E54-4F18-8A66-3A881D90E908}"/>
              </a:ext>
            </a:extLst>
          </p:cNvPr>
          <p:cNvSpPr txBox="1">
            <a:spLocks/>
          </p:cNvSpPr>
          <p:nvPr/>
        </p:nvSpPr>
        <p:spPr bwMode="auto">
          <a:xfrm>
            <a:off x="17968" y="2995442"/>
            <a:ext cx="9126793"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800" kern="0" dirty="0">
                <a:ea typeface="+mj-lt"/>
                <a:cs typeface="+mj-lt"/>
              </a:rPr>
              <a:t>What do neuron activations look like?</a:t>
            </a:r>
            <a:endParaRPr lang="en-US" sz="3800" dirty="0">
              <a:ea typeface="+mj-lt"/>
              <a:cs typeface="+mj-lt"/>
            </a:endParaRPr>
          </a:p>
        </p:txBody>
      </p:sp>
    </p:spTree>
    <p:extLst>
      <p:ext uri="{BB962C8B-B14F-4D97-AF65-F5344CB8AC3E}">
        <p14:creationId xmlns:p14="http://schemas.microsoft.com/office/powerpoint/2010/main" val="2825379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31" name="Shape 231"/>
          <p:cNvSpPr txBox="1"/>
          <p:nvPr/>
        </p:nvSpPr>
        <p:spPr>
          <a:xfrm>
            <a:off x="25975" y="6584700"/>
            <a:ext cx="3744600" cy="349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err="1">
                <a:solidFill>
                  <a:srgbClr val="000000"/>
                </a:solidFill>
                <a:latin typeface="Arial"/>
                <a:cs typeface="Arial"/>
                <a:sym typeface="Arial"/>
              </a:rPr>
              <a:t>Yosinski</a:t>
            </a:r>
            <a:r>
              <a:rPr lang="en" sz="600" kern="0">
                <a:solidFill>
                  <a:srgbClr val="000000"/>
                </a:solidFill>
                <a:latin typeface="Arial"/>
                <a:cs typeface="Arial"/>
                <a:sym typeface="Arial"/>
              </a:rPr>
              <a:t> et al, “Understanding Neural Networks Through Deep Visualization”, ICML DL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 copyright Jason </a:t>
            </a:r>
            <a:r>
              <a:rPr lang="en" sz="600" kern="0" err="1">
                <a:solidFill>
                  <a:srgbClr val="000000"/>
                </a:solidFill>
                <a:latin typeface="Arial"/>
                <a:cs typeface="Arial"/>
                <a:sym typeface="Arial"/>
              </a:rPr>
              <a:t>Yosinski</a:t>
            </a:r>
            <a:r>
              <a:rPr lang="en" sz="600" kern="0">
                <a:solidFill>
                  <a:srgbClr val="000000"/>
                </a:solidFill>
                <a:latin typeface="Arial"/>
                <a:cs typeface="Arial"/>
                <a:sym typeface="Arial"/>
              </a:rPr>
              <a:t>, 2014. Reproduced with permission.</a:t>
            </a:r>
            <a:endParaRPr sz="600" kern="0">
              <a:solidFill>
                <a:srgbClr val="000000"/>
              </a:solidFill>
              <a:latin typeface="Arial"/>
              <a:cs typeface="Arial"/>
              <a:sym typeface="Arial"/>
            </a:endParaRPr>
          </a:p>
        </p:txBody>
      </p:sp>
      <p:pic>
        <p:nvPicPr>
          <p:cNvPr id="1026" name="Picture 2" descr="DeepVis Toolbox Screenshot bus">
            <a:extLst>
              <a:ext uri="{FF2B5EF4-FFF2-40B4-BE49-F238E27FC236}">
                <a16:creationId xmlns:a16="http://schemas.microsoft.com/office/drawing/2014/main" id="{085F6A27-FDEE-4447-BB86-B35C9805D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 y="883909"/>
            <a:ext cx="9144529" cy="566929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46">
            <a:extLst>
              <a:ext uri="{FF2B5EF4-FFF2-40B4-BE49-F238E27FC236}">
                <a16:creationId xmlns:a16="http://schemas.microsoft.com/office/drawing/2014/main" id="{FA93C931-7A9A-42C8-A9CA-C4C39C0F2AC2}"/>
              </a:ext>
            </a:extLst>
          </p:cNvPr>
          <p:cNvSpPr txBox="1">
            <a:spLocks/>
          </p:cNvSpPr>
          <p:nvPr/>
        </p:nvSpPr>
        <p:spPr bwMode="auto">
          <a:xfrm>
            <a:off x="455131" y="109823"/>
            <a:ext cx="8229600"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a:t>Visualizing activations in intermediate layers</a:t>
            </a:r>
            <a:endParaRPr lang="en-US" kern="0"/>
          </a:p>
        </p:txBody>
      </p:sp>
    </p:spTree>
    <p:extLst>
      <p:ext uri="{BB962C8B-B14F-4D97-AF65-F5344CB8AC3E}">
        <p14:creationId xmlns:p14="http://schemas.microsoft.com/office/powerpoint/2010/main" val="1450373175"/>
      </p:ext>
    </p:extLst>
  </p:cSld>
  <p:clrMapOvr>
    <a:masterClrMapping/>
  </p:clrMapOvr>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6</TotalTime>
  <Words>5246</Words>
  <Application>Microsoft Macintosh PowerPoint</Application>
  <PresentationFormat>On-screen Show (4:3)</PresentationFormat>
  <Paragraphs>756</Paragraphs>
  <Slides>77</Slides>
  <Notes>55</Notes>
  <HiddenSlides>7</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77</vt:i4>
      </vt:variant>
    </vt:vector>
  </HeadingPairs>
  <TitlesOfParts>
    <vt:vector size="87" baseType="lpstr">
      <vt:lpstr>Arial</vt:lpstr>
      <vt:lpstr>Arial Narrow</vt:lpstr>
      <vt:lpstr>Avenir Book</vt:lpstr>
      <vt:lpstr>Calibri</vt:lpstr>
      <vt:lpstr>Droid Serif</vt:lpstr>
      <vt:lpstr>Garamond</vt:lpstr>
      <vt:lpstr>Roboto</vt:lpstr>
      <vt:lpstr>Roboto Bold</vt:lpstr>
      <vt:lpstr>Roboto Regular</vt:lpstr>
      <vt:lpstr>Blank Presentation</vt:lpstr>
      <vt:lpstr>CS 4803 / 7643: Deep Learning</vt:lpstr>
      <vt:lpstr>Plan for Today</vt:lpstr>
      <vt:lpstr>Plan for Today</vt:lpstr>
      <vt:lpstr>PowerPoint Presentation</vt:lpstr>
      <vt:lpstr>PowerPoint Presentation</vt:lpstr>
      <vt:lpstr>Visualizing filters in first layer</vt:lpstr>
      <vt:lpstr>Visualizing filters in intermediate layers</vt:lpstr>
      <vt:lpstr>PowerPoint Presentation</vt:lpstr>
      <vt:lpstr>PowerPoint Presentation</vt:lpstr>
      <vt:lpstr>Maximally Activating Patches</vt:lpstr>
      <vt:lpstr>What does the last layer learn?</vt:lpstr>
      <vt:lpstr>Last Layer: Nearest Neighbors</vt:lpstr>
      <vt:lpstr>Last Layer: Dimensionality Reduction</vt:lpstr>
      <vt:lpstr>Last Layer: Dimensionality Reduction</vt:lpstr>
      <vt:lpstr>Plan for Today</vt:lpstr>
      <vt:lpstr>PowerPoint Presentation</vt:lpstr>
      <vt:lpstr>Visual Explanations</vt:lpstr>
      <vt:lpstr>Which pixels matter: Occlusion Maps</vt:lpstr>
      <vt:lpstr>Which pixels matter: Occlusion Maps</vt:lpstr>
      <vt:lpstr>PowerPoint Presentation</vt:lpstr>
      <vt:lpstr>What if our model was linear?</vt:lpstr>
      <vt:lpstr>What if our model was linear?</vt:lpstr>
      <vt:lpstr>But it’s not </vt:lpstr>
      <vt:lpstr>Can we make it linear?</vt:lpstr>
      <vt:lpstr>Taylor Series</vt:lpstr>
      <vt:lpstr>Feature Importance in Deep Models</vt:lpstr>
      <vt:lpstr>PowerPoint Presentation</vt:lpstr>
      <vt:lpstr>Which pixels matter: Saliency via Backprop</vt:lpstr>
      <vt:lpstr>Saliency Maps</vt:lpstr>
      <vt:lpstr>Saliency Maps: Segmentation without supervision</vt:lpstr>
      <vt:lpstr>Remember ReLUs?</vt:lpstr>
      <vt:lpstr>PowerPoint Presentation</vt:lpstr>
      <vt:lpstr>PowerPoint Presentation</vt:lpstr>
      <vt:lpstr>Grad-CAM Visual Explanations from Deep Networks  via Gradient-based Localization   [ICCV ‘17]  </vt:lpstr>
      <vt:lpstr>Grad-CAM Motivation</vt:lpstr>
      <vt:lpstr>Grad-CAM</vt:lpstr>
      <vt:lpstr>Grad-CAM</vt:lpstr>
      <vt:lpstr>Interesting findings with Grad-CAM</vt:lpstr>
      <vt:lpstr>Grad-CAM for captioning</vt:lpstr>
      <vt:lpstr>Grad-CAM for VQA</vt:lpstr>
      <vt:lpstr>Grad-CAM Visual Explanations for VQA</vt:lpstr>
      <vt:lpstr>Grad-CAM Visual Explanations for VQA</vt:lpstr>
      <vt:lpstr>Interesting findings with Grad-CAM</vt:lpstr>
      <vt:lpstr>Analyzing Failure modes with Grad-CAM</vt:lpstr>
      <vt:lpstr>Demo</vt:lpstr>
      <vt:lpstr>Plan for Today</vt:lpstr>
      <vt:lpstr>How we evaluate explanations?</vt:lpstr>
      <vt:lpstr>Is Grad-CAM more class discriminative?</vt:lpstr>
      <vt:lpstr>Is Grad-CAM more class discriminative?</vt:lpstr>
      <vt:lpstr>Help establish trust with a user?</vt:lpstr>
      <vt:lpstr>Help establish trust in a user?</vt:lpstr>
      <vt:lpstr>PowerPoint Presentation</vt:lpstr>
      <vt:lpstr>PowerPoint Presentation</vt:lpstr>
      <vt:lpstr>PowerPoint Presentation</vt:lpstr>
      <vt:lpstr>PowerPoint Presentation</vt:lpstr>
      <vt:lpstr>PowerPoint Presentation</vt:lpstr>
      <vt:lpstr>Are Grad-CAM explanations human-like?</vt:lpstr>
      <vt:lpstr>Plan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Ramasamy Selvaraju, Ramprasaath</cp:lastModifiedBy>
  <cp:revision>2</cp:revision>
  <cp:lastPrinted>2015-04-01T17:45:43Z</cp:lastPrinted>
  <dcterms:created xsi:type="dcterms:W3CDTF">2013-03-06T19:31:42Z</dcterms:created>
  <dcterms:modified xsi:type="dcterms:W3CDTF">2019-10-02T15:08:46Z</dcterms:modified>
  <cp:category/>
</cp:coreProperties>
</file>