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mp4" ContentType="video/mp4"/>
  <Default Extension="vml" ContentType="application/vnd.openxmlformats-officedocument.vmlDrawing"/>
  <Default Extension="png" ContentType="image/png"/>
  <Default Extension="bin" ContentType="application/vnd.openxmlformats-officedocument.oleObject"/>
  <Default Extension="rels" ContentType="application/vnd.openxmlformats-package.relationships+xml"/>
  <Default Extension="gif" ContentType="image/gif"/>
  <Default Extension="mov" ContentType="video/quicktime"/>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48.jpg" ContentType="image/p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5" r:id="rId1"/>
    <p:sldMasterId id="2147483687" r:id="rId2"/>
  </p:sldMasterIdLst>
  <p:notesMasterIdLst>
    <p:notesMasterId r:id="rId165"/>
  </p:notesMasterIdLst>
  <p:handoutMasterIdLst>
    <p:handoutMasterId r:id="rId166"/>
  </p:handoutMasterIdLst>
  <p:sldIdLst>
    <p:sldId id="1426" r:id="rId3"/>
    <p:sldId id="1529" r:id="rId4"/>
    <p:sldId id="1245" r:id="rId5"/>
    <p:sldId id="1244" r:id="rId6"/>
    <p:sldId id="1456" r:id="rId7"/>
    <p:sldId id="1435" r:id="rId8"/>
    <p:sldId id="1436" r:id="rId9"/>
    <p:sldId id="1437" r:id="rId10"/>
    <p:sldId id="1440" r:id="rId11"/>
    <p:sldId id="1474" r:id="rId12"/>
    <p:sldId id="1459" r:id="rId13"/>
    <p:sldId id="1460" r:id="rId14"/>
    <p:sldId id="1461" r:id="rId15"/>
    <p:sldId id="1475" r:id="rId16"/>
    <p:sldId id="1442" r:id="rId17"/>
    <p:sldId id="1443" r:id="rId18"/>
    <p:sldId id="1444" r:id="rId19"/>
    <p:sldId id="1476" r:id="rId20"/>
    <p:sldId id="1477" r:id="rId21"/>
    <p:sldId id="1478" r:id="rId22"/>
    <p:sldId id="1479" r:id="rId23"/>
    <p:sldId id="1480" r:id="rId24"/>
    <p:sldId id="1481" r:id="rId25"/>
    <p:sldId id="1482" r:id="rId26"/>
    <p:sldId id="1483" r:id="rId27"/>
    <p:sldId id="1484" r:id="rId28"/>
    <p:sldId id="1485" r:id="rId29"/>
    <p:sldId id="1486" r:id="rId30"/>
    <p:sldId id="1487" r:id="rId31"/>
    <p:sldId id="1488" r:id="rId32"/>
    <p:sldId id="1489" r:id="rId33"/>
    <p:sldId id="1490" r:id="rId34"/>
    <p:sldId id="1491" r:id="rId35"/>
    <p:sldId id="1492" r:id="rId36"/>
    <p:sldId id="1445" r:id="rId37"/>
    <p:sldId id="1450" r:id="rId38"/>
    <p:sldId id="1564" r:id="rId39"/>
    <p:sldId id="1565" r:id="rId40"/>
    <p:sldId id="1566" r:id="rId41"/>
    <p:sldId id="1567" r:id="rId42"/>
    <p:sldId id="1568" r:id="rId43"/>
    <p:sldId id="1569" r:id="rId44"/>
    <p:sldId id="1570" r:id="rId45"/>
    <p:sldId id="1571" r:id="rId46"/>
    <p:sldId id="1493" r:id="rId47"/>
    <p:sldId id="1494" r:id="rId48"/>
    <p:sldId id="1496" r:id="rId49"/>
    <p:sldId id="1497" r:id="rId50"/>
    <p:sldId id="1498" r:id="rId51"/>
    <p:sldId id="1499" r:id="rId52"/>
    <p:sldId id="1500" r:id="rId53"/>
    <p:sldId id="1501" r:id="rId54"/>
    <p:sldId id="1502" r:id="rId55"/>
    <p:sldId id="1503" r:id="rId56"/>
    <p:sldId id="1504" r:id="rId57"/>
    <p:sldId id="1505" r:id="rId58"/>
    <p:sldId id="1506" r:id="rId59"/>
    <p:sldId id="1507" r:id="rId60"/>
    <p:sldId id="1508" r:id="rId61"/>
    <p:sldId id="1509" r:id="rId62"/>
    <p:sldId id="1510" r:id="rId63"/>
    <p:sldId id="1326" r:id="rId64"/>
    <p:sldId id="1279" r:id="rId65"/>
    <p:sldId id="1280" r:id="rId66"/>
    <p:sldId id="1283" r:id="rId67"/>
    <p:sldId id="1285" r:id="rId68"/>
    <p:sldId id="1371" r:id="rId69"/>
    <p:sldId id="1373" r:id="rId70"/>
    <p:sldId id="1374" r:id="rId71"/>
    <p:sldId id="1375" r:id="rId72"/>
    <p:sldId id="1286" r:id="rId73"/>
    <p:sldId id="1288" r:id="rId74"/>
    <p:sldId id="1305" r:id="rId75"/>
    <p:sldId id="1291" r:id="rId76"/>
    <p:sldId id="1292" r:id="rId77"/>
    <p:sldId id="1295" r:id="rId78"/>
    <p:sldId id="1306" r:id="rId79"/>
    <p:sldId id="1307" r:id="rId80"/>
    <p:sldId id="1296" r:id="rId81"/>
    <p:sldId id="1297" r:id="rId82"/>
    <p:sldId id="1298" r:id="rId83"/>
    <p:sldId id="1301" r:id="rId84"/>
    <p:sldId id="1302" r:id="rId85"/>
    <p:sldId id="1293" r:id="rId86"/>
    <p:sldId id="1309" r:id="rId87"/>
    <p:sldId id="1310" r:id="rId88"/>
    <p:sldId id="1311" r:id="rId89"/>
    <p:sldId id="1530" r:id="rId90"/>
    <p:sldId id="1313" r:id="rId91"/>
    <p:sldId id="1314" r:id="rId92"/>
    <p:sldId id="1316" r:id="rId93"/>
    <p:sldId id="1315" r:id="rId94"/>
    <p:sldId id="1381" r:id="rId95"/>
    <p:sldId id="1382" r:id="rId96"/>
    <p:sldId id="1457" r:id="rId97"/>
    <p:sldId id="1553" r:id="rId98"/>
    <p:sldId id="1531" r:id="rId99"/>
    <p:sldId id="1532" r:id="rId100"/>
    <p:sldId id="1533" r:id="rId101"/>
    <p:sldId id="1534" r:id="rId102"/>
    <p:sldId id="1535" r:id="rId103"/>
    <p:sldId id="1536" r:id="rId104"/>
    <p:sldId id="1537" r:id="rId105"/>
    <p:sldId id="1538" r:id="rId106"/>
    <p:sldId id="1539" r:id="rId107"/>
    <p:sldId id="1540" r:id="rId108"/>
    <p:sldId id="1541" r:id="rId109"/>
    <p:sldId id="1542" r:id="rId110"/>
    <p:sldId id="1543" r:id="rId111"/>
    <p:sldId id="1544" r:id="rId112"/>
    <p:sldId id="1545" r:id="rId113"/>
    <p:sldId id="1546" r:id="rId114"/>
    <p:sldId id="1547" r:id="rId115"/>
    <p:sldId id="1548" r:id="rId116"/>
    <p:sldId id="1549" r:id="rId117"/>
    <p:sldId id="1554" r:id="rId118"/>
    <p:sldId id="1550" r:id="rId119"/>
    <p:sldId id="1551" r:id="rId120"/>
    <p:sldId id="1512" r:id="rId121"/>
    <p:sldId id="1513" r:id="rId122"/>
    <p:sldId id="1511" r:id="rId123"/>
    <p:sldId id="1384" r:id="rId124"/>
    <p:sldId id="1385" r:id="rId125"/>
    <p:sldId id="1387" r:id="rId126"/>
    <p:sldId id="1386" r:id="rId127"/>
    <p:sldId id="1388" r:id="rId128"/>
    <p:sldId id="1389" r:id="rId129"/>
    <p:sldId id="1555" r:id="rId130"/>
    <p:sldId id="1558" r:id="rId131"/>
    <p:sldId id="1468" r:id="rId132"/>
    <p:sldId id="1469" r:id="rId133"/>
    <p:sldId id="1470" r:id="rId134"/>
    <p:sldId id="1559" r:id="rId135"/>
    <p:sldId id="1560" r:id="rId136"/>
    <p:sldId id="1596" r:id="rId137"/>
    <p:sldId id="1597" r:id="rId138"/>
    <p:sldId id="1598" r:id="rId139"/>
    <p:sldId id="1599" r:id="rId140"/>
    <p:sldId id="1586" r:id="rId141"/>
    <p:sldId id="1587" r:id="rId142"/>
    <p:sldId id="1572" r:id="rId143"/>
    <p:sldId id="1574" r:id="rId144"/>
    <p:sldId id="1575" r:id="rId145"/>
    <p:sldId id="1576" r:id="rId146"/>
    <p:sldId id="1577" r:id="rId147"/>
    <p:sldId id="1592" r:id="rId148"/>
    <p:sldId id="1366" r:id="rId149"/>
    <p:sldId id="1593" r:id="rId150"/>
    <p:sldId id="1594" r:id="rId151"/>
    <p:sldId id="1595" r:id="rId152"/>
    <p:sldId id="1111" r:id="rId153"/>
    <p:sldId id="1129" r:id="rId154"/>
    <p:sldId id="1368" r:id="rId155"/>
    <p:sldId id="1369" r:id="rId156"/>
    <p:sldId id="1365" r:id="rId157"/>
    <p:sldId id="1561" r:id="rId158"/>
    <p:sldId id="1563" r:id="rId159"/>
    <p:sldId id="1367" r:id="rId160"/>
    <p:sldId id="1110" r:id="rId161"/>
    <p:sldId id="1108" r:id="rId162"/>
    <p:sldId id="1100" r:id="rId163"/>
    <p:sldId id="1161" r:id="rId164"/>
  </p:sldIdLst>
  <p:sldSz cx="9144000" cy="6858000" type="screen4x3"/>
  <p:notesSz cx="6858000" cy="9144000"/>
  <p:defaultTextStyle>
    <a:defPPr>
      <a:defRPr lang="en-US"/>
    </a:defPPr>
    <a:lvl1pPr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5" autoAdjust="0"/>
    <p:restoredTop sz="92170" autoAdjust="0"/>
  </p:normalViewPr>
  <p:slideViewPr>
    <p:cSldViewPr>
      <p:cViewPr varScale="1">
        <p:scale>
          <a:sx n="116" d="100"/>
          <a:sy n="116" d="100"/>
        </p:scale>
        <p:origin x="110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16"/>
    </p:cViewPr>
  </p:sorterViewPr>
  <p:notesViewPr>
    <p:cSldViewPr>
      <p:cViewPr varScale="1">
        <p:scale>
          <a:sx n="88" d="100"/>
          <a:sy n="88" d="100"/>
        </p:scale>
        <p:origin x="-207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0.xml"/><Relationship Id="rId143" Type="http://schemas.openxmlformats.org/officeDocument/2006/relationships/slide" Target="slides/slide141.xml"/><Relationship Id="rId144" Type="http://schemas.openxmlformats.org/officeDocument/2006/relationships/slide" Target="slides/slide142.xml"/><Relationship Id="rId145" Type="http://schemas.openxmlformats.org/officeDocument/2006/relationships/slide" Target="slides/slide143.xml"/><Relationship Id="rId146" Type="http://schemas.openxmlformats.org/officeDocument/2006/relationships/slide" Target="slides/slide144.xml"/><Relationship Id="rId147" Type="http://schemas.openxmlformats.org/officeDocument/2006/relationships/slide" Target="slides/slide145.xml"/><Relationship Id="rId148" Type="http://schemas.openxmlformats.org/officeDocument/2006/relationships/slide" Target="slides/slide146.xml"/><Relationship Id="rId149" Type="http://schemas.openxmlformats.org/officeDocument/2006/relationships/slide" Target="slides/slide14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150" Type="http://schemas.openxmlformats.org/officeDocument/2006/relationships/slide" Target="slides/slide148.xml"/><Relationship Id="rId151" Type="http://schemas.openxmlformats.org/officeDocument/2006/relationships/slide" Target="slides/slide149.xml"/><Relationship Id="rId152" Type="http://schemas.openxmlformats.org/officeDocument/2006/relationships/slide" Target="slides/slide15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53" Type="http://schemas.openxmlformats.org/officeDocument/2006/relationships/slide" Target="slides/slide151.xml"/><Relationship Id="rId154" Type="http://schemas.openxmlformats.org/officeDocument/2006/relationships/slide" Target="slides/slide152.xml"/><Relationship Id="rId155" Type="http://schemas.openxmlformats.org/officeDocument/2006/relationships/slide" Target="slides/slide153.xml"/><Relationship Id="rId156" Type="http://schemas.openxmlformats.org/officeDocument/2006/relationships/slide" Target="slides/slide154.xml"/><Relationship Id="rId157" Type="http://schemas.openxmlformats.org/officeDocument/2006/relationships/slide" Target="slides/slide155.xml"/><Relationship Id="rId158" Type="http://schemas.openxmlformats.org/officeDocument/2006/relationships/slide" Target="slides/slide156.xml"/><Relationship Id="rId159" Type="http://schemas.openxmlformats.org/officeDocument/2006/relationships/slide" Target="slides/slide15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160" Type="http://schemas.openxmlformats.org/officeDocument/2006/relationships/slide" Target="slides/slide158.xml"/><Relationship Id="rId161" Type="http://schemas.openxmlformats.org/officeDocument/2006/relationships/slide" Target="slides/slide159.xml"/><Relationship Id="rId162" Type="http://schemas.openxmlformats.org/officeDocument/2006/relationships/slide" Target="slides/slide16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63" Type="http://schemas.openxmlformats.org/officeDocument/2006/relationships/slide" Target="slides/slide161.xml"/><Relationship Id="rId164" Type="http://schemas.openxmlformats.org/officeDocument/2006/relationships/slide" Target="slides/slide162.xml"/><Relationship Id="rId165" Type="http://schemas.openxmlformats.org/officeDocument/2006/relationships/notesMaster" Target="notesMasters/notesMaster1.xml"/><Relationship Id="rId166" Type="http://schemas.openxmlformats.org/officeDocument/2006/relationships/handoutMaster" Target="handoutMasters/handoutMaster1.xml"/><Relationship Id="rId167" Type="http://schemas.openxmlformats.org/officeDocument/2006/relationships/presProps" Target="presProps.xml"/><Relationship Id="rId168" Type="http://schemas.openxmlformats.org/officeDocument/2006/relationships/viewProps" Target="viewProps.xml"/><Relationship Id="rId169" Type="http://schemas.openxmlformats.org/officeDocument/2006/relationships/theme" Target="theme/theme1.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170" Type="http://schemas.openxmlformats.org/officeDocument/2006/relationships/tableStyles" Target="tableStyles.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100" Type="http://schemas.openxmlformats.org/officeDocument/2006/relationships/slide" Target="slides/slide98.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40" Type="http://schemas.openxmlformats.org/officeDocument/2006/relationships/slide" Target="slides/slide138.xml"/><Relationship Id="rId141" Type="http://schemas.openxmlformats.org/officeDocument/2006/relationships/slide" Target="slides/slide13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E4735-A5D0-044D-BE7E-3A4B3C0A561F}" type="datetimeFigureOut">
              <a:rPr lang="en-US" smtClean="0"/>
              <a:pPr/>
              <a:t>9/19/17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6C03F-7434-D740-BBB1-1637C88A1EC2}" type="slidenum">
              <a:rPr lang="en-US" smtClean="0"/>
              <a:pPr/>
              <a:t>‹#›</a:t>
            </a:fld>
            <a:endParaRPr lang="en-US"/>
          </a:p>
        </p:txBody>
      </p:sp>
    </p:spTree>
    <p:extLst>
      <p:ext uri="{BB962C8B-B14F-4D97-AF65-F5344CB8AC3E}">
        <p14:creationId xmlns:p14="http://schemas.microsoft.com/office/powerpoint/2010/main" val="25091637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fld id="{07DD8A4E-80D5-E442-8CCA-D5A1F77B1F24}" type="slidenum">
              <a:rPr lang="en-US"/>
              <a:pPr>
                <a:defRPr/>
              </a:pPr>
              <a:t>‹#›</a:t>
            </a:fld>
            <a:endParaRPr lang="en-US"/>
          </a:p>
        </p:txBody>
      </p:sp>
    </p:spTree>
    <p:extLst>
      <p:ext uri="{BB962C8B-B14F-4D97-AF65-F5344CB8AC3E}">
        <p14:creationId xmlns:p14="http://schemas.microsoft.com/office/powerpoint/2010/main" val="24304481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3" name="Text Box 1"/>
          <p:cNvSpPr txBox="1">
            <a:spLocks noGrp="1" noRot="1" noChangeAspect="1" noChangeArrowheads="1"/>
          </p:cNvSpPr>
          <p:nvPr>
            <p:ph type="sldImg"/>
          </p:nvPr>
        </p:nvSpPr>
        <p:spPr bwMode="auto">
          <a:xfrm>
            <a:off x="1339850" y="914400"/>
            <a:ext cx="4176713" cy="3133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8114" name="Text Box 2"/>
          <p:cNvSpPr txBox="1">
            <a:spLocks noGrp="1" noChangeArrowheads="1"/>
          </p:cNvSpPr>
          <p:nvPr>
            <p:ph type="body" idx="1"/>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C05CCCE-8958-FF4E-96A2-BBB18B25152A}" type="slidenum">
              <a:rPr lang="en-US"/>
              <a:pPr/>
              <a:t>66</a:t>
            </a:fld>
            <a:endParaRPr lang="en-US"/>
          </a:p>
        </p:txBody>
      </p:sp>
      <p:sp>
        <p:nvSpPr>
          <p:cNvPr id="13926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3926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1" name="Text Box 1"/>
          <p:cNvSpPr txBox="1">
            <a:spLocks noGrp="1" noRot="1" noChangeAspect="1" noChangeArrowheads="1"/>
          </p:cNvSpPr>
          <p:nvPr>
            <p:ph type="sldImg"/>
          </p:nvPr>
        </p:nvSpPr>
        <p:spPr bwMode="auto">
          <a:xfrm>
            <a:off x="1339850" y="914400"/>
            <a:ext cx="4176713" cy="3133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0162" name="Text Box 2"/>
          <p:cNvSpPr txBox="1">
            <a:spLocks noGrp="1" noChangeArrowheads="1"/>
          </p:cNvSpPr>
          <p:nvPr>
            <p:ph type="body" idx="1"/>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1" name="Text Box 1"/>
          <p:cNvSpPr txBox="1">
            <a:spLocks noGrp="1" noRot="1" noChangeAspect="1" noChangeArrowheads="1"/>
          </p:cNvSpPr>
          <p:nvPr>
            <p:ph type="sldImg"/>
          </p:nvPr>
        </p:nvSpPr>
        <p:spPr bwMode="auto">
          <a:xfrm>
            <a:off x="1339850" y="914400"/>
            <a:ext cx="4176713" cy="3133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0162" name="Text Box 2"/>
          <p:cNvSpPr txBox="1">
            <a:spLocks noGrp="1" noChangeArrowheads="1"/>
          </p:cNvSpPr>
          <p:nvPr>
            <p:ph type="body" idx="1"/>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1" name="Text Box 1"/>
          <p:cNvSpPr txBox="1">
            <a:spLocks noGrp="1" noRot="1" noChangeAspect="1" noChangeArrowheads="1"/>
          </p:cNvSpPr>
          <p:nvPr>
            <p:ph type="sldImg"/>
          </p:nvPr>
        </p:nvSpPr>
        <p:spPr bwMode="auto">
          <a:xfrm>
            <a:off x="1462088" y="1246188"/>
            <a:ext cx="3941762" cy="2957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28002" name="Text Box 2"/>
          <p:cNvSpPr txBox="1">
            <a:spLocks noGrp="1" noChangeArrowheads="1"/>
          </p:cNvSpPr>
          <p:nvPr>
            <p:ph type="body" idx="1"/>
          </p:nvPr>
        </p:nvSpPr>
        <p:spPr bwMode="auto">
          <a:xfrm>
            <a:off x="1372721" y="4401705"/>
            <a:ext cx="4112559" cy="348384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5F863BC-4F98-FA45-9D58-E0B8D878443D}" type="slidenum">
              <a:rPr lang="en-US"/>
              <a:pPr/>
              <a:t>76</a:t>
            </a:fld>
            <a:endParaRPr lang="en-US"/>
          </a:p>
        </p:txBody>
      </p:sp>
      <p:sp>
        <p:nvSpPr>
          <p:cNvPr id="13824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3824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5F863BC-4F98-FA45-9D58-E0B8D878443D}" type="slidenum">
              <a:rPr lang="en-US"/>
              <a:pPr/>
              <a:t>79</a:t>
            </a:fld>
            <a:endParaRPr lang="en-US"/>
          </a:p>
        </p:txBody>
      </p:sp>
      <p:sp>
        <p:nvSpPr>
          <p:cNvPr id="13824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3824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5F863BC-4F98-FA45-9D58-E0B8D878443D}" type="slidenum">
              <a:rPr lang="en-US"/>
              <a:pPr/>
              <a:t>80</a:t>
            </a:fld>
            <a:endParaRPr lang="en-US"/>
          </a:p>
        </p:txBody>
      </p:sp>
      <p:sp>
        <p:nvSpPr>
          <p:cNvPr id="13824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3824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1" name="Text Box 1"/>
          <p:cNvSpPr txBox="1">
            <a:spLocks noGrp="1" noRot="1" noChangeAspect="1" noChangeArrowheads="1"/>
          </p:cNvSpPr>
          <p:nvPr>
            <p:ph type="sldImg"/>
          </p:nvPr>
        </p:nvSpPr>
        <p:spPr bwMode="auto">
          <a:xfrm>
            <a:off x="1339850" y="914400"/>
            <a:ext cx="4176713" cy="3133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282" name="Text Box 2"/>
          <p:cNvSpPr txBox="1">
            <a:spLocks noGrp="1" noChangeArrowheads="1"/>
          </p:cNvSpPr>
          <p:nvPr>
            <p:ph type="body" idx="1"/>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1" name="Text Box 1"/>
          <p:cNvSpPr txBox="1">
            <a:spLocks noGrp="1" noRot="1" noChangeAspect="1" noChangeArrowheads="1"/>
          </p:cNvSpPr>
          <p:nvPr>
            <p:ph type="sldImg"/>
          </p:nvPr>
        </p:nvSpPr>
        <p:spPr bwMode="auto">
          <a:xfrm>
            <a:off x="1339850" y="914400"/>
            <a:ext cx="4176713" cy="3133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282" name="Text Box 2"/>
          <p:cNvSpPr txBox="1">
            <a:spLocks noGrp="1" noChangeArrowheads="1"/>
          </p:cNvSpPr>
          <p:nvPr>
            <p:ph type="body" idx="1"/>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7B30B-3635-A54E-BD09-6F8ECDB40C66}" type="slidenum">
              <a:rPr lang="en-US" smtClean="0"/>
              <a:pPr/>
              <a:t>9</a:t>
            </a:fld>
            <a:endParaRPr lang="en-US"/>
          </a:p>
        </p:txBody>
      </p:sp>
    </p:spTree>
    <p:extLst>
      <p:ext uri="{BB962C8B-B14F-4D97-AF65-F5344CB8AC3E}">
        <p14:creationId xmlns:p14="http://schemas.microsoft.com/office/powerpoint/2010/main" val="634920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7" name="Text Box 1"/>
          <p:cNvSpPr txBox="1">
            <a:spLocks noGrp="1" noRot="1" noChangeAspect="1" noChangeArrowheads="1"/>
          </p:cNvSpPr>
          <p:nvPr>
            <p:ph type="sldImg"/>
          </p:nvPr>
        </p:nvSpPr>
        <p:spPr bwMode="auto">
          <a:xfrm>
            <a:off x="1339850" y="914400"/>
            <a:ext cx="4176713" cy="3133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4738" name="Text Box 2"/>
          <p:cNvSpPr txBox="1">
            <a:spLocks noGrp="1" noChangeArrowheads="1"/>
          </p:cNvSpPr>
          <p:nvPr>
            <p:ph type="body" idx="1"/>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BA557F4-9B78-C140-AB19-BD396D2EE86C}" type="slidenum">
              <a:rPr lang="en-US"/>
              <a:pPr/>
              <a:t>96</a:t>
            </a:fld>
            <a:endParaRPr lang="en-US"/>
          </a:p>
        </p:txBody>
      </p:sp>
      <p:sp>
        <p:nvSpPr>
          <p:cNvPr id="23040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040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26342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BA557F4-9B78-C140-AB19-BD396D2EE86C}" type="slidenum">
              <a:rPr lang="en-US"/>
              <a:pPr/>
              <a:t>116</a:t>
            </a:fld>
            <a:endParaRPr lang="en-US"/>
          </a:p>
        </p:txBody>
      </p:sp>
      <p:sp>
        <p:nvSpPr>
          <p:cNvPr id="23040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040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63614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395B90D-318D-2542-A51C-3F595E6C5357}" type="slidenum">
              <a:rPr lang="en-US"/>
              <a:pPr/>
              <a:t>117</a:t>
            </a:fld>
            <a:endParaRPr lang="en-US"/>
          </a:p>
        </p:txBody>
      </p:sp>
      <p:sp>
        <p:nvSpPr>
          <p:cNvPr id="22732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733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18751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BE0DAA8-278D-FE44-B039-4CFC872963E7}" type="slidenum">
              <a:rPr lang="en-US"/>
              <a:pPr/>
              <a:t>118</a:t>
            </a:fld>
            <a:endParaRPr lang="en-US"/>
          </a:p>
        </p:txBody>
      </p:sp>
      <p:sp>
        <p:nvSpPr>
          <p:cNvPr id="22835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835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88633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142</a:t>
            </a:fld>
            <a:endParaRPr lang="en-US"/>
          </a:p>
        </p:txBody>
      </p:sp>
    </p:spTree>
    <p:extLst>
      <p:ext uri="{BB962C8B-B14F-4D97-AF65-F5344CB8AC3E}">
        <p14:creationId xmlns:p14="http://schemas.microsoft.com/office/powerpoint/2010/main" val="1720271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18</a:t>
            </a:fld>
            <a:endParaRPr lang="en-US"/>
          </a:p>
        </p:txBody>
      </p:sp>
    </p:spTree>
    <p:extLst>
      <p:ext uri="{BB962C8B-B14F-4D97-AF65-F5344CB8AC3E}">
        <p14:creationId xmlns:p14="http://schemas.microsoft.com/office/powerpoint/2010/main" val="578654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28</a:t>
            </a:fld>
            <a:endParaRPr lang="en-US"/>
          </a:p>
        </p:txBody>
      </p:sp>
    </p:spTree>
    <p:extLst>
      <p:ext uri="{BB962C8B-B14F-4D97-AF65-F5344CB8AC3E}">
        <p14:creationId xmlns:p14="http://schemas.microsoft.com/office/powerpoint/2010/main" val="1756199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45</a:t>
            </a:fld>
            <a:endParaRPr lang="en-US"/>
          </a:p>
        </p:txBody>
      </p:sp>
    </p:spTree>
    <p:extLst>
      <p:ext uri="{BB962C8B-B14F-4D97-AF65-F5344CB8AC3E}">
        <p14:creationId xmlns:p14="http://schemas.microsoft.com/office/powerpoint/2010/main" val="789534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55</a:t>
            </a:fld>
            <a:endParaRPr lang="en-US"/>
          </a:p>
        </p:txBody>
      </p:sp>
    </p:spTree>
    <p:extLst>
      <p:ext uri="{BB962C8B-B14F-4D97-AF65-F5344CB8AC3E}">
        <p14:creationId xmlns:p14="http://schemas.microsoft.com/office/powerpoint/2010/main" val="476078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58</a:t>
            </a:fld>
            <a:endParaRPr lang="en-US"/>
          </a:p>
        </p:txBody>
      </p:sp>
    </p:spTree>
    <p:extLst>
      <p:ext uri="{BB962C8B-B14F-4D97-AF65-F5344CB8AC3E}">
        <p14:creationId xmlns:p14="http://schemas.microsoft.com/office/powerpoint/2010/main" val="264641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74261D-8EA8-5047-BA07-5E7E7723387C}" type="slidenum">
              <a:rPr lang="en-US" smtClean="0"/>
              <a:t>60</a:t>
            </a:fld>
            <a:endParaRPr lang="en-US"/>
          </a:p>
        </p:txBody>
      </p:sp>
    </p:spTree>
    <p:extLst>
      <p:ext uri="{BB962C8B-B14F-4D97-AF65-F5344CB8AC3E}">
        <p14:creationId xmlns:p14="http://schemas.microsoft.com/office/powerpoint/2010/main" val="89815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5F863BC-4F98-FA45-9D58-E0B8D878443D}" type="slidenum">
              <a:rPr lang="en-US"/>
              <a:pPr/>
              <a:t>64</a:t>
            </a:fld>
            <a:endParaRPr lang="en-US"/>
          </a:p>
        </p:txBody>
      </p:sp>
      <p:sp>
        <p:nvSpPr>
          <p:cNvPr id="13824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3824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60C6FF14-906B-8C43-8206-00F0F407B02E}"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365AFEEC-C182-2D4A-848B-6A0ED98C1FE8}"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03D168A2-5B33-FA46-93E8-3B5149732374}"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(C) Dhruv Batra </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0C6FF14-906B-8C43-8206-00F0F407B02E}"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solidFill>
                  <a:schemeClr val="bg1">
                    <a:lumMod val="85000"/>
                  </a:schemeClr>
                </a:solidFill>
              </a:defRPr>
            </a:lvl1pPr>
          </a:lstStyle>
          <a:p>
            <a:pPr>
              <a:defRPr/>
            </a:pPr>
            <a:r>
              <a:rPr lang="en-US" dirty="0" smtClean="0"/>
              <a:t>Research at TTI</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(C) Dhruv Batra </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134A590-6033-DE48-865B-A0558AEFCBD1}"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AD4A4B-0330-AF4E-991D-7D58C0870B9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489279-66D6-F54A-8DF6-8569F0E44DC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2DD396-FCC9-5D4C-A19A-0D227FF6545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8D718F-682B-7343-BB3C-8AD70332433B}"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51550E6-1DFF-B84C-BFE3-E4371400DA8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01E281-1F8F-6944-BFC1-D0DAE21D9B0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7134A590-6033-DE48-865B-A0558AEFCBD1}"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CCFAE8-AF25-AC44-B97D-AB359B592C3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5AFEEC-C182-2D4A-848B-6A0ED98C1FE8}"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D168A2-5B33-FA46-93E8-3B5149732374}"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19041" y="380200"/>
            <a:ext cx="8303040" cy="70999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9041" y="1270213"/>
            <a:ext cx="4132800" cy="51687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90080" y="1270213"/>
            <a:ext cx="4134240" cy="5168703"/>
          </a:xfrm>
        </p:spPr>
        <p:txBody>
          <a:bodyPr/>
          <a:lstStyle/>
          <a:p>
            <a:endParaRPr lang="en-US"/>
          </a:p>
        </p:txBody>
      </p:sp>
    </p:spTree>
    <p:extLst>
      <p:ext uri="{BB962C8B-B14F-4D97-AF65-F5344CB8AC3E}">
        <p14:creationId xmlns:p14="http://schemas.microsoft.com/office/powerpoint/2010/main" val="13187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lvl1pPr>
              <a:defRPr>
                <a:latin typeface="Roboto"/>
                <a:ea typeface="Roboto"/>
                <a:cs typeface="Roboto"/>
                <a:sym typeface="Roboto"/>
              </a:defRPr>
            </a:lvl1pPr>
            <a:lvl2pPr>
              <a:defRPr>
                <a:latin typeface="Roboto"/>
                <a:ea typeface="Roboto"/>
                <a:cs typeface="Roboto"/>
                <a:sym typeface="Roboto"/>
              </a:defRPr>
            </a:lvl2pPr>
            <a:lvl3pPr>
              <a:defRPr>
                <a:latin typeface="Roboto"/>
                <a:ea typeface="Roboto"/>
                <a:cs typeface="Roboto"/>
                <a:sym typeface="Roboto"/>
              </a:defRPr>
            </a:lvl3pPr>
            <a:lvl4pPr>
              <a:defRPr>
                <a:latin typeface="Roboto"/>
                <a:ea typeface="Roboto"/>
                <a:cs typeface="Roboto"/>
                <a:sym typeface="Roboto"/>
              </a:defRPr>
            </a:lvl4pPr>
            <a:lvl5pPr>
              <a:defRPr>
                <a:latin typeface="Roboto"/>
                <a:ea typeface="Roboto"/>
                <a:cs typeface="Roboto"/>
                <a:sym typeface="Roboto"/>
              </a:defRPr>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6695803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BCAD4A4B-0330-AF4E-991D-7D58C0870B97}"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56489279-66D6-F54A-8DF6-8569F0E44DC0}"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smtClean="0"/>
              <a:t>(C) Dhruv Batra </a:t>
            </a:r>
            <a:endParaRPr lang="en-US"/>
          </a:p>
        </p:txBody>
      </p:sp>
      <p:sp>
        <p:nvSpPr>
          <p:cNvPr id="9" name="Slide Number Placeholder 8"/>
          <p:cNvSpPr>
            <a:spLocks noGrp="1"/>
          </p:cNvSpPr>
          <p:nvPr>
            <p:ph type="sldNum" sz="quarter" idx="12"/>
          </p:nvPr>
        </p:nvSpPr>
        <p:spPr/>
        <p:txBody>
          <a:bodyPr/>
          <a:lstStyle/>
          <a:p>
            <a:pPr>
              <a:defRPr/>
            </a:pPr>
            <a:fld id="{902DD396-FCC9-5D4C-A19A-0D227FF6545F}"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a:p>
        </p:txBody>
      </p:sp>
      <p:sp>
        <p:nvSpPr>
          <p:cNvPr id="5" name="Slide Number Placeholder 4"/>
          <p:cNvSpPr>
            <a:spLocks noGrp="1"/>
          </p:cNvSpPr>
          <p:nvPr>
            <p:ph type="sldNum" sz="quarter" idx="12"/>
          </p:nvPr>
        </p:nvSpPr>
        <p:spPr/>
        <p:txBody>
          <a:bodyPr/>
          <a:lstStyle/>
          <a:p>
            <a:pPr>
              <a:defRPr/>
            </a:pPr>
            <a:fld id="{BA8D718F-682B-7343-BB3C-8AD70332433B}"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smtClean="0"/>
              <a:t>(C) Dhruv Batra </a:t>
            </a:r>
            <a:endParaRPr lang="en-US"/>
          </a:p>
        </p:txBody>
      </p:sp>
      <p:sp>
        <p:nvSpPr>
          <p:cNvPr id="4" name="Slide Number Placeholder 3"/>
          <p:cNvSpPr>
            <a:spLocks noGrp="1"/>
          </p:cNvSpPr>
          <p:nvPr>
            <p:ph type="sldNum" sz="quarter" idx="12"/>
          </p:nvPr>
        </p:nvSpPr>
        <p:spPr/>
        <p:txBody>
          <a:bodyPr/>
          <a:lstStyle/>
          <a:p>
            <a:pPr>
              <a:defRPr/>
            </a:pPr>
            <a:fld id="{A51550E6-1DFF-B84C-BFE3-E4371400DA8D}"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7C01E281-1F8F-6944-BFC1-D0DAE21D9B05}"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D6CCFAE8-AF25-AC44-B97D-AB359B592C3A}"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smtClean="0"/>
              <a:t>(C) Dhruv Batra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651A289-BEF2-FC49-AB93-B19BD27FB58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3434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a:latin typeface="Arial" pitchFamily="-112" charset="0"/>
                <a:ea typeface="+mn-ea"/>
                <a:cs typeface="+mn-cs"/>
              </a:defRPr>
            </a:lvl1pPr>
          </a:lstStyle>
          <a:p>
            <a:pPr>
              <a:defRPr/>
            </a:pPr>
            <a:endParaRPr lang="en-US" dirty="0"/>
          </a:p>
        </p:txBody>
      </p:sp>
      <p:sp>
        <p:nvSpPr>
          <p:cNvPr id="17413" name="Rectangle 5"/>
          <p:cNvSpPr>
            <a:spLocks noGrp="1" noChangeArrowheads="1"/>
          </p:cNvSpPr>
          <p:nvPr>
            <p:ph type="ftr" sz="quarter" idx="3"/>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sz="1400">
                <a:solidFill>
                  <a:schemeClr val="bg1">
                    <a:lumMod val="50000"/>
                  </a:schemeClr>
                </a:solidFill>
                <a:latin typeface="Arial" pitchFamily="-112" charset="0"/>
                <a:ea typeface="+mn-ea"/>
                <a:cs typeface="+mn-cs"/>
              </a:defRPr>
            </a:lvl1pPr>
          </a:lstStyle>
          <a:p>
            <a:pPr>
              <a:defRPr/>
            </a:pPr>
            <a:r>
              <a:rPr lang="en-US" b="1" dirty="0" smtClean="0">
                <a:latin typeface="Arial Narrow" pitchFamily="-112" charset="0"/>
                <a:ea typeface="ＭＳ Ｐゴシック" pitchFamily="-112" charset="-128"/>
                <a:cs typeface="ＭＳ Ｐゴシック" pitchFamily="-112" charset="-128"/>
                <a:sym typeface="Symbol" pitchFamily="-112" charset="2"/>
              </a:rPr>
              <a:t>(C) Dhruv Batra </a:t>
            </a:r>
          </a:p>
        </p:txBody>
      </p:sp>
      <p:sp>
        <p:nvSpPr>
          <p:cNvPr id="17414" name="Rectangle 6"/>
          <p:cNvSpPr>
            <a:spLocks noGrp="1" noChangeArrowheads="1"/>
          </p:cNvSpPr>
          <p:nvPr>
            <p:ph type="sldNum" sz="quarter" idx="4"/>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chemeClr val="bg1">
                    <a:lumMod val="50000"/>
                  </a:schemeClr>
                </a:solidFill>
                <a:latin typeface="Arial" pitchFamily="-112" charset="0"/>
                <a:ea typeface="+mn-ea"/>
                <a:cs typeface="+mn-cs"/>
              </a:defRPr>
            </a:lvl1pPr>
          </a:lstStyle>
          <a:p>
            <a:pPr>
              <a:defRPr/>
            </a:pPr>
            <a:fld id="{2651A289-BEF2-FC49-AB93-B19BD27FB587}" type="slidenum">
              <a:rPr lang="en-US" smtClean="0"/>
              <a:pPr>
                <a:defRPr/>
              </a:pPr>
              <a:t>‹#›</a:t>
            </a:fld>
            <a:endParaRPr lang="en-US" dirty="0"/>
          </a:p>
        </p:txBody>
      </p:sp>
      <p:sp>
        <p:nvSpPr>
          <p:cNvPr id="7" name="Rectangle 5"/>
          <p:cNvSpPr>
            <a:spLocks noChangeArrowheads="1"/>
          </p:cNvSpPr>
          <p:nvPr userDrawn="1"/>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defRPr/>
            </a:pPr>
            <a:endParaRPr lang="en-US" sz="2400">
              <a:latin typeface="" pitchFamily="64" charset="0"/>
              <a:ea typeface="ＭＳ Ｐゴシック" pitchFamily="-112" charset="-128"/>
              <a:cs typeface="ＭＳ Ｐゴシック" pitchFamily="-112" charset="-128"/>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iming>
    <p:tnLst>
      <p:par>
        <p:cTn id="1" dur="indefinite" restart="never" nodeType="tmRoot"/>
      </p:par>
    </p:tnLst>
  </p:timing>
  <p:hf hd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hyperlink" Target="https://www.cc.gatech.edu/classes/AY2018/cs7643_fall/" TargetMode="External"/><Relationship Id="rId5" Type="http://schemas.openxmlformats.org/officeDocument/2006/relationships/hyperlink" Target="https://piazza.com/gatech/fall2017/cs7643" TargetMode="External"/><Relationship Id="rId6" Type="http://schemas.openxmlformats.org/officeDocument/2006/relationships/hyperlink" Target="https://gatech.instructure.com/courses/772" TargetMode="External"/><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2.png"/><Relationship Id="rId3" Type="http://schemas.openxmlformats.org/officeDocument/2006/relationships/image" Target="../media/image110.e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2.png"/><Relationship Id="rId3" Type="http://schemas.openxmlformats.org/officeDocument/2006/relationships/image" Target="../media/image110.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2.png"/><Relationship Id="rId3" Type="http://schemas.openxmlformats.org/officeDocument/2006/relationships/image" Target="../media/image110.e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5.png"/><Relationship Id="rId3" Type="http://schemas.openxmlformats.org/officeDocument/2006/relationships/image" Target="../media/image11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5.png"/><Relationship Id="rId3" Type="http://schemas.openxmlformats.org/officeDocument/2006/relationships/image" Target="../media/image11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118.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s>
</file>

<file path=ppt/slides/_rels/slide11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1.png"/><Relationship Id="rId10" Type="http://schemas.openxmlformats.org/officeDocument/2006/relationships/image" Target="../media/image21.png"/><Relationship Id="rId1" Type="http://schemas.openxmlformats.org/officeDocument/2006/relationships/slideLayout" Target="../slideLayouts/slideLayout13.xml"/><Relationship Id="rId2"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120.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50.png"/><Relationship Id="rId13" Type="http://schemas.openxmlformats.org/officeDocument/2006/relationships/image" Target="../media/image60.png"/><Relationship Id="rId1" Type="http://schemas.openxmlformats.org/officeDocument/2006/relationships/slideLayout" Target="../slideLayouts/slideLayout13.xml"/><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1.png"/><Relationship Id="rId10" Type="http://schemas.openxmlformats.org/officeDocument/2006/relationships/image" Target="../media/image59.png"/></Relationships>
</file>

<file path=ppt/slides/_rels/slide121.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7" Type="http://schemas.openxmlformats.org/officeDocument/2006/relationships/image" Target="../media/image124.png"/><Relationship Id="rId8" Type="http://schemas.openxmlformats.org/officeDocument/2006/relationships/image" Target="../media/image125.png"/><Relationship Id="rId1" Type="http://schemas.openxmlformats.org/officeDocument/2006/relationships/slideLayout" Target="../slideLayouts/slideLayout12.xml"/><Relationship Id="rId2" Type="http://schemas.openxmlformats.org/officeDocument/2006/relationships/image" Target="../media/image11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13.xml"/><Relationship Id="rId2" Type="http://schemas.openxmlformats.org/officeDocument/2006/relationships/image" Target="../media/image12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9.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 Id="rId3" Type="http://schemas.openxmlformats.org/officeDocument/2006/relationships/image" Target="../media/image17.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0.jpeg"/><Relationship Id="rId3" Type="http://schemas.openxmlformats.org/officeDocument/2006/relationships/image" Target="../media/image131.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2.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3.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1" Type="http://schemas.openxmlformats.org/officeDocument/2006/relationships/image" Target="../media/image141.png"/><Relationship Id="rId12" Type="http://schemas.openxmlformats.org/officeDocument/2006/relationships/image" Target="../media/image142.png"/><Relationship Id="rId13" Type="http://schemas.openxmlformats.org/officeDocument/2006/relationships/image" Target="../media/image143.jpeg"/><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jpg"/><Relationship Id="rId6" Type="http://schemas.openxmlformats.org/officeDocument/2006/relationships/image" Target="../media/image1.jpg"/><Relationship Id="rId7" Type="http://schemas.openxmlformats.org/officeDocument/2006/relationships/image" Target="../media/image137.jpg"/><Relationship Id="rId8" Type="http://schemas.openxmlformats.org/officeDocument/2006/relationships/image" Target="../media/image138.jpg"/><Relationship Id="rId9" Type="http://schemas.openxmlformats.org/officeDocument/2006/relationships/image" Target="../media/image139.jpg"/><Relationship Id="rId10" Type="http://schemas.openxmlformats.org/officeDocument/2006/relationships/image" Target="../media/image140.png"/></Relationships>
</file>

<file path=ppt/slides/_rels/slide143.xml.rels><?xml version="1.0" encoding="UTF-8" standalone="yes"?>
<Relationships xmlns="http://schemas.openxmlformats.org/package/2006/relationships"><Relationship Id="rId3" Type="http://schemas.openxmlformats.org/officeDocument/2006/relationships/image" Target="../media/image139.jpg"/><Relationship Id="rId4" Type="http://schemas.openxmlformats.org/officeDocument/2006/relationships/hyperlink" Target="http://abhishekdas.com/" TargetMode="External"/><Relationship Id="rId5" Type="http://schemas.openxmlformats.org/officeDocument/2006/relationships/image" Target="../media/image144.jpeg"/><Relationship Id="rId6" Type="http://schemas.openxmlformats.org/officeDocument/2006/relationships/image" Target="../media/image145.JPG"/><Relationship Id="rId7" Type="http://schemas.openxmlformats.org/officeDocument/2006/relationships/hyperlink" Target="https://www.cc.gatech.edu/~zlv30/" TargetMode="External"/><Relationship Id="rId1" Type="http://schemas.openxmlformats.org/officeDocument/2006/relationships/slideLayout" Target="../slideLayouts/slideLayout13.xml"/><Relationship Id="rId2" Type="http://schemas.openxmlformats.org/officeDocument/2006/relationships/hyperlink" Target="http://mcogswell.io/" TargetMode="Externa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6.png"/><Relationship Id="rId3" Type="http://schemas.openxmlformats.org/officeDocument/2006/relationships/image" Target="../media/image147.png"/></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139.jpg"/><Relationship Id="rId5" Type="http://schemas.openxmlformats.org/officeDocument/2006/relationships/image" Target="../media/image18.png"/><Relationship Id="rId6" Type="http://schemas.openxmlformats.org/officeDocument/2006/relationships/image" Target="../media/image148.png"/><Relationship Id="rId7" Type="http://schemas.openxmlformats.org/officeDocument/2006/relationships/image" Target="../media/image149.jpg"/><Relationship Id="rId1" Type="http://schemas.microsoft.com/office/2007/relationships/media" Target="../media/media3.mov"/><Relationship Id="rId2" Type="http://schemas.openxmlformats.org/officeDocument/2006/relationships/video" Target="../media/media3.mov"/></Relationships>
</file>

<file path=ppt/slides/_rels/slide146.xml.rels><?xml version="1.0" encoding="UTF-8" standalone="yes"?>
<Relationships xmlns="http://schemas.openxmlformats.org/package/2006/relationships"><Relationship Id="rId3" Type="http://schemas.openxmlformats.org/officeDocument/2006/relationships/image" Target="../media/image150.gif"/><Relationship Id="rId4" Type="http://schemas.openxmlformats.org/officeDocument/2006/relationships/image" Target="../media/image151.gif"/><Relationship Id="rId5" Type="http://schemas.openxmlformats.org/officeDocument/2006/relationships/image" Target="../media/image152.png"/><Relationship Id="rId6" Type="http://schemas.openxmlformats.org/officeDocument/2006/relationships/image" Target="../media/image153.gif"/><Relationship Id="rId1" Type="http://schemas.openxmlformats.org/officeDocument/2006/relationships/slideLayout" Target="../slideLayouts/slideLayout17.xml"/><Relationship Id="rId2" Type="http://schemas.openxmlformats.org/officeDocument/2006/relationships/image" Target="../media/image145.JP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4.png"/><Relationship Id="rId3" Type="http://schemas.openxmlformats.org/officeDocument/2006/relationships/image" Target="../media/image155.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6.png"/><Relationship Id="rId3" Type="http://schemas.openxmlformats.org/officeDocument/2006/relationships/image" Target="../media/image1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8.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160.xml.rels><?xml version="1.0" encoding="UTF-8" standalone="yes"?>
<Relationships xmlns="http://schemas.openxmlformats.org/package/2006/relationships"><Relationship Id="rId3" Type="http://schemas.openxmlformats.org/officeDocument/2006/relationships/hyperlink" Target="https://www.cc.gatech.edu/classes/AY2018/cs7643_fall/" TargetMode="External"/><Relationship Id="rId4" Type="http://schemas.openxmlformats.org/officeDocument/2006/relationships/hyperlink" Target="https://gatech.instructure.com/courses/772" TargetMode="External"/><Relationship Id="rId5" Type="http://schemas.openxmlformats.org/officeDocument/2006/relationships/hyperlink" Target="https://piazza.com/gatech/fall2017/cs7643" TargetMode="External"/><Relationship Id="rId1" Type="http://schemas.openxmlformats.org/officeDocument/2006/relationships/slideLayout" Target="../slideLayouts/slideLayout13.xml"/><Relationship Id="rId2" Type="http://schemas.openxmlformats.org/officeDocument/2006/relationships/hyperlink" Target="mailto:cs-7643-f17-staff@googlegroups.com" TargetMode="Externa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24.png"/><Relationship Id="rId1" Type="http://schemas.microsoft.com/office/2007/relationships/media" Target="../media/media1.mp4"/><Relationship Id="rId2" Type="http://schemas.openxmlformats.org/officeDocument/2006/relationships/video" Target="../media/media1.mp4"/></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27.jpg"/><Relationship Id="rId6" Type="http://schemas.openxmlformats.org/officeDocument/2006/relationships/image" Target="../media/image28.jpg"/><Relationship Id="rId7" Type="http://schemas.openxmlformats.org/officeDocument/2006/relationships/image" Target="../media/image29.jpg"/><Relationship Id="rId8" Type="http://schemas.openxmlformats.org/officeDocument/2006/relationships/image" Target="../media/image30.jpg"/><Relationship Id="rId9" Type="http://schemas.openxmlformats.org/officeDocument/2006/relationships/image" Target="../media/image31.gif"/><Relationship Id="rId10" Type="http://schemas.openxmlformats.org/officeDocument/2006/relationships/image" Target="../media/image32.gif"/><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4.pn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37.png"/><Relationship Id="rId1" Type="http://schemas.microsoft.com/office/2007/relationships/media" Target="../media/media2.mp4"/><Relationship Id="rId2" Type="http://schemas.openxmlformats.org/officeDocument/2006/relationships/video" Target="../media/media2.mp4"/></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8.png"/><Relationship Id="rId3"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4.xml"/><Relationship Id="rId2"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slideLayout" Target="../slideLayouts/slideLayout24.xml"/><Relationship Id="rId2"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1" Type="http://schemas.openxmlformats.org/officeDocument/2006/relationships/slideLayout" Target="../slideLayouts/slideLayout24.xml"/><Relationship Id="rId2"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 Type="http://schemas.openxmlformats.org/officeDocument/2006/relationships/slideLayout" Target="../slideLayouts/slideLayout24.xml"/><Relationship Id="rId2"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 Id="rId1" Type="http://schemas.openxmlformats.org/officeDocument/2006/relationships/slideLayout" Target="../slideLayouts/slideLayout24.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 Id="rId11" Type="http://schemas.openxmlformats.org/officeDocument/2006/relationships/image" Target="../media/image46.png"/><Relationship Id="rId1" Type="http://schemas.openxmlformats.org/officeDocument/2006/relationships/slideLayout" Target="../slideLayouts/slideLayout24.xml"/><Relationship Id="rId2"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8.jpg"/><Relationship Id="rId5" Type="http://schemas.openxmlformats.org/officeDocument/2006/relationships/image" Target="../media/image30.jpg"/><Relationship Id="rId6" Type="http://schemas.openxmlformats.org/officeDocument/2006/relationships/image" Target="../media/image31.gif"/><Relationship Id="rId7" Type="http://schemas.openxmlformats.org/officeDocument/2006/relationships/image" Target="../media/image48.jp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png"/><Relationship Id="rId3"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png"/><Relationship Id="rId3"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3.xml"/><Relationship Id="rId2"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png"/><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21.png"/><Relationship Id="rId1" Type="http://schemas.openxmlformats.org/officeDocument/2006/relationships/slideLayout" Target="../slideLayouts/slideLayout13.xml"/><Relationship Id="rId2"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 Id="rId3"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1.png"/><Relationship Id="rId10" Type="http://schemas.openxmlformats.org/officeDocument/2006/relationships/image" Target="../media/image21.png"/><Relationship Id="rId1" Type="http://schemas.openxmlformats.org/officeDocument/2006/relationships/slideLayout" Target="../slideLayouts/slideLayout13.xml"/><Relationship Id="rId2" Type="http://schemas.openxmlformats.org/officeDocument/2006/relationships/image" Target="../media/image52.png"/></Relationships>
</file>

<file path=ppt/slides/_rels/slide53.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50.png"/><Relationship Id="rId13" Type="http://schemas.openxmlformats.org/officeDocument/2006/relationships/image" Target="../media/image60.png"/><Relationship Id="rId1" Type="http://schemas.openxmlformats.org/officeDocument/2006/relationships/slideLayout" Target="../slideLayouts/slideLayout13.xml"/><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1.png"/><Relationship Id="rId10"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1.tiff"/><Relationship Id="rId3" Type="http://schemas.openxmlformats.org/officeDocument/2006/relationships/image" Target="../media/image62.tiff"/></Relationships>
</file>

<file path=ppt/slides/_rels/slide55.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30.jpg"/><Relationship Id="rId5" Type="http://schemas.openxmlformats.org/officeDocument/2006/relationships/image" Target="../media/image31.gif"/><Relationship Id="rId6" Type="http://schemas.openxmlformats.org/officeDocument/2006/relationships/image" Target="../media/image48.jp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9.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13.xml"/><Relationship Id="rId2" Type="http://schemas.openxmlformats.org/officeDocument/2006/relationships/image" Target="../media/image63.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5.png"/><Relationship Id="rId5" Type="http://schemas.openxmlformats.org/officeDocument/2006/relationships/image" Target="../media/image64.png"/><Relationship Id="rId1" Type="http://schemas.openxmlformats.org/officeDocument/2006/relationships/slideLayout" Target="../slideLayouts/slideLayout13.xml"/><Relationship Id="rId2"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32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oleObject" Target="../embeddings/oleObject1.bin"/><Relationship Id="rId8" Type="http://schemas.openxmlformats.org/officeDocument/2006/relationships/image" Target="../media/image70.e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emf"/><Relationship Id="rId1" Type="http://schemas.openxmlformats.org/officeDocument/2006/relationships/slideLayout" Target="../slideLayouts/slideLayout18.xml"/><Relationship Id="rId2" Type="http://schemas.openxmlformats.org/officeDocument/2006/relationships/image" Target="../media/image74.png"/></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emf"/><Relationship Id="rId1" Type="http://schemas.openxmlformats.org/officeDocument/2006/relationships/slideLayout" Target="../slideLayouts/slideLayout18.xml"/><Relationship Id="rId2" Type="http://schemas.openxmlformats.org/officeDocument/2006/relationships/image" Target="../media/image7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jpg"/></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emf"/><Relationship Id="rId1" Type="http://schemas.openxmlformats.org/officeDocument/2006/relationships/slideLayout" Target="../slideLayouts/slideLayout18.xml"/><Relationship Id="rId2" Type="http://schemas.openxmlformats.org/officeDocument/2006/relationships/image" Target="../media/image7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68.jpeg"/></Relationships>
</file>

<file path=ppt/slides/_rels/slide72.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4.png"/></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jpeg"/><Relationship Id="rId1" Type="http://schemas.openxmlformats.org/officeDocument/2006/relationships/slideLayout" Target="../slideLayouts/slideLayout23.xml"/><Relationship Id="rId2" Type="http://schemas.openxmlformats.org/officeDocument/2006/relationships/notesSlide" Target="../notesSlides/notesSlide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1" Type="http://schemas.openxmlformats.org/officeDocument/2006/relationships/slideLayout" Target="../slideLayouts/slideLayout13.xml"/><Relationship Id="rId2" Type="http://schemas.openxmlformats.org/officeDocument/2006/relationships/image" Target="../media/image8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4.png"/></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68.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6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9.png"/></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00.emf"/><Relationship Id="rId5" Type="http://schemas.openxmlformats.org/officeDocument/2006/relationships/image" Target="../media/image101.jpeg"/><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4.png"/><Relationship Id="rId3" Type="http://schemas.openxmlformats.org/officeDocument/2006/relationships/image" Target="../media/image108.emf"/></Relationships>
</file>

<file path=ppt/slides/_rels/slide99.xml.rels><?xml version="1.0" encoding="UTF-8" standalone="yes"?>
<Relationships xmlns="http://schemas.openxmlformats.org/package/2006/relationships"><Relationship Id="rId3" Type="http://schemas.openxmlformats.org/officeDocument/2006/relationships/image" Target="../media/image108.emf"/><Relationship Id="rId4" Type="http://schemas.openxmlformats.org/officeDocument/2006/relationships/image" Target="../media/image109.png"/><Relationship Id="rId5" Type="http://schemas.openxmlformats.org/officeDocument/2006/relationships/image" Target="../media/image110.emf"/><Relationship Id="rId1" Type="http://schemas.openxmlformats.org/officeDocument/2006/relationships/slideLayout" Target="../slideLayouts/slideLayout13.xml"/><Relationship Id="rId2"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143000"/>
          </a:xfrm>
        </p:spPr>
        <p:txBody>
          <a:bodyPr/>
          <a:lstStyle/>
          <a:p>
            <a:r>
              <a:rPr lang="en-US" dirty="0" smtClean="0"/>
              <a:t>CS 7643: Deep Learning</a:t>
            </a:r>
            <a:endParaRPr lang="en-US" sz="3200" dirty="0"/>
          </a:p>
        </p:txBody>
      </p:sp>
      <p:sp>
        <p:nvSpPr>
          <p:cNvPr id="16" name="Subtitle 3"/>
          <p:cNvSpPr>
            <a:spLocks noGrp="1"/>
          </p:cNvSpPr>
          <p:nvPr>
            <p:ph type="subTitle" idx="1"/>
          </p:nvPr>
        </p:nvSpPr>
        <p:spPr>
          <a:xfrm>
            <a:off x="0" y="4419600"/>
            <a:ext cx="9144000" cy="1752600"/>
          </a:xfrm>
        </p:spPr>
        <p:txBody>
          <a:bodyPr/>
          <a:lstStyle/>
          <a:p>
            <a:endParaRPr lang="en-US" dirty="0" smtClean="0"/>
          </a:p>
          <a:p>
            <a:endParaRPr lang="en-US" dirty="0" smtClean="0"/>
          </a:p>
          <a:p>
            <a:r>
              <a:rPr lang="en-US" sz="2800" dirty="0" smtClean="0"/>
              <a:t>Dhruv Batra </a:t>
            </a:r>
          </a:p>
          <a:p>
            <a:r>
              <a:rPr lang="en-US" sz="2800" dirty="0" smtClean="0"/>
              <a:t>School of Interactive Computing</a:t>
            </a:r>
            <a:br>
              <a:rPr lang="en-US" sz="2800" dirty="0" smtClean="0"/>
            </a:br>
            <a:r>
              <a:rPr lang="en-US" sz="2800" dirty="0" smtClean="0"/>
              <a:t>Georgia Tech</a:t>
            </a:r>
            <a:endParaRPr lang="en-US" sz="2800" dirty="0"/>
          </a:p>
        </p:txBody>
      </p:sp>
      <p:pic>
        <p:nvPicPr>
          <p:cNvPr id="5" name="Picture 4" descr="dhruv_batra_1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4038600"/>
            <a:ext cx="1270000" cy="1270000"/>
          </a:xfrm>
          <a:prstGeom prst="rect">
            <a:avLst/>
          </a:prstGeom>
        </p:spPr>
      </p:pic>
      <p:sp>
        <p:nvSpPr>
          <p:cNvPr id="6" name="Subtitle 3"/>
          <p:cNvSpPr txBox="1">
            <a:spLocks/>
          </p:cNvSpPr>
          <p:nvPr/>
        </p:nvSpPr>
        <p:spPr bwMode="auto">
          <a:xfrm>
            <a:off x="0" y="1600200"/>
            <a:ext cx="91440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endParaRPr lang="en-US" sz="2800" kern="0" dirty="0" smtClean="0"/>
          </a:p>
          <a:p>
            <a:r>
              <a:rPr lang="en-US" sz="2800" kern="0" dirty="0" smtClean="0">
                <a:hlinkClick r:id="rId4"/>
              </a:rPr>
              <a:t>www.cc.gatech.edu/classes/AY2018/cs7643_fall/</a:t>
            </a:r>
            <a:endParaRPr lang="en-US" sz="2800" kern="0" dirty="0" smtClean="0"/>
          </a:p>
          <a:p>
            <a:r>
              <a:rPr lang="en-US" sz="2800" dirty="0" smtClean="0">
                <a:hlinkClick r:id="rId5"/>
              </a:rPr>
              <a:t>piazza.com/gatech/fall2017/cs7643</a:t>
            </a:r>
            <a:r>
              <a:rPr lang="en-US" sz="2800" dirty="0" smtClean="0"/>
              <a:t/>
            </a:r>
            <a:br>
              <a:rPr lang="en-US" sz="2800" dirty="0" smtClean="0"/>
            </a:br>
            <a:r>
              <a:rPr lang="en-US" sz="2800" dirty="0" smtClean="0"/>
              <a:t>Canvas: </a:t>
            </a:r>
            <a:r>
              <a:rPr lang="en-US" sz="2800" dirty="0" smtClean="0">
                <a:hlinkClick r:id="rId6"/>
              </a:rPr>
              <a:t>gatech.instructure.com/courses/772</a:t>
            </a:r>
            <a:endParaRPr lang="en-US" sz="2800" kern="0" dirty="0"/>
          </a:p>
        </p:txBody>
      </p:sp>
    </p:spTree>
    <p:extLst>
      <p:ext uri="{BB962C8B-B14F-4D97-AF65-F5344CB8AC3E}">
        <p14:creationId xmlns:p14="http://schemas.microsoft.com/office/powerpoint/2010/main" val="29782029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Classification</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a:t>
            </a:fld>
            <a:endParaRPr lang="en-US"/>
          </a:p>
        </p:txBody>
      </p:sp>
      <p:pic>
        <p:nvPicPr>
          <p:cNvPr id="50178" name="Picture 2" descr="https://cdn-images-1.medium.com/max/1600/1*bGTawFxQwzc5yV1_szDrwQ.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1199"/>
            <a:ext cx="9144000" cy="4293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72408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 Rule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100</a:t>
            </a:fld>
            <a:endParaRPr lang="en-US"/>
          </a:p>
        </p:txBody>
      </p:sp>
      <p:pic>
        <p:nvPicPr>
          <p:cNvPr id="7" name="Picture 6"/>
          <p:cNvPicPr>
            <a:picLocks noChangeAspect="1"/>
          </p:cNvPicPr>
          <p:nvPr/>
        </p:nvPicPr>
        <p:blipFill>
          <a:blip r:embed="rId2"/>
          <a:stretch>
            <a:fillRect/>
          </a:stretch>
        </p:blipFill>
        <p:spPr>
          <a:xfrm>
            <a:off x="0" y="1219200"/>
            <a:ext cx="9144000" cy="4412202"/>
          </a:xfrm>
          <a:prstGeom prst="rect">
            <a:avLst/>
          </a:prstGeom>
        </p:spPr>
      </p:pic>
      <p:sp>
        <p:nvSpPr>
          <p:cNvPr id="8" name="Rectangle 7"/>
          <p:cNvSpPr/>
          <p:nvPr/>
        </p:nvSpPr>
        <p:spPr bwMode="auto">
          <a:xfrm>
            <a:off x="6096000" y="1143000"/>
            <a:ext cx="3048000" cy="2743200"/>
          </a:xfrm>
          <a:prstGeom prst="rect">
            <a:avLst/>
          </a:prstGeom>
          <a:solidFill>
            <a:srgbClr val="FFFFFF"/>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0" y="1143000"/>
            <a:ext cx="2895600" cy="2743200"/>
          </a:xfrm>
          <a:prstGeom prst="rect">
            <a:avLst/>
          </a:prstGeom>
          <a:solidFill>
            <a:srgbClr val="FFFFFF"/>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ectangle 9"/>
          <p:cNvSpPr/>
          <p:nvPr/>
        </p:nvSpPr>
        <p:spPr bwMode="auto">
          <a:xfrm>
            <a:off x="5029200" y="3886200"/>
            <a:ext cx="2895600" cy="2743200"/>
          </a:xfrm>
          <a:prstGeom prst="rect">
            <a:avLst/>
          </a:prstGeom>
          <a:solidFill>
            <a:srgbClr val="FFFFFF"/>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TextBox 10"/>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211983979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 Rule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101</a:t>
            </a:fld>
            <a:endParaRPr lang="en-US"/>
          </a:p>
        </p:txBody>
      </p:sp>
      <p:pic>
        <p:nvPicPr>
          <p:cNvPr id="7" name="Picture 6"/>
          <p:cNvPicPr>
            <a:picLocks noChangeAspect="1"/>
          </p:cNvPicPr>
          <p:nvPr/>
        </p:nvPicPr>
        <p:blipFill>
          <a:blip r:embed="rId2"/>
          <a:stretch>
            <a:fillRect/>
          </a:stretch>
        </p:blipFill>
        <p:spPr>
          <a:xfrm>
            <a:off x="0" y="1219200"/>
            <a:ext cx="9144000" cy="4412202"/>
          </a:xfrm>
          <a:prstGeom prst="rect">
            <a:avLst/>
          </a:prstGeom>
        </p:spPr>
      </p:pic>
      <p:sp>
        <p:nvSpPr>
          <p:cNvPr id="8" name="Rectangle 7"/>
          <p:cNvSpPr/>
          <p:nvPr/>
        </p:nvSpPr>
        <p:spPr bwMode="auto">
          <a:xfrm>
            <a:off x="6096000" y="1143000"/>
            <a:ext cx="3048000" cy="2743200"/>
          </a:xfrm>
          <a:prstGeom prst="rect">
            <a:avLst/>
          </a:prstGeom>
          <a:solidFill>
            <a:srgbClr val="FFFFFF"/>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0" y="1143000"/>
            <a:ext cx="2895600" cy="2743200"/>
          </a:xfrm>
          <a:prstGeom prst="rect">
            <a:avLst/>
          </a:prstGeom>
          <a:solidFill>
            <a:srgbClr val="FFFFFF"/>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TextBox 10"/>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39374764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 Rule: All loca</a:t>
            </a:r>
            <a:r>
              <a:rPr lang="en-US" dirty="0"/>
              <a:t>l</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102</a:t>
            </a:fld>
            <a:endParaRPr lang="en-US"/>
          </a:p>
        </p:txBody>
      </p:sp>
      <p:pic>
        <p:nvPicPr>
          <p:cNvPr id="7" name="Picture 6"/>
          <p:cNvPicPr>
            <a:picLocks noChangeAspect="1"/>
          </p:cNvPicPr>
          <p:nvPr/>
        </p:nvPicPr>
        <p:blipFill>
          <a:blip r:embed="rId2"/>
          <a:stretch>
            <a:fillRect/>
          </a:stretch>
        </p:blipFill>
        <p:spPr>
          <a:xfrm>
            <a:off x="0" y="1219200"/>
            <a:ext cx="9144000" cy="4412202"/>
          </a:xfrm>
          <a:prstGeom prst="rect">
            <a:avLst/>
          </a:prstGeom>
        </p:spPr>
      </p:pic>
      <p:sp>
        <p:nvSpPr>
          <p:cNvPr id="11" name="TextBox 10"/>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211248126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Logistic Regression as a Cascade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103</a:t>
            </a:fld>
            <a:endParaRPr lang="en-US"/>
          </a:p>
        </p:txBody>
      </p:sp>
      <p:pic>
        <p:nvPicPr>
          <p:cNvPr id="6" name="Picture 5"/>
          <p:cNvPicPr>
            <a:picLocks noChangeAspect="1"/>
          </p:cNvPicPr>
          <p:nvPr/>
        </p:nvPicPr>
        <p:blipFill rotWithShape="1">
          <a:blip r:embed="rId2"/>
          <a:srcRect b="18482"/>
          <a:stretch/>
        </p:blipFill>
        <p:spPr>
          <a:xfrm>
            <a:off x="0" y="985974"/>
            <a:ext cx="9144000" cy="4786753"/>
          </a:xfrm>
          <a:prstGeom prst="rect">
            <a:avLst/>
          </a:prstGeom>
        </p:spPr>
      </p:pic>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676400"/>
            <a:ext cx="1082488" cy="533400"/>
          </a:xfrm>
          <a:prstGeom prst="rect">
            <a:avLst/>
          </a:prstGeom>
          <a:solidFill>
            <a:schemeClr val="bg1"/>
          </a:solidFill>
        </p:spPr>
      </p:pic>
      <p:pic>
        <p:nvPicPr>
          <p:cNvPr id="8" name="Picture 7" descr="latex-image-1.pdf"/>
          <p:cNvPicPr>
            <a:picLocks noChangeAspect="1"/>
          </p:cNvPicPr>
          <p:nvPr/>
        </p:nvPicPr>
        <p:blipFill rotWithShape="1">
          <a:blip r:embed="rId3">
            <a:extLst>
              <a:ext uri="{28A0092B-C50C-407E-A947-70E740481C1C}">
                <a14:useLocalDpi xmlns:a14="http://schemas.microsoft.com/office/drawing/2010/main" val="0"/>
              </a:ext>
            </a:extLst>
          </a:blip>
          <a:srcRect l="65913" t="33766" r="1"/>
          <a:stretch/>
        </p:blipFill>
        <p:spPr>
          <a:xfrm>
            <a:off x="281710" y="1475509"/>
            <a:ext cx="368979" cy="353291"/>
          </a:xfrm>
          <a:prstGeom prst="rect">
            <a:avLst/>
          </a:prstGeom>
          <a:solidFill>
            <a:schemeClr val="bg1"/>
          </a:solidFill>
        </p:spPr>
      </p:pic>
      <p:pic>
        <p:nvPicPr>
          <p:cNvPr id="9" name="Picture 8" descr="latex-image-1.pdf"/>
          <p:cNvPicPr>
            <a:picLocks noChangeAspect="1"/>
          </p:cNvPicPr>
          <p:nvPr/>
        </p:nvPicPr>
        <p:blipFill rotWithShape="1">
          <a:blip r:embed="rId3">
            <a:extLst>
              <a:ext uri="{28A0092B-C50C-407E-A947-70E740481C1C}">
                <a14:useLocalDpi xmlns:a14="http://schemas.microsoft.com/office/drawing/2010/main" val="0"/>
              </a:ext>
            </a:extLst>
          </a:blip>
          <a:srcRect l="65913" t="33766" r="1"/>
          <a:stretch/>
        </p:blipFill>
        <p:spPr>
          <a:xfrm>
            <a:off x="381000" y="3352800"/>
            <a:ext cx="368979" cy="353291"/>
          </a:xfrm>
          <a:prstGeom prst="rect">
            <a:avLst/>
          </a:prstGeom>
          <a:solidFill>
            <a:schemeClr val="bg1"/>
          </a:solidFill>
        </p:spPr>
      </p:pic>
      <p:sp>
        <p:nvSpPr>
          <p:cNvPr id="11" name="Rectangle 10"/>
          <p:cNvSpPr/>
          <p:nvPr/>
        </p:nvSpPr>
        <p:spPr bwMode="auto">
          <a:xfrm>
            <a:off x="0" y="2895600"/>
            <a:ext cx="5410200" cy="2514600"/>
          </a:xfrm>
          <a:prstGeom prst="rect">
            <a:avLst/>
          </a:prstGeom>
          <a:solidFill>
            <a:srgbClr val="FFFFFF"/>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TextBox 11"/>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254850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Logistic Regression as a Cascade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104</a:t>
            </a:fld>
            <a:endParaRPr lang="en-US"/>
          </a:p>
        </p:txBody>
      </p:sp>
      <p:pic>
        <p:nvPicPr>
          <p:cNvPr id="6" name="Picture 5"/>
          <p:cNvPicPr>
            <a:picLocks noChangeAspect="1"/>
          </p:cNvPicPr>
          <p:nvPr/>
        </p:nvPicPr>
        <p:blipFill rotWithShape="1">
          <a:blip r:embed="rId2"/>
          <a:srcRect b="22218"/>
          <a:stretch/>
        </p:blipFill>
        <p:spPr>
          <a:xfrm>
            <a:off x="0" y="985974"/>
            <a:ext cx="9144000" cy="4567390"/>
          </a:xfrm>
          <a:prstGeom prst="rect">
            <a:avLst/>
          </a:prstGeom>
        </p:spPr>
      </p:pic>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676400"/>
            <a:ext cx="1082488" cy="533400"/>
          </a:xfrm>
          <a:prstGeom prst="rect">
            <a:avLst/>
          </a:prstGeom>
          <a:solidFill>
            <a:schemeClr val="bg1"/>
          </a:solidFill>
        </p:spPr>
      </p:pic>
      <p:pic>
        <p:nvPicPr>
          <p:cNvPr id="8" name="Picture 7" descr="latex-image-1.pdf"/>
          <p:cNvPicPr>
            <a:picLocks noChangeAspect="1"/>
          </p:cNvPicPr>
          <p:nvPr/>
        </p:nvPicPr>
        <p:blipFill rotWithShape="1">
          <a:blip r:embed="rId3">
            <a:extLst>
              <a:ext uri="{28A0092B-C50C-407E-A947-70E740481C1C}">
                <a14:useLocalDpi xmlns:a14="http://schemas.microsoft.com/office/drawing/2010/main" val="0"/>
              </a:ext>
            </a:extLst>
          </a:blip>
          <a:srcRect l="65913" t="33766" r="1"/>
          <a:stretch/>
        </p:blipFill>
        <p:spPr>
          <a:xfrm>
            <a:off x="281710" y="1475509"/>
            <a:ext cx="368979" cy="353291"/>
          </a:xfrm>
          <a:prstGeom prst="rect">
            <a:avLst/>
          </a:prstGeom>
          <a:solidFill>
            <a:schemeClr val="bg1"/>
          </a:solidFill>
        </p:spPr>
      </p:pic>
      <p:pic>
        <p:nvPicPr>
          <p:cNvPr id="9" name="Picture 8" descr="latex-image-1.pdf"/>
          <p:cNvPicPr>
            <a:picLocks noChangeAspect="1"/>
          </p:cNvPicPr>
          <p:nvPr/>
        </p:nvPicPr>
        <p:blipFill rotWithShape="1">
          <a:blip r:embed="rId3">
            <a:extLst>
              <a:ext uri="{28A0092B-C50C-407E-A947-70E740481C1C}">
                <a14:useLocalDpi xmlns:a14="http://schemas.microsoft.com/office/drawing/2010/main" val="0"/>
              </a:ext>
            </a:extLst>
          </a:blip>
          <a:srcRect l="65913" t="33766" r="1"/>
          <a:stretch/>
        </p:blipFill>
        <p:spPr>
          <a:xfrm>
            <a:off x="381000" y="3352800"/>
            <a:ext cx="368979" cy="353291"/>
          </a:xfrm>
          <a:prstGeom prst="rect">
            <a:avLst/>
          </a:prstGeom>
          <a:solidFill>
            <a:schemeClr val="bg1"/>
          </a:solidFill>
        </p:spPr>
      </p:pic>
      <p:sp>
        <p:nvSpPr>
          <p:cNvPr id="11" name="Rectangle 10"/>
          <p:cNvSpPr/>
          <p:nvPr/>
        </p:nvSpPr>
        <p:spPr bwMode="auto">
          <a:xfrm>
            <a:off x="0" y="3733800"/>
            <a:ext cx="2759364" cy="1524000"/>
          </a:xfrm>
          <a:prstGeom prst="rect">
            <a:avLst/>
          </a:prstGeom>
          <a:solidFill>
            <a:srgbClr val="FFFFFF"/>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ectangle 9"/>
          <p:cNvSpPr/>
          <p:nvPr/>
        </p:nvSpPr>
        <p:spPr bwMode="auto">
          <a:xfrm>
            <a:off x="0" y="3048000"/>
            <a:ext cx="1143000" cy="1524000"/>
          </a:xfrm>
          <a:prstGeom prst="rect">
            <a:avLst/>
          </a:prstGeom>
          <a:solidFill>
            <a:srgbClr val="FFFFFF"/>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TextBox 11"/>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975208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Logistic Regression as a Cascade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105</a:t>
            </a:fld>
            <a:endParaRPr lang="en-US"/>
          </a:p>
        </p:txBody>
      </p:sp>
      <p:pic>
        <p:nvPicPr>
          <p:cNvPr id="6" name="Picture 5"/>
          <p:cNvPicPr>
            <a:picLocks noChangeAspect="1"/>
          </p:cNvPicPr>
          <p:nvPr/>
        </p:nvPicPr>
        <p:blipFill>
          <a:blip r:embed="rId2"/>
          <a:stretch>
            <a:fillRect/>
          </a:stretch>
        </p:blipFill>
        <p:spPr>
          <a:xfrm>
            <a:off x="0" y="985974"/>
            <a:ext cx="9144000" cy="5872026"/>
          </a:xfrm>
          <a:prstGeom prst="rect">
            <a:avLst/>
          </a:prstGeom>
        </p:spPr>
      </p:pic>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676400"/>
            <a:ext cx="1082488" cy="533400"/>
          </a:xfrm>
          <a:prstGeom prst="rect">
            <a:avLst/>
          </a:prstGeom>
          <a:solidFill>
            <a:schemeClr val="bg1"/>
          </a:solidFill>
        </p:spPr>
      </p:pic>
      <p:pic>
        <p:nvPicPr>
          <p:cNvPr id="8" name="Picture 7" descr="latex-image-1.pdf"/>
          <p:cNvPicPr>
            <a:picLocks noChangeAspect="1"/>
          </p:cNvPicPr>
          <p:nvPr/>
        </p:nvPicPr>
        <p:blipFill rotWithShape="1">
          <a:blip r:embed="rId3">
            <a:extLst>
              <a:ext uri="{28A0092B-C50C-407E-A947-70E740481C1C}">
                <a14:useLocalDpi xmlns:a14="http://schemas.microsoft.com/office/drawing/2010/main" val="0"/>
              </a:ext>
            </a:extLst>
          </a:blip>
          <a:srcRect l="65913" t="33766" r="1"/>
          <a:stretch/>
        </p:blipFill>
        <p:spPr>
          <a:xfrm>
            <a:off x="281710" y="1475509"/>
            <a:ext cx="368979" cy="353291"/>
          </a:xfrm>
          <a:prstGeom prst="rect">
            <a:avLst/>
          </a:prstGeom>
          <a:solidFill>
            <a:schemeClr val="bg1"/>
          </a:solidFill>
        </p:spPr>
      </p:pic>
      <p:pic>
        <p:nvPicPr>
          <p:cNvPr id="9" name="Picture 8" descr="latex-image-1.pdf"/>
          <p:cNvPicPr>
            <a:picLocks noChangeAspect="1"/>
          </p:cNvPicPr>
          <p:nvPr/>
        </p:nvPicPr>
        <p:blipFill rotWithShape="1">
          <a:blip r:embed="rId3">
            <a:extLst>
              <a:ext uri="{28A0092B-C50C-407E-A947-70E740481C1C}">
                <a14:useLocalDpi xmlns:a14="http://schemas.microsoft.com/office/drawing/2010/main" val="0"/>
              </a:ext>
            </a:extLst>
          </a:blip>
          <a:srcRect l="65913" t="33766" r="1"/>
          <a:stretch/>
        </p:blipFill>
        <p:spPr>
          <a:xfrm>
            <a:off x="381000" y="3352800"/>
            <a:ext cx="368979" cy="353291"/>
          </a:xfrm>
          <a:prstGeom prst="rect">
            <a:avLst/>
          </a:prstGeom>
          <a:solidFill>
            <a:schemeClr val="bg1"/>
          </a:solidFill>
        </p:spPr>
      </p:pic>
      <p:pic>
        <p:nvPicPr>
          <p:cNvPr id="12" name="Picture 11" descr="latex-image-1.pdf"/>
          <p:cNvPicPr>
            <a:picLocks noChangeAspect="1"/>
          </p:cNvPicPr>
          <p:nvPr/>
        </p:nvPicPr>
        <p:blipFill rotWithShape="1">
          <a:blip r:embed="rId3">
            <a:extLst>
              <a:ext uri="{28A0092B-C50C-407E-A947-70E740481C1C}">
                <a14:useLocalDpi xmlns:a14="http://schemas.microsoft.com/office/drawing/2010/main" val="0"/>
              </a:ext>
            </a:extLst>
          </a:blip>
          <a:srcRect l="65913" t="33766" r="1"/>
          <a:stretch/>
        </p:blipFill>
        <p:spPr>
          <a:xfrm>
            <a:off x="5791200" y="6160655"/>
            <a:ext cx="368979" cy="353291"/>
          </a:xfrm>
          <a:prstGeom prst="rect">
            <a:avLst/>
          </a:prstGeom>
          <a:solidFill>
            <a:schemeClr val="bg1"/>
          </a:solidFill>
        </p:spPr>
      </p:pic>
      <p:sp>
        <p:nvSpPr>
          <p:cNvPr id="13" name="TextBox 12"/>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8710947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Computation: Forward-Prop</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106</a:t>
            </a:fld>
            <a:endParaRPr lang="en-US"/>
          </a:p>
        </p:txBody>
      </p:sp>
      <p:pic>
        <p:nvPicPr>
          <p:cNvPr id="7" name="Picture 6"/>
          <p:cNvPicPr>
            <a:picLocks noChangeAspect="1"/>
          </p:cNvPicPr>
          <p:nvPr/>
        </p:nvPicPr>
        <p:blipFill>
          <a:blip r:embed="rId2"/>
          <a:stretch>
            <a:fillRect/>
          </a:stretch>
        </p:blipFill>
        <p:spPr>
          <a:xfrm>
            <a:off x="0" y="1790700"/>
            <a:ext cx="9144000" cy="3270157"/>
          </a:xfrm>
          <a:prstGeom prst="rect">
            <a:avLst/>
          </a:prstGeom>
        </p:spPr>
      </p:pic>
      <p:sp>
        <p:nvSpPr>
          <p:cNvPr id="8" name="TextBox 7"/>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88563030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Computation: Back-Prop</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107</a:t>
            </a:fld>
            <a:endParaRPr lang="en-US"/>
          </a:p>
        </p:txBody>
      </p:sp>
      <p:pic>
        <p:nvPicPr>
          <p:cNvPr id="3" name="Picture 2"/>
          <p:cNvPicPr>
            <a:picLocks noChangeAspect="1"/>
          </p:cNvPicPr>
          <p:nvPr/>
        </p:nvPicPr>
        <p:blipFill>
          <a:blip r:embed="rId2"/>
          <a:stretch>
            <a:fillRect/>
          </a:stretch>
        </p:blipFill>
        <p:spPr>
          <a:xfrm>
            <a:off x="0" y="1817255"/>
            <a:ext cx="9144000" cy="3308918"/>
          </a:xfrm>
          <a:prstGeom prst="rect">
            <a:avLst/>
          </a:prstGeom>
        </p:spPr>
      </p:pic>
      <p:sp>
        <p:nvSpPr>
          <p:cNvPr id="8" name="TextBox 7"/>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37227332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 Training</a:t>
            </a:r>
            <a:endParaRPr lang="en-US" dirty="0"/>
          </a:p>
        </p:txBody>
      </p:sp>
      <p:sp>
        <p:nvSpPr>
          <p:cNvPr id="3" name="Content Placeholder 2"/>
          <p:cNvSpPr>
            <a:spLocks noGrp="1"/>
          </p:cNvSpPr>
          <p:nvPr>
            <p:ph idx="1"/>
          </p:nvPr>
        </p:nvSpPr>
        <p:spPr/>
        <p:txBody>
          <a:bodyPr/>
          <a:lstStyle/>
          <a:p>
            <a:r>
              <a:rPr lang="en-US" dirty="0"/>
              <a:t>Step 1: Compute Loss on mini-batch 		[F-Pass]</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108</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7" name="Right Arrow 6"/>
          <p:cNvSpPr/>
          <p:nvPr/>
        </p:nvSpPr>
        <p:spPr bwMode="auto">
          <a:xfrm>
            <a:off x="6858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TextBox 7"/>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97082091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 Training</a:t>
            </a:r>
            <a:endParaRPr lang="en-US" dirty="0"/>
          </a:p>
        </p:txBody>
      </p:sp>
      <p:sp>
        <p:nvSpPr>
          <p:cNvPr id="3" name="Content Placeholder 2"/>
          <p:cNvSpPr>
            <a:spLocks noGrp="1"/>
          </p:cNvSpPr>
          <p:nvPr>
            <p:ph idx="1"/>
          </p:nvPr>
        </p:nvSpPr>
        <p:spPr/>
        <p:txBody>
          <a:bodyPr/>
          <a:lstStyle/>
          <a:p>
            <a:r>
              <a:rPr lang="en-US" dirty="0"/>
              <a:t>Step 1: Compute Loss on mini-batch 		[F-Pass]</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109</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8" name="Right Arrow 7"/>
          <p:cNvSpPr/>
          <p:nvPr/>
        </p:nvSpPr>
        <p:spPr bwMode="auto">
          <a:xfrm>
            <a:off x="38100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TextBox 9"/>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7993302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AlphaGo</a:t>
            </a:r>
            <a:r>
              <a:rPr lang="en-US" dirty="0" smtClean="0"/>
              <a:t> vs Lee </a:t>
            </a:r>
            <a:r>
              <a:rPr lang="en-US" dirty="0" err="1" smtClean="0"/>
              <a:t>Sedol</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0"/>
            <a:ext cx="6338908" cy="6858000"/>
          </a:xfrm>
          <a:prstGeom prst="rect">
            <a:avLst/>
          </a:prstGeom>
        </p:spPr>
      </p:pic>
    </p:spTree>
    <p:extLst>
      <p:ext uri="{BB962C8B-B14F-4D97-AF65-F5344CB8AC3E}">
        <p14:creationId xmlns:p14="http://schemas.microsoft.com/office/powerpoint/2010/main" val="137566363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 Training</a:t>
            </a:r>
            <a:endParaRPr lang="en-US" dirty="0"/>
          </a:p>
        </p:txBody>
      </p:sp>
      <p:sp>
        <p:nvSpPr>
          <p:cNvPr id="3" name="Content Placeholder 2"/>
          <p:cNvSpPr>
            <a:spLocks noGrp="1"/>
          </p:cNvSpPr>
          <p:nvPr>
            <p:ph idx="1"/>
          </p:nvPr>
        </p:nvSpPr>
        <p:spPr/>
        <p:txBody>
          <a:bodyPr/>
          <a:lstStyle/>
          <a:p>
            <a:r>
              <a:rPr lang="en-US" dirty="0"/>
              <a:t>Step 1: Compute Loss on mini-batch 		[F-Pass]</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110</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9" name="Right Arrow 8"/>
          <p:cNvSpPr/>
          <p:nvPr/>
        </p:nvSpPr>
        <p:spPr bwMode="auto">
          <a:xfrm>
            <a:off x="68580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TextBox 9"/>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83363590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 Training</a:t>
            </a:r>
            <a:endParaRPr lang="en-US" dirty="0"/>
          </a:p>
        </p:txBody>
      </p:sp>
      <p:sp>
        <p:nvSpPr>
          <p:cNvPr id="3" name="Content Placeholder 2"/>
          <p:cNvSpPr>
            <a:spLocks noGrp="1"/>
          </p:cNvSpPr>
          <p:nvPr>
            <p:ph idx="1"/>
          </p:nvPr>
        </p:nvSpPr>
        <p:spPr/>
        <p:txBody>
          <a:bodyPr/>
          <a:lstStyle/>
          <a:p>
            <a:r>
              <a:rPr lang="en-US" dirty="0" smtClean="0"/>
              <a:t>Step 1: Compute Loss on mini-batch 		[F-Pass]</a:t>
            </a:r>
          </a:p>
          <a:p>
            <a:r>
              <a:rPr lang="en-US" dirty="0" smtClean="0"/>
              <a:t>Step 2: Compute gradients </a:t>
            </a:r>
            <a:r>
              <a:rPr lang="en-US" dirty="0" err="1" smtClean="0"/>
              <a:t>wrt</a:t>
            </a:r>
            <a:r>
              <a:rPr lang="en-US" dirty="0" smtClean="0"/>
              <a:t> parameters 	[B-Pass]</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111</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9" name="Right Arrow 8"/>
          <p:cNvSpPr/>
          <p:nvPr/>
        </p:nvSpPr>
        <p:spPr bwMode="auto">
          <a:xfrm rot="10800000">
            <a:off x="68580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TextBox 10"/>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52832088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 Training</a:t>
            </a:r>
            <a:endParaRPr lang="en-US" dirty="0"/>
          </a:p>
        </p:txBody>
      </p:sp>
      <p:sp>
        <p:nvSpPr>
          <p:cNvPr id="3" name="Content Placeholder 2"/>
          <p:cNvSpPr>
            <a:spLocks noGrp="1"/>
          </p:cNvSpPr>
          <p:nvPr>
            <p:ph idx="1"/>
          </p:nvPr>
        </p:nvSpPr>
        <p:spPr/>
        <p:txBody>
          <a:bodyPr/>
          <a:lstStyle/>
          <a:p>
            <a:r>
              <a:rPr lang="en-US" dirty="0" smtClean="0"/>
              <a:t>Step 1: Compute Loss on mini-batch 		[F-Pass]</a:t>
            </a:r>
          </a:p>
          <a:p>
            <a:r>
              <a:rPr lang="en-US" dirty="0" smtClean="0"/>
              <a:t>Step 2: Compute gradients </a:t>
            </a:r>
            <a:r>
              <a:rPr lang="en-US" dirty="0" err="1" smtClean="0"/>
              <a:t>wrt</a:t>
            </a:r>
            <a:r>
              <a:rPr lang="en-US" dirty="0" smtClean="0"/>
              <a:t> parameters 	[B-Pass]</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112</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8" name="Right Arrow 7"/>
          <p:cNvSpPr/>
          <p:nvPr/>
        </p:nvSpPr>
        <p:spPr bwMode="auto">
          <a:xfrm rot="10800000">
            <a:off x="38100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TextBox 10"/>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43721242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 Training</a:t>
            </a:r>
            <a:endParaRPr lang="en-US" dirty="0"/>
          </a:p>
        </p:txBody>
      </p:sp>
      <p:sp>
        <p:nvSpPr>
          <p:cNvPr id="3" name="Content Placeholder 2"/>
          <p:cNvSpPr>
            <a:spLocks noGrp="1"/>
          </p:cNvSpPr>
          <p:nvPr>
            <p:ph idx="1"/>
          </p:nvPr>
        </p:nvSpPr>
        <p:spPr/>
        <p:txBody>
          <a:bodyPr/>
          <a:lstStyle/>
          <a:p>
            <a:r>
              <a:rPr lang="en-US" dirty="0" smtClean="0"/>
              <a:t>Step 1: Compute Loss on mini-batch 		[F-Pass]</a:t>
            </a:r>
          </a:p>
          <a:p>
            <a:r>
              <a:rPr lang="en-US" dirty="0" smtClean="0"/>
              <a:t>Step 2: Compute gradients </a:t>
            </a:r>
            <a:r>
              <a:rPr lang="en-US" dirty="0" err="1" smtClean="0"/>
              <a:t>wrt</a:t>
            </a:r>
            <a:r>
              <a:rPr lang="en-US" dirty="0" smtClean="0"/>
              <a:t> parameters 	[B-Pass]</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113</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10" name="Right Arrow 9"/>
          <p:cNvSpPr/>
          <p:nvPr/>
        </p:nvSpPr>
        <p:spPr bwMode="auto">
          <a:xfrm rot="10800000">
            <a:off x="6096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TextBox 10"/>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68772100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 Training</a:t>
            </a:r>
            <a:endParaRPr lang="en-US" dirty="0"/>
          </a:p>
        </p:txBody>
      </p:sp>
      <p:sp>
        <p:nvSpPr>
          <p:cNvPr id="3" name="Content Placeholder 2"/>
          <p:cNvSpPr>
            <a:spLocks noGrp="1"/>
          </p:cNvSpPr>
          <p:nvPr>
            <p:ph idx="1"/>
          </p:nvPr>
        </p:nvSpPr>
        <p:spPr/>
        <p:txBody>
          <a:bodyPr/>
          <a:lstStyle/>
          <a:p>
            <a:r>
              <a:rPr lang="en-US" dirty="0" smtClean="0"/>
              <a:t>Step 1: Compute Loss on mini-batch 		[F-Pass]</a:t>
            </a:r>
          </a:p>
          <a:p>
            <a:r>
              <a:rPr lang="en-US" dirty="0" smtClean="0"/>
              <a:t>Step 2: Compute gradients </a:t>
            </a:r>
            <a:r>
              <a:rPr lang="en-US" dirty="0" err="1" smtClean="0"/>
              <a:t>wrt</a:t>
            </a:r>
            <a:r>
              <a:rPr lang="en-US" dirty="0" smtClean="0"/>
              <a:t> parameters 	[B-Pass]</a:t>
            </a:r>
          </a:p>
          <a:p>
            <a:r>
              <a:rPr lang="en-US" dirty="0" smtClean="0"/>
              <a:t>Step 3: Use gradient to update parameters</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114</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10" name="Right Arrow 9"/>
          <p:cNvSpPr/>
          <p:nvPr/>
        </p:nvSpPr>
        <p:spPr bwMode="auto">
          <a:xfrm rot="10800000">
            <a:off x="6096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7" name="Picture 6"/>
          <p:cNvPicPr>
            <a:picLocks noChangeAspect="1"/>
          </p:cNvPicPr>
          <p:nvPr/>
        </p:nvPicPr>
        <p:blipFill>
          <a:blip r:embed="rId3"/>
          <a:stretch>
            <a:fillRect/>
          </a:stretch>
        </p:blipFill>
        <p:spPr>
          <a:xfrm>
            <a:off x="2590800" y="4775200"/>
            <a:ext cx="3022600" cy="1168400"/>
          </a:xfrm>
          <a:prstGeom prst="rect">
            <a:avLst/>
          </a:prstGeom>
        </p:spPr>
      </p:pic>
      <p:sp>
        <p:nvSpPr>
          <p:cNvPr id="9" name="TextBox 8"/>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56298868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 Training</a:t>
            </a:r>
            <a:endParaRPr lang="en-US" dirty="0"/>
          </a:p>
        </p:txBody>
      </p:sp>
      <p:sp>
        <p:nvSpPr>
          <p:cNvPr id="3" name="Content Placeholder 2"/>
          <p:cNvSpPr>
            <a:spLocks noGrp="1"/>
          </p:cNvSpPr>
          <p:nvPr>
            <p:ph idx="1"/>
          </p:nvPr>
        </p:nvSpPr>
        <p:spPr/>
        <p:txBody>
          <a:bodyPr/>
          <a:lstStyle/>
          <a:p>
            <a:r>
              <a:rPr lang="en-US" dirty="0" smtClean="0"/>
              <a:t>Step 1: Compute Loss on mini-batch 		[F-Pass]</a:t>
            </a:r>
          </a:p>
          <a:p>
            <a:r>
              <a:rPr lang="en-US" dirty="0" smtClean="0"/>
              <a:t>Step 2: Compute gradients </a:t>
            </a:r>
            <a:r>
              <a:rPr lang="en-US" dirty="0" err="1" smtClean="0"/>
              <a:t>wrt</a:t>
            </a:r>
            <a:r>
              <a:rPr lang="en-US" dirty="0" smtClean="0"/>
              <a:t> parameters 	[B-Pass]</a:t>
            </a:r>
          </a:p>
          <a:p>
            <a:r>
              <a:rPr lang="en-US" dirty="0" smtClean="0"/>
              <a:t>Step 3: Use gradient to update parameters</a:t>
            </a:r>
          </a:p>
          <a:p>
            <a:pPr lvl="1"/>
            <a:r>
              <a:rPr lang="en-US" dirty="0" smtClean="0"/>
              <a:t>With </a:t>
            </a:r>
            <a:r>
              <a:rPr lang="en-US" dirty="0" err="1" smtClean="0"/>
              <a:t>momemtum</a:t>
            </a:r>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115</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10" name="Right Arrow 9"/>
          <p:cNvSpPr/>
          <p:nvPr/>
        </p:nvSpPr>
        <p:spPr bwMode="auto">
          <a:xfrm rot="10800000">
            <a:off x="6096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9" name="Picture 8"/>
          <p:cNvPicPr>
            <a:picLocks noChangeAspect="1"/>
          </p:cNvPicPr>
          <p:nvPr/>
        </p:nvPicPr>
        <p:blipFill rotWithShape="1">
          <a:blip r:embed="rId3"/>
          <a:srcRect l="26911" t="61785" r="41250" b="16813"/>
          <a:stretch/>
        </p:blipFill>
        <p:spPr>
          <a:xfrm>
            <a:off x="2362200" y="4869543"/>
            <a:ext cx="3941617" cy="1988457"/>
          </a:xfrm>
          <a:prstGeom prst="rect">
            <a:avLst/>
          </a:prstGeom>
        </p:spPr>
      </p:pic>
      <p:sp>
        <p:nvSpPr>
          <p:cNvPr id="11" name="TextBox 10"/>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13089230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1658880" y="3648287"/>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7" name="Rectangle 3"/>
          <p:cNvSpPr>
            <a:spLocks noChangeArrowheads="1"/>
          </p:cNvSpPr>
          <p:nvPr/>
        </p:nvSpPr>
        <p:spPr bwMode="auto">
          <a:xfrm>
            <a:off x="3748320" y="3452426"/>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8" name="Rectangle 4"/>
          <p:cNvSpPr>
            <a:spLocks noChangeArrowheads="1"/>
          </p:cNvSpPr>
          <p:nvPr/>
        </p:nvSpPr>
        <p:spPr bwMode="auto">
          <a:xfrm>
            <a:off x="2736000" y="4986187"/>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9" name="Rectangle 5"/>
          <p:cNvSpPr>
            <a:spLocks noChangeArrowheads="1"/>
          </p:cNvSpPr>
          <p:nvPr/>
        </p:nvSpPr>
        <p:spPr bwMode="auto">
          <a:xfrm>
            <a:off x="2312640" y="2308946"/>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10" name="Rectangle 6"/>
          <p:cNvSpPr>
            <a:spLocks noChangeArrowheads="1"/>
          </p:cNvSpPr>
          <p:nvPr/>
        </p:nvSpPr>
        <p:spPr bwMode="auto">
          <a:xfrm>
            <a:off x="3160800" y="1231713"/>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11" name="Line 7"/>
          <p:cNvSpPr>
            <a:spLocks noChangeShapeType="1"/>
          </p:cNvSpPr>
          <p:nvPr/>
        </p:nvSpPr>
        <p:spPr bwMode="auto">
          <a:xfrm flipV="1">
            <a:off x="3362401" y="5796993"/>
            <a:ext cx="1440" cy="832407"/>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2" name="Line 8"/>
          <p:cNvSpPr>
            <a:spLocks noChangeShapeType="1"/>
          </p:cNvSpPr>
          <p:nvPr/>
        </p:nvSpPr>
        <p:spPr bwMode="auto">
          <a:xfrm flipH="1" flipV="1">
            <a:off x="2279521" y="4476374"/>
            <a:ext cx="1084320" cy="625026"/>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3" name="Freeform 9"/>
          <p:cNvSpPr>
            <a:spLocks/>
          </p:cNvSpPr>
          <p:nvPr/>
        </p:nvSpPr>
        <p:spPr bwMode="auto">
          <a:xfrm>
            <a:off x="67681" y="3102469"/>
            <a:ext cx="3250080" cy="3318108"/>
          </a:xfrm>
          <a:custGeom>
            <a:avLst/>
            <a:gdLst>
              <a:gd name="T0" fmla="*/ 9953 w 9954"/>
              <a:gd name="T1" fmla="*/ 10161 h 10162"/>
              <a:gd name="T2" fmla="*/ 1698 w 9954"/>
              <a:gd name="T3" fmla="*/ 5715 h 10162"/>
              <a:gd name="T4" fmla="*/ 8683 w 9954"/>
              <a:gd name="T5" fmla="*/ 0 h 10162"/>
            </a:gdLst>
            <a:ahLst/>
            <a:cxnLst>
              <a:cxn ang="0">
                <a:pos x="T0" y="T1"/>
              </a:cxn>
              <a:cxn ang="0">
                <a:pos x="T2" y="T3"/>
              </a:cxn>
              <a:cxn ang="0">
                <a:pos x="T4" y="T5"/>
              </a:cxn>
            </a:cxnLst>
            <a:rect l="0" t="0" r="r" b="b"/>
            <a:pathLst>
              <a:path w="9954" h="10162">
                <a:moveTo>
                  <a:pt x="9953" y="10161"/>
                </a:moveTo>
                <a:cubicBezTo>
                  <a:pt x="7715" y="9152"/>
                  <a:pt x="2264" y="6965"/>
                  <a:pt x="1698" y="5715"/>
                </a:cubicBezTo>
                <a:cubicBezTo>
                  <a:pt x="0" y="1965"/>
                  <a:pt x="8826" y="579"/>
                  <a:pt x="8683" y="0"/>
                </a:cubicBezTo>
              </a:path>
            </a:pathLst>
          </a:custGeom>
          <a:noFill/>
          <a:ln w="36720" cap="flat">
            <a:solidFill>
              <a:srgbClr val="000000"/>
            </a:solidFill>
            <a:round/>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4" name="Freeform 10"/>
          <p:cNvSpPr>
            <a:spLocks/>
          </p:cNvSpPr>
          <p:nvPr/>
        </p:nvSpPr>
        <p:spPr bwMode="auto">
          <a:xfrm>
            <a:off x="3661921" y="2065560"/>
            <a:ext cx="3250080" cy="2903345"/>
          </a:xfrm>
          <a:custGeom>
            <a:avLst/>
            <a:gdLst>
              <a:gd name="T0" fmla="*/ 0 w 9954"/>
              <a:gd name="T1" fmla="*/ 8890 h 8891"/>
              <a:gd name="T2" fmla="*/ 6350 w 9954"/>
              <a:gd name="T3" fmla="*/ 6667 h 8891"/>
              <a:gd name="T4" fmla="*/ 8255 w 9954"/>
              <a:gd name="T5" fmla="*/ 5001 h 8891"/>
              <a:gd name="T6" fmla="*/ 1270 w 9954"/>
              <a:gd name="T7" fmla="*/ 0 h 8891"/>
            </a:gdLst>
            <a:ahLst/>
            <a:cxnLst>
              <a:cxn ang="0">
                <a:pos x="T0" y="T1"/>
              </a:cxn>
              <a:cxn ang="0">
                <a:pos x="T2" y="T3"/>
              </a:cxn>
              <a:cxn ang="0">
                <a:pos x="T4" y="T5"/>
              </a:cxn>
              <a:cxn ang="0">
                <a:pos x="T6" y="T7"/>
              </a:cxn>
            </a:cxnLst>
            <a:rect l="0" t="0" r="r" b="b"/>
            <a:pathLst>
              <a:path w="9954" h="8891">
                <a:moveTo>
                  <a:pt x="0" y="8890"/>
                </a:moveTo>
                <a:cubicBezTo>
                  <a:pt x="1517" y="8295"/>
                  <a:pt x="4418" y="7572"/>
                  <a:pt x="6350" y="6667"/>
                </a:cubicBezTo>
                <a:cubicBezTo>
                  <a:pt x="7510" y="6125"/>
                  <a:pt x="8160" y="5368"/>
                  <a:pt x="8255" y="5001"/>
                </a:cubicBezTo>
                <a:cubicBezTo>
                  <a:pt x="9953" y="1719"/>
                  <a:pt x="1127" y="507"/>
                  <a:pt x="1270" y="0"/>
                </a:cubicBezTo>
              </a:path>
            </a:pathLst>
          </a:custGeom>
          <a:noFill/>
          <a:ln w="36720" cap="flat">
            <a:solidFill>
              <a:srgbClr val="000000"/>
            </a:solidFill>
            <a:round/>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5" name="Line 11"/>
          <p:cNvSpPr>
            <a:spLocks noChangeShapeType="1"/>
          </p:cNvSpPr>
          <p:nvPr/>
        </p:nvSpPr>
        <p:spPr bwMode="auto">
          <a:xfrm flipH="1" flipV="1">
            <a:off x="3938401" y="2064121"/>
            <a:ext cx="624960" cy="1454553"/>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6" name="Line 12"/>
          <p:cNvSpPr>
            <a:spLocks noChangeShapeType="1"/>
          </p:cNvSpPr>
          <p:nvPr/>
        </p:nvSpPr>
        <p:spPr bwMode="auto">
          <a:xfrm flipV="1">
            <a:off x="2903040" y="2064121"/>
            <a:ext cx="829440" cy="417644"/>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7" name="Line 13"/>
          <p:cNvSpPr>
            <a:spLocks noChangeShapeType="1"/>
          </p:cNvSpPr>
          <p:nvPr/>
        </p:nvSpPr>
        <p:spPr bwMode="auto">
          <a:xfrm flipV="1">
            <a:off x="3317760" y="4268992"/>
            <a:ext cx="1036800" cy="1039789"/>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8" name="Text Box 14"/>
          <p:cNvSpPr txBox="1">
            <a:spLocks noChangeArrowheads="1"/>
          </p:cNvSpPr>
          <p:nvPr/>
        </p:nvSpPr>
        <p:spPr bwMode="auto">
          <a:xfrm>
            <a:off x="4354560" y="5025328"/>
            <a:ext cx="4789440" cy="7903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9pPr>
          </a:lstStyle>
          <a:p>
            <a:r>
              <a:rPr lang="en-US" sz="2200" b="1" dirty="0">
                <a:solidFill>
                  <a:srgbClr val="FF0000"/>
                </a:solidFill>
                <a:latin typeface="FreeSans" charset="0"/>
              </a:rPr>
              <a:t>Any DAG of </a:t>
            </a:r>
            <a:r>
              <a:rPr lang="en-US" sz="2200" b="1" dirty="0" err="1">
                <a:solidFill>
                  <a:srgbClr val="FF0000"/>
                </a:solidFill>
                <a:latin typeface="FreeSans" charset="0"/>
              </a:rPr>
              <a:t>differentialble</a:t>
            </a:r>
            <a:r>
              <a:rPr lang="en-US" sz="2200" b="1" dirty="0">
                <a:solidFill>
                  <a:srgbClr val="FF0000"/>
                </a:solidFill>
                <a:latin typeface="FreeSans" charset="0"/>
              </a:rPr>
              <a:t> modules is allowed!</a:t>
            </a:r>
          </a:p>
        </p:txBody>
      </p:sp>
      <p:sp>
        <p:nvSpPr>
          <p:cNvPr id="98319" name="Line 15"/>
          <p:cNvSpPr>
            <a:spLocks noChangeShapeType="1"/>
          </p:cNvSpPr>
          <p:nvPr/>
        </p:nvSpPr>
        <p:spPr bwMode="auto">
          <a:xfrm flipV="1">
            <a:off x="2073600" y="3101030"/>
            <a:ext cx="1036800" cy="832407"/>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8"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Differentiable Computation Graph</a:t>
            </a:r>
            <a:endParaRPr lang="en-US" dirty="0"/>
          </a:p>
        </p:txBody>
      </p:sp>
      <p:sp>
        <p:nvSpPr>
          <p:cNvPr id="19" name="TextBox 18"/>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20" name="Footer Placeholder 1"/>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21"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116</a:t>
            </a:fld>
            <a:endParaRPr lang="en-US"/>
          </a:p>
        </p:txBody>
      </p:sp>
    </p:spTree>
    <p:extLst>
      <p:ext uri="{BB962C8B-B14F-4D97-AF65-F5344CB8AC3E}">
        <p14:creationId xmlns:p14="http://schemas.microsoft.com/office/powerpoint/2010/main" val="4309739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34560" y="6248400"/>
            <a:ext cx="9072000" cy="3384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68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r>
              <a:rPr lang="en-US" sz="1800" dirty="0" err="1">
                <a:solidFill>
                  <a:srgbClr val="000080"/>
                </a:solidFill>
                <a:latin typeface="FreeSans" charset="0"/>
              </a:rPr>
              <a:t>Frome</a:t>
            </a:r>
            <a:r>
              <a:rPr lang="en-US" sz="1800" dirty="0">
                <a:solidFill>
                  <a:srgbClr val="000080"/>
                </a:solidFill>
                <a:latin typeface="FreeSans" charset="0"/>
              </a:rPr>
              <a:t> et al. “Devise: a deep visual semantic embedding model” NIPS 2013</a:t>
            </a:r>
          </a:p>
        </p:txBody>
      </p:sp>
      <p:sp>
        <p:nvSpPr>
          <p:cNvPr id="95235" name="Rectangle 3"/>
          <p:cNvSpPr>
            <a:spLocks noChangeArrowheads="1"/>
          </p:cNvSpPr>
          <p:nvPr/>
        </p:nvSpPr>
        <p:spPr bwMode="auto">
          <a:xfrm>
            <a:off x="2331360" y="2488582"/>
            <a:ext cx="875520" cy="1801630"/>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61621" rIns="81639" bIns="40820" anchor="ctr"/>
          <a:lstStyle/>
          <a:p>
            <a:pPr>
              <a:tabLst>
                <a:tab pos="656650" algn="l"/>
              </a:tabLst>
            </a:pPr>
            <a:r>
              <a:rPr lang="en-US" sz="2400" b="1">
                <a:solidFill>
                  <a:srgbClr val="FFFFFF"/>
                </a:solidFill>
                <a:latin typeface="FreeSans" charset="0"/>
              </a:rPr>
              <a:t>CNN</a:t>
            </a:r>
          </a:p>
        </p:txBody>
      </p:sp>
      <p:sp>
        <p:nvSpPr>
          <p:cNvPr id="95236" name="Rectangle 4"/>
          <p:cNvSpPr>
            <a:spLocks noChangeArrowheads="1"/>
          </p:cNvSpPr>
          <p:nvPr/>
        </p:nvSpPr>
        <p:spPr bwMode="auto">
          <a:xfrm>
            <a:off x="4420801" y="2914866"/>
            <a:ext cx="2803680" cy="754639"/>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61621" rIns="81639" bIns="40820" anchor="ctr"/>
          <a:lstStyle/>
          <a:p>
            <a:pPr>
              <a:tabLst>
                <a:tab pos="656650" algn="l"/>
                <a:tab pos="1313299" algn="l"/>
                <a:tab pos="1969949" algn="l"/>
                <a:tab pos="2626599" algn="l"/>
              </a:tabLst>
            </a:pPr>
            <a:r>
              <a:rPr lang="en-US" sz="2400" b="1" dirty="0">
                <a:solidFill>
                  <a:srgbClr val="FFFFFF"/>
                </a:solidFill>
                <a:latin typeface="FreeSans" charset="0"/>
              </a:rPr>
              <a:t>Text</a:t>
            </a:r>
          </a:p>
          <a:p>
            <a:pPr>
              <a:spcBef>
                <a:spcPts val="0"/>
              </a:spcBef>
              <a:tabLst>
                <a:tab pos="656650" algn="l"/>
                <a:tab pos="1313299" algn="l"/>
                <a:tab pos="1969949" algn="l"/>
                <a:tab pos="2626599" algn="l"/>
              </a:tabLst>
            </a:pPr>
            <a:r>
              <a:rPr lang="en-US" sz="2400" b="1" dirty="0">
                <a:solidFill>
                  <a:srgbClr val="FFFFFF"/>
                </a:solidFill>
                <a:latin typeface="FreeSans" charset="0"/>
              </a:rPr>
              <a:t>Embedding</a:t>
            </a:r>
          </a:p>
        </p:txBody>
      </p:sp>
      <p:sp>
        <p:nvSpPr>
          <p:cNvPr id="95237" name="Text Box 5"/>
          <p:cNvSpPr txBox="1">
            <a:spLocks noChangeArrowheads="1"/>
          </p:cNvSpPr>
          <p:nvPr/>
        </p:nvSpPr>
        <p:spPr bwMode="auto">
          <a:xfrm>
            <a:off x="5346720" y="4464469"/>
            <a:ext cx="1036800" cy="4162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16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sz="2400">
                <a:latin typeface="FreeSans" charset="0"/>
              </a:rPr>
              <a:t>tiger</a:t>
            </a:r>
          </a:p>
        </p:txBody>
      </p:sp>
      <p:sp>
        <p:nvSpPr>
          <p:cNvPr id="95238" name="Rectangle 6"/>
          <p:cNvSpPr>
            <a:spLocks noChangeArrowheads="1"/>
          </p:cNvSpPr>
          <p:nvPr/>
        </p:nvSpPr>
        <p:spPr bwMode="auto">
          <a:xfrm>
            <a:off x="2314080" y="1319179"/>
            <a:ext cx="4354560" cy="622145"/>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61621" rIns="81639" bIns="40820" anchor="ctr"/>
          <a:lstStyle/>
          <a:p>
            <a:pPr>
              <a:tabLst>
                <a:tab pos="656650" algn="l"/>
                <a:tab pos="1313299" algn="l"/>
                <a:tab pos="1969949" algn="l"/>
                <a:tab pos="2626599" algn="l"/>
                <a:tab pos="3283248" algn="l"/>
                <a:tab pos="3939898" algn="l"/>
              </a:tabLst>
            </a:pPr>
            <a:r>
              <a:rPr lang="en-US" sz="2400" b="1">
                <a:solidFill>
                  <a:srgbClr val="FFFFFF"/>
                </a:solidFill>
                <a:latin typeface="FreeSans" charset="0"/>
              </a:rPr>
              <a:t>Matching</a:t>
            </a:r>
          </a:p>
        </p:txBody>
      </p:sp>
      <p:sp>
        <p:nvSpPr>
          <p:cNvPr id="95239" name="Line 7"/>
          <p:cNvSpPr>
            <a:spLocks noChangeShapeType="1"/>
          </p:cNvSpPr>
          <p:nvPr/>
        </p:nvSpPr>
        <p:spPr bwMode="auto">
          <a:xfrm flipV="1">
            <a:off x="5882401" y="3698309"/>
            <a:ext cx="1440" cy="625026"/>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5240" name="Line 8"/>
          <p:cNvSpPr>
            <a:spLocks noChangeShapeType="1"/>
          </p:cNvSpPr>
          <p:nvPr/>
        </p:nvSpPr>
        <p:spPr bwMode="auto">
          <a:xfrm flipV="1">
            <a:off x="2780641" y="4254207"/>
            <a:ext cx="1440" cy="625026"/>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5241" name="Line 9"/>
          <p:cNvSpPr>
            <a:spLocks noChangeShapeType="1"/>
          </p:cNvSpPr>
          <p:nvPr/>
        </p:nvSpPr>
        <p:spPr bwMode="auto">
          <a:xfrm flipV="1">
            <a:off x="2780641" y="1968687"/>
            <a:ext cx="1440" cy="625026"/>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5242" name="Line 10"/>
          <p:cNvSpPr>
            <a:spLocks noChangeShapeType="1"/>
          </p:cNvSpPr>
          <p:nvPr/>
        </p:nvSpPr>
        <p:spPr bwMode="auto">
          <a:xfrm flipV="1">
            <a:off x="5784481" y="1958606"/>
            <a:ext cx="1440" cy="1064272"/>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pic>
        <p:nvPicPr>
          <p:cNvPr id="9524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761" y="4627206"/>
            <a:ext cx="2237760" cy="167633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5244" name="Text Box 12"/>
          <p:cNvSpPr txBox="1">
            <a:spLocks noChangeArrowheads="1"/>
          </p:cNvSpPr>
          <p:nvPr/>
        </p:nvSpPr>
        <p:spPr bwMode="auto">
          <a:xfrm>
            <a:off x="2391840" y="1922602"/>
            <a:ext cx="373248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lgn="ctr"/>
            <a:r>
              <a:rPr lang="en-US" sz="2200" i="1">
                <a:solidFill>
                  <a:srgbClr val="FF0000"/>
                </a:solidFill>
                <a:latin typeface="FreeSans" charset="0"/>
              </a:rPr>
              <a:t>shared representation</a:t>
            </a:r>
          </a:p>
        </p:txBody>
      </p:sp>
      <p:sp>
        <p:nvSpPr>
          <p:cNvPr id="15"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Fancier Architectures: Multi-Modal</a:t>
            </a:r>
          </a:p>
        </p:txBody>
      </p:sp>
      <p:sp>
        <p:nvSpPr>
          <p:cNvPr id="16" name="TextBox 15"/>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17" name="Footer Placeholder 1"/>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18"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117</a:t>
            </a:fld>
            <a:endParaRPr lang="en-US"/>
          </a:p>
        </p:txBody>
      </p:sp>
    </p:spTree>
    <p:extLst>
      <p:ext uri="{BB962C8B-B14F-4D97-AF65-F5344CB8AC3E}">
        <p14:creationId xmlns:p14="http://schemas.microsoft.com/office/powerpoint/2010/main" val="1676694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34560" y="5943600"/>
            <a:ext cx="9072000" cy="3384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68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r>
              <a:rPr lang="en-US" sz="1800" dirty="0">
                <a:solidFill>
                  <a:srgbClr val="000080"/>
                </a:solidFill>
                <a:latin typeface="FreeSans" charset="0"/>
              </a:rPr>
              <a:t>Zhang et al. “PANDA..” CVPR 2014</a:t>
            </a:r>
          </a:p>
        </p:txBody>
      </p:sp>
      <p:sp>
        <p:nvSpPr>
          <p:cNvPr id="96259" name="Line 3"/>
          <p:cNvSpPr>
            <a:spLocks noChangeShapeType="1"/>
          </p:cNvSpPr>
          <p:nvPr/>
        </p:nvSpPr>
        <p:spPr bwMode="auto">
          <a:xfrm>
            <a:off x="1513440" y="3668066"/>
            <a:ext cx="6220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0" name="Line 4"/>
          <p:cNvSpPr>
            <a:spLocks noChangeShapeType="1"/>
          </p:cNvSpPr>
          <p:nvPr/>
        </p:nvSpPr>
        <p:spPr bwMode="auto">
          <a:xfrm>
            <a:off x="2625120" y="3668066"/>
            <a:ext cx="6220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1" name="Line 5"/>
          <p:cNvSpPr>
            <a:spLocks noChangeShapeType="1"/>
          </p:cNvSpPr>
          <p:nvPr/>
        </p:nvSpPr>
        <p:spPr bwMode="auto">
          <a:xfrm>
            <a:off x="3702240" y="3668066"/>
            <a:ext cx="6220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2" name="Line 6"/>
          <p:cNvSpPr>
            <a:spLocks noChangeShapeType="1"/>
          </p:cNvSpPr>
          <p:nvPr/>
        </p:nvSpPr>
        <p:spPr bwMode="auto">
          <a:xfrm>
            <a:off x="4780800" y="3668066"/>
            <a:ext cx="6220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3" name="Rectangle 7"/>
          <p:cNvSpPr>
            <a:spLocks noChangeArrowheads="1"/>
          </p:cNvSpPr>
          <p:nvPr/>
        </p:nvSpPr>
        <p:spPr bwMode="auto">
          <a:xfrm>
            <a:off x="1036800" y="3110727"/>
            <a:ext cx="829440" cy="1036909"/>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a:solidFill>
                  <a:srgbClr val="FFFFFF"/>
                </a:solidFill>
                <a:latin typeface="FreeSans" charset="0"/>
              </a:rPr>
              <a:t>Conv</a:t>
            </a:r>
          </a:p>
          <a:p>
            <a:pPr>
              <a:tabLst>
                <a:tab pos="656650" algn="l"/>
              </a:tabLst>
            </a:pPr>
            <a:r>
              <a:rPr lang="en-US" b="1">
                <a:solidFill>
                  <a:srgbClr val="FFFFFF"/>
                </a:solidFill>
                <a:latin typeface="FreeSans" charset="0"/>
              </a:rPr>
              <a:t>Norm</a:t>
            </a:r>
          </a:p>
          <a:p>
            <a:pPr>
              <a:tabLst>
                <a:tab pos="656650" algn="l"/>
              </a:tabLst>
            </a:pPr>
            <a:r>
              <a:rPr lang="en-US" b="1">
                <a:solidFill>
                  <a:srgbClr val="FFFFFF"/>
                </a:solidFill>
                <a:latin typeface="FreeSans" charset="0"/>
              </a:rPr>
              <a:t>Pool</a:t>
            </a:r>
          </a:p>
        </p:txBody>
      </p:sp>
      <p:sp>
        <p:nvSpPr>
          <p:cNvPr id="96264" name="Rectangle 8"/>
          <p:cNvSpPr>
            <a:spLocks noChangeArrowheads="1"/>
          </p:cNvSpPr>
          <p:nvPr/>
        </p:nvSpPr>
        <p:spPr bwMode="auto">
          <a:xfrm>
            <a:off x="2113920" y="3110727"/>
            <a:ext cx="829440" cy="1036909"/>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a:solidFill>
                  <a:srgbClr val="FFFFFF"/>
                </a:solidFill>
                <a:latin typeface="FreeSans" charset="0"/>
              </a:rPr>
              <a:t>Conv</a:t>
            </a:r>
          </a:p>
          <a:p>
            <a:pPr>
              <a:tabLst>
                <a:tab pos="656650" algn="l"/>
              </a:tabLst>
            </a:pPr>
            <a:r>
              <a:rPr lang="en-US" b="1">
                <a:solidFill>
                  <a:srgbClr val="FFFFFF"/>
                </a:solidFill>
                <a:latin typeface="FreeSans" charset="0"/>
              </a:rPr>
              <a:t>Norm</a:t>
            </a:r>
          </a:p>
          <a:p>
            <a:pPr>
              <a:tabLst>
                <a:tab pos="656650" algn="l"/>
              </a:tabLst>
            </a:pPr>
            <a:r>
              <a:rPr lang="en-US" b="1">
                <a:solidFill>
                  <a:srgbClr val="FFFFFF"/>
                </a:solidFill>
                <a:latin typeface="FreeSans" charset="0"/>
              </a:rPr>
              <a:t>Pool</a:t>
            </a:r>
          </a:p>
        </p:txBody>
      </p:sp>
      <p:sp>
        <p:nvSpPr>
          <p:cNvPr id="96265" name="Rectangle 9"/>
          <p:cNvSpPr>
            <a:spLocks noChangeArrowheads="1"/>
          </p:cNvSpPr>
          <p:nvPr/>
        </p:nvSpPr>
        <p:spPr bwMode="auto">
          <a:xfrm>
            <a:off x="3192480" y="3112167"/>
            <a:ext cx="829440" cy="1036909"/>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a:solidFill>
                  <a:srgbClr val="FFFFFF"/>
                </a:solidFill>
                <a:latin typeface="FreeSans" charset="0"/>
              </a:rPr>
              <a:t>Conv</a:t>
            </a:r>
          </a:p>
          <a:p>
            <a:pPr>
              <a:tabLst>
                <a:tab pos="656650" algn="l"/>
              </a:tabLst>
            </a:pPr>
            <a:r>
              <a:rPr lang="en-US" b="1">
                <a:solidFill>
                  <a:srgbClr val="FFFFFF"/>
                </a:solidFill>
                <a:latin typeface="FreeSans" charset="0"/>
              </a:rPr>
              <a:t>Norm</a:t>
            </a:r>
          </a:p>
          <a:p>
            <a:pPr>
              <a:tabLst>
                <a:tab pos="656650" algn="l"/>
              </a:tabLst>
            </a:pPr>
            <a:r>
              <a:rPr lang="en-US" b="1">
                <a:solidFill>
                  <a:srgbClr val="FFFFFF"/>
                </a:solidFill>
                <a:latin typeface="FreeSans" charset="0"/>
              </a:rPr>
              <a:t>Pool</a:t>
            </a:r>
          </a:p>
        </p:txBody>
      </p:sp>
      <p:sp>
        <p:nvSpPr>
          <p:cNvPr id="96266" name="Rectangle 10"/>
          <p:cNvSpPr>
            <a:spLocks noChangeArrowheads="1"/>
          </p:cNvSpPr>
          <p:nvPr/>
        </p:nvSpPr>
        <p:spPr bwMode="auto">
          <a:xfrm>
            <a:off x="4269600" y="3112167"/>
            <a:ext cx="829440" cy="1036909"/>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a:solidFill>
                  <a:srgbClr val="FFFFFF"/>
                </a:solidFill>
                <a:latin typeface="FreeSans" charset="0"/>
              </a:rPr>
              <a:t>Conv</a:t>
            </a:r>
          </a:p>
          <a:p>
            <a:pPr>
              <a:tabLst>
                <a:tab pos="656650" algn="l"/>
              </a:tabLst>
            </a:pPr>
            <a:r>
              <a:rPr lang="en-US" b="1">
                <a:solidFill>
                  <a:srgbClr val="FFFFFF"/>
                </a:solidFill>
                <a:latin typeface="FreeSans" charset="0"/>
              </a:rPr>
              <a:t>Norm</a:t>
            </a:r>
          </a:p>
          <a:p>
            <a:pPr>
              <a:tabLst>
                <a:tab pos="656650" algn="l"/>
              </a:tabLst>
            </a:pPr>
            <a:r>
              <a:rPr lang="en-US" b="1">
                <a:solidFill>
                  <a:srgbClr val="FFFFFF"/>
                </a:solidFill>
                <a:latin typeface="FreeSans" charset="0"/>
              </a:rPr>
              <a:t>Pool</a:t>
            </a:r>
          </a:p>
        </p:txBody>
      </p:sp>
      <p:sp>
        <p:nvSpPr>
          <p:cNvPr id="96267" name="Rectangle 11"/>
          <p:cNvSpPr>
            <a:spLocks noChangeArrowheads="1"/>
          </p:cNvSpPr>
          <p:nvPr/>
        </p:nvSpPr>
        <p:spPr bwMode="auto">
          <a:xfrm>
            <a:off x="5346720" y="3112167"/>
            <a:ext cx="829440" cy="1036909"/>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a:solidFill>
                  <a:srgbClr val="FFFFFF"/>
                </a:solidFill>
                <a:latin typeface="FreeSans" charset="0"/>
              </a:rPr>
              <a:t>Fully</a:t>
            </a:r>
          </a:p>
          <a:p>
            <a:pPr>
              <a:tabLst>
                <a:tab pos="656650" algn="l"/>
              </a:tabLst>
            </a:pPr>
            <a:r>
              <a:rPr lang="en-US" b="1">
                <a:solidFill>
                  <a:srgbClr val="FFFFFF"/>
                </a:solidFill>
                <a:latin typeface="FreeSans" charset="0"/>
              </a:rPr>
              <a:t>Conn.</a:t>
            </a:r>
          </a:p>
        </p:txBody>
      </p:sp>
      <p:sp>
        <p:nvSpPr>
          <p:cNvPr id="96268" name="Rectangle 12"/>
          <p:cNvSpPr>
            <a:spLocks noChangeArrowheads="1"/>
          </p:cNvSpPr>
          <p:nvPr/>
        </p:nvSpPr>
        <p:spPr bwMode="auto">
          <a:xfrm>
            <a:off x="7045920" y="1251492"/>
            <a:ext cx="829440" cy="1036909"/>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a:solidFill>
                  <a:srgbClr val="FFFFFF"/>
                </a:solidFill>
                <a:latin typeface="FreeSans" charset="0"/>
              </a:rPr>
              <a:t>Fully</a:t>
            </a:r>
          </a:p>
          <a:p>
            <a:pPr>
              <a:tabLst>
                <a:tab pos="656650" algn="l"/>
              </a:tabLst>
            </a:pPr>
            <a:r>
              <a:rPr lang="en-US" b="1">
                <a:solidFill>
                  <a:srgbClr val="FFFFFF"/>
                </a:solidFill>
                <a:latin typeface="FreeSans" charset="0"/>
              </a:rPr>
              <a:t>Conn.</a:t>
            </a:r>
          </a:p>
        </p:txBody>
      </p:sp>
      <p:sp>
        <p:nvSpPr>
          <p:cNvPr id="96269" name="Rectangle 13"/>
          <p:cNvSpPr>
            <a:spLocks noChangeArrowheads="1"/>
          </p:cNvSpPr>
          <p:nvPr/>
        </p:nvSpPr>
        <p:spPr bwMode="auto">
          <a:xfrm>
            <a:off x="7045920" y="2459778"/>
            <a:ext cx="829440" cy="1036909"/>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a:solidFill>
                  <a:srgbClr val="FFFFFF"/>
                </a:solidFill>
                <a:latin typeface="FreeSans" charset="0"/>
              </a:rPr>
              <a:t>Fully</a:t>
            </a:r>
          </a:p>
          <a:p>
            <a:pPr>
              <a:tabLst>
                <a:tab pos="656650" algn="l"/>
              </a:tabLst>
            </a:pPr>
            <a:r>
              <a:rPr lang="en-US" b="1">
                <a:solidFill>
                  <a:srgbClr val="FFFFFF"/>
                </a:solidFill>
                <a:latin typeface="FreeSans" charset="0"/>
              </a:rPr>
              <a:t>Conn.</a:t>
            </a:r>
          </a:p>
        </p:txBody>
      </p:sp>
      <p:sp>
        <p:nvSpPr>
          <p:cNvPr id="96270" name="Rectangle 14"/>
          <p:cNvSpPr>
            <a:spLocks noChangeArrowheads="1"/>
          </p:cNvSpPr>
          <p:nvPr/>
        </p:nvSpPr>
        <p:spPr bwMode="auto">
          <a:xfrm>
            <a:off x="7045920" y="4778422"/>
            <a:ext cx="829440" cy="1036909"/>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a:solidFill>
                  <a:srgbClr val="FFFFFF"/>
                </a:solidFill>
                <a:latin typeface="FreeSans" charset="0"/>
              </a:rPr>
              <a:t>Fully</a:t>
            </a:r>
          </a:p>
          <a:p>
            <a:pPr>
              <a:tabLst>
                <a:tab pos="656650" algn="l"/>
              </a:tabLst>
            </a:pPr>
            <a:r>
              <a:rPr lang="en-US" b="1">
                <a:solidFill>
                  <a:srgbClr val="FFFFFF"/>
                </a:solidFill>
                <a:latin typeface="FreeSans" charset="0"/>
              </a:rPr>
              <a:t>Conn.</a:t>
            </a:r>
          </a:p>
        </p:txBody>
      </p:sp>
      <p:sp>
        <p:nvSpPr>
          <p:cNvPr id="96271" name="Line 15"/>
          <p:cNvSpPr>
            <a:spLocks noChangeShapeType="1"/>
          </p:cNvSpPr>
          <p:nvPr/>
        </p:nvSpPr>
        <p:spPr bwMode="auto">
          <a:xfrm>
            <a:off x="403200" y="3668066"/>
            <a:ext cx="6220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2" name="Line 16"/>
          <p:cNvSpPr>
            <a:spLocks noChangeShapeType="1"/>
          </p:cNvSpPr>
          <p:nvPr/>
        </p:nvSpPr>
        <p:spPr bwMode="auto">
          <a:xfrm flipV="1">
            <a:off x="6151680" y="1864997"/>
            <a:ext cx="898560" cy="1804509"/>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3" name="Line 17"/>
          <p:cNvSpPr>
            <a:spLocks noChangeShapeType="1"/>
          </p:cNvSpPr>
          <p:nvPr/>
        </p:nvSpPr>
        <p:spPr bwMode="auto">
          <a:xfrm flipV="1">
            <a:off x="6151680" y="2901906"/>
            <a:ext cx="898560" cy="76760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4" name="Line 18"/>
          <p:cNvSpPr>
            <a:spLocks noChangeShapeType="1"/>
          </p:cNvSpPr>
          <p:nvPr/>
        </p:nvSpPr>
        <p:spPr bwMode="auto">
          <a:xfrm>
            <a:off x="6151680" y="3668066"/>
            <a:ext cx="898560" cy="1723861"/>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5" name="Text Box 19"/>
          <p:cNvSpPr txBox="1">
            <a:spLocks noChangeArrowheads="1"/>
          </p:cNvSpPr>
          <p:nvPr/>
        </p:nvSpPr>
        <p:spPr bwMode="auto">
          <a:xfrm rot="16200000">
            <a:off x="6410095" y="3360665"/>
            <a:ext cx="1244291" cy="13694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120826"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9100">
                <a:latin typeface="FreeSans" charset="0"/>
              </a:rPr>
              <a:t>...</a:t>
            </a:r>
          </a:p>
        </p:txBody>
      </p:sp>
      <p:sp>
        <p:nvSpPr>
          <p:cNvPr id="96276" name="Text Box 20"/>
          <p:cNvSpPr txBox="1">
            <a:spLocks noChangeArrowheads="1"/>
          </p:cNvSpPr>
          <p:nvPr/>
        </p:nvSpPr>
        <p:spPr bwMode="auto">
          <a:xfrm>
            <a:off x="8087040" y="1451673"/>
            <a:ext cx="105696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Attr. 1</a:t>
            </a:r>
          </a:p>
        </p:txBody>
      </p:sp>
      <p:sp>
        <p:nvSpPr>
          <p:cNvPr id="96277" name="Text Box 21"/>
          <p:cNvSpPr txBox="1">
            <a:spLocks noChangeArrowheads="1"/>
          </p:cNvSpPr>
          <p:nvPr/>
        </p:nvSpPr>
        <p:spPr bwMode="auto">
          <a:xfrm>
            <a:off x="8087040" y="2693083"/>
            <a:ext cx="105696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Attr. 2</a:t>
            </a:r>
          </a:p>
        </p:txBody>
      </p:sp>
      <p:sp>
        <p:nvSpPr>
          <p:cNvPr id="96278" name="Text Box 22"/>
          <p:cNvSpPr txBox="1">
            <a:spLocks noChangeArrowheads="1"/>
          </p:cNvSpPr>
          <p:nvPr/>
        </p:nvSpPr>
        <p:spPr bwMode="auto">
          <a:xfrm>
            <a:off x="8087040" y="5076533"/>
            <a:ext cx="105696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Attr. N</a:t>
            </a:r>
          </a:p>
        </p:txBody>
      </p:sp>
      <p:sp>
        <p:nvSpPr>
          <p:cNvPr id="96279" name="Text Box 23"/>
          <p:cNvSpPr txBox="1">
            <a:spLocks noChangeArrowheads="1"/>
          </p:cNvSpPr>
          <p:nvPr/>
        </p:nvSpPr>
        <p:spPr bwMode="auto">
          <a:xfrm>
            <a:off x="64801" y="3149611"/>
            <a:ext cx="105696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sz="2200">
                <a:latin typeface="FreeSans" charset="0"/>
              </a:rPr>
              <a:t>image</a:t>
            </a:r>
          </a:p>
        </p:txBody>
      </p:sp>
      <p:sp>
        <p:nvSpPr>
          <p:cNvPr id="26"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Fancier Architectures: Multi</a:t>
            </a:r>
            <a:r>
              <a:rPr lang="en-US" dirty="0" smtClean="0"/>
              <a:t>-Task</a:t>
            </a:r>
            <a:endParaRPr lang="en-US" dirty="0"/>
          </a:p>
        </p:txBody>
      </p:sp>
      <p:sp>
        <p:nvSpPr>
          <p:cNvPr id="27" name="TextBox 26"/>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28" name="Footer Placeholder 1"/>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29"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118</a:t>
            </a:fld>
            <a:endParaRPr lang="en-US"/>
          </a:p>
        </p:txBody>
      </p:sp>
    </p:spTree>
    <p:extLst>
      <p:ext uri="{BB962C8B-B14F-4D97-AF65-F5344CB8AC3E}">
        <p14:creationId xmlns:p14="http://schemas.microsoft.com/office/powerpoint/2010/main" val="10467023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err="1"/>
              <a:t>GuessWhich</a:t>
            </a:r>
            <a:r>
              <a:rPr lang="en-US" dirty="0"/>
              <a:t>: Image </a:t>
            </a:r>
            <a:r>
              <a:rPr lang="en-US" dirty="0" smtClean="0"/>
              <a:t>Guessing Game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119</a:t>
            </a:fld>
            <a:endParaRPr lang="en-US"/>
          </a:p>
        </p:txBody>
      </p:sp>
      <p:sp>
        <p:nvSpPr>
          <p:cNvPr id="8" name="asks questions"/>
          <p:cNvSpPr/>
          <p:nvPr/>
        </p:nvSpPr>
        <p:spPr>
          <a:xfrm>
            <a:off x="3885532" y="4180206"/>
            <a:ext cx="313868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chemeClr val="bg1"/>
                </a:solidFill>
                <a:effectLst/>
                <a:uLnTx/>
                <a:uFillTx/>
                <a:latin typeface="Roboto Light"/>
                <a:ea typeface="Roboto Light"/>
                <a:cs typeface="Roboto Light"/>
                <a:sym typeface="Roboto Light"/>
              </a:rPr>
              <a:t>asks questions</a:t>
            </a:r>
          </a:p>
        </p:txBody>
      </p:sp>
      <p:pic>
        <p:nvPicPr>
          <p:cNvPr id="9" name="pasted-image.pdf" descr="pasted-image.pdf"/>
          <p:cNvPicPr>
            <a:picLocks noChangeAspect="1"/>
          </p:cNvPicPr>
          <p:nvPr/>
        </p:nvPicPr>
        <p:blipFill>
          <a:blip r:embed="rId2">
            <a:extLst/>
          </a:blip>
          <a:srcRect/>
          <a:stretch>
            <a:fillRect/>
          </a:stretch>
        </p:blipFill>
        <p:spPr>
          <a:xfrm>
            <a:off x="2743148" y="2566481"/>
            <a:ext cx="4648252" cy="640160"/>
          </a:xfrm>
          <a:prstGeom prst="rect">
            <a:avLst/>
          </a:prstGeom>
          <a:ln w="12700">
            <a:miter lim="400000"/>
          </a:ln>
        </p:spPr>
      </p:pic>
      <p:pic>
        <p:nvPicPr>
          <p:cNvPr id="10" name="pasted-image.pdf" descr="pasted-image.pdf"/>
          <p:cNvPicPr>
            <a:picLocks noChangeAspect="1"/>
          </p:cNvPicPr>
          <p:nvPr/>
        </p:nvPicPr>
        <p:blipFill>
          <a:blip r:embed="rId3">
            <a:extLst/>
          </a:blip>
          <a:srcRect/>
          <a:stretch>
            <a:fillRect/>
          </a:stretch>
        </p:blipFill>
        <p:spPr>
          <a:xfrm>
            <a:off x="838200" y="1143000"/>
            <a:ext cx="6942219" cy="640321"/>
          </a:xfrm>
          <a:prstGeom prst="rect">
            <a:avLst/>
          </a:prstGeom>
          <a:ln w="12700">
            <a:miter lim="400000"/>
          </a:ln>
        </p:spPr>
      </p:pic>
      <p:pic>
        <p:nvPicPr>
          <p:cNvPr id="13" name="pasted-image.pdf" descr="pasted-image.pdf"/>
          <p:cNvPicPr>
            <a:picLocks noChangeAspect="1"/>
          </p:cNvPicPr>
          <p:nvPr/>
        </p:nvPicPr>
        <p:blipFill>
          <a:blip r:embed="rId4">
            <a:extLst/>
          </a:blip>
          <a:stretch>
            <a:fillRect/>
          </a:stretch>
        </p:blipFill>
        <p:spPr>
          <a:xfrm>
            <a:off x="1066800" y="1873791"/>
            <a:ext cx="4648251" cy="640160"/>
          </a:xfrm>
          <a:prstGeom prst="rect">
            <a:avLst/>
          </a:prstGeom>
          <a:ln w="12700">
            <a:miter lim="400000"/>
          </a:ln>
        </p:spPr>
      </p:pic>
      <p:pic>
        <p:nvPicPr>
          <p:cNvPr id="14" name="pasted-image.pdf" descr="pasted-image.pdf"/>
          <p:cNvPicPr>
            <a:picLocks noChangeAspect="1"/>
          </p:cNvPicPr>
          <p:nvPr/>
        </p:nvPicPr>
        <p:blipFill>
          <a:blip r:embed="rId5">
            <a:extLst/>
          </a:blip>
          <a:stretch>
            <a:fillRect/>
          </a:stretch>
        </p:blipFill>
        <p:spPr>
          <a:xfrm>
            <a:off x="914400" y="3284571"/>
            <a:ext cx="4648251" cy="640161"/>
          </a:xfrm>
          <a:prstGeom prst="rect">
            <a:avLst/>
          </a:prstGeom>
          <a:ln w="12700">
            <a:miter lim="400000"/>
          </a:ln>
        </p:spPr>
      </p:pic>
      <p:pic>
        <p:nvPicPr>
          <p:cNvPr id="15" name="pasted-image.pdf" descr="pasted-image.pdf"/>
          <p:cNvPicPr>
            <a:picLocks noChangeAspect="1"/>
          </p:cNvPicPr>
          <p:nvPr/>
        </p:nvPicPr>
        <p:blipFill>
          <a:blip r:embed="rId6">
            <a:extLst/>
          </a:blip>
          <a:stretch>
            <a:fillRect/>
          </a:stretch>
        </p:blipFill>
        <p:spPr>
          <a:xfrm>
            <a:off x="3124200" y="3989962"/>
            <a:ext cx="4648252" cy="640160"/>
          </a:xfrm>
          <a:prstGeom prst="rect">
            <a:avLst/>
          </a:prstGeom>
          <a:ln w="12700">
            <a:miter lim="400000"/>
          </a:ln>
        </p:spPr>
      </p:pic>
      <p:pic>
        <p:nvPicPr>
          <p:cNvPr id="16" name="pasted-image.pdf" descr="pasted-image.pdf"/>
          <p:cNvPicPr>
            <a:picLocks noChangeAspect="1"/>
          </p:cNvPicPr>
          <p:nvPr/>
        </p:nvPicPr>
        <p:blipFill>
          <a:blip r:embed="rId7">
            <a:extLst/>
          </a:blip>
          <a:srcRect/>
          <a:stretch>
            <a:fillRect/>
          </a:stretch>
        </p:blipFill>
        <p:spPr>
          <a:xfrm>
            <a:off x="914400" y="4682652"/>
            <a:ext cx="4648251" cy="611049"/>
          </a:xfrm>
          <a:prstGeom prst="rect">
            <a:avLst/>
          </a:prstGeom>
          <a:ln w="12700">
            <a:miter lim="400000"/>
          </a:ln>
        </p:spPr>
      </p:pic>
      <p:pic>
        <p:nvPicPr>
          <p:cNvPr id="17" name="pasted-image.pdf" descr="pasted-image.pdf"/>
          <p:cNvPicPr>
            <a:picLocks noChangeAspect="1"/>
          </p:cNvPicPr>
          <p:nvPr/>
        </p:nvPicPr>
        <p:blipFill>
          <a:blip r:embed="rId8">
            <a:extLst/>
          </a:blip>
          <a:srcRect/>
          <a:stretch>
            <a:fillRect/>
          </a:stretch>
        </p:blipFill>
        <p:spPr>
          <a:xfrm>
            <a:off x="3038069" y="5371630"/>
            <a:ext cx="4734331" cy="640161"/>
          </a:xfrm>
          <a:prstGeom prst="rect">
            <a:avLst/>
          </a:prstGeom>
          <a:ln w="12700">
            <a:miter lim="400000"/>
          </a:ln>
        </p:spPr>
      </p:pic>
      <p:pic>
        <p:nvPicPr>
          <p:cNvPr id="11" name="pasted-image.pdf" descr="pasted-image.pdf"/>
          <p:cNvPicPr>
            <a:picLocks noChangeAspect="1"/>
          </p:cNvPicPr>
          <p:nvPr/>
        </p:nvPicPr>
        <p:blipFill>
          <a:blip r:embed="rId9">
            <a:alphaModFix/>
            <a:extLst/>
          </a:blip>
          <a:stretch>
            <a:fillRect/>
          </a:stretch>
        </p:blipFill>
        <p:spPr>
          <a:xfrm>
            <a:off x="0" y="1298448"/>
            <a:ext cx="2286000" cy="2715350"/>
          </a:xfrm>
          <a:prstGeom prst="rect">
            <a:avLst/>
          </a:prstGeom>
          <a:ln w="12700">
            <a:miter lim="400000"/>
          </a:ln>
          <a:effectLst>
            <a:softEdge rad="0"/>
          </a:effectLst>
        </p:spPr>
      </p:pic>
      <p:pic>
        <p:nvPicPr>
          <p:cNvPr id="12" name="pasted-image.pdf" descr="pasted-image.pdf"/>
          <p:cNvPicPr>
            <a:picLocks noChangeAspect="1"/>
          </p:cNvPicPr>
          <p:nvPr/>
        </p:nvPicPr>
        <p:blipFill>
          <a:blip r:embed="rId10">
            <a:extLst/>
          </a:blip>
          <a:stretch>
            <a:fillRect/>
          </a:stretch>
        </p:blipFill>
        <p:spPr>
          <a:xfrm>
            <a:off x="6277355" y="1298030"/>
            <a:ext cx="2866645" cy="2715768"/>
          </a:xfrm>
          <a:prstGeom prst="rect">
            <a:avLst/>
          </a:prstGeom>
          <a:ln w="12700">
            <a:miter lim="400000"/>
          </a:ln>
        </p:spPr>
      </p:pic>
      <p:sp>
        <p:nvSpPr>
          <p:cNvPr id="18" name="TextBox 17"/>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61746916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AlphaGo</a:t>
            </a:r>
            <a:r>
              <a:rPr lang="en-US" dirty="0" smtClean="0"/>
              <a:t> </a:t>
            </a:r>
            <a:r>
              <a:rPr lang="en-US" dirty="0" err="1" smtClean="0"/>
              <a:t>vs</a:t>
            </a:r>
            <a:r>
              <a:rPr lang="en-US" dirty="0" smtClean="0"/>
              <a:t> Lee </a:t>
            </a:r>
            <a:r>
              <a:rPr lang="en-US" dirty="0" err="1" smtClean="0"/>
              <a:t>Sedol</a:t>
            </a:r>
            <a:endParaRPr lang="en-US" dirty="0"/>
          </a:p>
        </p:txBody>
      </p:sp>
      <p:sp>
        <p:nvSpPr>
          <p:cNvPr id="3" name="Content Placeholder 2"/>
          <p:cNvSpPr>
            <a:spLocks noGrp="1"/>
          </p:cNvSpPr>
          <p:nvPr>
            <p:ph idx="1"/>
          </p:nvPr>
        </p:nvSpPr>
        <p:spPr/>
        <p:txBody>
          <a:bodyPr/>
          <a:lstStyle/>
          <a:p>
            <a:r>
              <a:rPr lang="en-US" dirty="0" smtClean="0"/>
              <a:t>Match 4, Move 78</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a:t>
            </a:fld>
            <a:endParaRPr lang="en-US"/>
          </a:p>
        </p:txBody>
      </p:sp>
      <p:pic>
        <p:nvPicPr>
          <p:cNvPr id="6" name="Picture 5" descr="mjZJ1K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300" y="1587500"/>
            <a:ext cx="5270500" cy="5270500"/>
          </a:xfrm>
          <a:prstGeom prst="rect">
            <a:avLst/>
          </a:prstGeom>
        </p:spPr>
      </p:pic>
    </p:spTree>
    <p:extLst>
      <p:ext uri="{BB962C8B-B14F-4D97-AF65-F5344CB8AC3E}">
        <p14:creationId xmlns:p14="http://schemas.microsoft.com/office/powerpoint/2010/main" val="9697530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err="1"/>
              <a:t>GuessWhich</a:t>
            </a:r>
            <a:r>
              <a:rPr lang="en-US" dirty="0"/>
              <a:t>: Image </a:t>
            </a:r>
            <a:r>
              <a:rPr lang="en-US" dirty="0" smtClean="0"/>
              <a:t>Guessing Game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120</a:t>
            </a:fld>
            <a:endParaRPr lang="en-US"/>
          </a:p>
        </p:txBody>
      </p:sp>
      <p:sp>
        <p:nvSpPr>
          <p:cNvPr id="8" name="asks questions"/>
          <p:cNvSpPr/>
          <p:nvPr/>
        </p:nvSpPr>
        <p:spPr>
          <a:xfrm>
            <a:off x="3885532" y="4180206"/>
            <a:ext cx="313868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chemeClr val="bg1"/>
                </a:solidFill>
                <a:effectLst/>
                <a:uLnTx/>
                <a:uFillTx/>
                <a:latin typeface="Roboto Light"/>
                <a:ea typeface="Roboto Light"/>
                <a:cs typeface="Roboto Light"/>
                <a:sym typeface="Roboto Light"/>
              </a:rPr>
              <a:t>asks questions</a:t>
            </a:r>
          </a:p>
        </p:txBody>
      </p:sp>
      <p:pic>
        <p:nvPicPr>
          <p:cNvPr id="9" name="pasted-image.pdf" descr="pasted-image.pdf"/>
          <p:cNvPicPr>
            <a:picLocks noChangeAspect="1"/>
          </p:cNvPicPr>
          <p:nvPr/>
        </p:nvPicPr>
        <p:blipFill>
          <a:blip r:embed="rId2">
            <a:extLst/>
          </a:blip>
          <a:srcRect/>
          <a:stretch>
            <a:fillRect/>
          </a:stretch>
        </p:blipFill>
        <p:spPr>
          <a:xfrm>
            <a:off x="2743148" y="-2538919"/>
            <a:ext cx="4648252" cy="640160"/>
          </a:xfrm>
          <a:prstGeom prst="rect">
            <a:avLst/>
          </a:prstGeom>
          <a:ln w="12700">
            <a:miter lim="400000"/>
          </a:ln>
        </p:spPr>
      </p:pic>
      <p:pic>
        <p:nvPicPr>
          <p:cNvPr id="10" name="pasted-image.pdf" descr="pasted-image.pdf"/>
          <p:cNvPicPr>
            <a:picLocks noChangeAspect="1"/>
          </p:cNvPicPr>
          <p:nvPr/>
        </p:nvPicPr>
        <p:blipFill>
          <a:blip r:embed="rId3">
            <a:extLst/>
          </a:blip>
          <a:srcRect/>
          <a:stretch>
            <a:fillRect/>
          </a:stretch>
        </p:blipFill>
        <p:spPr>
          <a:xfrm>
            <a:off x="838200" y="-3962400"/>
            <a:ext cx="6942219" cy="640321"/>
          </a:xfrm>
          <a:prstGeom prst="rect">
            <a:avLst/>
          </a:prstGeom>
          <a:ln w="12700">
            <a:miter lim="400000"/>
          </a:ln>
        </p:spPr>
      </p:pic>
      <p:pic>
        <p:nvPicPr>
          <p:cNvPr id="13" name="pasted-image.pdf" descr="pasted-image.pdf"/>
          <p:cNvPicPr>
            <a:picLocks noChangeAspect="1"/>
          </p:cNvPicPr>
          <p:nvPr/>
        </p:nvPicPr>
        <p:blipFill>
          <a:blip r:embed="rId4">
            <a:extLst/>
          </a:blip>
          <a:stretch>
            <a:fillRect/>
          </a:stretch>
        </p:blipFill>
        <p:spPr>
          <a:xfrm>
            <a:off x="1066800" y="-3231609"/>
            <a:ext cx="4648251" cy="640160"/>
          </a:xfrm>
          <a:prstGeom prst="rect">
            <a:avLst/>
          </a:prstGeom>
          <a:ln w="12700">
            <a:miter lim="400000"/>
          </a:ln>
        </p:spPr>
      </p:pic>
      <p:pic>
        <p:nvPicPr>
          <p:cNvPr id="14" name="pasted-image.pdf" descr="pasted-image.pdf"/>
          <p:cNvPicPr>
            <a:picLocks noChangeAspect="1"/>
          </p:cNvPicPr>
          <p:nvPr/>
        </p:nvPicPr>
        <p:blipFill>
          <a:blip r:embed="rId5">
            <a:extLst/>
          </a:blip>
          <a:stretch>
            <a:fillRect/>
          </a:stretch>
        </p:blipFill>
        <p:spPr>
          <a:xfrm>
            <a:off x="914400" y="-1820829"/>
            <a:ext cx="4648251" cy="640161"/>
          </a:xfrm>
          <a:prstGeom prst="rect">
            <a:avLst/>
          </a:prstGeom>
          <a:ln w="12700">
            <a:miter lim="400000"/>
          </a:ln>
        </p:spPr>
      </p:pic>
      <p:pic>
        <p:nvPicPr>
          <p:cNvPr id="15" name="pasted-image.pdf" descr="pasted-image.pdf"/>
          <p:cNvPicPr>
            <a:picLocks noChangeAspect="1"/>
          </p:cNvPicPr>
          <p:nvPr/>
        </p:nvPicPr>
        <p:blipFill>
          <a:blip r:embed="rId6">
            <a:extLst/>
          </a:blip>
          <a:stretch>
            <a:fillRect/>
          </a:stretch>
        </p:blipFill>
        <p:spPr>
          <a:xfrm>
            <a:off x="3124200" y="-1115438"/>
            <a:ext cx="4648252" cy="640160"/>
          </a:xfrm>
          <a:prstGeom prst="rect">
            <a:avLst/>
          </a:prstGeom>
          <a:ln w="12700">
            <a:miter lim="400000"/>
          </a:ln>
        </p:spPr>
      </p:pic>
      <p:pic>
        <p:nvPicPr>
          <p:cNvPr id="16" name="pasted-image.pdf" descr="pasted-image.pdf"/>
          <p:cNvPicPr>
            <a:picLocks noChangeAspect="1"/>
          </p:cNvPicPr>
          <p:nvPr/>
        </p:nvPicPr>
        <p:blipFill>
          <a:blip r:embed="rId7">
            <a:extLst/>
          </a:blip>
          <a:srcRect/>
          <a:stretch>
            <a:fillRect/>
          </a:stretch>
        </p:blipFill>
        <p:spPr>
          <a:xfrm>
            <a:off x="914400" y="-422748"/>
            <a:ext cx="4648251" cy="611049"/>
          </a:xfrm>
          <a:prstGeom prst="rect">
            <a:avLst/>
          </a:prstGeom>
          <a:ln w="12700">
            <a:miter lim="400000"/>
          </a:ln>
        </p:spPr>
      </p:pic>
      <p:pic>
        <p:nvPicPr>
          <p:cNvPr id="17" name="pasted-image.pdf" descr="pasted-image.pdf"/>
          <p:cNvPicPr>
            <a:picLocks noChangeAspect="1"/>
          </p:cNvPicPr>
          <p:nvPr/>
        </p:nvPicPr>
        <p:blipFill>
          <a:blip r:embed="rId8">
            <a:extLst/>
          </a:blip>
          <a:srcRect/>
          <a:stretch>
            <a:fillRect/>
          </a:stretch>
        </p:blipFill>
        <p:spPr>
          <a:xfrm>
            <a:off x="3038069" y="266230"/>
            <a:ext cx="4734331" cy="640161"/>
          </a:xfrm>
          <a:prstGeom prst="rect">
            <a:avLst/>
          </a:prstGeom>
          <a:ln w="12700">
            <a:miter lim="400000"/>
          </a:ln>
        </p:spPr>
      </p:pic>
      <p:pic>
        <p:nvPicPr>
          <p:cNvPr id="11" name="pasted-image.pdf" descr="pasted-image.pdf"/>
          <p:cNvPicPr>
            <a:picLocks noChangeAspect="1"/>
          </p:cNvPicPr>
          <p:nvPr/>
        </p:nvPicPr>
        <p:blipFill>
          <a:blip r:embed="rId9">
            <a:alphaModFix/>
            <a:extLst/>
          </a:blip>
          <a:stretch>
            <a:fillRect/>
          </a:stretch>
        </p:blipFill>
        <p:spPr>
          <a:xfrm>
            <a:off x="0" y="1298448"/>
            <a:ext cx="2286000" cy="2715350"/>
          </a:xfrm>
          <a:prstGeom prst="rect">
            <a:avLst/>
          </a:prstGeom>
          <a:ln w="12700">
            <a:miter lim="400000"/>
          </a:ln>
          <a:effectLst>
            <a:softEdge rad="0"/>
          </a:effectLst>
        </p:spPr>
      </p:pic>
      <p:pic>
        <p:nvPicPr>
          <p:cNvPr id="19" name="pasted-image.pdf" descr="pasted-image.pdf"/>
          <p:cNvPicPr>
            <a:picLocks noChangeAspect="1"/>
          </p:cNvPicPr>
          <p:nvPr/>
        </p:nvPicPr>
        <p:blipFill>
          <a:blip>
            <a:extLst/>
          </a:blip>
          <a:stretch>
            <a:fillRect/>
          </a:stretch>
        </p:blipFill>
        <p:spPr>
          <a:xfrm>
            <a:off x="241299" y="3987799"/>
            <a:ext cx="8902701" cy="1651001"/>
          </a:xfrm>
          <a:prstGeom prst="rect">
            <a:avLst/>
          </a:prstGeom>
          <a:ln w="12700">
            <a:miter lim="400000"/>
          </a:ln>
        </p:spPr>
      </p:pic>
      <p:pic>
        <p:nvPicPr>
          <p:cNvPr id="20" name="pasted-image.pdf" descr="pasted-image.pdf"/>
          <p:cNvPicPr>
            <a:picLocks noChangeAspect="1"/>
          </p:cNvPicPr>
          <p:nvPr/>
        </p:nvPicPr>
        <p:blipFill>
          <a:blip r:embed="rId10">
            <a:extLst/>
          </a:blip>
          <a:stretch>
            <a:fillRect/>
          </a:stretch>
        </p:blipFill>
        <p:spPr>
          <a:xfrm>
            <a:off x="1143000" y="3093519"/>
            <a:ext cx="5715000" cy="640281"/>
          </a:xfrm>
          <a:prstGeom prst="rect">
            <a:avLst/>
          </a:prstGeom>
          <a:ln w="12700">
            <a:miter lim="400000"/>
          </a:ln>
        </p:spPr>
      </p:pic>
      <p:sp>
        <p:nvSpPr>
          <p:cNvPr id="21" name="Connection Line"/>
          <p:cNvSpPr/>
          <p:nvPr/>
        </p:nvSpPr>
        <p:spPr>
          <a:xfrm>
            <a:off x="5440415" y="3566847"/>
            <a:ext cx="731785" cy="461141"/>
          </a:xfrm>
          <a:custGeom>
            <a:avLst/>
            <a:gdLst/>
            <a:ahLst/>
            <a:cxnLst>
              <a:cxn ang="0">
                <a:pos x="wd2" y="hd2"/>
              </a:cxn>
              <a:cxn ang="5400000">
                <a:pos x="wd2" y="hd2"/>
              </a:cxn>
              <a:cxn ang="10800000">
                <a:pos x="wd2" y="hd2"/>
              </a:cxn>
              <a:cxn ang="16200000">
                <a:pos x="wd2" y="hd2"/>
              </a:cxn>
            </a:cxnLst>
            <a:rect l="0" t="0" r="r" b="b"/>
            <a:pathLst>
              <a:path w="20562" h="21600" extrusionOk="0">
                <a:moveTo>
                  <a:pt x="0" y="0"/>
                </a:moveTo>
                <a:cubicBezTo>
                  <a:pt x="14789" y="7854"/>
                  <a:pt x="21600" y="15054"/>
                  <a:pt x="20434" y="21600"/>
                </a:cubicBezTo>
              </a:path>
            </a:pathLst>
          </a:custGeom>
          <a:ln w="25400">
            <a:solidFill>
              <a:srgbClr val="53585F"/>
            </a:solidFill>
            <a:miter lim="400000"/>
            <a:tailEnd type="triangle"/>
          </a:ln>
        </p:spPr>
        <p:txBody>
          <a:bodyPr/>
          <a:lstStyle/>
          <a:p>
            <a:endParaRPr/>
          </a:p>
        </p:txBody>
      </p:sp>
      <p:pic>
        <p:nvPicPr>
          <p:cNvPr id="12" name="pasted-image.pdf" descr="pasted-image.pdf"/>
          <p:cNvPicPr>
            <a:picLocks noChangeAspect="1"/>
          </p:cNvPicPr>
          <p:nvPr/>
        </p:nvPicPr>
        <p:blipFill>
          <a:blip r:embed="rId11">
            <a:extLst/>
          </a:blip>
          <a:stretch>
            <a:fillRect/>
          </a:stretch>
        </p:blipFill>
        <p:spPr>
          <a:xfrm>
            <a:off x="6277355" y="1298030"/>
            <a:ext cx="2866645" cy="2715768"/>
          </a:xfrm>
          <a:prstGeom prst="rect">
            <a:avLst/>
          </a:prstGeom>
          <a:ln w="12700">
            <a:miter lim="400000"/>
          </a:ln>
        </p:spPr>
      </p:pic>
      <p:pic>
        <p:nvPicPr>
          <p:cNvPr id="18" name="pasted-image.pdf" descr="pasted-image.pdf"/>
          <p:cNvPicPr>
            <a:picLocks noChangeAspect="1"/>
          </p:cNvPicPr>
          <p:nvPr/>
        </p:nvPicPr>
        <p:blipFill>
          <a:blip r:embed="rId12">
            <a:extLst/>
          </a:blip>
          <a:stretch>
            <a:fillRect/>
          </a:stretch>
        </p:blipFill>
        <p:spPr>
          <a:xfrm>
            <a:off x="0" y="1298449"/>
            <a:ext cx="2286000" cy="2715349"/>
          </a:xfrm>
          <a:prstGeom prst="rect">
            <a:avLst/>
          </a:prstGeom>
          <a:ln w="12700">
            <a:miter lim="400000"/>
          </a:ln>
        </p:spPr>
      </p:pic>
      <p:pic>
        <p:nvPicPr>
          <p:cNvPr id="22" name="pasted-image.pdf" descr="pasted-image.pdf"/>
          <p:cNvPicPr>
            <a:picLocks noChangeAspect="1"/>
          </p:cNvPicPr>
          <p:nvPr/>
        </p:nvPicPr>
        <p:blipFill>
          <a:blip r:embed="rId13">
            <a:extLst/>
          </a:blip>
          <a:srcRect t="769"/>
          <a:stretch>
            <a:fillRect/>
          </a:stretch>
        </p:blipFill>
        <p:spPr>
          <a:xfrm>
            <a:off x="241299" y="4000499"/>
            <a:ext cx="8902701" cy="1638301"/>
          </a:xfrm>
          <a:prstGeom prst="rect">
            <a:avLst/>
          </a:prstGeom>
          <a:ln w="12700">
            <a:miter lim="400000"/>
          </a:ln>
        </p:spPr>
      </p:pic>
      <p:sp>
        <p:nvSpPr>
          <p:cNvPr id="23" name="TextBox 22"/>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956252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416064" y="1962746"/>
            <a:ext cx="5285955" cy="2906023"/>
          </a:xfrm>
          <a:prstGeom prst="rect">
            <a:avLst/>
          </a:prstGeom>
        </p:spPr>
      </p:pic>
      <p:pic>
        <p:nvPicPr>
          <p:cNvPr id="88" name="Picture 8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73" y="2146922"/>
            <a:ext cx="297707" cy="2722626"/>
          </a:xfrm>
          <a:prstGeom prst="rect">
            <a:avLst/>
          </a:prstGeom>
        </p:spPr>
      </p:pic>
      <p:pic>
        <p:nvPicPr>
          <p:cNvPr id="89" name="Picture 8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73" y="2907792"/>
            <a:ext cx="2866643" cy="1547279"/>
          </a:xfrm>
          <a:prstGeom prst="rect">
            <a:avLst/>
          </a:prstGeom>
        </p:spPr>
      </p:pic>
      <p:pic>
        <p:nvPicPr>
          <p:cNvPr id="90" name="Picture 8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8186" y="2377059"/>
            <a:ext cx="4408954" cy="1125043"/>
          </a:xfrm>
          <a:prstGeom prst="rect">
            <a:avLst/>
          </a:prstGeom>
        </p:spPr>
      </p:pic>
      <p:pic>
        <p:nvPicPr>
          <p:cNvPr id="91" name="Picture 90"/>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1288560" y="3410432"/>
            <a:ext cx="3773407" cy="1489570"/>
          </a:xfrm>
          <a:prstGeom prst="rect">
            <a:avLst/>
          </a:prstGeom>
        </p:spPr>
      </p:pic>
      <p:sp>
        <p:nvSpPr>
          <p:cNvPr id="7"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smtClean="0"/>
              <a:t>Policy Networks</a:t>
            </a:r>
            <a:endParaRPr lang="en-US" kern="0" dirty="0"/>
          </a:p>
        </p:txBody>
      </p:sp>
      <p:sp>
        <p:nvSpPr>
          <p:cNvPr id="12" name="TextBox 11"/>
          <p:cNvSpPr txBox="1"/>
          <p:nvPr/>
        </p:nvSpPr>
        <p:spPr>
          <a:xfrm>
            <a:off x="7532688" y="1214737"/>
            <a:ext cx="905534" cy="369332"/>
          </a:xfrm>
          <a:prstGeom prst="rect">
            <a:avLst/>
          </a:prstGeom>
          <a:noFill/>
        </p:spPr>
        <p:txBody>
          <a:bodyPr wrap="square" rtlCol="0">
            <a:spAutoFit/>
          </a:bodyPr>
          <a:lstStyle/>
          <a:p>
            <a:pPr algn="r"/>
            <a:r>
              <a:rPr lang="en-US" sz="1800" dirty="0">
                <a:latin typeface="Roboto" charset="0"/>
                <a:ea typeface="Roboto" charset="0"/>
                <a:cs typeface="Roboto" charset="0"/>
              </a:rPr>
              <a:t>A-Bot</a:t>
            </a: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4468" y="1544432"/>
            <a:ext cx="1330619" cy="309521"/>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446" y="1543535"/>
            <a:ext cx="1218023" cy="310418"/>
          </a:xfrm>
          <a:prstGeom prst="rect">
            <a:avLst/>
          </a:prstGeom>
        </p:spPr>
      </p:pic>
      <p:sp>
        <p:nvSpPr>
          <p:cNvPr id="15" name="TextBox 14"/>
          <p:cNvSpPr txBox="1"/>
          <p:nvPr/>
        </p:nvSpPr>
        <p:spPr>
          <a:xfrm>
            <a:off x="383026" y="1214737"/>
            <a:ext cx="905534" cy="369332"/>
          </a:xfrm>
          <a:prstGeom prst="rect">
            <a:avLst/>
          </a:prstGeom>
          <a:noFill/>
        </p:spPr>
        <p:txBody>
          <a:bodyPr wrap="square" rtlCol="0">
            <a:spAutoFit/>
          </a:bodyPr>
          <a:lstStyle/>
          <a:p>
            <a:r>
              <a:rPr lang="en-US" sz="1800" dirty="0">
                <a:latin typeface="Roboto" charset="0"/>
                <a:ea typeface="Roboto" charset="0"/>
                <a:cs typeface="Roboto" charset="0"/>
              </a:rPr>
              <a:t>Q-Bot</a:t>
            </a:r>
          </a:p>
        </p:txBody>
      </p:sp>
      <p:sp>
        <p:nvSpPr>
          <p:cNvPr id="16" name="TextBox 15"/>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43308838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Deep Learning</a:t>
            </a:r>
            <a:endParaRPr lang="en-US" dirty="0"/>
          </a:p>
        </p:txBody>
      </p:sp>
      <p:sp>
        <p:nvSpPr>
          <p:cNvPr id="3" name="Content Placeholder 2"/>
          <p:cNvSpPr>
            <a:spLocks noGrp="1"/>
          </p:cNvSpPr>
          <p:nvPr>
            <p:ph idx="1"/>
          </p:nvPr>
        </p:nvSpPr>
        <p:spPr/>
        <p:txBody>
          <a:bodyPr/>
          <a:lstStyle/>
          <a:p>
            <a:r>
              <a:rPr lang="en-US" dirty="0" smtClean="0">
                <a:solidFill>
                  <a:srgbClr val="FF0000"/>
                </a:solidFill>
              </a:rPr>
              <a:t>Problem#1: Non-Convex! </a:t>
            </a:r>
            <a:r>
              <a:rPr lang="en-US" dirty="0">
                <a:solidFill>
                  <a:srgbClr val="FF0000"/>
                </a:solidFill>
              </a:rPr>
              <a:t>Non-</a:t>
            </a:r>
            <a:r>
              <a:rPr lang="en-US" dirty="0" smtClean="0">
                <a:solidFill>
                  <a:srgbClr val="FF0000"/>
                </a:solidFill>
              </a:rPr>
              <a:t>Convex! </a:t>
            </a:r>
            <a:r>
              <a:rPr lang="en-US" dirty="0">
                <a:solidFill>
                  <a:srgbClr val="FF0000"/>
                </a:solidFill>
              </a:rPr>
              <a:t>Non-</a:t>
            </a:r>
            <a:r>
              <a:rPr lang="en-US" dirty="0" smtClean="0">
                <a:solidFill>
                  <a:srgbClr val="FF0000"/>
                </a:solidFill>
              </a:rPr>
              <a:t>Convex!</a:t>
            </a:r>
          </a:p>
          <a:p>
            <a:pPr lvl="1"/>
            <a:r>
              <a:rPr lang="en-US" dirty="0"/>
              <a:t>D</a:t>
            </a:r>
            <a:r>
              <a:rPr lang="en-US" dirty="0" smtClean="0"/>
              <a:t>epth&gt;=3: most losses non-convex in parameters</a:t>
            </a:r>
          </a:p>
          <a:p>
            <a:pPr lvl="1"/>
            <a:r>
              <a:rPr lang="en-US" dirty="0" smtClean="0"/>
              <a:t>Theoretically, all bets are off</a:t>
            </a:r>
          </a:p>
          <a:p>
            <a:pPr lvl="1"/>
            <a:r>
              <a:rPr lang="en-US" dirty="0" smtClean="0"/>
              <a:t>Leads to </a:t>
            </a:r>
            <a:r>
              <a:rPr lang="en-US" dirty="0" err="1" smtClean="0"/>
              <a:t>stochasticity</a:t>
            </a:r>
            <a:endParaRPr lang="en-US" dirty="0" smtClean="0"/>
          </a:p>
          <a:p>
            <a:pPr lvl="2"/>
            <a:r>
              <a:rPr lang="en-US" dirty="0" smtClean="0"/>
              <a:t>different initializations </a:t>
            </a:r>
            <a:r>
              <a:rPr lang="en-US" dirty="0" smtClean="0">
                <a:sym typeface="Wingdings"/>
              </a:rPr>
              <a:t> different local minima</a:t>
            </a:r>
            <a:r>
              <a:rPr lang="en-US" dirty="0" smtClean="0"/>
              <a:t> </a:t>
            </a:r>
          </a:p>
          <a:p>
            <a:endParaRPr lang="en-US" dirty="0"/>
          </a:p>
          <a:p>
            <a:r>
              <a:rPr lang="en-US" dirty="0" smtClean="0"/>
              <a:t>Standard response #1</a:t>
            </a:r>
          </a:p>
          <a:p>
            <a:pPr lvl="1"/>
            <a:r>
              <a:rPr lang="en-US" dirty="0" smtClean="0"/>
              <a:t>“Yes, but all interesting learning problems are non-convex”</a:t>
            </a:r>
          </a:p>
          <a:p>
            <a:pPr lvl="1"/>
            <a:r>
              <a:rPr lang="en-US" dirty="0" smtClean="0"/>
              <a:t>For example, human learning</a:t>
            </a:r>
          </a:p>
          <a:p>
            <a:pPr lvl="2"/>
            <a:r>
              <a:rPr lang="en-US" dirty="0" smtClean="0"/>
              <a:t>Order matters </a:t>
            </a:r>
            <a:r>
              <a:rPr lang="en-US" dirty="0" smtClean="0">
                <a:sym typeface="Wingdings"/>
              </a:rPr>
              <a:t> wave hands  </a:t>
            </a:r>
            <a:r>
              <a:rPr lang="en-US" dirty="0" smtClean="0"/>
              <a:t> non-convexity</a:t>
            </a:r>
          </a:p>
          <a:p>
            <a:endParaRPr lang="en-US" dirty="0" smtClean="0"/>
          </a:p>
          <a:p>
            <a:r>
              <a:rPr lang="en-US" dirty="0"/>
              <a:t>Standard </a:t>
            </a:r>
            <a:r>
              <a:rPr lang="en-US" dirty="0" smtClean="0"/>
              <a:t>response #2</a:t>
            </a:r>
          </a:p>
          <a:p>
            <a:pPr lvl="1"/>
            <a:r>
              <a:rPr lang="en-US" dirty="0" smtClean="0"/>
              <a:t>“Yes, but it often works!”</a:t>
            </a:r>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122</a:t>
            </a:fld>
            <a:endParaRPr lang="en-US"/>
          </a:p>
        </p:txBody>
      </p:sp>
    </p:spTree>
    <p:extLst>
      <p:ext uri="{BB962C8B-B14F-4D97-AF65-F5344CB8AC3E}">
        <p14:creationId xmlns:p14="http://schemas.microsoft.com/office/powerpoint/2010/main" val="323506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Deep Learning</a:t>
            </a:r>
            <a:endParaRPr lang="en-US" dirty="0"/>
          </a:p>
        </p:txBody>
      </p:sp>
      <p:sp>
        <p:nvSpPr>
          <p:cNvPr id="3" name="Content Placeholder 2"/>
          <p:cNvSpPr>
            <a:spLocks noGrp="1"/>
          </p:cNvSpPr>
          <p:nvPr>
            <p:ph idx="1"/>
          </p:nvPr>
        </p:nvSpPr>
        <p:spPr/>
        <p:txBody>
          <a:bodyPr/>
          <a:lstStyle/>
          <a:p>
            <a:r>
              <a:rPr lang="en-US" dirty="0" smtClean="0">
                <a:solidFill>
                  <a:srgbClr val="FF0000"/>
                </a:solidFill>
              </a:rPr>
              <a:t>Problem#2: Lack of interpretability</a:t>
            </a:r>
          </a:p>
          <a:p>
            <a:pPr lvl="1"/>
            <a:r>
              <a:rPr lang="en-US" dirty="0"/>
              <a:t>Hard to track down what’s failing</a:t>
            </a:r>
          </a:p>
          <a:p>
            <a:pPr lvl="1"/>
            <a:r>
              <a:rPr lang="en-US" dirty="0" smtClean="0"/>
              <a:t>Pipeline systems have “oracle” performances at each step</a:t>
            </a:r>
          </a:p>
          <a:p>
            <a:pPr lvl="1"/>
            <a:r>
              <a:rPr lang="en-US" dirty="0" smtClean="0"/>
              <a:t>In end-to-end systems, it’s hard to know why things are not working </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123</a:t>
            </a:fld>
            <a:endParaRPr lang="en-US"/>
          </a:p>
        </p:txBody>
      </p:sp>
    </p:spTree>
    <p:extLst>
      <p:ext uri="{BB962C8B-B14F-4D97-AF65-F5344CB8AC3E}">
        <p14:creationId xmlns:p14="http://schemas.microsoft.com/office/powerpoint/2010/main" val="236391605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Deep Learning</a:t>
            </a:r>
            <a:endParaRPr lang="en-US" dirty="0"/>
          </a:p>
        </p:txBody>
      </p:sp>
      <p:sp>
        <p:nvSpPr>
          <p:cNvPr id="3" name="Content Placeholder 2"/>
          <p:cNvSpPr>
            <a:spLocks noGrp="1"/>
          </p:cNvSpPr>
          <p:nvPr>
            <p:ph idx="1"/>
          </p:nvPr>
        </p:nvSpPr>
        <p:spPr/>
        <p:txBody>
          <a:bodyPr/>
          <a:lstStyle/>
          <a:p>
            <a:r>
              <a:rPr lang="en-US" dirty="0" smtClean="0">
                <a:solidFill>
                  <a:srgbClr val="FF0000"/>
                </a:solidFill>
              </a:rPr>
              <a:t>Problem#2: </a:t>
            </a:r>
            <a:r>
              <a:rPr lang="en-US" dirty="0">
                <a:solidFill>
                  <a:srgbClr val="FF0000"/>
                </a:solidFill>
              </a:rPr>
              <a:t>Lack of interpretability</a:t>
            </a:r>
            <a:endParaRPr lang="en-US" dirty="0" smtClean="0">
              <a:solidFill>
                <a:srgbClr val="FF0000"/>
              </a:solidFill>
            </a:endParaRP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124</a:t>
            </a:fld>
            <a:endParaRPr lang="en-US"/>
          </a:p>
        </p:txBody>
      </p:sp>
      <p:pic>
        <p:nvPicPr>
          <p:cNvPr id="6" name="Picture 5"/>
          <p:cNvPicPr>
            <a:picLocks noChangeAspect="1"/>
          </p:cNvPicPr>
          <p:nvPr/>
        </p:nvPicPr>
        <p:blipFill>
          <a:blip r:embed="rId2"/>
          <a:stretch>
            <a:fillRect/>
          </a:stretch>
        </p:blipFill>
        <p:spPr>
          <a:xfrm>
            <a:off x="1" y="1657628"/>
            <a:ext cx="3667277" cy="4267200"/>
          </a:xfrm>
          <a:prstGeom prst="rect">
            <a:avLst/>
          </a:prstGeom>
        </p:spPr>
      </p:pic>
      <p:pic>
        <p:nvPicPr>
          <p:cNvPr id="7" name="Picture 6"/>
          <p:cNvPicPr>
            <a:picLocks noChangeAspect="1"/>
          </p:cNvPicPr>
          <p:nvPr/>
        </p:nvPicPr>
        <p:blipFill>
          <a:blip r:embed="rId3"/>
          <a:stretch>
            <a:fillRect/>
          </a:stretch>
        </p:blipFill>
        <p:spPr>
          <a:xfrm>
            <a:off x="5029200" y="1600200"/>
            <a:ext cx="4114799" cy="1636341"/>
          </a:xfrm>
          <a:prstGeom prst="rect">
            <a:avLst/>
          </a:prstGeom>
        </p:spPr>
      </p:pic>
      <p:pic>
        <p:nvPicPr>
          <p:cNvPr id="8" name="Picture 7"/>
          <p:cNvPicPr>
            <a:picLocks noChangeAspect="1"/>
          </p:cNvPicPr>
          <p:nvPr/>
        </p:nvPicPr>
        <p:blipFill>
          <a:blip r:embed="rId4"/>
          <a:stretch>
            <a:fillRect/>
          </a:stretch>
        </p:blipFill>
        <p:spPr>
          <a:xfrm>
            <a:off x="5189082" y="3257828"/>
            <a:ext cx="3497718" cy="2819400"/>
          </a:xfrm>
          <a:prstGeom prst="rect">
            <a:avLst/>
          </a:prstGeom>
        </p:spPr>
      </p:pic>
      <p:sp>
        <p:nvSpPr>
          <p:cNvPr id="9" name="Left-Right Arrow 8"/>
          <p:cNvSpPr/>
          <p:nvPr/>
        </p:nvSpPr>
        <p:spPr bwMode="auto">
          <a:xfrm>
            <a:off x="1295400" y="6248400"/>
            <a:ext cx="6248400" cy="2286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TextBox 9"/>
          <p:cNvSpPr txBox="1"/>
          <p:nvPr/>
        </p:nvSpPr>
        <p:spPr>
          <a:xfrm>
            <a:off x="6321190" y="6519446"/>
            <a:ext cx="1222610" cy="338554"/>
          </a:xfrm>
          <a:prstGeom prst="rect">
            <a:avLst/>
          </a:prstGeom>
          <a:noFill/>
        </p:spPr>
        <p:txBody>
          <a:bodyPr wrap="none" rtlCol="0">
            <a:spAutoFit/>
          </a:bodyPr>
          <a:lstStyle/>
          <a:p>
            <a:r>
              <a:rPr lang="en-US" sz="1600" dirty="0" smtClean="0"/>
              <a:t>End-to-End</a:t>
            </a:r>
            <a:endParaRPr lang="en-US" sz="1600" dirty="0"/>
          </a:p>
        </p:txBody>
      </p:sp>
      <p:sp>
        <p:nvSpPr>
          <p:cNvPr id="11" name="TextBox 10"/>
          <p:cNvSpPr txBox="1"/>
          <p:nvPr/>
        </p:nvSpPr>
        <p:spPr>
          <a:xfrm>
            <a:off x="1677939" y="6519446"/>
            <a:ext cx="914734" cy="338554"/>
          </a:xfrm>
          <a:prstGeom prst="rect">
            <a:avLst/>
          </a:prstGeom>
          <a:noFill/>
        </p:spPr>
        <p:txBody>
          <a:bodyPr wrap="none" rtlCol="0">
            <a:spAutoFit/>
          </a:bodyPr>
          <a:lstStyle/>
          <a:p>
            <a:r>
              <a:rPr lang="en-US" sz="1600" dirty="0" smtClean="0"/>
              <a:t>Pipeline</a:t>
            </a:r>
            <a:endParaRPr lang="en-US" sz="1600" dirty="0"/>
          </a:p>
        </p:txBody>
      </p:sp>
      <p:sp>
        <p:nvSpPr>
          <p:cNvPr id="12" name="TextBox 11"/>
          <p:cNvSpPr txBox="1"/>
          <p:nvPr/>
        </p:nvSpPr>
        <p:spPr>
          <a:xfrm>
            <a:off x="919623" y="5943600"/>
            <a:ext cx="2123498" cy="338554"/>
          </a:xfrm>
          <a:prstGeom prst="rect">
            <a:avLst/>
          </a:prstGeom>
          <a:noFill/>
        </p:spPr>
        <p:txBody>
          <a:bodyPr wrap="none" rtlCol="0">
            <a:spAutoFit/>
          </a:bodyPr>
          <a:lstStyle/>
          <a:p>
            <a:r>
              <a:rPr lang="en-US" sz="1600" dirty="0" smtClean="0"/>
              <a:t>[Fang et al. CVPR15]</a:t>
            </a:r>
            <a:endParaRPr lang="en-US" sz="1600" dirty="0"/>
          </a:p>
        </p:txBody>
      </p:sp>
      <p:sp>
        <p:nvSpPr>
          <p:cNvPr id="13" name="TextBox 12"/>
          <p:cNvSpPr txBox="1"/>
          <p:nvPr/>
        </p:nvSpPr>
        <p:spPr>
          <a:xfrm>
            <a:off x="6000974" y="5943600"/>
            <a:ext cx="2313554" cy="338554"/>
          </a:xfrm>
          <a:prstGeom prst="rect">
            <a:avLst/>
          </a:prstGeom>
          <a:noFill/>
        </p:spPr>
        <p:txBody>
          <a:bodyPr wrap="none" rtlCol="0">
            <a:spAutoFit/>
          </a:bodyPr>
          <a:lstStyle/>
          <a:p>
            <a:r>
              <a:rPr lang="en-US" sz="1600" dirty="0" smtClean="0"/>
              <a:t>[</a:t>
            </a:r>
            <a:r>
              <a:rPr lang="en-US" sz="1600" dirty="0" err="1" smtClean="0"/>
              <a:t>Vinyals</a:t>
            </a:r>
            <a:r>
              <a:rPr lang="en-US" sz="1600" dirty="0" smtClean="0"/>
              <a:t> et al. CVPR15]</a:t>
            </a:r>
            <a:endParaRPr lang="en-US" sz="1600" dirty="0"/>
          </a:p>
        </p:txBody>
      </p:sp>
    </p:spTree>
    <p:extLst>
      <p:ext uri="{BB962C8B-B14F-4D97-AF65-F5344CB8AC3E}">
        <p14:creationId xmlns:p14="http://schemas.microsoft.com/office/powerpoint/2010/main" val="172463875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Deep Learning</a:t>
            </a:r>
            <a:endParaRPr lang="en-US" dirty="0"/>
          </a:p>
        </p:txBody>
      </p:sp>
      <p:sp>
        <p:nvSpPr>
          <p:cNvPr id="3" name="Content Placeholder 2"/>
          <p:cNvSpPr>
            <a:spLocks noGrp="1"/>
          </p:cNvSpPr>
          <p:nvPr>
            <p:ph idx="1"/>
          </p:nvPr>
        </p:nvSpPr>
        <p:spPr/>
        <p:txBody>
          <a:bodyPr/>
          <a:lstStyle/>
          <a:p>
            <a:r>
              <a:rPr lang="en-US" dirty="0" smtClean="0">
                <a:solidFill>
                  <a:srgbClr val="FF0000"/>
                </a:solidFill>
              </a:rPr>
              <a:t>Problem#2: </a:t>
            </a:r>
            <a:r>
              <a:rPr lang="en-US" dirty="0">
                <a:solidFill>
                  <a:srgbClr val="FF0000"/>
                </a:solidFill>
              </a:rPr>
              <a:t>Lack of interpretability</a:t>
            </a:r>
            <a:endParaRPr lang="en-US" dirty="0" smtClean="0">
              <a:solidFill>
                <a:srgbClr val="FF0000"/>
              </a:solidFill>
            </a:endParaRPr>
          </a:p>
          <a:p>
            <a:pPr lvl="1"/>
            <a:r>
              <a:rPr lang="en-US" dirty="0"/>
              <a:t>Hard to track down what’s failing</a:t>
            </a:r>
          </a:p>
          <a:p>
            <a:pPr lvl="1"/>
            <a:r>
              <a:rPr lang="en-US" dirty="0" smtClean="0"/>
              <a:t>Pipeline systems have “oracle” performances at each step</a:t>
            </a:r>
          </a:p>
          <a:p>
            <a:pPr lvl="1"/>
            <a:r>
              <a:rPr lang="en-US" dirty="0" smtClean="0"/>
              <a:t>In end-to-end systems, it’s hard to know why things are not working </a:t>
            </a:r>
          </a:p>
          <a:p>
            <a:endParaRPr lang="en-US" dirty="0"/>
          </a:p>
          <a:p>
            <a:r>
              <a:rPr lang="en-US" dirty="0" smtClean="0"/>
              <a:t>Standard response #1</a:t>
            </a:r>
          </a:p>
          <a:p>
            <a:pPr lvl="1"/>
            <a:r>
              <a:rPr lang="en-US" dirty="0" smtClean="0"/>
              <a:t>Tricks of the trade: visualize features, add losses at different layers, pre-train to avoid degenerate initializations… </a:t>
            </a:r>
          </a:p>
          <a:p>
            <a:pPr lvl="1"/>
            <a:r>
              <a:rPr lang="en-US" dirty="0" smtClean="0"/>
              <a:t>“We’re working on it” </a:t>
            </a:r>
          </a:p>
          <a:p>
            <a:endParaRPr lang="en-US" dirty="0"/>
          </a:p>
          <a:p>
            <a:r>
              <a:rPr lang="en-US" dirty="0"/>
              <a:t>Standard response #2</a:t>
            </a:r>
          </a:p>
          <a:p>
            <a:pPr lvl="1"/>
            <a:r>
              <a:rPr lang="en-US" dirty="0"/>
              <a:t>“Yes, but it often works!”</a:t>
            </a:r>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125</a:t>
            </a:fld>
            <a:endParaRPr lang="en-US"/>
          </a:p>
        </p:txBody>
      </p:sp>
    </p:spTree>
    <p:extLst>
      <p:ext uri="{BB962C8B-B14F-4D97-AF65-F5344CB8AC3E}">
        <p14:creationId xmlns:p14="http://schemas.microsoft.com/office/powerpoint/2010/main" val="415773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Deep Learning</a:t>
            </a:r>
            <a:endParaRPr lang="en-US" dirty="0"/>
          </a:p>
        </p:txBody>
      </p:sp>
      <p:sp>
        <p:nvSpPr>
          <p:cNvPr id="3" name="Content Placeholder 2"/>
          <p:cNvSpPr>
            <a:spLocks noGrp="1"/>
          </p:cNvSpPr>
          <p:nvPr>
            <p:ph idx="1"/>
          </p:nvPr>
        </p:nvSpPr>
        <p:spPr/>
        <p:txBody>
          <a:bodyPr/>
          <a:lstStyle/>
          <a:p>
            <a:r>
              <a:rPr lang="en-US" dirty="0" smtClean="0">
                <a:solidFill>
                  <a:srgbClr val="FF0000"/>
                </a:solidFill>
              </a:rPr>
              <a:t>Problem#3: Lack of easy reproducibility</a:t>
            </a:r>
          </a:p>
          <a:p>
            <a:pPr lvl="1"/>
            <a:r>
              <a:rPr lang="en-US" dirty="0" smtClean="0"/>
              <a:t>Direct consequence of </a:t>
            </a:r>
            <a:r>
              <a:rPr lang="en-US" dirty="0" err="1" smtClean="0"/>
              <a:t>stochasticity</a:t>
            </a:r>
            <a:r>
              <a:rPr lang="en-US" dirty="0" smtClean="0"/>
              <a:t> &amp; non-convexity </a:t>
            </a:r>
          </a:p>
          <a:p>
            <a:pPr lvl="1"/>
            <a:endParaRPr lang="en-US" dirty="0" smtClean="0"/>
          </a:p>
          <a:p>
            <a:endParaRPr lang="en-US" dirty="0"/>
          </a:p>
          <a:p>
            <a:r>
              <a:rPr lang="en-US" dirty="0" smtClean="0"/>
              <a:t>Standard response #1</a:t>
            </a:r>
          </a:p>
          <a:p>
            <a:pPr lvl="1"/>
            <a:r>
              <a:rPr lang="en-US" dirty="0" smtClean="0"/>
              <a:t>It’s getting much better</a:t>
            </a:r>
          </a:p>
          <a:p>
            <a:pPr lvl="1"/>
            <a:r>
              <a:rPr lang="en-US" dirty="0" smtClean="0"/>
              <a:t>Standard toolkits/libraries/frameworks now available</a:t>
            </a:r>
          </a:p>
          <a:p>
            <a:pPr lvl="1"/>
            <a:r>
              <a:rPr lang="en-US" dirty="0" err="1" smtClean="0"/>
              <a:t>Caffe</a:t>
            </a:r>
            <a:r>
              <a:rPr lang="en-US" dirty="0" smtClean="0"/>
              <a:t>, </a:t>
            </a:r>
            <a:r>
              <a:rPr lang="en-US" dirty="0" err="1" smtClean="0"/>
              <a:t>Theano</a:t>
            </a:r>
            <a:r>
              <a:rPr lang="en-US" dirty="0" smtClean="0"/>
              <a:t>, (</a:t>
            </a:r>
            <a:r>
              <a:rPr lang="en-US" dirty="0" err="1" smtClean="0"/>
              <a:t>Py</a:t>
            </a:r>
            <a:r>
              <a:rPr lang="en-US" dirty="0" smtClean="0"/>
              <a:t>)Torch</a:t>
            </a:r>
          </a:p>
          <a:p>
            <a:endParaRPr lang="en-US" dirty="0" smtClean="0"/>
          </a:p>
          <a:p>
            <a:r>
              <a:rPr lang="en-US" dirty="0"/>
              <a:t>Standard </a:t>
            </a:r>
            <a:r>
              <a:rPr lang="en-US" dirty="0" smtClean="0"/>
              <a:t>response #2</a:t>
            </a:r>
          </a:p>
          <a:p>
            <a:pPr lvl="1"/>
            <a:r>
              <a:rPr lang="en-US" dirty="0" smtClean="0"/>
              <a:t>“Yes, but it often works!”</a:t>
            </a:r>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126</a:t>
            </a:fld>
            <a:endParaRPr lang="en-US"/>
          </a:p>
        </p:txBody>
      </p:sp>
    </p:spTree>
    <p:extLst>
      <p:ext uri="{BB962C8B-B14F-4D97-AF65-F5344CB8AC3E}">
        <p14:creationId xmlns:p14="http://schemas.microsoft.com/office/powerpoint/2010/main" val="155012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Yes it works, but how?</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127</a:t>
            </a:fld>
            <a:endParaRPr lang="en-US"/>
          </a:p>
        </p:txBody>
      </p:sp>
      <p:pic>
        <p:nvPicPr>
          <p:cNvPr id="7" name="Picture 6"/>
          <p:cNvPicPr>
            <a:picLocks noChangeAspect="1"/>
          </p:cNvPicPr>
          <p:nvPr/>
        </p:nvPicPr>
        <p:blipFill>
          <a:blip r:embed="rId2"/>
          <a:stretch>
            <a:fillRect/>
          </a:stretch>
        </p:blipFill>
        <p:spPr>
          <a:xfrm>
            <a:off x="793" y="914400"/>
            <a:ext cx="9129714" cy="5486400"/>
          </a:xfrm>
          <a:prstGeom prst="rect">
            <a:avLst/>
          </a:prstGeom>
        </p:spPr>
      </p:pic>
    </p:spTree>
    <p:extLst>
      <p:ext uri="{BB962C8B-B14F-4D97-AF65-F5344CB8AC3E}">
        <p14:creationId xmlns:p14="http://schemas.microsoft.com/office/powerpoint/2010/main" val="389109761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What is Deep Learning, the field, about?</a:t>
            </a:r>
          </a:p>
          <a:p>
            <a:pPr lvl="1"/>
            <a:r>
              <a:rPr lang="en-US" dirty="0" smtClean="0"/>
              <a:t>Highlight of some recent projects from my lab</a:t>
            </a:r>
          </a:p>
          <a:p>
            <a:pPr lvl="1"/>
            <a:endParaRPr lang="en-US" dirty="0"/>
          </a:p>
          <a:p>
            <a:r>
              <a:rPr lang="en-US" dirty="0" smtClean="0"/>
              <a:t>What is this class about? </a:t>
            </a:r>
          </a:p>
          <a:p>
            <a:endParaRPr lang="en-US" dirty="0"/>
          </a:p>
          <a:p>
            <a:r>
              <a:rPr lang="en-US" dirty="0" smtClean="0"/>
              <a:t>What to expect? </a:t>
            </a:r>
            <a:endParaRPr lang="en-US" dirty="0"/>
          </a:p>
          <a:p>
            <a:pPr lvl="1"/>
            <a:r>
              <a:rPr lang="en-US" dirty="0" smtClean="0"/>
              <a:t>Logistics</a:t>
            </a:r>
          </a:p>
          <a:p>
            <a:pPr lvl="1"/>
            <a:endParaRPr lang="en-US" dirty="0"/>
          </a:p>
          <a:p>
            <a:r>
              <a:rPr lang="en-US" dirty="0" smtClean="0"/>
              <a:t>FAQ</a:t>
            </a:r>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128</a:t>
            </a:fld>
            <a:endParaRPr lang="en-US"/>
          </a:p>
        </p:txBody>
      </p:sp>
    </p:spTree>
    <p:extLst>
      <p:ext uri="{BB962C8B-B14F-4D97-AF65-F5344CB8AC3E}">
        <p14:creationId xmlns:p14="http://schemas.microsoft.com/office/powerpoint/2010/main" val="166322456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this class about?</a:t>
            </a:r>
            <a:endParaRPr lang="en-US" dirty="0"/>
          </a:p>
        </p:txBody>
      </p:sp>
      <p:sp>
        <p:nvSpPr>
          <p:cNvPr id="3" name="Content Placeholder 2"/>
          <p:cNvSpPr>
            <a:spLocks noGrp="1"/>
          </p:cNvSpPr>
          <p:nvPr>
            <p:ph idx="1"/>
          </p:nvPr>
        </p:nvSpPr>
        <p:spPr/>
        <p:txBody>
          <a:bodyPr/>
          <a:lstStyle/>
          <a:p>
            <a:r>
              <a:rPr lang="en-US" dirty="0" smtClean="0"/>
              <a:t>Firehose of </a:t>
            </a:r>
            <a:r>
              <a:rPr lang="en-US" dirty="0" err="1" smtClean="0"/>
              <a:t>arxiv</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129</a:t>
            </a:fld>
            <a:endParaRPr lang="en-US"/>
          </a:p>
        </p:txBody>
      </p:sp>
    </p:spTree>
    <p:extLst>
      <p:ext uri="{BB962C8B-B14F-4D97-AF65-F5344CB8AC3E}">
        <p14:creationId xmlns:p14="http://schemas.microsoft.com/office/powerpoint/2010/main" val="7818107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AlphaGo</a:t>
            </a:r>
            <a:r>
              <a:rPr lang="en-US" dirty="0" smtClean="0"/>
              <a:t> vs Ken </a:t>
            </a:r>
            <a:r>
              <a:rPr lang="en-US" dirty="0" err="1" smtClean="0"/>
              <a:t>Jie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838200"/>
            <a:ext cx="7772400" cy="1440339"/>
          </a:xfrm>
        </p:spPr>
      </p:pic>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13</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0280"/>
            <a:ext cx="9144000" cy="4617720"/>
          </a:xfrm>
          <a:prstGeom prst="rect">
            <a:avLst/>
          </a:prstGeom>
        </p:spPr>
      </p:pic>
    </p:spTree>
    <p:extLst>
      <p:ext uri="{BB962C8B-B14F-4D97-AF65-F5344CB8AC3E}">
        <p14:creationId xmlns:p14="http://schemas.microsoft.com/office/powerpoint/2010/main" val="138587896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Arxiv</a:t>
            </a:r>
            <a:r>
              <a:rPr lang="en-US" dirty="0" smtClean="0"/>
              <a:t> Fire Hose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130</a:t>
            </a:fld>
            <a:endParaRPr lang="en-US"/>
          </a:p>
        </p:txBody>
      </p:sp>
      <p:pic>
        <p:nvPicPr>
          <p:cNvPr id="48130" name="Picture 2" descr="ttps://outlivinglife.files.wordpress.com/2013/02/information_ho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5832" y="2239537"/>
            <a:ext cx="4744995" cy="3657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061264" y="1371600"/>
            <a:ext cx="1930336" cy="461665"/>
          </a:xfrm>
          <a:prstGeom prst="rect">
            <a:avLst/>
          </a:prstGeom>
          <a:noFill/>
        </p:spPr>
        <p:txBody>
          <a:bodyPr wrap="none" rtlCol="0">
            <a:spAutoFit/>
          </a:bodyPr>
          <a:lstStyle/>
          <a:p>
            <a:r>
              <a:rPr lang="en-US" sz="2400" dirty="0" smtClean="0"/>
              <a:t>PhD Student</a:t>
            </a:r>
            <a:endParaRPr lang="en-US" sz="2400" dirty="0"/>
          </a:p>
        </p:txBody>
      </p:sp>
      <p:cxnSp>
        <p:nvCxnSpPr>
          <p:cNvPr id="10" name="Straight Arrow Connector 9"/>
          <p:cNvCxnSpPr>
            <a:stCxn id="7" idx="1"/>
          </p:cNvCxnSpPr>
          <p:nvPr/>
        </p:nvCxnSpPr>
        <p:spPr bwMode="auto">
          <a:xfrm flipH="1">
            <a:off x="5762733" y="1602433"/>
            <a:ext cx="1298531" cy="1018104"/>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pic>
        <p:nvPicPr>
          <p:cNvPr id="48132" name="Picture 4" descr="mage result for arxi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328" y="4658887"/>
            <a:ext cx="1854232" cy="12382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14951" y="2199489"/>
            <a:ext cx="1930336" cy="1200329"/>
          </a:xfrm>
          <a:prstGeom prst="rect">
            <a:avLst/>
          </a:prstGeom>
          <a:noFill/>
        </p:spPr>
        <p:txBody>
          <a:bodyPr wrap="square" rtlCol="0">
            <a:spAutoFit/>
          </a:bodyPr>
          <a:lstStyle/>
          <a:p>
            <a:r>
              <a:rPr lang="en-US" sz="2400" smtClean="0"/>
              <a:t>Deep Learning papers</a:t>
            </a:r>
            <a:endParaRPr lang="en-US" sz="2400" dirty="0"/>
          </a:p>
        </p:txBody>
      </p:sp>
      <p:cxnSp>
        <p:nvCxnSpPr>
          <p:cNvPr id="15" name="Straight Arrow Connector 14"/>
          <p:cNvCxnSpPr>
            <a:stCxn id="14" idx="3"/>
          </p:cNvCxnSpPr>
          <p:nvPr/>
        </p:nvCxnSpPr>
        <p:spPr bwMode="auto">
          <a:xfrm>
            <a:off x="2345287" y="2799654"/>
            <a:ext cx="1131443" cy="1407610"/>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0239640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a:t>
            </a:r>
            <a:r>
              <a:rPr lang="en-US" i="1" dirty="0" smtClean="0"/>
              <a:t>is</a:t>
            </a:r>
            <a:r>
              <a:rPr lang="en-US" dirty="0" smtClean="0"/>
              <a:t> this class?</a:t>
            </a:r>
            <a:endParaRPr lang="en-US" dirty="0"/>
          </a:p>
        </p:txBody>
      </p:sp>
      <p:sp>
        <p:nvSpPr>
          <p:cNvPr id="3" name="Content Placeholder 2"/>
          <p:cNvSpPr>
            <a:spLocks noGrp="1"/>
          </p:cNvSpPr>
          <p:nvPr>
            <p:ph idx="1"/>
          </p:nvPr>
        </p:nvSpPr>
        <p:spPr/>
        <p:txBody>
          <a:bodyPr/>
          <a:lstStyle/>
          <a:p>
            <a:r>
              <a:rPr lang="en-US" dirty="0" smtClean="0"/>
              <a:t>Goal: </a:t>
            </a:r>
          </a:p>
          <a:p>
            <a:pPr lvl="1"/>
            <a:r>
              <a:rPr lang="en-US" dirty="0" smtClean="0"/>
              <a:t>After taking this class, you should be able to pick up the latest </a:t>
            </a:r>
            <a:r>
              <a:rPr lang="en-US" dirty="0" err="1" smtClean="0"/>
              <a:t>Arxiv</a:t>
            </a:r>
            <a:r>
              <a:rPr lang="en-US" dirty="0" smtClean="0"/>
              <a:t> paper and easily understand it. </a:t>
            </a:r>
          </a:p>
          <a:p>
            <a:pPr lvl="2"/>
            <a:r>
              <a:rPr lang="en-US" dirty="0" smtClean="0"/>
              <a:t>CNNs</a:t>
            </a:r>
          </a:p>
          <a:p>
            <a:pPr lvl="2"/>
            <a:r>
              <a:rPr lang="en-US" dirty="0" smtClean="0"/>
              <a:t>RNNs</a:t>
            </a:r>
          </a:p>
          <a:p>
            <a:pPr lvl="2"/>
            <a:r>
              <a:rPr lang="en-US" dirty="0" smtClean="0"/>
              <a:t>Deep Reinforcement Learning</a:t>
            </a:r>
          </a:p>
          <a:p>
            <a:pPr lvl="2"/>
            <a:r>
              <a:rPr lang="en-US" dirty="0" err="1" smtClean="0"/>
              <a:t>Variational</a:t>
            </a:r>
            <a:r>
              <a:rPr lang="en-US" dirty="0" smtClean="0"/>
              <a:t> Auto Encoders</a:t>
            </a:r>
          </a:p>
          <a:p>
            <a:pPr lvl="2"/>
            <a:r>
              <a:rPr lang="en-US" dirty="0" smtClean="0"/>
              <a:t>GANs</a:t>
            </a:r>
          </a:p>
          <a:p>
            <a:pPr lvl="2"/>
            <a:r>
              <a:rPr lang="en-US" dirty="0"/>
              <a:t>Vision, Language, Agents in Environment</a:t>
            </a:r>
          </a:p>
          <a:p>
            <a:endParaRPr lang="en-US" dirty="0" smtClean="0"/>
          </a:p>
          <a:p>
            <a:r>
              <a:rPr lang="en-US" dirty="0" smtClean="0"/>
              <a:t>Target Audience: </a:t>
            </a:r>
          </a:p>
          <a:p>
            <a:pPr lvl="1"/>
            <a:r>
              <a:rPr lang="en-US" dirty="0" smtClean="0"/>
              <a:t>Junior/Senior PhD students who want to </a:t>
            </a:r>
            <a:br>
              <a:rPr lang="en-US" dirty="0" smtClean="0"/>
            </a:br>
            <a:r>
              <a:rPr lang="en-US" i="1" dirty="0" smtClean="0"/>
              <a:t>conduct research and publish in Deep Learning. </a:t>
            </a:r>
            <a:br>
              <a:rPr lang="en-US" i="1" dirty="0" smtClean="0"/>
            </a:br>
            <a:r>
              <a:rPr lang="en-US" i="1" dirty="0" smtClean="0"/>
              <a:t/>
            </a:r>
            <a:br>
              <a:rPr lang="en-US" i="1" dirty="0" smtClean="0"/>
            </a:br>
            <a:r>
              <a:rPr lang="en-US" dirty="0" smtClean="0"/>
              <a:t>(think ICLR/CVPR papers as outcomes)</a:t>
            </a:r>
            <a:r>
              <a:rPr lang="en-US" i="1" dirty="0" smtClean="0"/>
              <a:t/>
            </a:r>
            <a:br>
              <a:rPr lang="en-US" i="1" dirty="0" smtClean="0"/>
            </a:br>
            <a:endParaRPr lang="en-US" i="1"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131</a:t>
            </a:fld>
            <a:endParaRPr lang="en-US"/>
          </a:p>
        </p:txBody>
      </p:sp>
    </p:spTree>
    <p:extLst>
      <p:ext uri="{BB962C8B-B14F-4D97-AF65-F5344CB8AC3E}">
        <p14:creationId xmlns:p14="http://schemas.microsoft.com/office/powerpoint/2010/main" val="144328578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this class is NOT</a:t>
            </a:r>
            <a:endParaRPr lang="en-US" dirty="0"/>
          </a:p>
        </p:txBody>
      </p:sp>
      <p:sp>
        <p:nvSpPr>
          <p:cNvPr id="3" name="Content Placeholder 2"/>
          <p:cNvSpPr>
            <a:spLocks noGrp="1"/>
          </p:cNvSpPr>
          <p:nvPr>
            <p:ph idx="1"/>
          </p:nvPr>
        </p:nvSpPr>
        <p:spPr/>
        <p:txBody>
          <a:bodyPr/>
          <a:lstStyle/>
          <a:p>
            <a:r>
              <a:rPr lang="en-US" dirty="0" smtClean="0"/>
              <a:t>NOT the goal: </a:t>
            </a:r>
          </a:p>
          <a:p>
            <a:pPr lvl="1"/>
            <a:r>
              <a:rPr lang="en-US" dirty="0" smtClean="0"/>
              <a:t>Teaching a toolkit. “Intro to </a:t>
            </a:r>
            <a:r>
              <a:rPr lang="en-US" dirty="0" err="1" smtClean="0"/>
              <a:t>TensorFlow</a:t>
            </a:r>
            <a:r>
              <a:rPr lang="en-US" dirty="0" smtClean="0"/>
              <a:t>/</a:t>
            </a:r>
            <a:r>
              <a:rPr lang="en-US" dirty="0" err="1" smtClean="0"/>
              <a:t>PyTorch</a:t>
            </a:r>
            <a:r>
              <a:rPr lang="en-US" dirty="0" smtClean="0"/>
              <a:t>”</a:t>
            </a:r>
          </a:p>
          <a:p>
            <a:pPr lvl="1"/>
            <a:r>
              <a:rPr lang="en-US" dirty="0" smtClean="0"/>
              <a:t>Intro to Machine Learning</a:t>
            </a:r>
          </a:p>
          <a:p>
            <a:pPr lvl="1"/>
            <a:r>
              <a:rPr lang="en-US" dirty="0" smtClean="0"/>
              <a:t>“How to apply Deep Learning to your domain”</a:t>
            </a:r>
          </a:p>
          <a:p>
            <a:pPr lvl="1"/>
            <a:endParaRPr lang="en-US" dirty="0" smtClean="0"/>
          </a:p>
          <a:p>
            <a:r>
              <a:rPr lang="en-US" dirty="0" smtClean="0"/>
              <a:t>NOT the target </a:t>
            </a:r>
            <a:r>
              <a:rPr lang="en-US" dirty="0"/>
              <a:t>a</a:t>
            </a:r>
            <a:r>
              <a:rPr lang="en-US" dirty="0" smtClean="0"/>
              <a:t>udience: </a:t>
            </a:r>
          </a:p>
          <a:p>
            <a:pPr lvl="1"/>
            <a:r>
              <a:rPr lang="en-US" dirty="0" smtClean="0"/>
              <a:t>Undergraduate/Masters students looking to graduate </a:t>
            </a:r>
            <a:br>
              <a:rPr lang="en-US" dirty="0" smtClean="0"/>
            </a:br>
            <a:r>
              <a:rPr lang="en-US" dirty="0" smtClean="0"/>
              <a:t>with a DL class on their resume.</a:t>
            </a:r>
            <a:endParaRPr lang="en-US" i="1"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132</a:t>
            </a:fld>
            <a:endParaRPr lang="en-US"/>
          </a:p>
        </p:txBody>
      </p:sp>
    </p:spTree>
    <p:extLst>
      <p:ext uri="{BB962C8B-B14F-4D97-AF65-F5344CB8AC3E}">
        <p14:creationId xmlns:p14="http://schemas.microsoft.com/office/powerpoint/2010/main" val="70355964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Caveat</a:t>
            </a:r>
            <a:endParaRPr lang="en-US" dirty="0"/>
          </a:p>
        </p:txBody>
      </p:sp>
      <p:sp>
        <p:nvSpPr>
          <p:cNvPr id="3" name="Content Placeholder 2"/>
          <p:cNvSpPr>
            <a:spLocks noGrp="1"/>
          </p:cNvSpPr>
          <p:nvPr>
            <p:ph idx="1"/>
          </p:nvPr>
        </p:nvSpPr>
        <p:spPr/>
        <p:txBody>
          <a:bodyPr/>
          <a:lstStyle/>
          <a:p>
            <a:r>
              <a:rPr lang="en-US" dirty="0" smtClean="0"/>
              <a:t>This is an ADVANCED Machine Learning class</a:t>
            </a:r>
          </a:p>
          <a:p>
            <a:pPr lvl="1"/>
            <a:r>
              <a:rPr lang="en-US" dirty="0" smtClean="0"/>
              <a:t>This should NOT be your first introduction to ML</a:t>
            </a:r>
          </a:p>
          <a:p>
            <a:pPr lvl="1"/>
            <a:r>
              <a:rPr lang="en-US" dirty="0" smtClean="0"/>
              <a:t>You will need a formal class; not just self-reading/</a:t>
            </a:r>
            <a:r>
              <a:rPr lang="en-US" dirty="0" err="1" smtClean="0"/>
              <a:t>coursera</a:t>
            </a:r>
            <a:endParaRPr lang="en-US" dirty="0" smtClean="0"/>
          </a:p>
          <a:p>
            <a:pPr lvl="1"/>
            <a:endParaRPr lang="en-US" dirty="0" smtClean="0"/>
          </a:p>
          <a:p>
            <a:pPr lvl="1"/>
            <a:r>
              <a:rPr lang="en-US" dirty="0" smtClean="0"/>
              <a:t>If you took CS 7641/</a:t>
            </a:r>
            <a:r>
              <a:rPr lang="tr-TR" dirty="0"/>
              <a:t>ISYE </a:t>
            </a:r>
            <a:r>
              <a:rPr lang="tr-TR" dirty="0" smtClean="0"/>
              <a:t>6740/</a:t>
            </a:r>
            <a:r>
              <a:rPr lang="is-IS" dirty="0"/>
              <a:t>CSE 6740 </a:t>
            </a:r>
            <a:r>
              <a:rPr lang="en-US" dirty="0" smtClean="0"/>
              <a:t>@GT, </a:t>
            </a:r>
            <a:br>
              <a:rPr lang="en-US" dirty="0" smtClean="0"/>
            </a:br>
            <a:r>
              <a:rPr lang="en-US" dirty="0" smtClean="0"/>
              <a:t>you’re in the right place</a:t>
            </a:r>
          </a:p>
          <a:p>
            <a:pPr lvl="1"/>
            <a:endParaRPr lang="en-US" dirty="0" smtClean="0"/>
          </a:p>
          <a:p>
            <a:pPr lvl="1"/>
            <a:r>
              <a:rPr lang="en-US" dirty="0" smtClean="0"/>
              <a:t>If you took an equivalent class elsewhere, see list of topics taught in </a:t>
            </a:r>
            <a:r>
              <a:rPr lang="en-US" dirty="0"/>
              <a:t>CS 7641 </a:t>
            </a:r>
            <a:r>
              <a:rPr lang="en-US" dirty="0" smtClean="0"/>
              <a:t>to be sure.</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133</a:t>
            </a:fld>
            <a:endParaRPr lang="en-US"/>
          </a:p>
        </p:txBody>
      </p:sp>
    </p:spTree>
    <p:extLst>
      <p:ext uri="{BB962C8B-B14F-4D97-AF65-F5344CB8AC3E}">
        <p14:creationId xmlns:p14="http://schemas.microsoft.com/office/powerpoint/2010/main" val="58948637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Covered in Intro to </a:t>
            </a:r>
            <a:r>
              <a:rPr lang="en-US" dirty="0" smtClean="0"/>
              <a:t>ML</a:t>
            </a:r>
            <a:endParaRPr lang="en-US" dirty="0"/>
          </a:p>
        </p:txBody>
      </p:sp>
      <p:sp>
        <p:nvSpPr>
          <p:cNvPr id="3" name="Content Placeholder 2"/>
          <p:cNvSpPr>
            <a:spLocks noGrp="1"/>
          </p:cNvSpPr>
          <p:nvPr>
            <p:ph idx="1"/>
          </p:nvPr>
        </p:nvSpPr>
        <p:spPr/>
        <p:txBody>
          <a:bodyPr>
            <a:normAutofit/>
          </a:bodyPr>
          <a:lstStyle/>
          <a:p>
            <a:r>
              <a:rPr lang="en-US" dirty="0" smtClean="0"/>
              <a:t>Basics of Statistical Learning</a:t>
            </a:r>
          </a:p>
          <a:p>
            <a:pPr lvl="2"/>
            <a:r>
              <a:rPr lang="en-US" dirty="0" smtClean="0"/>
              <a:t>Loss function, MLE, MAP, Bayesian estimation, bias-variance tradeoff, </a:t>
            </a:r>
            <a:r>
              <a:rPr lang="en-US" dirty="0" err="1" smtClean="0"/>
              <a:t>overfitting</a:t>
            </a:r>
            <a:r>
              <a:rPr lang="en-US" dirty="0" smtClean="0"/>
              <a:t>, regularization, cross-validation</a:t>
            </a:r>
          </a:p>
          <a:p>
            <a:pPr lvl="2"/>
            <a:endParaRPr lang="en-US" dirty="0" smtClean="0"/>
          </a:p>
          <a:p>
            <a:r>
              <a:rPr lang="en-US" dirty="0" smtClean="0"/>
              <a:t>Supervised Learning</a:t>
            </a:r>
          </a:p>
          <a:p>
            <a:pPr lvl="2"/>
            <a:r>
              <a:rPr lang="en-US" dirty="0"/>
              <a:t>Nearest </a:t>
            </a:r>
            <a:r>
              <a:rPr lang="en-US" dirty="0" err="1"/>
              <a:t>Neighbour</a:t>
            </a:r>
            <a:r>
              <a:rPr lang="en-US" dirty="0"/>
              <a:t>, Na</a:t>
            </a:r>
            <a:r>
              <a:rPr lang="fr-FR" dirty="0" err="1"/>
              <a:t>ï</a:t>
            </a:r>
            <a:r>
              <a:rPr lang="en-US" dirty="0" err="1"/>
              <a:t>ve</a:t>
            </a:r>
            <a:r>
              <a:rPr lang="en-US" dirty="0"/>
              <a:t> Bayes, Logistic Regression, </a:t>
            </a:r>
            <a:r>
              <a:rPr lang="en-US" dirty="0" smtClean="0"/>
              <a:t>Support </a:t>
            </a:r>
            <a:r>
              <a:rPr lang="en-US" dirty="0"/>
              <a:t>Vector Machines, Kernels, Neural Networks, Decision Trees</a:t>
            </a:r>
          </a:p>
          <a:p>
            <a:pPr lvl="2"/>
            <a:r>
              <a:rPr lang="en-US" dirty="0"/>
              <a:t>Ensemble Methods: Bagging, Boosting </a:t>
            </a:r>
          </a:p>
          <a:p>
            <a:pPr lvl="2"/>
            <a:endParaRPr lang="en-US" dirty="0" smtClean="0"/>
          </a:p>
          <a:p>
            <a:r>
              <a:rPr lang="en-US" dirty="0" smtClean="0"/>
              <a:t>Unsupervised Learning</a:t>
            </a:r>
          </a:p>
          <a:p>
            <a:pPr lvl="2"/>
            <a:r>
              <a:rPr lang="en-US" dirty="0" smtClean="0"/>
              <a:t>Clustering: k-means, Gaussian mixture models, EM</a:t>
            </a:r>
          </a:p>
          <a:p>
            <a:pPr lvl="2"/>
            <a:r>
              <a:rPr lang="en-US" dirty="0" smtClean="0"/>
              <a:t>Dimensionality reduction: PCA</a:t>
            </a:r>
            <a:r>
              <a:rPr lang="en-US" dirty="0"/>
              <a:t>, </a:t>
            </a:r>
            <a:r>
              <a:rPr lang="en-US" dirty="0" smtClean="0"/>
              <a:t>SVD, LDA</a:t>
            </a:r>
          </a:p>
          <a:p>
            <a:pPr lvl="2"/>
            <a:endParaRPr lang="en-US" dirty="0" smtClean="0"/>
          </a:p>
          <a:p>
            <a:r>
              <a:rPr lang="en-US" dirty="0" smtClean="0"/>
              <a:t>Applications</a:t>
            </a:r>
          </a:p>
          <a:p>
            <a:pPr lvl="2"/>
            <a:r>
              <a:rPr lang="en-US" dirty="0" smtClean="0"/>
              <a:t>Vision, Natural Language Processing</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134</a:t>
            </a:fld>
            <a:endParaRPr lang="en-US"/>
          </a:p>
        </p:txBody>
      </p:sp>
    </p:spTree>
    <p:extLst>
      <p:ext uri="{BB962C8B-B14F-4D97-AF65-F5344CB8AC3E}">
        <p14:creationId xmlns:p14="http://schemas.microsoft.com/office/powerpoint/2010/main" val="115539059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Prerequisites</a:t>
            </a:r>
            <a:endParaRPr lang="en-US" dirty="0"/>
          </a:p>
        </p:txBody>
      </p:sp>
      <p:sp>
        <p:nvSpPr>
          <p:cNvPr id="3" name="Content Placeholder 2"/>
          <p:cNvSpPr>
            <a:spLocks noGrp="1"/>
          </p:cNvSpPr>
          <p:nvPr>
            <p:ph idx="1"/>
          </p:nvPr>
        </p:nvSpPr>
        <p:spPr/>
        <p:txBody>
          <a:bodyPr>
            <a:normAutofit/>
          </a:bodyPr>
          <a:lstStyle/>
          <a:p>
            <a:pPr>
              <a:lnSpc>
                <a:spcPct val="90000"/>
              </a:lnSpc>
            </a:pPr>
            <a:r>
              <a:rPr lang="en-US" sz="2000" dirty="0" smtClean="0"/>
              <a:t>Intro Machine Learning</a:t>
            </a:r>
            <a:endParaRPr lang="en-US" sz="2000" dirty="0"/>
          </a:p>
          <a:p>
            <a:pPr lvl="1">
              <a:lnSpc>
                <a:spcPct val="90000"/>
              </a:lnSpc>
            </a:pPr>
            <a:r>
              <a:rPr lang="en-US" sz="1800" dirty="0" smtClean="0"/>
              <a:t>Classifiers, </a:t>
            </a:r>
            <a:r>
              <a:rPr lang="en-US" sz="1800" dirty="0" err="1" smtClean="0"/>
              <a:t>regressors</a:t>
            </a:r>
            <a:r>
              <a:rPr lang="en-US" sz="1800" dirty="0" smtClean="0"/>
              <a:t>, loss functions, MLE, MAP</a:t>
            </a:r>
            <a:endParaRPr lang="en-US" sz="1800" dirty="0"/>
          </a:p>
          <a:p>
            <a:pPr>
              <a:lnSpc>
                <a:spcPct val="90000"/>
              </a:lnSpc>
            </a:pPr>
            <a:endParaRPr lang="en-US" sz="2000" dirty="0" smtClean="0"/>
          </a:p>
          <a:p>
            <a:pPr>
              <a:lnSpc>
                <a:spcPct val="90000"/>
              </a:lnSpc>
            </a:pPr>
            <a:r>
              <a:rPr lang="en-US" sz="2000" dirty="0" smtClean="0"/>
              <a:t>Linear Algebra</a:t>
            </a:r>
            <a:endParaRPr lang="en-US" sz="2000" dirty="0"/>
          </a:p>
          <a:p>
            <a:pPr lvl="1">
              <a:lnSpc>
                <a:spcPct val="90000"/>
              </a:lnSpc>
            </a:pPr>
            <a:r>
              <a:rPr lang="en-US" sz="1800" dirty="0" smtClean="0"/>
              <a:t>Matrix multiplication, eigenvalues, positive semi-definiteness…</a:t>
            </a:r>
            <a:endParaRPr lang="en-US" sz="1800" dirty="0"/>
          </a:p>
          <a:p>
            <a:pPr>
              <a:lnSpc>
                <a:spcPct val="90000"/>
              </a:lnSpc>
            </a:pPr>
            <a:endParaRPr lang="en-US" sz="2000" dirty="0" smtClean="0"/>
          </a:p>
          <a:p>
            <a:pPr>
              <a:lnSpc>
                <a:spcPct val="90000"/>
              </a:lnSpc>
            </a:pPr>
            <a:r>
              <a:rPr lang="en-US" sz="2000" dirty="0" smtClean="0"/>
              <a:t>Calculus</a:t>
            </a:r>
          </a:p>
          <a:p>
            <a:pPr lvl="1">
              <a:lnSpc>
                <a:spcPct val="90000"/>
              </a:lnSpc>
            </a:pPr>
            <a:r>
              <a:rPr lang="en-US" sz="1600" dirty="0" smtClean="0"/>
              <a:t>Multi-</a:t>
            </a:r>
            <a:r>
              <a:rPr lang="en-US" sz="1600" dirty="0" err="1" smtClean="0"/>
              <a:t>variate</a:t>
            </a:r>
            <a:r>
              <a:rPr lang="en-US" sz="1600" dirty="0" smtClean="0"/>
              <a:t> gradients, hessians, </a:t>
            </a:r>
            <a:r>
              <a:rPr lang="en-US" sz="1600" dirty="0" err="1" smtClean="0"/>
              <a:t>jacobians</a:t>
            </a:r>
            <a:r>
              <a:rPr lang="en-US" sz="1600" dirty="0" smtClean="0"/>
              <a:t>… </a:t>
            </a:r>
          </a:p>
          <a:p>
            <a:pPr lvl="1">
              <a:lnSpc>
                <a:spcPct val="90000"/>
              </a:lnSpc>
            </a:pPr>
            <a:endParaRPr lang="en-US" sz="1600"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135</a:t>
            </a:fld>
            <a:endParaRPr lang="en-US"/>
          </a:p>
        </p:txBody>
      </p:sp>
    </p:spTree>
    <p:extLst>
      <p:ext uri="{BB962C8B-B14F-4D97-AF65-F5344CB8AC3E}">
        <p14:creationId xmlns:p14="http://schemas.microsoft.com/office/powerpoint/2010/main" val="147049147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Prerequisites</a:t>
            </a:r>
            <a:endParaRPr lang="en-US" dirty="0"/>
          </a:p>
        </p:txBody>
      </p:sp>
      <p:sp>
        <p:nvSpPr>
          <p:cNvPr id="3" name="Content Placeholder 2"/>
          <p:cNvSpPr>
            <a:spLocks noGrp="1"/>
          </p:cNvSpPr>
          <p:nvPr>
            <p:ph idx="1"/>
          </p:nvPr>
        </p:nvSpPr>
        <p:spPr/>
        <p:txBody>
          <a:bodyPr>
            <a:normAutofit/>
          </a:bodyPr>
          <a:lstStyle/>
          <a:p>
            <a:pPr>
              <a:lnSpc>
                <a:spcPct val="90000"/>
              </a:lnSpc>
            </a:pPr>
            <a:r>
              <a:rPr lang="en-US" sz="2000" dirty="0" smtClean="0"/>
              <a:t>Intro Machine Learning</a:t>
            </a:r>
            <a:endParaRPr lang="en-US" sz="2000" dirty="0"/>
          </a:p>
          <a:p>
            <a:pPr lvl="1">
              <a:lnSpc>
                <a:spcPct val="90000"/>
              </a:lnSpc>
            </a:pPr>
            <a:r>
              <a:rPr lang="en-US" sz="1800" dirty="0" smtClean="0"/>
              <a:t>Classifiers, </a:t>
            </a:r>
            <a:r>
              <a:rPr lang="en-US" sz="1800" dirty="0" err="1" smtClean="0"/>
              <a:t>regressors</a:t>
            </a:r>
            <a:r>
              <a:rPr lang="en-US" sz="1800" dirty="0" smtClean="0"/>
              <a:t>, loss functions, MLE, MAP</a:t>
            </a:r>
            <a:endParaRPr lang="en-US" sz="1800" dirty="0"/>
          </a:p>
          <a:p>
            <a:pPr>
              <a:lnSpc>
                <a:spcPct val="90000"/>
              </a:lnSpc>
            </a:pPr>
            <a:endParaRPr lang="en-US" sz="2000" dirty="0" smtClean="0"/>
          </a:p>
          <a:p>
            <a:pPr>
              <a:lnSpc>
                <a:spcPct val="90000"/>
              </a:lnSpc>
            </a:pPr>
            <a:r>
              <a:rPr lang="en-US" sz="2000" dirty="0" smtClean="0"/>
              <a:t>Linear Algebra</a:t>
            </a:r>
            <a:endParaRPr lang="en-US" sz="2000" dirty="0"/>
          </a:p>
          <a:p>
            <a:pPr lvl="1">
              <a:lnSpc>
                <a:spcPct val="90000"/>
              </a:lnSpc>
            </a:pPr>
            <a:r>
              <a:rPr lang="en-US" sz="1800" dirty="0" smtClean="0"/>
              <a:t>Matrix multiplication, eigenvalues, positive semi-definiteness…</a:t>
            </a:r>
            <a:endParaRPr lang="en-US" sz="1800" dirty="0"/>
          </a:p>
          <a:p>
            <a:pPr>
              <a:lnSpc>
                <a:spcPct val="90000"/>
              </a:lnSpc>
            </a:pPr>
            <a:endParaRPr lang="en-US" sz="2000" dirty="0" smtClean="0"/>
          </a:p>
          <a:p>
            <a:pPr>
              <a:lnSpc>
                <a:spcPct val="90000"/>
              </a:lnSpc>
            </a:pPr>
            <a:r>
              <a:rPr lang="en-US" sz="2000" dirty="0" smtClean="0"/>
              <a:t>Calculus</a:t>
            </a:r>
          </a:p>
          <a:p>
            <a:pPr lvl="1">
              <a:lnSpc>
                <a:spcPct val="90000"/>
              </a:lnSpc>
            </a:pPr>
            <a:r>
              <a:rPr lang="en-US" sz="1600" dirty="0" smtClean="0"/>
              <a:t>Multi-</a:t>
            </a:r>
            <a:r>
              <a:rPr lang="en-US" sz="1600" dirty="0" err="1" smtClean="0"/>
              <a:t>variate</a:t>
            </a:r>
            <a:r>
              <a:rPr lang="en-US" sz="1600" dirty="0" smtClean="0"/>
              <a:t> gradients, hessians, </a:t>
            </a:r>
            <a:r>
              <a:rPr lang="en-US" sz="1600" dirty="0" err="1" smtClean="0"/>
              <a:t>jacobians</a:t>
            </a:r>
            <a:r>
              <a:rPr lang="en-US" sz="1600" dirty="0" smtClean="0"/>
              <a:t>… </a:t>
            </a:r>
          </a:p>
          <a:p>
            <a:pPr lvl="1">
              <a:lnSpc>
                <a:spcPct val="90000"/>
              </a:lnSpc>
            </a:pPr>
            <a:endParaRPr lang="en-US" sz="1600"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136</a:t>
            </a:fld>
            <a:endParaRPr lang="en-US"/>
          </a:p>
        </p:txBody>
      </p:sp>
      <p:pic>
        <p:nvPicPr>
          <p:cNvPr id="6" name="Picture 5"/>
          <p:cNvPicPr>
            <a:picLocks noChangeAspect="1"/>
          </p:cNvPicPr>
          <p:nvPr/>
        </p:nvPicPr>
        <p:blipFill>
          <a:blip r:embed="rId2"/>
          <a:stretch>
            <a:fillRect/>
          </a:stretch>
        </p:blipFill>
        <p:spPr>
          <a:xfrm>
            <a:off x="762000" y="822310"/>
            <a:ext cx="7640428" cy="5810280"/>
          </a:xfrm>
          <a:prstGeom prst="rect">
            <a:avLst/>
          </a:prstGeom>
        </p:spPr>
      </p:pic>
    </p:spTree>
    <p:extLst>
      <p:ext uri="{BB962C8B-B14F-4D97-AF65-F5344CB8AC3E}">
        <p14:creationId xmlns:p14="http://schemas.microsoft.com/office/powerpoint/2010/main" val="130841064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Prerequisites</a:t>
            </a:r>
            <a:endParaRPr lang="en-US" dirty="0"/>
          </a:p>
        </p:txBody>
      </p:sp>
      <p:sp>
        <p:nvSpPr>
          <p:cNvPr id="3" name="Content Placeholder 2"/>
          <p:cNvSpPr>
            <a:spLocks noGrp="1"/>
          </p:cNvSpPr>
          <p:nvPr>
            <p:ph idx="1"/>
          </p:nvPr>
        </p:nvSpPr>
        <p:spPr/>
        <p:txBody>
          <a:bodyPr>
            <a:normAutofit/>
          </a:bodyPr>
          <a:lstStyle/>
          <a:p>
            <a:pPr>
              <a:lnSpc>
                <a:spcPct val="90000"/>
              </a:lnSpc>
            </a:pPr>
            <a:r>
              <a:rPr lang="en-US" sz="2000" dirty="0" smtClean="0"/>
              <a:t>Intro Machine Learning</a:t>
            </a:r>
            <a:endParaRPr lang="en-US" sz="2000" dirty="0"/>
          </a:p>
          <a:p>
            <a:pPr lvl="1">
              <a:lnSpc>
                <a:spcPct val="90000"/>
              </a:lnSpc>
            </a:pPr>
            <a:r>
              <a:rPr lang="en-US" sz="1800" dirty="0" smtClean="0"/>
              <a:t>Classifiers, </a:t>
            </a:r>
            <a:r>
              <a:rPr lang="en-US" sz="1800" dirty="0" err="1" smtClean="0"/>
              <a:t>regressors</a:t>
            </a:r>
            <a:r>
              <a:rPr lang="en-US" sz="1800" dirty="0" smtClean="0"/>
              <a:t>, loss functions, MLE, MAP</a:t>
            </a:r>
            <a:endParaRPr lang="en-US" sz="1800" dirty="0"/>
          </a:p>
          <a:p>
            <a:pPr>
              <a:lnSpc>
                <a:spcPct val="90000"/>
              </a:lnSpc>
            </a:pPr>
            <a:endParaRPr lang="en-US" sz="2000" dirty="0" smtClean="0"/>
          </a:p>
          <a:p>
            <a:pPr>
              <a:lnSpc>
                <a:spcPct val="90000"/>
              </a:lnSpc>
            </a:pPr>
            <a:r>
              <a:rPr lang="en-US" sz="2000" dirty="0" smtClean="0"/>
              <a:t>Linear Algebra</a:t>
            </a:r>
            <a:endParaRPr lang="en-US" sz="2000" dirty="0"/>
          </a:p>
          <a:p>
            <a:pPr lvl="1">
              <a:lnSpc>
                <a:spcPct val="90000"/>
              </a:lnSpc>
            </a:pPr>
            <a:r>
              <a:rPr lang="en-US" sz="1800" dirty="0" smtClean="0"/>
              <a:t>Matrix multiplication, eigenvalues, positive semi-definiteness…</a:t>
            </a:r>
            <a:endParaRPr lang="en-US" sz="1800" dirty="0"/>
          </a:p>
          <a:p>
            <a:pPr>
              <a:lnSpc>
                <a:spcPct val="90000"/>
              </a:lnSpc>
            </a:pPr>
            <a:endParaRPr lang="en-US" sz="2000" dirty="0" smtClean="0"/>
          </a:p>
          <a:p>
            <a:pPr>
              <a:lnSpc>
                <a:spcPct val="90000"/>
              </a:lnSpc>
            </a:pPr>
            <a:r>
              <a:rPr lang="en-US" sz="2000" dirty="0" smtClean="0"/>
              <a:t>Calculus</a:t>
            </a:r>
          </a:p>
          <a:p>
            <a:pPr lvl="1">
              <a:lnSpc>
                <a:spcPct val="90000"/>
              </a:lnSpc>
            </a:pPr>
            <a:r>
              <a:rPr lang="en-US" sz="1600" dirty="0" smtClean="0"/>
              <a:t>Multi-</a:t>
            </a:r>
            <a:r>
              <a:rPr lang="en-US" sz="1600" dirty="0" err="1" smtClean="0"/>
              <a:t>variate</a:t>
            </a:r>
            <a:r>
              <a:rPr lang="en-US" sz="1600" dirty="0" smtClean="0"/>
              <a:t> gradients, hessians, </a:t>
            </a:r>
            <a:r>
              <a:rPr lang="en-US" sz="1600" dirty="0" err="1" smtClean="0"/>
              <a:t>jacobians</a:t>
            </a:r>
            <a:r>
              <a:rPr lang="en-US" sz="1600" dirty="0" smtClean="0"/>
              <a:t>… </a:t>
            </a:r>
          </a:p>
          <a:p>
            <a:pPr>
              <a:lnSpc>
                <a:spcPct val="90000"/>
              </a:lnSpc>
            </a:pPr>
            <a:endParaRPr lang="en-US" dirty="0" smtClean="0"/>
          </a:p>
          <a:p>
            <a:pPr>
              <a:lnSpc>
                <a:spcPct val="90000"/>
              </a:lnSpc>
            </a:pPr>
            <a:r>
              <a:rPr lang="en-US" sz="2600" dirty="0" smtClean="0">
                <a:solidFill>
                  <a:srgbClr val="FF0000"/>
                </a:solidFill>
              </a:rPr>
              <a:t>Programming!</a:t>
            </a:r>
            <a:endParaRPr lang="en-US" sz="2600" dirty="0">
              <a:solidFill>
                <a:srgbClr val="FF0000"/>
              </a:solidFill>
            </a:endParaRPr>
          </a:p>
          <a:p>
            <a:pPr lvl="1">
              <a:lnSpc>
                <a:spcPct val="90000"/>
              </a:lnSpc>
            </a:pPr>
            <a:r>
              <a:rPr lang="en-US" sz="1800" dirty="0" err="1" smtClean="0"/>
              <a:t>Homeworks</a:t>
            </a:r>
            <a:r>
              <a:rPr lang="en-US" sz="1800" dirty="0" smtClean="0"/>
              <a:t> will require Python, C++!</a:t>
            </a:r>
          </a:p>
          <a:p>
            <a:pPr lvl="1">
              <a:lnSpc>
                <a:spcPct val="90000"/>
              </a:lnSpc>
            </a:pPr>
            <a:r>
              <a:rPr lang="en-US" sz="1800" dirty="0" smtClean="0"/>
              <a:t>Libraries/Frameworks: </a:t>
            </a:r>
            <a:r>
              <a:rPr lang="en-US" sz="1800" dirty="0" err="1" smtClean="0"/>
              <a:t>PyTorch</a:t>
            </a:r>
            <a:endParaRPr lang="en-US" sz="1800" dirty="0" smtClean="0"/>
          </a:p>
          <a:p>
            <a:pPr lvl="1">
              <a:lnSpc>
                <a:spcPct val="90000"/>
              </a:lnSpc>
            </a:pPr>
            <a:r>
              <a:rPr lang="en-US" sz="1800" dirty="0" smtClean="0"/>
              <a:t>HW0 (pure python), HW1 (python + </a:t>
            </a:r>
            <a:r>
              <a:rPr lang="en-US" sz="1800" dirty="0" err="1" smtClean="0"/>
              <a:t>PyTorch</a:t>
            </a:r>
            <a:r>
              <a:rPr lang="en-US" sz="1800" dirty="0" smtClean="0"/>
              <a:t>), </a:t>
            </a:r>
            <a:br>
              <a:rPr lang="en-US" sz="1800" dirty="0" smtClean="0"/>
            </a:br>
            <a:r>
              <a:rPr lang="en-US" sz="1800" dirty="0" smtClean="0"/>
              <a:t>HW2+3 (</a:t>
            </a:r>
            <a:r>
              <a:rPr lang="en-US" sz="1800" dirty="0" err="1" smtClean="0"/>
              <a:t>PyTorch</a:t>
            </a:r>
            <a:r>
              <a:rPr lang="en-US" sz="1800" dirty="0" smtClean="0"/>
              <a:t>)</a:t>
            </a:r>
          </a:p>
          <a:p>
            <a:pPr lvl="1">
              <a:lnSpc>
                <a:spcPct val="90000"/>
              </a:lnSpc>
            </a:pPr>
            <a:r>
              <a:rPr lang="en-US" sz="1800" dirty="0" smtClean="0"/>
              <a:t>Your </a:t>
            </a:r>
            <a:r>
              <a:rPr lang="en-US" sz="1800" dirty="0"/>
              <a:t>language of choice for project</a:t>
            </a:r>
          </a:p>
          <a:p>
            <a:pPr>
              <a:lnSpc>
                <a:spcPct val="90000"/>
              </a:lnSpc>
            </a:pPr>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137</a:t>
            </a:fld>
            <a:endParaRPr lang="en-US"/>
          </a:p>
        </p:txBody>
      </p:sp>
    </p:spTree>
    <p:extLst>
      <p:ext uri="{BB962C8B-B14F-4D97-AF65-F5344CB8AC3E}">
        <p14:creationId xmlns:p14="http://schemas.microsoft.com/office/powerpoint/2010/main" val="22523246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Prerequisites</a:t>
            </a:r>
            <a:endParaRPr lang="en-US" dirty="0"/>
          </a:p>
        </p:txBody>
      </p:sp>
      <p:sp>
        <p:nvSpPr>
          <p:cNvPr id="3" name="Content Placeholder 2"/>
          <p:cNvSpPr>
            <a:spLocks noGrp="1"/>
          </p:cNvSpPr>
          <p:nvPr>
            <p:ph idx="1"/>
          </p:nvPr>
        </p:nvSpPr>
        <p:spPr/>
        <p:txBody>
          <a:bodyPr>
            <a:normAutofit/>
          </a:bodyPr>
          <a:lstStyle/>
          <a:p>
            <a:pPr>
              <a:lnSpc>
                <a:spcPct val="90000"/>
              </a:lnSpc>
            </a:pPr>
            <a:r>
              <a:rPr lang="en-US" sz="2000" dirty="0" smtClean="0"/>
              <a:t>Intro Machine Learning</a:t>
            </a:r>
            <a:endParaRPr lang="en-US" sz="2000" dirty="0"/>
          </a:p>
          <a:p>
            <a:pPr lvl="1">
              <a:lnSpc>
                <a:spcPct val="90000"/>
              </a:lnSpc>
            </a:pPr>
            <a:r>
              <a:rPr lang="en-US" sz="1800" dirty="0" smtClean="0"/>
              <a:t>Classifiers, </a:t>
            </a:r>
            <a:r>
              <a:rPr lang="en-US" sz="1800" dirty="0" err="1" smtClean="0"/>
              <a:t>regressors</a:t>
            </a:r>
            <a:r>
              <a:rPr lang="en-US" sz="1800" dirty="0" smtClean="0"/>
              <a:t>, loss functions, MLE, MAP</a:t>
            </a:r>
            <a:endParaRPr lang="en-US" sz="1800" dirty="0"/>
          </a:p>
          <a:p>
            <a:pPr>
              <a:lnSpc>
                <a:spcPct val="90000"/>
              </a:lnSpc>
            </a:pPr>
            <a:endParaRPr lang="en-US" sz="2000" dirty="0" smtClean="0"/>
          </a:p>
          <a:p>
            <a:pPr>
              <a:lnSpc>
                <a:spcPct val="90000"/>
              </a:lnSpc>
            </a:pPr>
            <a:r>
              <a:rPr lang="en-US" sz="2000" dirty="0" smtClean="0"/>
              <a:t>Linear Algebra</a:t>
            </a:r>
            <a:endParaRPr lang="en-US" sz="2000" dirty="0"/>
          </a:p>
          <a:p>
            <a:pPr lvl="1">
              <a:lnSpc>
                <a:spcPct val="90000"/>
              </a:lnSpc>
            </a:pPr>
            <a:r>
              <a:rPr lang="en-US" sz="1800" dirty="0" smtClean="0"/>
              <a:t>Matrix multiplication, eigenvalues, positive semi-definiteness…</a:t>
            </a:r>
            <a:endParaRPr lang="en-US" sz="1800" dirty="0"/>
          </a:p>
          <a:p>
            <a:pPr>
              <a:lnSpc>
                <a:spcPct val="90000"/>
              </a:lnSpc>
            </a:pPr>
            <a:endParaRPr lang="en-US" sz="2000" dirty="0" smtClean="0"/>
          </a:p>
          <a:p>
            <a:pPr>
              <a:lnSpc>
                <a:spcPct val="90000"/>
              </a:lnSpc>
            </a:pPr>
            <a:r>
              <a:rPr lang="en-US" sz="2000" dirty="0" smtClean="0"/>
              <a:t>Calculus</a:t>
            </a:r>
          </a:p>
          <a:p>
            <a:pPr lvl="1">
              <a:lnSpc>
                <a:spcPct val="90000"/>
              </a:lnSpc>
            </a:pPr>
            <a:r>
              <a:rPr lang="en-US" sz="1600" dirty="0" smtClean="0"/>
              <a:t>Multi-</a:t>
            </a:r>
            <a:r>
              <a:rPr lang="en-US" sz="1600" dirty="0" err="1" smtClean="0"/>
              <a:t>variate</a:t>
            </a:r>
            <a:r>
              <a:rPr lang="en-US" sz="1600" dirty="0" smtClean="0"/>
              <a:t> gradients, hessians, </a:t>
            </a:r>
            <a:r>
              <a:rPr lang="en-US" sz="1600" dirty="0" err="1" smtClean="0"/>
              <a:t>jacobians</a:t>
            </a:r>
            <a:r>
              <a:rPr lang="en-US" sz="1600" dirty="0" smtClean="0"/>
              <a:t>… </a:t>
            </a:r>
          </a:p>
          <a:p>
            <a:pPr>
              <a:lnSpc>
                <a:spcPct val="90000"/>
              </a:lnSpc>
            </a:pPr>
            <a:endParaRPr lang="en-US" dirty="0" smtClean="0"/>
          </a:p>
          <a:p>
            <a:pPr>
              <a:lnSpc>
                <a:spcPct val="90000"/>
              </a:lnSpc>
            </a:pPr>
            <a:r>
              <a:rPr lang="en-US" sz="2600" dirty="0" smtClean="0">
                <a:solidFill>
                  <a:srgbClr val="FF0000"/>
                </a:solidFill>
              </a:rPr>
              <a:t>Programming!</a:t>
            </a:r>
            <a:endParaRPr lang="en-US" sz="2600" dirty="0">
              <a:solidFill>
                <a:srgbClr val="FF0000"/>
              </a:solidFill>
            </a:endParaRPr>
          </a:p>
          <a:p>
            <a:pPr lvl="1">
              <a:lnSpc>
                <a:spcPct val="90000"/>
              </a:lnSpc>
            </a:pPr>
            <a:r>
              <a:rPr lang="en-US" sz="1800" dirty="0" err="1" smtClean="0"/>
              <a:t>Homeworks</a:t>
            </a:r>
            <a:r>
              <a:rPr lang="en-US" sz="1800" dirty="0" smtClean="0"/>
              <a:t> will require Python, C++, and </a:t>
            </a:r>
            <a:r>
              <a:rPr lang="en-US" sz="1800" dirty="0" err="1" smtClean="0"/>
              <a:t>Lua</a:t>
            </a:r>
            <a:r>
              <a:rPr lang="en-US" sz="1800" dirty="0" smtClean="0"/>
              <a:t>!</a:t>
            </a:r>
          </a:p>
          <a:p>
            <a:pPr lvl="1">
              <a:lnSpc>
                <a:spcPct val="90000"/>
              </a:lnSpc>
            </a:pPr>
            <a:r>
              <a:rPr lang="en-US" sz="1800" dirty="0" smtClean="0"/>
              <a:t>Libraries/Frameworks: </a:t>
            </a:r>
            <a:r>
              <a:rPr lang="en-US" sz="1800" dirty="0" err="1" smtClean="0"/>
              <a:t>Caffe</a:t>
            </a:r>
            <a:r>
              <a:rPr lang="en-US" sz="1800" dirty="0" smtClean="0"/>
              <a:t> and Torch</a:t>
            </a:r>
          </a:p>
          <a:p>
            <a:pPr lvl="1">
              <a:lnSpc>
                <a:spcPct val="90000"/>
              </a:lnSpc>
            </a:pPr>
            <a:r>
              <a:rPr lang="en-US" sz="1800" dirty="0" smtClean="0"/>
              <a:t>HW0 (pure python), HW1 (python + </a:t>
            </a:r>
            <a:r>
              <a:rPr lang="en-US" sz="1800" dirty="0" err="1" smtClean="0"/>
              <a:t>Caffe</a:t>
            </a:r>
            <a:r>
              <a:rPr lang="en-US" sz="1800" dirty="0" smtClean="0"/>
              <a:t>), </a:t>
            </a:r>
            <a:br>
              <a:rPr lang="en-US" sz="1800" dirty="0" smtClean="0"/>
            </a:br>
            <a:r>
              <a:rPr lang="en-US" sz="1800" dirty="0" smtClean="0"/>
              <a:t>HW2 (</a:t>
            </a:r>
            <a:r>
              <a:rPr lang="en-US" sz="1800" dirty="0" err="1" smtClean="0"/>
              <a:t>Caffe</a:t>
            </a:r>
            <a:r>
              <a:rPr lang="en-US" sz="1800" dirty="0" smtClean="0"/>
              <a:t>), HW3+4 (Torch)</a:t>
            </a:r>
          </a:p>
          <a:p>
            <a:pPr lvl="1">
              <a:lnSpc>
                <a:spcPct val="90000"/>
              </a:lnSpc>
            </a:pPr>
            <a:r>
              <a:rPr lang="en-US" sz="1800" dirty="0" smtClean="0"/>
              <a:t>Your </a:t>
            </a:r>
            <a:r>
              <a:rPr lang="en-US" sz="1800" dirty="0"/>
              <a:t>language of choice for project</a:t>
            </a:r>
          </a:p>
          <a:p>
            <a:pPr>
              <a:lnSpc>
                <a:spcPct val="90000"/>
              </a:lnSpc>
            </a:pPr>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138</a:t>
            </a:fld>
            <a:endParaRPr lang="en-US"/>
          </a:p>
        </p:txBody>
      </p:sp>
      <p:pic>
        <p:nvPicPr>
          <p:cNvPr id="6" name="Picture 5"/>
          <p:cNvPicPr>
            <a:picLocks noChangeAspect="1"/>
          </p:cNvPicPr>
          <p:nvPr/>
        </p:nvPicPr>
        <p:blipFill>
          <a:blip r:embed="rId2"/>
          <a:stretch>
            <a:fillRect/>
          </a:stretch>
        </p:blipFill>
        <p:spPr>
          <a:xfrm>
            <a:off x="1193800" y="-25400"/>
            <a:ext cx="6883400" cy="6883400"/>
          </a:xfrm>
          <a:prstGeom prst="rect">
            <a:avLst/>
          </a:prstGeom>
        </p:spPr>
      </p:pic>
    </p:spTree>
    <p:extLst>
      <p:ext uri="{BB962C8B-B14F-4D97-AF65-F5344CB8AC3E}">
        <p14:creationId xmlns:p14="http://schemas.microsoft.com/office/powerpoint/2010/main" val="161581962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Syllabus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Background &amp; Basics</a:t>
            </a:r>
          </a:p>
          <a:p>
            <a:pPr lvl="2"/>
            <a:r>
              <a:rPr lang="en-US" dirty="0" smtClean="0"/>
              <a:t>Neural Networks, </a:t>
            </a:r>
            <a:r>
              <a:rPr lang="en-US" dirty="0" err="1" smtClean="0"/>
              <a:t>Backprop</a:t>
            </a:r>
            <a:r>
              <a:rPr lang="en-US" dirty="0" smtClean="0"/>
              <a:t>, Optimization (SGD)</a:t>
            </a:r>
          </a:p>
          <a:p>
            <a:pPr lvl="2"/>
            <a:endParaRPr lang="en-US" dirty="0" smtClean="0"/>
          </a:p>
          <a:p>
            <a:r>
              <a:rPr lang="en-US" dirty="0" smtClean="0"/>
              <a:t>Module 1: Convolutional Neural Networks (CNNs)</a:t>
            </a:r>
          </a:p>
          <a:p>
            <a:pPr lvl="2"/>
            <a:r>
              <a:rPr lang="en-US" dirty="0" smtClean="0"/>
              <a:t>Architectures, Pre-training, Fine-tuning</a:t>
            </a:r>
          </a:p>
          <a:p>
            <a:pPr lvl="2"/>
            <a:r>
              <a:rPr lang="en-US" dirty="0" smtClean="0"/>
              <a:t>Visualizations, Fooling CNSS, Adversarial examples </a:t>
            </a:r>
          </a:p>
          <a:p>
            <a:pPr lvl="2"/>
            <a:r>
              <a:rPr lang="en-US" dirty="0" smtClean="0"/>
              <a:t>Different tasks: detection CNNs, segmentation CNNs</a:t>
            </a:r>
            <a:endParaRPr lang="en-US" dirty="0"/>
          </a:p>
          <a:p>
            <a:pPr lvl="2"/>
            <a:endParaRPr lang="en-US" dirty="0" smtClean="0"/>
          </a:p>
          <a:p>
            <a:r>
              <a:rPr lang="en-US" dirty="0" smtClean="0"/>
              <a:t>Module 2: Recurrent Neural Networks (RNNs)</a:t>
            </a:r>
          </a:p>
          <a:p>
            <a:pPr lvl="2"/>
            <a:r>
              <a:rPr lang="en-US" dirty="0"/>
              <a:t>Difficulty of </a:t>
            </a:r>
            <a:r>
              <a:rPr lang="en-US" dirty="0" smtClean="0"/>
              <a:t>learning; “Vanilla” RNNs, LSTMs, GRU</a:t>
            </a:r>
          </a:p>
          <a:p>
            <a:pPr lvl="2"/>
            <a:r>
              <a:rPr lang="en-US" dirty="0" smtClean="0"/>
              <a:t>RNNs for Sequence-to-Sequence (machine translation &amp; image captioning, VQA, Visual Dialog)</a:t>
            </a:r>
          </a:p>
          <a:p>
            <a:pPr lvl="2"/>
            <a:endParaRPr lang="en-US" dirty="0" smtClean="0"/>
          </a:p>
          <a:p>
            <a:r>
              <a:rPr lang="en-US" dirty="0"/>
              <a:t>Module 3: </a:t>
            </a:r>
            <a:r>
              <a:rPr lang="en-US" dirty="0" smtClean="0"/>
              <a:t>Deep Reinforcement Learning</a:t>
            </a:r>
            <a:endParaRPr lang="en-US" dirty="0"/>
          </a:p>
          <a:p>
            <a:pPr lvl="2"/>
            <a:r>
              <a:rPr lang="en-US" dirty="0" smtClean="0"/>
              <a:t>Overview, policy gradients, deep Q learning</a:t>
            </a:r>
            <a:endParaRPr lang="en-US" dirty="0"/>
          </a:p>
          <a:p>
            <a:pPr lvl="2"/>
            <a:r>
              <a:rPr lang="en-US" dirty="0" smtClean="0"/>
              <a:t>Optimizing Neural Sequence Models for goal-driven rewards</a:t>
            </a:r>
            <a:endParaRPr lang="en-US" dirty="0"/>
          </a:p>
          <a:p>
            <a:endParaRPr lang="en-US" dirty="0" smtClean="0"/>
          </a:p>
          <a:p>
            <a:r>
              <a:rPr lang="en-US" dirty="0"/>
              <a:t>Module 4: </a:t>
            </a:r>
            <a:r>
              <a:rPr lang="en-US" dirty="0" smtClean="0"/>
              <a:t>Deep Structured Prediction</a:t>
            </a:r>
            <a:endParaRPr lang="en-US" dirty="0"/>
          </a:p>
          <a:p>
            <a:pPr lvl="2"/>
            <a:r>
              <a:rPr lang="en-US" dirty="0" smtClean="0"/>
              <a:t>Crash course on Bayes Nets, </a:t>
            </a:r>
            <a:r>
              <a:rPr lang="en-US" dirty="0" err="1" smtClean="0"/>
              <a:t>Variational</a:t>
            </a:r>
            <a:r>
              <a:rPr lang="en-US" dirty="0" smtClean="0"/>
              <a:t> Inference</a:t>
            </a:r>
            <a:endParaRPr lang="en-US" dirty="0"/>
          </a:p>
          <a:p>
            <a:pPr lvl="2"/>
            <a:r>
              <a:rPr lang="en-US" dirty="0" err="1" smtClean="0"/>
              <a:t>Variational</a:t>
            </a:r>
            <a:r>
              <a:rPr lang="en-US" dirty="0" smtClean="0"/>
              <a:t> Auto Encoders (VAEs)</a:t>
            </a:r>
            <a:endParaRPr lang="en-US" dirty="0"/>
          </a:p>
          <a:p>
            <a:endParaRPr lang="en-US" dirty="0" smtClean="0"/>
          </a:p>
          <a:p>
            <a:r>
              <a:rPr lang="en-US" dirty="0" smtClean="0"/>
              <a:t>Module 5: Advanced Topics</a:t>
            </a:r>
          </a:p>
          <a:p>
            <a:pPr lvl="2"/>
            <a:r>
              <a:rPr lang="en-US" dirty="0" smtClean="0"/>
              <a:t>GANs, Adversarial Learning</a:t>
            </a:r>
          </a:p>
          <a:p>
            <a:pPr lvl="2"/>
            <a:r>
              <a:rPr lang="en-US" dirty="0" smtClean="0"/>
              <a:t>Gumbel-</a:t>
            </a:r>
            <a:r>
              <a:rPr lang="en-US" dirty="0" err="1" smtClean="0"/>
              <a:t>Softmax</a:t>
            </a:r>
            <a:endParaRPr lang="en-US" dirty="0" smtClean="0"/>
          </a:p>
          <a:p>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139</a:t>
            </a:fld>
            <a:endParaRPr lang="en-US"/>
          </a:p>
        </p:txBody>
      </p:sp>
    </p:spTree>
    <p:extLst>
      <p:ext uri="{BB962C8B-B14F-4D97-AF65-F5344CB8AC3E}">
        <p14:creationId xmlns:p14="http://schemas.microsoft.com/office/powerpoint/2010/main" val="14984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20" end="2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21" end="21"/>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Tasks are getting bolder</a:t>
            </a:r>
            <a:endParaRPr lang="en-US" dirty="0"/>
          </a:p>
        </p:txBody>
      </p:sp>
      <p:pic>
        <p:nvPicPr>
          <p:cNvPr id="13" name="Content Placeholder 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5200" y="1777146"/>
            <a:ext cx="5879858" cy="4831221"/>
          </a:xfrm>
        </p:spPr>
      </p:pic>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14</a:t>
            </a:fld>
            <a:endParaRPr lang="en-US"/>
          </a:p>
        </p:txBody>
      </p:sp>
      <p:grpSp>
        <p:nvGrpSpPr>
          <p:cNvPr id="6" name="Group 5"/>
          <p:cNvGrpSpPr>
            <a:grpSpLocks noChangeAspect="1"/>
          </p:cNvGrpSpPr>
          <p:nvPr/>
        </p:nvGrpSpPr>
        <p:grpSpPr>
          <a:xfrm>
            <a:off x="454380" y="1447800"/>
            <a:ext cx="2520539" cy="2194674"/>
            <a:chOff x="4502527" y="0"/>
            <a:chExt cx="4099561" cy="3569551"/>
          </a:xfrm>
        </p:grpSpPr>
        <p:pic>
          <p:nvPicPr>
            <p:cNvPr id="7" name="Picture 6"/>
            <p:cNvPicPr>
              <a:picLocks noChangeAspect="1"/>
            </p:cNvPicPr>
            <p:nvPr/>
          </p:nvPicPr>
          <p:blipFill>
            <a:blip r:embed="rId3"/>
            <a:stretch>
              <a:fillRect/>
            </a:stretch>
          </p:blipFill>
          <p:spPr>
            <a:xfrm>
              <a:off x="4502527" y="0"/>
              <a:ext cx="4099561" cy="2743200"/>
            </a:xfrm>
            <a:prstGeom prst="rect">
              <a:avLst/>
            </a:prstGeom>
          </p:spPr>
        </p:pic>
        <p:sp>
          <p:nvSpPr>
            <p:cNvPr id="8" name="TextBox 7"/>
            <p:cNvSpPr txBox="1"/>
            <p:nvPr/>
          </p:nvSpPr>
          <p:spPr>
            <a:xfrm>
              <a:off x="4506232" y="2668495"/>
              <a:ext cx="4067921" cy="901056"/>
            </a:xfrm>
            <a:prstGeom prst="rect">
              <a:avLst/>
            </a:prstGeom>
            <a:noFill/>
          </p:spPr>
          <p:txBody>
            <a:bodyPr wrap="square" rtlCol="0">
              <a:spAutoFit/>
            </a:bodyPr>
            <a:lstStyle/>
            <a:p>
              <a:pPr algn="ctr"/>
              <a:r>
                <a:rPr lang="en-US" sz="1500" dirty="0"/>
                <a:t>A group of young people playing a game of Frisbee</a:t>
              </a:r>
            </a:p>
          </p:txBody>
        </p:sp>
      </p:grpSp>
      <p:sp>
        <p:nvSpPr>
          <p:cNvPr id="9" name="TextBox 8"/>
          <p:cNvSpPr txBox="1"/>
          <p:nvPr/>
        </p:nvSpPr>
        <p:spPr>
          <a:xfrm>
            <a:off x="1187114" y="6355694"/>
            <a:ext cx="1387116" cy="249633"/>
          </a:xfrm>
          <a:prstGeom prst="rect">
            <a:avLst/>
          </a:prstGeom>
          <a:noFill/>
        </p:spPr>
        <p:txBody>
          <a:bodyPr wrap="square" lIns="64291" tIns="32146" rIns="64291" bIns="32146" rtlCol="0">
            <a:spAutoFit/>
          </a:bodyPr>
          <a:lstStyle/>
          <a:p>
            <a:pPr algn="ctr"/>
            <a:r>
              <a:rPr lang="en-US" dirty="0" err="1"/>
              <a:t>Antol</a:t>
            </a:r>
            <a:r>
              <a:rPr lang="en-US" dirty="0"/>
              <a:t> et al., 2015</a:t>
            </a:r>
          </a:p>
        </p:txBody>
      </p:sp>
      <p:pic>
        <p:nvPicPr>
          <p:cNvPr id="10" name="Picture 9"/>
          <p:cNvPicPr>
            <a:picLocks noChangeAspect="1"/>
          </p:cNvPicPr>
          <p:nvPr/>
        </p:nvPicPr>
        <p:blipFill>
          <a:blip r:embed="rId4"/>
          <a:stretch>
            <a:fillRect/>
          </a:stretch>
        </p:blipFill>
        <p:spPr>
          <a:xfrm>
            <a:off x="304800" y="4052809"/>
            <a:ext cx="2905077" cy="2319882"/>
          </a:xfrm>
          <a:prstGeom prst="rect">
            <a:avLst/>
          </a:prstGeom>
        </p:spPr>
      </p:pic>
      <p:sp>
        <p:nvSpPr>
          <p:cNvPr id="11" name="TextBox 10"/>
          <p:cNvSpPr txBox="1"/>
          <p:nvPr/>
        </p:nvSpPr>
        <p:spPr>
          <a:xfrm>
            <a:off x="799284" y="3546205"/>
            <a:ext cx="1964632" cy="249586"/>
          </a:xfrm>
          <a:prstGeom prst="rect">
            <a:avLst/>
          </a:prstGeom>
          <a:noFill/>
        </p:spPr>
        <p:txBody>
          <a:bodyPr wrap="square" lIns="64291" tIns="32146" rIns="64291" bIns="32146" rtlCol="0">
            <a:spAutoFit/>
          </a:bodyPr>
          <a:lstStyle/>
          <a:p>
            <a:pPr algn="ctr"/>
            <a:r>
              <a:rPr lang="en-US" dirty="0" err="1"/>
              <a:t>Vinyals</a:t>
            </a:r>
            <a:r>
              <a:rPr lang="en-US" dirty="0"/>
              <a:t> et al., 2015</a:t>
            </a:r>
          </a:p>
        </p:txBody>
      </p:sp>
      <p:sp>
        <p:nvSpPr>
          <p:cNvPr id="14" name="TextBox 13"/>
          <p:cNvSpPr txBox="1"/>
          <p:nvPr/>
        </p:nvSpPr>
        <p:spPr>
          <a:xfrm>
            <a:off x="5686474" y="6532167"/>
            <a:ext cx="1387116" cy="249633"/>
          </a:xfrm>
          <a:prstGeom prst="rect">
            <a:avLst/>
          </a:prstGeom>
          <a:noFill/>
        </p:spPr>
        <p:txBody>
          <a:bodyPr wrap="square" lIns="64291" tIns="32146" rIns="64291" bIns="32146" rtlCol="0">
            <a:spAutoFit/>
          </a:bodyPr>
          <a:lstStyle/>
          <a:p>
            <a:pPr algn="ctr"/>
            <a:r>
              <a:rPr lang="en-US" dirty="0" smtClean="0"/>
              <a:t>Das </a:t>
            </a:r>
            <a:r>
              <a:rPr lang="en-US" dirty="0"/>
              <a:t>et al., </a:t>
            </a:r>
            <a:r>
              <a:rPr lang="en-US" dirty="0" smtClean="0"/>
              <a:t>2017</a:t>
            </a:r>
            <a:endParaRPr lang="en-US" dirty="0"/>
          </a:p>
        </p:txBody>
      </p:sp>
      <p:pic>
        <p:nvPicPr>
          <p:cNvPr id="15" name="pasted-image.pdf" descr="pasted-image.pdf"/>
          <p:cNvPicPr>
            <a:picLocks noChangeAspect="1"/>
          </p:cNvPicPr>
          <p:nvPr/>
        </p:nvPicPr>
        <p:blipFill>
          <a:blip r:embed="rId5">
            <a:extLst/>
          </a:blip>
          <a:stretch>
            <a:fillRect/>
          </a:stretch>
        </p:blipFill>
        <p:spPr>
          <a:xfrm>
            <a:off x="8153400" y="990600"/>
            <a:ext cx="965200" cy="914400"/>
          </a:xfrm>
          <a:prstGeom prst="rect">
            <a:avLst/>
          </a:prstGeom>
          <a:ln w="12700">
            <a:miter lim="400000"/>
          </a:ln>
        </p:spPr>
      </p:pic>
    </p:spTree>
    <p:extLst>
      <p:ext uri="{BB962C8B-B14F-4D97-AF65-F5344CB8AC3E}">
        <p14:creationId xmlns:p14="http://schemas.microsoft.com/office/powerpoint/2010/main" val="142439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Syllabus</a:t>
            </a:r>
            <a:endParaRPr lang="en-US" dirty="0"/>
          </a:p>
        </p:txBody>
      </p:sp>
      <p:sp>
        <p:nvSpPr>
          <p:cNvPr id="3" name="Content Placeholder 2"/>
          <p:cNvSpPr>
            <a:spLocks noGrp="1"/>
          </p:cNvSpPr>
          <p:nvPr>
            <p:ph idx="1"/>
          </p:nvPr>
        </p:nvSpPr>
        <p:spPr/>
        <p:txBody>
          <a:bodyPr/>
          <a:lstStyle/>
          <a:p>
            <a:r>
              <a:rPr lang="en-US" dirty="0"/>
              <a:t>You will learn about the methods you heard </a:t>
            </a:r>
            <a:r>
              <a:rPr lang="en-US" dirty="0" smtClean="0"/>
              <a:t>about</a:t>
            </a:r>
          </a:p>
          <a:p>
            <a:endParaRPr lang="en-US" dirty="0"/>
          </a:p>
          <a:p>
            <a:r>
              <a:rPr lang="en-US" dirty="0" smtClean="0"/>
              <a:t>But we are not teaching “how to use a toolbox”</a:t>
            </a:r>
          </a:p>
          <a:p>
            <a:endParaRPr lang="en-US" dirty="0"/>
          </a:p>
          <a:p>
            <a:r>
              <a:rPr lang="en-US" dirty="0" smtClean="0"/>
              <a:t>You will understand algorithms, theory, applications, and implementations</a:t>
            </a:r>
          </a:p>
          <a:p>
            <a:endParaRPr lang="en-US" dirty="0"/>
          </a:p>
          <a:p>
            <a:r>
              <a:rPr lang="en-US" sz="2800" b="1" dirty="0" smtClean="0">
                <a:solidFill>
                  <a:schemeClr val="tx2">
                    <a:lumMod val="75000"/>
                  </a:schemeClr>
                </a:solidFill>
              </a:rPr>
              <a:t>It’s going to be FUN and HARD WORK </a:t>
            </a:r>
            <a:r>
              <a:rPr lang="en-US" sz="2800" b="1" dirty="0" smtClean="0">
                <a:solidFill>
                  <a:schemeClr val="tx2">
                    <a:lumMod val="75000"/>
                  </a:schemeClr>
                </a:solidFill>
                <a:sym typeface="Wingdings"/>
              </a:rPr>
              <a:t></a:t>
            </a:r>
          </a:p>
          <a:p>
            <a:endParaRPr lang="en-US" dirty="0" smtClean="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140</a:t>
            </a:fld>
            <a:endParaRPr lang="en-US"/>
          </a:p>
        </p:txBody>
      </p:sp>
    </p:spTree>
    <p:extLst>
      <p:ext uri="{BB962C8B-B14F-4D97-AF65-F5344CB8AC3E}">
        <p14:creationId xmlns:p14="http://schemas.microsoft.com/office/powerpoint/2010/main" val="158717303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Information</a:t>
            </a:r>
            <a:endParaRPr lang="en-US" dirty="0"/>
          </a:p>
        </p:txBody>
      </p:sp>
      <p:sp>
        <p:nvSpPr>
          <p:cNvPr id="3" name="Content Placeholder 2"/>
          <p:cNvSpPr>
            <a:spLocks noGrp="1"/>
          </p:cNvSpPr>
          <p:nvPr>
            <p:ph idx="1"/>
          </p:nvPr>
        </p:nvSpPr>
        <p:spPr/>
        <p:txBody>
          <a:bodyPr/>
          <a:lstStyle/>
          <a:p>
            <a:r>
              <a:rPr lang="en-US" dirty="0" smtClean="0"/>
              <a:t>Instructor: Dhruv Batra </a:t>
            </a:r>
          </a:p>
          <a:p>
            <a:pPr lvl="1"/>
            <a:r>
              <a:rPr lang="en-US" dirty="0" err="1" smtClean="0"/>
              <a:t>dbatra@gatech</a:t>
            </a:r>
            <a:endParaRPr lang="en-US" dirty="0"/>
          </a:p>
          <a:p>
            <a:pPr lvl="1"/>
            <a:r>
              <a:rPr lang="en-US" dirty="0" smtClean="0"/>
              <a:t>Location: 219 CCB</a:t>
            </a:r>
          </a:p>
          <a:p>
            <a:endParaRPr lang="en-US" dirty="0"/>
          </a:p>
          <a:p>
            <a:pPr lvl="1"/>
            <a:endParaRPr lang="en-US" dirty="0"/>
          </a:p>
          <a:p>
            <a:pPr lvl="1"/>
            <a:endParaRPr lang="en-US" dirty="0"/>
          </a:p>
          <a:p>
            <a:pPr lvl="1"/>
            <a:endParaRPr lang="en-US" dirty="0"/>
          </a:p>
          <a:p>
            <a:pPr lvl="1"/>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141</a:t>
            </a:fld>
            <a:endParaRPr lang="en-US"/>
          </a:p>
        </p:txBody>
      </p:sp>
    </p:spTree>
    <p:extLst>
      <p:ext uri="{BB962C8B-B14F-4D97-AF65-F5344CB8AC3E}">
        <p14:creationId xmlns:p14="http://schemas.microsoft.com/office/powerpoint/2010/main" val="198451372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Machine Learning &amp; Perception Group</a:t>
            </a:r>
            <a:endParaRPr lang="en-US" dirty="0"/>
          </a:p>
        </p:txBody>
      </p:sp>
      <p:sp>
        <p:nvSpPr>
          <p:cNvPr id="3" name="Content Placeholder 2"/>
          <p:cNvSpPr>
            <a:spLocks noGrp="1"/>
          </p:cNvSpPr>
          <p:nvPr>
            <p:ph idx="1"/>
          </p:nvPr>
        </p:nvSpPr>
        <p:spPr>
          <a:xfrm>
            <a:off x="685800" y="1295400"/>
            <a:ext cx="7772400" cy="5257800"/>
          </a:xfrm>
        </p:spPr>
        <p:txBody>
          <a:bodyPr/>
          <a:lstStyle/>
          <a:p>
            <a:endParaRPr lang="en-US" dirty="0" smtClean="0"/>
          </a:p>
          <a:p>
            <a:endParaRPr lang="en-US" dirty="0"/>
          </a:p>
          <a:p>
            <a:endParaRPr lang="en-US" dirty="0" smtClean="0"/>
          </a:p>
          <a:p>
            <a:pPr marL="0" indent="0">
              <a:buNone/>
            </a:pPr>
            <a:r>
              <a:rPr lang="en-US" dirty="0" smtClean="0"/>
              <a:t>		</a:t>
            </a:r>
          </a:p>
          <a:p>
            <a:endParaRPr lang="en-US" dirty="0"/>
          </a:p>
          <a:p>
            <a:endParaRPr lang="en-US" dirty="0" smtClean="0"/>
          </a:p>
          <a:p>
            <a:pPr marL="0" indent="0">
              <a:buNone/>
            </a:pPr>
            <a:r>
              <a:rPr lang="en-US" dirty="0" smtClean="0"/>
              <a:t>		</a:t>
            </a:r>
          </a:p>
          <a:p>
            <a:endParaRPr lang="en-US" dirty="0"/>
          </a:p>
          <a:p>
            <a:endParaRPr lang="en-US" dirty="0" smtClean="0"/>
          </a:p>
          <a:p>
            <a:pPr marL="0" indent="0">
              <a:buNone/>
            </a:pPr>
            <a:r>
              <a:rPr lang="en-US" dirty="0" smtClean="0"/>
              <a:t>	</a:t>
            </a:r>
            <a:br>
              <a:rPr lang="en-US" dirty="0" smtClean="0"/>
            </a:b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142</a:t>
            </a:fld>
            <a:endParaRPr lang="en-US"/>
          </a:p>
        </p:txBody>
      </p:sp>
      <p:sp>
        <p:nvSpPr>
          <p:cNvPr id="15" name="TextBox 14"/>
          <p:cNvSpPr txBox="1"/>
          <p:nvPr/>
        </p:nvSpPr>
        <p:spPr>
          <a:xfrm>
            <a:off x="3219005" y="3408611"/>
            <a:ext cx="1581595" cy="307777"/>
          </a:xfrm>
          <a:prstGeom prst="rect">
            <a:avLst/>
          </a:prstGeom>
          <a:noFill/>
        </p:spPr>
        <p:txBody>
          <a:bodyPr wrap="none" rtlCol="0">
            <a:spAutoFit/>
          </a:bodyPr>
          <a:lstStyle/>
          <a:p>
            <a:r>
              <a:rPr lang="en-US" sz="1400" dirty="0" smtClean="0"/>
              <a:t>Michael </a:t>
            </a:r>
            <a:r>
              <a:rPr lang="en-US" sz="1400" dirty="0" err="1" smtClean="0"/>
              <a:t>Cogswell</a:t>
            </a:r>
            <a:endParaRPr lang="en-US" sz="1400" dirty="0"/>
          </a:p>
        </p:txBody>
      </p:sp>
      <p:pic>
        <p:nvPicPr>
          <p:cNvPr id="16" name="Picture 15"/>
          <p:cNvPicPr>
            <a:picLocks noChangeAspect="1"/>
          </p:cNvPicPr>
          <p:nvPr/>
        </p:nvPicPr>
        <p:blipFill rotWithShape="1">
          <a:blip r:embed="rId3"/>
          <a:srcRect l="32817" r="31370" b="28691"/>
          <a:stretch/>
        </p:blipFill>
        <p:spPr>
          <a:xfrm>
            <a:off x="4930123" y="1981200"/>
            <a:ext cx="967723" cy="1371600"/>
          </a:xfrm>
          <a:prstGeom prst="rect">
            <a:avLst/>
          </a:prstGeom>
        </p:spPr>
      </p:pic>
      <p:sp>
        <p:nvSpPr>
          <p:cNvPr id="17" name="TextBox 16"/>
          <p:cNvSpPr txBox="1"/>
          <p:nvPr/>
        </p:nvSpPr>
        <p:spPr>
          <a:xfrm>
            <a:off x="4876800" y="1676400"/>
            <a:ext cx="933231" cy="307777"/>
          </a:xfrm>
          <a:prstGeom prst="rect">
            <a:avLst/>
          </a:prstGeom>
          <a:noFill/>
        </p:spPr>
        <p:txBody>
          <a:bodyPr wrap="none" rtlCol="0">
            <a:spAutoFit/>
          </a:bodyPr>
          <a:lstStyle/>
          <a:p>
            <a:r>
              <a:rPr lang="en-US" sz="1400" dirty="0" smtClean="0"/>
              <a:t>Qing Sun</a:t>
            </a:r>
            <a:endParaRPr lang="en-US" sz="1400" dirty="0"/>
          </a:p>
        </p:txBody>
      </p:sp>
      <p:sp>
        <p:nvSpPr>
          <p:cNvPr id="19" name="TextBox 18"/>
          <p:cNvSpPr txBox="1"/>
          <p:nvPr/>
        </p:nvSpPr>
        <p:spPr>
          <a:xfrm>
            <a:off x="6096000" y="1676400"/>
            <a:ext cx="1701432" cy="307777"/>
          </a:xfrm>
          <a:prstGeom prst="rect">
            <a:avLst/>
          </a:prstGeom>
          <a:noFill/>
        </p:spPr>
        <p:txBody>
          <a:bodyPr wrap="none" rtlCol="0">
            <a:spAutoFit/>
          </a:bodyPr>
          <a:lstStyle/>
          <a:p>
            <a:r>
              <a:rPr lang="en-US" sz="1400" dirty="0" err="1" smtClean="0"/>
              <a:t>Aishwarya</a:t>
            </a:r>
            <a:r>
              <a:rPr lang="en-US" sz="1400" dirty="0" smtClean="0"/>
              <a:t> </a:t>
            </a:r>
            <a:r>
              <a:rPr lang="en-US" sz="1400" dirty="0" err="1" smtClean="0"/>
              <a:t>Agrawal</a:t>
            </a:r>
            <a:endParaRPr lang="en-US" sz="1400" dirty="0"/>
          </a:p>
        </p:txBody>
      </p:sp>
      <p:pic>
        <p:nvPicPr>
          <p:cNvPr id="22" name="Picture 21"/>
          <p:cNvPicPr>
            <a:picLocks noChangeAspect="1"/>
          </p:cNvPicPr>
          <p:nvPr/>
        </p:nvPicPr>
        <p:blipFill>
          <a:blip r:embed="rId4"/>
          <a:stretch>
            <a:fillRect/>
          </a:stretch>
        </p:blipFill>
        <p:spPr>
          <a:xfrm>
            <a:off x="4896219" y="5486400"/>
            <a:ext cx="1313185" cy="1371600"/>
          </a:xfrm>
          <a:prstGeom prst="rect">
            <a:avLst/>
          </a:prstGeom>
        </p:spPr>
      </p:pic>
      <p:sp>
        <p:nvSpPr>
          <p:cNvPr id="23" name="TextBox 22"/>
          <p:cNvSpPr txBox="1"/>
          <p:nvPr/>
        </p:nvSpPr>
        <p:spPr>
          <a:xfrm>
            <a:off x="4796460" y="5181600"/>
            <a:ext cx="1451940" cy="307777"/>
          </a:xfrm>
          <a:prstGeom prst="rect">
            <a:avLst/>
          </a:prstGeom>
          <a:noFill/>
        </p:spPr>
        <p:txBody>
          <a:bodyPr wrap="none" rtlCol="0">
            <a:spAutoFit/>
          </a:bodyPr>
          <a:lstStyle/>
          <a:p>
            <a:r>
              <a:rPr lang="en-US" sz="1400" dirty="0" err="1" smtClean="0"/>
              <a:t>Akrit</a:t>
            </a:r>
            <a:r>
              <a:rPr lang="en-US" sz="1400" dirty="0" smtClean="0"/>
              <a:t> </a:t>
            </a:r>
            <a:r>
              <a:rPr lang="en-US" sz="1400" dirty="0" err="1" smtClean="0"/>
              <a:t>Mohapatra</a:t>
            </a:r>
            <a:endParaRPr lang="en-US" sz="1400" dirty="0"/>
          </a:p>
        </p:txBody>
      </p:sp>
      <p:pic>
        <p:nvPicPr>
          <p:cNvPr id="27" name="Picture 26" descr="yas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7875" y="1981200"/>
            <a:ext cx="970751" cy="1371600"/>
          </a:xfrm>
          <a:prstGeom prst="rect">
            <a:avLst/>
          </a:prstGeom>
        </p:spPr>
      </p:pic>
      <p:sp>
        <p:nvSpPr>
          <p:cNvPr id="28" name="TextBox 27"/>
          <p:cNvSpPr txBox="1"/>
          <p:nvPr/>
        </p:nvSpPr>
        <p:spPr>
          <a:xfrm>
            <a:off x="7921675" y="1676400"/>
            <a:ext cx="1099442" cy="307777"/>
          </a:xfrm>
          <a:prstGeom prst="rect">
            <a:avLst/>
          </a:prstGeom>
          <a:noFill/>
        </p:spPr>
        <p:txBody>
          <a:bodyPr wrap="none" rtlCol="0">
            <a:spAutoFit/>
          </a:bodyPr>
          <a:lstStyle/>
          <a:p>
            <a:r>
              <a:rPr lang="en-US" sz="1400" dirty="0" err="1" smtClean="0"/>
              <a:t>Yash</a:t>
            </a:r>
            <a:r>
              <a:rPr lang="en-US" sz="1400" dirty="0" smtClean="0"/>
              <a:t> </a:t>
            </a:r>
            <a:r>
              <a:rPr lang="en-US" sz="1400" dirty="0" err="1" smtClean="0"/>
              <a:t>Goyal</a:t>
            </a:r>
            <a:endParaRPr lang="en-US" sz="1400" dirty="0"/>
          </a:p>
        </p:txBody>
      </p:sp>
      <p:pic>
        <p:nvPicPr>
          <p:cNvPr id="30" name="Picture 29" descr="dhruv_batra_10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828020"/>
            <a:ext cx="1828800" cy="1828800"/>
          </a:xfrm>
          <a:prstGeom prst="rect">
            <a:avLst/>
          </a:prstGeom>
        </p:spPr>
      </p:pic>
      <p:sp>
        <p:nvSpPr>
          <p:cNvPr id="31" name="TextBox 30"/>
          <p:cNvSpPr txBox="1"/>
          <p:nvPr/>
        </p:nvSpPr>
        <p:spPr>
          <a:xfrm>
            <a:off x="-76200" y="2667000"/>
            <a:ext cx="2438400" cy="707886"/>
          </a:xfrm>
          <a:prstGeom prst="rect">
            <a:avLst/>
          </a:prstGeom>
          <a:noFill/>
        </p:spPr>
        <p:txBody>
          <a:bodyPr wrap="square" rtlCol="0">
            <a:spAutoFit/>
          </a:bodyPr>
          <a:lstStyle/>
          <a:p>
            <a:pPr algn="ctr"/>
            <a:r>
              <a:rPr lang="en-US" sz="2000" dirty="0" smtClean="0"/>
              <a:t>Dhruv Batra</a:t>
            </a:r>
            <a:br>
              <a:rPr lang="en-US" sz="2000" dirty="0" smtClean="0"/>
            </a:br>
            <a:r>
              <a:rPr lang="en-US" sz="2000" dirty="0" smtClean="0"/>
              <a:t>Assistant Professor</a:t>
            </a:r>
            <a:endParaRPr lang="en-US" sz="2000" dirty="0"/>
          </a:p>
        </p:txBody>
      </p:sp>
      <p:pic>
        <p:nvPicPr>
          <p:cNvPr id="32" name="Picture 31" descr="CVMLP.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3442" y="1981200"/>
            <a:ext cx="1106573" cy="1371600"/>
          </a:xfrm>
          <a:prstGeom prst="rect">
            <a:avLst/>
          </a:prstGeom>
        </p:spPr>
      </p:pic>
      <p:pic>
        <p:nvPicPr>
          <p:cNvPr id="26" name="Picture 25" descr="me.jpg"/>
          <p:cNvPicPr>
            <a:picLocks noChangeAspect="1"/>
          </p:cNvPicPr>
          <p:nvPr/>
        </p:nvPicPr>
        <p:blipFill rotWithShape="1">
          <a:blip r:embed="rId8">
            <a:extLst>
              <a:ext uri="{28A0092B-C50C-407E-A947-70E740481C1C}">
                <a14:useLocalDpi xmlns:a14="http://schemas.microsoft.com/office/drawing/2010/main" val="0"/>
              </a:ext>
            </a:extLst>
          </a:blip>
          <a:srcRect l="15656" t="7260" r="24159" b="38447"/>
          <a:stretch/>
        </p:blipFill>
        <p:spPr>
          <a:xfrm>
            <a:off x="6231766" y="3733800"/>
            <a:ext cx="1140342" cy="1371600"/>
          </a:xfrm>
          <a:prstGeom prst="rect">
            <a:avLst/>
          </a:prstGeom>
        </p:spPr>
      </p:pic>
      <p:pic>
        <p:nvPicPr>
          <p:cNvPr id="33" name="Picture 32" descr="AbhishekDas_sq.jpg"/>
          <p:cNvPicPr>
            <a:picLocks noChangeAspect="1"/>
          </p:cNvPicPr>
          <p:nvPr/>
        </p:nvPicPr>
        <p:blipFill rotWithShape="1">
          <a:blip r:embed="rId9">
            <a:extLst>
              <a:ext uri="{28A0092B-C50C-407E-A947-70E740481C1C}">
                <a14:useLocalDpi xmlns:a14="http://schemas.microsoft.com/office/drawing/2010/main" val="0"/>
              </a:ext>
            </a:extLst>
          </a:blip>
          <a:srcRect l="18434" t="13468" r="14647" b="9091"/>
          <a:stretch/>
        </p:blipFill>
        <p:spPr>
          <a:xfrm>
            <a:off x="4906487" y="3716388"/>
            <a:ext cx="1185241" cy="1371600"/>
          </a:xfrm>
          <a:prstGeom prst="rect">
            <a:avLst/>
          </a:prstGeom>
        </p:spPr>
      </p:pic>
      <p:sp>
        <p:nvSpPr>
          <p:cNvPr id="34" name="TextBox 33"/>
          <p:cNvSpPr txBox="1"/>
          <p:nvPr/>
        </p:nvSpPr>
        <p:spPr>
          <a:xfrm>
            <a:off x="6124209" y="3429000"/>
            <a:ext cx="1362259" cy="307777"/>
          </a:xfrm>
          <a:prstGeom prst="rect">
            <a:avLst/>
          </a:prstGeom>
          <a:noFill/>
        </p:spPr>
        <p:txBody>
          <a:bodyPr wrap="none" rtlCol="0">
            <a:spAutoFit/>
          </a:bodyPr>
          <a:lstStyle/>
          <a:p>
            <a:r>
              <a:rPr lang="en-US" sz="1400" dirty="0" err="1" smtClean="0"/>
              <a:t>Ashwin</a:t>
            </a:r>
            <a:r>
              <a:rPr lang="en-US" sz="1400" dirty="0" smtClean="0"/>
              <a:t> </a:t>
            </a:r>
            <a:r>
              <a:rPr lang="en-US" sz="1400" dirty="0" err="1" smtClean="0"/>
              <a:t>Kalyan</a:t>
            </a:r>
            <a:endParaRPr lang="en-US" sz="1400" dirty="0"/>
          </a:p>
        </p:txBody>
      </p:sp>
      <p:sp>
        <p:nvSpPr>
          <p:cNvPr id="35" name="TextBox 34"/>
          <p:cNvSpPr txBox="1"/>
          <p:nvPr/>
        </p:nvSpPr>
        <p:spPr>
          <a:xfrm>
            <a:off x="4865222" y="3411588"/>
            <a:ext cx="1292391" cy="307777"/>
          </a:xfrm>
          <a:prstGeom prst="rect">
            <a:avLst/>
          </a:prstGeom>
          <a:noFill/>
        </p:spPr>
        <p:txBody>
          <a:bodyPr wrap="none" rtlCol="0">
            <a:spAutoFit/>
          </a:bodyPr>
          <a:lstStyle/>
          <a:p>
            <a:r>
              <a:rPr lang="en-US" sz="1400" dirty="0" err="1" smtClean="0"/>
              <a:t>Abhishek</a:t>
            </a:r>
            <a:r>
              <a:rPr lang="en-US" sz="1400" dirty="0" smtClean="0"/>
              <a:t> Das</a:t>
            </a:r>
            <a:endParaRPr lang="en-US" sz="1400" dirty="0"/>
          </a:p>
        </p:txBody>
      </p:sp>
      <p:pic>
        <p:nvPicPr>
          <p:cNvPr id="7" name="Picture 6"/>
          <p:cNvPicPr>
            <a:picLocks noChangeAspect="1"/>
          </p:cNvPicPr>
          <p:nvPr/>
        </p:nvPicPr>
        <p:blipFill>
          <a:blip r:embed="rId10"/>
          <a:stretch>
            <a:fillRect/>
          </a:stretch>
        </p:blipFill>
        <p:spPr>
          <a:xfrm>
            <a:off x="532051" y="4876800"/>
            <a:ext cx="1372767" cy="1371600"/>
          </a:xfrm>
          <a:prstGeom prst="rect">
            <a:avLst/>
          </a:prstGeom>
        </p:spPr>
      </p:pic>
      <p:sp>
        <p:nvSpPr>
          <p:cNvPr id="36" name="TextBox 35"/>
          <p:cNvSpPr txBox="1"/>
          <p:nvPr/>
        </p:nvSpPr>
        <p:spPr>
          <a:xfrm>
            <a:off x="610406" y="4572000"/>
            <a:ext cx="1053155" cy="307777"/>
          </a:xfrm>
          <a:prstGeom prst="rect">
            <a:avLst/>
          </a:prstGeom>
          <a:noFill/>
        </p:spPr>
        <p:txBody>
          <a:bodyPr wrap="none" rtlCol="0">
            <a:spAutoFit/>
          </a:bodyPr>
          <a:lstStyle/>
          <a:p>
            <a:r>
              <a:rPr lang="en-US" sz="1400" dirty="0" smtClean="0"/>
              <a:t>Stefan Lee</a:t>
            </a:r>
            <a:endParaRPr lang="en-US" sz="1400" dirty="0"/>
          </a:p>
        </p:txBody>
      </p:sp>
      <p:sp>
        <p:nvSpPr>
          <p:cNvPr id="9" name="TextBox 8"/>
          <p:cNvSpPr txBox="1"/>
          <p:nvPr/>
        </p:nvSpPr>
        <p:spPr>
          <a:xfrm>
            <a:off x="95092" y="4186535"/>
            <a:ext cx="2323072" cy="400110"/>
          </a:xfrm>
          <a:prstGeom prst="rect">
            <a:avLst/>
          </a:prstGeom>
          <a:noFill/>
        </p:spPr>
        <p:txBody>
          <a:bodyPr wrap="none" rtlCol="0">
            <a:spAutoFit/>
          </a:bodyPr>
          <a:lstStyle/>
          <a:p>
            <a:r>
              <a:rPr lang="en-US" sz="2000" dirty="0" smtClean="0"/>
              <a:t>Research Scientist</a:t>
            </a:r>
            <a:endParaRPr lang="en-US" sz="2000" dirty="0"/>
          </a:p>
        </p:txBody>
      </p:sp>
      <p:sp>
        <p:nvSpPr>
          <p:cNvPr id="11" name="TextBox 10"/>
          <p:cNvSpPr txBox="1"/>
          <p:nvPr/>
        </p:nvSpPr>
        <p:spPr>
          <a:xfrm>
            <a:off x="3048000" y="5867400"/>
            <a:ext cx="1095173" cy="400110"/>
          </a:xfrm>
          <a:prstGeom prst="rect">
            <a:avLst/>
          </a:prstGeom>
          <a:noFill/>
        </p:spPr>
        <p:txBody>
          <a:bodyPr wrap="none" rtlCol="0">
            <a:spAutoFit/>
          </a:bodyPr>
          <a:lstStyle/>
          <a:p>
            <a:pPr algn="r"/>
            <a:r>
              <a:rPr lang="en-US" sz="2000" kern="0" smtClean="0">
                <a:solidFill>
                  <a:prstClr val="black"/>
                </a:solidFill>
                <a:latin typeface="Arial"/>
                <a:ea typeface="Osaka"/>
                <a:cs typeface="Osaka"/>
              </a:rPr>
              <a:t>Masters</a:t>
            </a:r>
            <a:endParaRPr lang="en-US" sz="2000" dirty="0"/>
          </a:p>
        </p:txBody>
      </p:sp>
      <p:sp>
        <p:nvSpPr>
          <p:cNvPr id="13" name="TextBox 12"/>
          <p:cNvSpPr txBox="1"/>
          <p:nvPr/>
        </p:nvSpPr>
        <p:spPr>
          <a:xfrm>
            <a:off x="3163044" y="2245222"/>
            <a:ext cx="783388" cy="461665"/>
          </a:xfrm>
          <a:prstGeom prst="rect">
            <a:avLst/>
          </a:prstGeom>
          <a:noFill/>
        </p:spPr>
        <p:txBody>
          <a:bodyPr wrap="none" rtlCol="0">
            <a:spAutoFit/>
          </a:bodyPr>
          <a:lstStyle/>
          <a:p>
            <a:r>
              <a:rPr lang="en-US" sz="2400" kern="0" dirty="0">
                <a:solidFill>
                  <a:prstClr val="black"/>
                </a:solidFill>
                <a:latin typeface="Arial"/>
                <a:ea typeface="Osaka"/>
                <a:cs typeface="Osaka"/>
              </a:rPr>
              <a:t>PhD</a:t>
            </a:r>
            <a:endParaRPr lang="en-US" dirty="0"/>
          </a:p>
        </p:txBody>
      </p:sp>
      <p:sp>
        <p:nvSpPr>
          <p:cNvPr id="38" name="TextBox 37"/>
          <p:cNvSpPr txBox="1"/>
          <p:nvPr/>
        </p:nvSpPr>
        <p:spPr>
          <a:xfrm>
            <a:off x="6578984" y="5191253"/>
            <a:ext cx="1343189" cy="307777"/>
          </a:xfrm>
          <a:prstGeom prst="rect">
            <a:avLst/>
          </a:prstGeom>
          <a:noFill/>
        </p:spPr>
        <p:txBody>
          <a:bodyPr wrap="none" rtlCol="0">
            <a:spAutoFit/>
          </a:bodyPr>
          <a:lstStyle/>
          <a:p>
            <a:r>
              <a:rPr lang="en-US" sz="1400" dirty="0" err="1" smtClean="0"/>
              <a:t>Deshraj</a:t>
            </a:r>
            <a:r>
              <a:rPr lang="en-US" sz="1400" dirty="0" smtClean="0"/>
              <a:t> Yadav</a:t>
            </a:r>
            <a:endParaRPr lang="en-US" sz="1400" dirty="0"/>
          </a:p>
        </p:txBody>
      </p:sp>
      <p:pic>
        <p:nvPicPr>
          <p:cNvPr id="20" name="Picture 19"/>
          <p:cNvPicPr>
            <a:picLocks noChangeAspect="1"/>
          </p:cNvPicPr>
          <p:nvPr/>
        </p:nvPicPr>
        <p:blipFill>
          <a:blip r:embed="rId11"/>
          <a:stretch>
            <a:fillRect/>
          </a:stretch>
        </p:blipFill>
        <p:spPr>
          <a:xfrm>
            <a:off x="3310123" y="3713411"/>
            <a:ext cx="1371600" cy="1371600"/>
          </a:xfrm>
          <a:prstGeom prst="rect">
            <a:avLst/>
          </a:prstGeom>
        </p:spPr>
      </p:pic>
      <p:pic>
        <p:nvPicPr>
          <p:cNvPr id="1026" name="Picture 2" descr="https://mlp.ece.vt.edu/img/portfolio/deshraj.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53200" y="54864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6082" name="Picture 2" descr="ttps://media.licdn.com/mpr/mpr/shrinknp_200_200/AAEAAQAAAAAAAAdfAAAAJDZjOGM1MTEwLWE0ZjctNDc4NS1iZjI2LTg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73317" y="3738265"/>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7543800" y="3436803"/>
            <a:ext cx="1398140" cy="307777"/>
          </a:xfrm>
          <a:prstGeom prst="rect">
            <a:avLst/>
          </a:prstGeom>
          <a:noFill/>
        </p:spPr>
        <p:txBody>
          <a:bodyPr wrap="none" rtlCol="0">
            <a:spAutoFit/>
          </a:bodyPr>
          <a:lstStyle/>
          <a:p>
            <a:r>
              <a:rPr lang="en-US" sz="1400" dirty="0" err="1" smtClean="0"/>
              <a:t>Nirbhay</a:t>
            </a:r>
            <a:r>
              <a:rPr lang="en-US" sz="1400" dirty="0" smtClean="0"/>
              <a:t> </a:t>
            </a:r>
            <a:r>
              <a:rPr lang="en-US" sz="1400" dirty="0" err="1" smtClean="0"/>
              <a:t>Modhe</a:t>
            </a:r>
            <a:endParaRPr lang="en-US" sz="1400" dirty="0"/>
          </a:p>
        </p:txBody>
      </p:sp>
    </p:spTree>
    <p:extLst>
      <p:ext uri="{BB962C8B-B14F-4D97-AF65-F5344CB8AC3E}">
        <p14:creationId xmlns:p14="http://schemas.microsoft.com/office/powerpoint/2010/main" val="57674266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a:t>
            </a:r>
            <a:endParaRPr lang="en-US" dirty="0"/>
          </a:p>
        </p:txBody>
      </p:sp>
      <p:sp>
        <p:nvSpPr>
          <p:cNvPr id="4" name="Footer Placeholder 3"/>
          <p:cNvSpPr>
            <a:spLocks noGrp="1"/>
          </p:cNvSpPr>
          <p:nvPr>
            <p:ph type="ftr" sz="quarter" idx="11"/>
          </p:nvPr>
        </p:nvSpPr>
        <p:spPr/>
        <p:txBody>
          <a:bodyPr/>
          <a:lstStyle/>
          <a:p>
            <a:pPr>
              <a:defRPr/>
            </a:pPr>
            <a:r>
              <a:rPr lang="en-US" smtClean="0">
                <a:solidFill>
                  <a:prstClr val="white">
                    <a:lumMod val="85000"/>
                  </a:prstClr>
                </a:solidFill>
                <a:ea typeface="Osaka"/>
                <a:cs typeface="Osaka"/>
              </a:rPr>
              <a:t>(C) Dhruv Batra </a:t>
            </a:r>
            <a:endParaRPr lang="en-US" dirty="0">
              <a:solidFill>
                <a:prstClr val="white">
                  <a:lumMod val="85000"/>
                </a:prstClr>
              </a:solidFill>
              <a:ea typeface="Osaka"/>
              <a:cs typeface="Osaka"/>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ea typeface="Osaka"/>
                <a:cs typeface="Osaka"/>
              </a:rPr>
              <a:pPr>
                <a:defRPr/>
              </a:pPr>
              <a:t>143</a:t>
            </a:fld>
            <a:endParaRPr lang="en-US">
              <a:solidFill>
                <a:prstClr val="white">
                  <a:lumMod val="50000"/>
                </a:prstClr>
              </a:solidFill>
              <a:ea typeface="Osaka"/>
              <a:cs typeface="Osaka"/>
            </a:endParaRPr>
          </a:p>
        </p:txBody>
      </p:sp>
      <p:sp>
        <p:nvSpPr>
          <p:cNvPr id="8" name="TextBox 7"/>
          <p:cNvSpPr txBox="1"/>
          <p:nvPr/>
        </p:nvSpPr>
        <p:spPr>
          <a:xfrm>
            <a:off x="183189" y="4038600"/>
            <a:ext cx="2403222" cy="1077218"/>
          </a:xfrm>
          <a:prstGeom prst="rect">
            <a:avLst/>
          </a:prstGeom>
          <a:noFill/>
        </p:spPr>
        <p:txBody>
          <a:bodyPr wrap="none" rtlCol="0">
            <a:spAutoFit/>
          </a:bodyPr>
          <a:lstStyle/>
          <a:p>
            <a:r>
              <a:rPr lang="en-US" sz="1600" dirty="0" smtClean="0"/>
              <a:t>Michael Cogswell</a:t>
            </a:r>
          </a:p>
          <a:p>
            <a:r>
              <a:rPr lang="en-US" sz="1600" dirty="0" smtClean="0"/>
              <a:t>3</a:t>
            </a:r>
            <a:r>
              <a:rPr lang="en-US" sz="1600" baseline="30000" dirty="0" smtClean="0"/>
              <a:t>rd</a:t>
            </a:r>
            <a:r>
              <a:rPr lang="en-US" sz="1600" dirty="0" smtClean="0"/>
              <a:t> </a:t>
            </a:r>
            <a:r>
              <a:rPr lang="en-US" sz="1600" dirty="0"/>
              <a:t>year CS PhD student</a:t>
            </a:r>
          </a:p>
          <a:p>
            <a:r>
              <a:rPr lang="en-US" sz="1600" dirty="0">
                <a:hlinkClick r:id="rId2"/>
              </a:rPr>
              <a:t>http://mcogswell.io</a:t>
            </a:r>
            <a:r>
              <a:rPr lang="en-US" sz="1600" dirty="0" smtClean="0">
                <a:hlinkClick r:id="rId2"/>
              </a:rPr>
              <a:t>/</a:t>
            </a:r>
            <a:endParaRPr lang="en-US" sz="1600" dirty="0" smtClean="0"/>
          </a:p>
        </p:txBody>
      </p:sp>
      <p:pic>
        <p:nvPicPr>
          <p:cNvPr id="9" name="Picture 8" descr="AbhishekDas_sq.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520" y="1135564"/>
            <a:ext cx="2286000" cy="2286000"/>
          </a:xfrm>
          <a:prstGeom prst="rect">
            <a:avLst/>
          </a:prstGeom>
        </p:spPr>
      </p:pic>
      <p:sp>
        <p:nvSpPr>
          <p:cNvPr id="12" name="TextBox 11"/>
          <p:cNvSpPr txBox="1"/>
          <p:nvPr/>
        </p:nvSpPr>
        <p:spPr>
          <a:xfrm>
            <a:off x="3357520" y="4038600"/>
            <a:ext cx="2433680" cy="1446550"/>
          </a:xfrm>
          <a:prstGeom prst="rect">
            <a:avLst/>
          </a:prstGeom>
          <a:noFill/>
        </p:spPr>
        <p:txBody>
          <a:bodyPr wrap="none" rtlCol="0">
            <a:spAutoFit/>
          </a:bodyPr>
          <a:lstStyle/>
          <a:p>
            <a:r>
              <a:rPr lang="en-US" sz="1600" dirty="0" err="1" smtClean="0"/>
              <a:t>Abhishek</a:t>
            </a:r>
            <a:r>
              <a:rPr lang="en-US" sz="1600" dirty="0" smtClean="0"/>
              <a:t> Das</a:t>
            </a:r>
          </a:p>
          <a:p>
            <a:r>
              <a:rPr lang="en-US" sz="1600" dirty="0"/>
              <a:t>2</a:t>
            </a:r>
            <a:r>
              <a:rPr lang="en-US" sz="1600" baseline="30000" dirty="0"/>
              <a:t>nd</a:t>
            </a:r>
            <a:r>
              <a:rPr lang="en-US" sz="1600" dirty="0"/>
              <a:t> year CS PhD </a:t>
            </a:r>
            <a:r>
              <a:rPr lang="en-US" sz="1600" dirty="0" smtClean="0"/>
              <a:t>student</a:t>
            </a:r>
          </a:p>
          <a:p>
            <a:r>
              <a:rPr lang="en-US" sz="1600" dirty="0">
                <a:hlinkClick r:id="rId4"/>
              </a:rPr>
              <a:t>http://abhishekdas.com</a:t>
            </a:r>
            <a:r>
              <a:rPr lang="en-US" sz="1600" dirty="0" smtClean="0">
                <a:hlinkClick r:id="rId4"/>
              </a:rPr>
              <a:t>/</a:t>
            </a:r>
            <a:endParaRPr lang="en-US" sz="1600" dirty="0" smtClean="0"/>
          </a:p>
          <a:p>
            <a:endParaRPr lang="en-US" sz="1600" dirty="0"/>
          </a:p>
        </p:txBody>
      </p:sp>
      <p:pic>
        <p:nvPicPr>
          <p:cNvPr id="1026" name="Picture 2" descr="icha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2998"/>
            <a:ext cx="260164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5461" t="38695" r="33260"/>
          <a:stretch/>
        </p:blipFill>
        <p:spPr>
          <a:xfrm rot="5400000">
            <a:off x="6733869" y="1013293"/>
            <a:ext cx="2278568" cy="2537978"/>
          </a:xfrm>
          <a:prstGeom prst="rect">
            <a:avLst/>
          </a:prstGeom>
        </p:spPr>
      </p:pic>
      <p:sp>
        <p:nvSpPr>
          <p:cNvPr id="11" name="TextBox 10"/>
          <p:cNvSpPr txBox="1"/>
          <p:nvPr/>
        </p:nvSpPr>
        <p:spPr>
          <a:xfrm>
            <a:off x="6052237" y="4038600"/>
            <a:ext cx="3283206" cy="1446550"/>
          </a:xfrm>
          <a:prstGeom prst="rect">
            <a:avLst/>
          </a:prstGeom>
          <a:noFill/>
        </p:spPr>
        <p:txBody>
          <a:bodyPr wrap="none" rtlCol="0">
            <a:spAutoFit/>
          </a:bodyPr>
          <a:lstStyle/>
          <a:p>
            <a:r>
              <a:rPr lang="en-US" sz="1600" dirty="0" err="1" smtClean="0"/>
              <a:t>Zhaoyang</a:t>
            </a:r>
            <a:r>
              <a:rPr lang="en-US" sz="1600" dirty="0" smtClean="0"/>
              <a:t> </a:t>
            </a:r>
            <a:r>
              <a:rPr lang="en-US" sz="1600" dirty="0" err="1" smtClean="0"/>
              <a:t>Lv</a:t>
            </a:r>
            <a:endParaRPr lang="en-US" sz="1600" dirty="0" smtClean="0"/>
          </a:p>
          <a:p>
            <a:r>
              <a:rPr lang="en-US" sz="1600" dirty="0" smtClean="0"/>
              <a:t>3</a:t>
            </a:r>
            <a:r>
              <a:rPr lang="en-US" sz="1600" baseline="30000" dirty="0" smtClean="0"/>
              <a:t>rd</a:t>
            </a:r>
            <a:r>
              <a:rPr lang="en-US" sz="1600" dirty="0" smtClean="0"/>
              <a:t> </a:t>
            </a:r>
            <a:r>
              <a:rPr lang="en-US" sz="1600" dirty="0"/>
              <a:t>year CS PhD </a:t>
            </a:r>
            <a:r>
              <a:rPr lang="en-US" sz="1600" dirty="0" smtClean="0"/>
              <a:t>student</a:t>
            </a:r>
          </a:p>
          <a:p>
            <a:r>
              <a:rPr lang="en-US" sz="1600" dirty="0">
                <a:hlinkClick r:id="rId7"/>
              </a:rPr>
              <a:t>https://www.cc.gatech.edu/~zlv30</a:t>
            </a:r>
            <a:r>
              <a:rPr lang="en-US" sz="1600" dirty="0" smtClean="0">
                <a:hlinkClick r:id="rId7"/>
              </a:rPr>
              <a:t>/</a:t>
            </a:r>
            <a:endParaRPr lang="en-US" sz="1600" dirty="0" smtClean="0"/>
          </a:p>
          <a:p>
            <a:endParaRPr lang="en-US" sz="1600" dirty="0"/>
          </a:p>
        </p:txBody>
      </p:sp>
    </p:spTree>
    <p:extLst>
      <p:ext uri="{BB962C8B-B14F-4D97-AF65-F5344CB8AC3E}">
        <p14:creationId xmlns:p14="http://schemas.microsoft.com/office/powerpoint/2010/main" val="103486184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 Michael Cogswell</a:t>
            </a:r>
            <a:endParaRPr lang="en-US" dirty="0"/>
          </a:p>
        </p:txBody>
      </p:sp>
      <p:sp>
        <p:nvSpPr>
          <p:cNvPr id="3" name="Content Placeholder 2"/>
          <p:cNvSpPr>
            <a:spLocks noGrp="1"/>
          </p:cNvSpPr>
          <p:nvPr>
            <p:ph idx="1"/>
          </p:nvPr>
        </p:nvSpPr>
        <p:spPr/>
        <p:txBody>
          <a:bodyPr/>
          <a:lstStyle/>
          <a:p>
            <a:r>
              <a:rPr lang="en-US" dirty="0"/>
              <a:t>PhD </a:t>
            </a:r>
            <a:r>
              <a:rPr lang="en-US" dirty="0" smtClean="0"/>
              <a:t>student working with </a:t>
            </a:r>
            <a:r>
              <a:rPr lang="en-US" dirty="0" err="1" smtClean="0"/>
              <a:t>Dhruv</a:t>
            </a:r>
            <a:endParaRPr lang="en-US" dirty="0"/>
          </a:p>
          <a:p>
            <a:pPr marL="0" indent="0">
              <a:buNone/>
            </a:pPr>
            <a:endParaRPr lang="en-US" dirty="0"/>
          </a:p>
          <a:p>
            <a:r>
              <a:rPr lang="en-US" dirty="0"/>
              <a:t>Research </a:t>
            </a:r>
            <a:r>
              <a:rPr lang="en-US" dirty="0" smtClean="0"/>
              <a:t>work/interest:</a:t>
            </a:r>
          </a:p>
          <a:p>
            <a:pPr lvl="1"/>
            <a:r>
              <a:rPr lang="en-US" dirty="0" smtClean="0"/>
              <a:t>Deep Learning with applications to Computer Vision and AI</a:t>
            </a:r>
          </a:p>
          <a:p>
            <a:endParaRPr lang="en-US" dirty="0"/>
          </a:p>
          <a:p>
            <a:endParaRPr lang="en-US" dirty="0" smtClean="0"/>
          </a:p>
          <a:p>
            <a:endParaRPr lang="en-US" dirty="0" smtClean="0"/>
          </a:p>
          <a:p>
            <a:endParaRPr lang="en-US" dirty="0"/>
          </a:p>
          <a:p>
            <a:endParaRPr lang="en-US" dirty="0" smtClean="0"/>
          </a:p>
          <a:p>
            <a:endParaRPr lang="en-US" dirty="0"/>
          </a:p>
          <a:p>
            <a:r>
              <a:rPr lang="en-US" dirty="0" smtClean="0"/>
              <a:t>I also Fence (mainly foil)</a:t>
            </a:r>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solidFill>
                  <a:prstClr val="white">
                    <a:lumMod val="85000"/>
                  </a:prstClr>
                </a:solidFill>
                <a:ea typeface="Osaka"/>
                <a:cs typeface="Osaka"/>
              </a:rPr>
              <a:t>(C) Dhruv Batra </a:t>
            </a:r>
            <a:endParaRPr lang="en-US" dirty="0">
              <a:solidFill>
                <a:prstClr val="white">
                  <a:lumMod val="85000"/>
                </a:prstClr>
              </a:solidFill>
              <a:ea typeface="Osaka"/>
              <a:cs typeface="Osaka"/>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ea typeface="Osaka"/>
                <a:cs typeface="Osaka"/>
              </a:rPr>
              <a:pPr>
                <a:defRPr/>
              </a:pPr>
              <a:t>144</a:t>
            </a:fld>
            <a:endParaRPr lang="en-US">
              <a:solidFill>
                <a:prstClr val="white">
                  <a:lumMod val="50000"/>
                </a:prstClr>
              </a:solidFill>
              <a:ea typeface="Osaka"/>
              <a:cs typeface="Osaka"/>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111500"/>
            <a:ext cx="2486099" cy="24765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3771900"/>
            <a:ext cx="1816100" cy="1155700"/>
          </a:xfrm>
          <a:prstGeom prst="rect">
            <a:avLst/>
          </a:prstGeom>
        </p:spPr>
      </p:pic>
    </p:spTree>
    <p:extLst>
      <p:ext uri="{BB962C8B-B14F-4D97-AF65-F5344CB8AC3E}">
        <p14:creationId xmlns:p14="http://schemas.microsoft.com/office/powerpoint/2010/main" val="45300547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 Abhishek Das</a:t>
            </a:r>
            <a:endParaRPr lang="en-US" dirty="0"/>
          </a:p>
        </p:txBody>
      </p:sp>
      <p:sp>
        <p:nvSpPr>
          <p:cNvPr id="3" name="Content Placeholder 2"/>
          <p:cNvSpPr>
            <a:spLocks noGrp="1"/>
          </p:cNvSpPr>
          <p:nvPr>
            <p:ph idx="1"/>
          </p:nvPr>
        </p:nvSpPr>
        <p:spPr>
          <a:xfrm>
            <a:off x="457200" y="1143000"/>
            <a:ext cx="4648200" cy="5257800"/>
          </a:xfrm>
        </p:spPr>
        <p:txBody>
          <a:bodyPr/>
          <a:lstStyle/>
          <a:p>
            <a:r>
              <a:rPr lang="en-US" dirty="0" smtClean="0"/>
              <a:t>2</a:t>
            </a:r>
            <a:r>
              <a:rPr lang="en-US" baseline="30000" dirty="0" smtClean="0"/>
              <a:t>nd</a:t>
            </a:r>
            <a:r>
              <a:rPr lang="en-US" dirty="0" smtClean="0"/>
              <a:t> year CS PhD student</a:t>
            </a:r>
          </a:p>
          <a:p>
            <a:r>
              <a:rPr lang="en-US" dirty="0" smtClean="0"/>
              <a:t>Research interests:</a:t>
            </a:r>
          </a:p>
          <a:p>
            <a:pPr lvl="1"/>
            <a:r>
              <a:rPr lang="en-US" dirty="0" smtClean="0"/>
              <a:t>Agents that can see, talk and act</a:t>
            </a:r>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ea typeface="Osaka"/>
                <a:cs typeface="Osaka"/>
              </a:rPr>
              <a:pPr>
                <a:defRPr/>
              </a:pPr>
              <a:t>145</a:t>
            </a:fld>
            <a:endParaRPr lang="en-US">
              <a:solidFill>
                <a:prstClr val="white">
                  <a:lumMod val="50000"/>
                </a:prstClr>
              </a:solidFill>
              <a:ea typeface="Osaka"/>
              <a:cs typeface="Osaka"/>
            </a:endParaRPr>
          </a:p>
        </p:txBody>
      </p:sp>
      <p:pic>
        <p:nvPicPr>
          <p:cNvPr id="8" name="Picture 7" descr="AbhishekDas_sq.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143000"/>
            <a:ext cx="2133600" cy="21336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9561" y="2590989"/>
            <a:ext cx="2623477" cy="2155596"/>
          </a:xfrm>
          <a:prstGeom prst="rect">
            <a:avLst/>
          </a:prstGeom>
        </p:spPr>
      </p:pic>
      <p:pic>
        <p:nvPicPr>
          <p:cNvPr id="12" name="EQA_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02651" y="3733800"/>
            <a:ext cx="3464835" cy="2870199"/>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691" y="4988689"/>
            <a:ext cx="5171215" cy="1676400"/>
          </a:xfrm>
          <a:prstGeom prst="rect">
            <a:avLst/>
          </a:prstGeom>
        </p:spPr>
      </p:pic>
    </p:spTree>
    <p:extLst>
      <p:ext uri="{BB962C8B-B14F-4D97-AF65-F5344CB8AC3E}">
        <p14:creationId xmlns:p14="http://schemas.microsoft.com/office/powerpoint/2010/main" val="83350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8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repeatCount="indefinite" fill="hold" display="0">
                  <p:stCondLst>
                    <p:cond delay="indefinite"/>
                  </p:stCondLst>
                </p:cTn>
                <p:tgtEl>
                  <p:spTgt spid="12"/>
                </p:tgtEl>
              </p:cMediaNode>
            </p:video>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 Zhaoyang Lv</a:t>
            </a:r>
            <a:endParaRPr lang="en-US" dirty="0"/>
          </a:p>
        </p:txBody>
      </p:sp>
      <p:sp>
        <p:nvSpPr>
          <p:cNvPr id="3" name="Rectangle 2"/>
          <p:cNvSpPr/>
          <p:nvPr/>
        </p:nvSpPr>
        <p:spPr>
          <a:xfrm>
            <a:off x="311360" y="2308331"/>
            <a:ext cx="5404043" cy="1200329"/>
          </a:xfrm>
          <a:prstGeom prst="rect">
            <a:avLst/>
          </a:prstGeom>
        </p:spPr>
        <p:txBody>
          <a:bodyPr wrap="none">
            <a:spAutoFit/>
          </a:bodyPr>
          <a:lstStyle/>
          <a:p>
            <a:r>
              <a:rPr lang="en-US" sz="1800" dirty="0"/>
              <a:t>Ph.D. student in robotics, school of IC </a:t>
            </a:r>
          </a:p>
          <a:p>
            <a:r>
              <a:rPr lang="en-US" sz="1800" dirty="0"/>
              <a:t>Advisors: James </a:t>
            </a:r>
            <a:r>
              <a:rPr lang="en-US" sz="1800" dirty="0" err="1"/>
              <a:t>Rehg</a:t>
            </a:r>
            <a:r>
              <a:rPr lang="en-US" sz="1800" dirty="0"/>
              <a:t>, Frank </a:t>
            </a:r>
            <a:r>
              <a:rPr lang="en-US" sz="1800" dirty="0" err="1"/>
              <a:t>Dellaert</a:t>
            </a:r>
            <a:r>
              <a:rPr lang="en-US" sz="1800" dirty="0"/>
              <a:t> (co-advised)</a:t>
            </a:r>
          </a:p>
          <a:p>
            <a:r>
              <a:rPr lang="en-US" sz="1800" dirty="0" smtClean="0"/>
              <a:t>Research </a:t>
            </a:r>
            <a:r>
              <a:rPr lang="en-US" sz="1800" dirty="0"/>
              <a:t>Interests:  </a:t>
            </a: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25461" t="38695" r="33260"/>
          <a:stretch/>
        </p:blipFill>
        <p:spPr>
          <a:xfrm rot="5400000">
            <a:off x="6283685" y="949685"/>
            <a:ext cx="2057400" cy="229163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8425" y="4570685"/>
            <a:ext cx="1610684" cy="68580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4666" y="4570685"/>
            <a:ext cx="1610684" cy="68580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324" y="4144206"/>
            <a:ext cx="1714500" cy="1457860"/>
          </a:xfrm>
          <a:prstGeom prst="rect">
            <a:avLst/>
          </a:prstGeom>
        </p:spPr>
      </p:pic>
      <p:sp>
        <p:nvSpPr>
          <p:cNvPr id="21" name="TextBox 20"/>
          <p:cNvSpPr txBox="1"/>
          <p:nvPr/>
        </p:nvSpPr>
        <p:spPr>
          <a:xfrm>
            <a:off x="508722" y="3692725"/>
            <a:ext cx="3209703" cy="230832"/>
          </a:xfrm>
          <a:prstGeom prst="rect">
            <a:avLst/>
          </a:prstGeom>
          <a:noFill/>
        </p:spPr>
        <p:txBody>
          <a:bodyPr wrap="square" rtlCol="0">
            <a:spAutoFit/>
          </a:bodyPr>
          <a:lstStyle/>
          <a:p>
            <a:pPr algn="ctr"/>
            <a:r>
              <a:rPr lang="en-US" sz="900" dirty="0"/>
              <a:t>3D Vision: SLAM, reconstruction</a:t>
            </a:r>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9108" y="4570685"/>
            <a:ext cx="1610687" cy="685800"/>
          </a:xfrm>
          <a:prstGeom prst="rect">
            <a:avLst/>
          </a:prstGeom>
        </p:spPr>
      </p:pic>
      <p:sp>
        <p:nvSpPr>
          <p:cNvPr id="24" name="TextBox 23"/>
          <p:cNvSpPr txBox="1"/>
          <p:nvPr/>
        </p:nvSpPr>
        <p:spPr>
          <a:xfrm>
            <a:off x="4038600" y="3883968"/>
            <a:ext cx="3209703" cy="230832"/>
          </a:xfrm>
          <a:prstGeom prst="rect">
            <a:avLst/>
          </a:prstGeom>
          <a:noFill/>
        </p:spPr>
        <p:txBody>
          <a:bodyPr wrap="square" rtlCol="0">
            <a:spAutoFit/>
          </a:bodyPr>
          <a:lstStyle/>
          <a:p>
            <a:pPr algn="ctr"/>
            <a:r>
              <a:rPr lang="en-US" sz="900" dirty="0"/>
              <a:t>Motion Understanding</a:t>
            </a:r>
          </a:p>
        </p:txBody>
      </p:sp>
      <p:sp>
        <p:nvSpPr>
          <p:cNvPr id="25" name="TextBox 24"/>
          <p:cNvSpPr txBox="1"/>
          <p:nvPr/>
        </p:nvSpPr>
        <p:spPr>
          <a:xfrm>
            <a:off x="3750008" y="4181519"/>
            <a:ext cx="1547517" cy="230832"/>
          </a:xfrm>
          <a:prstGeom prst="rect">
            <a:avLst/>
          </a:prstGeom>
          <a:noFill/>
        </p:spPr>
        <p:txBody>
          <a:bodyPr wrap="square" rtlCol="0">
            <a:spAutoFit/>
          </a:bodyPr>
          <a:lstStyle/>
          <a:p>
            <a:pPr algn="ctr"/>
            <a:r>
              <a:rPr lang="en-US" sz="900"/>
              <a:t>Video</a:t>
            </a:r>
            <a:endParaRPr lang="en-US" sz="900" dirty="0"/>
          </a:p>
        </p:txBody>
      </p:sp>
      <p:sp>
        <p:nvSpPr>
          <p:cNvPr id="26" name="TextBox 25"/>
          <p:cNvSpPr txBox="1"/>
          <p:nvPr/>
        </p:nvSpPr>
        <p:spPr>
          <a:xfrm>
            <a:off x="5392278" y="4215287"/>
            <a:ext cx="1547517" cy="230832"/>
          </a:xfrm>
          <a:prstGeom prst="rect">
            <a:avLst/>
          </a:prstGeom>
          <a:noFill/>
        </p:spPr>
        <p:txBody>
          <a:bodyPr wrap="square" rtlCol="0">
            <a:spAutoFit/>
          </a:bodyPr>
          <a:lstStyle/>
          <a:p>
            <a:pPr algn="ctr"/>
            <a:r>
              <a:rPr lang="en-US" sz="900" dirty="0"/>
              <a:t>Optical flow</a:t>
            </a:r>
          </a:p>
        </p:txBody>
      </p:sp>
      <p:sp>
        <p:nvSpPr>
          <p:cNvPr id="27" name="TextBox 26"/>
          <p:cNvSpPr txBox="1"/>
          <p:nvPr/>
        </p:nvSpPr>
        <p:spPr>
          <a:xfrm>
            <a:off x="7049631" y="4215287"/>
            <a:ext cx="1547517" cy="230832"/>
          </a:xfrm>
          <a:prstGeom prst="rect">
            <a:avLst/>
          </a:prstGeom>
          <a:noFill/>
        </p:spPr>
        <p:txBody>
          <a:bodyPr wrap="square" rtlCol="0">
            <a:spAutoFit/>
          </a:bodyPr>
          <a:lstStyle/>
          <a:p>
            <a:pPr algn="ctr"/>
            <a:r>
              <a:rPr lang="en-US" sz="900" dirty="0"/>
              <a:t>Scene flow</a:t>
            </a:r>
          </a:p>
        </p:txBody>
      </p:sp>
    </p:spTree>
    <p:extLst>
      <p:ext uri="{BB962C8B-B14F-4D97-AF65-F5344CB8AC3E}">
        <p14:creationId xmlns:p14="http://schemas.microsoft.com/office/powerpoint/2010/main" val="31597951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 &amp; Deliverables</a:t>
            </a:r>
            <a:endParaRPr lang="en-US" dirty="0"/>
          </a:p>
        </p:txBody>
      </p:sp>
      <p:sp>
        <p:nvSpPr>
          <p:cNvPr id="3" name="Content Placeholder 2"/>
          <p:cNvSpPr>
            <a:spLocks noGrp="1"/>
          </p:cNvSpPr>
          <p:nvPr>
            <p:ph idx="1"/>
          </p:nvPr>
        </p:nvSpPr>
        <p:spPr/>
        <p:txBody>
          <a:bodyPr>
            <a:normAutofit fontScale="92500" lnSpcReduction="20000"/>
          </a:bodyPr>
          <a:lstStyle/>
          <a:p>
            <a:pPr eaLnBrk="1" hangingPunct="1">
              <a:lnSpc>
                <a:spcPct val="90000"/>
              </a:lnSpc>
            </a:pPr>
            <a:r>
              <a:rPr lang="en-US" dirty="0"/>
              <a:t>3</a:t>
            </a:r>
            <a:r>
              <a:rPr lang="en-US" dirty="0" smtClean="0"/>
              <a:t> </a:t>
            </a:r>
            <a:r>
              <a:rPr lang="en-US" dirty="0" err="1"/>
              <a:t>homeworks</a:t>
            </a:r>
            <a:r>
              <a:rPr lang="en-US" dirty="0"/>
              <a:t> </a:t>
            </a:r>
            <a:r>
              <a:rPr lang="en-US" dirty="0" smtClean="0"/>
              <a:t>+ 4-6 Problem Sets (50%</a:t>
            </a:r>
            <a:r>
              <a:rPr lang="en-US" dirty="0"/>
              <a:t>)</a:t>
            </a:r>
          </a:p>
          <a:p>
            <a:pPr lvl="1" eaLnBrk="1" hangingPunct="1">
              <a:lnSpc>
                <a:spcPct val="90000"/>
              </a:lnSpc>
            </a:pPr>
            <a:r>
              <a:rPr lang="en-US" dirty="0"/>
              <a:t>First one goes out </a:t>
            </a:r>
            <a:r>
              <a:rPr lang="en-US" dirty="0" smtClean="0"/>
              <a:t>next week</a:t>
            </a:r>
            <a:endParaRPr lang="en-US" dirty="0"/>
          </a:p>
          <a:p>
            <a:pPr lvl="2" eaLnBrk="1" hangingPunct="1">
              <a:lnSpc>
                <a:spcPct val="90000"/>
              </a:lnSpc>
            </a:pPr>
            <a:r>
              <a:rPr lang="en-US" dirty="0"/>
              <a:t>Start early, Start early, Start early, Start early, Start early, Start early, Start early, Start early, Start early, Start early</a:t>
            </a:r>
          </a:p>
          <a:p>
            <a:pPr eaLnBrk="1" hangingPunct="1">
              <a:lnSpc>
                <a:spcPct val="90000"/>
              </a:lnSpc>
            </a:pPr>
            <a:endParaRPr lang="en-US" dirty="0" smtClean="0"/>
          </a:p>
          <a:p>
            <a:pPr eaLnBrk="1" hangingPunct="1">
              <a:lnSpc>
                <a:spcPct val="90000"/>
              </a:lnSpc>
            </a:pPr>
            <a:r>
              <a:rPr lang="en-US" dirty="0" smtClean="0"/>
              <a:t>Paper Reviews (10%)</a:t>
            </a:r>
          </a:p>
          <a:p>
            <a:pPr lvl="1" eaLnBrk="1" hangingPunct="1">
              <a:lnSpc>
                <a:spcPct val="90000"/>
              </a:lnSpc>
            </a:pPr>
            <a:r>
              <a:rPr lang="en-US" dirty="0" smtClean="0"/>
              <a:t>Read 1 paper per class</a:t>
            </a:r>
          </a:p>
          <a:p>
            <a:pPr lvl="1" eaLnBrk="1" hangingPunct="1">
              <a:lnSpc>
                <a:spcPct val="90000"/>
              </a:lnSpc>
            </a:pPr>
            <a:r>
              <a:rPr lang="en-US" dirty="0" smtClean="0"/>
              <a:t>Submit summary before class</a:t>
            </a:r>
          </a:p>
          <a:p>
            <a:pPr eaLnBrk="1" hangingPunct="1">
              <a:lnSpc>
                <a:spcPct val="90000"/>
              </a:lnSpc>
            </a:pPr>
            <a:endParaRPr lang="en-US" dirty="0" smtClean="0"/>
          </a:p>
          <a:p>
            <a:pPr eaLnBrk="1" hangingPunct="1">
              <a:lnSpc>
                <a:spcPct val="90000"/>
              </a:lnSpc>
            </a:pPr>
            <a:r>
              <a:rPr lang="en-US" dirty="0" smtClean="0"/>
              <a:t>Paper Presentations (15%)</a:t>
            </a:r>
          </a:p>
          <a:p>
            <a:pPr lvl="1" eaLnBrk="1" hangingPunct="1">
              <a:lnSpc>
                <a:spcPct val="90000"/>
              </a:lnSpc>
            </a:pPr>
            <a:r>
              <a:rPr lang="en-US" dirty="0" smtClean="0"/>
              <a:t>[Tentative] </a:t>
            </a:r>
            <a:r>
              <a:rPr lang="en-US" dirty="0"/>
              <a:t>1</a:t>
            </a:r>
            <a:r>
              <a:rPr lang="en-US" dirty="0" smtClean="0"/>
              <a:t> presentation in the semester</a:t>
            </a:r>
          </a:p>
          <a:p>
            <a:pPr lvl="1" eaLnBrk="1" hangingPunct="1">
              <a:lnSpc>
                <a:spcPct val="90000"/>
              </a:lnSpc>
            </a:pPr>
            <a:r>
              <a:rPr lang="en-US" dirty="0" smtClean="0"/>
              <a:t>Practice run with a TA 1 week before scheduled date</a:t>
            </a:r>
          </a:p>
          <a:p>
            <a:pPr eaLnBrk="1" hangingPunct="1">
              <a:lnSpc>
                <a:spcPct val="90000"/>
              </a:lnSpc>
            </a:pPr>
            <a:endParaRPr lang="en-US" dirty="0" smtClean="0"/>
          </a:p>
          <a:p>
            <a:pPr eaLnBrk="1" hangingPunct="1">
              <a:lnSpc>
                <a:spcPct val="90000"/>
              </a:lnSpc>
            </a:pPr>
            <a:r>
              <a:rPr lang="en-US" dirty="0" smtClean="0"/>
              <a:t>Final </a:t>
            </a:r>
            <a:r>
              <a:rPr lang="en-US" dirty="0"/>
              <a:t>project (</a:t>
            </a:r>
            <a:r>
              <a:rPr lang="en-US" dirty="0" smtClean="0"/>
              <a:t>20%)</a:t>
            </a:r>
            <a:endParaRPr lang="en-US" dirty="0"/>
          </a:p>
          <a:p>
            <a:pPr lvl="1" eaLnBrk="1" hangingPunct="1">
              <a:lnSpc>
                <a:spcPct val="90000"/>
              </a:lnSpc>
            </a:pPr>
            <a:r>
              <a:rPr lang="en-US" dirty="0" smtClean="0"/>
              <a:t>Projects </a:t>
            </a:r>
            <a:r>
              <a:rPr lang="en-US" dirty="0"/>
              <a:t>done </a:t>
            </a:r>
            <a:r>
              <a:rPr lang="en-US" dirty="0" smtClean="0"/>
              <a:t>in groups </a:t>
            </a:r>
            <a:r>
              <a:rPr lang="en-US" smtClean="0"/>
              <a:t>of say 2-3 </a:t>
            </a:r>
            <a:r>
              <a:rPr lang="en-US" dirty="0" smtClean="0"/>
              <a:t>(</a:t>
            </a:r>
            <a:r>
              <a:rPr lang="en-US" smtClean="0"/>
              <a:t>exceptions okay)</a:t>
            </a:r>
            <a:endParaRPr lang="en-US" dirty="0"/>
          </a:p>
          <a:p>
            <a:pPr lvl="0" eaLnBrk="1" hangingPunct="1">
              <a:lnSpc>
                <a:spcPct val="90000"/>
              </a:lnSpc>
            </a:pPr>
            <a:endParaRPr lang="en-US" dirty="0" smtClean="0">
              <a:solidFill>
                <a:prstClr val="black"/>
              </a:solidFill>
            </a:endParaRPr>
          </a:p>
          <a:p>
            <a:pPr lvl="0" eaLnBrk="1" hangingPunct="1">
              <a:lnSpc>
                <a:spcPct val="90000"/>
              </a:lnSpc>
            </a:pPr>
            <a:r>
              <a:rPr lang="en-US" dirty="0" smtClean="0">
                <a:solidFill>
                  <a:prstClr val="black"/>
                </a:solidFill>
              </a:rPr>
              <a:t>Class Participation (5</a:t>
            </a:r>
            <a:r>
              <a:rPr lang="en-US" dirty="0">
                <a:solidFill>
                  <a:prstClr val="black"/>
                </a:solidFill>
              </a:rPr>
              <a:t>%)</a:t>
            </a:r>
          </a:p>
          <a:p>
            <a:pPr lvl="1" eaLnBrk="1" hangingPunct="1">
              <a:lnSpc>
                <a:spcPct val="90000"/>
              </a:lnSpc>
            </a:pPr>
            <a:r>
              <a:rPr lang="en-US" dirty="0" smtClean="0"/>
              <a:t>Contribute to class discussions on Piazza</a:t>
            </a:r>
          </a:p>
          <a:p>
            <a:pPr lvl="1" eaLnBrk="1" hangingPunct="1">
              <a:lnSpc>
                <a:spcPct val="90000"/>
              </a:lnSpc>
            </a:pPr>
            <a:r>
              <a:rPr lang="en-US" dirty="0" smtClean="0"/>
              <a:t>Ask questions, answer questions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147</a:t>
            </a:fld>
            <a:endParaRPr lang="en-US"/>
          </a:p>
        </p:txBody>
      </p:sp>
    </p:spTree>
    <p:extLst>
      <p:ext uri="{BB962C8B-B14F-4D97-AF65-F5344CB8AC3E}">
        <p14:creationId xmlns:p14="http://schemas.microsoft.com/office/powerpoint/2010/main" val="341998857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Invited Talks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148</a:t>
            </a:fld>
            <a:endParaRPr lang="en-US"/>
          </a:p>
        </p:txBody>
      </p:sp>
      <p:sp>
        <p:nvSpPr>
          <p:cNvPr id="7" name="Content Placeholder 6"/>
          <p:cNvSpPr>
            <a:spLocks noGrp="1"/>
          </p:cNvSpPr>
          <p:nvPr>
            <p:ph idx="1"/>
          </p:nvPr>
        </p:nvSpPr>
        <p:spPr/>
        <p:txBody>
          <a:bodyPr/>
          <a:lstStyle/>
          <a:p>
            <a:r>
              <a:rPr lang="en-US" dirty="0" smtClean="0"/>
              <a:t>Nathan Silberman on </a:t>
            </a:r>
            <a:r>
              <a:rPr lang="en-US" dirty="0" err="1" smtClean="0"/>
              <a:t>TensorFlow</a:t>
            </a:r>
            <a:r>
              <a:rPr lang="en-US" dirty="0" smtClean="0"/>
              <a:t>-Slim</a:t>
            </a:r>
          </a:p>
          <a:p>
            <a:pPr lvl="1"/>
            <a:r>
              <a:rPr lang="en-US" dirty="0"/>
              <a:t>Butterfly </a:t>
            </a:r>
            <a:r>
              <a:rPr lang="en-US" dirty="0" smtClean="0"/>
              <a:t>Networks, Previously Google Research</a:t>
            </a:r>
          </a:p>
          <a:p>
            <a:pPr lvl="1"/>
            <a:r>
              <a:rPr lang="en-US" dirty="0" smtClean="0"/>
              <a:t>(Tentative) Sept 5, in class</a:t>
            </a:r>
          </a:p>
          <a:p>
            <a:pPr lvl="1"/>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8338" y="2971801"/>
            <a:ext cx="5535661" cy="327659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81898"/>
            <a:ext cx="5497653" cy="4176102"/>
          </a:xfrm>
          <a:prstGeom prst="rect">
            <a:avLst/>
          </a:prstGeom>
        </p:spPr>
      </p:pic>
    </p:spTree>
    <p:extLst>
      <p:ext uri="{BB962C8B-B14F-4D97-AF65-F5344CB8AC3E}">
        <p14:creationId xmlns:p14="http://schemas.microsoft.com/office/powerpoint/2010/main" val="182554094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Invited Talks</a:t>
            </a:r>
            <a:endParaRPr lang="en-US" dirty="0"/>
          </a:p>
        </p:txBody>
      </p:sp>
      <p:sp>
        <p:nvSpPr>
          <p:cNvPr id="3" name="Content Placeholder 2"/>
          <p:cNvSpPr>
            <a:spLocks noGrp="1"/>
          </p:cNvSpPr>
          <p:nvPr>
            <p:ph idx="1"/>
          </p:nvPr>
        </p:nvSpPr>
        <p:spPr/>
        <p:txBody>
          <a:bodyPr/>
          <a:lstStyle/>
          <a:p>
            <a:r>
              <a:rPr lang="en-US" dirty="0" err="1" smtClean="0"/>
              <a:t>Soumith</a:t>
            </a:r>
            <a:r>
              <a:rPr lang="en-US" dirty="0" smtClean="0"/>
              <a:t> </a:t>
            </a:r>
            <a:r>
              <a:rPr lang="en-US" dirty="0" err="1" smtClean="0"/>
              <a:t>Chintala</a:t>
            </a:r>
            <a:r>
              <a:rPr lang="en-US" dirty="0" smtClean="0"/>
              <a:t> on </a:t>
            </a:r>
            <a:r>
              <a:rPr lang="en-US" dirty="0" err="1" smtClean="0"/>
              <a:t>PyTorch</a:t>
            </a:r>
            <a:endParaRPr lang="en-US" dirty="0"/>
          </a:p>
          <a:p>
            <a:pPr lvl="1"/>
            <a:r>
              <a:rPr lang="en-US" dirty="0" smtClean="0"/>
              <a:t>Facebook AI Research</a:t>
            </a:r>
          </a:p>
          <a:p>
            <a:pPr lvl="1"/>
            <a:r>
              <a:rPr lang="en-US" dirty="0" smtClean="0"/>
              <a:t>Co-located as ML@GT Seminar, Sep 6 12-1pm</a:t>
            </a:r>
            <a:br>
              <a:rPr lang="en-US" dirty="0" smtClean="0"/>
            </a:b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149</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96421"/>
            <a:ext cx="7772400" cy="396157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206" y="4724400"/>
            <a:ext cx="4987793" cy="2133600"/>
          </a:xfrm>
          <a:prstGeom prst="rect">
            <a:avLst/>
          </a:prstGeom>
        </p:spPr>
      </p:pic>
    </p:spTree>
    <p:extLst>
      <p:ext uri="{BB962C8B-B14F-4D97-AF65-F5344CB8AC3E}">
        <p14:creationId xmlns:p14="http://schemas.microsoft.com/office/powerpoint/2010/main" val="7678315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Captioning</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15</a:t>
            </a:fld>
            <a:endParaRPr lang="en-US"/>
          </a:p>
        </p:txBody>
      </p:sp>
      <p:pic>
        <p:nvPicPr>
          <p:cNvPr id="7" name="Picture 6"/>
          <p:cNvPicPr>
            <a:picLocks noChangeAspect="1"/>
          </p:cNvPicPr>
          <p:nvPr/>
        </p:nvPicPr>
        <p:blipFill rotWithShape="1">
          <a:blip r:embed="rId2"/>
          <a:srcRect t="24609"/>
          <a:stretch/>
        </p:blipFill>
        <p:spPr>
          <a:xfrm>
            <a:off x="0" y="1295400"/>
            <a:ext cx="9144000" cy="3877733"/>
          </a:xfrm>
          <a:prstGeom prst="rect">
            <a:avLst/>
          </a:prstGeom>
        </p:spPr>
      </p:pic>
      <p:sp>
        <p:nvSpPr>
          <p:cNvPr id="8" name="Rectangle 7"/>
          <p:cNvSpPr/>
          <p:nvPr/>
        </p:nvSpPr>
        <p:spPr bwMode="auto">
          <a:xfrm>
            <a:off x="4953000" y="4588934"/>
            <a:ext cx="4038600" cy="533400"/>
          </a:xfrm>
          <a:prstGeom prst="rect">
            <a:avLst/>
          </a:prstGeom>
          <a:solidFill>
            <a:srgbClr val="FFFFFF"/>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TextBox 8"/>
          <p:cNvSpPr txBox="1"/>
          <p:nvPr/>
        </p:nvSpPr>
        <p:spPr>
          <a:xfrm>
            <a:off x="3537649" y="6581001"/>
            <a:ext cx="2747792" cy="276999"/>
          </a:xfrm>
          <a:prstGeom prst="rect">
            <a:avLst/>
          </a:prstGeom>
          <a:noFill/>
        </p:spPr>
        <p:txBody>
          <a:bodyPr wrap="none" rtlCol="0">
            <a:spAutoFit/>
          </a:bodyPr>
          <a:lstStyle/>
          <a:p>
            <a:r>
              <a:rPr lang="en-US" dirty="0" smtClean="0">
                <a:solidFill>
                  <a:schemeClr val="bg1">
                    <a:lumMod val="65000"/>
                  </a:schemeClr>
                </a:solidFill>
              </a:rPr>
              <a:t>Image Credit: </a:t>
            </a:r>
            <a:r>
              <a:rPr lang="da-DK" dirty="0" smtClean="0">
                <a:solidFill>
                  <a:schemeClr val="bg1">
                    <a:lumMod val="65000"/>
                  </a:schemeClr>
                </a:solidFill>
              </a:rPr>
              <a:t>[</a:t>
            </a:r>
            <a:r>
              <a:rPr lang="da-DK" dirty="0" err="1" smtClean="0">
                <a:solidFill>
                  <a:schemeClr val="bg1">
                    <a:lumMod val="65000"/>
                  </a:schemeClr>
                </a:solidFill>
              </a:rPr>
              <a:t>Vinyals</a:t>
            </a:r>
            <a:r>
              <a:rPr lang="da-DK" dirty="0" smtClean="0">
                <a:solidFill>
                  <a:schemeClr val="bg1">
                    <a:lumMod val="65000"/>
                  </a:schemeClr>
                </a:solidFill>
              </a:rPr>
              <a:t> et al. CVPR15]</a:t>
            </a:r>
            <a:endParaRPr lang="en-US" dirty="0">
              <a:solidFill>
                <a:schemeClr val="bg1">
                  <a:lumMod val="65000"/>
                </a:schemeClr>
              </a:solidFill>
            </a:endParaRPr>
          </a:p>
        </p:txBody>
      </p:sp>
    </p:spTree>
    <p:extLst>
      <p:ext uri="{BB962C8B-B14F-4D97-AF65-F5344CB8AC3E}">
        <p14:creationId xmlns:p14="http://schemas.microsoft.com/office/powerpoint/2010/main" val="60130367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Invited Talks</a:t>
            </a:r>
            <a:endParaRPr lang="en-US" dirty="0"/>
          </a:p>
        </p:txBody>
      </p:sp>
      <p:sp>
        <p:nvSpPr>
          <p:cNvPr id="3" name="Content Placeholder 2"/>
          <p:cNvSpPr>
            <a:spLocks noGrp="1"/>
          </p:cNvSpPr>
          <p:nvPr>
            <p:ph idx="1"/>
          </p:nvPr>
        </p:nvSpPr>
        <p:spPr/>
        <p:txBody>
          <a:bodyPr/>
          <a:lstStyle/>
          <a:p>
            <a:r>
              <a:rPr lang="en-US" dirty="0"/>
              <a:t>Ross </a:t>
            </a:r>
            <a:r>
              <a:rPr lang="en-US" dirty="0" err="1"/>
              <a:t>Girshick</a:t>
            </a:r>
            <a:r>
              <a:rPr lang="en-US" dirty="0" smtClean="0"/>
              <a:t> on Object Detection and VQA</a:t>
            </a:r>
            <a:endParaRPr lang="en-US" dirty="0"/>
          </a:p>
          <a:p>
            <a:pPr lvl="1"/>
            <a:r>
              <a:rPr lang="en-US" dirty="0" smtClean="0"/>
              <a:t>Facebook AI Research</a:t>
            </a:r>
          </a:p>
          <a:p>
            <a:pPr lvl="1"/>
            <a:r>
              <a:rPr lang="en-US" dirty="0" smtClean="0"/>
              <a:t>TBD</a:t>
            </a:r>
            <a:br>
              <a:rPr lang="en-US" dirty="0" smtClean="0"/>
            </a:b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150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493" y="3048000"/>
            <a:ext cx="7954314" cy="3086100"/>
          </a:xfrm>
          <a:prstGeom prst="rect">
            <a:avLst/>
          </a:prstGeom>
        </p:spPr>
      </p:pic>
    </p:spTree>
    <p:extLst>
      <p:ext uri="{BB962C8B-B14F-4D97-AF65-F5344CB8AC3E}">
        <p14:creationId xmlns:p14="http://schemas.microsoft.com/office/powerpoint/2010/main" val="71545795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Sets vs </a:t>
            </a:r>
            <a:r>
              <a:rPr lang="en-US" dirty="0" err="1" smtClean="0"/>
              <a:t>Homeworks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PS: All theory </a:t>
            </a:r>
            <a:r>
              <a:rPr lang="en-US" dirty="0"/>
              <a:t>q</a:t>
            </a:r>
            <a:r>
              <a:rPr lang="en-US" dirty="0" smtClean="0"/>
              <a:t>uestions</a:t>
            </a:r>
          </a:p>
          <a:p>
            <a:pPr lvl="1"/>
            <a:r>
              <a:rPr lang="en-US" dirty="0" smtClean="0"/>
              <a:t>Due in 1 week</a:t>
            </a:r>
          </a:p>
          <a:p>
            <a:endParaRPr lang="en-US" dirty="0" smtClean="0"/>
          </a:p>
          <a:p>
            <a:r>
              <a:rPr lang="en-US" dirty="0" smtClean="0"/>
              <a:t>HW: All implementation questions</a:t>
            </a:r>
          </a:p>
          <a:p>
            <a:pPr lvl="1"/>
            <a:r>
              <a:rPr lang="en-US" dirty="0" smtClean="0"/>
              <a:t>Due in 2 weeks</a:t>
            </a:r>
          </a:p>
          <a:p>
            <a:endParaRPr lang="en-US" dirty="0" smtClean="0"/>
          </a:p>
          <a:p>
            <a:r>
              <a:rPr lang="en-US" dirty="0" smtClean="0"/>
              <a:t>PS and HW are hard, start early!</a:t>
            </a:r>
          </a:p>
          <a:p>
            <a:pPr lvl="1"/>
            <a:r>
              <a:rPr lang="en-US" dirty="0" smtClean="0"/>
              <a:t>Due via Canvas (Assignments tool)</a:t>
            </a:r>
          </a:p>
          <a:p>
            <a:pPr lvl="1"/>
            <a:endParaRPr lang="en-US" dirty="0" smtClean="0"/>
          </a:p>
          <a:p>
            <a:pPr lvl="2"/>
            <a:endParaRPr lang="en-US" dirty="0" smtClean="0"/>
          </a:p>
          <a:p>
            <a:r>
              <a:rPr lang="en-US" dirty="0" smtClean="0"/>
              <a:t>“Free” Late Days</a:t>
            </a:r>
          </a:p>
          <a:p>
            <a:pPr lvl="1"/>
            <a:r>
              <a:rPr lang="en-US" dirty="0"/>
              <a:t>7</a:t>
            </a:r>
            <a:r>
              <a:rPr lang="en-US" dirty="0" smtClean="0"/>
              <a:t> late days for the semester </a:t>
            </a:r>
          </a:p>
          <a:p>
            <a:pPr lvl="2"/>
            <a:r>
              <a:rPr lang="en-US" dirty="0" smtClean="0"/>
              <a:t>Use for HW, PS</a:t>
            </a:r>
          </a:p>
          <a:p>
            <a:pPr lvl="2"/>
            <a:r>
              <a:rPr lang="en-US" dirty="0" smtClean="0"/>
              <a:t>Cannot use for HW0, reviews, or presentations</a:t>
            </a:r>
          </a:p>
          <a:p>
            <a:pPr lvl="1"/>
            <a:endParaRPr lang="en-US" dirty="0" smtClean="0"/>
          </a:p>
          <a:p>
            <a:pPr lvl="1"/>
            <a:r>
              <a:rPr lang="en-US" dirty="0" smtClean="0"/>
              <a:t>After free late days are used up:</a:t>
            </a:r>
          </a:p>
          <a:p>
            <a:pPr lvl="2"/>
            <a:r>
              <a:rPr lang="en-US" dirty="0" smtClean="0"/>
              <a:t>25% penalty for each late day</a:t>
            </a:r>
          </a:p>
          <a:p>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151</a:t>
            </a:fld>
            <a:endParaRPr lang="en-US"/>
          </a:p>
        </p:txBody>
      </p:sp>
    </p:spTree>
    <p:extLst>
      <p:ext uri="{BB962C8B-B14F-4D97-AF65-F5344CB8AC3E}">
        <p14:creationId xmlns:p14="http://schemas.microsoft.com/office/powerpoint/2010/main" val="385227252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HW0</a:t>
            </a:r>
            <a:endParaRPr lang="en-US" dirty="0"/>
          </a:p>
        </p:txBody>
      </p:sp>
      <p:sp>
        <p:nvSpPr>
          <p:cNvPr id="3" name="Content Placeholder 2"/>
          <p:cNvSpPr>
            <a:spLocks noGrp="1"/>
          </p:cNvSpPr>
          <p:nvPr>
            <p:ph idx="1"/>
          </p:nvPr>
        </p:nvSpPr>
        <p:spPr/>
        <p:txBody>
          <a:bodyPr/>
          <a:lstStyle/>
          <a:p>
            <a:r>
              <a:rPr lang="en-US" dirty="0" smtClean="0"/>
              <a:t>Out today; due Thursday </a:t>
            </a:r>
            <a:r>
              <a:rPr lang="en-US" smtClean="0"/>
              <a:t>(08/24)</a:t>
            </a:r>
            <a:endParaRPr lang="en-US" dirty="0" smtClean="0"/>
          </a:p>
          <a:p>
            <a:pPr lvl="1"/>
            <a:r>
              <a:rPr lang="en-US" dirty="0" smtClean="0"/>
              <a:t>Available on class webpage + Canvas</a:t>
            </a:r>
          </a:p>
          <a:p>
            <a:endParaRPr lang="en-US" dirty="0"/>
          </a:p>
          <a:p>
            <a:r>
              <a:rPr lang="en-US" dirty="0" smtClean="0"/>
              <a:t>Grading</a:t>
            </a:r>
          </a:p>
          <a:p>
            <a:pPr lvl="1"/>
            <a:r>
              <a:rPr lang="en-US" dirty="0" smtClean="0"/>
              <a:t>Does not count towards grade.</a:t>
            </a:r>
          </a:p>
          <a:p>
            <a:pPr lvl="1"/>
            <a:r>
              <a:rPr lang="en-US" dirty="0" smtClean="0"/>
              <a:t>BUT Pass/Fail. </a:t>
            </a:r>
          </a:p>
          <a:p>
            <a:pPr lvl="1"/>
            <a:r>
              <a:rPr lang="en-US" dirty="0" smtClean="0"/>
              <a:t>&lt;=90% means that you might not be prepared for the class</a:t>
            </a:r>
          </a:p>
          <a:p>
            <a:pPr lvl="1"/>
            <a:endParaRPr lang="en-US" dirty="0"/>
          </a:p>
          <a:p>
            <a:r>
              <a:rPr lang="en-US" dirty="0" smtClean="0"/>
              <a:t>Topics</a:t>
            </a:r>
          </a:p>
          <a:p>
            <a:pPr lvl="1"/>
            <a:r>
              <a:rPr lang="en-US" dirty="0" smtClean="0"/>
              <a:t>PS: probability, calculus, convexity, proving things</a:t>
            </a:r>
          </a:p>
          <a:p>
            <a:pPr lvl="1"/>
            <a:r>
              <a:rPr lang="en-US" dirty="0" smtClean="0"/>
              <a:t>HW: Implement training of a soft-max classifier via SGD</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152</a:t>
            </a:fld>
            <a:endParaRPr lang="en-US"/>
          </a:p>
        </p:txBody>
      </p:sp>
    </p:spTree>
    <p:extLst>
      <p:ext uri="{BB962C8B-B14F-4D97-AF65-F5344CB8AC3E}">
        <p14:creationId xmlns:p14="http://schemas.microsoft.com/office/powerpoint/2010/main" val="242374800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 Reviews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Length</a:t>
            </a:r>
          </a:p>
          <a:p>
            <a:pPr lvl="1"/>
            <a:r>
              <a:rPr lang="en-US" dirty="0" smtClean="0"/>
              <a:t>200-400 words. </a:t>
            </a:r>
          </a:p>
          <a:p>
            <a:r>
              <a:rPr lang="en-US" dirty="0" smtClean="0"/>
              <a:t>Due: Midnight before class on Piazza</a:t>
            </a:r>
          </a:p>
          <a:p>
            <a:endParaRPr lang="en-US" dirty="0" smtClean="0"/>
          </a:p>
          <a:p>
            <a:r>
              <a:rPr lang="en-US" dirty="0" smtClean="0"/>
              <a:t>Organization</a:t>
            </a:r>
          </a:p>
          <a:p>
            <a:pPr lvl="1"/>
            <a:r>
              <a:rPr lang="en-US" dirty="0" smtClean="0"/>
              <a:t>Summary:</a:t>
            </a:r>
          </a:p>
          <a:p>
            <a:pPr lvl="2"/>
            <a:r>
              <a:rPr lang="en-US" sz="1200" dirty="0"/>
              <a:t>W</a:t>
            </a:r>
            <a:r>
              <a:rPr lang="en-US" sz="1200" dirty="0" smtClean="0"/>
              <a:t>hat </a:t>
            </a:r>
            <a:r>
              <a:rPr lang="en-US" sz="1200" dirty="0"/>
              <a:t>is this paper </a:t>
            </a:r>
            <a:r>
              <a:rPr lang="en-US" sz="1200" dirty="0" smtClean="0"/>
              <a:t>about? What is the main contribution? Describe the main approach &amp; results. </a:t>
            </a:r>
            <a:r>
              <a:rPr lang="en-US" sz="1200" dirty="0"/>
              <a:t>Just facts, no opinions yet</a:t>
            </a:r>
            <a:r>
              <a:rPr lang="en-US" sz="1200" dirty="0" smtClean="0"/>
              <a:t>.</a:t>
            </a:r>
          </a:p>
          <a:p>
            <a:pPr lvl="1"/>
            <a:r>
              <a:rPr lang="en-US" dirty="0" smtClean="0"/>
              <a:t>List </a:t>
            </a:r>
            <a:r>
              <a:rPr lang="en-US" dirty="0"/>
              <a:t>of positive points / </a:t>
            </a:r>
            <a:r>
              <a:rPr lang="en-US" dirty="0" smtClean="0"/>
              <a:t>Strengths:</a:t>
            </a:r>
          </a:p>
          <a:p>
            <a:pPr lvl="2"/>
            <a:r>
              <a:rPr lang="en-US" sz="1200" dirty="0" smtClean="0"/>
              <a:t>Is there a </a:t>
            </a:r>
            <a:r>
              <a:rPr lang="en-US" sz="1200" dirty="0"/>
              <a:t>new theoretical </a:t>
            </a:r>
            <a:r>
              <a:rPr lang="en-US" sz="1200" dirty="0" smtClean="0"/>
              <a:t>insight? Or a significant empirical advance? Did </a:t>
            </a:r>
            <a:r>
              <a:rPr lang="en-US" sz="1200" dirty="0"/>
              <a:t>they solve a standing open problem? O</a:t>
            </a:r>
            <a:r>
              <a:rPr lang="en-US" sz="1200" dirty="0" smtClean="0"/>
              <a:t>r </a:t>
            </a:r>
            <a:r>
              <a:rPr lang="en-US" sz="1200" dirty="0"/>
              <a:t>is a good formulation for a new problem? </a:t>
            </a:r>
            <a:r>
              <a:rPr lang="en-US" sz="1200" dirty="0" smtClean="0"/>
              <a:t>Or </a:t>
            </a:r>
            <a:r>
              <a:rPr lang="en-US" sz="1200" dirty="0"/>
              <a:t>a faster/better solution for an existing problem? </a:t>
            </a:r>
            <a:r>
              <a:rPr lang="en-US" sz="1200" dirty="0" smtClean="0"/>
              <a:t>Any </a:t>
            </a:r>
            <a:r>
              <a:rPr lang="en-US" sz="1200" dirty="0"/>
              <a:t>good practical outcome (code, algorithm, </a:t>
            </a:r>
            <a:r>
              <a:rPr lang="en-US" sz="1200" dirty="0" err="1"/>
              <a:t>etc</a:t>
            </a:r>
            <a:r>
              <a:rPr lang="en-US" sz="1200" dirty="0"/>
              <a:t>)? </a:t>
            </a:r>
            <a:r>
              <a:rPr lang="en-US" sz="1200" dirty="0" smtClean="0"/>
              <a:t>Are </a:t>
            </a:r>
            <a:r>
              <a:rPr lang="en-US" sz="1200" dirty="0"/>
              <a:t>the experiments well executed? </a:t>
            </a:r>
            <a:r>
              <a:rPr lang="en-US" sz="1200" dirty="0" smtClean="0"/>
              <a:t>Useful </a:t>
            </a:r>
            <a:r>
              <a:rPr lang="en-US" sz="1200" dirty="0"/>
              <a:t>for the community in general?</a:t>
            </a:r>
          </a:p>
          <a:p>
            <a:pPr lvl="1"/>
            <a:r>
              <a:rPr lang="en-US" dirty="0" smtClean="0"/>
              <a:t>List </a:t>
            </a:r>
            <a:r>
              <a:rPr lang="en-US" dirty="0"/>
              <a:t>of negative points / Weaknesses: </a:t>
            </a:r>
          </a:p>
          <a:p>
            <a:pPr lvl="2"/>
            <a:r>
              <a:rPr lang="en-US" sz="1200" dirty="0" smtClean="0"/>
              <a:t>What would you do differently? Any </a:t>
            </a:r>
            <a:r>
              <a:rPr lang="en-US" sz="1200" dirty="0"/>
              <a:t>missing baselines? </a:t>
            </a:r>
            <a:r>
              <a:rPr lang="en-US" sz="1200" dirty="0" smtClean="0"/>
              <a:t>missing </a:t>
            </a:r>
            <a:r>
              <a:rPr lang="en-US" sz="1200" dirty="0"/>
              <a:t>datasets? any odd design choices in the algorithm not explained well? quality of writing? Is there sufficient novelty in what they propose? Has it already been done? Minor variation of previous work? Why should anyone care? Is the problem interesting and significant?</a:t>
            </a:r>
          </a:p>
          <a:p>
            <a:pPr lvl="1"/>
            <a:r>
              <a:rPr lang="en-US" dirty="0" smtClean="0"/>
              <a:t>Reflections</a:t>
            </a:r>
          </a:p>
          <a:p>
            <a:pPr lvl="2"/>
            <a:r>
              <a:rPr lang="en-US" sz="1200" dirty="0" smtClean="0"/>
              <a:t>How does this relate to other papers we have read? What are the next research directions in this line of work?</a:t>
            </a:r>
            <a:endParaRPr lang="en-US" sz="1200"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153</a:t>
            </a:fld>
            <a:endParaRPr lang="en-US"/>
          </a:p>
        </p:txBody>
      </p:sp>
    </p:spTree>
    <p:extLst>
      <p:ext uri="{BB962C8B-B14F-4D97-AF65-F5344CB8AC3E}">
        <p14:creationId xmlns:p14="http://schemas.microsoft.com/office/powerpoint/2010/main" val="411783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Presentations</a:t>
            </a:r>
            <a:endParaRPr lang="en-US" dirty="0"/>
          </a:p>
        </p:txBody>
      </p:sp>
      <p:sp>
        <p:nvSpPr>
          <p:cNvPr id="3" name="Content Placeholder 2"/>
          <p:cNvSpPr>
            <a:spLocks noGrp="1"/>
          </p:cNvSpPr>
          <p:nvPr>
            <p:ph idx="1"/>
          </p:nvPr>
        </p:nvSpPr>
        <p:spPr/>
        <p:txBody>
          <a:bodyPr>
            <a:normAutofit/>
          </a:bodyPr>
          <a:lstStyle/>
          <a:p>
            <a:r>
              <a:rPr lang="en-US" dirty="0" smtClean="0"/>
              <a:t>Frequency</a:t>
            </a:r>
          </a:p>
          <a:p>
            <a:pPr lvl="1"/>
            <a:r>
              <a:rPr lang="en-US" dirty="0" smtClean="0"/>
              <a:t>[Tentative] Once in the semester</a:t>
            </a:r>
          </a:p>
          <a:p>
            <a:endParaRPr lang="en-US" dirty="0"/>
          </a:p>
          <a:p>
            <a:r>
              <a:rPr lang="en-US" dirty="0" smtClean="0"/>
              <a:t>Expectations</a:t>
            </a:r>
          </a:p>
          <a:p>
            <a:pPr lvl="1"/>
            <a:r>
              <a:rPr lang="en-US" dirty="0" smtClean="0"/>
              <a:t>Present details of 1 paper </a:t>
            </a:r>
            <a:r>
              <a:rPr lang="en-US" dirty="0"/>
              <a:t>in detail</a:t>
            </a:r>
          </a:p>
          <a:p>
            <a:pPr lvl="2"/>
            <a:r>
              <a:rPr lang="en-US" dirty="0"/>
              <a:t>Describe </a:t>
            </a:r>
            <a:r>
              <a:rPr lang="en-US" dirty="0" smtClean="0"/>
              <a:t>formulation, experiment, approaches, datasets</a:t>
            </a:r>
          </a:p>
          <a:p>
            <a:pPr lvl="2"/>
            <a:r>
              <a:rPr lang="en-US" dirty="0" smtClean="0"/>
              <a:t>Encouraged </a:t>
            </a:r>
            <a:r>
              <a:rPr lang="en-US" dirty="0"/>
              <a:t>to present a broad </a:t>
            </a:r>
            <a:r>
              <a:rPr lang="en-US" dirty="0" smtClean="0"/>
              <a:t>picture</a:t>
            </a:r>
          </a:p>
          <a:p>
            <a:pPr lvl="2"/>
            <a:r>
              <a:rPr lang="en-US" dirty="0" smtClean="0"/>
              <a:t>Show results; demo code if possible</a:t>
            </a:r>
            <a:endParaRPr lang="en-US" dirty="0"/>
          </a:p>
          <a:p>
            <a:pPr lvl="1"/>
            <a:r>
              <a:rPr lang="en-US" dirty="0" smtClean="0"/>
              <a:t>Please </a:t>
            </a:r>
            <a:r>
              <a:rPr lang="en-US" dirty="0"/>
              <a:t>clearly cite the source of each slide that is not your own. </a:t>
            </a:r>
            <a:endParaRPr lang="en-US" dirty="0" smtClean="0"/>
          </a:p>
          <a:p>
            <a:pPr lvl="1"/>
            <a:r>
              <a:rPr lang="en-US" dirty="0" smtClean="0"/>
              <a:t>Meet with TA 1 week before class to dry run presentation </a:t>
            </a:r>
          </a:p>
          <a:p>
            <a:pPr lvl="2"/>
            <a:r>
              <a:rPr lang="en-US" dirty="0" smtClean="0"/>
              <a:t>Worth 40% of presentation grade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154</a:t>
            </a:fld>
            <a:endParaRPr lang="en-US"/>
          </a:p>
        </p:txBody>
      </p:sp>
    </p:spTree>
    <p:extLst>
      <p:ext uri="{BB962C8B-B14F-4D97-AF65-F5344CB8AC3E}">
        <p14:creationId xmlns:p14="http://schemas.microsoft.com/office/powerpoint/2010/main" val="275946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Goal</a:t>
            </a:r>
          </a:p>
          <a:p>
            <a:pPr lvl="1"/>
            <a:r>
              <a:rPr lang="en-US" dirty="0" smtClean="0"/>
              <a:t>Chance to try Deep Learning</a:t>
            </a:r>
          </a:p>
          <a:p>
            <a:pPr lvl="1"/>
            <a:r>
              <a:rPr lang="en-US" dirty="0" smtClean="0"/>
              <a:t>Encouraged to apply to your research (computer vision, NLP, robotics,…)</a:t>
            </a:r>
          </a:p>
          <a:p>
            <a:pPr lvl="1"/>
            <a:r>
              <a:rPr lang="en-US" dirty="0" smtClean="0"/>
              <a:t>Must be done this semester. </a:t>
            </a:r>
          </a:p>
          <a:p>
            <a:pPr lvl="1"/>
            <a:r>
              <a:rPr lang="en-US" dirty="0"/>
              <a:t>Can combine with other classes </a:t>
            </a:r>
          </a:p>
          <a:p>
            <a:pPr lvl="2"/>
            <a:r>
              <a:rPr lang="en-US" dirty="0"/>
              <a:t>get permission from both instructors; delineate different parts</a:t>
            </a:r>
          </a:p>
          <a:p>
            <a:pPr lvl="1"/>
            <a:r>
              <a:rPr lang="en-US" dirty="0"/>
              <a:t>Extra credit for shooting for a publication</a:t>
            </a:r>
          </a:p>
          <a:p>
            <a:endParaRPr lang="en-US" dirty="0" smtClean="0"/>
          </a:p>
          <a:p>
            <a:r>
              <a:rPr lang="en-US" dirty="0" smtClean="0"/>
              <a:t>Main categories</a:t>
            </a:r>
          </a:p>
          <a:p>
            <a:pPr lvl="1"/>
            <a:r>
              <a:rPr lang="en-US" dirty="0" smtClean="0">
                <a:solidFill>
                  <a:srgbClr val="FF0000"/>
                </a:solidFill>
              </a:rPr>
              <a:t>Application/Survey</a:t>
            </a:r>
          </a:p>
          <a:p>
            <a:pPr lvl="2"/>
            <a:r>
              <a:rPr lang="en-US" dirty="0" smtClean="0"/>
              <a:t>Compare a bunch of existing algorithms on a new application domain of your interest</a:t>
            </a:r>
          </a:p>
          <a:p>
            <a:pPr lvl="1"/>
            <a:r>
              <a:rPr lang="en-US" dirty="0" smtClean="0">
                <a:solidFill>
                  <a:srgbClr val="FF0000"/>
                </a:solidFill>
              </a:rPr>
              <a:t>Formulation/Development</a:t>
            </a:r>
          </a:p>
          <a:p>
            <a:pPr lvl="2"/>
            <a:r>
              <a:rPr lang="en-US" dirty="0" smtClean="0"/>
              <a:t>Formulate a new model or algorithm for a new or old problem</a:t>
            </a:r>
          </a:p>
          <a:p>
            <a:pPr lvl="1"/>
            <a:r>
              <a:rPr lang="en-US" dirty="0" smtClean="0">
                <a:solidFill>
                  <a:srgbClr val="FF0000"/>
                </a:solidFill>
              </a:rPr>
              <a:t>Theory</a:t>
            </a:r>
          </a:p>
          <a:p>
            <a:pPr lvl="2"/>
            <a:r>
              <a:rPr lang="en-US" dirty="0" smtClean="0"/>
              <a:t>Theoretically analyze an existing algorithm</a:t>
            </a:r>
          </a:p>
          <a:p>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155</a:t>
            </a:fld>
            <a:endParaRPr lang="en-US"/>
          </a:p>
        </p:txBody>
      </p:sp>
    </p:spTree>
    <p:extLst>
      <p:ext uri="{BB962C8B-B14F-4D97-AF65-F5344CB8AC3E}">
        <p14:creationId xmlns:p14="http://schemas.microsoft.com/office/powerpoint/2010/main" val="276380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What is Deep Learning, the field, about?</a:t>
            </a:r>
          </a:p>
          <a:p>
            <a:pPr lvl="1"/>
            <a:r>
              <a:rPr lang="en-US" dirty="0" smtClean="0"/>
              <a:t>Highlight of some recent projects from my lab</a:t>
            </a:r>
          </a:p>
          <a:p>
            <a:pPr lvl="1"/>
            <a:endParaRPr lang="en-US" dirty="0"/>
          </a:p>
          <a:p>
            <a:r>
              <a:rPr lang="en-US" dirty="0" smtClean="0"/>
              <a:t>What is this class about? </a:t>
            </a:r>
          </a:p>
          <a:p>
            <a:endParaRPr lang="en-US" dirty="0"/>
          </a:p>
          <a:p>
            <a:r>
              <a:rPr lang="en-US" dirty="0" smtClean="0"/>
              <a:t>What to expect? </a:t>
            </a:r>
            <a:endParaRPr lang="en-US" dirty="0"/>
          </a:p>
          <a:p>
            <a:pPr lvl="1"/>
            <a:r>
              <a:rPr lang="en-US" dirty="0" smtClean="0"/>
              <a:t>Logistics</a:t>
            </a:r>
          </a:p>
          <a:p>
            <a:pPr lvl="1"/>
            <a:endParaRPr lang="en-US" dirty="0"/>
          </a:p>
          <a:p>
            <a:r>
              <a:rPr lang="en-US" dirty="0" smtClean="0"/>
              <a:t>FAQ</a:t>
            </a:r>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156</a:t>
            </a:fld>
            <a:endParaRPr lang="en-US"/>
          </a:p>
        </p:txBody>
      </p:sp>
    </p:spTree>
    <p:extLst>
      <p:ext uri="{BB962C8B-B14F-4D97-AF65-F5344CB8AC3E}">
        <p14:creationId xmlns:p14="http://schemas.microsoft.com/office/powerpoint/2010/main" val="26031458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Waitlist / Audit / Sit in</a:t>
            </a:r>
            <a:endParaRPr lang="en-US" dirty="0"/>
          </a:p>
        </p:txBody>
      </p:sp>
      <p:sp>
        <p:nvSpPr>
          <p:cNvPr id="3" name="Content Placeholder 2"/>
          <p:cNvSpPr>
            <a:spLocks noGrp="1"/>
          </p:cNvSpPr>
          <p:nvPr>
            <p:ph idx="1"/>
          </p:nvPr>
        </p:nvSpPr>
        <p:spPr/>
        <p:txBody>
          <a:bodyPr/>
          <a:lstStyle/>
          <a:p>
            <a:r>
              <a:rPr lang="en-US" dirty="0" smtClean="0"/>
              <a:t>Waitlist</a:t>
            </a:r>
          </a:p>
          <a:p>
            <a:pPr lvl="1"/>
            <a:r>
              <a:rPr lang="en-US" dirty="0" smtClean="0"/>
              <a:t>Class is full. Size will not increase further. </a:t>
            </a:r>
          </a:p>
          <a:p>
            <a:pPr lvl="1"/>
            <a:r>
              <a:rPr lang="en-US" dirty="0" smtClean="0"/>
              <a:t>Do HW0. Come to first few classes.</a:t>
            </a:r>
          </a:p>
          <a:p>
            <a:pPr lvl="1"/>
            <a:r>
              <a:rPr lang="en-US" dirty="0" smtClean="0"/>
              <a:t>Hope people drop.</a:t>
            </a:r>
          </a:p>
          <a:p>
            <a:pPr lvl="1"/>
            <a:endParaRPr lang="en-US" dirty="0"/>
          </a:p>
          <a:p>
            <a:r>
              <a:rPr lang="en-US" dirty="0" smtClean="0"/>
              <a:t>Audit or Pass/Fail</a:t>
            </a:r>
          </a:p>
          <a:p>
            <a:pPr lvl="1"/>
            <a:r>
              <a:rPr lang="en-US" dirty="0" smtClean="0"/>
              <a:t>We will give preference to people taking class for credit.</a:t>
            </a:r>
          </a:p>
          <a:p>
            <a:pPr lvl="1"/>
            <a:endParaRPr lang="en-US" dirty="0"/>
          </a:p>
          <a:p>
            <a:r>
              <a:rPr lang="en-US" dirty="0" smtClean="0"/>
              <a:t>Sitting in</a:t>
            </a:r>
          </a:p>
          <a:p>
            <a:pPr lvl="1"/>
            <a:r>
              <a:rPr lang="en-US" dirty="0" smtClean="0"/>
              <a:t>Talk to instructor.</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157</a:t>
            </a:fld>
            <a:endParaRPr lang="en-US"/>
          </a:p>
        </p:txBody>
      </p:sp>
    </p:spTree>
    <p:extLst>
      <p:ext uri="{BB962C8B-B14F-4D97-AF65-F5344CB8AC3E}">
        <p14:creationId xmlns:p14="http://schemas.microsoft.com/office/powerpoint/2010/main" val="171808146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Re-grading Policy</a:t>
            </a:r>
            <a:endParaRPr lang="en-US" dirty="0"/>
          </a:p>
        </p:txBody>
      </p:sp>
      <p:sp>
        <p:nvSpPr>
          <p:cNvPr id="3" name="Content Placeholder 2"/>
          <p:cNvSpPr>
            <a:spLocks noGrp="1"/>
          </p:cNvSpPr>
          <p:nvPr>
            <p:ph idx="1"/>
          </p:nvPr>
        </p:nvSpPr>
        <p:spPr/>
        <p:txBody>
          <a:bodyPr/>
          <a:lstStyle/>
          <a:p>
            <a:r>
              <a:rPr lang="en-US" dirty="0"/>
              <a:t>Homework </a:t>
            </a:r>
            <a:r>
              <a:rPr lang="en-US" dirty="0" smtClean="0"/>
              <a:t>assignments</a:t>
            </a:r>
          </a:p>
          <a:p>
            <a:pPr lvl="1"/>
            <a:r>
              <a:rPr lang="en-US" b="1" dirty="0"/>
              <a:t>Within 1</a:t>
            </a:r>
            <a:r>
              <a:rPr lang="en-US" b="1" dirty="0" smtClean="0"/>
              <a:t> week</a:t>
            </a:r>
            <a:r>
              <a:rPr lang="en-US" dirty="0" smtClean="0"/>
              <a:t> </a:t>
            </a:r>
            <a:r>
              <a:rPr lang="en-US" dirty="0"/>
              <a:t>of receiving grades: </a:t>
            </a:r>
            <a:r>
              <a:rPr lang="en-US" dirty="0" smtClean="0"/>
              <a:t>see the TAs</a:t>
            </a:r>
          </a:p>
          <a:p>
            <a:pPr lvl="1"/>
            <a:endParaRPr lang="en-US" dirty="0" smtClean="0"/>
          </a:p>
          <a:p>
            <a:endParaRPr lang="en-US" dirty="0" smtClean="0"/>
          </a:p>
          <a:p>
            <a:r>
              <a:rPr lang="en-US" dirty="0" smtClean="0"/>
              <a:t>This is an advanced grad class. </a:t>
            </a:r>
          </a:p>
          <a:p>
            <a:pPr lvl="1"/>
            <a:r>
              <a:rPr lang="en-US" dirty="0" smtClean="0"/>
              <a:t>The goal is understanding the material and making progress towards our research. </a:t>
            </a:r>
          </a:p>
          <a:p>
            <a:pPr lvl="1"/>
            <a:endParaRPr lang="en-US" dirty="0" smtClean="0"/>
          </a:p>
          <a:p>
            <a:pPr lvl="1"/>
            <a:endParaRPr lang="en-US" dirty="0" smtClean="0"/>
          </a:p>
          <a:p>
            <a:pPr marL="0" lvl="0" indent="0">
              <a:buNone/>
            </a:pPr>
            <a:endParaRPr lang="en-US" dirty="0">
              <a:solidFill>
                <a:prstClr val="black"/>
              </a:solidFill>
            </a:endParaRPr>
          </a:p>
          <a:p>
            <a:pPr lvl="1"/>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158</a:t>
            </a:fld>
            <a:endParaRPr lang="en-US"/>
          </a:p>
        </p:txBody>
      </p:sp>
    </p:spTree>
    <p:extLst>
      <p:ext uri="{BB962C8B-B14F-4D97-AF65-F5344CB8AC3E}">
        <p14:creationId xmlns:p14="http://schemas.microsoft.com/office/powerpoint/2010/main" val="155189974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Collaboration Policy</a:t>
            </a:r>
            <a:endParaRPr lang="en-US" dirty="0"/>
          </a:p>
        </p:txBody>
      </p:sp>
      <p:sp>
        <p:nvSpPr>
          <p:cNvPr id="3" name="Content Placeholder 2"/>
          <p:cNvSpPr>
            <a:spLocks noGrp="1"/>
          </p:cNvSpPr>
          <p:nvPr>
            <p:ph idx="1"/>
          </p:nvPr>
        </p:nvSpPr>
        <p:spPr/>
        <p:txBody>
          <a:bodyPr/>
          <a:lstStyle/>
          <a:p>
            <a:r>
              <a:rPr lang="en-US" dirty="0" smtClean="0"/>
              <a:t>Collaboration</a:t>
            </a:r>
          </a:p>
          <a:p>
            <a:pPr lvl="1"/>
            <a:r>
              <a:rPr lang="en-US" dirty="0" smtClean="0"/>
              <a:t>Only on HWs and project (not allowed in HW0).</a:t>
            </a:r>
            <a:endParaRPr lang="en-US" dirty="0"/>
          </a:p>
          <a:p>
            <a:pPr lvl="1"/>
            <a:r>
              <a:rPr lang="en-US" dirty="0"/>
              <a:t>You may discuss the questions</a:t>
            </a:r>
          </a:p>
          <a:p>
            <a:pPr lvl="1"/>
            <a:r>
              <a:rPr lang="en-US" dirty="0"/>
              <a:t>Each student writes their own answers</a:t>
            </a:r>
          </a:p>
          <a:p>
            <a:pPr lvl="1"/>
            <a:r>
              <a:rPr lang="en-US" dirty="0"/>
              <a:t>Write on your homework anyone with whom you collaborate</a:t>
            </a:r>
          </a:p>
          <a:p>
            <a:pPr lvl="1"/>
            <a:r>
              <a:rPr lang="en-US" dirty="0"/>
              <a:t>Each student must write their own code for the programming part</a:t>
            </a:r>
          </a:p>
          <a:p>
            <a:endParaRPr lang="en-US" dirty="0"/>
          </a:p>
          <a:p>
            <a:r>
              <a:rPr lang="en-US" dirty="0" smtClean="0"/>
              <a:t>Zero tolerance on plagiarism</a:t>
            </a:r>
          </a:p>
          <a:p>
            <a:pPr lvl="1"/>
            <a:r>
              <a:rPr lang="en-US" dirty="0" smtClean="0"/>
              <a:t>Neither ethical nor in your best interest</a:t>
            </a:r>
          </a:p>
          <a:p>
            <a:pPr lvl="1"/>
            <a:r>
              <a:rPr lang="en-US" dirty="0" smtClean="0"/>
              <a:t>Always credit your sources</a:t>
            </a:r>
          </a:p>
          <a:p>
            <a:pPr lvl="1"/>
            <a:r>
              <a:rPr lang="en-US" dirty="0" smtClean="0"/>
              <a:t>Don’t cheat. We will find out. </a:t>
            </a:r>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159</a:t>
            </a:fld>
            <a:endParaRPr lang="en-US"/>
          </a:p>
        </p:txBody>
      </p:sp>
    </p:spTree>
    <p:extLst>
      <p:ext uri="{BB962C8B-B14F-4D97-AF65-F5344CB8AC3E}">
        <p14:creationId xmlns:p14="http://schemas.microsoft.com/office/powerpoint/2010/main" val="8186997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Visual Question Answering (VQA)</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16</a:t>
            </a:fld>
            <a:endParaRPr lang="en-US"/>
          </a:p>
        </p:txBody>
      </p:sp>
      <p:pic>
        <p:nvPicPr>
          <p:cNvPr id="7" name="Picture 6"/>
          <p:cNvPicPr>
            <a:picLocks noChangeAspect="1"/>
          </p:cNvPicPr>
          <p:nvPr/>
        </p:nvPicPr>
        <p:blipFill>
          <a:blip r:embed="rId2"/>
          <a:stretch>
            <a:fillRect/>
          </a:stretch>
        </p:blipFill>
        <p:spPr>
          <a:xfrm>
            <a:off x="0" y="1752600"/>
            <a:ext cx="9144000" cy="3329162"/>
          </a:xfrm>
          <a:prstGeom prst="rect">
            <a:avLst/>
          </a:prstGeom>
        </p:spPr>
      </p:pic>
    </p:spTree>
    <p:extLst>
      <p:ext uri="{BB962C8B-B14F-4D97-AF65-F5344CB8AC3E}">
        <p14:creationId xmlns:p14="http://schemas.microsoft.com/office/powerpoint/2010/main" val="66014921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Channels</a:t>
            </a:r>
            <a:endParaRPr lang="en-US" dirty="0"/>
          </a:p>
        </p:txBody>
      </p:sp>
      <p:sp>
        <p:nvSpPr>
          <p:cNvPr id="3" name="Content Placeholder 2"/>
          <p:cNvSpPr>
            <a:spLocks noGrp="1"/>
          </p:cNvSpPr>
          <p:nvPr>
            <p:ph idx="1"/>
          </p:nvPr>
        </p:nvSpPr>
        <p:spPr/>
        <p:txBody>
          <a:bodyPr/>
          <a:lstStyle/>
          <a:p>
            <a:r>
              <a:rPr lang="en-US" dirty="0" smtClean="0"/>
              <a:t>Primary </a:t>
            </a:r>
            <a:r>
              <a:rPr lang="en-US" dirty="0"/>
              <a:t>means of </a:t>
            </a:r>
            <a:r>
              <a:rPr lang="en-US" dirty="0" smtClean="0"/>
              <a:t>communication -- Piazza</a:t>
            </a:r>
          </a:p>
          <a:p>
            <a:pPr lvl="1"/>
            <a:r>
              <a:rPr lang="en-US" dirty="0" smtClean="0"/>
              <a:t>No direct emails to Instructor unless private information</a:t>
            </a:r>
          </a:p>
          <a:p>
            <a:pPr lvl="1"/>
            <a:r>
              <a:rPr lang="en-US" dirty="0" smtClean="0"/>
              <a:t>Instructor/TAs can provide answers to everyone on forum</a:t>
            </a:r>
          </a:p>
          <a:p>
            <a:pPr lvl="1"/>
            <a:r>
              <a:rPr lang="en-US" dirty="0" smtClean="0"/>
              <a:t>Class participation credit for answering questions!</a:t>
            </a:r>
          </a:p>
          <a:p>
            <a:pPr lvl="1"/>
            <a:r>
              <a:rPr lang="en-US" dirty="0" smtClean="0"/>
              <a:t>No posting answers. We will monitor.</a:t>
            </a:r>
          </a:p>
          <a:p>
            <a:pPr lvl="1"/>
            <a:endParaRPr lang="en-US" dirty="0" smtClean="0"/>
          </a:p>
          <a:p>
            <a:r>
              <a:rPr lang="en-US" dirty="0" smtClean="0"/>
              <a:t>Staff Mailing List</a:t>
            </a:r>
          </a:p>
          <a:p>
            <a:pPr lvl="1"/>
            <a:r>
              <a:rPr lang="en-US" dirty="0">
                <a:hlinkClick r:id="rId2"/>
              </a:rPr>
              <a:t>cs-7643-f17-staff@googlegroups.com</a:t>
            </a:r>
            <a:endParaRPr lang="en-US" dirty="0" smtClean="0"/>
          </a:p>
          <a:p>
            <a:endParaRPr lang="en-US" dirty="0" smtClean="0"/>
          </a:p>
          <a:p>
            <a:r>
              <a:rPr lang="en-US" dirty="0" smtClean="0"/>
              <a:t>Class websites:</a:t>
            </a:r>
          </a:p>
          <a:p>
            <a:pPr lvl="1"/>
            <a:r>
              <a:rPr lang="en-US" dirty="0">
                <a:hlinkClick r:id="rId3"/>
              </a:rPr>
              <a:t>https://www.cc.gatech.edu/classes/AY2018/cs7643_fall</a:t>
            </a:r>
            <a:r>
              <a:rPr lang="en-US" dirty="0" smtClean="0">
                <a:hlinkClick r:id="rId3"/>
              </a:rPr>
              <a:t>/</a:t>
            </a:r>
            <a:endParaRPr lang="en-US" dirty="0" smtClean="0"/>
          </a:p>
          <a:p>
            <a:pPr lvl="1"/>
            <a:r>
              <a:rPr lang="en-US" dirty="0" smtClean="0">
                <a:hlinkClick r:id="rId4"/>
              </a:rPr>
              <a:t>gatech.instructure.com/courses/772</a:t>
            </a:r>
            <a:endParaRPr lang="en-US" dirty="0" smtClean="0"/>
          </a:p>
          <a:p>
            <a:pPr lvl="1"/>
            <a:r>
              <a:rPr lang="en-US" dirty="0">
                <a:hlinkClick r:id="rId5"/>
              </a:rPr>
              <a:t>piazza.com/gatech/fall2017/cs7643</a:t>
            </a:r>
            <a:endParaRPr lang="sk-SK" dirty="0" smtClean="0"/>
          </a:p>
          <a:p>
            <a:pPr lvl="1"/>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160</a:t>
            </a:fld>
            <a:endParaRPr lang="en-US"/>
          </a:p>
        </p:txBody>
      </p:sp>
    </p:spTree>
    <p:extLst>
      <p:ext uri="{BB962C8B-B14F-4D97-AF65-F5344CB8AC3E}">
        <p14:creationId xmlns:p14="http://schemas.microsoft.com/office/powerpoint/2010/main" val="399988024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Todo</a:t>
            </a:r>
            <a:endParaRPr lang="en-US" dirty="0"/>
          </a:p>
        </p:txBody>
      </p:sp>
      <p:sp>
        <p:nvSpPr>
          <p:cNvPr id="3" name="Content Placeholder 2"/>
          <p:cNvSpPr>
            <a:spLocks noGrp="1"/>
          </p:cNvSpPr>
          <p:nvPr>
            <p:ph idx="1"/>
          </p:nvPr>
        </p:nvSpPr>
        <p:spPr/>
        <p:txBody>
          <a:bodyPr/>
          <a:lstStyle/>
          <a:p>
            <a:r>
              <a:rPr lang="en-US" dirty="0" smtClean="0"/>
              <a:t>HW0</a:t>
            </a:r>
          </a:p>
          <a:p>
            <a:pPr lvl="1"/>
            <a:r>
              <a:rPr lang="en-US" dirty="0" smtClean="0"/>
              <a:t>Due Thursday Aug 24 11:55pm</a:t>
            </a:r>
          </a:p>
          <a:p>
            <a:pPr lvl="1"/>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161</a:t>
            </a:fld>
            <a:endParaRPr lang="en-US"/>
          </a:p>
        </p:txBody>
      </p:sp>
    </p:spTree>
    <p:extLst>
      <p:ext uri="{BB962C8B-B14F-4D97-AF65-F5344CB8AC3E}">
        <p14:creationId xmlns:p14="http://schemas.microsoft.com/office/powerpoint/2010/main" val="56397332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pic>
        <p:nvPicPr>
          <p:cNvPr id="6" name="Content Placeholder 5"/>
          <p:cNvPicPr>
            <a:picLocks noGrp="1" noChangeAspect="1"/>
          </p:cNvPicPr>
          <p:nvPr>
            <p:ph idx="1"/>
          </p:nvPr>
        </p:nvPicPr>
        <p:blipFill>
          <a:blip r:embed="rId2"/>
          <a:srcRect l="4543" r="4543"/>
          <a:stretch>
            <a:fillRect/>
          </a:stretch>
        </p:blipFill>
        <p:spPr/>
      </p:pic>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162</a:t>
            </a:fld>
            <a:endParaRPr lang="en-US"/>
          </a:p>
        </p:txBody>
      </p:sp>
    </p:spTree>
    <p:extLst>
      <p:ext uri="{BB962C8B-B14F-4D97-AF65-F5344CB8AC3E}">
        <p14:creationId xmlns:p14="http://schemas.microsoft.com/office/powerpoint/2010/main" val="2076398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www.visualqa.org</a:t>
            </a:r>
          </a:p>
        </p:txBody>
      </p:sp>
      <p:pic>
        <p:nvPicPr>
          <p:cNvPr id="6" name="vqa_demo_hq_2x.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66800"/>
            <a:ext cx="9144000" cy="5143500"/>
          </a:xfrm>
          <a:prstGeom prst="rect">
            <a:avLst/>
          </a:prstGeom>
        </p:spPr>
      </p:pic>
      <p:sp>
        <p:nvSpPr>
          <p:cNvPr id="7" name="Title 1"/>
          <p:cNvSpPr>
            <a:spLocks noGrp="1"/>
          </p:cNvSpPr>
          <p:nvPr>
            <p:ph type="title"/>
          </p:nvPr>
        </p:nvSpPr>
        <p:spPr>
          <a:xfrm>
            <a:off x="0" y="228600"/>
            <a:ext cx="9144000" cy="685800"/>
          </a:xfrm>
        </p:spPr>
        <p:txBody>
          <a:bodyPr/>
          <a:lstStyle/>
          <a:p>
            <a:r>
              <a:rPr lang="en-US" dirty="0"/>
              <a:t>Visual </a:t>
            </a:r>
            <a:r>
              <a:rPr lang="en-US" dirty="0" smtClean="0"/>
              <a:t>Question Answering (VQA)</a:t>
            </a:r>
            <a:endParaRPr lang="en-US" dirty="0"/>
          </a:p>
        </p:txBody>
      </p:sp>
      <p:sp>
        <p:nvSpPr>
          <p:cNvPr id="8" name="TextBox 7"/>
          <p:cNvSpPr txBox="1"/>
          <p:nvPr/>
        </p:nvSpPr>
        <p:spPr>
          <a:xfrm>
            <a:off x="3602907" y="6550223"/>
            <a:ext cx="2030962" cy="307777"/>
          </a:xfrm>
          <a:prstGeom prst="rect">
            <a:avLst/>
          </a:prstGeom>
          <a:noFill/>
        </p:spPr>
        <p:txBody>
          <a:bodyPr wrap="none" rtlCol="0">
            <a:spAutoFit/>
          </a:bodyPr>
          <a:lstStyle/>
          <a:p>
            <a:r>
              <a:rPr lang="en-US" sz="1400" dirty="0" smtClean="0">
                <a:solidFill>
                  <a:schemeClr val="bg1">
                    <a:lumMod val="75000"/>
                  </a:schemeClr>
                </a:solidFill>
              </a:rPr>
              <a:t>Slide Credit: Stan </a:t>
            </a:r>
            <a:r>
              <a:rPr lang="en-US" sz="1400" dirty="0" err="1" smtClean="0">
                <a:solidFill>
                  <a:schemeClr val="bg1">
                    <a:lumMod val="75000"/>
                  </a:schemeClr>
                </a:solidFill>
              </a:rPr>
              <a:t>Antol</a:t>
            </a:r>
            <a:endParaRPr lang="en-US" sz="1400" dirty="0" smtClean="0">
              <a:solidFill>
                <a:schemeClr val="bg1">
                  <a:lumMod val="75000"/>
                </a:schemeClr>
              </a:solidFill>
            </a:endParaRPr>
          </a:p>
        </p:txBody>
      </p:sp>
    </p:spTree>
    <p:extLst>
      <p:ext uri="{BB962C8B-B14F-4D97-AF65-F5344CB8AC3E}">
        <p14:creationId xmlns:p14="http://schemas.microsoft.com/office/powerpoint/2010/main" val="1227403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2000"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38200"/>
            <a:ext cx="9144000" cy="1143000"/>
          </a:xfrm>
        </p:spPr>
        <p:txBody>
          <a:bodyPr>
            <a:normAutofit/>
          </a:bodyPr>
          <a:lstStyle/>
          <a:p>
            <a:r>
              <a:rPr lang="en-US" dirty="0" smtClean="0"/>
              <a:t>Visual Dialog</a:t>
            </a:r>
            <a:br>
              <a:rPr lang="en-US" dirty="0" smtClean="0"/>
            </a:br>
            <a:r>
              <a:rPr lang="en-US" sz="2400" dirty="0" smtClean="0"/>
              <a:t>[CVPR ‘17]</a:t>
            </a:r>
            <a:endParaRPr lang="en-US" sz="2400" dirty="0"/>
          </a:p>
        </p:txBody>
      </p:sp>
      <p:pic>
        <p:nvPicPr>
          <p:cNvPr id="19" name="Shape 60" descr="rounded_abhishek.jpg"/>
          <p:cNvPicPr preferRelativeResize="0"/>
          <p:nvPr/>
        </p:nvPicPr>
        <p:blipFill>
          <a:blip r:embed="rId3">
            <a:alphaModFix/>
          </a:blip>
          <a:stretch>
            <a:fillRect/>
          </a:stretch>
        </p:blipFill>
        <p:spPr>
          <a:xfrm>
            <a:off x="3291875" y="2531475"/>
            <a:ext cx="951225" cy="937975"/>
          </a:xfrm>
          <a:prstGeom prst="rect">
            <a:avLst/>
          </a:prstGeom>
          <a:noFill/>
          <a:ln>
            <a:noFill/>
          </a:ln>
        </p:spPr>
      </p:pic>
      <p:pic>
        <p:nvPicPr>
          <p:cNvPr id="20" name="Shape 61" descr="rounded_avi.jpg"/>
          <p:cNvPicPr preferRelativeResize="0"/>
          <p:nvPr/>
        </p:nvPicPr>
        <p:blipFill>
          <a:blip r:embed="rId4">
            <a:alphaModFix/>
          </a:blip>
          <a:stretch>
            <a:fillRect/>
          </a:stretch>
        </p:blipFill>
        <p:spPr>
          <a:xfrm>
            <a:off x="3291887" y="3976312"/>
            <a:ext cx="951224" cy="937975"/>
          </a:xfrm>
          <a:prstGeom prst="rect">
            <a:avLst/>
          </a:prstGeom>
          <a:noFill/>
          <a:ln>
            <a:noFill/>
          </a:ln>
        </p:spPr>
      </p:pic>
      <p:pic>
        <p:nvPicPr>
          <p:cNvPr id="21" name="Shape 62" descr="rounded_khushi.jpg"/>
          <p:cNvPicPr preferRelativeResize="0"/>
          <p:nvPr/>
        </p:nvPicPr>
        <p:blipFill>
          <a:blip r:embed="rId5">
            <a:alphaModFix/>
          </a:blip>
          <a:stretch>
            <a:fillRect/>
          </a:stretch>
        </p:blipFill>
        <p:spPr>
          <a:xfrm>
            <a:off x="1708325" y="3976300"/>
            <a:ext cx="951224" cy="937974"/>
          </a:xfrm>
          <a:prstGeom prst="rect">
            <a:avLst/>
          </a:prstGeom>
          <a:noFill/>
          <a:ln>
            <a:noFill/>
          </a:ln>
        </p:spPr>
      </p:pic>
      <p:pic>
        <p:nvPicPr>
          <p:cNvPr id="22" name="Shape 63" descr="rounded_jose.jpg"/>
          <p:cNvPicPr preferRelativeResize="0"/>
          <p:nvPr/>
        </p:nvPicPr>
        <p:blipFill>
          <a:blip r:embed="rId6">
            <a:alphaModFix/>
          </a:blip>
          <a:stretch>
            <a:fillRect/>
          </a:stretch>
        </p:blipFill>
        <p:spPr>
          <a:xfrm>
            <a:off x="6611575" y="3976300"/>
            <a:ext cx="951225" cy="937974"/>
          </a:xfrm>
          <a:prstGeom prst="rect">
            <a:avLst/>
          </a:prstGeom>
          <a:noFill/>
          <a:ln>
            <a:noFill/>
          </a:ln>
        </p:spPr>
      </p:pic>
      <p:pic>
        <p:nvPicPr>
          <p:cNvPr id="23" name="Shape 64" descr="rounded_devi.jpg"/>
          <p:cNvPicPr preferRelativeResize="0"/>
          <p:nvPr/>
        </p:nvPicPr>
        <p:blipFill>
          <a:blip r:embed="rId7">
            <a:alphaModFix/>
          </a:blip>
          <a:stretch>
            <a:fillRect/>
          </a:stretch>
        </p:blipFill>
        <p:spPr>
          <a:xfrm>
            <a:off x="3291875" y="5421175"/>
            <a:ext cx="951224" cy="937975"/>
          </a:xfrm>
          <a:prstGeom prst="rect">
            <a:avLst/>
          </a:prstGeom>
          <a:noFill/>
          <a:ln>
            <a:noFill/>
          </a:ln>
        </p:spPr>
      </p:pic>
      <p:pic>
        <p:nvPicPr>
          <p:cNvPr id="24" name="Shape 65" descr="rounded_dhruv.jpg"/>
          <p:cNvPicPr preferRelativeResize="0"/>
          <p:nvPr/>
        </p:nvPicPr>
        <p:blipFill>
          <a:blip r:embed="rId8">
            <a:alphaModFix/>
          </a:blip>
          <a:stretch>
            <a:fillRect/>
          </a:stretch>
        </p:blipFill>
        <p:spPr>
          <a:xfrm>
            <a:off x="5073825" y="5421125"/>
            <a:ext cx="951225" cy="937975"/>
          </a:xfrm>
          <a:prstGeom prst="rect">
            <a:avLst/>
          </a:prstGeom>
          <a:noFill/>
          <a:ln>
            <a:noFill/>
          </a:ln>
        </p:spPr>
      </p:pic>
      <p:sp>
        <p:nvSpPr>
          <p:cNvPr id="25" name="Shape 66"/>
          <p:cNvSpPr txBox="1"/>
          <p:nvPr/>
        </p:nvSpPr>
        <p:spPr>
          <a:xfrm>
            <a:off x="3115887" y="3404400"/>
            <a:ext cx="1303200" cy="579900"/>
          </a:xfrm>
          <a:prstGeom prst="rect">
            <a:avLst/>
          </a:prstGeom>
          <a:noFill/>
          <a:ln>
            <a:noFill/>
          </a:ln>
        </p:spPr>
        <p:txBody>
          <a:bodyPr lIns="91425" tIns="91425" rIns="91425" bIns="91425" anchor="t" anchorCtr="0">
            <a:noAutofit/>
          </a:bodyPr>
          <a:lstStyle/>
          <a:p>
            <a:pPr lvl="0" algn="ctr" rtl="0">
              <a:spcBef>
                <a:spcPts val="0"/>
              </a:spcBef>
              <a:buNone/>
            </a:pPr>
            <a:r>
              <a:rPr lang="en" sz="1100" dirty="0">
                <a:latin typeface="Calibri"/>
                <a:ea typeface="Calibri"/>
                <a:cs typeface="Calibri"/>
                <a:sym typeface="Calibri"/>
              </a:rPr>
              <a:t>Abhishek Das</a:t>
            </a:r>
            <a:br>
              <a:rPr lang="en" sz="1100" dirty="0">
                <a:latin typeface="Calibri"/>
                <a:ea typeface="Calibri"/>
                <a:cs typeface="Calibri"/>
                <a:sym typeface="Calibri"/>
              </a:rPr>
            </a:br>
            <a:r>
              <a:rPr lang="en" sz="1100" dirty="0" smtClean="0">
                <a:latin typeface="Calibri"/>
                <a:ea typeface="Calibri"/>
                <a:cs typeface="Calibri"/>
                <a:sym typeface="Calibri"/>
              </a:rPr>
              <a:t>(</a:t>
            </a:r>
            <a:r>
              <a:rPr lang="en-US" sz="1100" dirty="0" smtClean="0">
                <a:latin typeface="Calibri"/>
                <a:ea typeface="Calibri"/>
                <a:cs typeface="Calibri"/>
                <a:sym typeface="Calibri"/>
              </a:rPr>
              <a:t>Georgia</a:t>
            </a:r>
            <a:r>
              <a:rPr lang="en" sz="1100" dirty="0" smtClean="0">
                <a:latin typeface="Calibri"/>
                <a:ea typeface="Calibri"/>
                <a:cs typeface="Calibri"/>
                <a:sym typeface="Calibri"/>
              </a:rPr>
              <a:t> </a:t>
            </a:r>
            <a:r>
              <a:rPr lang="en" sz="1100" dirty="0">
                <a:latin typeface="Calibri"/>
                <a:ea typeface="Calibri"/>
                <a:cs typeface="Calibri"/>
                <a:sym typeface="Calibri"/>
              </a:rPr>
              <a:t>Tech)</a:t>
            </a:r>
          </a:p>
        </p:txBody>
      </p:sp>
      <p:sp>
        <p:nvSpPr>
          <p:cNvPr id="26" name="Shape 67"/>
          <p:cNvSpPr txBox="1"/>
          <p:nvPr/>
        </p:nvSpPr>
        <p:spPr>
          <a:xfrm>
            <a:off x="4897850" y="3404400"/>
            <a:ext cx="1303200" cy="579900"/>
          </a:xfrm>
          <a:prstGeom prst="rect">
            <a:avLst/>
          </a:prstGeom>
          <a:noFill/>
          <a:ln>
            <a:noFill/>
          </a:ln>
        </p:spPr>
        <p:txBody>
          <a:bodyPr lIns="91425" tIns="91425" rIns="91425" bIns="91425" anchor="t" anchorCtr="0">
            <a:noAutofit/>
          </a:bodyPr>
          <a:lstStyle/>
          <a:p>
            <a:pPr lvl="0" algn="ctr" rtl="0">
              <a:spcBef>
                <a:spcPts val="0"/>
              </a:spcBef>
              <a:buNone/>
            </a:pPr>
            <a:r>
              <a:rPr lang="en" sz="1100">
                <a:latin typeface="Calibri"/>
                <a:ea typeface="Calibri"/>
                <a:cs typeface="Calibri"/>
                <a:sym typeface="Calibri"/>
              </a:rPr>
              <a:t>Satwik Kottur</a:t>
            </a:r>
            <a:br>
              <a:rPr lang="en" sz="1100">
                <a:latin typeface="Calibri"/>
                <a:ea typeface="Calibri"/>
                <a:cs typeface="Calibri"/>
                <a:sym typeface="Calibri"/>
              </a:rPr>
            </a:br>
            <a:r>
              <a:rPr lang="en" sz="1100">
                <a:latin typeface="Calibri"/>
                <a:ea typeface="Calibri"/>
                <a:cs typeface="Calibri"/>
                <a:sym typeface="Calibri"/>
              </a:rPr>
              <a:t>(CMU)</a:t>
            </a:r>
          </a:p>
        </p:txBody>
      </p:sp>
      <p:sp>
        <p:nvSpPr>
          <p:cNvPr id="27" name="Shape 68"/>
          <p:cNvSpPr txBox="1"/>
          <p:nvPr/>
        </p:nvSpPr>
        <p:spPr>
          <a:xfrm>
            <a:off x="3065212" y="4841237"/>
            <a:ext cx="1303200" cy="579900"/>
          </a:xfrm>
          <a:prstGeom prst="rect">
            <a:avLst/>
          </a:prstGeom>
          <a:noFill/>
          <a:ln>
            <a:noFill/>
          </a:ln>
        </p:spPr>
        <p:txBody>
          <a:bodyPr lIns="91425" tIns="91425" rIns="91425" bIns="91425" anchor="t" anchorCtr="0">
            <a:noAutofit/>
          </a:bodyPr>
          <a:lstStyle/>
          <a:p>
            <a:pPr lvl="0" algn="ctr" rtl="0">
              <a:spcBef>
                <a:spcPts val="0"/>
              </a:spcBef>
              <a:buNone/>
            </a:pPr>
            <a:r>
              <a:rPr lang="en" sz="1100">
                <a:latin typeface="Calibri"/>
                <a:ea typeface="Calibri"/>
                <a:cs typeface="Calibri"/>
                <a:sym typeface="Calibri"/>
              </a:rPr>
              <a:t>Avi Singh</a:t>
            </a:r>
            <a:br>
              <a:rPr lang="en" sz="1100">
                <a:latin typeface="Calibri"/>
                <a:ea typeface="Calibri"/>
                <a:cs typeface="Calibri"/>
                <a:sym typeface="Calibri"/>
              </a:rPr>
            </a:br>
            <a:r>
              <a:rPr lang="en" sz="1100">
                <a:latin typeface="Calibri"/>
                <a:ea typeface="Calibri"/>
                <a:cs typeface="Calibri"/>
                <a:sym typeface="Calibri"/>
              </a:rPr>
              <a:t>(UC Berkeley)</a:t>
            </a:r>
          </a:p>
        </p:txBody>
      </p:sp>
      <p:sp>
        <p:nvSpPr>
          <p:cNvPr id="28" name="Shape 69"/>
          <p:cNvSpPr txBox="1"/>
          <p:nvPr/>
        </p:nvSpPr>
        <p:spPr>
          <a:xfrm>
            <a:off x="1497487" y="4841237"/>
            <a:ext cx="1303200" cy="579900"/>
          </a:xfrm>
          <a:prstGeom prst="rect">
            <a:avLst/>
          </a:prstGeom>
          <a:noFill/>
          <a:ln>
            <a:noFill/>
          </a:ln>
        </p:spPr>
        <p:txBody>
          <a:bodyPr lIns="91425" tIns="91425" rIns="91425" bIns="91425" anchor="t" anchorCtr="0">
            <a:noAutofit/>
          </a:bodyPr>
          <a:lstStyle/>
          <a:p>
            <a:pPr lvl="0" algn="ctr" rtl="0">
              <a:spcBef>
                <a:spcPts val="0"/>
              </a:spcBef>
              <a:buNone/>
            </a:pPr>
            <a:r>
              <a:rPr lang="en" sz="1100">
                <a:latin typeface="Calibri"/>
                <a:ea typeface="Calibri"/>
                <a:cs typeface="Calibri"/>
                <a:sym typeface="Calibri"/>
              </a:rPr>
              <a:t>Khushi Gupta</a:t>
            </a:r>
            <a:br>
              <a:rPr lang="en" sz="1100">
                <a:latin typeface="Calibri"/>
                <a:ea typeface="Calibri"/>
                <a:cs typeface="Calibri"/>
                <a:sym typeface="Calibri"/>
              </a:rPr>
            </a:br>
            <a:r>
              <a:rPr lang="en" sz="1100">
                <a:latin typeface="Calibri"/>
                <a:ea typeface="Calibri"/>
                <a:cs typeface="Calibri"/>
                <a:sym typeface="Calibri"/>
              </a:rPr>
              <a:t>(CMU)</a:t>
            </a:r>
          </a:p>
        </p:txBody>
      </p:sp>
      <p:sp>
        <p:nvSpPr>
          <p:cNvPr id="29" name="Shape 70"/>
          <p:cNvSpPr txBox="1"/>
          <p:nvPr/>
        </p:nvSpPr>
        <p:spPr>
          <a:xfrm>
            <a:off x="4875412" y="4841237"/>
            <a:ext cx="1303200" cy="579900"/>
          </a:xfrm>
          <a:prstGeom prst="rect">
            <a:avLst/>
          </a:prstGeom>
          <a:noFill/>
          <a:ln>
            <a:noFill/>
          </a:ln>
        </p:spPr>
        <p:txBody>
          <a:bodyPr lIns="91425" tIns="91425" rIns="91425" bIns="91425" anchor="t" anchorCtr="0">
            <a:noAutofit/>
          </a:bodyPr>
          <a:lstStyle/>
          <a:p>
            <a:pPr lvl="0" algn="ctr" rtl="0">
              <a:spcBef>
                <a:spcPts val="0"/>
              </a:spcBef>
              <a:buNone/>
            </a:pPr>
            <a:r>
              <a:rPr lang="en" sz="1100">
                <a:latin typeface="Calibri"/>
                <a:ea typeface="Calibri"/>
                <a:cs typeface="Calibri"/>
                <a:sym typeface="Calibri"/>
              </a:rPr>
              <a:t>Deshraj Yadav</a:t>
            </a:r>
            <a:br>
              <a:rPr lang="en" sz="1100">
                <a:latin typeface="Calibri"/>
                <a:ea typeface="Calibri"/>
                <a:cs typeface="Calibri"/>
                <a:sym typeface="Calibri"/>
              </a:rPr>
            </a:br>
            <a:r>
              <a:rPr lang="en" sz="1100">
                <a:latin typeface="Calibri"/>
                <a:ea typeface="Calibri"/>
                <a:cs typeface="Calibri"/>
                <a:sym typeface="Calibri"/>
              </a:rPr>
              <a:t>(Virginia Tech)</a:t>
            </a:r>
          </a:p>
        </p:txBody>
      </p:sp>
      <p:sp>
        <p:nvSpPr>
          <p:cNvPr id="30" name="Shape 71"/>
          <p:cNvSpPr txBox="1"/>
          <p:nvPr/>
        </p:nvSpPr>
        <p:spPr>
          <a:xfrm>
            <a:off x="6407000" y="4841250"/>
            <a:ext cx="1303200" cy="579900"/>
          </a:xfrm>
          <a:prstGeom prst="rect">
            <a:avLst/>
          </a:prstGeom>
          <a:noFill/>
          <a:ln>
            <a:noFill/>
          </a:ln>
        </p:spPr>
        <p:txBody>
          <a:bodyPr lIns="91425" tIns="91425" rIns="91425" bIns="91425" anchor="t" anchorCtr="0">
            <a:noAutofit/>
          </a:bodyPr>
          <a:lstStyle/>
          <a:p>
            <a:pPr lvl="0" algn="ctr" rtl="0">
              <a:spcBef>
                <a:spcPts val="0"/>
              </a:spcBef>
              <a:buNone/>
            </a:pPr>
            <a:r>
              <a:rPr lang="en" sz="1100">
                <a:highlight>
                  <a:srgbClr val="FFFFFF"/>
                </a:highlight>
                <a:latin typeface="Calibri"/>
                <a:ea typeface="Calibri"/>
                <a:cs typeface="Calibri"/>
                <a:sym typeface="Calibri"/>
              </a:rPr>
              <a:t>José Moura </a:t>
            </a:r>
            <a:br>
              <a:rPr lang="en" sz="1100">
                <a:highlight>
                  <a:srgbClr val="FFFFFF"/>
                </a:highlight>
                <a:latin typeface="Calibri"/>
                <a:ea typeface="Calibri"/>
                <a:cs typeface="Calibri"/>
                <a:sym typeface="Calibri"/>
              </a:rPr>
            </a:br>
            <a:r>
              <a:rPr lang="en" sz="1100">
                <a:latin typeface="Calibri"/>
                <a:ea typeface="Calibri"/>
                <a:cs typeface="Calibri"/>
                <a:sym typeface="Calibri"/>
              </a:rPr>
              <a:t>(CMU)</a:t>
            </a:r>
          </a:p>
        </p:txBody>
      </p:sp>
      <p:sp>
        <p:nvSpPr>
          <p:cNvPr id="31" name="Shape 72"/>
          <p:cNvSpPr txBox="1"/>
          <p:nvPr/>
        </p:nvSpPr>
        <p:spPr>
          <a:xfrm>
            <a:off x="3065212" y="6278100"/>
            <a:ext cx="1404550" cy="579900"/>
          </a:xfrm>
          <a:prstGeom prst="rect">
            <a:avLst/>
          </a:prstGeom>
          <a:noFill/>
          <a:ln>
            <a:noFill/>
          </a:ln>
        </p:spPr>
        <p:txBody>
          <a:bodyPr lIns="91425" tIns="91425" rIns="91425" bIns="91425" anchor="t" anchorCtr="0">
            <a:noAutofit/>
          </a:bodyPr>
          <a:lstStyle/>
          <a:p>
            <a:pPr lvl="0" algn="ctr" rtl="0">
              <a:spcBef>
                <a:spcPts val="0"/>
              </a:spcBef>
              <a:buNone/>
            </a:pPr>
            <a:r>
              <a:rPr lang="en" sz="1100" dirty="0">
                <a:latin typeface="Calibri"/>
                <a:ea typeface="Calibri"/>
                <a:cs typeface="Calibri"/>
                <a:sym typeface="Calibri"/>
              </a:rPr>
              <a:t>Devi Parikh</a:t>
            </a:r>
            <a:br>
              <a:rPr lang="en" sz="1100" dirty="0">
                <a:latin typeface="Calibri"/>
                <a:ea typeface="Calibri"/>
                <a:cs typeface="Calibri"/>
                <a:sym typeface="Calibri"/>
              </a:rPr>
            </a:br>
            <a:r>
              <a:rPr lang="en" sz="1100" dirty="0">
                <a:latin typeface="Calibri"/>
                <a:ea typeface="Calibri"/>
                <a:cs typeface="Calibri"/>
                <a:sym typeface="Calibri"/>
              </a:rPr>
              <a:t>(Georgia </a:t>
            </a:r>
            <a:r>
              <a:rPr lang="en" sz="1100" dirty="0" smtClean="0">
                <a:latin typeface="Calibri"/>
                <a:ea typeface="Calibri"/>
                <a:cs typeface="Calibri"/>
                <a:sym typeface="Calibri"/>
              </a:rPr>
              <a:t>Tech</a:t>
            </a:r>
            <a:r>
              <a:rPr lang="en-US" sz="1100" dirty="0" smtClean="0">
                <a:latin typeface="Calibri"/>
                <a:ea typeface="Calibri"/>
                <a:cs typeface="Calibri"/>
                <a:sym typeface="Calibri"/>
              </a:rPr>
              <a:t> / FAIR</a:t>
            </a:r>
            <a:r>
              <a:rPr lang="en" sz="1100" dirty="0" smtClean="0">
                <a:latin typeface="Calibri"/>
                <a:ea typeface="Calibri"/>
                <a:cs typeface="Calibri"/>
                <a:sym typeface="Calibri"/>
              </a:rPr>
              <a:t>)</a:t>
            </a:r>
            <a:endParaRPr lang="en" sz="1100" dirty="0">
              <a:latin typeface="Calibri"/>
              <a:ea typeface="Calibri"/>
              <a:cs typeface="Calibri"/>
              <a:sym typeface="Calibri"/>
            </a:endParaRPr>
          </a:p>
        </p:txBody>
      </p:sp>
      <p:sp>
        <p:nvSpPr>
          <p:cNvPr id="32" name="Shape 73"/>
          <p:cNvSpPr txBox="1"/>
          <p:nvPr/>
        </p:nvSpPr>
        <p:spPr>
          <a:xfrm>
            <a:off x="4724400" y="6278100"/>
            <a:ext cx="1650074" cy="579900"/>
          </a:xfrm>
          <a:prstGeom prst="rect">
            <a:avLst/>
          </a:prstGeom>
          <a:noFill/>
          <a:ln>
            <a:noFill/>
          </a:ln>
        </p:spPr>
        <p:txBody>
          <a:bodyPr lIns="91425" tIns="91425" rIns="91425" bIns="91425" anchor="t" anchorCtr="0">
            <a:noAutofit/>
          </a:bodyPr>
          <a:lstStyle/>
          <a:p>
            <a:pPr lvl="0" algn="ctr" rtl="0">
              <a:spcBef>
                <a:spcPts val="0"/>
              </a:spcBef>
              <a:buNone/>
            </a:pPr>
            <a:r>
              <a:rPr lang="en" sz="1100" dirty="0">
                <a:latin typeface="Calibri"/>
                <a:ea typeface="Calibri"/>
                <a:cs typeface="Calibri"/>
                <a:sym typeface="Calibri"/>
              </a:rPr>
              <a:t>Dhruv Batra</a:t>
            </a:r>
            <a:br>
              <a:rPr lang="en" sz="1100" dirty="0">
                <a:latin typeface="Calibri"/>
                <a:ea typeface="Calibri"/>
                <a:cs typeface="Calibri"/>
                <a:sym typeface="Calibri"/>
              </a:rPr>
            </a:br>
            <a:r>
              <a:rPr lang="en" sz="1100" dirty="0">
                <a:latin typeface="Calibri"/>
                <a:ea typeface="Calibri"/>
                <a:cs typeface="Calibri"/>
                <a:sym typeface="Calibri"/>
              </a:rPr>
              <a:t>(Georgia </a:t>
            </a:r>
            <a:r>
              <a:rPr lang="en" sz="1100" dirty="0" smtClean="0">
                <a:latin typeface="Calibri"/>
                <a:ea typeface="Calibri"/>
                <a:cs typeface="Calibri"/>
                <a:sym typeface="Calibri"/>
              </a:rPr>
              <a:t>Tech</a:t>
            </a:r>
            <a:r>
              <a:rPr lang="en-US" sz="1100" dirty="0" smtClean="0">
                <a:latin typeface="Calibri"/>
                <a:ea typeface="Calibri"/>
                <a:cs typeface="Calibri"/>
                <a:sym typeface="Calibri"/>
              </a:rPr>
              <a:t> / FAIR</a:t>
            </a:r>
            <a:r>
              <a:rPr lang="en" sz="1100" dirty="0" smtClean="0">
                <a:latin typeface="Calibri"/>
                <a:ea typeface="Calibri"/>
                <a:cs typeface="Calibri"/>
                <a:sym typeface="Calibri"/>
              </a:rPr>
              <a:t>)</a:t>
            </a:r>
            <a:endParaRPr lang="en" sz="1100" dirty="0">
              <a:latin typeface="Calibri"/>
              <a:ea typeface="Calibri"/>
              <a:cs typeface="Calibri"/>
              <a:sym typeface="Calibri"/>
            </a:endParaRPr>
          </a:p>
        </p:txBody>
      </p:sp>
      <p:pic>
        <p:nvPicPr>
          <p:cNvPr id="33" name="Shape 74" descr="imageedit_3_3195887845.gif"/>
          <p:cNvPicPr preferRelativeResize="0"/>
          <p:nvPr/>
        </p:nvPicPr>
        <p:blipFill>
          <a:blip r:embed="rId9">
            <a:alphaModFix/>
          </a:blip>
          <a:stretch>
            <a:fillRect/>
          </a:stretch>
        </p:blipFill>
        <p:spPr>
          <a:xfrm>
            <a:off x="5073825" y="2531475"/>
            <a:ext cx="951224" cy="937975"/>
          </a:xfrm>
          <a:prstGeom prst="rect">
            <a:avLst/>
          </a:prstGeom>
          <a:noFill/>
          <a:ln>
            <a:noFill/>
          </a:ln>
        </p:spPr>
      </p:pic>
      <p:pic>
        <p:nvPicPr>
          <p:cNvPr id="34" name="Shape 75" descr="imageedit_2_6217761728.gif"/>
          <p:cNvPicPr preferRelativeResize="0"/>
          <p:nvPr/>
        </p:nvPicPr>
        <p:blipFill>
          <a:blip r:embed="rId10">
            <a:alphaModFix/>
          </a:blip>
          <a:stretch>
            <a:fillRect/>
          </a:stretch>
        </p:blipFill>
        <p:spPr>
          <a:xfrm>
            <a:off x="5073837" y="3976300"/>
            <a:ext cx="951224" cy="937974"/>
          </a:xfrm>
          <a:prstGeom prst="rect">
            <a:avLst/>
          </a:prstGeom>
          <a:noFill/>
          <a:ln>
            <a:noFill/>
          </a:ln>
        </p:spPr>
      </p:pic>
    </p:spTree>
    <p:extLst>
      <p:ext uri="{BB962C8B-B14F-4D97-AF65-F5344CB8AC3E}">
        <p14:creationId xmlns:p14="http://schemas.microsoft.com/office/powerpoint/2010/main" val="2144195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19</a:t>
            </a:fld>
            <a:endParaRPr lang="en-US"/>
          </a:p>
        </p:txBody>
      </p:sp>
      <p:pic>
        <p:nvPicPr>
          <p:cNvPr id="8" name="chatbot_1.png" descr="chatbot_1.png"/>
          <p:cNvPicPr>
            <a:picLocks noChangeAspect="1"/>
          </p:cNvPicPr>
          <p:nvPr/>
        </p:nvPicPr>
        <p:blipFill>
          <a:blip r:embed="rId2">
            <a:extLst/>
          </a:blip>
          <a:srcRect b="12198"/>
          <a:stretch>
            <a:fillRect/>
          </a:stretch>
        </p:blipFill>
        <p:spPr>
          <a:xfrm>
            <a:off x="-440002" y="-613415"/>
            <a:ext cx="9965002" cy="7471415"/>
          </a:xfrm>
          <a:prstGeom prst="rect">
            <a:avLst/>
          </a:prstGeom>
          <a:ln w="12700">
            <a:miter lim="400000"/>
          </a:ln>
        </p:spPr>
      </p:pic>
    </p:spTree>
    <p:extLst>
      <p:ext uri="{BB962C8B-B14F-4D97-AF65-F5344CB8AC3E}">
        <p14:creationId xmlns:p14="http://schemas.microsoft.com/office/powerpoint/2010/main" val="1643774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What is Deep Learning, the field, about?</a:t>
            </a:r>
          </a:p>
          <a:p>
            <a:pPr lvl="1"/>
            <a:r>
              <a:rPr lang="en-US" dirty="0" smtClean="0"/>
              <a:t>Highlight of some recent projects from my lab</a:t>
            </a:r>
          </a:p>
          <a:p>
            <a:pPr lvl="1"/>
            <a:endParaRPr lang="en-US" dirty="0"/>
          </a:p>
          <a:p>
            <a:r>
              <a:rPr lang="en-US" dirty="0" smtClean="0"/>
              <a:t>What is this class about? </a:t>
            </a:r>
          </a:p>
          <a:p>
            <a:endParaRPr lang="en-US" dirty="0"/>
          </a:p>
          <a:p>
            <a:r>
              <a:rPr lang="en-US" dirty="0" smtClean="0"/>
              <a:t>What to expect? </a:t>
            </a:r>
            <a:endParaRPr lang="en-US" dirty="0"/>
          </a:p>
          <a:p>
            <a:pPr lvl="1"/>
            <a:r>
              <a:rPr lang="en-US" dirty="0" smtClean="0"/>
              <a:t>Logistics</a:t>
            </a:r>
          </a:p>
          <a:p>
            <a:pPr lvl="1"/>
            <a:endParaRPr lang="en-US" dirty="0"/>
          </a:p>
          <a:p>
            <a:r>
              <a:rPr lang="en-US" dirty="0" smtClean="0"/>
              <a:t>FAQ</a:t>
            </a:r>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a:t>
            </a:fld>
            <a:endParaRPr lang="en-US"/>
          </a:p>
        </p:txBody>
      </p:sp>
    </p:spTree>
    <p:extLst>
      <p:ext uri="{BB962C8B-B14F-4D97-AF65-F5344CB8AC3E}">
        <p14:creationId xmlns:p14="http://schemas.microsoft.com/office/powerpoint/2010/main" val="1773582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20</a:t>
            </a:fld>
            <a:endParaRPr lang="en-US"/>
          </a:p>
        </p:txBody>
      </p:sp>
      <p:pic>
        <p:nvPicPr>
          <p:cNvPr id="8" name="chatbot_1.png" descr="chatbot_1.png"/>
          <p:cNvPicPr>
            <a:picLocks noChangeAspect="1"/>
          </p:cNvPicPr>
          <p:nvPr/>
        </p:nvPicPr>
        <p:blipFill>
          <a:blip r:embed="rId2">
            <a:extLst/>
          </a:blip>
          <a:srcRect b="12198"/>
          <a:stretch>
            <a:fillRect/>
          </a:stretch>
        </p:blipFill>
        <p:spPr>
          <a:xfrm>
            <a:off x="-440002" y="-613415"/>
            <a:ext cx="9965002" cy="7471415"/>
          </a:xfrm>
          <a:prstGeom prst="rect">
            <a:avLst/>
          </a:prstGeom>
          <a:ln w="12700">
            <a:miter lim="400000"/>
          </a:ln>
        </p:spPr>
      </p:pic>
      <p:pic>
        <p:nvPicPr>
          <p:cNvPr id="6" name="pasted-image.pdf" descr="pasted-image.pdf"/>
          <p:cNvPicPr>
            <a:picLocks noChangeAspect="1"/>
          </p:cNvPicPr>
          <p:nvPr/>
        </p:nvPicPr>
        <p:blipFill>
          <a:blip r:embed="rId3">
            <a:extLst/>
          </a:blip>
          <a:stretch>
            <a:fillRect/>
          </a:stretch>
        </p:blipFill>
        <p:spPr>
          <a:xfrm>
            <a:off x="3219657" y="609600"/>
            <a:ext cx="2645683" cy="1987368"/>
          </a:xfrm>
          <a:prstGeom prst="rect">
            <a:avLst/>
          </a:prstGeom>
          <a:ln w="12700">
            <a:miter lim="400000"/>
          </a:ln>
        </p:spPr>
      </p:pic>
    </p:spTree>
    <p:extLst>
      <p:ext uri="{BB962C8B-B14F-4D97-AF65-F5344CB8AC3E}">
        <p14:creationId xmlns:p14="http://schemas.microsoft.com/office/powerpoint/2010/main" val="16826889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21</a:t>
            </a:fld>
            <a:endParaRPr lang="en-US"/>
          </a:p>
        </p:txBody>
      </p:sp>
      <p:pic>
        <p:nvPicPr>
          <p:cNvPr id="8" name="chatbot_1.png" descr="chatbot_1.png"/>
          <p:cNvPicPr>
            <a:picLocks noChangeAspect="1"/>
          </p:cNvPicPr>
          <p:nvPr/>
        </p:nvPicPr>
        <p:blipFill>
          <a:blip r:embed="rId2">
            <a:extLst/>
          </a:blip>
          <a:srcRect b="12198"/>
          <a:stretch>
            <a:fillRect/>
          </a:stretch>
        </p:blipFill>
        <p:spPr>
          <a:xfrm>
            <a:off x="-440002" y="-613415"/>
            <a:ext cx="9965002" cy="7471415"/>
          </a:xfrm>
          <a:prstGeom prst="rect">
            <a:avLst/>
          </a:prstGeom>
          <a:ln w="12700">
            <a:miter lim="400000"/>
          </a:ln>
        </p:spPr>
      </p:pic>
      <p:pic>
        <p:nvPicPr>
          <p:cNvPr id="6" name="pasted-image.pdf" descr="pasted-image.pdf"/>
          <p:cNvPicPr>
            <a:picLocks noChangeAspect="1"/>
          </p:cNvPicPr>
          <p:nvPr/>
        </p:nvPicPr>
        <p:blipFill>
          <a:blip r:embed="rId3">
            <a:extLst/>
          </a:blip>
          <a:stretch>
            <a:fillRect/>
          </a:stretch>
        </p:blipFill>
        <p:spPr>
          <a:xfrm>
            <a:off x="3219657" y="609600"/>
            <a:ext cx="2645683" cy="1987368"/>
          </a:xfrm>
          <a:prstGeom prst="rect">
            <a:avLst/>
          </a:prstGeom>
          <a:ln w="12700">
            <a:miter lim="400000"/>
          </a:ln>
        </p:spPr>
      </p:pic>
      <p:pic>
        <p:nvPicPr>
          <p:cNvPr id="12" name="pasted-image.pdf" descr="pasted-image.pdf"/>
          <p:cNvPicPr>
            <a:picLocks noChangeAspect="1"/>
          </p:cNvPicPr>
          <p:nvPr/>
        </p:nvPicPr>
        <p:blipFill>
          <a:blip r:embed="rId4">
            <a:extLst/>
          </a:blip>
          <a:stretch>
            <a:fillRect/>
          </a:stretch>
        </p:blipFill>
        <p:spPr>
          <a:xfrm>
            <a:off x="152400" y="2667000"/>
            <a:ext cx="495301" cy="508001"/>
          </a:xfrm>
          <a:prstGeom prst="rect">
            <a:avLst/>
          </a:prstGeom>
          <a:ln w="12700">
            <a:miter lim="400000"/>
          </a:ln>
        </p:spPr>
      </p:pic>
      <p:sp>
        <p:nvSpPr>
          <p:cNvPr id="13" name="A man and a woman are holding umbrellas"/>
          <p:cNvSpPr txBox="1"/>
          <p:nvPr/>
        </p:nvSpPr>
        <p:spPr>
          <a:xfrm>
            <a:off x="741987" y="2711411"/>
            <a:ext cx="4626266"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dirty="0"/>
              <a:t>A man and a woman are holding umbrellas</a:t>
            </a:r>
          </a:p>
        </p:txBody>
      </p:sp>
    </p:spTree>
    <p:extLst>
      <p:ext uri="{BB962C8B-B14F-4D97-AF65-F5344CB8AC3E}">
        <p14:creationId xmlns:p14="http://schemas.microsoft.com/office/powerpoint/2010/main" val="7405142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22</a:t>
            </a:fld>
            <a:endParaRPr lang="en-US"/>
          </a:p>
        </p:txBody>
      </p:sp>
      <p:pic>
        <p:nvPicPr>
          <p:cNvPr id="8" name="chatbot_1.png" descr="chatbot_1.png"/>
          <p:cNvPicPr>
            <a:picLocks noChangeAspect="1"/>
          </p:cNvPicPr>
          <p:nvPr/>
        </p:nvPicPr>
        <p:blipFill>
          <a:blip r:embed="rId2">
            <a:extLst/>
          </a:blip>
          <a:srcRect b="12198"/>
          <a:stretch>
            <a:fillRect/>
          </a:stretch>
        </p:blipFill>
        <p:spPr>
          <a:xfrm>
            <a:off x="-440002" y="-613415"/>
            <a:ext cx="9965002" cy="7471415"/>
          </a:xfrm>
          <a:prstGeom prst="rect">
            <a:avLst/>
          </a:prstGeom>
          <a:ln w="12700">
            <a:miter lim="400000"/>
          </a:ln>
        </p:spPr>
      </p:pic>
      <p:pic>
        <p:nvPicPr>
          <p:cNvPr id="6" name="pasted-image.pdf" descr="pasted-image.pdf"/>
          <p:cNvPicPr>
            <a:picLocks noChangeAspect="1"/>
          </p:cNvPicPr>
          <p:nvPr/>
        </p:nvPicPr>
        <p:blipFill>
          <a:blip r:embed="rId3">
            <a:extLst/>
          </a:blip>
          <a:stretch>
            <a:fillRect/>
          </a:stretch>
        </p:blipFill>
        <p:spPr>
          <a:xfrm>
            <a:off x="3219657" y="609600"/>
            <a:ext cx="2645683" cy="1987368"/>
          </a:xfrm>
          <a:prstGeom prst="rect">
            <a:avLst/>
          </a:prstGeom>
          <a:ln w="12700">
            <a:miter lim="400000"/>
          </a:ln>
        </p:spPr>
      </p:pic>
      <p:pic>
        <p:nvPicPr>
          <p:cNvPr id="12" name="pasted-image.pdf" descr="pasted-image.pdf"/>
          <p:cNvPicPr>
            <a:picLocks noChangeAspect="1"/>
          </p:cNvPicPr>
          <p:nvPr/>
        </p:nvPicPr>
        <p:blipFill>
          <a:blip r:embed="rId4">
            <a:extLst/>
          </a:blip>
          <a:stretch>
            <a:fillRect/>
          </a:stretch>
        </p:blipFill>
        <p:spPr>
          <a:xfrm>
            <a:off x="152400" y="2667000"/>
            <a:ext cx="495301" cy="508001"/>
          </a:xfrm>
          <a:prstGeom prst="rect">
            <a:avLst/>
          </a:prstGeom>
          <a:ln w="12700">
            <a:miter lim="400000"/>
          </a:ln>
        </p:spPr>
      </p:pic>
      <p:sp>
        <p:nvSpPr>
          <p:cNvPr id="13" name="A man and a woman are holding umbrellas"/>
          <p:cNvSpPr txBox="1"/>
          <p:nvPr/>
        </p:nvSpPr>
        <p:spPr>
          <a:xfrm>
            <a:off x="741987" y="2711411"/>
            <a:ext cx="4626266"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dirty="0"/>
              <a:t>A man and a woman are holding umbrellas</a:t>
            </a:r>
          </a:p>
        </p:txBody>
      </p:sp>
      <p:sp>
        <p:nvSpPr>
          <p:cNvPr id="14" name="What color is his umbrella?"/>
          <p:cNvSpPr txBox="1"/>
          <p:nvPr/>
        </p:nvSpPr>
        <p:spPr>
          <a:xfrm>
            <a:off x="5390176" y="3200400"/>
            <a:ext cx="3018455"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a:t>What color is his umbrella?</a:t>
            </a:r>
          </a:p>
        </p:txBody>
      </p:sp>
      <p:pic>
        <p:nvPicPr>
          <p:cNvPr id="15" name="human.png" descr="human.png"/>
          <p:cNvPicPr>
            <a:picLocks noChangeAspect="1"/>
          </p:cNvPicPr>
          <p:nvPr/>
        </p:nvPicPr>
        <p:blipFill>
          <a:blip r:embed="rId5">
            <a:extLst/>
          </a:blip>
          <a:stretch>
            <a:fillRect/>
          </a:stretch>
        </p:blipFill>
        <p:spPr>
          <a:xfrm>
            <a:off x="8491681" y="3232189"/>
            <a:ext cx="436336" cy="469901"/>
          </a:xfrm>
          <a:prstGeom prst="rect">
            <a:avLst/>
          </a:prstGeom>
          <a:ln w="12700">
            <a:miter lim="400000"/>
          </a:ln>
        </p:spPr>
      </p:pic>
    </p:spTree>
    <p:extLst>
      <p:ext uri="{BB962C8B-B14F-4D97-AF65-F5344CB8AC3E}">
        <p14:creationId xmlns:p14="http://schemas.microsoft.com/office/powerpoint/2010/main" val="11559376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23</a:t>
            </a:fld>
            <a:endParaRPr lang="en-US"/>
          </a:p>
        </p:txBody>
      </p:sp>
      <p:pic>
        <p:nvPicPr>
          <p:cNvPr id="8" name="chatbot_1.png" descr="chatbot_1.png"/>
          <p:cNvPicPr>
            <a:picLocks noChangeAspect="1"/>
          </p:cNvPicPr>
          <p:nvPr/>
        </p:nvPicPr>
        <p:blipFill>
          <a:blip r:embed="rId2">
            <a:extLst/>
          </a:blip>
          <a:srcRect b="12198"/>
          <a:stretch>
            <a:fillRect/>
          </a:stretch>
        </p:blipFill>
        <p:spPr>
          <a:xfrm>
            <a:off x="-440002" y="-613415"/>
            <a:ext cx="9965002" cy="7471415"/>
          </a:xfrm>
          <a:prstGeom prst="rect">
            <a:avLst/>
          </a:prstGeom>
          <a:ln w="12700">
            <a:miter lim="400000"/>
          </a:ln>
        </p:spPr>
      </p:pic>
      <p:pic>
        <p:nvPicPr>
          <p:cNvPr id="10" name="pasted-image.pdf" descr="pasted-image.pdf"/>
          <p:cNvPicPr>
            <a:picLocks noChangeAspect="1"/>
          </p:cNvPicPr>
          <p:nvPr/>
        </p:nvPicPr>
        <p:blipFill>
          <a:blip r:embed="rId3">
            <a:alphaModFix amt="50000"/>
            <a:extLst/>
          </a:blip>
          <a:stretch>
            <a:fillRect/>
          </a:stretch>
        </p:blipFill>
        <p:spPr>
          <a:xfrm>
            <a:off x="3219657" y="609600"/>
            <a:ext cx="2645683" cy="1987368"/>
          </a:xfrm>
          <a:prstGeom prst="rect">
            <a:avLst/>
          </a:prstGeom>
          <a:ln w="12700">
            <a:miter lim="400000"/>
          </a:ln>
        </p:spPr>
      </p:pic>
      <p:pic>
        <p:nvPicPr>
          <p:cNvPr id="11" name="pasted-image.pdf" descr="pasted-image.pdf"/>
          <p:cNvPicPr>
            <a:picLocks noChangeAspect="1"/>
          </p:cNvPicPr>
          <p:nvPr/>
        </p:nvPicPr>
        <p:blipFill>
          <a:blip r:embed="rId3">
            <a:extLst/>
          </a:blip>
          <a:srcRect l="20481" t="15465" r="47234"/>
          <a:stretch>
            <a:fillRect/>
          </a:stretch>
        </p:blipFill>
        <p:spPr>
          <a:xfrm>
            <a:off x="3767328" y="914400"/>
            <a:ext cx="854124" cy="1680010"/>
          </a:xfrm>
          <a:prstGeom prst="rect">
            <a:avLst/>
          </a:prstGeom>
          <a:ln w="63500">
            <a:solidFill>
              <a:schemeClr val="accent1"/>
            </a:solidFill>
            <a:miter lim="400000"/>
          </a:ln>
        </p:spPr>
      </p:pic>
      <p:pic>
        <p:nvPicPr>
          <p:cNvPr id="16" name="pasted-image.pdf" descr="pasted-image.pdf"/>
          <p:cNvPicPr>
            <a:picLocks noChangeAspect="1"/>
          </p:cNvPicPr>
          <p:nvPr/>
        </p:nvPicPr>
        <p:blipFill>
          <a:blip r:embed="rId4">
            <a:extLst/>
          </a:blip>
          <a:stretch>
            <a:fillRect/>
          </a:stretch>
        </p:blipFill>
        <p:spPr>
          <a:xfrm>
            <a:off x="152400" y="2667000"/>
            <a:ext cx="495301" cy="508001"/>
          </a:xfrm>
          <a:prstGeom prst="rect">
            <a:avLst/>
          </a:prstGeom>
          <a:ln w="12700">
            <a:miter lim="400000"/>
          </a:ln>
        </p:spPr>
      </p:pic>
      <p:sp>
        <p:nvSpPr>
          <p:cNvPr id="17" name="A man and a woman are holding umbrellas"/>
          <p:cNvSpPr txBox="1"/>
          <p:nvPr/>
        </p:nvSpPr>
        <p:spPr>
          <a:xfrm>
            <a:off x="741987" y="2711411"/>
            <a:ext cx="4626266"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alpha val="50008"/>
                  </a:srgbClr>
                </a:solidFill>
                <a:latin typeface="Roboto"/>
                <a:ea typeface="Roboto"/>
                <a:cs typeface="Roboto"/>
                <a:sym typeface="Roboto"/>
              </a:defRPr>
            </a:lvl1pPr>
          </a:lstStyle>
          <a:p>
            <a:r>
              <a:rPr sz="1800" dirty="0"/>
              <a:t>A </a:t>
            </a:r>
            <a:r>
              <a:rPr sz="1800" b="1" dirty="0">
                <a:solidFill>
                  <a:schemeClr val="accent1"/>
                </a:solidFill>
              </a:rPr>
              <a:t>man</a:t>
            </a:r>
            <a:r>
              <a:rPr sz="1800" dirty="0"/>
              <a:t> and a woman are holding umbrellas</a:t>
            </a:r>
          </a:p>
        </p:txBody>
      </p:sp>
      <p:sp>
        <p:nvSpPr>
          <p:cNvPr id="18" name="What color is his umbrella?"/>
          <p:cNvSpPr txBox="1"/>
          <p:nvPr/>
        </p:nvSpPr>
        <p:spPr>
          <a:xfrm>
            <a:off x="5370941" y="3200400"/>
            <a:ext cx="3037690" cy="535018"/>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p>
            <a:pPr algn="r">
              <a:defRPr sz="3600">
                <a:solidFill>
                  <a:schemeClr val="accent1"/>
                </a:solidFill>
                <a:latin typeface="Roboto"/>
                <a:ea typeface="Roboto"/>
                <a:cs typeface="Roboto"/>
                <a:sym typeface="Roboto"/>
              </a:defRPr>
            </a:pPr>
            <a:r>
              <a:rPr sz="1810" dirty="0">
                <a:solidFill>
                  <a:schemeClr val="accent1">
                    <a:alpha val="50037"/>
                  </a:schemeClr>
                </a:solidFill>
              </a:rPr>
              <a:t>What color is </a:t>
            </a:r>
            <a:r>
              <a:rPr sz="1810" b="1" dirty="0"/>
              <a:t>his</a:t>
            </a:r>
            <a:r>
              <a:rPr sz="1810" dirty="0">
                <a:solidFill>
                  <a:schemeClr val="accent1">
                    <a:alpha val="50379"/>
                  </a:schemeClr>
                </a:solidFill>
              </a:rPr>
              <a:t> </a:t>
            </a:r>
            <a:r>
              <a:rPr sz="1810" dirty="0">
                <a:solidFill>
                  <a:schemeClr val="accent1">
                    <a:alpha val="50037"/>
                  </a:schemeClr>
                </a:solidFill>
              </a:rPr>
              <a:t>umbrella</a:t>
            </a:r>
            <a:r>
              <a:rPr sz="1810" dirty="0">
                <a:solidFill>
                  <a:schemeClr val="accent1">
                    <a:alpha val="50379"/>
                  </a:schemeClr>
                </a:solidFill>
              </a:rPr>
              <a:t>?</a:t>
            </a:r>
          </a:p>
        </p:txBody>
      </p:sp>
      <p:pic>
        <p:nvPicPr>
          <p:cNvPr id="19" name="human.png" descr="human.png"/>
          <p:cNvPicPr>
            <a:picLocks noChangeAspect="1"/>
          </p:cNvPicPr>
          <p:nvPr/>
        </p:nvPicPr>
        <p:blipFill>
          <a:blip r:embed="rId5">
            <a:extLst/>
          </a:blip>
          <a:stretch>
            <a:fillRect/>
          </a:stretch>
        </p:blipFill>
        <p:spPr>
          <a:xfrm>
            <a:off x="8491681" y="3232959"/>
            <a:ext cx="436336" cy="469901"/>
          </a:xfrm>
          <a:prstGeom prst="rect">
            <a:avLst/>
          </a:prstGeom>
          <a:ln w="12700">
            <a:miter lim="400000"/>
          </a:ln>
        </p:spPr>
      </p:pic>
    </p:spTree>
    <p:extLst>
      <p:ext uri="{BB962C8B-B14F-4D97-AF65-F5344CB8AC3E}">
        <p14:creationId xmlns:p14="http://schemas.microsoft.com/office/powerpoint/2010/main" val="17072648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24</a:t>
            </a:fld>
            <a:endParaRPr lang="en-US"/>
          </a:p>
        </p:txBody>
      </p:sp>
      <p:pic>
        <p:nvPicPr>
          <p:cNvPr id="8" name="chatbot_1.png" descr="chatbot_1.png"/>
          <p:cNvPicPr>
            <a:picLocks noChangeAspect="1"/>
          </p:cNvPicPr>
          <p:nvPr/>
        </p:nvPicPr>
        <p:blipFill>
          <a:blip r:embed="rId2">
            <a:extLst/>
          </a:blip>
          <a:srcRect b="12198"/>
          <a:stretch>
            <a:fillRect/>
          </a:stretch>
        </p:blipFill>
        <p:spPr>
          <a:xfrm>
            <a:off x="-440002" y="-613415"/>
            <a:ext cx="9965002" cy="7471415"/>
          </a:xfrm>
          <a:prstGeom prst="rect">
            <a:avLst/>
          </a:prstGeom>
          <a:ln w="12700">
            <a:miter lim="400000"/>
          </a:ln>
        </p:spPr>
      </p:pic>
      <p:pic>
        <p:nvPicPr>
          <p:cNvPr id="10" name="pasted-image.pdf" descr="pasted-image.pdf"/>
          <p:cNvPicPr>
            <a:picLocks noChangeAspect="1"/>
          </p:cNvPicPr>
          <p:nvPr/>
        </p:nvPicPr>
        <p:blipFill>
          <a:blip r:embed="rId3">
            <a:alphaModFix amt="50000"/>
            <a:extLst/>
          </a:blip>
          <a:stretch>
            <a:fillRect/>
          </a:stretch>
        </p:blipFill>
        <p:spPr>
          <a:xfrm>
            <a:off x="3219657" y="609600"/>
            <a:ext cx="2645683" cy="1987368"/>
          </a:xfrm>
          <a:prstGeom prst="rect">
            <a:avLst/>
          </a:prstGeom>
          <a:ln w="12700">
            <a:miter lim="400000"/>
          </a:ln>
        </p:spPr>
      </p:pic>
      <p:pic>
        <p:nvPicPr>
          <p:cNvPr id="12" name="pasted-image.pdf" descr="pasted-image.pdf"/>
          <p:cNvPicPr>
            <a:picLocks noChangeAspect="1"/>
          </p:cNvPicPr>
          <p:nvPr/>
        </p:nvPicPr>
        <p:blipFill>
          <a:blip r:embed="rId3">
            <a:extLst/>
          </a:blip>
          <a:srcRect r="41135" b="84044"/>
          <a:stretch>
            <a:fillRect/>
          </a:stretch>
        </p:blipFill>
        <p:spPr>
          <a:xfrm>
            <a:off x="3209544" y="609600"/>
            <a:ext cx="1557357" cy="317104"/>
          </a:xfrm>
          <a:prstGeom prst="rect">
            <a:avLst/>
          </a:prstGeom>
          <a:ln w="63500">
            <a:solidFill>
              <a:srgbClr val="FF0000"/>
            </a:solidFill>
            <a:miter lim="400000"/>
          </a:ln>
        </p:spPr>
      </p:pic>
      <p:pic>
        <p:nvPicPr>
          <p:cNvPr id="13" name="pasted-image.pdf" descr="pasted-image.pdf"/>
          <p:cNvPicPr>
            <a:picLocks noChangeAspect="1"/>
          </p:cNvPicPr>
          <p:nvPr/>
        </p:nvPicPr>
        <p:blipFill>
          <a:blip r:embed="rId4">
            <a:extLst/>
          </a:blip>
          <a:stretch>
            <a:fillRect/>
          </a:stretch>
        </p:blipFill>
        <p:spPr>
          <a:xfrm>
            <a:off x="152400" y="2667000"/>
            <a:ext cx="495301" cy="508001"/>
          </a:xfrm>
          <a:prstGeom prst="rect">
            <a:avLst/>
          </a:prstGeom>
          <a:ln w="12700">
            <a:miter lim="400000"/>
          </a:ln>
        </p:spPr>
      </p:pic>
      <p:sp>
        <p:nvSpPr>
          <p:cNvPr id="14" name="What color is his umbrella?"/>
          <p:cNvSpPr txBox="1"/>
          <p:nvPr/>
        </p:nvSpPr>
        <p:spPr>
          <a:xfrm>
            <a:off x="5358324" y="3200400"/>
            <a:ext cx="3037690" cy="535018"/>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p>
            <a:pPr algn="r">
              <a:defRPr sz="3600">
                <a:solidFill>
                  <a:schemeClr val="accent1"/>
                </a:solidFill>
                <a:latin typeface="Roboto"/>
                <a:ea typeface="Roboto"/>
                <a:cs typeface="Roboto"/>
                <a:sym typeface="Roboto"/>
              </a:defRPr>
            </a:pPr>
            <a:r>
              <a:rPr sz="1810" dirty="0">
                <a:solidFill>
                  <a:schemeClr val="accent1">
                    <a:alpha val="50037"/>
                  </a:schemeClr>
                </a:solidFill>
              </a:rPr>
              <a:t>What color is </a:t>
            </a:r>
            <a:r>
              <a:rPr sz="1810" dirty="0">
                <a:solidFill>
                  <a:schemeClr val="accent1">
                    <a:alpha val="49523"/>
                  </a:schemeClr>
                </a:solidFill>
              </a:rPr>
              <a:t>his</a:t>
            </a:r>
            <a:r>
              <a:rPr sz="1810" dirty="0">
                <a:solidFill>
                  <a:schemeClr val="accent1">
                    <a:alpha val="50379"/>
                  </a:schemeClr>
                </a:solidFill>
              </a:rPr>
              <a:t> </a:t>
            </a:r>
            <a:r>
              <a:rPr sz="1810" b="1" dirty="0">
                <a:solidFill>
                  <a:srgbClr val="FF0000"/>
                </a:solidFill>
              </a:rPr>
              <a:t>umbrella</a:t>
            </a:r>
            <a:r>
              <a:rPr sz="1810" dirty="0">
                <a:solidFill>
                  <a:schemeClr val="accent1">
                    <a:alpha val="50379"/>
                  </a:schemeClr>
                </a:solidFill>
              </a:rPr>
              <a:t>?</a:t>
            </a:r>
          </a:p>
        </p:txBody>
      </p:sp>
      <p:pic>
        <p:nvPicPr>
          <p:cNvPr id="15" name="human.png" descr="human.png"/>
          <p:cNvPicPr>
            <a:picLocks noChangeAspect="1"/>
          </p:cNvPicPr>
          <p:nvPr/>
        </p:nvPicPr>
        <p:blipFill>
          <a:blip r:embed="rId5">
            <a:extLst/>
          </a:blip>
          <a:stretch>
            <a:fillRect/>
          </a:stretch>
        </p:blipFill>
        <p:spPr>
          <a:xfrm>
            <a:off x="8479064" y="3232958"/>
            <a:ext cx="436336" cy="469901"/>
          </a:xfrm>
          <a:prstGeom prst="rect">
            <a:avLst/>
          </a:prstGeom>
          <a:ln w="12700">
            <a:miter lim="400000"/>
          </a:ln>
        </p:spPr>
      </p:pic>
      <p:sp>
        <p:nvSpPr>
          <p:cNvPr id="20" name="A man and a woman are holding umbrellas"/>
          <p:cNvSpPr txBox="1"/>
          <p:nvPr/>
        </p:nvSpPr>
        <p:spPr>
          <a:xfrm>
            <a:off x="741987" y="2711411"/>
            <a:ext cx="4626266"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alpha val="50008"/>
                  </a:srgbClr>
                </a:solidFill>
                <a:latin typeface="Roboto"/>
                <a:ea typeface="Roboto"/>
                <a:cs typeface="Roboto"/>
                <a:sym typeface="Roboto"/>
              </a:defRPr>
            </a:lvl1pPr>
          </a:lstStyle>
          <a:p>
            <a:r>
              <a:rPr sz="1800" dirty="0"/>
              <a:t>A man and a woman are holding umbrellas</a:t>
            </a:r>
          </a:p>
        </p:txBody>
      </p:sp>
    </p:spTree>
    <p:extLst>
      <p:ext uri="{BB962C8B-B14F-4D97-AF65-F5344CB8AC3E}">
        <p14:creationId xmlns:p14="http://schemas.microsoft.com/office/powerpoint/2010/main" val="14720490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25</a:t>
            </a:fld>
            <a:endParaRPr lang="en-US"/>
          </a:p>
        </p:txBody>
      </p:sp>
      <p:pic>
        <p:nvPicPr>
          <p:cNvPr id="8" name="chatbot_1.png" descr="chatbot_1.png"/>
          <p:cNvPicPr>
            <a:picLocks noChangeAspect="1"/>
          </p:cNvPicPr>
          <p:nvPr/>
        </p:nvPicPr>
        <p:blipFill>
          <a:blip r:embed="rId2">
            <a:extLst/>
          </a:blip>
          <a:srcRect b="12198"/>
          <a:stretch>
            <a:fillRect/>
          </a:stretch>
        </p:blipFill>
        <p:spPr>
          <a:xfrm>
            <a:off x="-440002" y="-613415"/>
            <a:ext cx="9965002" cy="7471415"/>
          </a:xfrm>
          <a:prstGeom prst="rect">
            <a:avLst/>
          </a:prstGeom>
          <a:ln w="12700">
            <a:miter lim="400000"/>
          </a:ln>
        </p:spPr>
      </p:pic>
      <p:pic>
        <p:nvPicPr>
          <p:cNvPr id="6" name="pasted-image.pdf" descr="pasted-image.pdf"/>
          <p:cNvPicPr>
            <a:picLocks noChangeAspect="1"/>
          </p:cNvPicPr>
          <p:nvPr/>
        </p:nvPicPr>
        <p:blipFill>
          <a:blip r:embed="rId3">
            <a:extLst/>
          </a:blip>
          <a:stretch>
            <a:fillRect/>
          </a:stretch>
        </p:blipFill>
        <p:spPr>
          <a:xfrm>
            <a:off x="3219657" y="609600"/>
            <a:ext cx="2645683" cy="1987368"/>
          </a:xfrm>
          <a:prstGeom prst="rect">
            <a:avLst/>
          </a:prstGeom>
          <a:ln w="12700">
            <a:miter lim="400000"/>
          </a:ln>
        </p:spPr>
      </p:pic>
      <p:pic>
        <p:nvPicPr>
          <p:cNvPr id="12" name="pasted-image.pdf" descr="pasted-image.pdf"/>
          <p:cNvPicPr>
            <a:picLocks noChangeAspect="1"/>
          </p:cNvPicPr>
          <p:nvPr/>
        </p:nvPicPr>
        <p:blipFill>
          <a:blip r:embed="rId4">
            <a:extLst/>
          </a:blip>
          <a:stretch>
            <a:fillRect/>
          </a:stretch>
        </p:blipFill>
        <p:spPr>
          <a:xfrm>
            <a:off x="152400" y="2667000"/>
            <a:ext cx="495301" cy="508001"/>
          </a:xfrm>
          <a:prstGeom prst="rect">
            <a:avLst/>
          </a:prstGeom>
          <a:ln w="12700">
            <a:miter lim="400000"/>
          </a:ln>
        </p:spPr>
      </p:pic>
      <p:sp>
        <p:nvSpPr>
          <p:cNvPr id="13" name="A man and a woman are holding umbrellas"/>
          <p:cNvSpPr txBox="1"/>
          <p:nvPr/>
        </p:nvSpPr>
        <p:spPr>
          <a:xfrm>
            <a:off x="741987" y="2711411"/>
            <a:ext cx="4626266"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dirty="0"/>
              <a:t>A man and a woman are holding umbrellas</a:t>
            </a:r>
          </a:p>
        </p:txBody>
      </p:sp>
      <p:sp>
        <p:nvSpPr>
          <p:cNvPr id="14" name="What color is his umbrella?"/>
          <p:cNvSpPr txBox="1"/>
          <p:nvPr/>
        </p:nvSpPr>
        <p:spPr>
          <a:xfrm>
            <a:off x="5390176" y="3200400"/>
            <a:ext cx="3018455"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a:t>What color is his umbrella?</a:t>
            </a:r>
          </a:p>
        </p:txBody>
      </p:sp>
      <p:pic>
        <p:nvPicPr>
          <p:cNvPr id="15" name="human.png" descr="human.png"/>
          <p:cNvPicPr>
            <a:picLocks noChangeAspect="1"/>
          </p:cNvPicPr>
          <p:nvPr/>
        </p:nvPicPr>
        <p:blipFill>
          <a:blip r:embed="rId5">
            <a:extLst/>
          </a:blip>
          <a:stretch>
            <a:fillRect/>
          </a:stretch>
        </p:blipFill>
        <p:spPr>
          <a:xfrm>
            <a:off x="8491681" y="3232189"/>
            <a:ext cx="436336" cy="469901"/>
          </a:xfrm>
          <a:prstGeom prst="rect">
            <a:avLst/>
          </a:prstGeom>
          <a:ln w="12700">
            <a:miter lim="400000"/>
          </a:ln>
        </p:spPr>
      </p:pic>
      <p:pic>
        <p:nvPicPr>
          <p:cNvPr id="10" name="pasted-image.pdf" descr="pasted-image.pdf"/>
          <p:cNvPicPr>
            <a:picLocks noChangeAspect="1"/>
          </p:cNvPicPr>
          <p:nvPr/>
        </p:nvPicPr>
        <p:blipFill>
          <a:blip r:embed="rId4">
            <a:extLst/>
          </a:blip>
          <a:stretch>
            <a:fillRect/>
          </a:stretch>
        </p:blipFill>
        <p:spPr>
          <a:xfrm>
            <a:off x="152400" y="3536910"/>
            <a:ext cx="495301" cy="508001"/>
          </a:xfrm>
          <a:prstGeom prst="rect">
            <a:avLst/>
          </a:prstGeom>
          <a:ln w="12700">
            <a:miter lim="400000"/>
          </a:ln>
        </p:spPr>
      </p:pic>
      <p:sp>
        <p:nvSpPr>
          <p:cNvPr id="11" name="His umbrella is black"/>
          <p:cNvSpPr txBox="1"/>
          <p:nvPr/>
        </p:nvSpPr>
        <p:spPr>
          <a:xfrm>
            <a:off x="730721" y="3581321"/>
            <a:ext cx="2388474"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a:t>His umbrella is black</a:t>
            </a:r>
          </a:p>
        </p:txBody>
      </p:sp>
    </p:spTree>
    <p:extLst>
      <p:ext uri="{BB962C8B-B14F-4D97-AF65-F5344CB8AC3E}">
        <p14:creationId xmlns:p14="http://schemas.microsoft.com/office/powerpoint/2010/main" val="17173413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26</a:t>
            </a:fld>
            <a:endParaRPr lang="en-US"/>
          </a:p>
        </p:txBody>
      </p:sp>
      <p:pic>
        <p:nvPicPr>
          <p:cNvPr id="8" name="chatbot_1.png" descr="chatbot_1.png"/>
          <p:cNvPicPr>
            <a:picLocks noChangeAspect="1"/>
          </p:cNvPicPr>
          <p:nvPr/>
        </p:nvPicPr>
        <p:blipFill>
          <a:blip r:embed="rId2">
            <a:extLst/>
          </a:blip>
          <a:srcRect b="12198"/>
          <a:stretch>
            <a:fillRect/>
          </a:stretch>
        </p:blipFill>
        <p:spPr>
          <a:xfrm>
            <a:off x="-440002" y="-613415"/>
            <a:ext cx="9965002" cy="7471415"/>
          </a:xfrm>
          <a:prstGeom prst="rect">
            <a:avLst/>
          </a:prstGeom>
          <a:ln w="12700">
            <a:miter lim="400000"/>
          </a:ln>
        </p:spPr>
      </p:pic>
      <p:pic>
        <p:nvPicPr>
          <p:cNvPr id="6" name="pasted-image.pdf" descr="pasted-image.pdf"/>
          <p:cNvPicPr>
            <a:picLocks noChangeAspect="1"/>
          </p:cNvPicPr>
          <p:nvPr/>
        </p:nvPicPr>
        <p:blipFill>
          <a:blip r:embed="rId3">
            <a:extLst/>
          </a:blip>
          <a:stretch>
            <a:fillRect/>
          </a:stretch>
        </p:blipFill>
        <p:spPr>
          <a:xfrm>
            <a:off x="3219657" y="609600"/>
            <a:ext cx="2645683" cy="1987368"/>
          </a:xfrm>
          <a:prstGeom prst="rect">
            <a:avLst/>
          </a:prstGeom>
          <a:ln w="12700">
            <a:miter lim="400000"/>
          </a:ln>
        </p:spPr>
      </p:pic>
      <p:pic>
        <p:nvPicPr>
          <p:cNvPr id="12" name="pasted-image.pdf" descr="pasted-image.pdf"/>
          <p:cNvPicPr>
            <a:picLocks noChangeAspect="1"/>
          </p:cNvPicPr>
          <p:nvPr/>
        </p:nvPicPr>
        <p:blipFill>
          <a:blip r:embed="rId4">
            <a:extLst/>
          </a:blip>
          <a:stretch>
            <a:fillRect/>
          </a:stretch>
        </p:blipFill>
        <p:spPr>
          <a:xfrm>
            <a:off x="152400" y="2667000"/>
            <a:ext cx="495301" cy="508001"/>
          </a:xfrm>
          <a:prstGeom prst="rect">
            <a:avLst/>
          </a:prstGeom>
          <a:ln w="12700">
            <a:miter lim="400000"/>
          </a:ln>
        </p:spPr>
      </p:pic>
      <p:sp>
        <p:nvSpPr>
          <p:cNvPr id="13" name="A man and a woman are holding umbrellas"/>
          <p:cNvSpPr txBox="1"/>
          <p:nvPr/>
        </p:nvSpPr>
        <p:spPr>
          <a:xfrm>
            <a:off x="741987" y="2711411"/>
            <a:ext cx="4626266"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dirty="0"/>
              <a:t>A man and a woman are holding umbrellas</a:t>
            </a:r>
          </a:p>
        </p:txBody>
      </p:sp>
      <p:sp>
        <p:nvSpPr>
          <p:cNvPr id="14" name="What color is his umbrella?"/>
          <p:cNvSpPr txBox="1"/>
          <p:nvPr/>
        </p:nvSpPr>
        <p:spPr>
          <a:xfrm>
            <a:off x="5390176" y="3200400"/>
            <a:ext cx="3018455"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a:t>What color is his umbrella?</a:t>
            </a:r>
          </a:p>
        </p:txBody>
      </p:sp>
      <p:pic>
        <p:nvPicPr>
          <p:cNvPr id="15" name="human.png" descr="human.png"/>
          <p:cNvPicPr>
            <a:picLocks noChangeAspect="1"/>
          </p:cNvPicPr>
          <p:nvPr/>
        </p:nvPicPr>
        <p:blipFill>
          <a:blip r:embed="rId5">
            <a:extLst/>
          </a:blip>
          <a:stretch>
            <a:fillRect/>
          </a:stretch>
        </p:blipFill>
        <p:spPr>
          <a:xfrm>
            <a:off x="8491681" y="3232189"/>
            <a:ext cx="436336" cy="469901"/>
          </a:xfrm>
          <a:prstGeom prst="rect">
            <a:avLst/>
          </a:prstGeom>
          <a:ln w="12700">
            <a:miter lim="400000"/>
          </a:ln>
        </p:spPr>
      </p:pic>
      <p:pic>
        <p:nvPicPr>
          <p:cNvPr id="10" name="pasted-image.pdf" descr="pasted-image.pdf"/>
          <p:cNvPicPr>
            <a:picLocks noChangeAspect="1"/>
          </p:cNvPicPr>
          <p:nvPr/>
        </p:nvPicPr>
        <p:blipFill>
          <a:blip r:embed="rId4">
            <a:extLst/>
          </a:blip>
          <a:stretch>
            <a:fillRect/>
          </a:stretch>
        </p:blipFill>
        <p:spPr>
          <a:xfrm>
            <a:off x="152400" y="3536910"/>
            <a:ext cx="495301" cy="508001"/>
          </a:xfrm>
          <a:prstGeom prst="rect">
            <a:avLst/>
          </a:prstGeom>
          <a:ln w="12700">
            <a:miter lim="400000"/>
          </a:ln>
        </p:spPr>
      </p:pic>
      <p:sp>
        <p:nvSpPr>
          <p:cNvPr id="11" name="His umbrella is black"/>
          <p:cNvSpPr txBox="1"/>
          <p:nvPr/>
        </p:nvSpPr>
        <p:spPr>
          <a:xfrm>
            <a:off x="730721" y="3581321"/>
            <a:ext cx="2388474"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a:t>His umbrella is black</a:t>
            </a:r>
          </a:p>
        </p:txBody>
      </p:sp>
      <p:sp>
        <p:nvSpPr>
          <p:cNvPr id="16" name="What about hers?"/>
          <p:cNvSpPr txBox="1"/>
          <p:nvPr/>
        </p:nvSpPr>
        <p:spPr>
          <a:xfrm>
            <a:off x="6348979" y="4038600"/>
            <a:ext cx="2047035"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a:t>What about hers?</a:t>
            </a:r>
          </a:p>
        </p:txBody>
      </p:sp>
      <p:pic>
        <p:nvPicPr>
          <p:cNvPr id="17" name="human.png" descr="human.png"/>
          <p:cNvPicPr>
            <a:picLocks noChangeAspect="1"/>
          </p:cNvPicPr>
          <p:nvPr/>
        </p:nvPicPr>
        <p:blipFill>
          <a:blip r:embed="rId5">
            <a:extLst/>
          </a:blip>
          <a:stretch>
            <a:fillRect/>
          </a:stretch>
        </p:blipFill>
        <p:spPr>
          <a:xfrm>
            <a:off x="8479064" y="4070389"/>
            <a:ext cx="436336" cy="469901"/>
          </a:xfrm>
          <a:prstGeom prst="rect">
            <a:avLst/>
          </a:prstGeom>
          <a:ln w="12700">
            <a:miter lim="400000"/>
          </a:ln>
        </p:spPr>
      </p:pic>
    </p:spTree>
    <p:extLst>
      <p:ext uri="{BB962C8B-B14F-4D97-AF65-F5344CB8AC3E}">
        <p14:creationId xmlns:p14="http://schemas.microsoft.com/office/powerpoint/2010/main" val="11758201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27</a:t>
            </a:fld>
            <a:endParaRPr lang="en-US"/>
          </a:p>
        </p:txBody>
      </p:sp>
      <p:pic>
        <p:nvPicPr>
          <p:cNvPr id="8" name="chatbot_1.png" descr="chatbot_1.png"/>
          <p:cNvPicPr>
            <a:picLocks noChangeAspect="1"/>
          </p:cNvPicPr>
          <p:nvPr/>
        </p:nvPicPr>
        <p:blipFill>
          <a:blip r:embed="rId2">
            <a:extLst/>
          </a:blip>
          <a:srcRect b="12198"/>
          <a:stretch>
            <a:fillRect/>
          </a:stretch>
        </p:blipFill>
        <p:spPr>
          <a:xfrm>
            <a:off x="-440002" y="-613415"/>
            <a:ext cx="9965002" cy="7471415"/>
          </a:xfrm>
          <a:prstGeom prst="rect">
            <a:avLst/>
          </a:prstGeom>
          <a:ln w="12700">
            <a:miter lim="400000"/>
          </a:ln>
        </p:spPr>
      </p:pic>
      <p:pic>
        <p:nvPicPr>
          <p:cNvPr id="6" name="pasted-image.pdf" descr="pasted-image.pdf"/>
          <p:cNvPicPr>
            <a:picLocks noChangeAspect="1"/>
          </p:cNvPicPr>
          <p:nvPr/>
        </p:nvPicPr>
        <p:blipFill>
          <a:blip r:embed="rId3">
            <a:alphaModFix amt="50000"/>
            <a:extLst/>
          </a:blip>
          <a:stretch>
            <a:fillRect/>
          </a:stretch>
        </p:blipFill>
        <p:spPr>
          <a:xfrm>
            <a:off x="3219657" y="609600"/>
            <a:ext cx="2645683" cy="1987368"/>
          </a:xfrm>
          <a:prstGeom prst="rect">
            <a:avLst/>
          </a:prstGeom>
          <a:ln w="12700">
            <a:miter lim="400000"/>
          </a:ln>
        </p:spPr>
      </p:pic>
      <p:pic>
        <p:nvPicPr>
          <p:cNvPr id="12" name="pasted-image.pdf" descr="pasted-image.pdf"/>
          <p:cNvPicPr>
            <a:picLocks noChangeAspect="1"/>
          </p:cNvPicPr>
          <p:nvPr/>
        </p:nvPicPr>
        <p:blipFill>
          <a:blip r:embed="rId4">
            <a:extLst/>
          </a:blip>
          <a:stretch>
            <a:fillRect/>
          </a:stretch>
        </p:blipFill>
        <p:spPr>
          <a:xfrm>
            <a:off x="152400" y="2667000"/>
            <a:ext cx="495301" cy="508001"/>
          </a:xfrm>
          <a:prstGeom prst="rect">
            <a:avLst/>
          </a:prstGeom>
          <a:ln w="12700">
            <a:miter lim="400000"/>
          </a:ln>
        </p:spPr>
      </p:pic>
      <p:sp>
        <p:nvSpPr>
          <p:cNvPr id="13" name="A man and a woman are holding umbrellas"/>
          <p:cNvSpPr txBox="1"/>
          <p:nvPr/>
        </p:nvSpPr>
        <p:spPr>
          <a:xfrm>
            <a:off x="741987" y="2711411"/>
            <a:ext cx="4626266"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dirty="0">
                <a:solidFill>
                  <a:srgbClr val="53585F">
                    <a:alpha val="50000"/>
                  </a:srgbClr>
                </a:solidFill>
              </a:rPr>
              <a:t>A man and a </a:t>
            </a:r>
            <a:r>
              <a:rPr sz="1800" b="1" dirty="0">
                <a:solidFill>
                  <a:schemeClr val="accent1"/>
                </a:solidFill>
              </a:rPr>
              <a:t>woman</a:t>
            </a:r>
            <a:r>
              <a:rPr sz="1800" dirty="0">
                <a:solidFill>
                  <a:srgbClr val="53585F">
                    <a:alpha val="50000"/>
                  </a:srgbClr>
                </a:solidFill>
              </a:rPr>
              <a:t> are holding umbrellas</a:t>
            </a:r>
          </a:p>
        </p:txBody>
      </p:sp>
      <p:sp>
        <p:nvSpPr>
          <p:cNvPr id="14" name="What color is his umbrella?"/>
          <p:cNvSpPr txBox="1"/>
          <p:nvPr/>
        </p:nvSpPr>
        <p:spPr>
          <a:xfrm>
            <a:off x="5390176" y="3200400"/>
            <a:ext cx="3018455"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dirty="0">
                <a:solidFill>
                  <a:schemeClr val="accent1">
                    <a:alpha val="50000"/>
                  </a:schemeClr>
                </a:solidFill>
              </a:rPr>
              <a:t>What color is his umbrella?</a:t>
            </a:r>
          </a:p>
        </p:txBody>
      </p:sp>
      <p:pic>
        <p:nvPicPr>
          <p:cNvPr id="15" name="human.png" descr="human.png"/>
          <p:cNvPicPr>
            <a:picLocks noChangeAspect="1"/>
          </p:cNvPicPr>
          <p:nvPr/>
        </p:nvPicPr>
        <p:blipFill>
          <a:blip r:embed="rId5">
            <a:extLst/>
          </a:blip>
          <a:stretch>
            <a:fillRect/>
          </a:stretch>
        </p:blipFill>
        <p:spPr>
          <a:xfrm>
            <a:off x="8491681" y="3232189"/>
            <a:ext cx="436336" cy="469901"/>
          </a:xfrm>
          <a:prstGeom prst="rect">
            <a:avLst/>
          </a:prstGeom>
          <a:ln w="12700">
            <a:miter lim="400000"/>
          </a:ln>
        </p:spPr>
      </p:pic>
      <p:pic>
        <p:nvPicPr>
          <p:cNvPr id="10" name="pasted-image.pdf" descr="pasted-image.pdf"/>
          <p:cNvPicPr>
            <a:picLocks noChangeAspect="1"/>
          </p:cNvPicPr>
          <p:nvPr/>
        </p:nvPicPr>
        <p:blipFill>
          <a:blip r:embed="rId4">
            <a:extLst/>
          </a:blip>
          <a:stretch>
            <a:fillRect/>
          </a:stretch>
        </p:blipFill>
        <p:spPr>
          <a:xfrm>
            <a:off x="152400" y="3536910"/>
            <a:ext cx="495301" cy="508001"/>
          </a:xfrm>
          <a:prstGeom prst="rect">
            <a:avLst/>
          </a:prstGeom>
          <a:ln w="12700">
            <a:miter lim="400000"/>
          </a:ln>
        </p:spPr>
      </p:pic>
      <p:sp>
        <p:nvSpPr>
          <p:cNvPr id="11" name="His umbrella is black"/>
          <p:cNvSpPr txBox="1"/>
          <p:nvPr/>
        </p:nvSpPr>
        <p:spPr>
          <a:xfrm>
            <a:off x="730721" y="3581321"/>
            <a:ext cx="2388474"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dirty="0">
                <a:solidFill>
                  <a:srgbClr val="53585F">
                    <a:alpha val="50000"/>
                  </a:srgbClr>
                </a:solidFill>
              </a:rPr>
              <a:t>His umbrella is black</a:t>
            </a:r>
          </a:p>
        </p:txBody>
      </p:sp>
      <p:sp>
        <p:nvSpPr>
          <p:cNvPr id="16" name="What about hers?"/>
          <p:cNvSpPr txBox="1"/>
          <p:nvPr/>
        </p:nvSpPr>
        <p:spPr>
          <a:xfrm>
            <a:off x="6348979" y="4038600"/>
            <a:ext cx="2047035"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dirty="0">
                <a:solidFill>
                  <a:schemeClr val="accent1">
                    <a:alpha val="50000"/>
                  </a:schemeClr>
                </a:solidFill>
              </a:rPr>
              <a:t>What about </a:t>
            </a:r>
            <a:r>
              <a:rPr sz="1800" b="1" dirty="0"/>
              <a:t>her</a:t>
            </a:r>
            <a:r>
              <a:rPr sz="1800" dirty="0">
                <a:solidFill>
                  <a:schemeClr val="accent1">
                    <a:alpha val="50000"/>
                  </a:schemeClr>
                </a:solidFill>
              </a:rPr>
              <a:t>s?</a:t>
            </a:r>
          </a:p>
        </p:txBody>
      </p:sp>
      <p:pic>
        <p:nvPicPr>
          <p:cNvPr id="17" name="human.png" descr="human.png"/>
          <p:cNvPicPr>
            <a:picLocks noChangeAspect="1"/>
          </p:cNvPicPr>
          <p:nvPr/>
        </p:nvPicPr>
        <p:blipFill>
          <a:blip r:embed="rId5">
            <a:extLst/>
          </a:blip>
          <a:stretch>
            <a:fillRect/>
          </a:stretch>
        </p:blipFill>
        <p:spPr>
          <a:xfrm>
            <a:off x="8479064" y="4070389"/>
            <a:ext cx="436336" cy="469901"/>
          </a:xfrm>
          <a:prstGeom prst="rect">
            <a:avLst/>
          </a:prstGeom>
          <a:ln w="12700">
            <a:miter lim="400000"/>
          </a:ln>
        </p:spPr>
      </p:pic>
      <p:pic>
        <p:nvPicPr>
          <p:cNvPr id="18" name="pasted-image.pdf" descr="pasted-image.pdf"/>
          <p:cNvPicPr>
            <a:picLocks noChangeAspect="1"/>
          </p:cNvPicPr>
          <p:nvPr/>
        </p:nvPicPr>
        <p:blipFill>
          <a:blip r:embed="rId3">
            <a:extLst/>
          </a:blip>
          <a:srcRect l="48815" t="23390" r="20153"/>
          <a:stretch>
            <a:fillRect/>
          </a:stretch>
        </p:blipFill>
        <p:spPr>
          <a:xfrm>
            <a:off x="4513024" y="1068291"/>
            <a:ext cx="820976" cy="1522509"/>
          </a:xfrm>
          <a:prstGeom prst="rect">
            <a:avLst/>
          </a:prstGeom>
          <a:ln w="63500">
            <a:solidFill>
              <a:schemeClr val="accent1"/>
            </a:solidFill>
            <a:miter lim="400000"/>
          </a:ln>
        </p:spPr>
      </p:pic>
    </p:spTree>
    <p:extLst>
      <p:ext uri="{BB962C8B-B14F-4D97-AF65-F5344CB8AC3E}">
        <p14:creationId xmlns:p14="http://schemas.microsoft.com/office/powerpoint/2010/main" val="8648421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28</a:t>
            </a:fld>
            <a:endParaRPr lang="en-US"/>
          </a:p>
        </p:txBody>
      </p:sp>
      <p:pic>
        <p:nvPicPr>
          <p:cNvPr id="8" name="chatbot_1.png" descr="chatbot_1.png"/>
          <p:cNvPicPr>
            <a:picLocks noChangeAspect="1"/>
          </p:cNvPicPr>
          <p:nvPr/>
        </p:nvPicPr>
        <p:blipFill>
          <a:blip r:embed="rId3">
            <a:extLst/>
          </a:blip>
          <a:srcRect b="12198"/>
          <a:stretch>
            <a:fillRect/>
          </a:stretch>
        </p:blipFill>
        <p:spPr>
          <a:xfrm>
            <a:off x="-440002" y="-613415"/>
            <a:ext cx="9965002" cy="7471415"/>
          </a:xfrm>
          <a:prstGeom prst="rect">
            <a:avLst/>
          </a:prstGeom>
          <a:ln w="12700">
            <a:miter lim="400000"/>
          </a:ln>
        </p:spPr>
      </p:pic>
      <p:pic>
        <p:nvPicPr>
          <p:cNvPr id="6" name="pasted-image.pdf" descr="pasted-image.pdf"/>
          <p:cNvPicPr>
            <a:picLocks noChangeAspect="1"/>
          </p:cNvPicPr>
          <p:nvPr/>
        </p:nvPicPr>
        <p:blipFill>
          <a:blip r:embed="rId4">
            <a:extLst/>
          </a:blip>
          <a:stretch>
            <a:fillRect/>
          </a:stretch>
        </p:blipFill>
        <p:spPr>
          <a:xfrm>
            <a:off x="3219657" y="609600"/>
            <a:ext cx="2645683" cy="1987368"/>
          </a:xfrm>
          <a:prstGeom prst="rect">
            <a:avLst/>
          </a:prstGeom>
          <a:ln w="12700">
            <a:miter lim="400000"/>
          </a:ln>
        </p:spPr>
      </p:pic>
      <p:pic>
        <p:nvPicPr>
          <p:cNvPr id="12" name="pasted-image.pdf" descr="pasted-image.pdf"/>
          <p:cNvPicPr>
            <a:picLocks noChangeAspect="1"/>
          </p:cNvPicPr>
          <p:nvPr/>
        </p:nvPicPr>
        <p:blipFill>
          <a:blip r:embed="rId5">
            <a:extLst/>
          </a:blip>
          <a:stretch>
            <a:fillRect/>
          </a:stretch>
        </p:blipFill>
        <p:spPr>
          <a:xfrm>
            <a:off x="152400" y="2667000"/>
            <a:ext cx="495301" cy="508001"/>
          </a:xfrm>
          <a:prstGeom prst="rect">
            <a:avLst/>
          </a:prstGeom>
          <a:ln w="12700">
            <a:miter lim="400000"/>
          </a:ln>
        </p:spPr>
      </p:pic>
      <p:sp>
        <p:nvSpPr>
          <p:cNvPr id="13" name="A man and a woman are holding umbrellas"/>
          <p:cNvSpPr txBox="1"/>
          <p:nvPr/>
        </p:nvSpPr>
        <p:spPr>
          <a:xfrm>
            <a:off x="741987" y="2711411"/>
            <a:ext cx="4626266"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dirty="0">
                <a:solidFill>
                  <a:srgbClr val="53585F">
                    <a:alpha val="50000"/>
                  </a:srgbClr>
                </a:solidFill>
              </a:rPr>
              <a:t>A man and </a:t>
            </a:r>
            <a:r>
              <a:rPr lang="en-US" sz="1800" dirty="0" smtClean="0">
                <a:solidFill>
                  <a:srgbClr val="53585F">
                    <a:alpha val="50000"/>
                  </a:srgbClr>
                </a:solidFill>
              </a:rPr>
              <a:t>a woman</a:t>
            </a:r>
            <a:r>
              <a:rPr sz="1800" dirty="0" smtClean="0">
                <a:solidFill>
                  <a:srgbClr val="53585F">
                    <a:alpha val="50000"/>
                  </a:srgbClr>
                </a:solidFill>
              </a:rPr>
              <a:t> </a:t>
            </a:r>
            <a:r>
              <a:rPr sz="1800" dirty="0">
                <a:solidFill>
                  <a:srgbClr val="53585F">
                    <a:alpha val="50000"/>
                  </a:srgbClr>
                </a:solidFill>
              </a:rPr>
              <a:t>are holding umbrellas</a:t>
            </a:r>
          </a:p>
        </p:txBody>
      </p:sp>
      <p:sp>
        <p:nvSpPr>
          <p:cNvPr id="14" name="What color is his umbrella?"/>
          <p:cNvSpPr txBox="1"/>
          <p:nvPr/>
        </p:nvSpPr>
        <p:spPr>
          <a:xfrm>
            <a:off x="5390176" y="3200400"/>
            <a:ext cx="3018455"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dirty="0">
                <a:solidFill>
                  <a:schemeClr val="accent1">
                    <a:alpha val="50000"/>
                  </a:schemeClr>
                </a:solidFill>
              </a:rPr>
              <a:t>What color is his </a:t>
            </a:r>
            <a:r>
              <a:rPr sz="1800" b="1" dirty="0">
                <a:solidFill>
                  <a:srgbClr val="FF0000"/>
                </a:solidFill>
              </a:rPr>
              <a:t>umbrella</a:t>
            </a:r>
            <a:r>
              <a:rPr sz="1800" dirty="0">
                <a:solidFill>
                  <a:schemeClr val="accent1">
                    <a:alpha val="50000"/>
                  </a:schemeClr>
                </a:solidFill>
              </a:rPr>
              <a:t>?</a:t>
            </a:r>
          </a:p>
        </p:txBody>
      </p:sp>
      <p:pic>
        <p:nvPicPr>
          <p:cNvPr id="15" name="human.png" descr="human.png"/>
          <p:cNvPicPr>
            <a:picLocks noChangeAspect="1"/>
          </p:cNvPicPr>
          <p:nvPr/>
        </p:nvPicPr>
        <p:blipFill>
          <a:blip r:embed="rId6">
            <a:extLst/>
          </a:blip>
          <a:stretch>
            <a:fillRect/>
          </a:stretch>
        </p:blipFill>
        <p:spPr>
          <a:xfrm>
            <a:off x="8491681" y="3232189"/>
            <a:ext cx="436336" cy="469901"/>
          </a:xfrm>
          <a:prstGeom prst="rect">
            <a:avLst/>
          </a:prstGeom>
          <a:ln w="12700">
            <a:miter lim="400000"/>
          </a:ln>
        </p:spPr>
      </p:pic>
      <p:pic>
        <p:nvPicPr>
          <p:cNvPr id="10" name="pasted-image.pdf" descr="pasted-image.pdf"/>
          <p:cNvPicPr>
            <a:picLocks noChangeAspect="1"/>
          </p:cNvPicPr>
          <p:nvPr/>
        </p:nvPicPr>
        <p:blipFill>
          <a:blip r:embed="rId5">
            <a:extLst/>
          </a:blip>
          <a:stretch>
            <a:fillRect/>
          </a:stretch>
        </p:blipFill>
        <p:spPr>
          <a:xfrm>
            <a:off x="152400" y="3536910"/>
            <a:ext cx="495301" cy="508001"/>
          </a:xfrm>
          <a:prstGeom prst="rect">
            <a:avLst/>
          </a:prstGeom>
          <a:ln w="12700">
            <a:miter lim="400000"/>
          </a:ln>
        </p:spPr>
      </p:pic>
      <p:sp>
        <p:nvSpPr>
          <p:cNvPr id="11" name="His umbrella is black"/>
          <p:cNvSpPr txBox="1"/>
          <p:nvPr/>
        </p:nvSpPr>
        <p:spPr>
          <a:xfrm>
            <a:off x="730721" y="3581321"/>
            <a:ext cx="2388474"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dirty="0">
                <a:solidFill>
                  <a:srgbClr val="53585F">
                    <a:alpha val="50000"/>
                  </a:srgbClr>
                </a:solidFill>
              </a:rPr>
              <a:t>His </a:t>
            </a:r>
            <a:r>
              <a:rPr sz="1800" b="1" dirty="0">
                <a:solidFill>
                  <a:srgbClr val="FF0000"/>
                </a:solidFill>
              </a:rPr>
              <a:t>umbrella</a:t>
            </a:r>
            <a:r>
              <a:rPr sz="1800" dirty="0">
                <a:solidFill>
                  <a:srgbClr val="53585F">
                    <a:alpha val="50000"/>
                  </a:srgbClr>
                </a:solidFill>
              </a:rPr>
              <a:t> is black</a:t>
            </a:r>
          </a:p>
        </p:txBody>
      </p:sp>
      <p:sp>
        <p:nvSpPr>
          <p:cNvPr id="16" name="What about hers?"/>
          <p:cNvSpPr txBox="1"/>
          <p:nvPr/>
        </p:nvSpPr>
        <p:spPr>
          <a:xfrm>
            <a:off x="6348979" y="4038600"/>
            <a:ext cx="2047035"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dirty="0">
                <a:solidFill>
                  <a:schemeClr val="accent1">
                    <a:alpha val="50000"/>
                  </a:schemeClr>
                </a:solidFill>
              </a:rPr>
              <a:t>What about </a:t>
            </a:r>
            <a:r>
              <a:rPr sz="1800" b="1" dirty="0">
                <a:solidFill>
                  <a:srgbClr val="FF0000"/>
                </a:solidFill>
              </a:rPr>
              <a:t>hers</a:t>
            </a:r>
            <a:r>
              <a:rPr sz="1800" dirty="0">
                <a:solidFill>
                  <a:schemeClr val="accent1">
                    <a:alpha val="50000"/>
                  </a:schemeClr>
                </a:solidFill>
              </a:rPr>
              <a:t>?</a:t>
            </a:r>
          </a:p>
        </p:txBody>
      </p:sp>
      <p:pic>
        <p:nvPicPr>
          <p:cNvPr id="17" name="human.png" descr="human.png"/>
          <p:cNvPicPr>
            <a:picLocks noChangeAspect="1"/>
          </p:cNvPicPr>
          <p:nvPr/>
        </p:nvPicPr>
        <p:blipFill>
          <a:blip r:embed="rId6">
            <a:extLst/>
          </a:blip>
          <a:stretch>
            <a:fillRect/>
          </a:stretch>
        </p:blipFill>
        <p:spPr>
          <a:xfrm>
            <a:off x="8479064" y="4070389"/>
            <a:ext cx="436336" cy="469901"/>
          </a:xfrm>
          <a:prstGeom prst="rect">
            <a:avLst/>
          </a:prstGeom>
          <a:ln w="12700">
            <a:miter lim="400000"/>
          </a:ln>
        </p:spPr>
      </p:pic>
      <p:pic>
        <p:nvPicPr>
          <p:cNvPr id="19" name="pasted-image.pdf" descr="pasted-image.pdf"/>
          <p:cNvPicPr>
            <a:picLocks noChangeAspect="1"/>
          </p:cNvPicPr>
          <p:nvPr/>
        </p:nvPicPr>
        <p:blipFill>
          <a:blip r:embed="rId4">
            <a:extLst/>
          </a:blip>
          <a:srcRect l="48815" t="14628" r="11889" b="49963"/>
          <a:stretch>
            <a:fillRect/>
          </a:stretch>
        </p:blipFill>
        <p:spPr>
          <a:xfrm>
            <a:off x="4517136" y="896512"/>
            <a:ext cx="1039608" cy="703688"/>
          </a:xfrm>
          <a:prstGeom prst="rect">
            <a:avLst/>
          </a:prstGeom>
          <a:ln w="63500">
            <a:solidFill>
              <a:srgbClr val="FF0000"/>
            </a:solidFill>
            <a:miter lim="400000"/>
          </a:ln>
        </p:spPr>
      </p:pic>
    </p:spTree>
    <p:extLst>
      <p:ext uri="{BB962C8B-B14F-4D97-AF65-F5344CB8AC3E}">
        <p14:creationId xmlns:p14="http://schemas.microsoft.com/office/powerpoint/2010/main" val="12334988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29</a:t>
            </a:fld>
            <a:endParaRPr lang="en-US"/>
          </a:p>
        </p:txBody>
      </p:sp>
      <p:pic>
        <p:nvPicPr>
          <p:cNvPr id="8" name="chatbot_1.png" descr="chatbot_1.png"/>
          <p:cNvPicPr>
            <a:picLocks noChangeAspect="1"/>
          </p:cNvPicPr>
          <p:nvPr/>
        </p:nvPicPr>
        <p:blipFill>
          <a:blip r:embed="rId2">
            <a:extLst/>
          </a:blip>
          <a:srcRect b="12198"/>
          <a:stretch>
            <a:fillRect/>
          </a:stretch>
        </p:blipFill>
        <p:spPr>
          <a:xfrm>
            <a:off x="-440002" y="-613415"/>
            <a:ext cx="9965002" cy="7471415"/>
          </a:xfrm>
          <a:prstGeom prst="rect">
            <a:avLst/>
          </a:prstGeom>
          <a:ln w="12700">
            <a:miter lim="400000"/>
          </a:ln>
        </p:spPr>
      </p:pic>
      <p:pic>
        <p:nvPicPr>
          <p:cNvPr id="6" name="pasted-image.pdf" descr="pasted-image.pdf"/>
          <p:cNvPicPr>
            <a:picLocks noChangeAspect="1"/>
          </p:cNvPicPr>
          <p:nvPr/>
        </p:nvPicPr>
        <p:blipFill>
          <a:blip r:embed="rId3">
            <a:extLst/>
          </a:blip>
          <a:stretch>
            <a:fillRect/>
          </a:stretch>
        </p:blipFill>
        <p:spPr>
          <a:xfrm>
            <a:off x="3219657" y="609600"/>
            <a:ext cx="2645683" cy="1987368"/>
          </a:xfrm>
          <a:prstGeom prst="rect">
            <a:avLst/>
          </a:prstGeom>
          <a:ln w="12700">
            <a:miter lim="400000"/>
          </a:ln>
        </p:spPr>
      </p:pic>
      <p:pic>
        <p:nvPicPr>
          <p:cNvPr id="12" name="pasted-image.pdf" descr="pasted-image.pdf"/>
          <p:cNvPicPr>
            <a:picLocks noChangeAspect="1"/>
          </p:cNvPicPr>
          <p:nvPr/>
        </p:nvPicPr>
        <p:blipFill>
          <a:blip r:embed="rId4">
            <a:extLst/>
          </a:blip>
          <a:stretch>
            <a:fillRect/>
          </a:stretch>
        </p:blipFill>
        <p:spPr>
          <a:xfrm>
            <a:off x="152400" y="2667000"/>
            <a:ext cx="495301" cy="508001"/>
          </a:xfrm>
          <a:prstGeom prst="rect">
            <a:avLst/>
          </a:prstGeom>
          <a:ln w="12700">
            <a:miter lim="400000"/>
          </a:ln>
        </p:spPr>
      </p:pic>
      <p:sp>
        <p:nvSpPr>
          <p:cNvPr id="13" name="A man and a woman are holding umbrellas"/>
          <p:cNvSpPr txBox="1"/>
          <p:nvPr/>
        </p:nvSpPr>
        <p:spPr>
          <a:xfrm>
            <a:off x="741987" y="2711411"/>
            <a:ext cx="4626266"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dirty="0"/>
              <a:t>A man and a woman are holding umbrellas</a:t>
            </a:r>
          </a:p>
        </p:txBody>
      </p:sp>
      <p:sp>
        <p:nvSpPr>
          <p:cNvPr id="14" name="What color is his umbrella?"/>
          <p:cNvSpPr txBox="1"/>
          <p:nvPr/>
        </p:nvSpPr>
        <p:spPr>
          <a:xfrm>
            <a:off x="5390176" y="3200400"/>
            <a:ext cx="3018455"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a:t>What color is his umbrella?</a:t>
            </a:r>
          </a:p>
        </p:txBody>
      </p:sp>
      <p:pic>
        <p:nvPicPr>
          <p:cNvPr id="15" name="human.png" descr="human.png"/>
          <p:cNvPicPr>
            <a:picLocks noChangeAspect="1"/>
          </p:cNvPicPr>
          <p:nvPr/>
        </p:nvPicPr>
        <p:blipFill>
          <a:blip r:embed="rId5">
            <a:extLst/>
          </a:blip>
          <a:stretch>
            <a:fillRect/>
          </a:stretch>
        </p:blipFill>
        <p:spPr>
          <a:xfrm>
            <a:off x="8491681" y="3232189"/>
            <a:ext cx="436336" cy="469901"/>
          </a:xfrm>
          <a:prstGeom prst="rect">
            <a:avLst/>
          </a:prstGeom>
          <a:ln w="12700">
            <a:miter lim="400000"/>
          </a:ln>
        </p:spPr>
      </p:pic>
      <p:pic>
        <p:nvPicPr>
          <p:cNvPr id="10" name="pasted-image.pdf" descr="pasted-image.pdf"/>
          <p:cNvPicPr>
            <a:picLocks noChangeAspect="1"/>
          </p:cNvPicPr>
          <p:nvPr/>
        </p:nvPicPr>
        <p:blipFill>
          <a:blip r:embed="rId4">
            <a:extLst/>
          </a:blip>
          <a:stretch>
            <a:fillRect/>
          </a:stretch>
        </p:blipFill>
        <p:spPr>
          <a:xfrm>
            <a:off x="152400" y="3536910"/>
            <a:ext cx="495301" cy="508001"/>
          </a:xfrm>
          <a:prstGeom prst="rect">
            <a:avLst/>
          </a:prstGeom>
          <a:ln w="12700">
            <a:miter lim="400000"/>
          </a:ln>
        </p:spPr>
      </p:pic>
      <p:sp>
        <p:nvSpPr>
          <p:cNvPr id="11" name="His umbrella is black"/>
          <p:cNvSpPr txBox="1"/>
          <p:nvPr/>
        </p:nvSpPr>
        <p:spPr>
          <a:xfrm>
            <a:off x="730721" y="3581321"/>
            <a:ext cx="2388474"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a:t>His umbrella is black</a:t>
            </a:r>
          </a:p>
        </p:txBody>
      </p:sp>
      <p:sp>
        <p:nvSpPr>
          <p:cNvPr id="16" name="What about hers?"/>
          <p:cNvSpPr txBox="1"/>
          <p:nvPr/>
        </p:nvSpPr>
        <p:spPr>
          <a:xfrm>
            <a:off x="6348979" y="4038600"/>
            <a:ext cx="2047035"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a:t>What about hers?</a:t>
            </a:r>
          </a:p>
        </p:txBody>
      </p:sp>
      <p:pic>
        <p:nvPicPr>
          <p:cNvPr id="17" name="human.png" descr="human.png"/>
          <p:cNvPicPr>
            <a:picLocks noChangeAspect="1"/>
          </p:cNvPicPr>
          <p:nvPr/>
        </p:nvPicPr>
        <p:blipFill>
          <a:blip r:embed="rId5">
            <a:extLst/>
          </a:blip>
          <a:stretch>
            <a:fillRect/>
          </a:stretch>
        </p:blipFill>
        <p:spPr>
          <a:xfrm>
            <a:off x="8479064" y="4070389"/>
            <a:ext cx="436336" cy="469901"/>
          </a:xfrm>
          <a:prstGeom prst="rect">
            <a:avLst/>
          </a:prstGeom>
          <a:ln w="12700">
            <a:miter lim="400000"/>
          </a:ln>
        </p:spPr>
      </p:pic>
      <p:pic>
        <p:nvPicPr>
          <p:cNvPr id="18" name="pasted-image.pdf" descr="pasted-image.pdf"/>
          <p:cNvPicPr>
            <a:picLocks noChangeAspect="1"/>
          </p:cNvPicPr>
          <p:nvPr/>
        </p:nvPicPr>
        <p:blipFill>
          <a:blip r:embed="rId4">
            <a:extLst/>
          </a:blip>
          <a:stretch>
            <a:fillRect/>
          </a:stretch>
        </p:blipFill>
        <p:spPr>
          <a:xfrm>
            <a:off x="152400" y="4527510"/>
            <a:ext cx="495301" cy="508001"/>
          </a:xfrm>
          <a:prstGeom prst="rect">
            <a:avLst/>
          </a:prstGeom>
          <a:ln w="12700">
            <a:miter lim="400000"/>
          </a:ln>
        </p:spPr>
      </p:pic>
      <p:sp>
        <p:nvSpPr>
          <p:cNvPr id="19" name="Hers is multi-colored"/>
          <p:cNvSpPr txBox="1"/>
          <p:nvPr/>
        </p:nvSpPr>
        <p:spPr>
          <a:xfrm>
            <a:off x="735284" y="4571921"/>
            <a:ext cx="2380460"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a:t>Hers is multi-colored</a:t>
            </a:r>
          </a:p>
        </p:txBody>
      </p:sp>
    </p:spTree>
    <p:extLst>
      <p:ext uri="{BB962C8B-B14F-4D97-AF65-F5344CB8AC3E}">
        <p14:creationId xmlns:p14="http://schemas.microsoft.com/office/powerpoint/2010/main" val="14337690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this class about?</a:t>
            </a:r>
            <a:endParaRPr lang="en-US" dirty="0"/>
          </a:p>
        </p:txBody>
      </p:sp>
      <p:sp>
        <p:nvSpPr>
          <p:cNvPr id="3" name="Content Placeholder 2"/>
          <p:cNvSpPr>
            <a:spLocks noGrp="1"/>
          </p:cNvSpPr>
          <p:nvPr>
            <p:ph idx="1"/>
          </p:nvPr>
        </p:nvSpPr>
        <p:spPr>
          <a:xfrm>
            <a:off x="457200" y="1143000"/>
            <a:ext cx="8229600" cy="5257800"/>
          </a:xfrm>
        </p:spPr>
        <p:txBody>
          <a:bodyPr>
            <a:normAutofit fontScale="92500" lnSpcReduction="10000"/>
          </a:bodyPr>
          <a:lstStyle/>
          <a:p>
            <a:pPr marL="0" indent="0">
              <a:buNone/>
            </a:pPr>
            <a:endParaRPr lang="en-US" dirty="0" smtClean="0"/>
          </a:p>
          <a:p>
            <a:pPr marL="0" indent="0" algn="ctr">
              <a:buNone/>
            </a:pPr>
            <a:r>
              <a:rPr lang="en-US" sz="4000" b="1" dirty="0" smtClean="0"/>
              <a:t>Some of the most exciting developments in </a:t>
            </a:r>
            <a:br>
              <a:rPr lang="en-US" sz="4000" b="1" dirty="0" smtClean="0"/>
            </a:br>
            <a:endParaRPr lang="en-US" sz="4000" b="1" dirty="0" smtClean="0"/>
          </a:p>
          <a:p>
            <a:pPr marL="0" indent="0" algn="ctr">
              <a:buNone/>
            </a:pPr>
            <a:r>
              <a:rPr lang="en-US" sz="4000" b="1" dirty="0" smtClean="0"/>
              <a:t>Machine Learning, </a:t>
            </a:r>
            <a:br>
              <a:rPr lang="en-US" sz="4000" b="1" dirty="0" smtClean="0"/>
            </a:br>
            <a:r>
              <a:rPr lang="en-US" sz="4000" b="1" dirty="0" smtClean="0"/>
              <a:t>Vision, NLP, Speech, Robotics </a:t>
            </a:r>
            <a:br>
              <a:rPr lang="en-US" sz="4000" b="1" dirty="0" smtClean="0"/>
            </a:br>
            <a:r>
              <a:rPr lang="en-US" sz="4000" b="1" dirty="0" smtClean="0"/>
              <a:t>&amp; AI in general</a:t>
            </a:r>
            <a:br>
              <a:rPr lang="en-US" sz="4000" b="1" dirty="0" smtClean="0"/>
            </a:br>
            <a:endParaRPr lang="en-US" sz="4000" b="1" dirty="0" smtClean="0"/>
          </a:p>
          <a:p>
            <a:pPr marL="0" indent="0" algn="ctr">
              <a:buNone/>
            </a:pPr>
            <a:r>
              <a:rPr lang="en-US" sz="4000" b="1" dirty="0" smtClean="0"/>
              <a:t>in the last 5 years!</a:t>
            </a:r>
          </a:p>
        </p:txBody>
      </p:sp>
      <p:sp>
        <p:nvSpPr>
          <p:cNvPr id="4" name="Footer Placeholder 3"/>
          <p:cNvSpPr>
            <a:spLocks noGrp="1"/>
          </p:cNvSpPr>
          <p:nvPr>
            <p:ph type="ftr" sz="quarter" idx="11"/>
          </p:nvPr>
        </p:nvSpPr>
        <p:spPr/>
        <p:txBody>
          <a:bodyPr/>
          <a:lstStyle/>
          <a:p>
            <a:pPr>
              <a:defRPr/>
            </a:pPr>
            <a:r>
              <a:rPr lang="en-US" dirty="0"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a:t>
            </a:fld>
            <a:endParaRPr lang="en-US"/>
          </a:p>
        </p:txBody>
      </p:sp>
    </p:spTree>
    <p:extLst>
      <p:ext uri="{BB962C8B-B14F-4D97-AF65-F5344CB8AC3E}">
        <p14:creationId xmlns:p14="http://schemas.microsoft.com/office/powerpoint/2010/main" val="38705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30</a:t>
            </a:fld>
            <a:endParaRPr lang="en-US"/>
          </a:p>
        </p:txBody>
      </p:sp>
      <p:pic>
        <p:nvPicPr>
          <p:cNvPr id="8" name="chatbot_1.png" descr="chatbot_1.png"/>
          <p:cNvPicPr>
            <a:picLocks noChangeAspect="1"/>
          </p:cNvPicPr>
          <p:nvPr/>
        </p:nvPicPr>
        <p:blipFill>
          <a:blip r:embed="rId2">
            <a:extLst/>
          </a:blip>
          <a:srcRect b="12198"/>
          <a:stretch>
            <a:fillRect/>
          </a:stretch>
        </p:blipFill>
        <p:spPr>
          <a:xfrm>
            <a:off x="-440002" y="-613415"/>
            <a:ext cx="9965002" cy="7471415"/>
          </a:xfrm>
          <a:prstGeom prst="rect">
            <a:avLst/>
          </a:prstGeom>
          <a:ln w="12700">
            <a:miter lim="400000"/>
          </a:ln>
        </p:spPr>
      </p:pic>
      <p:pic>
        <p:nvPicPr>
          <p:cNvPr id="6" name="pasted-image.pdf" descr="pasted-image.pdf"/>
          <p:cNvPicPr>
            <a:picLocks noChangeAspect="1"/>
          </p:cNvPicPr>
          <p:nvPr/>
        </p:nvPicPr>
        <p:blipFill>
          <a:blip r:embed="rId3">
            <a:extLst/>
          </a:blip>
          <a:stretch>
            <a:fillRect/>
          </a:stretch>
        </p:blipFill>
        <p:spPr>
          <a:xfrm>
            <a:off x="3219657" y="609600"/>
            <a:ext cx="2645683" cy="1987368"/>
          </a:xfrm>
          <a:prstGeom prst="rect">
            <a:avLst/>
          </a:prstGeom>
          <a:ln w="12700">
            <a:miter lim="400000"/>
          </a:ln>
        </p:spPr>
      </p:pic>
      <p:pic>
        <p:nvPicPr>
          <p:cNvPr id="12" name="pasted-image.pdf" descr="pasted-image.pdf"/>
          <p:cNvPicPr>
            <a:picLocks noChangeAspect="1"/>
          </p:cNvPicPr>
          <p:nvPr/>
        </p:nvPicPr>
        <p:blipFill>
          <a:blip r:embed="rId4">
            <a:extLst/>
          </a:blip>
          <a:stretch>
            <a:fillRect/>
          </a:stretch>
        </p:blipFill>
        <p:spPr>
          <a:xfrm>
            <a:off x="152400" y="2667000"/>
            <a:ext cx="495301" cy="508001"/>
          </a:xfrm>
          <a:prstGeom prst="rect">
            <a:avLst/>
          </a:prstGeom>
          <a:ln w="12700">
            <a:miter lim="400000"/>
          </a:ln>
        </p:spPr>
      </p:pic>
      <p:sp>
        <p:nvSpPr>
          <p:cNvPr id="13" name="A man and a woman are holding umbrellas"/>
          <p:cNvSpPr txBox="1"/>
          <p:nvPr/>
        </p:nvSpPr>
        <p:spPr>
          <a:xfrm>
            <a:off x="741987" y="2711411"/>
            <a:ext cx="4626266"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dirty="0"/>
              <a:t>A man and a woman are holding umbrellas</a:t>
            </a:r>
          </a:p>
        </p:txBody>
      </p:sp>
      <p:sp>
        <p:nvSpPr>
          <p:cNvPr id="14" name="What color is his umbrella?"/>
          <p:cNvSpPr txBox="1"/>
          <p:nvPr/>
        </p:nvSpPr>
        <p:spPr>
          <a:xfrm>
            <a:off x="5390176" y="3200400"/>
            <a:ext cx="3018455"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a:t>What color is his umbrella?</a:t>
            </a:r>
          </a:p>
        </p:txBody>
      </p:sp>
      <p:pic>
        <p:nvPicPr>
          <p:cNvPr id="15" name="human.png" descr="human.png"/>
          <p:cNvPicPr>
            <a:picLocks noChangeAspect="1"/>
          </p:cNvPicPr>
          <p:nvPr/>
        </p:nvPicPr>
        <p:blipFill>
          <a:blip r:embed="rId5">
            <a:extLst/>
          </a:blip>
          <a:stretch>
            <a:fillRect/>
          </a:stretch>
        </p:blipFill>
        <p:spPr>
          <a:xfrm>
            <a:off x="8491681" y="3232189"/>
            <a:ext cx="436336" cy="469901"/>
          </a:xfrm>
          <a:prstGeom prst="rect">
            <a:avLst/>
          </a:prstGeom>
          <a:ln w="12700">
            <a:miter lim="400000"/>
          </a:ln>
        </p:spPr>
      </p:pic>
      <p:pic>
        <p:nvPicPr>
          <p:cNvPr id="10" name="pasted-image.pdf" descr="pasted-image.pdf"/>
          <p:cNvPicPr>
            <a:picLocks noChangeAspect="1"/>
          </p:cNvPicPr>
          <p:nvPr/>
        </p:nvPicPr>
        <p:blipFill>
          <a:blip r:embed="rId4">
            <a:extLst/>
          </a:blip>
          <a:stretch>
            <a:fillRect/>
          </a:stretch>
        </p:blipFill>
        <p:spPr>
          <a:xfrm>
            <a:off x="152400" y="3536910"/>
            <a:ext cx="495301" cy="508001"/>
          </a:xfrm>
          <a:prstGeom prst="rect">
            <a:avLst/>
          </a:prstGeom>
          <a:ln w="12700">
            <a:miter lim="400000"/>
          </a:ln>
        </p:spPr>
      </p:pic>
      <p:sp>
        <p:nvSpPr>
          <p:cNvPr id="11" name="His umbrella is black"/>
          <p:cNvSpPr txBox="1"/>
          <p:nvPr/>
        </p:nvSpPr>
        <p:spPr>
          <a:xfrm>
            <a:off x="730721" y="3581321"/>
            <a:ext cx="2388474"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a:t>His umbrella is black</a:t>
            </a:r>
          </a:p>
        </p:txBody>
      </p:sp>
      <p:sp>
        <p:nvSpPr>
          <p:cNvPr id="16" name="What about hers?"/>
          <p:cNvSpPr txBox="1"/>
          <p:nvPr/>
        </p:nvSpPr>
        <p:spPr>
          <a:xfrm>
            <a:off x="6348979" y="4038600"/>
            <a:ext cx="2047035"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a:t>What about hers?</a:t>
            </a:r>
          </a:p>
        </p:txBody>
      </p:sp>
      <p:pic>
        <p:nvPicPr>
          <p:cNvPr id="17" name="human.png" descr="human.png"/>
          <p:cNvPicPr>
            <a:picLocks noChangeAspect="1"/>
          </p:cNvPicPr>
          <p:nvPr/>
        </p:nvPicPr>
        <p:blipFill>
          <a:blip r:embed="rId5">
            <a:extLst/>
          </a:blip>
          <a:stretch>
            <a:fillRect/>
          </a:stretch>
        </p:blipFill>
        <p:spPr>
          <a:xfrm>
            <a:off x="8479064" y="4070389"/>
            <a:ext cx="436336" cy="469901"/>
          </a:xfrm>
          <a:prstGeom prst="rect">
            <a:avLst/>
          </a:prstGeom>
          <a:ln w="12700">
            <a:miter lim="400000"/>
          </a:ln>
        </p:spPr>
      </p:pic>
      <p:pic>
        <p:nvPicPr>
          <p:cNvPr id="18" name="pasted-image.pdf" descr="pasted-image.pdf"/>
          <p:cNvPicPr>
            <a:picLocks noChangeAspect="1"/>
          </p:cNvPicPr>
          <p:nvPr/>
        </p:nvPicPr>
        <p:blipFill>
          <a:blip r:embed="rId4">
            <a:extLst/>
          </a:blip>
          <a:stretch>
            <a:fillRect/>
          </a:stretch>
        </p:blipFill>
        <p:spPr>
          <a:xfrm>
            <a:off x="152400" y="4527510"/>
            <a:ext cx="495301" cy="508001"/>
          </a:xfrm>
          <a:prstGeom prst="rect">
            <a:avLst/>
          </a:prstGeom>
          <a:ln w="12700">
            <a:miter lim="400000"/>
          </a:ln>
        </p:spPr>
      </p:pic>
      <p:sp>
        <p:nvSpPr>
          <p:cNvPr id="19" name="Hers is multi-colored"/>
          <p:cNvSpPr txBox="1"/>
          <p:nvPr/>
        </p:nvSpPr>
        <p:spPr>
          <a:xfrm>
            <a:off x="735284" y="4571921"/>
            <a:ext cx="2380460"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a:t>Hers is multi-colored</a:t>
            </a:r>
          </a:p>
        </p:txBody>
      </p:sp>
      <p:sp>
        <p:nvSpPr>
          <p:cNvPr id="20" name="How many other people are in the image?"/>
          <p:cNvSpPr txBox="1"/>
          <p:nvPr/>
        </p:nvSpPr>
        <p:spPr>
          <a:xfrm>
            <a:off x="3886200" y="5105321"/>
            <a:ext cx="4493218"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a:t>How many other people are in the image?</a:t>
            </a:r>
          </a:p>
        </p:txBody>
      </p:sp>
      <p:pic>
        <p:nvPicPr>
          <p:cNvPr id="21" name="human.png" descr="human.png"/>
          <p:cNvPicPr>
            <a:picLocks noChangeAspect="1"/>
          </p:cNvPicPr>
          <p:nvPr/>
        </p:nvPicPr>
        <p:blipFill>
          <a:blip r:embed="rId5">
            <a:extLst/>
          </a:blip>
          <a:stretch>
            <a:fillRect/>
          </a:stretch>
        </p:blipFill>
        <p:spPr>
          <a:xfrm>
            <a:off x="8462468" y="5137110"/>
            <a:ext cx="436336" cy="469901"/>
          </a:xfrm>
          <a:prstGeom prst="rect">
            <a:avLst/>
          </a:prstGeom>
          <a:ln w="12700">
            <a:miter lim="400000"/>
          </a:ln>
        </p:spPr>
      </p:pic>
    </p:spTree>
    <p:extLst>
      <p:ext uri="{BB962C8B-B14F-4D97-AF65-F5344CB8AC3E}">
        <p14:creationId xmlns:p14="http://schemas.microsoft.com/office/powerpoint/2010/main" val="4416640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31</a:t>
            </a:fld>
            <a:endParaRPr lang="en-US"/>
          </a:p>
        </p:txBody>
      </p:sp>
      <p:pic>
        <p:nvPicPr>
          <p:cNvPr id="8" name="chatbot_1.png" descr="chatbot_1.png"/>
          <p:cNvPicPr>
            <a:picLocks noChangeAspect="1"/>
          </p:cNvPicPr>
          <p:nvPr/>
        </p:nvPicPr>
        <p:blipFill>
          <a:blip r:embed="rId2">
            <a:extLst/>
          </a:blip>
          <a:srcRect b="12198"/>
          <a:stretch>
            <a:fillRect/>
          </a:stretch>
        </p:blipFill>
        <p:spPr>
          <a:xfrm>
            <a:off x="-440002" y="-613415"/>
            <a:ext cx="9965002" cy="7471415"/>
          </a:xfrm>
          <a:prstGeom prst="rect">
            <a:avLst/>
          </a:prstGeom>
          <a:ln w="12700">
            <a:miter lim="400000"/>
          </a:ln>
        </p:spPr>
      </p:pic>
      <p:pic>
        <p:nvPicPr>
          <p:cNvPr id="6" name="pasted-image.pdf" descr="pasted-image.pdf"/>
          <p:cNvPicPr>
            <a:picLocks noChangeAspect="1"/>
          </p:cNvPicPr>
          <p:nvPr/>
        </p:nvPicPr>
        <p:blipFill>
          <a:blip r:embed="rId3">
            <a:alphaModFix amt="50000"/>
            <a:extLst/>
          </a:blip>
          <a:stretch>
            <a:fillRect/>
          </a:stretch>
        </p:blipFill>
        <p:spPr>
          <a:xfrm>
            <a:off x="3219657" y="609600"/>
            <a:ext cx="2645683" cy="1987368"/>
          </a:xfrm>
          <a:prstGeom prst="rect">
            <a:avLst/>
          </a:prstGeom>
          <a:ln w="12700">
            <a:miter lim="400000"/>
          </a:ln>
        </p:spPr>
      </p:pic>
      <p:pic>
        <p:nvPicPr>
          <p:cNvPr id="12" name="pasted-image.pdf" descr="pasted-image.pdf"/>
          <p:cNvPicPr>
            <a:picLocks noChangeAspect="1"/>
          </p:cNvPicPr>
          <p:nvPr/>
        </p:nvPicPr>
        <p:blipFill>
          <a:blip r:embed="rId4">
            <a:extLst/>
          </a:blip>
          <a:stretch>
            <a:fillRect/>
          </a:stretch>
        </p:blipFill>
        <p:spPr>
          <a:xfrm>
            <a:off x="152400" y="2667000"/>
            <a:ext cx="495301" cy="508001"/>
          </a:xfrm>
          <a:prstGeom prst="rect">
            <a:avLst/>
          </a:prstGeom>
          <a:ln w="12700">
            <a:miter lim="400000"/>
          </a:ln>
        </p:spPr>
      </p:pic>
      <p:sp>
        <p:nvSpPr>
          <p:cNvPr id="13" name="A man and a woman are holding umbrellas"/>
          <p:cNvSpPr txBox="1"/>
          <p:nvPr/>
        </p:nvSpPr>
        <p:spPr>
          <a:xfrm>
            <a:off x="741987" y="2711411"/>
            <a:ext cx="4626266"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dirty="0">
                <a:solidFill>
                  <a:srgbClr val="53585F">
                    <a:alpha val="50000"/>
                  </a:srgbClr>
                </a:solidFill>
              </a:rPr>
              <a:t>A </a:t>
            </a:r>
            <a:r>
              <a:rPr sz="1800" b="1" dirty="0">
                <a:solidFill>
                  <a:schemeClr val="accent1"/>
                </a:solidFill>
              </a:rPr>
              <a:t>man and a woman</a:t>
            </a:r>
            <a:r>
              <a:rPr sz="1800" dirty="0"/>
              <a:t> </a:t>
            </a:r>
            <a:r>
              <a:rPr sz="1800" dirty="0">
                <a:solidFill>
                  <a:srgbClr val="53585F">
                    <a:alpha val="50000"/>
                  </a:srgbClr>
                </a:solidFill>
              </a:rPr>
              <a:t>are holding umbrellas</a:t>
            </a:r>
          </a:p>
        </p:txBody>
      </p:sp>
      <p:sp>
        <p:nvSpPr>
          <p:cNvPr id="14" name="What color is his umbrella?"/>
          <p:cNvSpPr txBox="1"/>
          <p:nvPr/>
        </p:nvSpPr>
        <p:spPr>
          <a:xfrm>
            <a:off x="5390176" y="3200400"/>
            <a:ext cx="3018455"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dirty="0">
                <a:solidFill>
                  <a:schemeClr val="accent1">
                    <a:alpha val="50000"/>
                  </a:schemeClr>
                </a:solidFill>
              </a:rPr>
              <a:t>What color is his umbrella?</a:t>
            </a:r>
          </a:p>
        </p:txBody>
      </p:sp>
      <p:pic>
        <p:nvPicPr>
          <p:cNvPr id="15" name="human.png" descr="human.png"/>
          <p:cNvPicPr>
            <a:picLocks noChangeAspect="1"/>
          </p:cNvPicPr>
          <p:nvPr/>
        </p:nvPicPr>
        <p:blipFill>
          <a:blip r:embed="rId5">
            <a:extLst/>
          </a:blip>
          <a:stretch>
            <a:fillRect/>
          </a:stretch>
        </p:blipFill>
        <p:spPr>
          <a:xfrm>
            <a:off x="8491681" y="3232189"/>
            <a:ext cx="436336" cy="469901"/>
          </a:xfrm>
          <a:prstGeom prst="rect">
            <a:avLst/>
          </a:prstGeom>
          <a:ln w="12700">
            <a:miter lim="400000"/>
          </a:ln>
        </p:spPr>
      </p:pic>
      <p:pic>
        <p:nvPicPr>
          <p:cNvPr id="10" name="pasted-image.pdf" descr="pasted-image.pdf"/>
          <p:cNvPicPr>
            <a:picLocks noChangeAspect="1"/>
          </p:cNvPicPr>
          <p:nvPr/>
        </p:nvPicPr>
        <p:blipFill>
          <a:blip r:embed="rId4">
            <a:extLst/>
          </a:blip>
          <a:stretch>
            <a:fillRect/>
          </a:stretch>
        </p:blipFill>
        <p:spPr>
          <a:xfrm>
            <a:off x="152400" y="3536910"/>
            <a:ext cx="495301" cy="508001"/>
          </a:xfrm>
          <a:prstGeom prst="rect">
            <a:avLst/>
          </a:prstGeom>
          <a:ln w="12700">
            <a:miter lim="400000"/>
          </a:ln>
        </p:spPr>
      </p:pic>
      <p:sp>
        <p:nvSpPr>
          <p:cNvPr id="11" name="His umbrella is black"/>
          <p:cNvSpPr txBox="1"/>
          <p:nvPr/>
        </p:nvSpPr>
        <p:spPr>
          <a:xfrm>
            <a:off x="730721" y="3581321"/>
            <a:ext cx="2388474"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dirty="0">
                <a:solidFill>
                  <a:srgbClr val="53585F">
                    <a:alpha val="50000"/>
                  </a:srgbClr>
                </a:solidFill>
              </a:rPr>
              <a:t>His umbrella is black</a:t>
            </a:r>
          </a:p>
        </p:txBody>
      </p:sp>
      <p:sp>
        <p:nvSpPr>
          <p:cNvPr id="16" name="What about hers?"/>
          <p:cNvSpPr txBox="1"/>
          <p:nvPr/>
        </p:nvSpPr>
        <p:spPr>
          <a:xfrm>
            <a:off x="6348979" y="4038600"/>
            <a:ext cx="2047035"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dirty="0">
                <a:solidFill>
                  <a:schemeClr val="accent1">
                    <a:alpha val="50000"/>
                  </a:schemeClr>
                </a:solidFill>
              </a:rPr>
              <a:t>What about hers?</a:t>
            </a:r>
          </a:p>
        </p:txBody>
      </p:sp>
      <p:pic>
        <p:nvPicPr>
          <p:cNvPr id="17" name="human.png" descr="human.png"/>
          <p:cNvPicPr>
            <a:picLocks noChangeAspect="1"/>
          </p:cNvPicPr>
          <p:nvPr/>
        </p:nvPicPr>
        <p:blipFill>
          <a:blip r:embed="rId5">
            <a:extLst/>
          </a:blip>
          <a:stretch>
            <a:fillRect/>
          </a:stretch>
        </p:blipFill>
        <p:spPr>
          <a:xfrm>
            <a:off x="8479064" y="4070389"/>
            <a:ext cx="436336" cy="469901"/>
          </a:xfrm>
          <a:prstGeom prst="rect">
            <a:avLst/>
          </a:prstGeom>
          <a:ln w="12700">
            <a:miter lim="400000"/>
          </a:ln>
        </p:spPr>
      </p:pic>
      <p:pic>
        <p:nvPicPr>
          <p:cNvPr id="18" name="pasted-image.pdf" descr="pasted-image.pdf"/>
          <p:cNvPicPr>
            <a:picLocks noChangeAspect="1"/>
          </p:cNvPicPr>
          <p:nvPr/>
        </p:nvPicPr>
        <p:blipFill>
          <a:blip r:embed="rId4">
            <a:extLst/>
          </a:blip>
          <a:stretch>
            <a:fillRect/>
          </a:stretch>
        </p:blipFill>
        <p:spPr>
          <a:xfrm>
            <a:off x="152400" y="4527510"/>
            <a:ext cx="495301" cy="508001"/>
          </a:xfrm>
          <a:prstGeom prst="rect">
            <a:avLst/>
          </a:prstGeom>
          <a:ln w="12700">
            <a:miter lim="400000"/>
          </a:ln>
        </p:spPr>
      </p:pic>
      <p:sp>
        <p:nvSpPr>
          <p:cNvPr id="19" name="Hers is multi-colored"/>
          <p:cNvSpPr txBox="1"/>
          <p:nvPr/>
        </p:nvSpPr>
        <p:spPr>
          <a:xfrm>
            <a:off x="735284" y="4571921"/>
            <a:ext cx="2380460"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dirty="0">
                <a:solidFill>
                  <a:srgbClr val="53585F">
                    <a:alpha val="50000"/>
                  </a:srgbClr>
                </a:solidFill>
              </a:rPr>
              <a:t>Hers is multi-colored</a:t>
            </a:r>
          </a:p>
        </p:txBody>
      </p:sp>
      <p:sp>
        <p:nvSpPr>
          <p:cNvPr id="20" name="How many other people are in the image?"/>
          <p:cNvSpPr txBox="1"/>
          <p:nvPr/>
        </p:nvSpPr>
        <p:spPr>
          <a:xfrm>
            <a:off x="3886200" y="5105321"/>
            <a:ext cx="4493218"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dirty="0">
                <a:solidFill>
                  <a:schemeClr val="accent1">
                    <a:alpha val="50000"/>
                  </a:schemeClr>
                </a:solidFill>
              </a:rPr>
              <a:t>How many</a:t>
            </a:r>
            <a:r>
              <a:rPr sz="1800" dirty="0"/>
              <a:t> </a:t>
            </a:r>
            <a:r>
              <a:rPr sz="1800" b="1" dirty="0">
                <a:solidFill>
                  <a:srgbClr val="FF0000"/>
                </a:solidFill>
              </a:rPr>
              <a:t>other people</a:t>
            </a:r>
            <a:r>
              <a:rPr sz="1800" dirty="0"/>
              <a:t> </a:t>
            </a:r>
            <a:r>
              <a:rPr sz="1800" dirty="0">
                <a:solidFill>
                  <a:schemeClr val="accent1">
                    <a:alpha val="50000"/>
                  </a:schemeClr>
                </a:solidFill>
              </a:rPr>
              <a:t>are in the image?</a:t>
            </a:r>
          </a:p>
        </p:txBody>
      </p:sp>
      <p:pic>
        <p:nvPicPr>
          <p:cNvPr id="21" name="human.png" descr="human.png"/>
          <p:cNvPicPr>
            <a:picLocks noChangeAspect="1"/>
          </p:cNvPicPr>
          <p:nvPr/>
        </p:nvPicPr>
        <p:blipFill>
          <a:blip r:embed="rId5">
            <a:extLst/>
          </a:blip>
          <a:stretch>
            <a:fillRect/>
          </a:stretch>
        </p:blipFill>
        <p:spPr>
          <a:xfrm>
            <a:off x="8462468" y="5137110"/>
            <a:ext cx="436336" cy="469901"/>
          </a:xfrm>
          <a:prstGeom prst="rect">
            <a:avLst/>
          </a:prstGeom>
          <a:ln w="12700">
            <a:miter lim="400000"/>
          </a:ln>
        </p:spPr>
      </p:pic>
      <p:pic>
        <p:nvPicPr>
          <p:cNvPr id="22" name="pasted-image.pdf" descr="pasted-image.pdf"/>
          <p:cNvPicPr>
            <a:picLocks noChangeAspect="1"/>
          </p:cNvPicPr>
          <p:nvPr/>
        </p:nvPicPr>
        <p:blipFill rotWithShape="1">
          <a:blip r:embed="rId3">
            <a:extLst/>
          </a:blip>
          <a:srcRect l="47379" t="40478" r="37645"/>
          <a:stretch/>
        </p:blipFill>
        <p:spPr>
          <a:xfrm>
            <a:off x="4483598" y="1407879"/>
            <a:ext cx="396240" cy="1182921"/>
          </a:xfrm>
          <a:prstGeom prst="rect">
            <a:avLst/>
          </a:prstGeom>
          <a:ln w="63500">
            <a:solidFill>
              <a:srgbClr val="FF0000"/>
            </a:solidFill>
            <a:miter lim="400000"/>
          </a:ln>
        </p:spPr>
      </p:pic>
      <p:pic>
        <p:nvPicPr>
          <p:cNvPr id="23" name="pasted-image.pdf" descr="pasted-image.pdf"/>
          <p:cNvPicPr>
            <a:picLocks noChangeAspect="1"/>
          </p:cNvPicPr>
          <p:nvPr/>
        </p:nvPicPr>
        <p:blipFill rotWithShape="1">
          <a:blip r:embed="rId3">
            <a:extLst/>
          </a:blip>
          <a:srcRect l="78666" t="22295" r="-441"/>
          <a:stretch/>
        </p:blipFill>
        <p:spPr>
          <a:xfrm>
            <a:off x="5291318" y="1046524"/>
            <a:ext cx="576082" cy="1544276"/>
          </a:xfrm>
          <a:prstGeom prst="rect">
            <a:avLst/>
          </a:prstGeom>
          <a:ln w="63500">
            <a:solidFill>
              <a:srgbClr val="FF0000"/>
            </a:solidFill>
            <a:miter lim="400000"/>
          </a:ln>
        </p:spPr>
      </p:pic>
    </p:spTree>
    <p:extLst>
      <p:ext uri="{BB962C8B-B14F-4D97-AF65-F5344CB8AC3E}">
        <p14:creationId xmlns:p14="http://schemas.microsoft.com/office/powerpoint/2010/main" val="13441707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32</a:t>
            </a:fld>
            <a:endParaRPr lang="en-US"/>
          </a:p>
        </p:txBody>
      </p:sp>
      <p:pic>
        <p:nvPicPr>
          <p:cNvPr id="8" name="chatbot_1.png" descr="chatbot_1.png"/>
          <p:cNvPicPr>
            <a:picLocks noChangeAspect="1"/>
          </p:cNvPicPr>
          <p:nvPr/>
        </p:nvPicPr>
        <p:blipFill>
          <a:blip r:embed="rId2">
            <a:extLst/>
          </a:blip>
          <a:srcRect b="12198"/>
          <a:stretch>
            <a:fillRect/>
          </a:stretch>
        </p:blipFill>
        <p:spPr>
          <a:xfrm>
            <a:off x="-440002" y="-613415"/>
            <a:ext cx="9965002" cy="7471415"/>
          </a:xfrm>
          <a:prstGeom prst="rect">
            <a:avLst/>
          </a:prstGeom>
          <a:ln w="12700">
            <a:miter lim="400000"/>
          </a:ln>
        </p:spPr>
      </p:pic>
      <p:pic>
        <p:nvPicPr>
          <p:cNvPr id="6" name="pasted-image.pdf" descr="pasted-image.pdf"/>
          <p:cNvPicPr>
            <a:picLocks noChangeAspect="1"/>
          </p:cNvPicPr>
          <p:nvPr/>
        </p:nvPicPr>
        <p:blipFill>
          <a:blip r:embed="rId3">
            <a:extLst/>
          </a:blip>
          <a:stretch>
            <a:fillRect/>
          </a:stretch>
        </p:blipFill>
        <p:spPr>
          <a:xfrm>
            <a:off x="3219657" y="609600"/>
            <a:ext cx="2645683" cy="1987368"/>
          </a:xfrm>
          <a:prstGeom prst="rect">
            <a:avLst/>
          </a:prstGeom>
          <a:ln w="12700">
            <a:miter lim="400000"/>
          </a:ln>
        </p:spPr>
      </p:pic>
      <p:pic>
        <p:nvPicPr>
          <p:cNvPr id="12" name="pasted-image.pdf" descr="pasted-image.pdf"/>
          <p:cNvPicPr>
            <a:picLocks noChangeAspect="1"/>
          </p:cNvPicPr>
          <p:nvPr/>
        </p:nvPicPr>
        <p:blipFill>
          <a:blip r:embed="rId4">
            <a:extLst/>
          </a:blip>
          <a:stretch>
            <a:fillRect/>
          </a:stretch>
        </p:blipFill>
        <p:spPr>
          <a:xfrm>
            <a:off x="152400" y="2667000"/>
            <a:ext cx="495301" cy="508001"/>
          </a:xfrm>
          <a:prstGeom prst="rect">
            <a:avLst/>
          </a:prstGeom>
          <a:ln w="12700">
            <a:miter lim="400000"/>
          </a:ln>
        </p:spPr>
      </p:pic>
      <p:sp>
        <p:nvSpPr>
          <p:cNvPr id="13" name="A man and a woman are holding umbrellas"/>
          <p:cNvSpPr txBox="1"/>
          <p:nvPr/>
        </p:nvSpPr>
        <p:spPr>
          <a:xfrm>
            <a:off x="741987" y="2711411"/>
            <a:ext cx="4626266"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dirty="0"/>
              <a:t>A man and a woman are holding umbrellas</a:t>
            </a:r>
          </a:p>
        </p:txBody>
      </p:sp>
      <p:sp>
        <p:nvSpPr>
          <p:cNvPr id="14" name="What color is his umbrella?"/>
          <p:cNvSpPr txBox="1"/>
          <p:nvPr/>
        </p:nvSpPr>
        <p:spPr>
          <a:xfrm>
            <a:off x="5390176" y="3200400"/>
            <a:ext cx="3018455"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a:t>What color is his umbrella?</a:t>
            </a:r>
          </a:p>
        </p:txBody>
      </p:sp>
      <p:pic>
        <p:nvPicPr>
          <p:cNvPr id="15" name="human.png" descr="human.png"/>
          <p:cNvPicPr>
            <a:picLocks noChangeAspect="1"/>
          </p:cNvPicPr>
          <p:nvPr/>
        </p:nvPicPr>
        <p:blipFill>
          <a:blip r:embed="rId5">
            <a:extLst/>
          </a:blip>
          <a:stretch>
            <a:fillRect/>
          </a:stretch>
        </p:blipFill>
        <p:spPr>
          <a:xfrm>
            <a:off x="8491681" y="3232189"/>
            <a:ext cx="436336" cy="469901"/>
          </a:xfrm>
          <a:prstGeom prst="rect">
            <a:avLst/>
          </a:prstGeom>
          <a:ln w="12700">
            <a:miter lim="400000"/>
          </a:ln>
        </p:spPr>
      </p:pic>
      <p:pic>
        <p:nvPicPr>
          <p:cNvPr id="10" name="pasted-image.pdf" descr="pasted-image.pdf"/>
          <p:cNvPicPr>
            <a:picLocks noChangeAspect="1"/>
          </p:cNvPicPr>
          <p:nvPr/>
        </p:nvPicPr>
        <p:blipFill>
          <a:blip r:embed="rId4">
            <a:extLst/>
          </a:blip>
          <a:stretch>
            <a:fillRect/>
          </a:stretch>
        </p:blipFill>
        <p:spPr>
          <a:xfrm>
            <a:off x="152400" y="3536910"/>
            <a:ext cx="495301" cy="508001"/>
          </a:xfrm>
          <a:prstGeom prst="rect">
            <a:avLst/>
          </a:prstGeom>
          <a:ln w="12700">
            <a:miter lim="400000"/>
          </a:ln>
        </p:spPr>
      </p:pic>
      <p:sp>
        <p:nvSpPr>
          <p:cNvPr id="11" name="His umbrella is black"/>
          <p:cNvSpPr txBox="1"/>
          <p:nvPr/>
        </p:nvSpPr>
        <p:spPr>
          <a:xfrm>
            <a:off x="730721" y="3581321"/>
            <a:ext cx="2388474"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a:t>His umbrella is black</a:t>
            </a:r>
          </a:p>
        </p:txBody>
      </p:sp>
      <p:sp>
        <p:nvSpPr>
          <p:cNvPr id="16" name="What about hers?"/>
          <p:cNvSpPr txBox="1"/>
          <p:nvPr/>
        </p:nvSpPr>
        <p:spPr>
          <a:xfrm>
            <a:off x="6348979" y="4038600"/>
            <a:ext cx="2047035"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a:t>What about hers?</a:t>
            </a:r>
          </a:p>
        </p:txBody>
      </p:sp>
      <p:pic>
        <p:nvPicPr>
          <p:cNvPr id="17" name="human.png" descr="human.png"/>
          <p:cNvPicPr>
            <a:picLocks noChangeAspect="1"/>
          </p:cNvPicPr>
          <p:nvPr/>
        </p:nvPicPr>
        <p:blipFill>
          <a:blip r:embed="rId5">
            <a:extLst/>
          </a:blip>
          <a:stretch>
            <a:fillRect/>
          </a:stretch>
        </p:blipFill>
        <p:spPr>
          <a:xfrm>
            <a:off x="8479064" y="4070389"/>
            <a:ext cx="436336" cy="469901"/>
          </a:xfrm>
          <a:prstGeom prst="rect">
            <a:avLst/>
          </a:prstGeom>
          <a:ln w="12700">
            <a:miter lim="400000"/>
          </a:ln>
        </p:spPr>
      </p:pic>
      <p:pic>
        <p:nvPicPr>
          <p:cNvPr id="18" name="pasted-image.pdf" descr="pasted-image.pdf"/>
          <p:cNvPicPr>
            <a:picLocks noChangeAspect="1"/>
          </p:cNvPicPr>
          <p:nvPr/>
        </p:nvPicPr>
        <p:blipFill>
          <a:blip r:embed="rId4">
            <a:extLst/>
          </a:blip>
          <a:stretch>
            <a:fillRect/>
          </a:stretch>
        </p:blipFill>
        <p:spPr>
          <a:xfrm>
            <a:off x="152400" y="4527510"/>
            <a:ext cx="495301" cy="508001"/>
          </a:xfrm>
          <a:prstGeom prst="rect">
            <a:avLst/>
          </a:prstGeom>
          <a:ln w="12700">
            <a:miter lim="400000"/>
          </a:ln>
        </p:spPr>
      </p:pic>
      <p:sp>
        <p:nvSpPr>
          <p:cNvPr id="19" name="Hers is multi-colored"/>
          <p:cNvSpPr txBox="1"/>
          <p:nvPr/>
        </p:nvSpPr>
        <p:spPr>
          <a:xfrm>
            <a:off x="735284" y="4571921"/>
            <a:ext cx="2380460"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a:t>Hers is multi-colored</a:t>
            </a:r>
          </a:p>
        </p:txBody>
      </p:sp>
      <p:sp>
        <p:nvSpPr>
          <p:cNvPr id="20" name="How many other people are in the image?"/>
          <p:cNvSpPr txBox="1"/>
          <p:nvPr/>
        </p:nvSpPr>
        <p:spPr>
          <a:xfrm>
            <a:off x="3886200" y="5105321"/>
            <a:ext cx="4493218"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a:t>How many other people are in the image?</a:t>
            </a:r>
          </a:p>
        </p:txBody>
      </p:sp>
      <p:pic>
        <p:nvPicPr>
          <p:cNvPr id="21" name="human.png" descr="human.png"/>
          <p:cNvPicPr>
            <a:picLocks noChangeAspect="1"/>
          </p:cNvPicPr>
          <p:nvPr/>
        </p:nvPicPr>
        <p:blipFill>
          <a:blip r:embed="rId5">
            <a:extLst/>
          </a:blip>
          <a:stretch>
            <a:fillRect/>
          </a:stretch>
        </p:blipFill>
        <p:spPr>
          <a:xfrm>
            <a:off x="8462468" y="5137110"/>
            <a:ext cx="436336" cy="469901"/>
          </a:xfrm>
          <a:prstGeom prst="rect">
            <a:avLst/>
          </a:prstGeom>
          <a:ln w="12700">
            <a:miter lim="400000"/>
          </a:ln>
        </p:spPr>
      </p:pic>
      <p:sp>
        <p:nvSpPr>
          <p:cNvPr id="22" name="I think 3. They are occluded"/>
          <p:cNvSpPr txBox="1"/>
          <p:nvPr/>
        </p:nvSpPr>
        <p:spPr>
          <a:xfrm>
            <a:off x="735284" y="5604896"/>
            <a:ext cx="3056927"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dirty="0">
                <a:solidFill>
                  <a:schemeClr val="tx1"/>
                </a:solidFill>
              </a:rPr>
              <a:t>I think 3. They are occluded</a:t>
            </a:r>
          </a:p>
        </p:txBody>
      </p:sp>
      <p:pic>
        <p:nvPicPr>
          <p:cNvPr id="23" name="pasted-image.pdf" descr="pasted-image.pdf"/>
          <p:cNvPicPr>
            <a:picLocks noChangeAspect="1"/>
          </p:cNvPicPr>
          <p:nvPr/>
        </p:nvPicPr>
        <p:blipFill>
          <a:blip r:embed="rId4">
            <a:extLst/>
          </a:blip>
          <a:stretch>
            <a:fillRect/>
          </a:stretch>
        </p:blipFill>
        <p:spPr>
          <a:xfrm>
            <a:off x="152400" y="5562600"/>
            <a:ext cx="495301" cy="508001"/>
          </a:xfrm>
          <a:prstGeom prst="rect">
            <a:avLst/>
          </a:prstGeom>
          <a:ln w="12700">
            <a:miter lim="400000"/>
          </a:ln>
        </p:spPr>
      </p:pic>
    </p:spTree>
    <p:extLst>
      <p:ext uri="{BB962C8B-B14F-4D97-AF65-F5344CB8AC3E}">
        <p14:creationId xmlns:p14="http://schemas.microsoft.com/office/powerpoint/2010/main" val="20965393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33</a:t>
            </a:fld>
            <a:endParaRPr lang="en-US"/>
          </a:p>
        </p:txBody>
      </p:sp>
      <p:pic>
        <p:nvPicPr>
          <p:cNvPr id="8" name="chatbot_1.png" descr="chatbot_1.png"/>
          <p:cNvPicPr>
            <a:picLocks noChangeAspect="1"/>
          </p:cNvPicPr>
          <p:nvPr/>
        </p:nvPicPr>
        <p:blipFill>
          <a:blip r:embed="rId2">
            <a:extLst/>
          </a:blip>
          <a:srcRect b="12198"/>
          <a:stretch>
            <a:fillRect/>
          </a:stretch>
        </p:blipFill>
        <p:spPr>
          <a:xfrm>
            <a:off x="-440002" y="-613415"/>
            <a:ext cx="9965002" cy="7471415"/>
          </a:xfrm>
          <a:prstGeom prst="rect">
            <a:avLst/>
          </a:prstGeom>
          <a:ln w="12700">
            <a:miter lim="400000"/>
          </a:ln>
        </p:spPr>
      </p:pic>
      <p:pic>
        <p:nvPicPr>
          <p:cNvPr id="6" name="pasted-image.pdf" descr="pasted-image.pdf"/>
          <p:cNvPicPr>
            <a:picLocks noChangeAspect="1"/>
          </p:cNvPicPr>
          <p:nvPr/>
        </p:nvPicPr>
        <p:blipFill>
          <a:blip r:embed="rId3">
            <a:extLst/>
          </a:blip>
          <a:stretch>
            <a:fillRect/>
          </a:stretch>
        </p:blipFill>
        <p:spPr>
          <a:xfrm>
            <a:off x="3219657" y="609600"/>
            <a:ext cx="2645683" cy="1987368"/>
          </a:xfrm>
          <a:prstGeom prst="rect">
            <a:avLst/>
          </a:prstGeom>
          <a:ln w="12700">
            <a:miter lim="400000"/>
          </a:ln>
        </p:spPr>
      </p:pic>
      <p:pic>
        <p:nvPicPr>
          <p:cNvPr id="12" name="pasted-image.pdf" descr="pasted-image.pdf"/>
          <p:cNvPicPr>
            <a:picLocks noChangeAspect="1"/>
          </p:cNvPicPr>
          <p:nvPr/>
        </p:nvPicPr>
        <p:blipFill>
          <a:blip r:embed="rId4">
            <a:extLst/>
          </a:blip>
          <a:stretch>
            <a:fillRect/>
          </a:stretch>
        </p:blipFill>
        <p:spPr>
          <a:xfrm>
            <a:off x="152400" y="2667000"/>
            <a:ext cx="495301" cy="508001"/>
          </a:xfrm>
          <a:prstGeom prst="rect">
            <a:avLst/>
          </a:prstGeom>
          <a:ln w="12700">
            <a:miter lim="400000"/>
          </a:ln>
        </p:spPr>
      </p:pic>
      <p:sp>
        <p:nvSpPr>
          <p:cNvPr id="13" name="A man and a woman are holding umbrellas"/>
          <p:cNvSpPr txBox="1"/>
          <p:nvPr/>
        </p:nvSpPr>
        <p:spPr>
          <a:xfrm>
            <a:off x="741987" y="2711411"/>
            <a:ext cx="4626266"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dirty="0"/>
              <a:t>A man and a woman are holding umbrellas</a:t>
            </a:r>
          </a:p>
        </p:txBody>
      </p:sp>
      <p:sp>
        <p:nvSpPr>
          <p:cNvPr id="14" name="What color is his umbrella?"/>
          <p:cNvSpPr txBox="1"/>
          <p:nvPr/>
        </p:nvSpPr>
        <p:spPr>
          <a:xfrm>
            <a:off x="5390176" y="3200400"/>
            <a:ext cx="3018455"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a:t>What color is his umbrella?</a:t>
            </a:r>
          </a:p>
        </p:txBody>
      </p:sp>
      <p:pic>
        <p:nvPicPr>
          <p:cNvPr id="15" name="human.png" descr="human.png"/>
          <p:cNvPicPr>
            <a:picLocks noChangeAspect="1"/>
          </p:cNvPicPr>
          <p:nvPr/>
        </p:nvPicPr>
        <p:blipFill>
          <a:blip r:embed="rId5">
            <a:extLst/>
          </a:blip>
          <a:stretch>
            <a:fillRect/>
          </a:stretch>
        </p:blipFill>
        <p:spPr>
          <a:xfrm>
            <a:off x="8491681" y="3232189"/>
            <a:ext cx="436336" cy="469901"/>
          </a:xfrm>
          <a:prstGeom prst="rect">
            <a:avLst/>
          </a:prstGeom>
          <a:ln w="12700">
            <a:miter lim="400000"/>
          </a:ln>
        </p:spPr>
      </p:pic>
      <p:pic>
        <p:nvPicPr>
          <p:cNvPr id="10" name="pasted-image.pdf" descr="pasted-image.pdf"/>
          <p:cNvPicPr>
            <a:picLocks noChangeAspect="1"/>
          </p:cNvPicPr>
          <p:nvPr/>
        </p:nvPicPr>
        <p:blipFill>
          <a:blip r:embed="rId4">
            <a:extLst/>
          </a:blip>
          <a:stretch>
            <a:fillRect/>
          </a:stretch>
        </p:blipFill>
        <p:spPr>
          <a:xfrm>
            <a:off x="152400" y="3536910"/>
            <a:ext cx="495301" cy="508001"/>
          </a:xfrm>
          <a:prstGeom prst="rect">
            <a:avLst/>
          </a:prstGeom>
          <a:ln w="12700">
            <a:miter lim="400000"/>
          </a:ln>
        </p:spPr>
      </p:pic>
      <p:sp>
        <p:nvSpPr>
          <p:cNvPr id="11" name="His umbrella is black"/>
          <p:cNvSpPr txBox="1"/>
          <p:nvPr/>
        </p:nvSpPr>
        <p:spPr>
          <a:xfrm>
            <a:off x="730721" y="3581321"/>
            <a:ext cx="2388474"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a:t>His umbrella is black</a:t>
            </a:r>
          </a:p>
        </p:txBody>
      </p:sp>
      <p:sp>
        <p:nvSpPr>
          <p:cNvPr id="16" name="What about hers?"/>
          <p:cNvSpPr txBox="1"/>
          <p:nvPr/>
        </p:nvSpPr>
        <p:spPr>
          <a:xfrm>
            <a:off x="6348979" y="4038600"/>
            <a:ext cx="2047035"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a:t>What about hers?</a:t>
            </a:r>
          </a:p>
        </p:txBody>
      </p:sp>
      <p:pic>
        <p:nvPicPr>
          <p:cNvPr id="17" name="human.png" descr="human.png"/>
          <p:cNvPicPr>
            <a:picLocks noChangeAspect="1"/>
          </p:cNvPicPr>
          <p:nvPr/>
        </p:nvPicPr>
        <p:blipFill>
          <a:blip r:embed="rId5">
            <a:extLst/>
          </a:blip>
          <a:stretch>
            <a:fillRect/>
          </a:stretch>
        </p:blipFill>
        <p:spPr>
          <a:xfrm>
            <a:off x="8479064" y="4070389"/>
            <a:ext cx="436336" cy="469901"/>
          </a:xfrm>
          <a:prstGeom prst="rect">
            <a:avLst/>
          </a:prstGeom>
          <a:ln w="12700">
            <a:miter lim="400000"/>
          </a:ln>
        </p:spPr>
      </p:pic>
      <p:pic>
        <p:nvPicPr>
          <p:cNvPr id="18" name="pasted-image.pdf" descr="pasted-image.pdf"/>
          <p:cNvPicPr>
            <a:picLocks noChangeAspect="1"/>
          </p:cNvPicPr>
          <p:nvPr/>
        </p:nvPicPr>
        <p:blipFill>
          <a:blip r:embed="rId4">
            <a:extLst/>
          </a:blip>
          <a:stretch>
            <a:fillRect/>
          </a:stretch>
        </p:blipFill>
        <p:spPr>
          <a:xfrm>
            <a:off x="152400" y="4527510"/>
            <a:ext cx="495301" cy="508001"/>
          </a:xfrm>
          <a:prstGeom prst="rect">
            <a:avLst/>
          </a:prstGeom>
          <a:ln w="12700">
            <a:miter lim="400000"/>
          </a:ln>
        </p:spPr>
      </p:pic>
      <p:sp>
        <p:nvSpPr>
          <p:cNvPr id="19" name="Hers is multi-colored"/>
          <p:cNvSpPr txBox="1"/>
          <p:nvPr/>
        </p:nvSpPr>
        <p:spPr>
          <a:xfrm>
            <a:off x="735284" y="4571921"/>
            <a:ext cx="2380460"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a:t>Hers is multi-colored</a:t>
            </a:r>
          </a:p>
        </p:txBody>
      </p:sp>
      <p:sp>
        <p:nvSpPr>
          <p:cNvPr id="20" name="How many other people are in the image?"/>
          <p:cNvSpPr txBox="1"/>
          <p:nvPr/>
        </p:nvSpPr>
        <p:spPr>
          <a:xfrm>
            <a:off x="3886200" y="5105321"/>
            <a:ext cx="4493218"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a:t>How many other people are in the image?</a:t>
            </a:r>
          </a:p>
        </p:txBody>
      </p:sp>
      <p:pic>
        <p:nvPicPr>
          <p:cNvPr id="21" name="human.png" descr="human.png"/>
          <p:cNvPicPr>
            <a:picLocks noChangeAspect="1"/>
          </p:cNvPicPr>
          <p:nvPr/>
        </p:nvPicPr>
        <p:blipFill>
          <a:blip r:embed="rId5">
            <a:extLst/>
          </a:blip>
          <a:stretch>
            <a:fillRect/>
          </a:stretch>
        </p:blipFill>
        <p:spPr>
          <a:xfrm>
            <a:off x="8462468" y="5137110"/>
            <a:ext cx="436336" cy="469901"/>
          </a:xfrm>
          <a:prstGeom prst="rect">
            <a:avLst/>
          </a:prstGeom>
          <a:ln w="12700">
            <a:miter lim="400000"/>
          </a:ln>
        </p:spPr>
      </p:pic>
      <p:sp>
        <p:nvSpPr>
          <p:cNvPr id="22" name="I think 3. They are occluded"/>
          <p:cNvSpPr txBox="1"/>
          <p:nvPr/>
        </p:nvSpPr>
        <p:spPr>
          <a:xfrm>
            <a:off x="735284" y="5604896"/>
            <a:ext cx="3056927"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dirty="0">
                <a:solidFill>
                  <a:schemeClr val="tx1"/>
                </a:solidFill>
              </a:rPr>
              <a:t>I think 3. They are occluded</a:t>
            </a:r>
          </a:p>
        </p:txBody>
      </p:sp>
      <p:pic>
        <p:nvPicPr>
          <p:cNvPr id="23" name="pasted-image.pdf" descr="pasted-image.pdf"/>
          <p:cNvPicPr>
            <a:picLocks noChangeAspect="1"/>
          </p:cNvPicPr>
          <p:nvPr/>
        </p:nvPicPr>
        <p:blipFill>
          <a:blip r:embed="rId4">
            <a:extLst/>
          </a:blip>
          <a:stretch>
            <a:fillRect/>
          </a:stretch>
        </p:blipFill>
        <p:spPr>
          <a:xfrm>
            <a:off x="152400" y="5562600"/>
            <a:ext cx="495301" cy="508001"/>
          </a:xfrm>
          <a:prstGeom prst="rect">
            <a:avLst/>
          </a:prstGeom>
          <a:ln w="12700">
            <a:miter lim="400000"/>
          </a:ln>
        </p:spPr>
      </p:pic>
      <p:sp>
        <p:nvSpPr>
          <p:cNvPr id="24" name="How many are men?"/>
          <p:cNvSpPr txBox="1"/>
          <p:nvPr/>
        </p:nvSpPr>
        <p:spPr>
          <a:xfrm>
            <a:off x="6055131" y="6040080"/>
            <a:ext cx="2346797"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dirty="0"/>
              <a:t>How many are men?</a:t>
            </a:r>
          </a:p>
        </p:txBody>
      </p:sp>
      <p:pic>
        <p:nvPicPr>
          <p:cNvPr id="25" name="human.png" descr="human.png"/>
          <p:cNvPicPr>
            <a:picLocks noChangeAspect="1"/>
          </p:cNvPicPr>
          <p:nvPr/>
        </p:nvPicPr>
        <p:blipFill>
          <a:blip r:embed="rId5">
            <a:extLst/>
          </a:blip>
          <a:stretch>
            <a:fillRect/>
          </a:stretch>
        </p:blipFill>
        <p:spPr>
          <a:xfrm>
            <a:off x="8491681" y="6071869"/>
            <a:ext cx="436336" cy="469901"/>
          </a:xfrm>
          <a:prstGeom prst="rect">
            <a:avLst/>
          </a:prstGeom>
          <a:ln w="12700">
            <a:miter lim="400000"/>
          </a:ln>
        </p:spPr>
      </p:pic>
    </p:spTree>
    <p:extLst>
      <p:ext uri="{BB962C8B-B14F-4D97-AF65-F5344CB8AC3E}">
        <p14:creationId xmlns:p14="http://schemas.microsoft.com/office/powerpoint/2010/main" val="6249233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34</a:t>
            </a:fld>
            <a:endParaRPr lang="en-US"/>
          </a:p>
        </p:txBody>
      </p:sp>
      <p:pic>
        <p:nvPicPr>
          <p:cNvPr id="8" name="chatbot_1.png" descr="chatbot_1.png"/>
          <p:cNvPicPr>
            <a:picLocks noChangeAspect="1"/>
          </p:cNvPicPr>
          <p:nvPr/>
        </p:nvPicPr>
        <p:blipFill>
          <a:blip r:embed="rId2">
            <a:extLst/>
          </a:blip>
          <a:srcRect b="12198"/>
          <a:stretch>
            <a:fillRect/>
          </a:stretch>
        </p:blipFill>
        <p:spPr>
          <a:xfrm>
            <a:off x="-440002" y="-613415"/>
            <a:ext cx="9965002" cy="7471415"/>
          </a:xfrm>
          <a:prstGeom prst="rect">
            <a:avLst/>
          </a:prstGeom>
          <a:ln w="12700">
            <a:miter lim="400000"/>
          </a:ln>
        </p:spPr>
      </p:pic>
      <p:pic>
        <p:nvPicPr>
          <p:cNvPr id="12" name="pasted-image.pdf" descr="pasted-image.pdf"/>
          <p:cNvPicPr>
            <a:picLocks noChangeAspect="1"/>
          </p:cNvPicPr>
          <p:nvPr/>
        </p:nvPicPr>
        <p:blipFill>
          <a:blip r:embed="rId3">
            <a:extLst/>
          </a:blip>
          <a:stretch>
            <a:fillRect/>
          </a:stretch>
        </p:blipFill>
        <p:spPr>
          <a:xfrm>
            <a:off x="152400" y="2667000"/>
            <a:ext cx="495301" cy="508001"/>
          </a:xfrm>
          <a:prstGeom prst="rect">
            <a:avLst/>
          </a:prstGeom>
          <a:ln w="12700">
            <a:miter lim="400000"/>
          </a:ln>
        </p:spPr>
      </p:pic>
      <p:sp>
        <p:nvSpPr>
          <p:cNvPr id="13" name="A man and a woman are holding umbrellas"/>
          <p:cNvSpPr txBox="1"/>
          <p:nvPr/>
        </p:nvSpPr>
        <p:spPr>
          <a:xfrm>
            <a:off x="741987" y="2711411"/>
            <a:ext cx="4626266"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dirty="0">
                <a:solidFill>
                  <a:srgbClr val="53585F">
                    <a:alpha val="50000"/>
                  </a:srgbClr>
                </a:solidFill>
              </a:rPr>
              <a:t>A </a:t>
            </a:r>
            <a:r>
              <a:rPr sz="1800" b="1" dirty="0">
                <a:solidFill>
                  <a:schemeClr val="accent1"/>
                </a:solidFill>
              </a:rPr>
              <a:t>man and a woman</a:t>
            </a:r>
            <a:r>
              <a:rPr sz="1800" dirty="0">
                <a:solidFill>
                  <a:srgbClr val="53585F">
                    <a:alpha val="50000"/>
                  </a:srgbClr>
                </a:solidFill>
              </a:rPr>
              <a:t> are holding umbrellas</a:t>
            </a:r>
          </a:p>
        </p:txBody>
      </p:sp>
      <p:sp>
        <p:nvSpPr>
          <p:cNvPr id="14" name="What color is his umbrella?"/>
          <p:cNvSpPr txBox="1"/>
          <p:nvPr/>
        </p:nvSpPr>
        <p:spPr>
          <a:xfrm>
            <a:off x="5390176" y="3200400"/>
            <a:ext cx="3018455"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a:solidFill>
                  <a:schemeClr val="accent1">
                    <a:alpha val="50000"/>
                  </a:schemeClr>
                </a:solidFill>
              </a:rPr>
              <a:t>What color is his umbrella?</a:t>
            </a:r>
          </a:p>
        </p:txBody>
      </p:sp>
      <p:pic>
        <p:nvPicPr>
          <p:cNvPr id="15" name="human.png" descr="human.png"/>
          <p:cNvPicPr>
            <a:picLocks noChangeAspect="1"/>
          </p:cNvPicPr>
          <p:nvPr/>
        </p:nvPicPr>
        <p:blipFill>
          <a:blip r:embed="rId4">
            <a:extLst/>
          </a:blip>
          <a:stretch>
            <a:fillRect/>
          </a:stretch>
        </p:blipFill>
        <p:spPr>
          <a:xfrm>
            <a:off x="8491681" y="3232189"/>
            <a:ext cx="436336" cy="469901"/>
          </a:xfrm>
          <a:prstGeom prst="rect">
            <a:avLst/>
          </a:prstGeom>
          <a:ln w="12700">
            <a:miter lim="400000"/>
          </a:ln>
        </p:spPr>
      </p:pic>
      <p:pic>
        <p:nvPicPr>
          <p:cNvPr id="10" name="pasted-image.pdf" descr="pasted-image.pdf"/>
          <p:cNvPicPr>
            <a:picLocks noChangeAspect="1"/>
          </p:cNvPicPr>
          <p:nvPr/>
        </p:nvPicPr>
        <p:blipFill>
          <a:blip r:embed="rId3">
            <a:extLst/>
          </a:blip>
          <a:stretch>
            <a:fillRect/>
          </a:stretch>
        </p:blipFill>
        <p:spPr>
          <a:xfrm>
            <a:off x="152400" y="3536910"/>
            <a:ext cx="495301" cy="508001"/>
          </a:xfrm>
          <a:prstGeom prst="rect">
            <a:avLst/>
          </a:prstGeom>
          <a:ln w="12700">
            <a:miter lim="400000"/>
          </a:ln>
        </p:spPr>
      </p:pic>
      <p:sp>
        <p:nvSpPr>
          <p:cNvPr id="11" name="His umbrella is black"/>
          <p:cNvSpPr txBox="1"/>
          <p:nvPr/>
        </p:nvSpPr>
        <p:spPr>
          <a:xfrm>
            <a:off x="730721" y="3581321"/>
            <a:ext cx="2388474"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dirty="0">
                <a:solidFill>
                  <a:srgbClr val="53585F">
                    <a:alpha val="50000"/>
                  </a:srgbClr>
                </a:solidFill>
              </a:rPr>
              <a:t>His umbrella is black</a:t>
            </a:r>
          </a:p>
        </p:txBody>
      </p:sp>
      <p:sp>
        <p:nvSpPr>
          <p:cNvPr id="16" name="What about hers?"/>
          <p:cNvSpPr txBox="1"/>
          <p:nvPr/>
        </p:nvSpPr>
        <p:spPr>
          <a:xfrm>
            <a:off x="6348979" y="4038600"/>
            <a:ext cx="2047035"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a:solidFill>
                  <a:schemeClr val="accent1">
                    <a:alpha val="50000"/>
                  </a:schemeClr>
                </a:solidFill>
              </a:rPr>
              <a:t>What about hers?</a:t>
            </a:r>
          </a:p>
        </p:txBody>
      </p:sp>
      <p:pic>
        <p:nvPicPr>
          <p:cNvPr id="17" name="human.png" descr="human.png"/>
          <p:cNvPicPr>
            <a:picLocks noChangeAspect="1"/>
          </p:cNvPicPr>
          <p:nvPr/>
        </p:nvPicPr>
        <p:blipFill>
          <a:blip r:embed="rId4">
            <a:extLst/>
          </a:blip>
          <a:stretch>
            <a:fillRect/>
          </a:stretch>
        </p:blipFill>
        <p:spPr>
          <a:xfrm>
            <a:off x="8479064" y="4070389"/>
            <a:ext cx="436336" cy="469901"/>
          </a:xfrm>
          <a:prstGeom prst="rect">
            <a:avLst/>
          </a:prstGeom>
          <a:ln w="12700">
            <a:miter lim="400000"/>
          </a:ln>
        </p:spPr>
      </p:pic>
      <p:pic>
        <p:nvPicPr>
          <p:cNvPr id="18" name="pasted-image.pdf" descr="pasted-image.pdf"/>
          <p:cNvPicPr>
            <a:picLocks noChangeAspect="1"/>
          </p:cNvPicPr>
          <p:nvPr/>
        </p:nvPicPr>
        <p:blipFill>
          <a:blip r:embed="rId3">
            <a:extLst/>
          </a:blip>
          <a:stretch>
            <a:fillRect/>
          </a:stretch>
        </p:blipFill>
        <p:spPr>
          <a:xfrm>
            <a:off x="152400" y="4527510"/>
            <a:ext cx="495301" cy="508001"/>
          </a:xfrm>
          <a:prstGeom prst="rect">
            <a:avLst/>
          </a:prstGeom>
          <a:ln w="12700">
            <a:miter lim="400000"/>
          </a:ln>
        </p:spPr>
      </p:pic>
      <p:sp>
        <p:nvSpPr>
          <p:cNvPr id="19" name="Hers is multi-colored"/>
          <p:cNvSpPr txBox="1"/>
          <p:nvPr/>
        </p:nvSpPr>
        <p:spPr>
          <a:xfrm>
            <a:off x="735284" y="4571921"/>
            <a:ext cx="2380460"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a:solidFill>
                  <a:srgbClr val="53585F">
                    <a:alpha val="50000"/>
                  </a:srgbClr>
                </a:solidFill>
              </a:rPr>
              <a:t>Hers is multi-colored</a:t>
            </a:r>
          </a:p>
        </p:txBody>
      </p:sp>
      <p:sp>
        <p:nvSpPr>
          <p:cNvPr id="20" name="How many other people are in the image?"/>
          <p:cNvSpPr txBox="1"/>
          <p:nvPr/>
        </p:nvSpPr>
        <p:spPr>
          <a:xfrm>
            <a:off x="3886200" y="5105321"/>
            <a:ext cx="4493218"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dirty="0">
                <a:solidFill>
                  <a:schemeClr val="accent1">
                    <a:alpha val="50000"/>
                  </a:schemeClr>
                </a:solidFill>
              </a:rPr>
              <a:t>How many </a:t>
            </a:r>
            <a:r>
              <a:rPr sz="1800" b="1" dirty="0">
                <a:solidFill>
                  <a:srgbClr val="FF0000"/>
                </a:solidFill>
              </a:rPr>
              <a:t>other people</a:t>
            </a:r>
            <a:r>
              <a:rPr sz="1800" dirty="0">
                <a:solidFill>
                  <a:schemeClr val="accent1">
                    <a:alpha val="50000"/>
                  </a:schemeClr>
                </a:solidFill>
              </a:rPr>
              <a:t> are in the image?</a:t>
            </a:r>
          </a:p>
        </p:txBody>
      </p:sp>
      <p:pic>
        <p:nvPicPr>
          <p:cNvPr id="21" name="human.png" descr="human.png"/>
          <p:cNvPicPr>
            <a:picLocks noChangeAspect="1"/>
          </p:cNvPicPr>
          <p:nvPr/>
        </p:nvPicPr>
        <p:blipFill>
          <a:blip r:embed="rId4">
            <a:extLst/>
          </a:blip>
          <a:stretch>
            <a:fillRect/>
          </a:stretch>
        </p:blipFill>
        <p:spPr>
          <a:xfrm>
            <a:off x="8462468" y="5137110"/>
            <a:ext cx="436336" cy="469901"/>
          </a:xfrm>
          <a:prstGeom prst="rect">
            <a:avLst/>
          </a:prstGeom>
          <a:ln w="12700">
            <a:miter lim="400000"/>
          </a:ln>
        </p:spPr>
      </p:pic>
      <p:sp>
        <p:nvSpPr>
          <p:cNvPr id="22" name="I think 3. They are occluded"/>
          <p:cNvSpPr txBox="1"/>
          <p:nvPr/>
        </p:nvSpPr>
        <p:spPr>
          <a:xfrm>
            <a:off x="735284" y="5604896"/>
            <a:ext cx="3056927"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l">
              <a:defRPr sz="3600">
                <a:solidFill>
                  <a:srgbClr val="53585F"/>
                </a:solidFill>
                <a:latin typeface="Roboto"/>
                <a:ea typeface="Roboto"/>
                <a:cs typeface="Roboto"/>
                <a:sym typeface="Roboto"/>
              </a:defRPr>
            </a:lvl1pPr>
          </a:lstStyle>
          <a:p>
            <a:r>
              <a:rPr sz="1800" dirty="0">
                <a:solidFill>
                  <a:schemeClr val="tx1">
                    <a:alpha val="50000"/>
                  </a:schemeClr>
                </a:solidFill>
              </a:rPr>
              <a:t>I think </a:t>
            </a:r>
            <a:r>
              <a:rPr sz="1800" b="1" dirty="0">
                <a:solidFill>
                  <a:srgbClr val="FF0000"/>
                </a:solidFill>
              </a:rPr>
              <a:t>3</a:t>
            </a:r>
            <a:r>
              <a:rPr sz="1800" dirty="0">
                <a:solidFill>
                  <a:schemeClr val="tx1">
                    <a:alpha val="50000"/>
                  </a:schemeClr>
                </a:solidFill>
              </a:rPr>
              <a:t>. They are occluded</a:t>
            </a:r>
          </a:p>
        </p:txBody>
      </p:sp>
      <p:pic>
        <p:nvPicPr>
          <p:cNvPr id="23" name="pasted-image.pdf" descr="pasted-image.pdf"/>
          <p:cNvPicPr>
            <a:picLocks noChangeAspect="1"/>
          </p:cNvPicPr>
          <p:nvPr/>
        </p:nvPicPr>
        <p:blipFill>
          <a:blip r:embed="rId3">
            <a:extLst/>
          </a:blip>
          <a:stretch>
            <a:fillRect/>
          </a:stretch>
        </p:blipFill>
        <p:spPr>
          <a:xfrm>
            <a:off x="152400" y="5562600"/>
            <a:ext cx="495301" cy="508001"/>
          </a:xfrm>
          <a:prstGeom prst="rect">
            <a:avLst/>
          </a:prstGeom>
          <a:ln w="12700">
            <a:miter lim="400000"/>
          </a:ln>
        </p:spPr>
      </p:pic>
      <p:sp>
        <p:nvSpPr>
          <p:cNvPr id="26" name="How many are men?"/>
          <p:cNvSpPr txBox="1"/>
          <p:nvPr/>
        </p:nvSpPr>
        <p:spPr>
          <a:xfrm>
            <a:off x="6055131" y="6040080"/>
            <a:ext cx="2346797" cy="53347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algn="r">
              <a:defRPr sz="3600">
                <a:solidFill>
                  <a:schemeClr val="accent1"/>
                </a:solidFill>
                <a:latin typeface="Roboto"/>
                <a:ea typeface="Roboto"/>
                <a:cs typeface="Roboto"/>
                <a:sym typeface="Roboto"/>
              </a:defRPr>
            </a:lvl1pPr>
          </a:lstStyle>
          <a:p>
            <a:r>
              <a:rPr sz="1800" b="1" dirty="0">
                <a:solidFill>
                  <a:srgbClr val="FF0000"/>
                </a:solidFill>
              </a:rPr>
              <a:t>How many are men?</a:t>
            </a:r>
          </a:p>
        </p:txBody>
      </p:sp>
      <p:pic>
        <p:nvPicPr>
          <p:cNvPr id="27" name="human.png" descr="human.png"/>
          <p:cNvPicPr>
            <a:picLocks noChangeAspect="1"/>
          </p:cNvPicPr>
          <p:nvPr/>
        </p:nvPicPr>
        <p:blipFill>
          <a:blip r:embed="rId4">
            <a:extLst/>
          </a:blip>
          <a:stretch>
            <a:fillRect/>
          </a:stretch>
        </p:blipFill>
        <p:spPr>
          <a:xfrm>
            <a:off x="8491681" y="6071869"/>
            <a:ext cx="436336" cy="469901"/>
          </a:xfrm>
          <a:prstGeom prst="rect">
            <a:avLst/>
          </a:prstGeom>
          <a:ln w="12700">
            <a:miter lim="400000"/>
          </a:ln>
        </p:spPr>
      </p:pic>
      <p:pic>
        <p:nvPicPr>
          <p:cNvPr id="28" name="pasted-image.pdf" descr="pasted-image.pdf"/>
          <p:cNvPicPr>
            <a:picLocks noChangeAspect="1"/>
          </p:cNvPicPr>
          <p:nvPr/>
        </p:nvPicPr>
        <p:blipFill>
          <a:blip r:embed="rId5">
            <a:alphaModFix amt="50000"/>
            <a:extLst/>
          </a:blip>
          <a:stretch>
            <a:fillRect/>
          </a:stretch>
        </p:blipFill>
        <p:spPr>
          <a:xfrm>
            <a:off x="3219657" y="609600"/>
            <a:ext cx="2645683" cy="1987368"/>
          </a:xfrm>
          <a:prstGeom prst="rect">
            <a:avLst/>
          </a:prstGeom>
          <a:ln w="12700">
            <a:miter lim="400000"/>
          </a:ln>
        </p:spPr>
      </p:pic>
      <p:pic>
        <p:nvPicPr>
          <p:cNvPr id="29" name="pasted-image.pdf" descr="pasted-image.pdf"/>
          <p:cNvPicPr>
            <a:picLocks noChangeAspect="1"/>
          </p:cNvPicPr>
          <p:nvPr/>
        </p:nvPicPr>
        <p:blipFill rotWithShape="1">
          <a:blip r:embed="rId5">
            <a:extLst/>
          </a:blip>
          <a:srcRect l="47379" t="40478" r="37645"/>
          <a:stretch/>
        </p:blipFill>
        <p:spPr>
          <a:xfrm>
            <a:off x="4483598" y="1407879"/>
            <a:ext cx="396240" cy="1182921"/>
          </a:xfrm>
          <a:prstGeom prst="rect">
            <a:avLst/>
          </a:prstGeom>
          <a:ln w="63500">
            <a:solidFill>
              <a:srgbClr val="FF0000"/>
            </a:solidFill>
            <a:miter lim="400000"/>
          </a:ln>
        </p:spPr>
      </p:pic>
      <p:pic>
        <p:nvPicPr>
          <p:cNvPr id="30" name="pasted-image.pdf" descr="pasted-image.pdf"/>
          <p:cNvPicPr>
            <a:picLocks noChangeAspect="1"/>
          </p:cNvPicPr>
          <p:nvPr/>
        </p:nvPicPr>
        <p:blipFill rotWithShape="1">
          <a:blip r:embed="rId5">
            <a:extLst/>
          </a:blip>
          <a:srcRect l="78666" t="22295" r="-441"/>
          <a:stretch/>
        </p:blipFill>
        <p:spPr>
          <a:xfrm>
            <a:off x="5291318" y="1046524"/>
            <a:ext cx="576082" cy="1544276"/>
          </a:xfrm>
          <a:prstGeom prst="rect">
            <a:avLst/>
          </a:prstGeom>
          <a:ln w="63500">
            <a:solidFill>
              <a:srgbClr val="FF0000"/>
            </a:solidFill>
            <a:miter lim="400000"/>
          </a:ln>
        </p:spPr>
      </p:pic>
    </p:spTree>
    <p:extLst>
      <p:ext uri="{BB962C8B-B14F-4D97-AF65-F5344CB8AC3E}">
        <p14:creationId xmlns:p14="http://schemas.microsoft.com/office/powerpoint/2010/main" val="18920289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Dialog</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35</a:t>
            </a:fld>
            <a:endParaRPr lang="en-US"/>
          </a:p>
        </p:txBody>
      </p:sp>
      <p:pic>
        <p:nvPicPr>
          <p:cNvPr id="6" name="Content Placeholder 1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1475" y="-318874"/>
            <a:ext cx="8920125" cy="7329275"/>
          </a:xfrm>
          <a:prstGeom prst="rect">
            <a:avLst/>
          </a:prstGeom>
          <a:noFill/>
          <a:ln w="9525">
            <a:noFill/>
            <a:miter lim="800000"/>
            <a:headEnd/>
            <a:tailEnd/>
          </a:ln>
        </p:spPr>
      </p:pic>
    </p:spTree>
    <p:extLst>
      <p:ext uri="{BB962C8B-B14F-4D97-AF65-F5344CB8AC3E}">
        <p14:creationId xmlns:p14="http://schemas.microsoft.com/office/powerpoint/2010/main" val="3107847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iph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71763" y="7938"/>
            <a:ext cx="4033837" cy="6858000"/>
          </a:xfrm>
          <a:prstGeom prst="rect">
            <a:avLst/>
          </a:prstGeom>
        </p:spPr>
      </p:pic>
      <p:sp>
        <p:nvSpPr>
          <p:cNvPr id="7" name="Footer Placeholder 3"/>
          <p:cNvSpPr txBox="1">
            <a:spLocks/>
          </p:cNvSpPr>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smtClean="0">
                <a:solidFill>
                  <a:prstClr val="white">
                    <a:lumMod val="50000"/>
                  </a:prstClr>
                </a:solidFill>
                <a:ea typeface="Osaka"/>
                <a:cs typeface="Osaka"/>
              </a:rPr>
              <a:t>(C) Dhruv Batra </a:t>
            </a:r>
            <a:endParaRPr lang="en-US" dirty="0">
              <a:solidFill>
                <a:prstClr val="white">
                  <a:lumMod val="50000"/>
                </a:prstClr>
              </a:solidFill>
              <a:ea typeface="Osaka"/>
              <a:cs typeface="Osaka"/>
            </a:endParaRPr>
          </a:p>
        </p:txBody>
      </p:sp>
      <p:sp>
        <p:nvSpPr>
          <p:cNvPr id="8" name="Slide Number Placeholder 4"/>
          <p:cNvSpPr txBox="1">
            <a:spLocks/>
          </p:cNvSpPr>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7134A590-6033-DE48-865B-A0558AEFCBD1}" type="slidenum">
              <a:rPr lang="en-US" smtClean="0">
                <a:solidFill>
                  <a:prstClr val="white">
                    <a:lumMod val="50000"/>
                  </a:prstClr>
                </a:solidFill>
                <a:ea typeface="Osaka"/>
                <a:cs typeface="Osaka"/>
              </a:rPr>
              <a:pPr>
                <a:defRPr/>
              </a:pPr>
              <a:t>36</a:t>
            </a:fld>
            <a:endParaRPr lang="en-US">
              <a:solidFill>
                <a:prstClr val="white">
                  <a:lumMod val="50000"/>
                </a:prstClr>
              </a:solidFill>
              <a:ea typeface="Osaka"/>
              <a:cs typeface="Osaka"/>
            </a:endParaRPr>
          </a:p>
        </p:txBody>
      </p:sp>
    </p:spTree>
    <p:extLst>
      <p:ext uri="{BB962C8B-B14F-4D97-AF65-F5344CB8AC3E}">
        <p14:creationId xmlns:p14="http://schemas.microsoft.com/office/powerpoint/2010/main" val="11580846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p:cNvSpPr>
          <p:nvPr>
            <p:ph type="title"/>
          </p:nvPr>
        </p:nvSpPr>
        <p:spPr>
          <a:prstGeom prst="rect">
            <a:avLst/>
          </a:prstGeom>
        </p:spPr>
        <p:txBody>
          <a:bodyPr/>
          <a:lstStyle>
            <a:lvl1pPr algn="l">
              <a:defRPr sz="4000"/>
            </a:lvl1pPr>
          </a:lstStyle>
          <a:p>
            <a:pPr algn="ctr"/>
            <a:r>
              <a:rPr lang="en-US" dirty="0"/>
              <a:t>Visual Dialog Model #1</a:t>
            </a:r>
            <a:endParaRPr dirty="0"/>
          </a:p>
        </p:txBody>
      </p:sp>
      <p:pic>
        <p:nvPicPr>
          <p:cNvPr id="288" name="image.png"/>
          <p:cNvPicPr>
            <a:picLocks noChangeAspect="1"/>
          </p:cNvPicPr>
          <p:nvPr/>
        </p:nvPicPr>
        <p:blipFill>
          <a:blip r:embed="rId2">
            <a:extLst/>
          </a:blip>
          <a:stretch>
            <a:fillRect/>
          </a:stretch>
        </p:blipFill>
        <p:spPr>
          <a:xfrm>
            <a:off x="-34632" y="1673492"/>
            <a:ext cx="1832598" cy="1518048"/>
          </a:xfrm>
          <a:prstGeom prst="rect">
            <a:avLst/>
          </a:prstGeom>
          <a:ln w="12700">
            <a:miter lim="400000"/>
          </a:ln>
        </p:spPr>
      </p:pic>
      <p:sp>
        <p:nvSpPr>
          <p:cNvPr id="289" name="Shape 289"/>
          <p:cNvSpPr>
            <a:spLocks noGrp="1"/>
          </p:cNvSpPr>
          <p:nvPr>
            <p:ph type="body" sz="quarter" idx="1"/>
          </p:nvPr>
        </p:nvSpPr>
        <p:spPr>
          <a:xfrm>
            <a:off x="452579" y="5422304"/>
            <a:ext cx="8238843" cy="988570"/>
          </a:xfrm>
          <a:prstGeom prst="rect">
            <a:avLst/>
          </a:prstGeom>
        </p:spPr>
        <p:txBody>
          <a:bodyPr anchor="t"/>
          <a:lstStyle>
            <a:lvl1pPr marL="0" indent="0">
              <a:buSzTx/>
              <a:buNone/>
            </a:lvl1pPr>
          </a:lstStyle>
          <a:p>
            <a:r>
              <a:t>Late Fusion Encoder</a:t>
            </a:r>
          </a:p>
        </p:txBody>
      </p:sp>
      <p:sp>
        <p:nvSpPr>
          <p:cNvPr id="5" name="TextBox 4"/>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258364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p:cNvSpPr>
          <p:nvPr>
            <p:ph type="title"/>
          </p:nvPr>
        </p:nvSpPr>
        <p:spPr>
          <a:prstGeom prst="rect">
            <a:avLst/>
          </a:prstGeom>
        </p:spPr>
        <p:txBody>
          <a:bodyPr/>
          <a:lstStyle>
            <a:lvl1pPr algn="l">
              <a:defRPr sz="4000"/>
            </a:lvl1pPr>
          </a:lstStyle>
          <a:p>
            <a:pPr algn="ctr"/>
            <a:r>
              <a:rPr lang="en-US" dirty="0"/>
              <a:t>Visual Dialog Model #1</a:t>
            </a:r>
            <a:endParaRPr dirty="0"/>
          </a:p>
        </p:txBody>
      </p:sp>
      <p:pic>
        <p:nvPicPr>
          <p:cNvPr id="292" name="image.png"/>
          <p:cNvPicPr>
            <a:picLocks noChangeAspect="1"/>
          </p:cNvPicPr>
          <p:nvPr/>
        </p:nvPicPr>
        <p:blipFill>
          <a:blip r:embed="rId2">
            <a:extLst/>
          </a:blip>
          <a:stretch>
            <a:fillRect/>
          </a:stretch>
        </p:blipFill>
        <p:spPr>
          <a:xfrm>
            <a:off x="-34632" y="1673492"/>
            <a:ext cx="1832598" cy="1518048"/>
          </a:xfrm>
          <a:prstGeom prst="rect">
            <a:avLst/>
          </a:prstGeom>
          <a:ln w="12700">
            <a:miter lim="400000"/>
          </a:ln>
        </p:spPr>
      </p:pic>
      <p:pic>
        <p:nvPicPr>
          <p:cNvPr id="293" name="question.png"/>
          <p:cNvPicPr>
            <a:picLocks noChangeAspect="1"/>
          </p:cNvPicPr>
          <p:nvPr/>
        </p:nvPicPr>
        <p:blipFill>
          <a:blip r:embed="rId3">
            <a:extLst/>
          </a:blip>
          <a:stretch>
            <a:fillRect/>
          </a:stretch>
        </p:blipFill>
        <p:spPr>
          <a:xfrm>
            <a:off x="-16773" y="3001823"/>
            <a:ext cx="1832598" cy="943651"/>
          </a:xfrm>
          <a:prstGeom prst="rect">
            <a:avLst/>
          </a:prstGeom>
          <a:ln w="12700">
            <a:miter lim="400000"/>
          </a:ln>
        </p:spPr>
      </p:pic>
      <p:sp>
        <p:nvSpPr>
          <p:cNvPr id="294" name="Shape 294"/>
          <p:cNvSpPr>
            <a:spLocks noGrp="1"/>
          </p:cNvSpPr>
          <p:nvPr>
            <p:ph type="body" sz="quarter" idx="1"/>
          </p:nvPr>
        </p:nvSpPr>
        <p:spPr>
          <a:xfrm>
            <a:off x="452579" y="5422304"/>
            <a:ext cx="8238843" cy="988570"/>
          </a:xfrm>
          <a:prstGeom prst="rect">
            <a:avLst/>
          </a:prstGeom>
        </p:spPr>
        <p:txBody>
          <a:bodyPr anchor="t"/>
          <a:lstStyle>
            <a:lvl1pPr marL="0" indent="0">
              <a:buSzTx/>
              <a:buNone/>
            </a:lvl1pPr>
          </a:lstStyle>
          <a:p>
            <a:r>
              <a:t>Late Fusion Encoder</a:t>
            </a:r>
          </a:p>
        </p:txBody>
      </p:sp>
      <p:sp>
        <p:nvSpPr>
          <p:cNvPr id="6" name="TextBox 5"/>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906002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p:cNvSpPr>
          <p:nvPr>
            <p:ph type="title"/>
          </p:nvPr>
        </p:nvSpPr>
        <p:spPr>
          <a:prstGeom prst="rect">
            <a:avLst/>
          </a:prstGeom>
        </p:spPr>
        <p:txBody>
          <a:bodyPr/>
          <a:lstStyle>
            <a:lvl1pPr algn="l">
              <a:defRPr sz="4000"/>
            </a:lvl1pPr>
          </a:lstStyle>
          <a:p>
            <a:pPr algn="ctr"/>
            <a:r>
              <a:rPr lang="en-US" dirty="0"/>
              <a:t>Visual Dialog Model #1</a:t>
            </a:r>
            <a:endParaRPr dirty="0"/>
          </a:p>
        </p:txBody>
      </p:sp>
      <p:pic>
        <p:nvPicPr>
          <p:cNvPr id="297" name="image.png"/>
          <p:cNvPicPr>
            <a:picLocks noChangeAspect="1"/>
          </p:cNvPicPr>
          <p:nvPr/>
        </p:nvPicPr>
        <p:blipFill>
          <a:blip r:embed="rId2">
            <a:extLst/>
          </a:blip>
          <a:stretch>
            <a:fillRect/>
          </a:stretch>
        </p:blipFill>
        <p:spPr>
          <a:xfrm>
            <a:off x="-34632" y="1673492"/>
            <a:ext cx="1832598" cy="1518048"/>
          </a:xfrm>
          <a:prstGeom prst="rect">
            <a:avLst/>
          </a:prstGeom>
          <a:ln w="12700">
            <a:miter lim="400000"/>
          </a:ln>
        </p:spPr>
      </p:pic>
      <p:pic>
        <p:nvPicPr>
          <p:cNvPr id="298" name="question.png"/>
          <p:cNvPicPr>
            <a:picLocks noChangeAspect="1"/>
          </p:cNvPicPr>
          <p:nvPr/>
        </p:nvPicPr>
        <p:blipFill>
          <a:blip r:embed="rId3">
            <a:extLst/>
          </a:blip>
          <a:stretch>
            <a:fillRect/>
          </a:stretch>
        </p:blipFill>
        <p:spPr>
          <a:xfrm>
            <a:off x="-16773" y="3001823"/>
            <a:ext cx="1832598" cy="943651"/>
          </a:xfrm>
          <a:prstGeom prst="rect">
            <a:avLst/>
          </a:prstGeom>
          <a:ln w="12700">
            <a:miter lim="400000"/>
          </a:ln>
        </p:spPr>
      </p:pic>
      <p:pic>
        <p:nvPicPr>
          <p:cNvPr id="299" name="history.png"/>
          <p:cNvPicPr>
            <a:picLocks noChangeAspect="1"/>
          </p:cNvPicPr>
          <p:nvPr/>
        </p:nvPicPr>
        <p:blipFill>
          <a:blip r:embed="rId4">
            <a:extLst/>
          </a:blip>
          <a:stretch>
            <a:fillRect/>
          </a:stretch>
        </p:blipFill>
        <p:spPr>
          <a:xfrm>
            <a:off x="3431" y="3797140"/>
            <a:ext cx="1832598" cy="1337949"/>
          </a:xfrm>
          <a:prstGeom prst="rect">
            <a:avLst/>
          </a:prstGeom>
          <a:ln w="12700">
            <a:miter lim="400000"/>
          </a:ln>
        </p:spPr>
      </p:pic>
      <p:sp>
        <p:nvSpPr>
          <p:cNvPr id="300" name="Shape 300"/>
          <p:cNvSpPr>
            <a:spLocks noGrp="1"/>
          </p:cNvSpPr>
          <p:nvPr>
            <p:ph type="body" sz="quarter" idx="1"/>
          </p:nvPr>
        </p:nvSpPr>
        <p:spPr>
          <a:xfrm>
            <a:off x="452579" y="5422304"/>
            <a:ext cx="8238843" cy="988570"/>
          </a:xfrm>
          <a:prstGeom prst="rect">
            <a:avLst/>
          </a:prstGeom>
        </p:spPr>
        <p:txBody>
          <a:bodyPr anchor="t"/>
          <a:lstStyle>
            <a:lvl1pPr marL="0" indent="0">
              <a:buSzTx/>
              <a:buNone/>
            </a:lvl1pPr>
          </a:lstStyle>
          <a:p>
            <a:r>
              <a:t>Late Fusion Encoder</a:t>
            </a:r>
          </a:p>
        </p:txBody>
      </p:sp>
      <p:sp>
        <p:nvSpPr>
          <p:cNvPr id="7" name="TextBox 6"/>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524086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Acquisitions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a:t>
            </a:fld>
            <a:endParaRPr lang="en-US"/>
          </a:p>
        </p:txBody>
      </p:sp>
      <p:pic>
        <p:nvPicPr>
          <p:cNvPr id="10" name="Picture 9" descr="Screen Shot 2015-01-21 at 10.33.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71" y="990600"/>
            <a:ext cx="4968416" cy="3429000"/>
          </a:xfrm>
          <a:prstGeom prst="rect">
            <a:avLst/>
          </a:prstGeom>
        </p:spPr>
      </p:pic>
      <p:pic>
        <p:nvPicPr>
          <p:cNvPr id="9" name="Picture 8"/>
          <p:cNvPicPr>
            <a:picLocks noChangeAspect="1"/>
          </p:cNvPicPr>
          <p:nvPr/>
        </p:nvPicPr>
        <p:blipFill>
          <a:blip r:embed="rId3"/>
          <a:stretch>
            <a:fillRect/>
          </a:stretch>
        </p:blipFill>
        <p:spPr>
          <a:xfrm>
            <a:off x="5015438" y="990600"/>
            <a:ext cx="4128562" cy="3429000"/>
          </a:xfrm>
          <a:prstGeom prst="rect">
            <a:avLst/>
          </a:prstGeom>
        </p:spPr>
      </p:pic>
      <p:pic>
        <p:nvPicPr>
          <p:cNvPr id="6" name="Picture 5" descr="Screen Shot 2015-01-21 at 10.28.1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1396" y="3276600"/>
            <a:ext cx="6032604" cy="3505200"/>
          </a:xfrm>
          <a:prstGeom prst="rect">
            <a:avLst/>
          </a:prstGeom>
        </p:spPr>
      </p:pic>
      <p:pic>
        <p:nvPicPr>
          <p:cNvPr id="7" name="Picture 6" descr="Screen Shot 2015-01-21 at 10.29.4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1600200"/>
            <a:ext cx="8255000" cy="3898900"/>
          </a:xfrm>
          <a:prstGeom prst="rect">
            <a:avLst/>
          </a:prstGeom>
        </p:spPr>
      </p:pic>
      <p:pic>
        <p:nvPicPr>
          <p:cNvPr id="3" name="Picture 2" descr="Screen Shot 2015-08-24 at 4.15.0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98392"/>
            <a:ext cx="9144000" cy="2807208"/>
          </a:xfrm>
          <a:prstGeom prst="rect">
            <a:avLst/>
          </a:prstGeom>
        </p:spPr>
      </p:pic>
      <p:pic>
        <p:nvPicPr>
          <p:cNvPr id="12" name="Picture 11" descr="Screen Shot 2015-08-24 at 4.23.4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200" y="3408218"/>
            <a:ext cx="6934200" cy="3449782"/>
          </a:xfrm>
          <a:prstGeom prst="rect">
            <a:avLst/>
          </a:prstGeom>
        </p:spPr>
      </p:pic>
    </p:spTree>
    <p:extLst>
      <p:ext uri="{BB962C8B-B14F-4D97-AF65-F5344CB8AC3E}">
        <p14:creationId xmlns:p14="http://schemas.microsoft.com/office/powerpoint/2010/main" val="414055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p:cNvSpPr>
          <p:nvPr>
            <p:ph type="title"/>
          </p:nvPr>
        </p:nvSpPr>
        <p:spPr>
          <a:prstGeom prst="rect">
            <a:avLst/>
          </a:prstGeom>
        </p:spPr>
        <p:txBody>
          <a:bodyPr/>
          <a:lstStyle>
            <a:lvl1pPr algn="l">
              <a:defRPr sz="4000"/>
            </a:lvl1pPr>
          </a:lstStyle>
          <a:p>
            <a:pPr algn="ctr"/>
            <a:r>
              <a:rPr lang="en-US" dirty="0"/>
              <a:t>Visual Dialog Model #1</a:t>
            </a:r>
            <a:endParaRPr dirty="0"/>
          </a:p>
        </p:txBody>
      </p:sp>
      <p:pic>
        <p:nvPicPr>
          <p:cNvPr id="303" name="image.png"/>
          <p:cNvPicPr>
            <a:picLocks noChangeAspect="1"/>
          </p:cNvPicPr>
          <p:nvPr/>
        </p:nvPicPr>
        <p:blipFill>
          <a:blip r:embed="rId2">
            <a:extLst/>
          </a:blip>
          <a:stretch>
            <a:fillRect/>
          </a:stretch>
        </p:blipFill>
        <p:spPr>
          <a:xfrm>
            <a:off x="-34632" y="1673492"/>
            <a:ext cx="1832598" cy="1518048"/>
          </a:xfrm>
          <a:prstGeom prst="rect">
            <a:avLst/>
          </a:prstGeom>
          <a:ln w="12700">
            <a:miter lim="400000"/>
          </a:ln>
        </p:spPr>
      </p:pic>
      <p:pic>
        <p:nvPicPr>
          <p:cNvPr id="304" name="question.png"/>
          <p:cNvPicPr>
            <a:picLocks noChangeAspect="1"/>
          </p:cNvPicPr>
          <p:nvPr/>
        </p:nvPicPr>
        <p:blipFill>
          <a:blip r:embed="rId3">
            <a:extLst/>
          </a:blip>
          <a:stretch>
            <a:fillRect/>
          </a:stretch>
        </p:blipFill>
        <p:spPr>
          <a:xfrm>
            <a:off x="-16773" y="3001823"/>
            <a:ext cx="1832598" cy="943651"/>
          </a:xfrm>
          <a:prstGeom prst="rect">
            <a:avLst/>
          </a:prstGeom>
          <a:ln w="12700">
            <a:miter lim="400000"/>
          </a:ln>
        </p:spPr>
      </p:pic>
      <p:pic>
        <p:nvPicPr>
          <p:cNvPr id="305" name="history.png"/>
          <p:cNvPicPr>
            <a:picLocks noChangeAspect="1"/>
          </p:cNvPicPr>
          <p:nvPr/>
        </p:nvPicPr>
        <p:blipFill>
          <a:blip r:embed="rId4">
            <a:extLst/>
          </a:blip>
          <a:stretch>
            <a:fillRect/>
          </a:stretch>
        </p:blipFill>
        <p:spPr>
          <a:xfrm>
            <a:off x="3431" y="3797140"/>
            <a:ext cx="1832598" cy="1337949"/>
          </a:xfrm>
          <a:prstGeom prst="rect">
            <a:avLst/>
          </a:prstGeom>
          <a:ln w="12700">
            <a:miter lim="400000"/>
          </a:ln>
        </p:spPr>
      </p:pic>
      <p:pic>
        <p:nvPicPr>
          <p:cNvPr id="306" name="cnn.png"/>
          <p:cNvPicPr>
            <a:picLocks noChangeAspect="1"/>
          </p:cNvPicPr>
          <p:nvPr/>
        </p:nvPicPr>
        <p:blipFill>
          <a:blip r:embed="rId5">
            <a:extLst/>
          </a:blip>
          <a:stretch>
            <a:fillRect/>
          </a:stretch>
        </p:blipFill>
        <p:spPr>
          <a:xfrm>
            <a:off x="1862919" y="1870697"/>
            <a:ext cx="943651" cy="943651"/>
          </a:xfrm>
          <a:prstGeom prst="rect">
            <a:avLst/>
          </a:prstGeom>
          <a:ln w="12700">
            <a:miter lim="400000"/>
          </a:ln>
        </p:spPr>
      </p:pic>
      <p:pic>
        <p:nvPicPr>
          <p:cNvPr id="307" name="q_lstm.png"/>
          <p:cNvPicPr>
            <a:picLocks noChangeAspect="1"/>
          </p:cNvPicPr>
          <p:nvPr/>
        </p:nvPicPr>
        <p:blipFill>
          <a:blip r:embed="rId6">
            <a:extLst/>
          </a:blip>
          <a:stretch>
            <a:fillRect/>
          </a:stretch>
        </p:blipFill>
        <p:spPr>
          <a:xfrm>
            <a:off x="1853989" y="2987018"/>
            <a:ext cx="943651" cy="721112"/>
          </a:xfrm>
          <a:prstGeom prst="rect">
            <a:avLst/>
          </a:prstGeom>
          <a:ln w="12700">
            <a:miter lim="400000"/>
          </a:ln>
        </p:spPr>
      </p:pic>
      <p:pic>
        <p:nvPicPr>
          <p:cNvPr id="308" name="h_lstm.png"/>
          <p:cNvPicPr>
            <a:picLocks noChangeAspect="1"/>
          </p:cNvPicPr>
          <p:nvPr/>
        </p:nvPicPr>
        <p:blipFill>
          <a:blip r:embed="rId7">
            <a:extLst/>
          </a:blip>
          <a:stretch>
            <a:fillRect/>
          </a:stretch>
        </p:blipFill>
        <p:spPr>
          <a:xfrm>
            <a:off x="1853989" y="3907589"/>
            <a:ext cx="943651" cy="721112"/>
          </a:xfrm>
          <a:prstGeom prst="rect">
            <a:avLst/>
          </a:prstGeom>
          <a:ln w="12700">
            <a:miter lim="400000"/>
          </a:ln>
        </p:spPr>
      </p:pic>
      <p:sp>
        <p:nvSpPr>
          <p:cNvPr id="309" name="Shape 309"/>
          <p:cNvSpPr>
            <a:spLocks noGrp="1"/>
          </p:cNvSpPr>
          <p:nvPr>
            <p:ph type="body" sz="quarter" idx="1"/>
          </p:nvPr>
        </p:nvSpPr>
        <p:spPr>
          <a:xfrm>
            <a:off x="452579" y="5422304"/>
            <a:ext cx="8238843" cy="988570"/>
          </a:xfrm>
          <a:prstGeom prst="rect">
            <a:avLst/>
          </a:prstGeom>
        </p:spPr>
        <p:txBody>
          <a:bodyPr anchor="t"/>
          <a:lstStyle>
            <a:lvl1pPr marL="0" indent="0">
              <a:buSzTx/>
              <a:buNone/>
            </a:lvl1pPr>
          </a:lstStyle>
          <a:p>
            <a:r>
              <a:t>Late Fusion Encoder</a:t>
            </a:r>
          </a:p>
        </p:txBody>
      </p:sp>
      <p:sp>
        <p:nvSpPr>
          <p:cNvPr id="10" name="TextBox 9"/>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33603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p:cNvSpPr>
          <p:nvPr>
            <p:ph type="title"/>
          </p:nvPr>
        </p:nvSpPr>
        <p:spPr>
          <a:prstGeom prst="rect">
            <a:avLst/>
          </a:prstGeom>
        </p:spPr>
        <p:txBody>
          <a:bodyPr/>
          <a:lstStyle>
            <a:lvl1pPr algn="l">
              <a:defRPr sz="4000"/>
            </a:lvl1pPr>
          </a:lstStyle>
          <a:p>
            <a:pPr algn="ctr"/>
            <a:r>
              <a:rPr lang="en-US" dirty="0"/>
              <a:t>Visual Dialog Model #1</a:t>
            </a:r>
            <a:endParaRPr dirty="0"/>
          </a:p>
        </p:txBody>
      </p:sp>
      <p:pic>
        <p:nvPicPr>
          <p:cNvPr id="312" name="image.png"/>
          <p:cNvPicPr>
            <a:picLocks noChangeAspect="1"/>
          </p:cNvPicPr>
          <p:nvPr/>
        </p:nvPicPr>
        <p:blipFill>
          <a:blip r:embed="rId2">
            <a:extLst/>
          </a:blip>
          <a:stretch>
            <a:fillRect/>
          </a:stretch>
        </p:blipFill>
        <p:spPr>
          <a:xfrm>
            <a:off x="-34632" y="1673492"/>
            <a:ext cx="1832598" cy="1518048"/>
          </a:xfrm>
          <a:prstGeom prst="rect">
            <a:avLst/>
          </a:prstGeom>
          <a:ln w="12700">
            <a:miter lim="400000"/>
          </a:ln>
        </p:spPr>
      </p:pic>
      <p:pic>
        <p:nvPicPr>
          <p:cNvPr id="313" name="question.png"/>
          <p:cNvPicPr>
            <a:picLocks noChangeAspect="1"/>
          </p:cNvPicPr>
          <p:nvPr/>
        </p:nvPicPr>
        <p:blipFill>
          <a:blip r:embed="rId3">
            <a:extLst/>
          </a:blip>
          <a:stretch>
            <a:fillRect/>
          </a:stretch>
        </p:blipFill>
        <p:spPr>
          <a:xfrm>
            <a:off x="-16773" y="3001823"/>
            <a:ext cx="1832598" cy="943651"/>
          </a:xfrm>
          <a:prstGeom prst="rect">
            <a:avLst/>
          </a:prstGeom>
          <a:ln w="12700">
            <a:miter lim="400000"/>
          </a:ln>
        </p:spPr>
      </p:pic>
      <p:pic>
        <p:nvPicPr>
          <p:cNvPr id="314" name="history.png"/>
          <p:cNvPicPr>
            <a:picLocks noChangeAspect="1"/>
          </p:cNvPicPr>
          <p:nvPr/>
        </p:nvPicPr>
        <p:blipFill>
          <a:blip r:embed="rId4">
            <a:extLst/>
          </a:blip>
          <a:stretch>
            <a:fillRect/>
          </a:stretch>
        </p:blipFill>
        <p:spPr>
          <a:xfrm>
            <a:off x="3431" y="3797140"/>
            <a:ext cx="1832598" cy="1337949"/>
          </a:xfrm>
          <a:prstGeom prst="rect">
            <a:avLst/>
          </a:prstGeom>
          <a:ln w="12700">
            <a:miter lim="400000"/>
          </a:ln>
        </p:spPr>
      </p:pic>
      <p:pic>
        <p:nvPicPr>
          <p:cNvPr id="315" name="cnn.png"/>
          <p:cNvPicPr>
            <a:picLocks noChangeAspect="1"/>
          </p:cNvPicPr>
          <p:nvPr/>
        </p:nvPicPr>
        <p:blipFill>
          <a:blip r:embed="rId5">
            <a:extLst/>
          </a:blip>
          <a:stretch>
            <a:fillRect/>
          </a:stretch>
        </p:blipFill>
        <p:spPr>
          <a:xfrm>
            <a:off x="1862919" y="1870697"/>
            <a:ext cx="943651" cy="943651"/>
          </a:xfrm>
          <a:prstGeom prst="rect">
            <a:avLst/>
          </a:prstGeom>
          <a:ln w="12700">
            <a:miter lim="400000"/>
          </a:ln>
        </p:spPr>
      </p:pic>
      <p:pic>
        <p:nvPicPr>
          <p:cNvPr id="316" name="q_lstm.png"/>
          <p:cNvPicPr>
            <a:picLocks noChangeAspect="1"/>
          </p:cNvPicPr>
          <p:nvPr/>
        </p:nvPicPr>
        <p:blipFill>
          <a:blip r:embed="rId6">
            <a:extLst/>
          </a:blip>
          <a:stretch>
            <a:fillRect/>
          </a:stretch>
        </p:blipFill>
        <p:spPr>
          <a:xfrm>
            <a:off x="1853989" y="2987018"/>
            <a:ext cx="943651" cy="721112"/>
          </a:xfrm>
          <a:prstGeom prst="rect">
            <a:avLst/>
          </a:prstGeom>
          <a:ln w="12700">
            <a:miter lim="400000"/>
          </a:ln>
        </p:spPr>
      </p:pic>
      <p:pic>
        <p:nvPicPr>
          <p:cNvPr id="317" name="h_lstm.png"/>
          <p:cNvPicPr>
            <a:picLocks noChangeAspect="1"/>
          </p:cNvPicPr>
          <p:nvPr/>
        </p:nvPicPr>
        <p:blipFill>
          <a:blip r:embed="rId7">
            <a:extLst/>
          </a:blip>
          <a:stretch>
            <a:fillRect/>
          </a:stretch>
        </p:blipFill>
        <p:spPr>
          <a:xfrm>
            <a:off x="1853989" y="3907589"/>
            <a:ext cx="943651" cy="721112"/>
          </a:xfrm>
          <a:prstGeom prst="rect">
            <a:avLst/>
          </a:prstGeom>
          <a:ln w="12700">
            <a:miter lim="400000"/>
          </a:ln>
        </p:spPr>
      </p:pic>
      <p:pic>
        <p:nvPicPr>
          <p:cNvPr id="318" name="qhi_vector.png"/>
          <p:cNvPicPr>
            <a:picLocks noChangeAspect="1"/>
          </p:cNvPicPr>
          <p:nvPr/>
        </p:nvPicPr>
        <p:blipFill>
          <a:blip r:embed="rId8">
            <a:extLst/>
          </a:blip>
          <a:stretch>
            <a:fillRect/>
          </a:stretch>
        </p:blipFill>
        <p:spPr>
          <a:xfrm>
            <a:off x="2697901" y="2065801"/>
            <a:ext cx="2808673" cy="2581406"/>
          </a:xfrm>
          <a:prstGeom prst="rect">
            <a:avLst/>
          </a:prstGeom>
          <a:ln w="12700">
            <a:miter lim="400000"/>
          </a:ln>
        </p:spPr>
      </p:pic>
      <p:sp>
        <p:nvSpPr>
          <p:cNvPr id="319" name="Shape 319"/>
          <p:cNvSpPr>
            <a:spLocks noGrp="1"/>
          </p:cNvSpPr>
          <p:nvPr>
            <p:ph type="body" sz="quarter" idx="1"/>
          </p:nvPr>
        </p:nvSpPr>
        <p:spPr>
          <a:xfrm>
            <a:off x="452579" y="5422304"/>
            <a:ext cx="8238843" cy="988570"/>
          </a:xfrm>
          <a:prstGeom prst="rect">
            <a:avLst/>
          </a:prstGeom>
        </p:spPr>
        <p:txBody>
          <a:bodyPr anchor="t"/>
          <a:lstStyle>
            <a:lvl1pPr marL="0" indent="0">
              <a:buSzTx/>
              <a:buNone/>
            </a:lvl1pPr>
          </a:lstStyle>
          <a:p>
            <a:r>
              <a:t>Late Fusion Encoder</a:t>
            </a:r>
          </a:p>
        </p:txBody>
      </p:sp>
      <p:sp>
        <p:nvSpPr>
          <p:cNvPr id="11" name="TextBox 10"/>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354050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p:cNvSpPr>
          <p:nvPr>
            <p:ph type="title"/>
          </p:nvPr>
        </p:nvSpPr>
        <p:spPr>
          <a:prstGeom prst="rect">
            <a:avLst/>
          </a:prstGeom>
        </p:spPr>
        <p:txBody>
          <a:bodyPr/>
          <a:lstStyle>
            <a:lvl1pPr algn="l">
              <a:defRPr sz="4000"/>
            </a:lvl1pPr>
          </a:lstStyle>
          <a:p>
            <a:pPr algn="ctr"/>
            <a:r>
              <a:rPr lang="en-US" dirty="0"/>
              <a:t>Visual Dialog Model #1</a:t>
            </a:r>
            <a:endParaRPr dirty="0"/>
          </a:p>
        </p:txBody>
      </p:sp>
      <p:pic>
        <p:nvPicPr>
          <p:cNvPr id="322" name="image.png"/>
          <p:cNvPicPr>
            <a:picLocks noChangeAspect="1"/>
          </p:cNvPicPr>
          <p:nvPr/>
        </p:nvPicPr>
        <p:blipFill>
          <a:blip r:embed="rId2">
            <a:extLst/>
          </a:blip>
          <a:stretch>
            <a:fillRect/>
          </a:stretch>
        </p:blipFill>
        <p:spPr>
          <a:xfrm>
            <a:off x="-34632" y="1673492"/>
            <a:ext cx="1832598" cy="1518048"/>
          </a:xfrm>
          <a:prstGeom prst="rect">
            <a:avLst/>
          </a:prstGeom>
          <a:ln w="12700">
            <a:miter lim="400000"/>
          </a:ln>
        </p:spPr>
      </p:pic>
      <p:pic>
        <p:nvPicPr>
          <p:cNvPr id="323" name="question.png"/>
          <p:cNvPicPr>
            <a:picLocks noChangeAspect="1"/>
          </p:cNvPicPr>
          <p:nvPr/>
        </p:nvPicPr>
        <p:blipFill>
          <a:blip r:embed="rId3">
            <a:extLst/>
          </a:blip>
          <a:stretch>
            <a:fillRect/>
          </a:stretch>
        </p:blipFill>
        <p:spPr>
          <a:xfrm>
            <a:off x="-16773" y="3001823"/>
            <a:ext cx="1832598" cy="943651"/>
          </a:xfrm>
          <a:prstGeom prst="rect">
            <a:avLst/>
          </a:prstGeom>
          <a:ln w="12700">
            <a:miter lim="400000"/>
          </a:ln>
        </p:spPr>
      </p:pic>
      <p:pic>
        <p:nvPicPr>
          <p:cNvPr id="324" name="history.png"/>
          <p:cNvPicPr>
            <a:picLocks noChangeAspect="1"/>
          </p:cNvPicPr>
          <p:nvPr/>
        </p:nvPicPr>
        <p:blipFill>
          <a:blip r:embed="rId4">
            <a:extLst/>
          </a:blip>
          <a:stretch>
            <a:fillRect/>
          </a:stretch>
        </p:blipFill>
        <p:spPr>
          <a:xfrm>
            <a:off x="3431" y="3797140"/>
            <a:ext cx="1832598" cy="1337949"/>
          </a:xfrm>
          <a:prstGeom prst="rect">
            <a:avLst/>
          </a:prstGeom>
          <a:ln w="12700">
            <a:miter lim="400000"/>
          </a:ln>
        </p:spPr>
      </p:pic>
      <p:pic>
        <p:nvPicPr>
          <p:cNvPr id="325" name="cnn.png"/>
          <p:cNvPicPr>
            <a:picLocks noChangeAspect="1"/>
          </p:cNvPicPr>
          <p:nvPr/>
        </p:nvPicPr>
        <p:blipFill>
          <a:blip r:embed="rId5">
            <a:extLst/>
          </a:blip>
          <a:stretch>
            <a:fillRect/>
          </a:stretch>
        </p:blipFill>
        <p:spPr>
          <a:xfrm>
            <a:off x="1862919" y="1870697"/>
            <a:ext cx="943651" cy="943651"/>
          </a:xfrm>
          <a:prstGeom prst="rect">
            <a:avLst/>
          </a:prstGeom>
          <a:ln w="12700">
            <a:miter lim="400000"/>
          </a:ln>
        </p:spPr>
      </p:pic>
      <p:pic>
        <p:nvPicPr>
          <p:cNvPr id="326" name="q_lstm.png"/>
          <p:cNvPicPr>
            <a:picLocks noChangeAspect="1"/>
          </p:cNvPicPr>
          <p:nvPr/>
        </p:nvPicPr>
        <p:blipFill>
          <a:blip r:embed="rId6">
            <a:extLst/>
          </a:blip>
          <a:stretch>
            <a:fillRect/>
          </a:stretch>
        </p:blipFill>
        <p:spPr>
          <a:xfrm>
            <a:off x="1853989" y="2987018"/>
            <a:ext cx="943651" cy="721112"/>
          </a:xfrm>
          <a:prstGeom prst="rect">
            <a:avLst/>
          </a:prstGeom>
          <a:ln w="12700">
            <a:miter lim="400000"/>
          </a:ln>
        </p:spPr>
      </p:pic>
      <p:pic>
        <p:nvPicPr>
          <p:cNvPr id="327" name="h_lstm.png"/>
          <p:cNvPicPr>
            <a:picLocks noChangeAspect="1"/>
          </p:cNvPicPr>
          <p:nvPr/>
        </p:nvPicPr>
        <p:blipFill>
          <a:blip r:embed="rId7">
            <a:extLst/>
          </a:blip>
          <a:stretch>
            <a:fillRect/>
          </a:stretch>
        </p:blipFill>
        <p:spPr>
          <a:xfrm>
            <a:off x="1853989" y="3907589"/>
            <a:ext cx="943651" cy="721112"/>
          </a:xfrm>
          <a:prstGeom prst="rect">
            <a:avLst/>
          </a:prstGeom>
          <a:ln w="12700">
            <a:miter lim="400000"/>
          </a:ln>
        </p:spPr>
      </p:pic>
      <p:pic>
        <p:nvPicPr>
          <p:cNvPr id="328" name="qhi_vector.png"/>
          <p:cNvPicPr>
            <a:picLocks noChangeAspect="1"/>
          </p:cNvPicPr>
          <p:nvPr/>
        </p:nvPicPr>
        <p:blipFill>
          <a:blip r:embed="rId8">
            <a:extLst/>
          </a:blip>
          <a:stretch>
            <a:fillRect/>
          </a:stretch>
        </p:blipFill>
        <p:spPr>
          <a:xfrm>
            <a:off x="2697901" y="2065801"/>
            <a:ext cx="2808673" cy="2581406"/>
          </a:xfrm>
          <a:prstGeom prst="rect">
            <a:avLst/>
          </a:prstGeom>
          <a:ln w="12700">
            <a:miter lim="400000"/>
          </a:ln>
        </p:spPr>
      </p:pic>
      <p:pic>
        <p:nvPicPr>
          <p:cNvPr id="329" name="qhi_vector_2.png"/>
          <p:cNvPicPr>
            <a:picLocks noChangeAspect="1"/>
          </p:cNvPicPr>
          <p:nvPr/>
        </p:nvPicPr>
        <p:blipFill>
          <a:blip r:embed="rId9">
            <a:extLst/>
          </a:blip>
          <a:stretch>
            <a:fillRect/>
          </a:stretch>
        </p:blipFill>
        <p:spPr>
          <a:xfrm>
            <a:off x="3469343" y="2171605"/>
            <a:ext cx="2705781" cy="2369798"/>
          </a:xfrm>
          <a:prstGeom prst="rect">
            <a:avLst/>
          </a:prstGeom>
          <a:ln w="12700">
            <a:miter lim="400000"/>
          </a:ln>
        </p:spPr>
      </p:pic>
      <p:sp>
        <p:nvSpPr>
          <p:cNvPr id="330" name="Shape 330"/>
          <p:cNvSpPr>
            <a:spLocks noGrp="1"/>
          </p:cNvSpPr>
          <p:nvPr>
            <p:ph type="body" sz="quarter" idx="1"/>
          </p:nvPr>
        </p:nvSpPr>
        <p:spPr>
          <a:xfrm>
            <a:off x="452579" y="5422304"/>
            <a:ext cx="8238843" cy="988570"/>
          </a:xfrm>
          <a:prstGeom prst="rect">
            <a:avLst/>
          </a:prstGeom>
        </p:spPr>
        <p:txBody>
          <a:bodyPr anchor="t"/>
          <a:lstStyle>
            <a:lvl1pPr marL="0" indent="0">
              <a:buSzTx/>
              <a:buNone/>
            </a:lvl1pPr>
          </a:lstStyle>
          <a:p>
            <a:r>
              <a:t>Late Fusion Encoder</a:t>
            </a:r>
          </a:p>
        </p:txBody>
      </p:sp>
      <p:sp>
        <p:nvSpPr>
          <p:cNvPr id="12" name="TextBox 11"/>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640310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p:cNvSpPr>
          <p:nvPr>
            <p:ph type="title"/>
          </p:nvPr>
        </p:nvSpPr>
        <p:spPr>
          <a:prstGeom prst="rect">
            <a:avLst/>
          </a:prstGeom>
        </p:spPr>
        <p:txBody>
          <a:bodyPr/>
          <a:lstStyle>
            <a:lvl1pPr algn="l">
              <a:defRPr sz="4000"/>
            </a:lvl1pPr>
          </a:lstStyle>
          <a:p>
            <a:pPr algn="ctr"/>
            <a:r>
              <a:rPr lang="en-US" dirty="0"/>
              <a:t>Visual Dialog Model #1</a:t>
            </a:r>
            <a:endParaRPr dirty="0"/>
          </a:p>
        </p:txBody>
      </p:sp>
      <p:pic>
        <p:nvPicPr>
          <p:cNvPr id="333" name="image.png"/>
          <p:cNvPicPr>
            <a:picLocks noChangeAspect="1"/>
          </p:cNvPicPr>
          <p:nvPr/>
        </p:nvPicPr>
        <p:blipFill>
          <a:blip r:embed="rId2">
            <a:extLst/>
          </a:blip>
          <a:stretch>
            <a:fillRect/>
          </a:stretch>
        </p:blipFill>
        <p:spPr>
          <a:xfrm>
            <a:off x="-34632" y="1673492"/>
            <a:ext cx="1832598" cy="1518048"/>
          </a:xfrm>
          <a:prstGeom prst="rect">
            <a:avLst/>
          </a:prstGeom>
          <a:ln w="12700">
            <a:miter lim="400000"/>
          </a:ln>
        </p:spPr>
      </p:pic>
      <p:pic>
        <p:nvPicPr>
          <p:cNvPr id="334" name="question.png"/>
          <p:cNvPicPr>
            <a:picLocks noChangeAspect="1"/>
          </p:cNvPicPr>
          <p:nvPr/>
        </p:nvPicPr>
        <p:blipFill>
          <a:blip r:embed="rId3">
            <a:extLst/>
          </a:blip>
          <a:stretch>
            <a:fillRect/>
          </a:stretch>
        </p:blipFill>
        <p:spPr>
          <a:xfrm>
            <a:off x="-16773" y="3001823"/>
            <a:ext cx="1832598" cy="943651"/>
          </a:xfrm>
          <a:prstGeom prst="rect">
            <a:avLst/>
          </a:prstGeom>
          <a:ln w="12700">
            <a:miter lim="400000"/>
          </a:ln>
        </p:spPr>
      </p:pic>
      <p:pic>
        <p:nvPicPr>
          <p:cNvPr id="335" name="history.png"/>
          <p:cNvPicPr>
            <a:picLocks noChangeAspect="1"/>
          </p:cNvPicPr>
          <p:nvPr/>
        </p:nvPicPr>
        <p:blipFill>
          <a:blip r:embed="rId4">
            <a:extLst/>
          </a:blip>
          <a:stretch>
            <a:fillRect/>
          </a:stretch>
        </p:blipFill>
        <p:spPr>
          <a:xfrm>
            <a:off x="3431" y="3797140"/>
            <a:ext cx="1832598" cy="1337949"/>
          </a:xfrm>
          <a:prstGeom prst="rect">
            <a:avLst/>
          </a:prstGeom>
          <a:ln w="12700">
            <a:miter lim="400000"/>
          </a:ln>
        </p:spPr>
      </p:pic>
      <p:pic>
        <p:nvPicPr>
          <p:cNvPr id="336" name="cnn.png"/>
          <p:cNvPicPr>
            <a:picLocks noChangeAspect="1"/>
          </p:cNvPicPr>
          <p:nvPr/>
        </p:nvPicPr>
        <p:blipFill>
          <a:blip r:embed="rId5">
            <a:extLst/>
          </a:blip>
          <a:stretch>
            <a:fillRect/>
          </a:stretch>
        </p:blipFill>
        <p:spPr>
          <a:xfrm>
            <a:off x="1862919" y="1870697"/>
            <a:ext cx="943651" cy="943651"/>
          </a:xfrm>
          <a:prstGeom prst="rect">
            <a:avLst/>
          </a:prstGeom>
          <a:ln w="12700">
            <a:miter lim="400000"/>
          </a:ln>
        </p:spPr>
      </p:pic>
      <p:pic>
        <p:nvPicPr>
          <p:cNvPr id="337" name="q_lstm.png"/>
          <p:cNvPicPr>
            <a:picLocks noChangeAspect="1"/>
          </p:cNvPicPr>
          <p:nvPr/>
        </p:nvPicPr>
        <p:blipFill>
          <a:blip r:embed="rId6">
            <a:extLst/>
          </a:blip>
          <a:stretch>
            <a:fillRect/>
          </a:stretch>
        </p:blipFill>
        <p:spPr>
          <a:xfrm>
            <a:off x="1853989" y="2987018"/>
            <a:ext cx="943651" cy="721112"/>
          </a:xfrm>
          <a:prstGeom prst="rect">
            <a:avLst/>
          </a:prstGeom>
          <a:ln w="12700">
            <a:miter lim="400000"/>
          </a:ln>
        </p:spPr>
      </p:pic>
      <p:pic>
        <p:nvPicPr>
          <p:cNvPr id="338" name="h_lstm.png"/>
          <p:cNvPicPr>
            <a:picLocks noChangeAspect="1"/>
          </p:cNvPicPr>
          <p:nvPr/>
        </p:nvPicPr>
        <p:blipFill>
          <a:blip r:embed="rId7">
            <a:extLst/>
          </a:blip>
          <a:stretch>
            <a:fillRect/>
          </a:stretch>
        </p:blipFill>
        <p:spPr>
          <a:xfrm>
            <a:off x="1853989" y="3907589"/>
            <a:ext cx="943651" cy="721112"/>
          </a:xfrm>
          <a:prstGeom prst="rect">
            <a:avLst/>
          </a:prstGeom>
          <a:ln w="12700">
            <a:miter lim="400000"/>
          </a:ln>
        </p:spPr>
      </p:pic>
      <p:pic>
        <p:nvPicPr>
          <p:cNvPr id="339" name="qhi_vector.png"/>
          <p:cNvPicPr>
            <a:picLocks noChangeAspect="1"/>
          </p:cNvPicPr>
          <p:nvPr/>
        </p:nvPicPr>
        <p:blipFill>
          <a:blip r:embed="rId8">
            <a:extLst/>
          </a:blip>
          <a:stretch>
            <a:fillRect/>
          </a:stretch>
        </p:blipFill>
        <p:spPr>
          <a:xfrm>
            <a:off x="2697901" y="2065801"/>
            <a:ext cx="2808673" cy="2581406"/>
          </a:xfrm>
          <a:prstGeom prst="rect">
            <a:avLst/>
          </a:prstGeom>
          <a:ln w="12700">
            <a:miter lim="400000"/>
          </a:ln>
        </p:spPr>
      </p:pic>
      <p:pic>
        <p:nvPicPr>
          <p:cNvPr id="340" name="qhi_vector_2.png"/>
          <p:cNvPicPr>
            <a:picLocks noChangeAspect="1"/>
          </p:cNvPicPr>
          <p:nvPr/>
        </p:nvPicPr>
        <p:blipFill>
          <a:blip r:embed="rId9">
            <a:extLst/>
          </a:blip>
          <a:stretch>
            <a:fillRect/>
          </a:stretch>
        </p:blipFill>
        <p:spPr>
          <a:xfrm>
            <a:off x="3469343" y="2171605"/>
            <a:ext cx="2705781" cy="2369798"/>
          </a:xfrm>
          <a:prstGeom prst="rect">
            <a:avLst/>
          </a:prstGeom>
          <a:ln w="12700">
            <a:miter lim="400000"/>
          </a:ln>
        </p:spPr>
      </p:pic>
      <p:pic>
        <p:nvPicPr>
          <p:cNvPr id="341" name="decoder.png"/>
          <p:cNvPicPr>
            <a:picLocks noChangeAspect="1"/>
          </p:cNvPicPr>
          <p:nvPr/>
        </p:nvPicPr>
        <p:blipFill>
          <a:blip r:embed="rId10">
            <a:extLst/>
          </a:blip>
          <a:stretch>
            <a:fillRect/>
          </a:stretch>
        </p:blipFill>
        <p:spPr>
          <a:xfrm>
            <a:off x="5765783" y="2379728"/>
            <a:ext cx="2055841" cy="721112"/>
          </a:xfrm>
          <a:prstGeom prst="rect">
            <a:avLst/>
          </a:prstGeom>
          <a:ln w="12700">
            <a:miter lim="400000"/>
          </a:ln>
        </p:spPr>
      </p:pic>
      <p:sp>
        <p:nvSpPr>
          <p:cNvPr id="342" name="Shape 342"/>
          <p:cNvSpPr>
            <a:spLocks noGrp="1"/>
          </p:cNvSpPr>
          <p:nvPr>
            <p:ph type="body" sz="quarter" idx="1"/>
          </p:nvPr>
        </p:nvSpPr>
        <p:spPr>
          <a:xfrm>
            <a:off x="452579" y="5422304"/>
            <a:ext cx="8238843" cy="988570"/>
          </a:xfrm>
          <a:prstGeom prst="rect">
            <a:avLst/>
          </a:prstGeom>
        </p:spPr>
        <p:txBody>
          <a:bodyPr anchor="t"/>
          <a:lstStyle>
            <a:lvl1pPr marL="0" indent="0">
              <a:buSzTx/>
              <a:buNone/>
            </a:lvl1pPr>
          </a:lstStyle>
          <a:p>
            <a:r>
              <a:t>Late Fusion Encoder</a:t>
            </a:r>
          </a:p>
        </p:txBody>
      </p:sp>
      <p:sp>
        <p:nvSpPr>
          <p:cNvPr id="13" name="TextBox 12"/>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664909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answer.png"/>
          <p:cNvPicPr>
            <a:picLocks noChangeAspect="1"/>
          </p:cNvPicPr>
          <p:nvPr/>
        </p:nvPicPr>
        <p:blipFill>
          <a:blip r:embed="rId2">
            <a:extLst/>
          </a:blip>
          <a:stretch>
            <a:fillRect/>
          </a:stretch>
        </p:blipFill>
        <p:spPr>
          <a:xfrm>
            <a:off x="7633900" y="2312504"/>
            <a:ext cx="1631872" cy="1014279"/>
          </a:xfrm>
          <a:prstGeom prst="rect">
            <a:avLst/>
          </a:prstGeom>
          <a:ln w="12700">
            <a:miter lim="400000"/>
          </a:ln>
        </p:spPr>
      </p:pic>
      <p:sp>
        <p:nvSpPr>
          <p:cNvPr id="345" name="Shape 345"/>
          <p:cNvSpPr>
            <a:spLocks noGrp="1"/>
          </p:cNvSpPr>
          <p:nvPr>
            <p:ph type="title"/>
          </p:nvPr>
        </p:nvSpPr>
        <p:spPr>
          <a:prstGeom prst="rect">
            <a:avLst/>
          </a:prstGeom>
        </p:spPr>
        <p:txBody>
          <a:bodyPr/>
          <a:lstStyle>
            <a:lvl1pPr algn="l">
              <a:defRPr sz="4000"/>
            </a:lvl1pPr>
          </a:lstStyle>
          <a:p>
            <a:pPr algn="ctr"/>
            <a:r>
              <a:rPr lang="en-US" dirty="0"/>
              <a:t>Visual Dialog Model #1</a:t>
            </a:r>
            <a:endParaRPr dirty="0"/>
          </a:p>
        </p:txBody>
      </p:sp>
      <p:pic>
        <p:nvPicPr>
          <p:cNvPr id="346" name="image.png"/>
          <p:cNvPicPr>
            <a:picLocks noChangeAspect="1"/>
          </p:cNvPicPr>
          <p:nvPr/>
        </p:nvPicPr>
        <p:blipFill>
          <a:blip r:embed="rId3">
            <a:extLst/>
          </a:blip>
          <a:stretch>
            <a:fillRect/>
          </a:stretch>
        </p:blipFill>
        <p:spPr>
          <a:xfrm>
            <a:off x="-34632" y="1673492"/>
            <a:ext cx="1832598" cy="1518048"/>
          </a:xfrm>
          <a:prstGeom prst="rect">
            <a:avLst/>
          </a:prstGeom>
          <a:ln w="12700">
            <a:miter lim="400000"/>
          </a:ln>
        </p:spPr>
      </p:pic>
      <p:pic>
        <p:nvPicPr>
          <p:cNvPr id="347" name="question.png"/>
          <p:cNvPicPr>
            <a:picLocks noChangeAspect="1"/>
          </p:cNvPicPr>
          <p:nvPr/>
        </p:nvPicPr>
        <p:blipFill>
          <a:blip r:embed="rId4">
            <a:extLst/>
          </a:blip>
          <a:stretch>
            <a:fillRect/>
          </a:stretch>
        </p:blipFill>
        <p:spPr>
          <a:xfrm>
            <a:off x="-16773" y="3001823"/>
            <a:ext cx="1832598" cy="943651"/>
          </a:xfrm>
          <a:prstGeom prst="rect">
            <a:avLst/>
          </a:prstGeom>
          <a:ln w="12700">
            <a:miter lim="400000"/>
          </a:ln>
        </p:spPr>
      </p:pic>
      <p:pic>
        <p:nvPicPr>
          <p:cNvPr id="348" name="history.png"/>
          <p:cNvPicPr>
            <a:picLocks noChangeAspect="1"/>
          </p:cNvPicPr>
          <p:nvPr/>
        </p:nvPicPr>
        <p:blipFill>
          <a:blip r:embed="rId5">
            <a:extLst/>
          </a:blip>
          <a:stretch>
            <a:fillRect/>
          </a:stretch>
        </p:blipFill>
        <p:spPr>
          <a:xfrm>
            <a:off x="3431" y="3797140"/>
            <a:ext cx="1832598" cy="1337949"/>
          </a:xfrm>
          <a:prstGeom prst="rect">
            <a:avLst/>
          </a:prstGeom>
          <a:ln w="12700">
            <a:miter lim="400000"/>
          </a:ln>
        </p:spPr>
      </p:pic>
      <p:pic>
        <p:nvPicPr>
          <p:cNvPr id="349" name="cnn.png"/>
          <p:cNvPicPr>
            <a:picLocks noChangeAspect="1"/>
          </p:cNvPicPr>
          <p:nvPr/>
        </p:nvPicPr>
        <p:blipFill>
          <a:blip r:embed="rId6">
            <a:extLst/>
          </a:blip>
          <a:stretch>
            <a:fillRect/>
          </a:stretch>
        </p:blipFill>
        <p:spPr>
          <a:xfrm>
            <a:off x="1862919" y="1870697"/>
            <a:ext cx="943651" cy="943651"/>
          </a:xfrm>
          <a:prstGeom prst="rect">
            <a:avLst/>
          </a:prstGeom>
          <a:ln w="12700">
            <a:miter lim="400000"/>
          </a:ln>
        </p:spPr>
      </p:pic>
      <p:pic>
        <p:nvPicPr>
          <p:cNvPr id="350" name="q_lstm.png"/>
          <p:cNvPicPr>
            <a:picLocks noChangeAspect="1"/>
          </p:cNvPicPr>
          <p:nvPr/>
        </p:nvPicPr>
        <p:blipFill>
          <a:blip r:embed="rId7">
            <a:extLst/>
          </a:blip>
          <a:stretch>
            <a:fillRect/>
          </a:stretch>
        </p:blipFill>
        <p:spPr>
          <a:xfrm>
            <a:off x="1853989" y="2987018"/>
            <a:ext cx="943651" cy="721112"/>
          </a:xfrm>
          <a:prstGeom prst="rect">
            <a:avLst/>
          </a:prstGeom>
          <a:ln w="12700">
            <a:miter lim="400000"/>
          </a:ln>
        </p:spPr>
      </p:pic>
      <p:pic>
        <p:nvPicPr>
          <p:cNvPr id="351" name="h_lstm.png"/>
          <p:cNvPicPr>
            <a:picLocks noChangeAspect="1"/>
          </p:cNvPicPr>
          <p:nvPr/>
        </p:nvPicPr>
        <p:blipFill>
          <a:blip r:embed="rId8">
            <a:extLst/>
          </a:blip>
          <a:stretch>
            <a:fillRect/>
          </a:stretch>
        </p:blipFill>
        <p:spPr>
          <a:xfrm>
            <a:off x="1853989" y="3907589"/>
            <a:ext cx="943651" cy="721112"/>
          </a:xfrm>
          <a:prstGeom prst="rect">
            <a:avLst/>
          </a:prstGeom>
          <a:ln w="12700">
            <a:miter lim="400000"/>
          </a:ln>
        </p:spPr>
      </p:pic>
      <p:pic>
        <p:nvPicPr>
          <p:cNvPr id="352" name="qhi_vector.png"/>
          <p:cNvPicPr>
            <a:picLocks noChangeAspect="1"/>
          </p:cNvPicPr>
          <p:nvPr/>
        </p:nvPicPr>
        <p:blipFill>
          <a:blip r:embed="rId9">
            <a:extLst/>
          </a:blip>
          <a:stretch>
            <a:fillRect/>
          </a:stretch>
        </p:blipFill>
        <p:spPr>
          <a:xfrm>
            <a:off x="2697901" y="2065801"/>
            <a:ext cx="2808673" cy="2581406"/>
          </a:xfrm>
          <a:prstGeom prst="rect">
            <a:avLst/>
          </a:prstGeom>
          <a:ln w="12700">
            <a:miter lim="400000"/>
          </a:ln>
        </p:spPr>
      </p:pic>
      <p:pic>
        <p:nvPicPr>
          <p:cNvPr id="353" name="qhi_vector_2.png"/>
          <p:cNvPicPr>
            <a:picLocks noChangeAspect="1"/>
          </p:cNvPicPr>
          <p:nvPr/>
        </p:nvPicPr>
        <p:blipFill>
          <a:blip r:embed="rId10">
            <a:extLst/>
          </a:blip>
          <a:stretch>
            <a:fillRect/>
          </a:stretch>
        </p:blipFill>
        <p:spPr>
          <a:xfrm>
            <a:off x="3469343" y="2171605"/>
            <a:ext cx="2705781" cy="2369798"/>
          </a:xfrm>
          <a:prstGeom prst="rect">
            <a:avLst/>
          </a:prstGeom>
          <a:ln w="12700">
            <a:miter lim="400000"/>
          </a:ln>
        </p:spPr>
      </p:pic>
      <p:pic>
        <p:nvPicPr>
          <p:cNvPr id="354" name="decoder.png"/>
          <p:cNvPicPr>
            <a:picLocks noChangeAspect="1"/>
          </p:cNvPicPr>
          <p:nvPr/>
        </p:nvPicPr>
        <p:blipFill>
          <a:blip r:embed="rId11">
            <a:extLst/>
          </a:blip>
          <a:stretch>
            <a:fillRect/>
          </a:stretch>
        </p:blipFill>
        <p:spPr>
          <a:xfrm>
            <a:off x="5765783" y="2379728"/>
            <a:ext cx="2055841" cy="721112"/>
          </a:xfrm>
          <a:prstGeom prst="rect">
            <a:avLst/>
          </a:prstGeom>
          <a:ln w="12700">
            <a:miter lim="400000"/>
          </a:ln>
        </p:spPr>
      </p:pic>
      <p:sp>
        <p:nvSpPr>
          <p:cNvPr id="355" name="Shape 355"/>
          <p:cNvSpPr>
            <a:spLocks noGrp="1"/>
          </p:cNvSpPr>
          <p:nvPr>
            <p:ph type="body" sz="quarter" idx="1"/>
          </p:nvPr>
        </p:nvSpPr>
        <p:spPr>
          <a:xfrm>
            <a:off x="452579" y="5422304"/>
            <a:ext cx="8238843" cy="988570"/>
          </a:xfrm>
          <a:prstGeom prst="rect">
            <a:avLst/>
          </a:prstGeom>
        </p:spPr>
        <p:txBody>
          <a:bodyPr anchor="t"/>
          <a:lstStyle>
            <a:lvl1pPr marL="0" indent="0">
              <a:buSzTx/>
              <a:buNone/>
            </a:lvl1pPr>
          </a:lstStyle>
          <a:p>
            <a:r>
              <a:t>Late Fusion Encoder</a:t>
            </a:r>
          </a:p>
        </p:txBody>
      </p:sp>
      <p:sp>
        <p:nvSpPr>
          <p:cNvPr id="14" name="TextBox 13"/>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772399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38200"/>
            <a:ext cx="9144000" cy="1143000"/>
          </a:xfrm>
        </p:spPr>
        <p:txBody>
          <a:bodyPr>
            <a:normAutofit fontScale="90000"/>
          </a:bodyPr>
          <a:lstStyle/>
          <a:p>
            <a:r>
              <a:rPr lang="en-US" dirty="0" smtClean="0"/>
              <a:t>Learning Cooperative Visual Dialog Agents with Deep Reinforcement Learning</a:t>
            </a:r>
            <a:br>
              <a:rPr lang="en-US" dirty="0" smtClean="0"/>
            </a:br>
            <a:r>
              <a:rPr lang="en-US" sz="2700" dirty="0" smtClean="0"/>
              <a:t>[ICCV ‘17]</a:t>
            </a:r>
            <a:endParaRPr lang="en-US" sz="2700" dirty="0"/>
          </a:p>
        </p:txBody>
      </p:sp>
      <p:pic>
        <p:nvPicPr>
          <p:cNvPr id="19" name="Shape 60" descr="rounded_abhishek.jpg"/>
          <p:cNvPicPr preferRelativeResize="0"/>
          <p:nvPr/>
        </p:nvPicPr>
        <p:blipFill>
          <a:blip r:embed="rId3">
            <a:alphaModFix/>
          </a:blip>
          <a:stretch>
            <a:fillRect/>
          </a:stretch>
        </p:blipFill>
        <p:spPr>
          <a:xfrm>
            <a:off x="3066787" y="2531475"/>
            <a:ext cx="1176313" cy="1159928"/>
          </a:xfrm>
          <a:prstGeom prst="rect">
            <a:avLst/>
          </a:prstGeom>
          <a:noFill/>
          <a:ln>
            <a:noFill/>
          </a:ln>
        </p:spPr>
      </p:pic>
      <p:pic>
        <p:nvPicPr>
          <p:cNvPr id="22" name="Shape 63" descr="rounded_jose.jpg"/>
          <p:cNvPicPr preferRelativeResize="0"/>
          <p:nvPr/>
        </p:nvPicPr>
        <p:blipFill>
          <a:blip r:embed="rId4">
            <a:alphaModFix/>
          </a:blip>
          <a:stretch>
            <a:fillRect/>
          </a:stretch>
        </p:blipFill>
        <p:spPr>
          <a:xfrm>
            <a:off x="2240477" y="4507975"/>
            <a:ext cx="1176314" cy="1159927"/>
          </a:xfrm>
          <a:prstGeom prst="rect">
            <a:avLst/>
          </a:prstGeom>
          <a:noFill/>
          <a:ln>
            <a:noFill/>
          </a:ln>
        </p:spPr>
      </p:pic>
      <p:pic>
        <p:nvPicPr>
          <p:cNvPr id="24" name="Shape 65" descr="rounded_dhruv.jpg"/>
          <p:cNvPicPr preferRelativeResize="0"/>
          <p:nvPr/>
        </p:nvPicPr>
        <p:blipFill>
          <a:blip r:embed="rId5">
            <a:alphaModFix/>
          </a:blip>
          <a:stretch>
            <a:fillRect/>
          </a:stretch>
        </p:blipFill>
        <p:spPr>
          <a:xfrm>
            <a:off x="5813649" y="4507976"/>
            <a:ext cx="1176313" cy="1159928"/>
          </a:xfrm>
          <a:prstGeom prst="rect">
            <a:avLst/>
          </a:prstGeom>
          <a:noFill/>
          <a:ln>
            <a:noFill/>
          </a:ln>
        </p:spPr>
      </p:pic>
      <p:sp>
        <p:nvSpPr>
          <p:cNvPr id="25" name="Shape 66"/>
          <p:cNvSpPr txBox="1"/>
          <p:nvPr/>
        </p:nvSpPr>
        <p:spPr>
          <a:xfrm>
            <a:off x="2847602" y="3640149"/>
            <a:ext cx="1611577" cy="717122"/>
          </a:xfrm>
          <a:prstGeom prst="rect">
            <a:avLst/>
          </a:prstGeom>
          <a:noFill/>
          <a:ln>
            <a:noFill/>
          </a:ln>
        </p:spPr>
        <p:txBody>
          <a:bodyPr lIns="91425" tIns="91425" rIns="91425" bIns="91425" anchor="t" anchorCtr="0">
            <a:noAutofit/>
          </a:bodyPr>
          <a:lstStyle/>
          <a:p>
            <a:pPr lvl="0" algn="ctr" rtl="0">
              <a:spcBef>
                <a:spcPts val="0"/>
              </a:spcBef>
              <a:buNone/>
            </a:pPr>
            <a:r>
              <a:rPr lang="en" sz="1400" dirty="0">
                <a:latin typeface="Calibri"/>
                <a:ea typeface="Calibri"/>
                <a:cs typeface="Calibri"/>
                <a:sym typeface="Calibri"/>
              </a:rPr>
              <a:t>Abhishek </a:t>
            </a:r>
            <a:r>
              <a:rPr lang="en" sz="1400" dirty="0" smtClean="0">
                <a:latin typeface="Calibri"/>
                <a:ea typeface="Calibri"/>
                <a:cs typeface="Calibri"/>
                <a:sym typeface="Calibri"/>
              </a:rPr>
              <a:t>Das</a:t>
            </a:r>
            <a:r>
              <a:rPr lang="en-US" sz="1400" dirty="0" smtClean="0">
                <a:latin typeface="Calibri"/>
                <a:ea typeface="Calibri"/>
                <a:cs typeface="Calibri"/>
                <a:sym typeface="Calibri"/>
              </a:rPr>
              <a:t>*</a:t>
            </a:r>
            <a:r>
              <a:rPr lang="en" sz="1400" dirty="0">
                <a:latin typeface="Calibri"/>
                <a:ea typeface="Calibri"/>
                <a:cs typeface="Calibri"/>
                <a:sym typeface="Calibri"/>
              </a:rPr>
              <a:t/>
            </a:r>
            <a:br>
              <a:rPr lang="en" sz="1400" dirty="0">
                <a:latin typeface="Calibri"/>
                <a:ea typeface="Calibri"/>
                <a:cs typeface="Calibri"/>
                <a:sym typeface="Calibri"/>
              </a:rPr>
            </a:br>
            <a:r>
              <a:rPr lang="en" sz="1400" dirty="0" smtClean="0">
                <a:latin typeface="Calibri"/>
                <a:ea typeface="Calibri"/>
                <a:cs typeface="Calibri"/>
                <a:sym typeface="Calibri"/>
              </a:rPr>
              <a:t>(</a:t>
            </a:r>
            <a:r>
              <a:rPr lang="en-US" sz="1400" dirty="0" smtClean="0">
                <a:latin typeface="Calibri"/>
                <a:ea typeface="Calibri"/>
                <a:cs typeface="Calibri"/>
                <a:sym typeface="Calibri"/>
              </a:rPr>
              <a:t>Georgia</a:t>
            </a:r>
            <a:r>
              <a:rPr lang="en" sz="1400" dirty="0" smtClean="0">
                <a:latin typeface="Calibri"/>
                <a:ea typeface="Calibri"/>
                <a:cs typeface="Calibri"/>
                <a:sym typeface="Calibri"/>
              </a:rPr>
              <a:t> </a:t>
            </a:r>
            <a:r>
              <a:rPr lang="en" sz="1400" dirty="0">
                <a:latin typeface="Calibri"/>
                <a:ea typeface="Calibri"/>
                <a:cs typeface="Calibri"/>
                <a:sym typeface="Calibri"/>
              </a:rPr>
              <a:t>Tech)</a:t>
            </a:r>
          </a:p>
        </p:txBody>
      </p:sp>
      <p:sp>
        <p:nvSpPr>
          <p:cNvPr id="26" name="Shape 67"/>
          <p:cNvSpPr txBox="1"/>
          <p:nvPr/>
        </p:nvSpPr>
        <p:spPr>
          <a:xfrm>
            <a:off x="4759620" y="3640149"/>
            <a:ext cx="1611577" cy="717122"/>
          </a:xfrm>
          <a:prstGeom prst="rect">
            <a:avLst/>
          </a:prstGeom>
          <a:noFill/>
          <a:ln>
            <a:noFill/>
          </a:ln>
        </p:spPr>
        <p:txBody>
          <a:bodyPr lIns="91425" tIns="91425" rIns="91425" bIns="91425" anchor="t" anchorCtr="0">
            <a:noAutofit/>
          </a:bodyPr>
          <a:lstStyle/>
          <a:p>
            <a:pPr lvl="0" algn="ctr" rtl="0">
              <a:spcBef>
                <a:spcPts val="0"/>
              </a:spcBef>
              <a:buNone/>
            </a:pPr>
            <a:r>
              <a:rPr lang="en" sz="1400" dirty="0" err="1">
                <a:latin typeface="Calibri"/>
                <a:ea typeface="Calibri"/>
                <a:cs typeface="Calibri"/>
                <a:sym typeface="Calibri"/>
              </a:rPr>
              <a:t>Satwik</a:t>
            </a:r>
            <a:r>
              <a:rPr lang="en" sz="1400" dirty="0">
                <a:latin typeface="Calibri"/>
                <a:ea typeface="Calibri"/>
                <a:cs typeface="Calibri"/>
                <a:sym typeface="Calibri"/>
              </a:rPr>
              <a:t> </a:t>
            </a:r>
            <a:r>
              <a:rPr lang="en" sz="1400" dirty="0" err="1" smtClean="0">
                <a:latin typeface="Calibri"/>
                <a:ea typeface="Calibri"/>
                <a:cs typeface="Calibri"/>
                <a:sym typeface="Calibri"/>
              </a:rPr>
              <a:t>Kottur</a:t>
            </a:r>
            <a:r>
              <a:rPr lang="en-US" sz="1400" dirty="0" smtClean="0">
                <a:latin typeface="Calibri"/>
                <a:ea typeface="Calibri"/>
                <a:cs typeface="Calibri"/>
                <a:sym typeface="Calibri"/>
              </a:rPr>
              <a:t>*</a:t>
            </a:r>
            <a:r>
              <a:rPr lang="en" sz="1400" dirty="0">
                <a:latin typeface="Calibri"/>
                <a:ea typeface="Calibri"/>
                <a:cs typeface="Calibri"/>
                <a:sym typeface="Calibri"/>
              </a:rPr>
              <a:t/>
            </a:r>
            <a:br>
              <a:rPr lang="en" sz="1400" dirty="0">
                <a:latin typeface="Calibri"/>
                <a:ea typeface="Calibri"/>
                <a:cs typeface="Calibri"/>
                <a:sym typeface="Calibri"/>
              </a:rPr>
            </a:br>
            <a:r>
              <a:rPr lang="en" sz="1400" dirty="0">
                <a:latin typeface="Calibri"/>
                <a:ea typeface="Calibri"/>
                <a:cs typeface="Calibri"/>
                <a:sym typeface="Calibri"/>
              </a:rPr>
              <a:t>(CMU)</a:t>
            </a:r>
          </a:p>
        </p:txBody>
      </p:sp>
      <p:sp>
        <p:nvSpPr>
          <p:cNvPr id="30" name="Shape 71"/>
          <p:cNvSpPr txBox="1"/>
          <p:nvPr/>
        </p:nvSpPr>
        <p:spPr>
          <a:xfrm>
            <a:off x="1981200" y="5683678"/>
            <a:ext cx="1611577" cy="717122"/>
          </a:xfrm>
          <a:prstGeom prst="rect">
            <a:avLst/>
          </a:prstGeom>
          <a:noFill/>
          <a:ln>
            <a:noFill/>
          </a:ln>
        </p:spPr>
        <p:txBody>
          <a:bodyPr lIns="91425" tIns="91425" rIns="91425" bIns="91425" anchor="t" anchorCtr="0">
            <a:noAutofit/>
          </a:bodyPr>
          <a:lstStyle/>
          <a:p>
            <a:pPr lvl="0" algn="ctr" rtl="0">
              <a:spcBef>
                <a:spcPts val="0"/>
              </a:spcBef>
              <a:buNone/>
            </a:pPr>
            <a:r>
              <a:rPr lang="en" sz="1400" dirty="0">
                <a:highlight>
                  <a:srgbClr val="FFFFFF"/>
                </a:highlight>
                <a:latin typeface="Calibri"/>
                <a:ea typeface="Calibri"/>
                <a:cs typeface="Calibri"/>
                <a:sym typeface="Calibri"/>
              </a:rPr>
              <a:t>José Moura </a:t>
            </a:r>
            <a:br>
              <a:rPr lang="en" sz="1400" dirty="0">
                <a:highlight>
                  <a:srgbClr val="FFFFFF"/>
                </a:highlight>
                <a:latin typeface="Calibri"/>
                <a:ea typeface="Calibri"/>
                <a:cs typeface="Calibri"/>
                <a:sym typeface="Calibri"/>
              </a:rPr>
            </a:br>
            <a:r>
              <a:rPr lang="en" sz="1400" dirty="0">
                <a:latin typeface="Calibri"/>
                <a:ea typeface="Calibri"/>
                <a:cs typeface="Calibri"/>
                <a:sym typeface="Calibri"/>
              </a:rPr>
              <a:t>(CMU)</a:t>
            </a:r>
          </a:p>
        </p:txBody>
      </p:sp>
      <p:sp>
        <p:nvSpPr>
          <p:cNvPr id="32" name="Shape 73"/>
          <p:cNvSpPr txBox="1"/>
          <p:nvPr/>
        </p:nvSpPr>
        <p:spPr>
          <a:xfrm>
            <a:off x="5393031" y="5683678"/>
            <a:ext cx="1927962" cy="717122"/>
          </a:xfrm>
          <a:prstGeom prst="rect">
            <a:avLst/>
          </a:prstGeom>
          <a:noFill/>
          <a:ln>
            <a:noFill/>
          </a:ln>
        </p:spPr>
        <p:txBody>
          <a:bodyPr lIns="91425" tIns="91425" rIns="91425" bIns="91425" anchor="t" anchorCtr="0">
            <a:noAutofit/>
          </a:bodyPr>
          <a:lstStyle/>
          <a:p>
            <a:pPr lvl="0" algn="ctr" rtl="0">
              <a:spcBef>
                <a:spcPts val="0"/>
              </a:spcBef>
              <a:buNone/>
            </a:pPr>
            <a:r>
              <a:rPr lang="en" sz="1400" dirty="0">
                <a:latin typeface="Calibri"/>
                <a:ea typeface="Calibri"/>
                <a:cs typeface="Calibri"/>
                <a:sym typeface="Calibri"/>
              </a:rPr>
              <a:t>Dhruv Batra</a:t>
            </a:r>
            <a:br>
              <a:rPr lang="en" sz="1400" dirty="0">
                <a:latin typeface="Calibri"/>
                <a:ea typeface="Calibri"/>
                <a:cs typeface="Calibri"/>
                <a:sym typeface="Calibri"/>
              </a:rPr>
            </a:br>
            <a:r>
              <a:rPr lang="en" sz="1400" dirty="0">
                <a:latin typeface="Calibri"/>
                <a:ea typeface="Calibri"/>
                <a:cs typeface="Calibri"/>
                <a:sym typeface="Calibri"/>
              </a:rPr>
              <a:t>(Georgia </a:t>
            </a:r>
            <a:r>
              <a:rPr lang="en" sz="1400" dirty="0" smtClean="0">
                <a:latin typeface="Calibri"/>
                <a:ea typeface="Calibri"/>
                <a:cs typeface="Calibri"/>
                <a:sym typeface="Calibri"/>
              </a:rPr>
              <a:t>Tech</a:t>
            </a:r>
            <a:r>
              <a:rPr lang="en-US" sz="1400" dirty="0">
                <a:latin typeface="Calibri"/>
                <a:ea typeface="Calibri"/>
                <a:cs typeface="Calibri"/>
                <a:sym typeface="Calibri"/>
              </a:rPr>
              <a:t> </a:t>
            </a:r>
            <a:r>
              <a:rPr lang="en-US" sz="1400" dirty="0" smtClean="0">
                <a:latin typeface="Calibri"/>
                <a:ea typeface="Calibri"/>
                <a:cs typeface="Calibri"/>
                <a:sym typeface="Calibri"/>
              </a:rPr>
              <a:t>/ FAIR</a:t>
            </a:r>
            <a:r>
              <a:rPr lang="en" sz="1400" dirty="0" smtClean="0">
                <a:latin typeface="Calibri"/>
                <a:ea typeface="Calibri"/>
                <a:cs typeface="Calibri"/>
                <a:sym typeface="Calibri"/>
              </a:rPr>
              <a:t>)</a:t>
            </a:r>
            <a:endParaRPr lang="en" sz="1400" dirty="0">
              <a:latin typeface="Calibri"/>
              <a:ea typeface="Calibri"/>
              <a:cs typeface="Calibri"/>
              <a:sym typeface="Calibri"/>
            </a:endParaRPr>
          </a:p>
        </p:txBody>
      </p:sp>
      <p:pic>
        <p:nvPicPr>
          <p:cNvPr id="33" name="Shape 74" descr="imageedit_3_3195887845.gif"/>
          <p:cNvPicPr preferRelativeResize="0"/>
          <p:nvPr/>
        </p:nvPicPr>
        <p:blipFill>
          <a:blip r:embed="rId6">
            <a:alphaModFix/>
          </a:blip>
          <a:stretch>
            <a:fillRect/>
          </a:stretch>
        </p:blipFill>
        <p:spPr>
          <a:xfrm>
            <a:off x="4848737" y="2531475"/>
            <a:ext cx="1176312" cy="1159928"/>
          </a:xfrm>
          <a:prstGeom prst="rect">
            <a:avLst/>
          </a:prstGeom>
          <a:noFill/>
          <a:ln>
            <a:noFill/>
          </a:ln>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7260" y="4495800"/>
            <a:ext cx="1232501" cy="1174984"/>
          </a:xfrm>
          <a:prstGeom prst="ellipse">
            <a:avLst/>
          </a:prstGeom>
        </p:spPr>
      </p:pic>
      <p:sp>
        <p:nvSpPr>
          <p:cNvPr id="35" name="Shape 73"/>
          <p:cNvSpPr txBox="1"/>
          <p:nvPr/>
        </p:nvSpPr>
        <p:spPr>
          <a:xfrm>
            <a:off x="3781453" y="5683678"/>
            <a:ext cx="1611577" cy="717122"/>
          </a:xfrm>
          <a:prstGeom prst="rect">
            <a:avLst/>
          </a:prstGeom>
          <a:noFill/>
          <a:ln>
            <a:noFill/>
          </a:ln>
        </p:spPr>
        <p:txBody>
          <a:bodyPr lIns="91425" tIns="91425" rIns="91425" bIns="91425" anchor="t" anchorCtr="0">
            <a:noAutofit/>
          </a:bodyPr>
          <a:lstStyle/>
          <a:p>
            <a:pPr lvl="0" algn="ctr" rtl="0">
              <a:spcBef>
                <a:spcPts val="0"/>
              </a:spcBef>
              <a:buNone/>
            </a:pPr>
            <a:r>
              <a:rPr lang="en-US" sz="1400" dirty="0" smtClean="0">
                <a:latin typeface="Calibri"/>
                <a:ea typeface="Calibri"/>
                <a:cs typeface="Calibri"/>
                <a:sym typeface="Calibri"/>
              </a:rPr>
              <a:t>Stefan Lee</a:t>
            </a:r>
            <a:br>
              <a:rPr lang="en-US" sz="1400" dirty="0" smtClean="0">
                <a:latin typeface="Calibri"/>
                <a:ea typeface="Calibri"/>
                <a:cs typeface="Calibri"/>
                <a:sym typeface="Calibri"/>
              </a:rPr>
            </a:br>
            <a:r>
              <a:rPr lang="en" sz="1400" dirty="0" smtClean="0">
                <a:latin typeface="Calibri"/>
                <a:ea typeface="Calibri"/>
                <a:cs typeface="Calibri"/>
                <a:sym typeface="Calibri"/>
              </a:rPr>
              <a:t>(</a:t>
            </a:r>
            <a:r>
              <a:rPr lang="en-US" sz="1400" dirty="0" smtClean="0">
                <a:latin typeface="Calibri"/>
                <a:ea typeface="Calibri"/>
                <a:cs typeface="Calibri"/>
                <a:sym typeface="Calibri"/>
              </a:rPr>
              <a:t>Virginia Tech</a:t>
            </a:r>
            <a:r>
              <a:rPr lang="en" sz="1400" dirty="0" smtClean="0">
                <a:latin typeface="Calibri"/>
                <a:ea typeface="Calibri"/>
                <a:cs typeface="Calibri"/>
                <a:sym typeface="Calibri"/>
              </a:rPr>
              <a:t>)</a:t>
            </a:r>
            <a:endParaRPr lang="en" sz="1400" dirty="0">
              <a:latin typeface="Calibri"/>
              <a:ea typeface="Calibri"/>
              <a:cs typeface="Calibri"/>
              <a:sym typeface="Calibri"/>
            </a:endParaRPr>
          </a:p>
        </p:txBody>
      </p:sp>
    </p:spTree>
    <p:extLst>
      <p:ext uri="{BB962C8B-B14F-4D97-AF65-F5344CB8AC3E}">
        <p14:creationId xmlns:p14="http://schemas.microsoft.com/office/powerpoint/2010/main" val="284126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err="1" smtClean="0"/>
              <a:t>GuessWhich</a:t>
            </a:r>
            <a:r>
              <a:rPr lang="en-US" dirty="0" smtClean="0"/>
              <a:t>: Image Guessing Game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46</a:t>
            </a:fld>
            <a:endParaRPr lang="en-US"/>
          </a:p>
        </p:txBody>
      </p:sp>
      <p:pic>
        <p:nvPicPr>
          <p:cNvPr id="9" name="pasted-image.pdf" descr="pasted-image.pdf"/>
          <p:cNvPicPr>
            <a:picLocks noChangeAspect="1"/>
          </p:cNvPicPr>
          <p:nvPr/>
        </p:nvPicPr>
        <p:blipFill>
          <a:blip r:embed="rId2">
            <a:extLst/>
          </a:blip>
          <a:stretch>
            <a:fillRect/>
          </a:stretch>
        </p:blipFill>
        <p:spPr>
          <a:xfrm>
            <a:off x="4876800" y="1295436"/>
            <a:ext cx="2286000" cy="2715350"/>
          </a:xfrm>
          <a:prstGeom prst="rect">
            <a:avLst/>
          </a:prstGeom>
          <a:ln w="12700">
            <a:miter lim="400000"/>
          </a:ln>
        </p:spPr>
      </p:pic>
      <p:pic>
        <p:nvPicPr>
          <p:cNvPr id="10" name="pasted-image.pdf" descr="pasted-image.pdf"/>
          <p:cNvPicPr>
            <a:picLocks noChangeAspect="1"/>
          </p:cNvPicPr>
          <p:nvPr/>
        </p:nvPicPr>
        <p:blipFill>
          <a:blip r:embed="rId3">
            <a:extLst/>
          </a:blip>
          <a:stretch>
            <a:fillRect/>
          </a:stretch>
        </p:blipFill>
        <p:spPr>
          <a:xfrm>
            <a:off x="2011386" y="1295400"/>
            <a:ext cx="2286000" cy="2715349"/>
          </a:xfrm>
          <a:prstGeom prst="rect">
            <a:avLst/>
          </a:prstGeom>
          <a:ln w="12700">
            <a:miter lim="400000"/>
          </a:ln>
        </p:spPr>
      </p:pic>
      <p:sp>
        <p:nvSpPr>
          <p:cNvPr id="7" name="TextBox 6"/>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40834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err="1"/>
              <a:t>GuessWhich</a:t>
            </a:r>
            <a:r>
              <a:rPr lang="en-US" dirty="0"/>
              <a:t>: Image </a:t>
            </a:r>
            <a:r>
              <a:rPr lang="en-US" dirty="0" smtClean="0"/>
              <a:t>Guessing Game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47</a:t>
            </a:fld>
            <a:endParaRPr lang="en-US"/>
          </a:p>
        </p:txBody>
      </p:sp>
      <p:pic>
        <p:nvPicPr>
          <p:cNvPr id="9" name="pasted-image.pdf" descr="pasted-image.pdf"/>
          <p:cNvPicPr>
            <a:picLocks noChangeAspect="1"/>
          </p:cNvPicPr>
          <p:nvPr/>
        </p:nvPicPr>
        <p:blipFill>
          <a:blip r:embed="rId2">
            <a:alphaModFix amt="61000"/>
            <a:extLst/>
          </a:blip>
          <a:stretch>
            <a:fillRect/>
          </a:stretch>
        </p:blipFill>
        <p:spPr>
          <a:xfrm>
            <a:off x="4876800" y="1295436"/>
            <a:ext cx="2286000" cy="2715350"/>
          </a:xfrm>
          <a:prstGeom prst="rect">
            <a:avLst/>
          </a:prstGeom>
          <a:ln w="12700">
            <a:miter lim="400000"/>
          </a:ln>
        </p:spPr>
      </p:pic>
      <p:pic>
        <p:nvPicPr>
          <p:cNvPr id="10" name="pasted-image.pdf" descr="pasted-image.pdf"/>
          <p:cNvPicPr>
            <a:picLocks noChangeAspect="1"/>
          </p:cNvPicPr>
          <p:nvPr/>
        </p:nvPicPr>
        <p:blipFill>
          <a:blip r:embed="rId3">
            <a:extLst/>
          </a:blip>
          <a:stretch>
            <a:fillRect/>
          </a:stretch>
        </p:blipFill>
        <p:spPr>
          <a:xfrm>
            <a:off x="1905000" y="1524000"/>
            <a:ext cx="2514600" cy="2986884"/>
          </a:xfrm>
          <a:prstGeom prst="rect">
            <a:avLst/>
          </a:prstGeom>
          <a:ln w="12700">
            <a:miter lim="400000"/>
          </a:ln>
        </p:spPr>
      </p:pic>
      <p:sp>
        <p:nvSpPr>
          <p:cNvPr id="7" name="Q-Bot"/>
          <p:cNvSpPr/>
          <p:nvPr/>
        </p:nvSpPr>
        <p:spPr>
          <a:xfrm>
            <a:off x="2514600" y="4800600"/>
            <a:ext cx="1237655"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rgbClr val="000000"/>
                </a:solidFill>
                <a:effectLst/>
                <a:uLnTx/>
                <a:uFillTx/>
                <a:latin typeface="Roboto Light"/>
                <a:ea typeface="Roboto Light"/>
                <a:cs typeface="Roboto Light"/>
                <a:sym typeface="Roboto Light"/>
              </a:rPr>
              <a:t>Q-Bot</a:t>
            </a:r>
          </a:p>
        </p:txBody>
      </p:sp>
      <p:sp>
        <p:nvSpPr>
          <p:cNvPr id="8" name="asks questions"/>
          <p:cNvSpPr/>
          <p:nvPr/>
        </p:nvSpPr>
        <p:spPr>
          <a:xfrm>
            <a:off x="3895301" y="4800600"/>
            <a:ext cx="3119141"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rgbClr val="000000"/>
                </a:solidFill>
                <a:effectLst/>
                <a:uLnTx/>
                <a:uFillTx/>
                <a:latin typeface="Roboto Light"/>
                <a:ea typeface="Roboto Light"/>
                <a:cs typeface="Roboto Light"/>
                <a:sym typeface="Roboto Light"/>
              </a:rPr>
              <a:t>asks questions</a:t>
            </a:r>
          </a:p>
        </p:txBody>
      </p:sp>
      <p:sp>
        <p:nvSpPr>
          <p:cNvPr id="13" name="is blindfolded"/>
          <p:cNvSpPr/>
          <p:nvPr/>
        </p:nvSpPr>
        <p:spPr>
          <a:xfrm>
            <a:off x="3924798" y="5397022"/>
            <a:ext cx="2794035" cy="656590"/>
          </a:xfrm>
          <a:prstGeom prst="rect">
            <a:avLst/>
          </a:prstGeom>
          <a:no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latin typeface="Roboto Light"/>
                <a:ea typeface="Roboto Light"/>
                <a:cs typeface="Roboto Light"/>
                <a:sym typeface="Roboto Light"/>
              </a:defRPr>
            </a:lvl1pPr>
          </a:lstStyle>
          <a:p>
            <a:pPr marL="0" marR="0" lvl="0" indent="0" algn="l"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chemeClr val="bg1"/>
                </a:solidFill>
                <a:effectLst/>
                <a:uLnTx/>
                <a:uFillTx/>
                <a:latin typeface="Roboto Light"/>
                <a:ea typeface="Roboto Light"/>
                <a:cs typeface="Roboto Light"/>
                <a:sym typeface="Roboto Light"/>
              </a:rPr>
              <a:t>is blindfolded</a:t>
            </a:r>
          </a:p>
        </p:txBody>
      </p:sp>
      <p:sp>
        <p:nvSpPr>
          <p:cNvPr id="11" name="TextBox 10"/>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95698216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
                                        </p:tgtEl>
                                        <p:attrNameLst>
                                          <p:attrName>style.visibility</p:attrName>
                                        </p:attrNameLst>
                                      </p:cBhvr>
                                      <p:to>
                                        <p:strVal val="visible"/>
                                      </p:to>
                                    </p:set>
                                    <p:animEffect transition="in" filter="dissolve">
                                      <p:cBhvr>
                                        <p:cTn id="7" dur="2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err="1"/>
              <a:t>GuessWhich</a:t>
            </a:r>
            <a:r>
              <a:rPr lang="en-US" dirty="0"/>
              <a:t>: Image </a:t>
            </a:r>
            <a:r>
              <a:rPr lang="en-US" dirty="0" smtClean="0"/>
              <a:t>Guessing Game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48</a:t>
            </a:fld>
            <a:endParaRPr lang="en-US"/>
          </a:p>
        </p:txBody>
      </p:sp>
      <p:pic>
        <p:nvPicPr>
          <p:cNvPr id="9" name="pasted-image.pdf" descr="pasted-image.pdf"/>
          <p:cNvPicPr>
            <a:picLocks noChangeAspect="1"/>
          </p:cNvPicPr>
          <p:nvPr/>
        </p:nvPicPr>
        <p:blipFill>
          <a:blip r:embed="rId2">
            <a:alphaModFix amt="61000"/>
            <a:extLst/>
          </a:blip>
          <a:stretch>
            <a:fillRect/>
          </a:stretch>
        </p:blipFill>
        <p:spPr>
          <a:xfrm>
            <a:off x="4876800" y="1295436"/>
            <a:ext cx="2286000" cy="2715350"/>
          </a:xfrm>
          <a:prstGeom prst="rect">
            <a:avLst/>
          </a:prstGeom>
          <a:ln w="12700">
            <a:miter lim="400000"/>
          </a:ln>
        </p:spPr>
      </p:pic>
      <p:pic>
        <p:nvPicPr>
          <p:cNvPr id="10" name="pasted-image.pdf" descr="pasted-image.pdf"/>
          <p:cNvPicPr>
            <a:picLocks noChangeAspect="1"/>
          </p:cNvPicPr>
          <p:nvPr/>
        </p:nvPicPr>
        <p:blipFill>
          <a:blip r:embed="rId3">
            <a:extLst/>
          </a:blip>
          <a:stretch>
            <a:fillRect/>
          </a:stretch>
        </p:blipFill>
        <p:spPr>
          <a:xfrm>
            <a:off x="1905000" y="1524000"/>
            <a:ext cx="2514600" cy="2986884"/>
          </a:xfrm>
          <a:prstGeom prst="rect">
            <a:avLst/>
          </a:prstGeom>
          <a:ln w="12700">
            <a:miter lim="400000"/>
          </a:ln>
        </p:spPr>
      </p:pic>
      <p:sp>
        <p:nvSpPr>
          <p:cNvPr id="7" name="Q-Bot"/>
          <p:cNvSpPr/>
          <p:nvPr/>
        </p:nvSpPr>
        <p:spPr>
          <a:xfrm>
            <a:off x="2514600" y="4800600"/>
            <a:ext cx="1237655"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rgbClr val="000000"/>
                </a:solidFill>
                <a:effectLst/>
                <a:uLnTx/>
                <a:uFillTx/>
                <a:latin typeface="Roboto Light"/>
                <a:ea typeface="Roboto Light"/>
                <a:cs typeface="Roboto Light"/>
                <a:sym typeface="Roboto Light"/>
              </a:rPr>
              <a:t>Q-Bot</a:t>
            </a:r>
          </a:p>
        </p:txBody>
      </p:sp>
      <p:sp>
        <p:nvSpPr>
          <p:cNvPr id="8" name="asks questions"/>
          <p:cNvSpPr/>
          <p:nvPr/>
        </p:nvSpPr>
        <p:spPr>
          <a:xfrm>
            <a:off x="3885532" y="4180206"/>
            <a:ext cx="313868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chemeClr val="bg1"/>
                </a:solidFill>
                <a:effectLst/>
                <a:uLnTx/>
                <a:uFillTx/>
                <a:latin typeface="Roboto Light"/>
                <a:ea typeface="Roboto Light"/>
                <a:cs typeface="Roboto Light"/>
                <a:sym typeface="Roboto Light"/>
              </a:rPr>
              <a:t>asks questions</a:t>
            </a:r>
          </a:p>
        </p:txBody>
      </p:sp>
      <p:sp>
        <p:nvSpPr>
          <p:cNvPr id="13" name="is blindfolded"/>
          <p:cNvSpPr/>
          <p:nvPr/>
        </p:nvSpPr>
        <p:spPr>
          <a:xfrm>
            <a:off x="3924798" y="4787422"/>
            <a:ext cx="2794035" cy="656590"/>
          </a:xfrm>
          <a:prstGeom prst="rect">
            <a:avLst/>
          </a:prstGeom>
          <a:no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latin typeface="Roboto Light"/>
                <a:ea typeface="Roboto Light"/>
                <a:cs typeface="Roboto Light"/>
                <a:sym typeface="Roboto Light"/>
              </a:defRPr>
            </a:lvl1pPr>
          </a:lstStyle>
          <a:p>
            <a:pPr marL="0" marR="0" lvl="0" indent="0" algn="l"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effectLst/>
                <a:uLnTx/>
                <a:uFillTx/>
                <a:latin typeface="Roboto Light"/>
                <a:ea typeface="Roboto Light"/>
                <a:cs typeface="Roboto Light"/>
                <a:sym typeface="Roboto Light"/>
              </a:rPr>
              <a:t>is blindfolded</a:t>
            </a:r>
          </a:p>
        </p:txBody>
      </p:sp>
      <p:pic>
        <p:nvPicPr>
          <p:cNvPr id="11" name="pasted-image.pdf" descr="pasted-image.pdf"/>
          <p:cNvPicPr>
            <a:picLocks noChangeAspect="1"/>
          </p:cNvPicPr>
          <p:nvPr/>
        </p:nvPicPr>
        <p:blipFill>
          <a:blip r:embed="rId4">
            <a:extLst/>
          </a:blip>
          <a:stretch>
            <a:fillRect/>
          </a:stretch>
        </p:blipFill>
        <p:spPr>
          <a:xfrm>
            <a:off x="1905000" y="1524000"/>
            <a:ext cx="2514600" cy="2986885"/>
          </a:xfrm>
          <a:prstGeom prst="rect">
            <a:avLst/>
          </a:prstGeom>
          <a:ln w="12700">
            <a:miter lim="400000"/>
          </a:ln>
        </p:spPr>
      </p:pic>
      <p:sp>
        <p:nvSpPr>
          <p:cNvPr id="12" name="TextBox 11"/>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3967608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2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asted-image.pdf" descr="pasted-image.pdf"/>
          <p:cNvPicPr>
            <a:picLocks noChangeAspect="1"/>
          </p:cNvPicPr>
          <p:nvPr/>
        </p:nvPicPr>
        <p:blipFill>
          <a:blip r:embed="rId2">
            <a:alphaModFix amt="61000"/>
            <a:extLst/>
          </a:blip>
          <a:stretch>
            <a:fillRect/>
          </a:stretch>
        </p:blipFill>
        <p:spPr>
          <a:xfrm>
            <a:off x="2011680" y="1298448"/>
            <a:ext cx="2286000" cy="2715350"/>
          </a:xfrm>
          <a:prstGeom prst="rect">
            <a:avLst/>
          </a:prstGeom>
          <a:ln w="12700">
            <a:miter lim="400000"/>
          </a:ln>
          <a:effectLst>
            <a:softEdge rad="0"/>
          </a:effectLst>
        </p:spPr>
      </p:pic>
      <p:sp>
        <p:nvSpPr>
          <p:cNvPr id="2" name="Title 1"/>
          <p:cNvSpPr>
            <a:spLocks noGrp="1"/>
          </p:cNvSpPr>
          <p:nvPr>
            <p:ph type="title"/>
          </p:nvPr>
        </p:nvSpPr>
        <p:spPr>
          <a:xfrm>
            <a:off x="0" y="228600"/>
            <a:ext cx="9144000" cy="685800"/>
          </a:xfrm>
        </p:spPr>
        <p:txBody>
          <a:bodyPr/>
          <a:lstStyle/>
          <a:p>
            <a:r>
              <a:rPr lang="en-US" dirty="0" err="1"/>
              <a:t>GuessWhich</a:t>
            </a:r>
            <a:r>
              <a:rPr lang="en-US" dirty="0"/>
              <a:t>: Image </a:t>
            </a:r>
            <a:r>
              <a:rPr lang="en-US" dirty="0" smtClean="0"/>
              <a:t>Guessing Game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49</a:t>
            </a:fld>
            <a:endParaRPr lang="en-US"/>
          </a:p>
        </p:txBody>
      </p:sp>
      <p:pic>
        <p:nvPicPr>
          <p:cNvPr id="9" name="pasted-image.pdf" descr="pasted-image.pdf"/>
          <p:cNvPicPr>
            <a:picLocks noChangeAspect="1"/>
          </p:cNvPicPr>
          <p:nvPr/>
        </p:nvPicPr>
        <p:blipFill>
          <a:blip r:embed="rId3">
            <a:alphaModFix/>
            <a:extLst/>
          </a:blip>
          <a:stretch>
            <a:fillRect/>
          </a:stretch>
        </p:blipFill>
        <p:spPr>
          <a:xfrm>
            <a:off x="4800600" y="1508915"/>
            <a:ext cx="2514600" cy="2986885"/>
          </a:xfrm>
          <a:prstGeom prst="rect">
            <a:avLst/>
          </a:prstGeom>
          <a:ln w="12700">
            <a:miter lim="400000"/>
          </a:ln>
        </p:spPr>
      </p:pic>
      <p:sp>
        <p:nvSpPr>
          <p:cNvPr id="8" name="asks questions"/>
          <p:cNvSpPr/>
          <p:nvPr/>
        </p:nvSpPr>
        <p:spPr>
          <a:xfrm>
            <a:off x="3885532" y="4180206"/>
            <a:ext cx="313868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chemeClr val="bg1"/>
                </a:solidFill>
                <a:effectLst/>
                <a:uLnTx/>
                <a:uFillTx/>
                <a:latin typeface="Roboto Light"/>
                <a:ea typeface="Roboto Light"/>
                <a:cs typeface="Roboto Light"/>
                <a:sym typeface="Roboto Light"/>
              </a:rPr>
              <a:t>asks questions</a:t>
            </a:r>
          </a:p>
        </p:txBody>
      </p:sp>
      <p:sp>
        <p:nvSpPr>
          <p:cNvPr id="16" name="A-Bot"/>
          <p:cNvSpPr/>
          <p:nvPr/>
        </p:nvSpPr>
        <p:spPr>
          <a:xfrm>
            <a:off x="4011438" y="4774390"/>
            <a:ext cx="121376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rgbClr val="000000"/>
                </a:solidFill>
                <a:effectLst/>
                <a:uLnTx/>
                <a:uFillTx/>
                <a:latin typeface="Roboto Light"/>
                <a:ea typeface="Roboto Light"/>
                <a:cs typeface="Roboto Light"/>
                <a:sym typeface="Roboto Light"/>
              </a:rPr>
              <a:t>A-Bot</a:t>
            </a:r>
          </a:p>
        </p:txBody>
      </p:sp>
      <p:sp>
        <p:nvSpPr>
          <p:cNvPr id="17" name="answers questions"/>
          <p:cNvSpPr/>
          <p:nvPr/>
        </p:nvSpPr>
        <p:spPr>
          <a:xfrm>
            <a:off x="5262933" y="4774390"/>
            <a:ext cx="3881067"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rgbClr val="000000"/>
                </a:solidFill>
                <a:effectLst/>
                <a:uLnTx/>
                <a:uFillTx/>
                <a:latin typeface="Roboto Light"/>
                <a:ea typeface="Roboto Light"/>
                <a:cs typeface="Roboto Light"/>
                <a:sym typeface="Roboto Light"/>
              </a:rPr>
              <a:t>answers questions</a:t>
            </a:r>
          </a:p>
        </p:txBody>
      </p:sp>
      <p:sp>
        <p:nvSpPr>
          <p:cNvPr id="18" name="sees an image"/>
          <p:cNvSpPr/>
          <p:nvPr/>
        </p:nvSpPr>
        <p:spPr>
          <a:xfrm>
            <a:off x="5240686" y="5272405"/>
            <a:ext cx="3028072"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a:latin typeface="Roboto Light"/>
                <a:ea typeface="Roboto Light"/>
                <a:cs typeface="Roboto Light"/>
                <a:sym typeface="Roboto Light"/>
              </a:defRPr>
            </a:lvl1pPr>
          </a:lstStyle>
          <a:p>
            <a:pPr marL="0" marR="0" lvl="0" indent="0" algn="r"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chemeClr val="bg1"/>
                </a:solidFill>
                <a:effectLst/>
                <a:uLnTx/>
                <a:uFillTx/>
                <a:latin typeface="Roboto Light"/>
                <a:ea typeface="Roboto Light"/>
                <a:cs typeface="Roboto Light"/>
                <a:sym typeface="Roboto Light"/>
              </a:rPr>
              <a:t>sees an image</a:t>
            </a:r>
          </a:p>
        </p:txBody>
      </p:sp>
      <p:sp>
        <p:nvSpPr>
          <p:cNvPr id="12" name="TextBox 11"/>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33640165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7"/>
                                        </p:tgtEl>
                                        <p:attrNameLst>
                                          <p:attrName>style.visibility</p:attrName>
                                        </p:attrNameLst>
                                      </p:cBhvr>
                                      <p:to>
                                        <p:strVal val="visible"/>
                                      </p:to>
                                    </p:set>
                                    <p:animEffect transition="in" filter="dissolve">
                                      <p:cBhvr>
                                        <p:cTn id="7" dur="2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Proxy for public interest</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3300"/>
            <a:ext cx="9144000" cy="4843721"/>
          </a:xfrm>
          <a:prstGeom prst="rect">
            <a:avLst/>
          </a:prstGeom>
        </p:spPr>
      </p:pic>
    </p:spTree>
    <p:extLst>
      <p:ext uri="{BB962C8B-B14F-4D97-AF65-F5344CB8AC3E}">
        <p14:creationId xmlns:p14="http://schemas.microsoft.com/office/powerpoint/2010/main" val="18912033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asted-image.pdf" descr="pasted-image.pdf"/>
          <p:cNvPicPr>
            <a:picLocks noChangeAspect="1"/>
          </p:cNvPicPr>
          <p:nvPr/>
        </p:nvPicPr>
        <p:blipFill>
          <a:blip r:embed="rId2">
            <a:alphaModFix amt="61000"/>
            <a:extLst/>
          </a:blip>
          <a:stretch>
            <a:fillRect/>
          </a:stretch>
        </p:blipFill>
        <p:spPr>
          <a:xfrm>
            <a:off x="2011680" y="1298448"/>
            <a:ext cx="2286000" cy="2715350"/>
          </a:xfrm>
          <a:prstGeom prst="rect">
            <a:avLst/>
          </a:prstGeom>
          <a:ln w="12700">
            <a:miter lim="400000"/>
          </a:ln>
          <a:effectLst>
            <a:softEdge rad="0"/>
          </a:effectLst>
        </p:spPr>
      </p:pic>
      <p:sp>
        <p:nvSpPr>
          <p:cNvPr id="2" name="Title 1"/>
          <p:cNvSpPr>
            <a:spLocks noGrp="1"/>
          </p:cNvSpPr>
          <p:nvPr>
            <p:ph type="title"/>
          </p:nvPr>
        </p:nvSpPr>
        <p:spPr>
          <a:xfrm>
            <a:off x="0" y="228600"/>
            <a:ext cx="9144000" cy="685800"/>
          </a:xfrm>
        </p:spPr>
        <p:txBody>
          <a:bodyPr/>
          <a:lstStyle/>
          <a:p>
            <a:r>
              <a:rPr lang="en-US" dirty="0" err="1"/>
              <a:t>GuessWhich</a:t>
            </a:r>
            <a:r>
              <a:rPr lang="en-US" dirty="0"/>
              <a:t>: Image </a:t>
            </a:r>
            <a:r>
              <a:rPr lang="en-US" dirty="0" smtClean="0"/>
              <a:t>Guessing Game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50</a:t>
            </a:fld>
            <a:endParaRPr lang="en-US"/>
          </a:p>
        </p:txBody>
      </p:sp>
      <p:pic>
        <p:nvPicPr>
          <p:cNvPr id="9" name="pasted-image.pdf" descr="pasted-image.pdf"/>
          <p:cNvPicPr>
            <a:picLocks noChangeAspect="1"/>
          </p:cNvPicPr>
          <p:nvPr/>
        </p:nvPicPr>
        <p:blipFill>
          <a:blip r:embed="rId3">
            <a:alphaModFix/>
            <a:extLst/>
          </a:blip>
          <a:stretch>
            <a:fillRect/>
          </a:stretch>
        </p:blipFill>
        <p:spPr>
          <a:xfrm>
            <a:off x="4800600" y="1508915"/>
            <a:ext cx="2514600" cy="2986885"/>
          </a:xfrm>
          <a:prstGeom prst="rect">
            <a:avLst/>
          </a:prstGeom>
          <a:ln w="12700">
            <a:miter lim="400000"/>
          </a:ln>
        </p:spPr>
      </p:pic>
      <p:sp>
        <p:nvSpPr>
          <p:cNvPr id="8" name="asks questions"/>
          <p:cNvSpPr/>
          <p:nvPr/>
        </p:nvSpPr>
        <p:spPr>
          <a:xfrm>
            <a:off x="3885532" y="4180206"/>
            <a:ext cx="313868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chemeClr val="bg1"/>
                </a:solidFill>
                <a:effectLst/>
                <a:uLnTx/>
                <a:uFillTx/>
                <a:latin typeface="Roboto Light"/>
                <a:ea typeface="Roboto Light"/>
                <a:cs typeface="Roboto Light"/>
                <a:sym typeface="Roboto Light"/>
              </a:rPr>
              <a:t>asks questions</a:t>
            </a:r>
          </a:p>
        </p:txBody>
      </p:sp>
      <p:sp>
        <p:nvSpPr>
          <p:cNvPr id="16" name="A-Bot"/>
          <p:cNvSpPr/>
          <p:nvPr/>
        </p:nvSpPr>
        <p:spPr>
          <a:xfrm>
            <a:off x="4011438" y="4774390"/>
            <a:ext cx="121376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rgbClr val="000000"/>
                </a:solidFill>
                <a:effectLst/>
                <a:uLnTx/>
                <a:uFillTx/>
                <a:latin typeface="Roboto Light"/>
                <a:ea typeface="Roboto Light"/>
                <a:cs typeface="Roboto Light"/>
                <a:sym typeface="Roboto Light"/>
              </a:rPr>
              <a:t>A-Bot</a:t>
            </a:r>
          </a:p>
        </p:txBody>
      </p:sp>
      <p:sp>
        <p:nvSpPr>
          <p:cNvPr id="17" name="answers questions"/>
          <p:cNvSpPr/>
          <p:nvPr/>
        </p:nvSpPr>
        <p:spPr>
          <a:xfrm>
            <a:off x="5249406" y="4267200"/>
            <a:ext cx="3908121"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chemeClr val="bg1"/>
                </a:solidFill>
                <a:effectLst/>
                <a:uLnTx/>
                <a:uFillTx/>
                <a:latin typeface="Roboto Light"/>
                <a:ea typeface="Roboto Light"/>
                <a:cs typeface="Roboto Light"/>
                <a:sym typeface="Roboto Light"/>
              </a:rPr>
              <a:t>answers questions</a:t>
            </a:r>
          </a:p>
        </p:txBody>
      </p:sp>
      <p:sp>
        <p:nvSpPr>
          <p:cNvPr id="18" name="sees an image"/>
          <p:cNvSpPr/>
          <p:nvPr/>
        </p:nvSpPr>
        <p:spPr>
          <a:xfrm>
            <a:off x="5240686" y="4776009"/>
            <a:ext cx="3028072"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a:latin typeface="Roboto Light"/>
                <a:ea typeface="Roboto Light"/>
                <a:cs typeface="Roboto Light"/>
                <a:sym typeface="Roboto Light"/>
              </a:defRPr>
            </a:lvl1pPr>
          </a:lstStyle>
          <a:p>
            <a:pPr marL="0" marR="0" lvl="0" indent="0" algn="r"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effectLst/>
                <a:uLnTx/>
                <a:uFillTx/>
                <a:latin typeface="Roboto Light"/>
                <a:ea typeface="Roboto Light"/>
                <a:cs typeface="Roboto Light"/>
                <a:sym typeface="Roboto Light"/>
              </a:rPr>
              <a:t>sees an image</a:t>
            </a:r>
          </a:p>
        </p:txBody>
      </p:sp>
      <p:pic>
        <p:nvPicPr>
          <p:cNvPr id="12" name="pasted-image.pdf" descr="pasted-image.pdf"/>
          <p:cNvPicPr>
            <a:picLocks noChangeAspect="1"/>
          </p:cNvPicPr>
          <p:nvPr/>
        </p:nvPicPr>
        <p:blipFill>
          <a:blip r:embed="rId4">
            <a:extLst/>
          </a:blip>
          <a:stretch>
            <a:fillRect/>
          </a:stretch>
        </p:blipFill>
        <p:spPr>
          <a:xfrm>
            <a:off x="4800600" y="1505712"/>
            <a:ext cx="3156205" cy="2990088"/>
          </a:xfrm>
          <a:prstGeom prst="rect">
            <a:avLst/>
          </a:prstGeom>
          <a:ln w="12700">
            <a:miter lim="400000"/>
          </a:ln>
        </p:spPr>
      </p:pic>
      <p:sp>
        <p:nvSpPr>
          <p:cNvPr id="13" name="TextBox 12"/>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72560626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withEffect">
                                  <p:stCondLst>
                                    <p:cond delay="0"/>
                                  </p:stCondLst>
                                  <p:iterate>
                                    <p:tmAbs val="0"/>
                                  </p:iterate>
                                  <p:childTnLst>
                                    <p:set>
                                      <p:cBhvr>
                                        <p:cTn id="6" fill="hold"/>
                                        <p:tgtEl>
                                          <p:spTgt spid="12"/>
                                        </p:tgtEl>
                                        <p:attrNameLst>
                                          <p:attrName>style.visibility</p:attrName>
                                        </p:attrNameLst>
                                      </p:cBhvr>
                                      <p:to>
                                        <p:strVal val="visible"/>
                                      </p:to>
                                    </p:set>
                                    <p:animEffect transition="in" filter="dissolve">
                                      <p:cBhvr>
                                        <p:cTn id="7" dur="2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sted-image.pdf" descr="pasted-image.pdf"/>
          <p:cNvPicPr>
            <a:picLocks noChangeAspect="1"/>
          </p:cNvPicPr>
          <p:nvPr/>
        </p:nvPicPr>
        <p:blipFill>
          <a:blip r:embed="rId2">
            <a:extLst/>
          </a:blip>
          <a:stretch>
            <a:fillRect/>
          </a:stretch>
        </p:blipFill>
        <p:spPr>
          <a:xfrm>
            <a:off x="4876800" y="1298030"/>
            <a:ext cx="2866645" cy="2715768"/>
          </a:xfrm>
          <a:prstGeom prst="rect">
            <a:avLst/>
          </a:prstGeom>
          <a:ln w="12700">
            <a:miter lim="400000"/>
          </a:ln>
        </p:spPr>
      </p:pic>
      <p:pic>
        <p:nvPicPr>
          <p:cNvPr id="11" name="pasted-image.pdf" descr="pasted-image.pdf"/>
          <p:cNvPicPr>
            <a:picLocks noChangeAspect="1"/>
          </p:cNvPicPr>
          <p:nvPr/>
        </p:nvPicPr>
        <p:blipFill>
          <a:blip r:embed="rId3">
            <a:alphaModFix/>
            <a:extLst/>
          </a:blip>
          <a:stretch>
            <a:fillRect/>
          </a:stretch>
        </p:blipFill>
        <p:spPr>
          <a:xfrm>
            <a:off x="2011680" y="1298448"/>
            <a:ext cx="2286000" cy="2715350"/>
          </a:xfrm>
          <a:prstGeom prst="rect">
            <a:avLst/>
          </a:prstGeom>
          <a:ln w="12700">
            <a:miter lim="400000"/>
          </a:ln>
          <a:effectLst>
            <a:softEdge rad="0"/>
          </a:effectLst>
        </p:spPr>
      </p:pic>
      <p:sp>
        <p:nvSpPr>
          <p:cNvPr id="2" name="Title 1"/>
          <p:cNvSpPr>
            <a:spLocks noGrp="1"/>
          </p:cNvSpPr>
          <p:nvPr>
            <p:ph type="title"/>
          </p:nvPr>
        </p:nvSpPr>
        <p:spPr>
          <a:xfrm>
            <a:off x="0" y="228600"/>
            <a:ext cx="9144000" cy="685800"/>
          </a:xfrm>
        </p:spPr>
        <p:txBody>
          <a:bodyPr/>
          <a:lstStyle/>
          <a:p>
            <a:r>
              <a:rPr lang="en-US"/>
              <a:t>GuessWhich</a:t>
            </a:r>
            <a:r>
              <a:rPr lang="en-US" dirty="0"/>
              <a:t>: Image </a:t>
            </a:r>
            <a:r>
              <a:rPr lang="en-US" dirty="0" smtClean="0"/>
              <a:t>Guessing Game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51</a:t>
            </a:fld>
            <a:endParaRPr lang="en-US"/>
          </a:p>
        </p:txBody>
      </p:sp>
      <p:sp>
        <p:nvSpPr>
          <p:cNvPr id="8" name="asks questions"/>
          <p:cNvSpPr/>
          <p:nvPr/>
        </p:nvSpPr>
        <p:spPr>
          <a:xfrm>
            <a:off x="3885532" y="4180206"/>
            <a:ext cx="313868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chemeClr val="bg1"/>
                </a:solidFill>
                <a:effectLst/>
                <a:uLnTx/>
                <a:uFillTx/>
                <a:latin typeface="Roboto Light"/>
                <a:ea typeface="Roboto Light"/>
                <a:cs typeface="Roboto Light"/>
                <a:sym typeface="Roboto Light"/>
              </a:rPr>
              <a:t>asks questions</a:t>
            </a:r>
          </a:p>
        </p:txBody>
      </p:sp>
      <p:sp>
        <p:nvSpPr>
          <p:cNvPr id="9" name="TextBox 8"/>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49775908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err="1"/>
              <a:t>GuessWhich</a:t>
            </a:r>
            <a:r>
              <a:rPr lang="en-US" dirty="0"/>
              <a:t>: Image </a:t>
            </a:r>
            <a:r>
              <a:rPr lang="en-US" dirty="0" smtClean="0"/>
              <a:t>Guessing Game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52</a:t>
            </a:fld>
            <a:endParaRPr lang="en-US"/>
          </a:p>
        </p:txBody>
      </p:sp>
      <p:sp>
        <p:nvSpPr>
          <p:cNvPr id="8" name="asks questions"/>
          <p:cNvSpPr/>
          <p:nvPr/>
        </p:nvSpPr>
        <p:spPr>
          <a:xfrm>
            <a:off x="3885532" y="4180206"/>
            <a:ext cx="313868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chemeClr val="bg1"/>
                </a:solidFill>
                <a:effectLst/>
                <a:uLnTx/>
                <a:uFillTx/>
                <a:latin typeface="Roboto Light"/>
                <a:ea typeface="Roboto Light"/>
                <a:cs typeface="Roboto Light"/>
                <a:sym typeface="Roboto Light"/>
              </a:rPr>
              <a:t>asks questions</a:t>
            </a:r>
          </a:p>
        </p:txBody>
      </p:sp>
      <p:pic>
        <p:nvPicPr>
          <p:cNvPr id="9" name="pasted-image.pdf" descr="pasted-image.pdf"/>
          <p:cNvPicPr>
            <a:picLocks noChangeAspect="1"/>
          </p:cNvPicPr>
          <p:nvPr/>
        </p:nvPicPr>
        <p:blipFill>
          <a:blip r:embed="rId2">
            <a:extLst/>
          </a:blip>
          <a:srcRect/>
          <a:stretch>
            <a:fillRect/>
          </a:stretch>
        </p:blipFill>
        <p:spPr>
          <a:xfrm>
            <a:off x="2743148" y="2566481"/>
            <a:ext cx="4648252" cy="640160"/>
          </a:xfrm>
          <a:prstGeom prst="rect">
            <a:avLst/>
          </a:prstGeom>
          <a:ln w="12700">
            <a:miter lim="400000"/>
          </a:ln>
        </p:spPr>
      </p:pic>
      <p:pic>
        <p:nvPicPr>
          <p:cNvPr id="10" name="pasted-image.pdf" descr="pasted-image.pdf"/>
          <p:cNvPicPr>
            <a:picLocks noChangeAspect="1"/>
          </p:cNvPicPr>
          <p:nvPr/>
        </p:nvPicPr>
        <p:blipFill>
          <a:blip r:embed="rId3">
            <a:extLst/>
          </a:blip>
          <a:srcRect/>
          <a:stretch>
            <a:fillRect/>
          </a:stretch>
        </p:blipFill>
        <p:spPr>
          <a:xfrm>
            <a:off x="838200" y="1143000"/>
            <a:ext cx="6942219" cy="640321"/>
          </a:xfrm>
          <a:prstGeom prst="rect">
            <a:avLst/>
          </a:prstGeom>
          <a:ln w="12700">
            <a:miter lim="400000"/>
          </a:ln>
        </p:spPr>
      </p:pic>
      <p:pic>
        <p:nvPicPr>
          <p:cNvPr id="13" name="pasted-image.pdf" descr="pasted-image.pdf"/>
          <p:cNvPicPr>
            <a:picLocks noChangeAspect="1"/>
          </p:cNvPicPr>
          <p:nvPr/>
        </p:nvPicPr>
        <p:blipFill>
          <a:blip r:embed="rId4">
            <a:extLst/>
          </a:blip>
          <a:stretch>
            <a:fillRect/>
          </a:stretch>
        </p:blipFill>
        <p:spPr>
          <a:xfrm>
            <a:off x="1066800" y="1873791"/>
            <a:ext cx="4648251" cy="640160"/>
          </a:xfrm>
          <a:prstGeom prst="rect">
            <a:avLst/>
          </a:prstGeom>
          <a:ln w="12700">
            <a:miter lim="400000"/>
          </a:ln>
        </p:spPr>
      </p:pic>
      <p:pic>
        <p:nvPicPr>
          <p:cNvPr id="14" name="pasted-image.pdf" descr="pasted-image.pdf"/>
          <p:cNvPicPr>
            <a:picLocks noChangeAspect="1"/>
          </p:cNvPicPr>
          <p:nvPr/>
        </p:nvPicPr>
        <p:blipFill>
          <a:blip r:embed="rId5">
            <a:extLst/>
          </a:blip>
          <a:stretch>
            <a:fillRect/>
          </a:stretch>
        </p:blipFill>
        <p:spPr>
          <a:xfrm>
            <a:off x="914400" y="3284571"/>
            <a:ext cx="4648251" cy="640161"/>
          </a:xfrm>
          <a:prstGeom prst="rect">
            <a:avLst/>
          </a:prstGeom>
          <a:ln w="12700">
            <a:miter lim="400000"/>
          </a:ln>
        </p:spPr>
      </p:pic>
      <p:pic>
        <p:nvPicPr>
          <p:cNvPr id="15" name="pasted-image.pdf" descr="pasted-image.pdf"/>
          <p:cNvPicPr>
            <a:picLocks noChangeAspect="1"/>
          </p:cNvPicPr>
          <p:nvPr/>
        </p:nvPicPr>
        <p:blipFill>
          <a:blip r:embed="rId6">
            <a:extLst/>
          </a:blip>
          <a:stretch>
            <a:fillRect/>
          </a:stretch>
        </p:blipFill>
        <p:spPr>
          <a:xfrm>
            <a:off x="3124200" y="3989962"/>
            <a:ext cx="4648252" cy="640160"/>
          </a:xfrm>
          <a:prstGeom prst="rect">
            <a:avLst/>
          </a:prstGeom>
          <a:ln w="12700">
            <a:miter lim="400000"/>
          </a:ln>
        </p:spPr>
      </p:pic>
      <p:pic>
        <p:nvPicPr>
          <p:cNvPr id="16" name="pasted-image.pdf" descr="pasted-image.pdf"/>
          <p:cNvPicPr>
            <a:picLocks noChangeAspect="1"/>
          </p:cNvPicPr>
          <p:nvPr/>
        </p:nvPicPr>
        <p:blipFill>
          <a:blip r:embed="rId7">
            <a:extLst/>
          </a:blip>
          <a:srcRect/>
          <a:stretch>
            <a:fillRect/>
          </a:stretch>
        </p:blipFill>
        <p:spPr>
          <a:xfrm>
            <a:off x="914400" y="4682652"/>
            <a:ext cx="4648251" cy="611049"/>
          </a:xfrm>
          <a:prstGeom prst="rect">
            <a:avLst/>
          </a:prstGeom>
          <a:ln w="12700">
            <a:miter lim="400000"/>
          </a:ln>
        </p:spPr>
      </p:pic>
      <p:pic>
        <p:nvPicPr>
          <p:cNvPr id="17" name="pasted-image.pdf" descr="pasted-image.pdf"/>
          <p:cNvPicPr>
            <a:picLocks noChangeAspect="1"/>
          </p:cNvPicPr>
          <p:nvPr/>
        </p:nvPicPr>
        <p:blipFill>
          <a:blip r:embed="rId8">
            <a:extLst/>
          </a:blip>
          <a:srcRect/>
          <a:stretch>
            <a:fillRect/>
          </a:stretch>
        </p:blipFill>
        <p:spPr>
          <a:xfrm>
            <a:off x="3038069" y="5371630"/>
            <a:ext cx="4734331" cy="640161"/>
          </a:xfrm>
          <a:prstGeom prst="rect">
            <a:avLst/>
          </a:prstGeom>
          <a:ln w="12700">
            <a:miter lim="400000"/>
          </a:ln>
        </p:spPr>
      </p:pic>
      <p:pic>
        <p:nvPicPr>
          <p:cNvPr id="11" name="pasted-image.pdf" descr="pasted-image.pdf"/>
          <p:cNvPicPr>
            <a:picLocks noChangeAspect="1"/>
          </p:cNvPicPr>
          <p:nvPr/>
        </p:nvPicPr>
        <p:blipFill>
          <a:blip r:embed="rId9">
            <a:alphaModFix/>
            <a:extLst/>
          </a:blip>
          <a:stretch>
            <a:fillRect/>
          </a:stretch>
        </p:blipFill>
        <p:spPr>
          <a:xfrm>
            <a:off x="0" y="1298448"/>
            <a:ext cx="2286000" cy="2715350"/>
          </a:xfrm>
          <a:prstGeom prst="rect">
            <a:avLst/>
          </a:prstGeom>
          <a:ln w="12700">
            <a:miter lim="400000"/>
          </a:ln>
          <a:effectLst>
            <a:softEdge rad="0"/>
          </a:effectLst>
        </p:spPr>
      </p:pic>
      <p:pic>
        <p:nvPicPr>
          <p:cNvPr id="12" name="pasted-image.pdf" descr="pasted-image.pdf"/>
          <p:cNvPicPr>
            <a:picLocks noChangeAspect="1"/>
          </p:cNvPicPr>
          <p:nvPr/>
        </p:nvPicPr>
        <p:blipFill>
          <a:blip r:embed="rId10">
            <a:extLst/>
          </a:blip>
          <a:stretch>
            <a:fillRect/>
          </a:stretch>
        </p:blipFill>
        <p:spPr>
          <a:xfrm>
            <a:off x="6277355" y="1298030"/>
            <a:ext cx="2866645" cy="2715768"/>
          </a:xfrm>
          <a:prstGeom prst="rect">
            <a:avLst/>
          </a:prstGeom>
          <a:ln w="12700">
            <a:miter lim="400000"/>
          </a:ln>
        </p:spPr>
      </p:pic>
      <p:sp>
        <p:nvSpPr>
          <p:cNvPr id="18" name="TextBox 17"/>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38813653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ppt_h*1.125000"/>
                                          </p:val>
                                        </p:tav>
                                        <p:tav tm="100000">
                                          <p:val>
                                            <p:strVal val="#ppt_y"/>
                                          </p:val>
                                        </p:tav>
                                      </p:tavLst>
                                    </p:anim>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par>
                          <p:cTn id="21" fill="hold">
                            <p:stCondLst>
                              <p:cond delay="500"/>
                            </p:stCondLst>
                            <p:childTnLst>
                              <p:par>
                                <p:cTn id="22" presetID="12" presetClass="entr" presetSubtype="4"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p:tgtEl>
                                          <p:spTgt spid="14"/>
                                        </p:tgtEl>
                                        <p:attrNameLst>
                                          <p:attrName>ppt_y</p:attrName>
                                        </p:attrNameLst>
                                      </p:cBhvr>
                                      <p:tavLst>
                                        <p:tav tm="0">
                                          <p:val>
                                            <p:strVal val="#ppt_y+#ppt_h*1.125000"/>
                                          </p:val>
                                        </p:tav>
                                        <p:tav tm="100000">
                                          <p:val>
                                            <p:strVal val="#ppt_y"/>
                                          </p:val>
                                        </p:tav>
                                      </p:tavLst>
                                    </p:anim>
                                    <p:animEffect transition="in" filter="wipe(up)">
                                      <p:cBhvr>
                                        <p:cTn id="25" dur="500"/>
                                        <p:tgtEl>
                                          <p:spTgt spid="14"/>
                                        </p:tgtEl>
                                      </p:cBhvr>
                                    </p:animEffect>
                                  </p:childTnLst>
                                </p:cTn>
                              </p:par>
                            </p:childTnLst>
                          </p:cTn>
                        </p:par>
                        <p:par>
                          <p:cTn id="26" fill="hold">
                            <p:stCondLst>
                              <p:cond delay="1000"/>
                            </p:stCondLst>
                            <p:childTnLst>
                              <p:par>
                                <p:cTn id="27" presetID="12" presetClass="entr" presetSubtype="4"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ppt_h*1.125000"/>
                                          </p:val>
                                        </p:tav>
                                        <p:tav tm="100000">
                                          <p:val>
                                            <p:strVal val="#ppt_y"/>
                                          </p:val>
                                        </p:tav>
                                      </p:tavLst>
                                    </p:anim>
                                    <p:animEffect transition="in" filter="wipe(up)">
                                      <p:cBhvr>
                                        <p:cTn id="30" dur="500"/>
                                        <p:tgtEl>
                                          <p:spTgt spid="15"/>
                                        </p:tgtEl>
                                      </p:cBhvr>
                                    </p:animEffect>
                                  </p:childTnLst>
                                </p:cTn>
                              </p:par>
                            </p:childTnLst>
                          </p:cTn>
                        </p:par>
                        <p:par>
                          <p:cTn id="31" fill="hold">
                            <p:stCondLst>
                              <p:cond delay="1500"/>
                            </p:stCondLst>
                            <p:childTnLst>
                              <p:par>
                                <p:cTn id="32" presetID="12" presetClass="entr" presetSubtype="4"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p:tgtEl>
                                          <p:spTgt spid="16"/>
                                        </p:tgtEl>
                                        <p:attrNameLst>
                                          <p:attrName>ppt_y</p:attrName>
                                        </p:attrNameLst>
                                      </p:cBhvr>
                                      <p:tavLst>
                                        <p:tav tm="0">
                                          <p:val>
                                            <p:strVal val="#ppt_y+#ppt_h*1.125000"/>
                                          </p:val>
                                        </p:tav>
                                        <p:tav tm="100000">
                                          <p:val>
                                            <p:strVal val="#ppt_y"/>
                                          </p:val>
                                        </p:tav>
                                      </p:tavLst>
                                    </p:anim>
                                    <p:animEffect transition="in" filter="wipe(up)">
                                      <p:cBhvr>
                                        <p:cTn id="35" dur="500"/>
                                        <p:tgtEl>
                                          <p:spTgt spid="16"/>
                                        </p:tgtEl>
                                      </p:cBhvr>
                                    </p:animEffect>
                                  </p:childTnLst>
                                </p:cTn>
                              </p:par>
                            </p:childTnLst>
                          </p:cTn>
                        </p:par>
                        <p:par>
                          <p:cTn id="36" fill="hold">
                            <p:stCondLst>
                              <p:cond delay="2000"/>
                            </p:stCondLst>
                            <p:childTnLst>
                              <p:par>
                                <p:cTn id="37" presetID="12" presetClass="entr" presetSubtype="4"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p:tgtEl>
                                          <p:spTgt spid="17"/>
                                        </p:tgtEl>
                                        <p:attrNameLst>
                                          <p:attrName>ppt_y</p:attrName>
                                        </p:attrNameLst>
                                      </p:cBhvr>
                                      <p:tavLst>
                                        <p:tav tm="0">
                                          <p:val>
                                            <p:strVal val="#ppt_y+#ppt_h*1.125000"/>
                                          </p:val>
                                        </p:tav>
                                        <p:tav tm="100000">
                                          <p:val>
                                            <p:strVal val="#ppt_y"/>
                                          </p:val>
                                        </p:tav>
                                      </p:tavLst>
                                    </p:anim>
                                    <p:animEffect transition="in" filter="wipe(up)">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dvAuto="0"/>
      <p:bldP spid="10" grpId="0" animBg="1" advAuto="0"/>
      <p:bldP spid="13" grpId="0" animBg="1" advAuto="0"/>
      <p:bldP spid="14" grpId="0" animBg="1" advAuto="0"/>
      <p:bldP spid="15" grpId="0" animBg="1" advAuto="0"/>
      <p:bldP spid="16" grpId="0" animBg="1" advAuto="0"/>
      <p:bldP spid="17"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err="1"/>
              <a:t>GuessWhich</a:t>
            </a:r>
            <a:r>
              <a:rPr lang="en-US" dirty="0"/>
              <a:t>: Image </a:t>
            </a:r>
            <a:r>
              <a:rPr lang="en-US" dirty="0" smtClean="0"/>
              <a:t>Guessing Game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53</a:t>
            </a:fld>
            <a:endParaRPr lang="en-US"/>
          </a:p>
        </p:txBody>
      </p:sp>
      <p:sp>
        <p:nvSpPr>
          <p:cNvPr id="8" name="asks questions"/>
          <p:cNvSpPr/>
          <p:nvPr/>
        </p:nvSpPr>
        <p:spPr>
          <a:xfrm>
            <a:off x="3885532" y="4180206"/>
            <a:ext cx="313868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chemeClr val="bg1"/>
                </a:solidFill>
                <a:effectLst/>
                <a:uLnTx/>
                <a:uFillTx/>
                <a:latin typeface="Roboto Light"/>
                <a:ea typeface="Roboto Light"/>
                <a:cs typeface="Roboto Light"/>
                <a:sym typeface="Roboto Light"/>
              </a:rPr>
              <a:t>asks questions</a:t>
            </a:r>
          </a:p>
        </p:txBody>
      </p:sp>
      <p:pic>
        <p:nvPicPr>
          <p:cNvPr id="9" name="pasted-image.pdf" descr="pasted-image.pdf"/>
          <p:cNvPicPr>
            <a:picLocks noChangeAspect="1"/>
          </p:cNvPicPr>
          <p:nvPr/>
        </p:nvPicPr>
        <p:blipFill>
          <a:blip r:embed="rId2">
            <a:extLst/>
          </a:blip>
          <a:srcRect/>
          <a:stretch>
            <a:fillRect/>
          </a:stretch>
        </p:blipFill>
        <p:spPr>
          <a:xfrm>
            <a:off x="2743148" y="-2538919"/>
            <a:ext cx="4648252" cy="640160"/>
          </a:xfrm>
          <a:prstGeom prst="rect">
            <a:avLst/>
          </a:prstGeom>
          <a:ln w="12700">
            <a:miter lim="400000"/>
          </a:ln>
        </p:spPr>
      </p:pic>
      <p:pic>
        <p:nvPicPr>
          <p:cNvPr id="10" name="pasted-image.pdf" descr="pasted-image.pdf"/>
          <p:cNvPicPr>
            <a:picLocks noChangeAspect="1"/>
          </p:cNvPicPr>
          <p:nvPr/>
        </p:nvPicPr>
        <p:blipFill>
          <a:blip r:embed="rId3">
            <a:extLst/>
          </a:blip>
          <a:srcRect/>
          <a:stretch>
            <a:fillRect/>
          </a:stretch>
        </p:blipFill>
        <p:spPr>
          <a:xfrm>
            <a:off x="838200" y="-3962400"/>
            <a:ext cx="6942219" cy="640321"/>
          </a:xfrm>
          <a:prstGeom prst="rect">
            <a:avLst/>
          </a:prstGeom>
          <a:ln w="12700">
            <a:miter lim="400000"/>
          </a:ln>
        </p:spPr>
      </p:pic>
      <p:pic>
        <p:nvPicPr>
          <p:cNvPr id="13" name="pasted-image.pdf" descr="pasted-image.pdf"/>
          <p:cNvPicPr>
            <a:picLocks noChangeAspect="1"/>
          </p:cNvPicPr>
          <p:nvPr/>
        </p:nvPicPr>
        <p:blipFill>
          <a:blip r:embed="rId4">
            <a:extLst/>
          </a:blip>
          <a:stretch>
            <a:fillRect/>
          </a:stretch>
        </p:blipFill>
        <p:spPr>
          <a:xfrm>
            <a:off x="1066800" y="-3231609"/>
            <a:ext cx="4648251" cy="640160"/>
          </a:xfrm>
          <a:prstGeom prst="rect">
            <a:avLst/>
          </a:prstGeom>
          <a:ln w="12700">
            <a:miter lim="400000"/>
          </a:ln>
        </p:spPr>
      </p:pic>
      <p:pic>
        <p:nvPicPr>
          <p:cNvPr id="14" name="pasted-image.pdf" descr="pasted-image.pdf"/>
          <p:cNvPicPr>
            <a:picLocks noChangeAspect="1"/>
          </p:cNvPicPr>
          <p:nvPr/>
        </p:nvPicPr>
        <p:blipFill>
          <a:blip r:embed="rId5">
            <a:extLst/>
          </a:blip>
          <a:stretch>
            <a:fillRect/>
          </a:stretch>
        </p:blipFill>
        <p:spPr>
          <a:xfrm>
            <a:off x="914400" y="-1820829"/>
            <a:ext cx="4648251" cy="640161"/>
          </a:xfrm>
          <a:prstGeom prst="rect">
            <a:avLst/>
          </a:prstGeom>
          <a:ln w="12700">
            <a:miter lim="400000"/>
          </a:ln>
        </p:spPr>
      </p:pic>
      <p:pic>
        <p:nvPicPr>
          <p:cNvPr id="15" name="pasted-image.pdf" descr="pasted-image.pdf"/>
          <p:cNvPicPr>
            <a:picLocks noChangeAspect="1"/>
          </p:cNvPicPr>
          <p:nvPr/>
        </p:nvPicPr>
        <p:blipFill>
          <a:blip r:embed="rId6">
            <a:extLst/>
          </a:blip>
          <a:stretch>
            <a:fillRect/>
          </a:stretch>
        </p:blipFill>
        <p:spPr>
          <a:xfrm>
            <a:off x="3124200" y="-1115438"/>
            <a:ext cx="4648252" cy="640160"/>
          </a:xfrm>
          <a:prstGeom prst="rect">
            <a:avLst/>
          </a:prstGeom>
          <a:ln w="12700">
            <a:miter lim="400000"/>
          </a:ln>
        </p:spPr>
      </p:pic>
      <p:pic>
        <p:nvPicPr>
          <p:cNvPr id="16" name="pasted-image.pdf" descr="pasted-image.pdf"/>
          <p:cNvPicPr>
            <a:picLocks noChangeAspect="1"/>
          </p:cNvPicPr>
          <p:nvPr/>
        </p:nvPicPr>
        <p:blipFill>
          <a:blip r:embed="rId7">
            <a:extLst/>
          </a:blip>
          <a:srcRect/>
          <a:stretch>
            <a:fillRect/>
          </a:stretch>
        </p:blipFill>
        <p:spPr>
          <a:xfrm>
            <a:off x="914400" y="-422748"/>
            <a:ext cx="4648251" cy="611049"/>
          </a:xfrm>
          <a:prstGeom prst="rect">
            <a:avLst/>
          </a:prstGeom>
          <a:ln w="12700">
            <a:miter lim="400000"/>
          </a:ln>
        </p:spPr>
      </p:pic>
      <p:pic>
        <p:nvPicPr>
          <p:cNvPr id="17" name="pasted-image.pdf" descr="pasted-image.pdf"/>
          <p:cNvPicPr>
            <a:picLocks noChangeAspect="1"/>
          </p:cNvPicPr>
          <p:nvPr/>
        </p:nvPicPr>
        <p:blipFill>
          <a:blip r:embed="rId8">
            <a:extLst/>
          </a:blip>
          <a:srcRect/>
          <a:stretch>
            <a:fillRect/>
          </a:stretch>
        </p:blipFill>
        <p:spPr>
          <a:xfrm>
            <a:off x="3038069" y="266230"/>
            <a:ext cx="4734331" cy="640161"/>
          </a:xfrm>
          <a:prstGeom prst="rect">
            <a:avLst/>
          </a:prstGeom>
          <a:ln w="12700">
            <a:miter lim="400000"/>
          </a:ln>
        </p:spPr>
      </p:pic>
      <p:pic>
        <p:nvPicPr>
          <p:cNvPr id="11" name="pasted-image.pdf" descr="pasted-image.pdf"/>
          <p:cNvPicPr>
            <a:picLocks noChangeAspect="1"/>
          </p:cNvPicPr>
          <p:nvPr/>
        </p:nvPicPr>
        <p:blipFill>
          <a:blip r:embed="rId9">
            <a:alphaModFix/>
            <a:extLst/>
          </a:blip>
          <a:stretch>
            <a:fillRect/>
          </a:stretch>
        </p:blipFill>
        <p:spPr>
          <a:xfrm>
            <a:off x="0" y="1298448"/>
            <a:ext cx="2286000" cy="2715350"/>
          </a:xfrm>
          <a:prstGeom prst="rect">
            <a:avLst/>
          </a:prstGeom>
          <a:ln w="12700">
            <a:miter lim="400000"/>
          </a:ln>
          <a:effectLst>
            <a:softEdge rad="0"/>
          </a:effectLst>
        </p:spPr>
      </p:pic>
      <p:pic>
        <p:nvPicPr>
          <p:cNvPr id="19" name="pasted-image.pdf" descr="pasted-image.pdf"/>
          <p:cNvPicPr>
            <a:picLocks noChangeAspect="1"/>
          </p:cNvPicPr>
          <p:nvPr/>
        </p:nvPicPr>
        <p:blipFill>
          <a:blip>
            <a:extLst/>
          </a:blip>
          <a:stretch>
            <a:fillRect/>
          </a:stretch>
        </p:blipFill>
        <p:spPr>
          <a:xfrm>
            <a:off x="241299" y="3987799"/>
            <a:ext cx="8902701" cy="1651001"/>
          </a:xfrm>
          <a:prstGeom prst="rect">
            <a:avLst/>
          </a:prstGeom>
          <a:ln w="12700">
            <a:miter lim="400000"/>
          </a:ln>
        </p:spPr>
      </p:pic>
      <p:pic>
        <p:nvPicPr>
          <p:cNvPr id="20" name="pasted-image.pdf" descr="pasted-image.pdf"/>
          <p:cNvPicPr>
            <a:picLocks noChangeAspect="1"/>
          </p:cNvPicPr>
          <p:nvPr/>
        </p:nvPicPr>
        <p:blipFill>
          <a:blip r:embed="rId10">
            <a:extLst/>
          </a:blip>
          <a:stretch>
            <a:fillRect/>
          </a:stretch>
        </p:blipFill>
        <p:spPr>
          <a:xfrm>
            <a:off x="1143000" y="3093519"/>
            <a:ext cx="5715000" cy="640281"/>
          </a:xfrm>
          <a:prstGeom prst="rect">
            <a:avLst/>
          </a:prstGeom>
          <a:ln w="12700">
            <a:miter lim="400000"/>
          </a:ln>
        </p:spPr>
      </p:pic>
      <p:sp>
        <p:nvSpPr>
          <p:cNvPr id="21" name="Connection Line"/>
          <p:cNvSpPr/>
          <p:nvPr/>
        </p:nvSpPr>
        <p:spPr>
          <a:xfrm>
            <a:off x="5440415" y="3566847"/>
            <a:ext cx="731785" cy="461141"/>
          </a:xfrm>
          <a:custGeom>
            <a:avLst/>
            <a:gdLst/>
            <a:ahLst/>
            <a:cxnLst>
              <a:cxn ang="0">
                <a:pos x="wd2" y="hd2"/>
              </a:cxn>
              <a:cxn ang="5400000">
                <a:pos x="wd2" y="hd2"/>
              </a:cxn>
              <a:cxn ang="10800000">
                <a:pos x="wd2" y="hd2"/>
              </a:cxn>
              <a:cxn ang="16200000">
                <a:pos x="wd2" y="hd2"/>
              </a:cxn>
            </a:cxnLst>
            <a:rect l="0" t="0" r="r" b="b"/>
            <a:pathLst>
              <a:path w="20562" h="21600" extrusionOk="0">
                <a:moveTo>
                  <a:pt x="0" y="0"/>
                </a:moveTo>
                <a:cubicBezTo>
                  <a:pt x="14789" y="7854"/>
                  <a:pt x="21600" y="15054"/>
                  <a:pt x="20434" y="21600"/>
                </a:cubicBezTo>
              </a:path>
            </a:pathLst>
          </a:custGeom>
          <a:ln w="25400">
            <a:solidFill>
              <a:srgbClr val="53585F"/>
            </a:solidFill>
            <a:miter lim="400000"/>
            <a:tailEnd type="triangle"/>
          </a:ln>
        </p:spPr>
        <p:txBody>
          <a:bodyPr/>
          <a:lstStyle/>
          <a:p>
            <a:endParaRPr/>
          </a:p>
        </p:txBody>
      </p:sp>
      <p:pic>
        <p:nvPicPr>
          <p:cNvPr id="12" name="pasted-image.pdf" descr="pasted-image.pdf"/>
          <p:cNvPicPr>
            <a:picLocks noChangeAspect="1"/>
          </p:cNvPicPr>
          <p:nvPr/>
        </p:nvPicPr>
        <p:blipFill>
          <a:blip r:embed="rId11">
            <a:extLst/>
          </a:blip>
          <a:stretch>
            <a:fillRect/>
          </a:stretch>
        </p:blipFill>
        <p:spPr>
          <a:xfrm>
            <a:off x="6277355" y="1298030"/>
            <a:ext cx="2866645" cy="2715768"/>
          </a:xfrm>
          <a:prstGeom prst="rect">
            <a:avLst/>
          </a:prstGeom>
          <a:ln w="12700">
            <a:miter lim="400000"/>
          </a:ln>
        </p:spPr>
      </p:pic>
      <p:pic>
        <p:nvPicPr>
          <p:cNvPr id="18" name="pasted-image.pdf" descr="pasted-image.pdf"/>
          <p:cNvPicPr>
            <a:picLocks noChangeAspect="1"/>
          </p:cNvPicPr>
          <p:nvPr/>
        </p:nvPicPr>
        <p:blipFill>
          <a:blip r:embed="rId12">
            <a:extLst/>
          </a:blip>
          <a:stretch>
            <a:fillRect/>
          </a:stretch>
        </p:blipFill>
        <p:spPr>
          <a:xfrm>
            <a:off x="0" y="1298449"/>
            <a:ext cx="2286000" cy="2715349"/>
          </a:xfrm>
          <a:prstGeom prst="rect">
            <a:avLst/>
          </a:prstGeom>
          <a:ln w="12700">
            <a:miter lim="400000"/>
          </a:ln>
        </p:spPr>
      </p:pic>
      <p:pic>
        <p:nvPicPr>
          <p:cNvPr id="22" name="pasted-image.pdf" descr="pasted-image.pdf"/>
          <p:cNvPicPr>
            <a:picLocks noChangeAspect="1"/>
          </p:cNvPicPr>
          <p:nvPr/>
        </p:nvPicPr>
        <p:blipFill>
          <a:blip r:embed="rId13">
            <a:extLst/>
          </a:blip>
          <a:srcRect t="769"/>
          <a:stretch>
            <a:fillRect/>
          </a:stretch>
        </p:blipFill>
        <p:spPr>
          <a:xfrm>
            <a:off x="241299" y="4000499"/>
            <a:ext cx="8902701" cy="1638301"/>
          </a:xfrm>
          <a:prstGeom prst="rect">
            <a:avLst/>
          </a:prstGeom>
          <a:ln w="12700">
            <a:miter lim="400000"/>
          </a:ln>
        </p:spPr>
      </p:pic>
      <p:sp>
        <p:nvSpPr>
          <p:cNvPr id="23" name="TextBox 22"/>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48318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8"/>
                                        </p:tgtEl>
                                        <p:attrNameLst>
                                          <p:attrName>style.visibility</p:attrName>
                                        </p:attrNameLst>
                                      </p:cBhvr>
                                      <p:to>
                                        <p:strVal val="visible"/>
                                      </p:to>
                                    </p:set>
                                    <p:animEffect transition="in" filter="dissolve">
                                      <p:cBhvr>
                                        <p:cTn id="7" dur="2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9"/>
                                        </p:tgtEl>
                                        <p:attrNameLst>
                                          <p:attrName>style.visibility</p:attrName>
                                        </p:attrNameLst>
                                      </p:cBhvr>
                                      <p:to>
                                        <p:strVal val="visible"/>
                                      </p:to>
                                    </p:set>
                                    <p:animEffect transition="in" filter="dissolve">
                                      <p:cBhvr>
                                        <p:cTn id="12" dur="399"/>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20"/>
                                        </p:tgtEl>
                                        <p:attrNameLst>
                                          <p:attrName>style.visibility</p:attrName>
                                        </p:attrNameLst>
                                      </p:cBhvr>
                                      <p:to>
                                        <p:strVal val="visible"/>
                                      </p:to>
                                    </p:set>
                                    <p:animEffect transition="in" filter="dissolve">
                                      <p:cBhvr>
                                        <p:cTn id="17" dur="199"/>
                                        <p:tgtEl>
                                          <p:spTgt spid="20"/>
                                        </p:tgtEl>
                                      </p:cBhvr>
                                    </p:animEffect>
                                  </p:childTnLst>
                                </p:cTn>
                              </p:par>
                            </p:childTnLst>
                          </p:cTn>
                        </p:par>
                        <p:par>
                          <p:cTn id="18" fill="hold">
                            <p:stCondLst>
                              <p:cond delay="199"/>
                            </p:stCondLst>
                            <p:childTnLst>
                              <p:par>
                                <p:cTn id="19" presetID="9" presetClass="entr" fill="hold" grpId="0" nodeType="afterEffect">
                                  <p:stCondLst>
                                    <p:cond delay="0"/>
                                  </p:stCondLst>
                                  <p:iterate>
                                    <p:tmAbs val="0"/>
                                  </p:iterate>
                                  <p:childTnLst>
                                    <p:set>
                                      <p:cBhvr>
                                        <p:cTn id="20" fill="hold"/>
                                        <p:tgtEl>
                                          <p:spTgt spid="21"/>
                                        </p:tgtEl>
                                        <p:attrNameLst>
                                          <p:attrName>style.visibility</p:attrName>
                                        </p:attrNameLst>
                                      </p:cBhvr>
                                      <p:to>
                                        <p:strVal val="visible"/>
                                      </p:to>
                                    </p:set>
                                    <p:animEffect transition="in" filter="dissolve">
                                      <p:cBhvr>
                                        <p:cTn id="21" dur="199"/>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9"/>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advAuto="0"/>
      <p:bldP spid="19" grpId="1" animBg="1" advAuto="0"/>
      <p:bldP spid="20" grpId="0" animBg="1" advAuto="0"/>
      <p:bldP spid="21" grpId="0" animBg="1" advAuto="0"/>
      <p:bldP spid="18" grpId="0" animBg="1" advAuto="0"/>
      <p:bldP spid="22"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Turing Test</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54</a:t>
            </a:fld>
            <a:endParaRPr lang="en-US"/>
          </a:p>
        </p:txBody>
      </p:sp>
      <p:pic>
        <p:nvPicPr>
          <p:cNvPr id="6" name="Picture 5"/>
          <p:cNvPicPr>
            <a:picLocks noChangeAspect="1"/>
          </p:cNvPicPr>
          <p:nvPr/>
        </p:nvPicPr>
        <p:blipFill>
          <a:blip r:embed="rId2"/>
          <a:stretch>
            <a:fillRect/>
          </a:stretch>
        </p:blipFill>
        <p:spPr>
          <a:xfrm>
            <a:off x="0" y="1066800"/>
            <a:ext cx="9144000" cy="2836408"/>
          </a:xfrm>
          <a:prstGeom prst="rect">
            <a:avLst/>
          </a:prstGeom>
        </p:spPr>
      </p:pic>
      <p:pic>
        <p:nvPicPr>
          <p:cNvPr id="7" name="Picture 6"/>
          <p:cNvPicPr>
            <a:picLocks noChangeAspect="1"/>
          </p:cNvPicPr>
          <p:nvPr/>
        </p:nvPicPr>
        <p:blipFill>
          <a:blip r:embed="rId3"/>
          <a:stretch>
            <a:fillRect/>
          </a:stretch>
        </p:blipFill>
        <p:spPr>
          <a:xfrm>
            <a:off x="3122936" y="4267200"/>
            <a:ext cx="6021063" cy="2116592"/>
          </a:xfrm>
          <a:prstGeom prst="rect">
            <a:avLst/>
          </a:prstGeom>
        </p:spPr>
      </p:pic>
    </p:spTree>
    <p:extLst>
      <p:ext uri="{BB962C8B-B14F-4D97-AF65-F5344CB8AC3E}">
        <p14:creationId xmlns:p14="http://schemas.microsoft.com/office/powerpoint/2010/main" val="17113939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38200"/>
            <a:ext cx="9144000" cy="1143000"/>
          </a:xfrm>
        </p:spPr>
        <p:txBody>
          <a:bodyPr>
            <a:normAutofit fontScale="90000"/>
          </a:bodyPr>
          <a:lstStyle/>
          <a:p>
            <a:r>
              <a:rPr lang="en-US" dirty="0"/>
              <a:t>Natural Language Does Not Emerge 'Naturally' in Multi-Agent </a:t>
            </a:r>
            <a:r>
              <a:rPr lang="en-US" dirty="0" smtClean="0"/>
              <a:t>Dialog</a:t>
            </a:r>
            <a:br>
              <a:rPr lang="en-US" dirty="0" smtClean="0"/>
            </a:br>
            <a:r>
              <a:rPr lang="en-US" sz="2700" dirty="0" smtClean="0"/>
              <a:t>[EMNLP ‘17]</a:t>
            </a:r>
            <a:br>
              <a:rPr lang="en-US" sz="2700" dirty="0" smtClean="0"/>
            </a:br>
            <a:r>
              <a:rPr lang="en-US" sz="2700" dirty="0" smtClean="0">
                <a:solidFill>
                  <a:srgbClr val="FF0000"/>
                </a:solidFill>
              </a:rPr>
              <a:t>Best Paper Award</a:t>
            </a:r>
            <a:endParaRPr lang="en-US" sz="2700" dirty="0">
              <a:solidFill>
                <a:srgbClr val="FF0000"/>
              </a:solidFill>
            </a:endParaRPr>
          </a:p>
        </p:txBody>
      </p:sp>
      <p:pic>
        <p:nvPicPr>
          <p:cNvPr id="22" name="Shape 63" descr="rounded_jose.jpg"/>
          <p:cNvPicPr preferRelativeResize="0"/>
          <p:nvPr/>
        </p:nvPicPr>
        <p:blipFill>
          <a:blip r:embed="rId3">
            <a:alphaModFix/>
          </a:blip>
          <a:stretch>
            <a:fillRect/>
          </a:stretch>
        </p:blipFill>
        <p:spPr>
          <a:xfrm>
            <a:off x="5239761" y="2667001"/>
            <a:ext cx="1176314" cy="1159927"/>
          </a:xfrm>
          <a:prstGeom prst="rect">
            <a:avLst/>
          </a:prstGeom>
          <a:noFill/>
          <a:ln>
            <a:noFill/>
          </a:ln>
        </p:spPr>
      </p:pic>
      <p:pic>
        <p:nvPicPr>
          <p:cNvPr id="24" name="Shape 65" descr="rounded_dhruv.jpg"/>
          <p:cNvPicPr preferRelativeResize="0"/>
          <p:nvPr/>
        </p:nvPicPr>
        <p:blipFill>
          <a:blip r:embed="rId4">
            <a:alphaModFix/>
          </a:blip>
          <a:stretch>
            <a:fillRect/>
          </a:stretch>
        </p:blipFill>
        <p:spPr>
          <a:xfrm>
            <a:off x="5204049" y="4643501"/>
            <a:ext cx="1176313" cy="1159928"/>
          </a:xfrm>
          <a:prstGeom prst="rect">
            <a:avLst/>
          </a:prstGeom>
          <a:noFill/>
          <a:ln>
            <a:noFill/>
          </a:ln>
        </p:spPr>
      </p:pic>
      <p:sp>
        <p:nvSpPr>
          <p:cNvPr id="26" name="Shape 67"/>
          <p:cNvSpPr txBox="1"/>
          <p:nvPr/>
        </p:nvSpPr>
        <p:spPr>
          <a:xfrm>
            <a:off x="2895600" y="3775674"/>
            <a:ext cx="1611577" cy="717122"/>
          </a:xfrm>
          <a:prstGeom prst="rect">
            <a:avLst/>
          </a:prstGeom>
          <a:noFill/>
          <a:ln>
            <a:noFill/>
          </a:ln>
        </p:spPr>
        <p:txBody>
          <a:bodyPr lIns="91425" tIns="91425" rIns="91425" bIns="91425" anchor="t" anchorCtr="0">
            <a:noAutofit/>
          </a:bodyPr>
          <a:lstStyle/>
          <a:p>
            <a:pPr lvl="0" algn="ctr" rtl="0">
              <a:spcBef>
                <a:spcPts val="0"/>
              </a:spcBef>
              <a:buNone/>
            </a:pPr>
            <a:r>
              <a:rPr lang="en" sz="1400" dirty="0" err="1">
                <a:latin typeface="Calibri"/>
                <a:ea typeface="Calibri"/>
                <a:cs typeface="Calibri"/>
                <a:sym typeface="Calibri"/>
              </a:rPr>
              <a:t>Satwik</a:t>
            </a:r>
            <a:r>
              <a:rPr lang="en" sz="1400" dirty="0">
                <a:latin typeface="Calibri"/>
                <a:ea typeface="Calibri"/>
                <a:cs typeface="Calibri"/>
                <a:sym typeface="Calibri"/>
              </a:rPr>
              <a:t> </a:t>
            </a:r>
            <a:r>
              <a:rPr lang="en" sz="1400" dirty="0" err="1" smtClean="0">
                <a:latin typeface="Calibri"/>
                <a:ea typeface="Calibri"/>
                <a:cs typeface="Calibri"/>
                <a:sym typeface="Calibri"/>
              </a:rPr>
              <a:t>Kottur</a:t>
            </a:r>
            <a:r>
              <a:rPr lang="en-US" sz="1400" dirty="0" smtClean="0">
                <a:latin typeface="Calibri"/>
                <a:ea typeface="Calibri"/>
                <a:cs typeface="Calibri"/>
                <a:sym typeface="Calibri"/>
              </a:rPr>
              <a:t>*</a:t>
            </a:r>
            <a:r>
              <a:rPr lang="en" sz="1400" dirty="0">
                <a:latin typeface="Calibri"/>
                <a:ea typeface="Calibri"/>
                <a:cs typeface="Calibri"/>
                <a:sym typeface="Calibri"/>
              </a:rPr>
              <a:t/>
            </a:r>
            <a:br>
              <a:rPr lang="en" sz="1400" dirty="0">
                <a:latin typeface="Calibri"/>
                <a:ea typeface="Calibri"/>
                <a:cs typeface="Calibri"/>
                <a:sym typeface="Calibri"/>
              </a:rPr>
            </a:br>
            <a:r>
              <a:rPr lang="en" sz="1400" dirty="0">
                <a:latin typeface="Calibri"/>
                <a:ea typeface="Calibri"/>
                <a:cs typeface="Calibri"/>
                <a:sym typeface="Calibri"/>
              </a:rPr>
              <a:t>(CMU)</a:t>
            </a:r>
          </a:p>
        </p:txBody>
      </p:sp>
      <p:sp>
        <p:nvSpPr>
          <p:cNvPr id="30" name="Shape 71"/>
          <p:cNvSpPr txBox="1"/>
          <p:nvPr/>
        </p:nvSpPr>
        <p:spPr>
          <a:xfrm>
            <a:off x="4980484" y="3842704"/>
            <a:ext cx="1611577" cy="717122"/>
          </a:xfrm>
          <a:prstGeom prst="rect">
            <a:avLst/>
          </a:prstGeom>
          <a:noFill/>
          <a:ln>
            <a:noFill/>
          </a:ln>
        </p:spPr>
        <p:txBody>
          <a:bodyPr lIns="91425" tIns="91425" rIns="91425" bIns="91425" anchor="t" anchorCtr="0">
            <a:noAutofit/>
          </a:bodyPr>
          <a:lstStyle/>
          <a:p>
            <a:pPr lvl="0" algn="ctr" rtl="0">
              <a:spcBef>
                <a:spcPts val="0"/>
              </a:spcBef>
              <a:buNone/>
            </a:pPr>
            <a:r>
              <a:rPr lang="en" sz="1400" dirty="0">
                <a:highlight>
                  <a:srgbClr val="FFFFFF"/>
                </a:highlight>
                <a:latin typeface="Calibri"/>
                <a:ea typeface="Calibri"/>
                <a:cs typeface="Calibri"/>
                <a:sym typeface="Calibri"/>
              </a:rPr>
              <a:t>José Moura </a:t>
            </a:r>
            <a:br>
              <a:rPr lang="en" sz="1400" dirty="0">
                <a:highlight>
                  <a:srgbClr val="FFFFFF"/>
                </a:highlight>
                <a:latin typeface="Calibri"/>
                <a:ea typeface="Calibri"/>
                <a:cs typeface="Calibri"/>
                <a:sym typeface="Calibri"/>
              </a:rPr>
            </a:br>
            <a:r>
              <a:rPr lang="en" sz="1400" dirty="0">
                <a:latin typeface="Calibri"/>
                <a:ea typeface="Calibri"/>
                <a:cs typeface="Calibri"/>
                <a:sym typeface="Calibri"/>
              </a:rPr>
              <a:t>(CMU)</a:t>
            </a:r>
          </a:p>
        </p:txBody>
      </p:sp>
      <p:sp>
        <p:nvSpPr>
          <p:cNvPr id="32" name="Shape 73"/>
          <p:cNvSpPr txBox="1"/>
          <p:nvPr/>
        </p:nvSpPr>
        <p:spPr>
          <a:xfrm>
            <a:off x="4724401" y="5819203"/>
            <a:ext cx="2046022" cy="717122"/>
          </a:xfrm>
          <a:prstGeom prst="rect">
            <a:avLst/>
          </a:prstGeom>
          <a:noFill/>
          <a:ln>
            <a:noFill/>
          </a:ln>
        </p:spPr>
        <p:txBody>
          <a:bodyPr lIns="91425" tIns="91425" rIns="91425" bIns="91425" anchor="t" anchorCtr="0">
            <a:noAutofit/>
          </a:bodyPr>
          <a:lstStyle/>
          <a:p>
            <a:pPr lvl="0" algn="ctr" rtl="0">
              <a:spcBef>
                <a:spcPts val="0"/>
              </a:spcBef>
              <a:buNone/>
            </a:pPr>
            <a:r>
              <a:rPr lang="en" sz="1400" dirty="0">
                <a:latin typeface="Calibri"/>
                <a:ea typeface="Calibri"/>
                <a:cs typeface="Calibri"/>
                <a:sym typeface="Calibri"/>
              </a:rPr>
              <a:t>Dhruv Batra</a:t>
            </a:r>
            <a:br>
              <a:rPr lang="en" sz="1400" dirty="0">
                <a:latin typeface="Calibri"/>
                <a:ea typeface="Calibri"/>
                <a:cs typeface="Calibri"/>
                <a:sym typeface="Calibri"/>
              </a:rPr>
            </a:br>
            <a:r>
              <a:rPr lang="en" sz="1400" dirty="0">
                <a:latin typeface="Calibri"/>
                <a:ea typeface="Calibri"/>
                <a:cs typeface="Calibri"/>
                <a:sym typeface="Calibri"/>
              </a:rPr>
              <a:t>(Georgia </a:t>
            </a:r>
            <a:r>
              <a:rPr lang="en" sz="1400" dirty="0" smtClean="0">
                <a:latin typeface="Calibri"/>
                <a:ea typeface="Calibri"/>
                <a:cs typeface="Calibri"/>
                <a:sym typeface="Calibri"/>
              </a:rPr>
              <a:t>Tech</a:t>
            </a:r>
            <a:r>
              <a:rPr lang="en-US" sz="1400" dirty="0" smtClean="0">
                <a:latin typeface="Calibri"/>
                <a:ea typeface="Calibri"/>
                <a:cs typeface="Calibri"/>
                <a:sym typeface="Calibri"/>
              </a:rPr>
              <a:t> / FAIR</a:t>
            </a:r>
            <a:r>
              <a:rPr lang="en" sz="1400" dirty="0" smtClean="0">
                <a:latin typeface="Calibri"/>
                <a:ea typeface="Calibri"/>
                <a:cs typeface="Calibri"/>
                <a:sym typeface="Calibri"/>
              </a:rPr>
              <a:t>)</a:t>
            </a:r>
            <a:endParaRPr lang="en" sz="1400" dirty="0">
              <a:latin typeface="Calibri"/>
              <a:ea typeface="Calibri"/>
              <a:cs typeface="Calibri"/>
              <a:sym typeface="Calibri"/>
            </a:endParaRPr>
          </a:p>
        </p:txBody>
      </p:sp>
      <p:pic>
        <p:nvPicPr>
          <p:cNvPr id="33" name="Shape 74" descr="imageedit_3_3195887845.gif"/>
          <p:cNvPicPr preferRelativeResize="0"/>
          <p:nvPr/>
        </p:nvPicPr>
        <p:blipFill>
          <a:blip r:embed="rId5">
            <a:alphaModFix/>
          </a:blip>
          <a:stretch>
            <a:fillRect/>
          </a:stretch>
        </p:blipFill>
        <p:spPr>
          <a:xfrm>
            <a:off x="2984717" y="2667000"/>
            <a:ext cx="1176312" cy="1159928"/>
          </a:xfrm>
          <a:prstGeom prst="rect">
            <a:avLst/>
          </a:prstGeom>
          <a:noFill/>
          <a:ln>
            <a:noFill/>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9007" y="4631325"/>
            <a:ext cx="1232501" cy="1174984"/>
          </a:xfrm>
          <a:prstGeom prst="ellipse">
            <a:avLst/>
          </a:prstGeom>
        </p:spPr>
      </p:pic>
      <p:sp>
        <p:nvSpPr>
          <p:cNvPr id="35" name="Shape 73"/>
          <p:cNvSpPr txBox="1"/>
          <p:nvPr/>
        </p:nvSpPr>
        <p:spPr>
          <a:xfrm>
            <a:off x="2743200" y="5819203"/>
            <a:ext cx="1611577" cy="717122"/>
          </a:xfrm>
          <a:prstGeom prst="rect">
            <a:avLst/>
          </a:prstGeom>
          <a:noFill/>
          <a:ln>
            <a:noFill/>
          </a:ln>
        </p:spPr>
        <p:txBody>
          <a:bodyPr lIns="91425" tIns="91425" rIns="91425" bIns="91425" anchor="t" anchorCtr="0">
            <a:noAutofit/>
          </a:bodyPr>
          <a:lstStyle/>
          <a:p>
            <a:pPr lvl="0" algn="ctr" rtl="0">
              <a:spcBef>
                <a:spcPts val="0"/>
              </a:spcBef>
              <a:buNone/>
            </a:pPr>
            <a:r>
              <a:rPr lang="en-US" sz="1400" dirty="0" smtClean="0">
                <a:latin typeface="Calibri"/>
                <a:ea typeface="Calibri"/>
                <a:cs typeface="Calibri"/>
                <a:sym typeface="Calibri"/>
              </a:rPr>
              <a:t>Stefan Lee</a:t>
            </a:r>
            <a:br>
              <a:rPr lang="en-US" sz="1400" dirty="0" smtClean="0">
                <a:latin typeface="Calibri"/>
                <a:ea typeface="Calibri"/>
                <a:cs typeface="Calibri"/>
                <a:sym typeface="Calibri"/>
              </a:rPr>
            </a:br>
            <a:r>
              <a:rPr lang="en" sz="1400" dirty="0" smtClean="0">
                <a:latin typeface="Calibri"/>
                <a:ea typeface="Calibri"/>
                <a:cs typeface="Calibri"/>
                <a:sym typeface="Calibri"/>
              </a:rPr>
              <a:t>(</a:t>
            </a:r>
            <a:r>
              <a:rPr lang="en-US" sz="1400" dirty="0" smtClean="0">
                <a:latin typeface="Calibri"/>
                <a:ea typeface="Calibri"/>
                <a:cs typeface="Calibri"/>
                <a:sym typeface="Calibri"/>
              </a:rPr>
              <a:t>Virginia Tech</a:t>
            </a:r>
            <a:r>
              <a:rPr lang="en" sz="1400" dirty="0" smtClean="0">
                <a:latin typeface="Calibri"/>
                <a:ea typeface="Calibri"/>
                <a:cs typeface="Calibri"/>
                <a:sym typeface="Calibri"/>
              </a:rPr>
              <a:t>)</a:t>
            </a:r>
            <a:endParaRPr lang="en" sz="1400" dirty="0">
              <a:latin typeface="Calibri"/>
              <a:ea typeface="Calibri"/>
              <a:cs typeface="Calibri"/>
              <a:sym typeface="Calibri"/>
            </a:endParaRPr>
          </a:p>
        </p:txBody>
      </p:sp>
    </p:spTree>
    <p:extLst>
      <p:ext uri="{BB962C8B-B14F-4D97-AF65-F5344CB8AC3E}">
        <p14:creationId xmlns:p14="http://schemas.microsoft.com/office/powerpoint/2010/main" val="8926516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Toy World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Sanity check</a:t>
                </a:r>
              </a:p>
              <a:p>
                <a:endParaRPr lang="en-US" dirty="0" smtClean="0"/>
              </a:p>
              <a:p>
                <a:r>
                  <a:rPr lang="en-US" dirty="0" smtClean="0"/>
                  <a:t>Simple, synthetic world</a:t>
                </a:r>
              </a:p>
              <a:p>
                <a:pPr lvl="1"/>
                <a:r>
                  <a:rPr lang="en-US" dirty="0" smtClean="0"/>
                  <a:t>Instances - (shape, color, style)</a:t>
                </a:r>
              </a:p>
              <a:p>
                <a:pPr lvl="1"/>
                <a:r>
                  <a:rPr lang="en-US" dirty="0" smtClean="0"/>
                  <a:t>Total of </a:t>
                </a:r>
                <a14:m>
                  <m:oMath xmlns:m="http://schemas.openxmlformats.org/officeDocument/2006/math">
                    <m:sSup>
                      <m:sSupPr>
                        <m:ctrlPr>
                          <a:rPr lang="en-US" b="0" i="1" smtClean="0">
                            <a:latin typeface="Cambria Math" charset="0"/>
                          </a:rPr>
                        </m:ctrlPr>
                      </m:sSupPr>
                      <m:e>
                        <m:r>
                          <a:rPr lang="en-US" b="0" i="1" smtClean="0">
                            <a:latin typeface="Cambria Math" charset="0"/>
                          </a:rPr>
                          <m:t>4</m:t>
                        </m:r>
                      </m:e>
                      <m:sup>
                        <m:r>
                          <a:rPr lang="en-US" b="0" i="1" smtClean="0">
                            <a:latin typeface="Cambria Math" charset="0"/>
                          </a:rPr>
                          <m:t>3</m:t>
                        </m:r>
                      </m:sup>
                    </m:sSup>
                    <m:r>
                      <a:rPr lang="en-US" b="0" i="1" smtClean="0">
                        <a:latin typeface="Cambria Math" charset="0"/>
                      </a:rPr>
                      <m:t>(64)</m:t>
                    </m:r>
                  </m:oMath>
                </a14:m>
                <a:r>
                  <a:rPr lang="en-US" dirty="0" smtClean="0"/>
                  <a:t> instances</a:t>
                </a:r>
              </a:p>
              <a:p>
                <a:pPr lvl="1"/>
                <a:endParaRPr lang="en-US" dirty="0" smtClean="0"/>
              </a:p>
              <a:p>
                <a:pPr lvl="1"/>
                <a:endParaRPr lang="en-US" dirty="0"/>
              </a:p>
              <a:p>
                <a:pPr lvl="1"/>
                <a:endParaRPr lang="en-US" dirty="0" smtClean="0"/>
              </a:p>
              <a:p>
                <a:pPr lvl="1"/>
                <a:r>
                  <a:rPr lang="en-US" dirty="0" smtClean="0"/>
                  <a:t>Example instances: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98" t="-812"/>
                </a:stretch>
              </a:blipFill>
            </p:spPr>
            <p:txBody>
              <a:bodyPr/>
              <a:lstStyle/>
              <a:p>
                <a:r>
                  <a:rPr lang="en-US">
                    <a:noFill/>
                  </a:rPr>
                  <a:t> </a:t>
                </a:r>
              </a:p>
            </p:txBody>
          </p:sp>
        </mc:Fallback>
      </mc:AlternateContent>
      <p:sp>
        <p:nvSpPr>
          <p:cNvPr id="13" name="TextBox 12"/>
          <p:cNvSpPr txBox="1"/>
          <p:nvPr/>
        </p:nvSpPr>
        <p:spPr>
          <a:xfrm>
            <a:off x="1815708" y="5265357"/>
            <a:ext cx="1779005" cy="230832"/>
          </a:xfrm>
          <a:prstGeom prst="rect">
            <a:avLst/>
          </a:prstGeom>
          <a:noFill/>
        </p:spPr>
        <p:txBody>
          <a:bodyPr wrap="square" rtlCol="0">
            <a:spAutoFit/>
          </a:bodyPr>
          <a:lstStyle/>
          <a:p>
            <a:pPr algn="ctr"/>
            <a:r>
              <a:rPr lang="en-US" sz="900" dirty="0"/>
              <a:t>(triangle, purple, filled)</a:t>
            </a:r>
          </a:p>
        </p:txBody>
      </p:sp>
      <p:sp>
        <p:nvSpPr>
          <p:cNvPr id="16" name="TextBox 15"/>
          <p:cNvSpPr txBox="1"/>
          <p:nvPr/>
        </p:nvSpPr>
        <p:spPr>
          <a:xfrm>
            <a:off x="4470014" y="5268100"/>
            <a:ext cx="1536218" cy="230832"/>
          </a:xfrm>
          <a:prstGeom prst="rect">
            <a:avLst/>
          </a:prstGeom>
          <a:noFill/>
        </p:spPr>
        <p:txBody>
          <a:bodyPr wrap="square" rtlCol="0">
            <a:spAutoFit/>
          </a:bodyPr>
          <a:lstStyle/>
          <a:p>
            <a:pPr algn="ctr"/>
            <a:r>
              <a:rPr lang="en-US" sz="900" dirty="0"/>
              <a:t>(square, blue, solid)</a:t>
            </a:r>
          </a:p>
        </p:txBody>
      </p:sp>
      <p:sp>
        <p:nvSpPr>
          <p:cNvPr id="17" name="TextBox 16"/>
          <p:cNvSpPr txBox="1"/>
          <p:nvPr/>
        </p:nvSpPr>
        <p:spPr>
          <a:xfrm>
            <a:off x="6547531" y="5238845"/>
            <a:ext cx="1640856" cy="230832"/>
          </a:xfrm>
          <a:prstGeom prst="rect">
            <a:avLst/>
          </a:prstGeom>
          <a:noFill/>
        </p:spPr>
        <p:txBody>
          <a:bodyPr wrap="square" rtlCol="0">
            <a:spAutoFit/>
          </a:bodyPr>
          <a:lstStyle/>
          <a:p>
            <a:pPr algn="ctr"/>
            <a:r>
              <a:rPr lang="en-US" sz="900"/>
              <a:t>(circle, </a:t>
            </a:r>
            <a:r>
              <a:rPr lang="en-US" sz="900" dirty="0"/>
              <a:t>blue</a:t>
            </a:r>
            <a:r>
              <a:rPr lang="en-US" sz="900"/>
              <a:t>, dotted)</a:t>
            </a:r>
            <a:endParaRPr lang="en-US" sz="900" dirty="0"/>
          </a:p>
        </p:txBody>
      </p:sp>
      <p:sp>
        <p:nvSpPr>
          <p:cNvPr id="98" name="Triangle"/>
          <p:cNvSpPr/>
          <p:nvPr/>
        </p:nvSpPr>
        <p:spPr>
          <a:xfrm>
            <a:off x="1378711" y="5134009"/>
            <a:ext cx="436997" cy="45716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B14AFF"/>
          </a:solidFill>
          <a:ln w="3175">
            <a:miter lim="400000"/>
          </a:ln>
          <a:effectLst>
            <a:outerShdw blurRad="25400" dist="12700" dir="5400000" rotWithShape="0">
              <a:srgbClr val="000000">
                <a:alpha val="50000"/>
              </a:srgbClr>
            </a:outerShdw>
          </a:effectLst>
        </p:spPr>
        <p:txBody>
          <a:bodyPr lIns="20092" tIns="20092" rIns="20092" bIns="20092" anchor="ctr"/>
          <a:lstStyle/>
          <a:p>
            <a:pPr>
              <a:defRPr sz="2200">
                <a:solidFill>
                  <a:srgbClr val="FFFFFF"/>
                </a:solidFill>
              </a:defRPr>
            </a:pPr>
            <a:endParaRPr sz="1160">
              <a:solidFill>
                <a:schemeClr val="accent6">
                  <a:lumMod val="75000"/>
                </a:schemeClr>
              </a:solidFill>
            </a:endParaRPr>
          </a:p>
        </p:txBody>
      </p:sp>
      <p:sp>
        <p:nvSpPr>
          <p:cNvPr id="99" name="Rectangle"/>
          <p:cNvSpPr/>
          <p:nvPr/>
        </p:nvSpPr>
        <p:spPr>
          <a:xfrm>
            <a:off x="4011142" y="5197668"/>
            <a:ext cx="438704" cy="412378"/>
          </a:xfrm>
          <a:prstGeom prst="rect">
            <a:avLst/>
          </a:prstGeom>
          <a:ln w="25400">
            <a:solidFill>
              <a:srgbClr val="0070C0"/>
            </a:solidFill>
            <a:miter lim="400000"/>
          </a:ln>
          <a:effectLst>
            <a:outerShdw blurRad="25400" dist="12700" dir="5400000" rotWithShape="0">
              <a:srgbClr val="000000">
                <a:alpha val="50000"/>
              </a:srgbClr>
            </a:outerShdw>
          </a:effectLst>
        </p:spPr>
        <p:txBody>
          <a:bodyPr lIns="20092" tIns="20092" rIns="20092" bIns="20092" anchor="ctr"/>
          <a:lstStyle/>
          <a:p>
            <a:pPr>
              <a:defRPr sz="2200">
                <a:solidFill>
                  <a:schemeClr val="accent2">
                    <a:hueOff val="-2473793"/>
                    <a:satOff val="-50209"/>
                    <a:lumOff val="23543"/>
                  </a:schemeClr>
                </a:solidFill>
              </a:defRPr>
            </a:pPr>
            <a:endParaRPr sz="1160"/>
          </a:p>
        </p:txBody>
      </p:sp>
      <p:sp>
        <p:nvSpPr>
          <p:cNvPr id="100" name="Oval"/>
          <p:cNvSpPr/>
          <p:nvPr/>
        </p:nvSpPr>
        <p:spPr>
          <a:xfrm>
            <a:off x="6195136" y="5160764"/>
            <a:ext cx="435668" cy="433162"/>
          </a:xfrm>
          <a:prstGeom prst="ellipse">
            <a:avLst/>
          </a:prstGeom>
          <a:ln w="25400" cap="rnd">
            <a:solidFill>
              <a:schemeClr val="accent1"/>
            </a:solidFill>
            <a:custDash>
              <a:ds d="100000" sp="200000"/>
            </a:custDash>
          </a:ln>
          <a:effectLst>
            <a:outerShdw blurRad="25400" dist="12700" dir="5400000" rotWithShape="0">
              <a:srgbClr val="000000">
                <a:alpha val="50000"/>
              </a:srgbClr>
            </a:outerShdw>
          </a:effectLst>
        </p:spPr>
        <p:txBody>
          <a:bodyPr lIns="20092" tIns="20092" rIns="20092" bIns="20092" anchor="ctr"/>
          <a:lstStyle/>
          <a:p>
            <a:pPr>
              <a:defRPr sz="2200">
                <a:solidFill>
                  <a:schemeClr val="accent2">
                    <a:hueOff val="-2473793"/>
                    <a:satOff val="-50209"/>
                    <a:lumOff val="23543"/>
                  </a:schemeClr>
                </a:solidFill>
              </a:defRPr>
            </a:pPr>
            <a:endParaRPr sz="1160"/>
          </a:p>
        </p:txBody>
      </p:sp>
      <p:sp>
        <p:nvSpPr>
          <p:cNvPr id="121" name="color"/>
          <p:cNvSpPr/>
          <p:nvPr/>
        </p:nvSpPr>
        <p:spPr>
          <a:xfrm>
            <a:off x="6868035" y="1613959"/>
            <a:ext cx="458058"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color</a:t>
            </a:r>
          </a:p>
        </p:txBody>
      </p:sp>
      <p:sp>
        <p:nvSpPr>
          <p:cNvPr id="122" name="Rectangle"/>
          <p:cNvSpPr/>
          <p:nvPr/>
        </p:nvSpPr>
        <p:spPr>
          <a:xfrm>
            <a:off x="5440144" y="2442990"/>
            <a:ext cx="339635" cy="332461"/>
          </a:xfrm>
          <a:prstGeom prst="rect">
            <a:avLst/>
          </a:prstGeom>
          <a:solidFill>
            <a:srgbClr val="70AD47">
              <a:lumMod val="75000"/>
            </a:srgbClr>
          </a:solidFill>
          <a:ln w="3175">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70AD47">
                  <a:lumMod val="75000"/>
                </a:srgbClr>
              </a:solidFill>
              <a:effectLst/>
              <a:uLnTx/>
              <a:uFillTx/>
              <a:latin typeface="Calibri" panose="020F0502020204030204"/>
              <a:ea typeface=""/>
              <a:cs typeface=""/>
            </a:endParaRPr>
          </a:p>
        </p:txBody>
      </p:sp>
      <p:sp>
        <p:nvSpPr>
          <p:cNvPr id="123" name="Oval"/>
          <p:cNvSpPr/>
          <p:nvPr/>
        </p:nvSpPr>
        <p:spPr>
          <a:xfrm>
            <a:off x="5440144" y="2854445"/>
            <a:ext cx="339635" cy="332460"/>
          </a:xfrm>
          <a:prstGeom prst="ellipse">
            <a:avLst/>
          </a:prstGeom>
          <a:solidFill>
            <a:srgbClr val="70AD47">
              <a:lumMod val="75000"/>
            </a:srgbClr>
          </a:solidFill>
          <a:ln w="3175">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70AD47">
                  <a:lumMod val="75000"/>
                </a:srgbClr>
              </a:solidFill>
              <a:effectLst/>
              <a:uLnTx/>
              <a:uFillTx/>
              <a:latin typeface="Calibri" panose="020F0502020204030204"/>
              <a:ea typeface=""/>
              <a:cs typeface=""/>
            </a:endParaRPr>
          </a:p>
        </p:txBody>
      </p:sp>
      <p:sp>
        <p:nvSpPr>
          <p:cNvPr id="124" name="Oval"/>
          <p:cNvSpPr/>
          <p:nvPr/>
        </p:nvSpPr>
        <p:spPr>
          <a:xfrm>
            <a:off x="7808387" y="3302842"/>
            <a:ext cx="339635" cy="332461"/>
          </a:xfrm>
          <a:prstGeom prst="ellipse">
            <a:avLst/>
          </a:prstGeom>
          <a:ln w="25400">
            <a:solidFill>
              <a:srgbClr val="4472C4"/>
            </a:solidFill>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ED7D31">
                  <a:hueOff val="-2473793"/>
                  <a:satOff val="-50209"/>
                  <a:lumOff val="23543"/>
                </a:srgbClr>
              </a:solidFill>
              <a:effectLst/>
              <a:uLnTx/>
              <a:uFillTx/>
              <a:latin typeface="Calibri" panose="020F0502020204030204"/>
              <a:ea typeface=""/>
              <a:cs typeface=""/>
            </a:endParaRPr>
          </a:p>
        </p:txBody>
      </p:sp>
      <p:sp>
        <p:nvSpPr>
          <p:cNvPr id="125" name="Rectangle"/>
          <p:cNvSpPr/>
          <p:nvPr/>
        </p:nvSpPr>
        <p:spPr>
          <a:xfrm>
            <a:off x="6634773" y="1994249"/>
            <a:ext cx="339635" cy="332461"/>
          </a:xfrm>
          <a:prstGeom prst="rect">
            <a:avLst/>
          </a:prstGeom>
          <a:ln w="25400">
            <a:solidFill>
              <a:srgbClr val="4472C4"/>
            </a:solidFill>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ED7D31">
                  <a:hueOff val="-2473793"/>
                  <a:satOff val="-50209"/>
                  <a:lumOff val="23543"/>
                </a:srgbClr>
              </a:solidFill>
              <a:effectLst/>
              <a:uLnTx/>
              <a:uFillTx/>
              <a:latin typeface="Calibri" panose="020F0502020204030204"/>
              <a:ea typeface=""/>
              <a:cs typeface=""/>
            </a:endParaRPr>
          </a:p>
        </p:txBody>
      </p:sp>
      <p:sp>
        <p:nvSpPr>
          <p:cNvPr id="126" name="Oval"/>
          <p:cNvSpPr/>
          <p:nvPr/>
        </p:nvSpPr>
        <p:spPr>
          <a:xfrm>
            <a:off x="7808387" y="2442990"/>
            <a:ext cx="339635" cy="332461"/>
          </a:xfrm>
          <a:prstGeom prst="ellipse">
            <a:avLst/>
          </a:prstGeom>
          <a:ln w="25400">
            <a:solidFill>
              <a:srgbClr val="4472C4"/>
            </a:solidFill>
            <a:custDash>
              <a:ds d="600000" sp="600000"/>
            </a:custDash>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ED7D31">
                  <a:hueOff val="-2473793"/>
                  <a:satOff val="-50209"/>
                  <a:lumOff val="23543"/>
                </a:srgbClr>
              </a:solidFill>
              <a:effectLst/>
              <a:uLnTx/>
              <a:uFillTx/>
              <a:latin typeface="Calibri" panose="020F0502020204030204"/>
              <a:ea typeface=""/>
              <a:cs typeface=""/>
            </a:endParaRPr>
          </a:p>
        </p:txBody>
      </p:sp>
      <p:sp>
        <p:nvSpPr>
          <p:cNvPr id="127" name="Oval"/>
          <p:cNvSpPr/>
          <p:nvPr/>
        </p:nvSpPr>
        <p:spPr>
          <a:xfrm>
            <a:off x="7808387" y="2854445"/>
            <a:ext cx="339635" cy="332460"/>
          </a:xfrm>
          <a:prstGeom prst="ellipse">
            <a:avLst/>
          </a:prstGeom>
          <a:ln w="25400" cap="rnd">
            <a:solidFill>
              <a:srgbClr val="4472C4"/>
            </a:solidFill>
            <a:custDash>
              <a:ds d="100000" sp="200000"/>
            </a:custDash>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ED7D31">
                  <a:hueOff val="-2473793"/>
                  <a:satOff val="-50209"/>
                  <a:lumOff val="23543"/>
                </a:srgbClr>
              </a:solidFill>
              <a:effectLst/>
              <a:uLnTx/>
              <a:uFillTx/>
              <a:latin typeface="Calibri" panose="020F0502020204030204"/>
              <a:ea typeface=""/>
              <a:cs typeface=""/>
            </a:endParaRPr>
          </a:p>
        </p:txBody>
      </p:sp>
      <p:sp>
        <p:nvSpPr>
          <p:cNvPr id="128" name="Oval"/>
          <p:cNvSpPr/>
          <p:nvPr/>
        </p:nvSpPr>
        <p:spPr>
          <a:xfrm>
            <a:off x="7808387" y="1985484"/>
            <a:ext cx="339635" cy="332461"/>
          </a:xfrm>
          <a:prstGeom prst="ellipse">
            <a:avLst/>
          </a:prstGeom>
          <a:solidFill>
            <a:srgbClr val="4472C4"/>
          </a:solidFill>
          <a:ln w="3175">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ED7D31">
                  <a:hueOff val="-2473793"/>
                  <a:satOff val="-50209"/>
                  <a:lumOff val="23543"/>
                </a:srgbClr>
              </a:solidFill>
              <a:effectLst/>
              <a:uLnTx/>
              <a:uFillTx/>
              <a:latin typeface="Calibri" panose="020F0502020204030204"/>
              <a:ea typeface=""/>
              <a:cs typeface=""/>
            </a:endParaRPr>
          </a:p>
        </p:txBody>
      </p:sp>
      <p:sp>
        <p:nvSpPr>
          <p:cNvPr id="129" name="Rectangle"/>
          <p:cNvSpPr/>
          <p:nvPr/>
        </p:nvSpPr>
        <p:spPr>
          <a:xfrm>
            <a:off x="6634773" y="2442990"/>
            <a:ext cx="339635" cy="332461"/>
          </a:xfrm>
          <a:prstGeom prst="rect">
            <a:avLst/>
          </a:prstGeom>
          <a:noFill/>
          <a:ln w="25400">
            <a:solidFill>
              <a:srgbClr val="70AD47">
                <a:lumMod val="75000"/>
              </a:srgbClr>
            </a:solidFill>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ED7D31">
                  <a:hueOff val="-2473793"/>
                  <a:satOff val="-50209"/>
                  <a:lumOff val="23543"/>
                </a:srgbClr>
              </a:solidFill>
              <a:effectLst/>
              <a:uLnTx/>
              <a:uFillTx/>
              <a:latin typeface="Calibri" panose="020F0502020204030204"/>
              <a:ea typeface=""/>
              <a:cs typeface=""/>
            </a:endParaRPr>
          </a:p>
        </p:txBody>
      </p:sp>
      <p:sp>
        <p:nvSpPr>
          <p:cNvPr id="130" name="Rectangle"/>
          <p:cNvSpPr/>
          <p:nvPr/>
        </p:nvSpPr>
        <p:spPr>
          <a:xfrm>
            <a:off x="6634773" y="2854445"/>
            <a:ext cx="339635" cy="332460"/>
          </a:xfrm>
          <a:prstGeom prst="rect">
            <a:avLst/>
          </a:prstGeom>
          <a:ln w="25400">
            <a:solidFill>
              <a:srgbClr val="FF0000"/>
            </a:solidFill>
            <a:miter lim="400000"/>
          </a:ln>
          <a:effectLst>
            <a:outerShdw blurRad="25400" dist="12700" dir="5400000" rotWithShape="0">
              <a:srgbClr val="000000">
                <a:alpha val="50000"/>
              </a:srgbClr>
            </a:outerShdw>
          </a:effectLst>
        </p:spPr>
        <p:txBody>
          <a:bodyPr lIns="26789" tIns="26789" rIns="26789" bIns="26789" anchor="ctr"/>
          <a:lstStyle/>
          <a:p>
            <a:pPr algn="l" eaLnBrk="1" fontAlgn="auto" hangingPunct="1">
              <a:spcBef>
                <a:spcPts val="0"/>
              </a:spcBef>
              <a:spcAft>
                <a:spcPts val="0"/>
              </a:spcAft>
              <a:defRPr sz="2200">
                <a:solidFill>
                  <a:srgbClr val="ED7D31">
                    <a:hueOff val="-2473793"/>
                    <a:satOff val="-50209"/>
                    <a:lumOff val="23543"/>
                  </a:srgbClr>
                </a:solidFill>
              </a:defRPr>
            </a:pPr>
            <a:endParaRPr sz="1547">
              <a:solidFill>
                <a:srgbClr val="ED7D31">
                  <a:hueOff val="-2473793"/>
                  <a:satOff val="-50209"/>
                  <a:lumOff val="23543"/>
                </a:srgbClr>
              </a:solidFill>
              <a:latin typeface="Calibri" panose="020F0502020204030204"/>
              <a:ea typeface=""/>
              <a:cs typeface=""/>
            </a:endParaRPr>
          </a:p>
        </p:txBody>
      </p:sp>
      <p:sp>
        <p:nvSpPr>
          <p:cNvPr id="131" name="Rectangle"/>
          <p:cNvSpPr/>
          <p:nvPr/>
        </p:nvSpPr>
        <p:spPr>
          <a:xfrm>
            <a:off x="6634773" y="3289655"/>
            <a:ext cx="339635" cy="332461"/>
          </a:xfrm>
          <a:prstGeom prst="rect">
            <a:avLst/>
          </a:prstGeom>
          <a:ln w="25400">
            <a:solidFill>
              <a:srgbClr val="B14AFF"/>
            </a:solidFill>
            <a:miter lim="400000"/>
          </a:ln>
          <a:effectLst>
            <a:outerShdw blurRad="25400" dist="12700" dir="5400000" rotWithShape="0">
              <a:srgbClr val="000000">
                <a:alpha val="50000"/>
              </a:srgbClr>
            </a:outerShdw>
          </a:effectLst>
        </p:spPr>
        <p:txBody>
          <a:bodyPr lIns="26789" tIns="26789" rIns="26789" bIns="26789" anchor="ctr"/>
          <a:lstStyle/>
          <a:p>
            <a:pPr algn="l" eaLnBrk="1" fontAlgn="auto" hangingPunct="1">
              <a:spcBef>
                <a:spcPts val="0"/>
              </a:spcBef>
              <a:spcAft>
                <a:spcPts val="0"/>
              </a:spcAft>
              <a:defRPr sz="2200">
                <a:solidFill>
                  <a:srgbClr val="ED7D31">
                    <a:hueOff val="-2473793"/>
                    <a:satOff val="-50209"/>
                    <a:lumOff val="23543"/>
                  </a:srgbClr>
                </a:solidFill>
              </a:defRPr>
            </a:pPr>
            <a:endParaRPr sz="1547">
              <a:solidFill>
                <a:srgbClr val="ED7D31">
                  <a:hueOff val="-2473793"/>
                  <a:satOff val="-50209"/>
                  <a:lumOff val="23543"/>
                </a:srgbClr>
              </a:solidFill>
              <a:latin typeface="Calibri" panose="020F0502020204030204"/>
              <a:ea typeface=""/>
              <a:cs typeface=""/>
            </a:endParaRPr>
          </a:p>
        </p:txBody>
      </p:sp>
      <p:sp>
        <p:nvSpPr>
          <p:cNvPr id="132" name="Triangle"/>
          <p:cNvSpPr/>
          <p:nvPr/>
        </p:nvSpPr>
        <p:spPr>
          <a:xfrm>
            <a:off x="5441928" y="1983680"/>
            <a:ext cx="336067" cy="33606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70AD47">
              <a:lumMod val="75000"/>
            </a:srgbClr>
          </a:solidFill>
          <a:ln w="3175">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FFFFFF"/>
                </a:solidFill>
              </a:defRPr>
            </a:pPr>
            <a:endParaRPr kumimoji="0" sz="1547" b="0" i="0" u="none" strike="noStrike" kern="0" cap="none" spc="0" normalizeH="0" baseline="0" noProof="0">
              <a:ln>
                <a:noFill/>
              </a:ln>
              <a:solidFill>
                <a:srgbClr val="70AD47">
                  <a:lumMod val="75000"/>
                </a:srgbClr>
              </a:solidFill>
              <a:effectLst/>
              <a:uLnTx/>
              <a:uFillTx/>
              <a:latin typeface="Calibri" panose="020F0502020204030204"/>
              <a:ea typeface=""/>
              <a:cs typeface=""/>
            </a:endParaRPr>
          </a:p>
        </p:txBody>
      </p:sp>
      <p:sp>
        <p:nvSpPr>
          <p:cNvPr id="133" name="Star"/>
          <p:cNvSpPr/>
          <p:nvPr/>
        </p:nvSpPr>
        <p:spPr>
          <a:xfrm>
            <a:off x="5410200" y="3265901"/>
            <a:ext cx="399523" cy="379969"/>
          </a:xfrm>
          <a:prstGeom prst="star5">
            <a:avLst>
              <a:gd name="adj" fmla="val 19297"/>
              <a:gd name="hf" fmla="val 105146"/>
              <a:gd name="vf" fmla="val 110557"/>
            </a:avLst>
          </a:prstGeom>
          <a:solidFill>
            <a:srgbClr val="70AD47">
              <a:lumMod val="75000"/>
            </a:srgbClr>
          </a:solidFill>
          <a:ln w="3175">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FFFFFF"/>
                </a:solidFill>
              </a:defRPr>
            </a:pPr>
            <a:endParaRPr kumimoji="0" sz="1547" b="0" i="0" u="none" strike="noStrike" kern="0" cap="none" spc="0" normalizeH="0" baseline="0" noProof="0">
              <a:ln>
                <a:noFill/>
              </a:ln>
              <a:solidFill>
                <a:srgbClr val="70AD47">
                  <a:lumMod val="75000"/>
                </a:srgbClr>
              </a:solidFill>
              <a:effectLst/>
              <a:uLnTx/>
              <a:uFillTx/>
              <a:latin typeface="Calibri" panose="020F0502020204030204"/>
              <a:ea typeface=""/>
              <a:cs typeface=""/>
            </a:endParaRPr>
          </a:p>
        </p:txBody>
      </p:sp>
      <p:sp>
        <p:nvSpPr>
          <p:cNvPr id="134" name="triangle"/>
          <p:cNvSpPr/>
          <p:nvPr/>
        </p:nvSpPr>
        <p:spPr>
          <a:xfrm>
            <a:off x="5872278" y="2043979"/>
            <a:ext cx="655228"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triangle</a:t>
            </a:r>
          </a:p>
        </p:txBody>
      </p:sp>
      <p:sp>
        <p:nvSpPr>
          <p:cNvPr id="135" name="shape"/>
          <p:cNvSpPr/>
          <p:nvPr/>
        </p:nvSpPr>
        <p:spPr>
          <a:xfrm>
            <a:off x="5656587" y="1627031"/>
            <a:ext cx="541414"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shape</a:t>
            </a:r>
          </a:p>
        </p:txBody>
      </p:sp>
      <p:sp>
        <p:nvSpPr>
          <p:cNvPr id="136" name="square"/>
          <p:cNvSpPr/>
          <p:nvPr/>
        </p:nvSpPr>
        <p:spPr>
          <a:xfrm>
            <a:off x="5872278" y="2474000"/>
            <a:ext cx="603932"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square</a:t>
            </a:r>
          </a:p>
        </p:txBody>
      </p:sp>
      <p:sp>
        <p:nvSpPr>
          <p:cNvPr id="137" name="circle"/>
          <p:cNvSpPr/>
          <p:nvPr/>
        </p:nvSpPr>
        <p:spPr>
          <a:xfrm>
            <a:off x="5872278" y="2885454"/>
            <a:ext cx="486912"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circle</a:t>
            </a:r>
          </a:p>
        </p:txBody>
      </p:sp>
      <p:sp>
        <p:nvSpPr>
          <p:cNvPr id="138" name="star"/>
          <p:cNvSpPr/>
          <p:nvPr/>
        </p:nvSpPr>
        <p:spPr>
          <a:xfrm>
            <a:off x="5872278" y="3324438"/>
            <a:ext cx="365084"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dirty="0">
                <a:ln>
                  <a:noFill/>
                </a:ln>
                <a:solidFill>
                  <a:prstClr val="black"/>
                </a:solidFill>
                <a:effectLst/>
                <a:uLnTx/>
                <a:uFillTx/>
                <a:latin typeface="Roboto Regular"/>
                <a:ea typeface="Roboto Regular"/>
                <a:cs typeface="Roboto Regular"/>
                <a:sym typeface="Roboto Regular"/>
              </a:rPr>
              <a:t>star</a:t>
            </a:r>
          </a:p>
        </p:txBody>
      </p:sp>
      <p:sp>
        <p:nvSpPr>
          <p:cNvPr id="139" name="blue"/>
          <p:cNvSpPr/>
          <p:nvPr/>
        </p:nvSpPr>
        <p:spPr>
          <a:xfrm>
            <a:off x="7060923" y="2025259"/>
            <a:ext cx="393938"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blue</a:t>
            </a:r>
          </a:p>
        </p:txBody>
      </p:sp>
      <p:sp>
        <p:nvSpPr>
          <p:cNvPr id="140" name="green"/>
          <p:cNvSpPr/>
          <p:nvPr/>
        </p:nvSpPr>
        <p:spPr>
          <a:xfrm>
            <a:off x="7060922" y="2474000"/>
            <a:ext cx="507752"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green</a:t>
            </a:r>
          </a:p>
        </p:txBody>
      </p:sp>
      <p:sp>
        <p:nvSpPr>
          <p:cNvPr id="141" name="red"/>
          <p:cNvSpPr/>
          <p:nvPr/>
        </p:nvSpPr>
        <p:spPr>
          <a:xfrm>
            <a:off x="7059926" y="2885454"/>
            <a:ext cx="312185"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red</a:t>
            </a:r>
          </a:p>
        </p:txBody>
      </p:sp>
      <p:sp>
        <p:nvSpPr>
          <p:cNvPr id="142" name="purple"/>
          <p:cNvSpPr/>
          <p:nvPr/>
        </p:nvSpPr>
        <p:spPr>
          <a:xfrm>
            <a:off x="7059926" y="3320664"/>
            <a:ext cx="555842"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purple</a:t>
            </a:r>
          </a:p>
        </p:txBody>
      </p:sp>
      <p:sp>
        <p:nvSpPr>
          <p:cNvPr id="143" name="style"/>
          <p:cNvSpPr/>
          <p:nvPr/>
        </p:nvSpPr>
        <p:spPr>
          <a:xfrm>
            <a:off x="7994159" y="1600200"/>
            <a:ext cx="430807"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style</a:t>
            </a:r>
          </a:p>
        </p:txBody>
      </p:sp>
      <p:sp>
        <p:nvSpPr>
          <p:cNvPr id="144" name="filled"/>
          <p:cNvSpPr/>
          <p:nvPr/>
        </p:nvSpPr>
        <p:spPr>
          <a:xfrm>
            <a:off x="8211855" y="2016492"/>
            <a:ext cx="443631"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filled</a:t>
            </a:r>
          </a:p>
        </p:txBody>
      </p:sp>
      <p:sp>
        <p:nvSpPr>
          <p:cNvPr id="145" name="dashed"/>
          <p:cNvSpPr/>
          <p:nvPr/>
        </p:nvSpPr>
        <p:spPr>
          <a:xfrm>
            <a:off x="8211856" y="2474000"/>
            <a:ext cx="642404"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dashed</a:t>
            </a:r>
          </a:p>
        </p:txBody>
      </p:sp>
      <p:sp>
        <p:nvSpPr>
          <p:cNvPr id="146" name="dotted"/>
          <p:cNvSpPr/>
          <p:nvPr/>
        </p:nvSpPr>
        <p:spPr>
          <a:xfrm>
            <a:off x="8211856" y="2885454"/>
            <a:ext cx="573474"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dotted</a:t>
            </a:r>
          </a:p>
        </p:txBody>
      </p:sp>
      <p:sp>
        <p:nvSpPr>
          <p:cNvPr id="147" name="solid"/>
          <p:cNvSpPr/>
          <p:nvPr/>
        </p:nvSpPr>
        <p:spPr>
          <a:xfrm>
            <a:off x="8211856" y="3320664"/>
            <a:ext cx="437219"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solid</a:t>
            </a:r>
          </a:p>
        </p:txBody>
      </p:sp>
      <p:sp>
        <p:nvSpPr>
          <p:cNvPr id="37" name="TextBox 36"/>
          <p:cNvSpPr txBox="1"/>
          <p:nvPr/>
        </p:nvSpPr>
        <p:spPr>
          <a:xfrm>
            <a:off x="3927138" y="6581001"/>
            <a:ext cx="1968809"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Satwik</a:t>
            </a:r>
            <a:r>
              <a:rPr lang="da-DK" dirty="0" smtClean="0">
                <a:solidFill>
                  <a:schemeClr val="bg1">
                    <a:lumMod val="65000"/>
                  </a:schemeClr>
                </a:solidFill>
              </a:rPr>
              <a:t> </a:t>
            </a:r>
            <a:r>
              <a:rPr lang="da-DK" smtClean="0">
                <a:solidFill>
                  <a:schemeClr val="bg1">
                    <a:lumMod val="65000"/>
                  </a:schemeClr>
                </a:solidFill>
              </a:rPr>
              <a:t>Kottur</a:t>
            </a:r>
            <a:endParaRPr lang="en-US" dirty="0">
              <a:solidFill>
                <a:schemeClr val="bg1">
                  <a:lumMod val="65000"/>
                </a:schemeClr>
              </a:solidFill>
            </a:endParaRPr>
          </a:p>
        </p:txBody>
      </p:sp>
      <p:sp>
        <p:nvSpPr>
          <p:cNvPr id="38"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39"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56</a:t>
            </a:fld>
            <a:endParaRPr lang="en-US"/>
          </a:p>
        </p:txBody>
      </p:sp>
    </p:spTree>
    <p:extLst>
      <p:ext uri="{BB962C8B-B14F-4D97-AF65-F5344CB8AC3E}">
        <p14:creationId xmlns:p14="http://schemas.microsoft.com/office/powerpoint/2010/main" val="20703777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&amp; Talk</a:t>
            </a:r>
            <a:endParaRPr lang="en-US" dirty="0"/>
          </a:p>
        </p:txBody>
      </p:sp>
      <p:sp>
        <p:nvSpPr>
          <p:cNvPr id="4" name="Footer Placeholder 3"/>
          <p:cNvSpPr>
            <a:spLocks noGrp="1"/>
          </p:cNvSpPr>
          <p:nvPr>
            <p:ph type="ftr" sz="quarter" idx="11"/>
          </p:nvPr>
        </p:nvSpPr>
        <p:spPr/>
        <p:txBody>
          <a:bodyPr/>
          <a:lstStyle/>
          <a:p>
            <a:pPr>
              <a:defRPr/>
            </a:pPr>
            <a:r>
              <a:rPr lang="en-US" dirty="0"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57</a:t>
            </a:fld>
            <a:endParaRPr lang="en-US"/>
          </a:p>
        </p:txBody>
      </p:sp>
      <p:sp>
        <p:nvSpPr>
          <p:cNvPr id="6" name="Content Placeholder 5"/>
          <p:cNvSpPr txBox="1">
            <a:spLocks noGrp="1"/>
          </p:cNvSpPr>
          <p:nvPr>
            <p:ph idx="1"/>
          </p:nvPr>
        </p:nvSpPr>
        <p:spPr>
          <a:xfrm>
            <a:off x="0" y="1143000"/>
            <a:ext cx="5105400" cy="4450449"/>
          </a:xfrm>
          <a:prstGeom prst="rect">
            <a:avLst/>
          </a:prstGeom>
          <a:noFill/>
        </p:spPr>
        <p:txBody>
          <a:bodyPr wrap="square" rtlCol="0">
            <a:spAutoFit/>
          </a:bodyPr>
          <a:lstStyle/>
          <a:p>
            <a:pPr marL="285750" indent="-285750">
              <a:buFont typeface="Arial" charset="0"/>
              <a:buChar char="•"/>
            </a:pPr>
            <a:r>
              <a:rPr lang="en-US" sz="2400" dirty="0" smtClean="0"/>
              <a:t>Task (G)</a:t>
            </a:r>
            <a:endParaRPr lang="en-US" sz="2400" dirty="0"/>
          </a:p>
          <a:p>
            <a:pPr marL="742950" lvl="1" indent="-285750">
              <a:buFont typeface="Arial" charset="0"/>
              <a:buChar char="•"/>
            </a:pPr>
            <a:r>
              <a:rPr lang="en-US" dirty="0" smtClean="0"/>
              <a:t>Inquire pair of attributes</a:t>
            </a:r>
          </a:p>
          <a:p>
            <a:pPr marL="742950" lvl="1" indent="-285750">
              <a:buFont typeface="Arial" charset="0"/>
              <a:buChar char="•"/>
            </a:pPr>
            <a:r>
              <a:rPr lang="en-US" dirty="0" smtClean="0"/>
              <a:t>(color, shape), (shape, color)</a:t>
            </a:r>
          </a:p>
          <a:p>
            <a:pPr marL="285750" indent="-285750">
              <a:buFont typeface="Arial" charset="0"/>
              <a:buChar char="•"/>
            </a:pPr>
            <a:endParaRPr lang="en-US" sz="2400" dirty="0" smtClean="0"/>
          </a:p>
          <a:p>
            <a:pPr marL="285750" indent="-285750">
              <a:buFont typeface="Arial" charset="0"/>
              <a:buChar char="•"/>
            </a:pPr>
            <a:r>
              <a:rPr lang="en-US" sz="2400" dirty="0" smtClean="0"/>
              <a:t>Talk</a:t>
            </a:r>
          </a:p>
          <a:p>
            <a:pPr marL="742950" lvl="1" indent="-285750">
              <a:buFont typeface="Arial" charset="0"/>
              <a:buChar char="•"/>
            </a:pPr>
            <a:r>
              <a:rPr lang="en-US" dirty="0" smtClean="0"/>
              <a:t>Single token per round</a:t>
            </a:r>
          </a:p>
          <a:p>
            <a:pPr marL="742950" lvl="1" indent="-285750">
              <a:buFont typeface="Arial" charset="0"/>
              <a:buChar char="•"/>
            </a:pPr>
            <a:r>
              <a:rPr lang="en-US" dirty="0" smtClean="0"/>
              <a:t>Two rounds</a:t>
            </a:r>
          </a:p>
          <a:p>
            <a:pPr marL="742950" lvl="1" indent="-285750">
              <a:buFont typeface="Arial" charset="0"/>
              <a:buChar char="•"/>
            </a:pPr>
            <a:endParaRPr lang="en-US" sz="2400" dirty="0" smtClean="0"/>
          </a:p>
          <a:p>
            <a:pPr marL="285750" indent="-285750">
              <a:buFont typeface="Arial" charset="0"/>
              <a:buChar char="•"/>
            </a:pPr>
            <a:r>
              <a:rPr lang="en-US" sz="2400" dirty="0" smtClean="0"/>
              <a:t>Q-bot guesses a pair</a:t>
            </a:r>
          </a:p>
          <a:p>
            <a:pPr marL="742950" lvl="1" indent="-285750">
              <a:buFont typeface="Arial" charset="0"/>
              <a:buChar char="•"/>
            </a:pPr>
            <a:r>
              <a:rPr lang="en-US" dirty="0" smtClean="0"/>
              <a:t>Reward : +1 / -1</a:t>
            </a:r>
          </a:p>
          <a:p>
            <a:pPr marL="742950" lvl="1" indent="-285750">
              <a:buFont typeface="Arial" charset="0"/>
              <a:buChar char="•"/>
            </a:pPr>
            <a:r>
              <a:rPr lang="en-US" dirty="0" smtClean="0"/>
              <a:t>Prediction order matters!</a:t>
            </a:r>
            <a:endParaRPr lang="en-US" dirty="0"/>
          </a:p>
        </p:txBody>
      </p:sp>
      <p:grpSp>
        <p:nvGrpSpPr>
          <p:cNvPr id="43" name="Group 42"/>
          <p:cNvGrpSpPr/>
          <p:nvPr/>
        </p:nvGrpSpPr>
        <p:grpSpPr>
          <a:xfrm>
            <a:off x="5301972" y="2416907"/>
            <a:ext cx="1740807" cy="1576988"/>
            <a:chOff x="7687554" y="2416907"/>
            <a:chExt cx="1740807" cy="1576988"/>
          </a:xfrm>
        </p:grpSpPr>
        <p:sp>
          <p:nvSpPr>
            <p:cNvPr id="44" name="Rounded Rectangle 43"/>
            <p:cNvSpPr/>
            <p:nvPr/>
          </p:nvSpPr>
          <p:spPr>
            <a:xfrm>
              <a:off x="7687554" y="2416907"/>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Q1: Y</a:t>
              </a:r>
            </a:p>
          </p:txBody>
        </p:sp>
        <p:sp>
          <p:nvSpPr>
            <p:cNvPr id="45" name="Rounded Rectangle 44"/>
            <p:cNvSpPr/>
            <p:nvPr/>
          </p:nvSpPr>
          <p:spPr>
            <a:xfrm>
              <a:off x="7687554" y="3175800"/>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Q2: Z</a:t>
              </a:r>
            </a:p>
          </p:txBody>
        </p:sp>
        <p:sp>
          <p:nvSpPr>
            <p:cNvPr id="46" name="Rounded Rectangle 45"/>
            <p:cNvSpPr/>
            <p:nvPr/>
          </p:nvSpPr>
          <p:spPr>
            <a:xfrm>
              <a:off x="8657451" y="2821024"/>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A1: 2</a:t>
              </a:r>
            </a:p>
          </p:txBody>
        </p:sp>
        <p:sp>
          <p:nvSpPr>
            <p:cNvPr id="47" name="Rounded Rectangle 46"/>
            <p:cNvSpPr/>
            <p:nvPr/>
          </p:nvSpPr>
          <p:spPr>
            <a:xfrm>
              <a:off x="8657451" y="3579917"/>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A2: 3</a:t>
              </a:r>
            </a:p>
          </p:txBody>
        </p:sp>
      </p:grpSp>
      <p:grpSp>
        <p:nvGrpSpPr>
          <p:cNvPr id="48" name="Group 47"/>
          <p:cNvGrpSpPr/>
          <p:nvPr/>
        </p:nvGrpSpPr>
        <p:grpSpPr>
          <a:xfrm>
            <a:off x="4946116" y="4053395"/>
            <a:ext cx="2651506" cy="469389"/>
            <a:chOff x="7331698" y="4053395"/>
            <a:chExt cx="2651506" cy="469389"/>
          </a:xfrm>
        </p:grpSpPr>
        <p:cxnSp>
          <p:nvCxnSpPr>
            <p:cNvPr id="49" name="Straight Connector 48"/>
            <p:cNvCxnSpPr/>
            <p:nvPr/>
          </p:nvCxnSpPr>
          <p:spPr>
            <a:xfrm>
              <a:off x="7331698" y="4053395"/>
              <a:ext cx="2651506" cy="4901"/>
            </a:xfrm>
            <a:prstGeom prst="line">
              <a:avLst/>
            </a:prstGeom>
            <a:noFill/>
            <a:ln w="25400" cap="flat" cmpd="sng" algn="ctr">
              <a:solidFill>
                <a:sysClr val="windowText" lastClr="000000"/>
              </a:solidFill>
              <a:prstDash val="sysDot"/>
              <a:miter lim="800000"/>
            </a:ln>
            <a:effectLst/>
          </p:spPr>
        </p:cxnSp>
        <p:sp>
          <p:nvSpPr>
            <p:cNvPr id="50" name="Rounded Rectangle 49"/>
            <p:cNvSpPr/>
            <p:nvPr/>
          </p:nvSpPr>
          <p:spPr>
            <a:xfrm>
              <a:off x="7423193" y="4108806"/>
              <a:ext cx="2468516"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Guess: (purple, square)</a:t>
              </a:r>
            </a:p>
          </p:txBody>
        </p:sp>
      </p:grpSp>
      <p:grpSp>
        <p:nvGrpSpPr>
          <p:cNvPr id="51" name="Group 50"/>
          <p:cNvGrpSpPr/>
          <p:nvPr/>
        </p:nvGrpSpPr>
        <p:grpSpPr>
          <a:xfrm>
            <a:off x="3691233" y="1767869"/>
            <a:ext cx="5528967" cy="1476320"/>
            <a:chOff x="6076815" y="1767869"/>
            <a:chExt cx="5528967" cy="1476320"/>
          </a:xfrm>
        </p:grpSpPr>
        <p:sp>
          <p:nvSpPr>
            <p:cNvPr id="52" name="Rectangle 51"/>
            <p:cNvSpPr/>
            <p:nvPr/>
          </p:nvSpPr>
          <p:spPr>
            <a:xfrm>
              <a:off x="6076815" y="2597858"/>
              <a:ext cx="1448795" cy="646331"/>
            </a:xfrm>
            <a:prstGeom prst="rect">
              <a:avLst/>
            </a:prstGeom>
          </p:spPr>
          <p:txBody>
            <a:bodyPr wrap="none">
              <a:spAutoFit/>
            </a:bodyPr>
            <a:lstStyle/>
            <a:p>
              <a:pPr eaLnBrk="1" fontAlgn="auto" hangingPunct="1">
                <a:spcBef>
                  <a:spcPts val="0"/>
                </a:spcBef>
                <a:spcAft>
                  <a:spcPts val="0"/>
                </a:spcAft>
              </a:pPr>
              <a:r>
                <a:rPr lang="en-US" sz="1800" dirty="0" smtClean="0">
                  <a:solidFill>
                    <a:prstClr val="black"/>
                  </a:solidFill>
                  <a:latin typeface="Calibri" panose="020F0502020204030204"/>
                  <a:ea typeface=""/>
                  <a:cs typeface=""/>
                </a:rPr>
                <a:t>Task</a:t>
              </a:r>
            </a:p>
            <a:p>
              <a:pPr eaLnBrk="1" fontAlgn="auto" hangingPunct="1">
                <a:spcBef>
                  <a:spcPts val="0"/>
                </a:spcBef>
                <a:spcAft>
                  <a:spcPts val="0"/>
                </a:spcAft>
              </a:pPr>
              <a:r>
                <a:rPr lang="en-US" sz="1800" dirty="0" smtClean="0">
                  <a:solidFill>
                    <a:prstClr val="black"/>
                  </a:solidFill>
                  <a:latin typeface="Calibri" panose="020F0502020204030204"/>
                  <a:ea typeface=""/>
                  <a:cs typeface=""/>
                </a:rPr>
                <a:t>(color, shape)</a:t>
              </a:r>
              <a:endParaRPr lang="en-US" sz="1800" dirty="0">
                <a:solidFill>
                  <a:prstClr val="black"/>
                </a:solidFill>
                <a:latin typeface="Calibri" panose="020F0502020204030204"/>
                <a:ea typeface=""/>
                <a:cs typeface=""/>
              </a:endParaRPr>
            </a:p>
          </p:txBody>
        </p:sp>
        <p:sp>
          <p:nvSpPr>
            <p:cNvPr id="53" name="Rectangle 52"/>
            <p:cNvSpPr/>
            <p:nvPr/>
          </p:nvSpPr>
          <p:spPr>
            <a:xfrm>
              <a:off x="9341829" y="1767869"/>
              <a:ext cx="2263953" cy="646331"/>
            </a:xfrm>
            <a:prstGeom prst="rect">
              <a:avLst/>
            </a:prstGeom>
          </p:spPr>
          <p:txBody>
            <a:bodyPr wrap="none">
              <a:spAutoFit/>
            </a:bodyPr>
            <a:lstStyle/>
            <a:p>
              <a:pPr eaLnBrk="1" fontAlgn="auto" hangingPunct="1">
                <a:spcBef>
                  <a:spcPts val="0"/>
                </a:spcBef>
                <a:spcAft>
                  <a:spcPts val="0"/>
                </a:spcAft>
              </a:pPr>
              <a:r>
                <a:rPr lang="en-US" sz="1800" dirty="0" smtClean="0">
                  <a:solidFill>
                    <a:prstClr val="black"/>
                  </a:solidFill>
                  <a:latin typeface="Calibri" panose="020F0502020204030204"/>
                  <a:ea typeface=""/>
                  <a:cs typeface=""/>
                </a:rPr>
                <a:t>Instance</a:t>
              </a:r>
            </a:p>
            <a:p>
              <a:pPr algn="l" eaLnBrk="1" fontAlgn="auto" hangingPunct="1">
                <a:spcBef>
                  <a:spcPts val="0"/>
                </a:spcBef>
                <a:spcAft>
                  <a:spcPts val="0"/>
                </a:spcAft>
              </a:pPr>
              <a:r>
                <a:rPr lang="en-US" sz="1800" dirty="0" smtClean="0">
                  <a:solidFill>
                    <a:prstClr val="black"/>
                  </a:solidFill>
                  <a:latin typeface="Calibri" panose="020F0502020204030204"/>
                  <a:ea typeface=""/>
                  <a:cs typeface=""/>
                </a:rPr>
                <a:t>(purple, square, filled)</a:t>
              </a:r>
              <a:endParaRPr lang="en-US" sz="1800" dirty="0">
                <a:solidFill>
                  <a:prstClr val="black"/>
                </a:solidFill>
                <a:latin typeface="Calibri" panose="020F0502020204030204"/>
                <a:ea typeface=""/>
                <a:cs typeface=""/>
              </a:endParaRPr>
            </a:p>
          </p:txBody>
        </p:sp>
        <p:sp>
          <p:nvSpPr>
            <p:cNvPr id="54" name="Rectangle"/>
            <p:cNvSpPr/>
            <p:nvPr/>
          </p:nvSpPr>
          <p:spPr>
            <a:xfrm>
              <a:off x="10181337" y="2438412"/>
              <a:ext cx="584938" cy="549837"/>
            </a:xfrm>
            <a:prstGeom prst="rect">
              <a:avLst/>
            </a:prstGeom>
            <a:solidFill>
              <a:srgbClr val="B14AFF"/>
            </a:solidFill>
            <a:ln w="25400">
              <a:noFill/>
              <a:miter lim="400000"/>
            </a:ln>
            <a:effectLst>
              <a:outerShdw blurRad="25400" dist="12700" dir="5400000" rotWithShape="0">
                <a:srgbClr val="000000">
                  <a:alpha val="50000"/>
                </a:srgbClr>
              </a:outerShdw>
            </a:effectLst>
          </p:spPr>
          <p:txBody>
            <a:bodyPr lIns="26789" tIns="26789" rIns="26789" bIns="26789" anchor="ctr"/>
            <a:lstStyle/>
            <a:p>
              <a:pPr algn="l" eaLnBrk="1" fontAlgn="auto" hangingPunct="1">
                <a:spcBef>
                  <a:spcPts val="0"/>
                </a:spcBef>
                <a:spcAft>
                  <a:spcPts val="0"/>
                </a:spcAft>
                <a:defRPr sz="2200">
                  <a:solidFill>
                    <a:srgbClr val="ED7D31">
                      <a:hueOff val="-2473793"/>
                      <a:satOff val="-50209"/>
                      <a:lumOff val="23543"/>
                    </a:srgbClr>
                  </a:solidFill>
                </a:defRPr>
              </a:pPr>
              <a:endParaRPr sz="1547">
                <a:solidFill>
                  <a:srgbClr val="ED7D31">
                    <a:hueOff val="-2473793"/>
                    <a:satOff val="-50209"/>
                    <a:lumOff val="23543"/>
                  </a:srgbClr>
                </a:solidFill>
                <a:latin typeface="Calibri" panose="020F0502020204030204"/>
                <a:ea typeface=""/>
                <a:cs typeface=""/>
              </a:endParaRPr>
            </a:p>
          </p:txBody>
        </p:sp>
      </p:grpSp>
      <p:grpSp>
        <p:nvGrpSpPr>
          <p:cNvPr id="55" name="Group 54"/>
          <p:cNvGrpSpPr/>
          <p:nvPr/>
        </p:nvGrpSpPr>
        <p:grpSpPr>
          <a:xfrm>
            <a:off x="4732954" y="4610070"/>
            <a:ext cx="3062801" cy="900935"/>
            <a:chOff x="7118536" y="4610070"/>
            <a:chExt cx="3062801" cy="900935"/>
          </a:xfrm>
        </p:grpSpPr>
        <p:sp>
          <p:nvSpPr>
            <p:cNvPr id="56" name="TextBox 55"/>
            <p:cNvSpPr txBox="1"/>
            <p:nvPr/>
          </p:nvSpPr>
          <p:spPr>
            <a:xfrm>
              <a:off x="7118536" y="4792326"/>
              <a:ext cx="2378661" cy="523220"/>
            </a:xfrm>
            <a:prstGeom prst="rect">
              <a:avLst/>
            </a:prstGeom>
            <a:noFill/>
          </p:spPr>
          <p:txBody>
            <a:bodyPr wrap="square" rtlCol="0">
              <a:spAutoFit/>
            </a:bodyPr>
            <a:lstStyle/>
            <a:p>
              <a:pPr eaLnBrk="1" fontAlgn="auto" hangingPunct="1">
                <a:spcBef>
                  <a:spcPts val="0"/>
                </a:spcBef>
                <a:spcAft>
                  <a:spcPts val="0"/>
                </a:spcAft>
              </a:pPr>
              <a:r>
                <a:rPr lang="en-US" sz="2800" dirty="0" smtClean="0">
                  <a:solidFill>
                    <a:prstClr val="black"/>
                  </a:solidFill>
                  <a:latin typeface="Calibri" panose="020F0502020204030204"/>
                  <a:ea typeface=""/>
                  <a:cs typeface=""/>
                </a:rPr>
                <a:t>Get reward!</a:t>
              </a:r>
              <a:endParaRPr lang="en-US" sz="2800" dirty="0">
                <a:solidFill>
                  <a:prstClr val="black"/>
                </a:solidFill>
                <a:latin typeface="Calibri" panose="020F0502020204030204"/>
                <a:ea typeface=""/>
                <a:cs typeface=""/>
              </a:endParaRPr>
            </a:p>
          </p:txBody>
        </p:sp>
        <p:pic>
          <p:nvPicPr>
            <p:cNvPr id="57" name="Picture 56"/>
            <p:cNvPicPr>
              <a:picLocks noChangeAspect="1"/>
            </p:cNvPicPr>
            <p:nvPr/>
          </p:nvPicPr>
          <p:blipFill>
            <a:blip r:embed="rId2"/>
            <a:stretch>
              <a:fillRect/>
            </a:stretch>
          </p:blipFill>
          <p:spPr>
            <a:xfrm>
              <a:off x="9280402" y="4610070"/>
              <a:ext cx="900935" cy="900935"/>
            </a:xfrm>
            <a:prstGeom prst="rect">
              <a:avLst/>
            </a:prstGeom>
          </p:spPr>
        </p:pic>
      </p:grpSp>
      <p:pic>
        <p:nvPicPr>
          <p:cNvPr id="59" name="Picture 58"/>
          <p:cNvPicPr>
            <a:picLocks noChangeAspect="1"/>
          </p:cNvPicPr>
          <p:nvPr/>
        </p:nvPicPr>
        <p:blipFill>
          <a:blip r:embed="rId3"/>
          <a:stretch>
            <a:fillRect/>
          </a:stretch>
        </p:blipFill>
        <p:spPr>
          <a:xfrm>
            <a:off x="7754468" y="3173987"/>
            <a:ext cx="667512" cy="676296"/>
          </a:xfrm>
          <a:prstGeom prst="rect">
            <a:avLst/>
          </a:prstGeom>
        </p:spPr>
      </p:pic>
      <p:pic>
        <p:nvPicPr>
          <p:cNvPr id="62" name="Picture 61"/>
          <p:cNvPicPr>
            <a:picLocks noChangeAspect="1"/>
          </p:cNvPicPr>
          <p:nvPr/>
        </p:nvPicPr>
        <p:blipFill>
          <a:blip r:embed="rId4"/>
          <a:stretch>
            <a:fillRect/>
          </a:stretch>
        </p:blipFill>
        <p:spPr>
          <a:xfrm>
            <a:off x="4054578" y="3171428"/>
            <a:ext cx="669822" cy="648890"/>
          </a:xfrm>
          <a:prstGeom prst="rect">
            <a:avLst/>
          </a:prstGeom>
        </p:spPr>
      </p:pic>
      <p:sp>
        <p:nvSpPr>
          <p:cNvPr id="23" name="TextBox 22"/>
          <p:cNvSpPr txBox="1"/>
          <p:nvPr/>
        </p:nvSpPr>
        <p:spPr>
          <a:xfrm>
            <a:off x="3927138" y="6581001"/>
            <a:ext cx="1968809"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Satwik</a:t>
            </a:r>
            <a:r>
              <a:rPr lang="da-DK" dirty="0" smtClean="0">
                <a:solidFill>
                  <a:schemeClr val="bg1">
                    <a:lumMod val="65000"/>
                  </a:schemeClr>
                </a:solidFill>
              </a:rPr>
              <a:t> </a:t>
            </a:r>
            <a:r>
              <a:rPr lang="da-DK" dirty="0" err="1" smtClean="0">
                <a:solidFill>
                  <a:schemeClr val="bg1">
                    <a:lumMod val="65000"/>
                  </a:schemeClr>
                </a:solidFill>
              </a:rPr>
              <a:t>Kottur</a:t>
            </a:r>
            <a:endParaRPr lang="en-US" dirty="0">
              <a:solidFill>
                <a:schemeClr val="bg1">
                  <a:lumMod val="65000"/>
                </a:schemeClr>
              </a:solidFill>
            </a:endParaRPr>
          </a:p>
        </p:txBody>
      </p:sp>
    </p:spTree>
    <p:extLst>
      <p:ext uri="{BB962C8B-B14F-4D97-AF65-F5344CB8AC3E}">
        <p14:creationId xmlns:p14="http://schemas.microsoft.com/office/powerpoint/2010/main" val="1162118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Emergence of Grounded Dialog</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58</a:t>
            </a:fld>
            <a:endParaRPr lang="en-US"/>
          </a:p>
        </p:txBody>
      </p:sp>
      <p:sp>
        <p:nvSpPr>
          <p:cNvPr id="45" name="Rectangle 44"/>
          <p:cNvSpPr/>
          <p:nvPr/>
        </p:nvSpPr>
        <p:spPr>
          <a:xfrm>
            <a:off x="3779818" y="1523626"/>
            <a:ext cx="1648400" cy="646331"/>
          </a:xfrm>
          <a:prstGeom prst="rect">
            <a:avLst/>
          </a:prstGeom>
        </p:spPr>
        <p:txBody>
          <a:bodyPr wrap="none">
            <a:spAutoFit/>
          </a:bodyPr>
          <a:lstStyle/>
          <a:p>
            <a:pPr algn="l" eaLnBrk="1" fontAlgn="auto" hangingPunct="1">
              <a:spcBef>
                <a:spcPts val="0"/>
              </a:spcBef>
              <a:spcAft>
                <a:spcPts val="0"/>
              </a:spcAft>
            </a:pPr>
            <a:r>
              <a:rPr lang="en-US" sz="1800" dirty="0" smtClean="0">
                <a:solidFill>
                  <a:prstClr val="black"/>
                </a:solidFill>
                <a:latin typeface="Calibri" panose="020F0502020204030204"/>
                <a:ea typeface=""/>
                <a:cs typeface=""/>
              </a:rPr>
              <a:t>T: (style, color)</a:t>
            </a:r>
          </a:p>
          <a:p>
            <a:pPr algn="l" eaLnBrk="1" fontAlgn="auto" hangingPunct="1">
              <a:spcBef>
                <a:spcPts val="0"/>
              </a:spcBef>
              <a:spcAft>
                <a:spcPts val="0"/>
              </a:spcAft>
            </a:pPr>
            <a:r>
              <a:rPr lang="en-US" sz="1800" dirty="0" smtClean="0">
                <a:solidFill>
                  <a:prstClr val="black"/>
                </a:solidFill>
                <a:latin typeface="Calibri" panose="020F0502020204030204"/>
                <a:ea typeface=""/>
                <a:cs typeface=""/>
              </a:rPr>
              <a:t>P: (solid, green)</a:t>
            </a:r>
            <a:endParaRPr lang="en-US" sz="1800" dirty="0">
              <a:solidFill>
                <a:prstClr val="black"/>
              </a:solidFill>
              <a:latin typeface="Calibri" panose="020F0502020204030204"/>
              <a:ea typeface=""/>
              <a:cs typeface=""/>
            </a:endParaRPr>
          </a:p>
        </p:txBody>
      </p:sp>
      <p:sp>
        <p:nvSpPr>
          <p:cNvPr id="46" name="Rounded Rectangle 45"/>
          <p:cNvSpPr/>
          <p:nvPr/>
        </p:nvSpPr>
        <p:spPr>
          <a:xfrm>
            <a:off x="2399783" y="2340894"/>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X</a:t>
            </a:r>
          </a:p>
        </p:txBody>
      </p:sp>
      <p:sp>
        <p:nvSpPr>
          <p:cNvPr id="47" name="Rounded Rectangle 46"/>
          <p:cNvSpPr/>
          <p:nvPr/>
        </p:nvSpPr>
        <p:spPr>
          <a:xfrm>
            <a:off x="3455514" y="2340894"/>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3</a:t>
            </a:r>
          </a:p>
        </p:txBody>
      </p:sp>
      <p:sp>
        <p:nvSpPr>
          <p:cNvPr id="48" name="Rounded Rectangle 47"/>
          <p:cNvSpPr/>
          <p:nvPr/>
        </p:nvSpPr>
        <p:spPr>
          <a:xfrm>
            <a:off x="4511245" y="2340894"/>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Z</a:t>
            </a:r>
          </a:p>
        </p:txBody>
      </p:sp>
      <p:sp>
        <p:nvSpPr>
          <p:cNvPr id="49" name="Rounded Rectangle 48"/>
          <p:cNvSpPr/>
          <p:nvPr/>
        </p:nvSpPr>
        <p:spPr>
          <a:xfrm>
            <a:off x="5565180" y="2340894"/>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4</a:t>
            </a:r>
          </a:p>
        </p:txBody>
      </p:sp>
      <p:cxnSp>
        <p:nvCxnSpPr>
          <p:cNvPr id="50" name="Straight Arrow Connector 49"/>
          <p:cNvCxnSpPr/>
          <p:nvPr/>
        </p:nvCxnSpPr>
        <p:spPr>
          <a:xfrm flipV="1">
            <a:off x="3154025" y="2547883"/>
            <a:ext cx="301489" cy="2"/>
          </a:xfrm>
          <a:prstGeom prst="straightConnector1">
            <a:avLst/>
          </a:prstGeom>
          <a:noFill/>
          <a:ln w="6350" cap="flat" cmpd="sng" algn="ctr">
            <a:solidFill>
              <a:srgbClr val="4472C4"/>
            </a:solidFill>
            <a:prstDash val="solid"/>
            <a:miter lim="800000"/>
            <a:tailEnd type="triangle"/>
          </a:ln>
          <a:effectLst/>
        </p:spPr>
      </p:cxnSp>
      <p:cxnSp>
        <p:nvCxnSpPr>
          <p:cNvPr id="51" name="Straight Arrow Connector 50"/>
          <p:cNvCxnSpPr/>
          <p:nvPr/>
        </p:nvCxnSpPr>
        <p:spPr>
          <a:xfrm flipV="1">
            <a:off x="4226344" y="2547881"/>
            <a:ext cx="301489" cy="2"/>
          </a:xfrm>
          <a:prstGeom prst="straightConnector1">
            <a:avLst/>
          </a:prstGeom>
          <a:noFill/>
          <a:ln w="6350" cap="flat" cmpd="sng" algn="ctr">
            <a:solidFill>
              <a:srgbClr val="4472C4"/>
            </a:solidFill>
            <a:prstDash val="solid"/>
            <a:miter lim="800000"/>
            <a:tailEnd type="triangle"/>
          </a:ln>
          <a:effectLst/>
        </p:spPr>
      </p:cxnSp>
      <p:cxnSp>
        <p:nvCxnSpPr>
          <p:cNvPr id="52" name="Straight Arrow Connector 51"/>
          <p:cNvCxnSpPr/>
          <p:nvPr/>
        </p:nvCxnSpPr>
        <p:spPr>
          <a:xfrm flipV="1">
            <a:off x="5271869" y="2547881"/>
            <a:ext cx="301489" cy="2"/>
          </a:xfrm>
          <a:prstGeom prst="straightConnector1">
            <a:avLst/>
          </a:prstGeom>
          <a:noFill/>
          <a:ln w="6350" cap="flat" cmpd="sng" algn="ctr">
            <a:solidFill>
              <a:srgbClr val="4472C4"/>
            </a:solidFill>
            <a:prstDash val="solid"/>
            <a:miter lim="800000"/>
            <a:tailEnd type="triangle"/>
          </a:ln>
          <a:effectLst/>
        </p:spPr>
      </p:cxnSp>
      <p:sp>
        <p:nvSpPr>
          <p:cNvPr id="61" name="Rectangle 60"/>
          <p:cNvSpPr/>
          <p:nvPr/>
        </p:nvSpPr>
        <p:spPr>
          <a:xfrm>
            <a:off x="3779818" y="4294664"/>
            <a:ext cx="1856598" cy="646331"/>
          </a:xfrm>
          <a:prstGeom prst="rect">
            <a:avLst/>
          </a:prstGeom>
        </p:spPr>
        <p:txBody>
          <a:bodyPr wrap="none">
            <a:spAutoFit/>
          </a:bodyPr>
          <a:lstStyle/>
          <a:p>
            <a:pPr algn="l" eaLnBrk="1" fontAlgn="auto" hangingPunct="1">
              <a:spcBef>
                <a:spcPts val="0"/>
              </a:spcBef>
              <a:spcAft>
                <a:spcPts val="0"/>
              </a:spcAft>
            </a:pPr>
            <a:r>
              <a:rPr lang="en-US" sz="1800" dirty="0" smtClean="0">
                <a:solidFill>
                  <a:prstClr val="black"/>
                </a:solidFill>
                <a:latin typeface="Calibri" panose="020F0502020204030204"/>
                <a:ea typeface=""/>
                <a:cs typeface=""/>
              </a:rPr>
              <a:t>T: (style, shape)</a:t>
            </a:r>
          </a:p>
          <a:p>
            <a:pPr algn="l" eaLnBrk="1" fontAlgn="auto" hangingPunct="1">
              <a:spcBef>
                <a:spcPts val="0"/>
              </a:spcBef>
              <a:spcAft>
                <a:spcPts val="0"/>
              </a:spcAft>
            </a:pPr>
            <a:r>
              <a:rPr lang="en-US" sz="1800" dirty="0" smtClean="0">
                <a:solidFill>
                  <a:prstClr val="black"/>
                </a:solidFill>
                <a:latin typeface="Calibri" panose="020F0502020204030204"/>
                <a:ea typeface=""/>
                <a:cs typeface=""/>
              </a:rPr>
              <a:t>P: (filled, triangle)</a:t>
            </a:r>
            <a:endParaRPr lang="en-US" sz="1800" dirty="0">
              <a:solidFill>
                <a:prstClr val="black"/>
              </a:solidFill>
              <a:latin typeface="Calibri" panose="020F0502020204030204"/>
              <a:ea typeface=""/>
              <a:cs typeface=""/>
            </a:endParaRPr>
          </a:p>
        </p:txBody>
      </p:sp>
      <p:sp>
        <p:nvSpPr>
          <p:cNvPr id="62" name="Rounded Rectangle 61"/>
          <p:cNvSpPr/>
          <p:nvPr/>
        </p:nvSpPr>
        <p:spPr>
          <a:xfrm>
            <a:off x="2399783" y="5111932"/>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Y</a:t>
            </a:r>
          </a:p>
        </p:txBody>
      </p:sp>
      <p:sp>
        <p:nvSpPr>
          <p:cNvPr id="63" name="Rounded Rectangle 62"/>
          <p:cNvSpPr/>
          <p:nvPr/>
        </p:nvSpPr>
        <p:spPr>
          <a:xfrm>
            <a:off x="3455514" y="5111932"/>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1</a:t>
            </a:r>
          </a:p>
        </p:txBody>
      </p:sp>
      <p:sp>
        <p:nvSpPr>
          <p:cNvPr id="64" name="Rounded Rectangle 63"/>
          <p:cNvSpPr/>
          <p:nvPr/>
        </p:nvSpPr>
        <p:spPr>
          <a:xfrm>
            <a:off x="4511245" y="5111932"/>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Z</a:t>
            </a:r>
          </a:p>
        </p:txBody>
      </p:sp>
      <p:sp>
        <p:nvSpPr>
          <p:cNvPr id="65" name="Rounded Rectangle 64"/>
          <p:cNvSpPr/>
          <p:nvPr/>
        </p:nvSpPr>
        <p:spPr>
          <a:xfrm>
            <a:off x="5565180" y="5111932"/>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2</a:t>
            </a:r>
          </a:p>
        </p:txBody>
      </p:sp>
      <p:cxnSp>
        <p:nvCxnSpPr>
          <p:cNvPr id="66" name="Straight Arrow Connector 65"/>
          <p:cNvCxnSpPr/>
          <p:nvPr/>
        </p:nvCxnSpPr>
        <p:spPr>
          <a:xfrm flipV="1">
            <a:off x="3154025" y="5318921"/>
            <a:ext cx="301489" cy="2"/>
          </a:xfrm>
          <a:prstGeom prst="straightConnector1">
            <a:avLst/>
          </a:prstGeom>
          <a:noFill/>
          <a:ln w="6350" cap="flat" cmpd="sng" algn="ctr">
            <a:solidFill>
              <a:srgbClr val="4472C4"/>
            </a:solidFill>
            <a:prstDash val="solid"/>
            <a:miter lim="800000"/>
            <a:tailEnd type="triangle"/>
          </a:ln>
          <a:effectLst/>
        </p:spPr>
      </p:cxnSp>
      <p:cxnSp>
        <p:nvCxnSpPr>
          <p:cNvPr id="67" name="Straight Arrow Connector 66"/>
          <p:cNvCxnSpPr/>
          <p:nvPr/>
        </p:nvCxnSpPr>
        <p:spPr>
          <a:xfrm flipV="1">
            <a:off x="4226344" y="5318919"/>
            <a:ext cx="301489" cy="2"/>
          </a:xfrm>
          <a:prstGeom prst="straightConnector1">
            <a:avLst/>
          </a:prstGeom>
          <a:noFill/>
          <a:ln w="6350" cap="flat" cmpd="sng" algn="ctr">
            <a:solidFill>
              <a:srgbClr val="4472C4"/>
            </a:solidFill>
            <a:prstDash val="solid"/>
            <a:miter lim="800000"/>
            <a:tailEnd type="triangle"/>
          </a:ln>
          <a:effectLst/>
        </p:spPr>
      </p:cxnSp>
      <p:cxnSp>
        <p:nvCxnSpPr>
          <p:cNvPr id="68" name="Straight Arrow Connector 67"/>
          <p:cNvCxnSpPr/>
          <p:nvPr/>
        </p:nvCxnSpPr>
        <p:spPr>
          <a:xfrm flipV="1">
            <a:off x="5271869" y="5318919"/>
            <a:ext cx="301489" cy="2"/>
          </a:xfrm>
          <a:prstGeom prst="straightConnector1">
            <a:avLst/>
          </a:prstGeom>
          <a:noFill/>
          <a:ln w="6350" cap="flat" cmpd="sng" algn="ctr">
            <a:solidFill>
              <a:srgbClr val="4472C4"/>
            </a:solidFill>
            <a:prstDash val="solid"/>
            <a:miter lim="800000"/>
            <a:tailEnd type="triangle"/>
          </a:ln>
          <a:effectLst/>
        </p:spPr>
      </p:cxnSp>
      <p:sp>
        <p:nvSpPr>
          <p:cNvPr id="70" name="Star"/>
          <p:cNvSpPr/>
          <p:nvPr/>
        </p:nvSpPr>
        <p:spPr>
          <a:xfrm>
            <a:off x="3088674" y="1568203"/>
            <a:ext cx="548640" cy="557177"/>
          </a:xfrm>
          <a:prstGeom prst="star5">
            <a:avLst>
              <a:gd name="adj" fmla="val 19297"/>
              <a:gd name="hf" fmla="val 105146"/>
              <a:gd name="vf" fmla="val 110557"/>
            </a:avLst>
          </a:prstGeom>
          <a:noFill/>
          <a:ln w="25400">
            <a:solidFill>
              <a:srgbClr val="70AD47">
                <a:lumMod val="75000"/>
              </a:srgbClr>
            </a:solidFill>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FFFFFF"/>
                </a:solidFill>
              </a:defRPr>
            </a:pPr>
            <a:endParaRPr kumimoji="0" sz="1547" b="0" i="0" u="none" strike="noStrike" kern="0" cap="none" spc="0" normalizeH="0" baseline="0" noProof="0">
              <a:ln>
                <a:noFill/>
              </a:ln>
              <a:solidFill>
                <a:srgbClr val="70AD47">
                  <a:lumMod val="75000"/>
                </a:srgbClr>
              </a:solidFill>
              <a:effectLst/>
              <a:uLnTx/>
              <a:uFillTx/>
              <a:latin typeface="Calibri" panose="020F0502020204030204"/>
              <a:ea typeface=""/>
              <a:cs typeface=""/>
            </a:endParaRPr>
          </a:p>
        </p:txBody>
      </p:sp>
      <p:sp>
        <p:nvSpPr>
          <p:cNvPr id="71" name="Triangle"/>
          <p:cNvSpPr/>
          <p:nvPr/>
        </p:nvSpPr>
        <p:spPr>
          <a:xfrm>
            <a:off x="3030449" y="4343509"/>
            <a:ext cx="548640" cy="5486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4472C4"/>
          </a:solidFill>
          <a:ln w="3175">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FFFFFF"/>
                </a:solidFill>
              </a:defRPr>
            </a:pPr>
            <a:endParaRPr kumimoji="0" sz="1547" b="0" i="0" u="none" strike="noStrike" kern="0" cap="none" spc="0" normalizeH="0" baseline="0" noProof="0">
              <a:ln>
                <a:noFill/>
              </a:ln>
              <a:solidFill>
                <a:srgbClr val="70AD47">
                  <a:lumMod val="75000"/>
                </a:srgbClr>
              </a:solidFill>
              <a:effectLst/>
              <a:uLnTx/>
              <a:uFillTx/>
              <a:latin typeface="Calibri" panose="020F0502020204030204"/>
              <a:ea typeface=""/>
              <a:cs typeface=""/>
            </a:endParaRPr>
          </a:p>
        </p:txBody>
      </p:sp>
      <p:sp>
        <p:nvSpPr>
          <p:cNvPr id="72" name="Rectangle 71"/>
          <p:cNvSpPr/>
          <p:nvPr/>
        </p:nvSpPr>
        <p:spPr>
          <a:xfrm>
            <a:off x="2438170" y="2734675"/>
            <a:ext cx="770750" cy="369332"/>
          </a:xfrm>
          <a:prstGeom prst="rect">
            <a:avLst/>
          </a:prstGeom>
        </p:spPr>
        <p:txBody>
          <a:bodyPr wrap="square">
            <a:spAutoFit/>
          </a:bodyPr>
          <a:lstStyle/>
          <a:p>
            <a:pPr algn="l" eaLnBrk="1" fontAlgn="auto" hangingPunct="1">
              <a:spcBef>
                <a:spcPts val="0"/>
              </a:spcBef>
              <a:spcAft>
                <a:spcPts val="0"/>
              </a:spcAft>
            </a:pPr>
            <a:r>
              <a:rPr lang="en-US" sz="1800" dirty="0" smtClean="0">
                <a:solidFill>
                  <a:prstClr val="black"/>
                </a:solidFill>
                <a:latin typeface="Calibri" panose="020F0502020204030204"/>
                <a:ea typeface=""/>
                <a:cs typeface=""/>
              </a:rPr>
              <a:t>color?</a:t>
            </a:r>
          </a:p>
        </p:txBody>
      </p:sp>
      <p:sp>
        <p:nvSpPr>
          <p:cNvPr id="73" name="Rectangle 72"/>
          <p:cNvSpPr/>
          <p:nvPr/>
        </p:nvSpPr>
        <p:spPr>
          <a:xfrm>
            <a:off x="3493821" y="2732184"/>
            <a:ext cx="732523" cy="369332"/>
          </a:xfrm>
          <a:prstGeom prst="rect">
            <a:avLst/>
          </a:prstGeom>
        </p:spPr>
        <p:txBody>
          <a:bodyPr wrap="square">
            <a:spAutoFit/>
          </a:bodyPr>
          <a:lstStyle/>
          <a:p>
            <a:pPr algn="l" eaLnBrk="1" fontAlgn="auto" hangingPunct="1">
              <a:spcBef>
                <a:spcPts val="0"/>
              </a:spcBef>
              <a:spcAft>
                <a:spcPts val="0"/>
              </a:spcAft>
            </a:pPr>
            <a:r>
              <a:rPr lang="en-US" sz="1800" dirty="0" smtClean="0">
                <a:solidFill>
                  <a:prstClr val="black"/>
                </a:solidFill>
                <a:latin typeface="Calibri" panose="020F0502020204030204"/>
                <a:ea typeface=""/>
                <a:cs typeface=""/>
              </a:rPr>
              <a:t>green</a:t>
            </a:r>
          </a:p>
        </p:txBody>
      </p:sp>
      <p:sp>
        <p:nvSpPr>
          <p:cNvPr id="74" name="Rectangle 73"/>
          <p:cNvSpPr/>
          <p:nvPr/>
        </p:nvSpPr>
        <p:spPr>
          <a:xfrm>
            <a:off x="4549472" y="2754868"/>
            <a:ext cx="732523" cy="369332"/>
          </a:xfrm>
          <a:prstGeom prst="rect">
            <a:avLst/>
          </a:prstGeom>
        </p:spPr>
        <p:txBody>
          <a:bodyPr wrap="square">
            <a:spAutoFit/>
          </a:bodyPr>
          <a:lstStyle/>
          <a:p>
            <a:pPr algn="l" eaLnBrk="1" fontAlgn="auto" hangingPunct="1">
              <a:spcBef>
                <a:spcPts val="0"/>
              </a:spcBef>
              <a:spcAft>
                <a:spcPts val="0"/>
              </a:spcAft>
            </a:pPr>
            <a:r>
              <a:rPr lang="en-US" sz="1800" dirty="0" smtClean="0">
                <a:solidFill>
                  <a:prstClr val="black"/>
                </a:solidFill>
                <a:latin typeface="Calibri" panose="020F0502020204030204"/>
                <a:ea typeface=""/>
                <a:cs typeface=""/>
              </a:rPr>
              <a:t>style?</a:t>
            </a:r>
          </a:p>
        </p:txBody>
      </p:sp>
      <p:sp>
        <p:nvSpPr>
          <p:cNvPr id="75" name="Rectangle 74"/>
          <p:cNvSpPr/>
          <p:nvPr/>
        </p:nvSpPr>
        <p:spPr>
          <a:xfrm>
            <a:off x="5635360" y="2754868"/>
            <a:ext cx="732523" cy="369332"/>
          </a:xfrm>
          <a:prstGeom prst="rect">
            <a:avLst/>
          </a:prstGeom>
        </p:spPr>
        <p:txBody>
          <a:bodyPr wrap="square">
            <a:spAutoFit/>
          </a:bodyPr>
          <a:lstStyle/>
          <a:p>
            <a:pPr algn="l" eaLnBrk="1" fontAlgn="auto" hangingPunct="1">
              <a:spcBef>
                <a:spcPts val="0"/>
              </a:spcBef>
              <a:spcAft>
                <a:spcPts val="0"/>
              </a:spcAft>
            </a:pPr>
            <a:r>
              <a:rPr lang="en-US" sz="1800" dirty="0" smtClean="0">
                <a:solidFill>
                  <a:prstClr val="black"/>
                </a:solidFill>
                <a:latin typeface="Calibri" panose="020F0502020204030204"/>
                <a:ea typeface=""/>
                <a:cs typeface=""/>
              </a:rPr>
              <a:t>solid</a:t>
            </a:r>
          </a:p>
        </p:txBody>
      </p:sp>
      <p:sp>
        <p:nvSpPr>
          <p:cNvPr id="80" name="Rectangle 79"/>
          <p:cNvSpPr/>
          <p:nvPr/>
        </p:nvSpPr>
        <p:spPr>
          <a:xfrm>
            <a:off x="2362200" y="5498068"/>
            <a:ext cx="957708" cy="369332"/>
          </a:xfrm>
          <a:prstGeom prst="rect">
            <a:avLst/>
          </a:prstGeom>
        </p:spPr>
        <p:txBody>
          <a:bodyPr wrap="square">
            <a:spAutoFit/>
          </a:bodyPr>
          <a:lstStyle/>
          <a:p>
            <a:pPr algn="l" eaLnBrk="1" fontAlgn="auto" hangingPunct="1">
              <a:spcBef>
                <a:spcPts val="0"/>
              </a:spcBef>
              <a:spcAft>
                <a:spcPts val="0"/>
              </a:spcAft>
            </a:pPr>
            <a:r>
              <a:rPr lang="en-US" sz="1800" smtClean="0">
                <a:solidFill>
                  <a:prstClr val="black"/>
                </a:solidFill>
                <a:latin typeface="Calibri" panose="020F0502020204030204"/>
                <a:ea typeface=""/>
                <a:cs typeface=""/>
              </a:rPr>
              <a:t>shape?</a:t>
            </a:r>
            <a:endParaRPr lang="en-US" sz="1800" dirty="0" smtClean="0">
              <a:solidFill>
                <a:prstClr val="black"/>
              </a:solidFill>
              <a:latin typeface="Calibri" panose="020F0502020204030204"/>
              <a:ea typeface=""/>
              <a:cs typeface=""/>
            </a:endParaRPr>
          </a:p>
        </p:txBody>
      </p:sp>
      <p:sp>
        <p:nvSpPr>
          <p:cNvPr id="81" name="Rectangle 80"/>
          <p:cNvSpPr/>
          <p:nvPr/>
        </p:nvSpPr>
        <p:spPr>
          <a:xfrm>
            <a:off x="3439654" y="5498068"/>
            <a:ext cx="993531" cy="369332"/>
          </a:xfrm>
          <a:prstGeom prst="rect">
            <a:avLst/>
          </a:prstGeom>
        </p:spPr>
        <p:txBody>
          <a:bodyPr wrap="square">
            <a:spAutoFit/>
          </a:bodyPr>
          <a:lstStyle/>
          <a:p>
            <a:pPr algn="l" eaLnBrk="1" fontAlgn="auto" hangingPunct="1">
              <a:spcBef>
                <a:spcPts val="0"/>
              </a:spcBef>
              <a:spcAft>
                <a:spcPts val="0"/>
              </a:spcAft>
            </a:pPr>
            <a:r>
              <a:rPr lang="en-US" sz="1800" smtClean="0">
                <a:solidFill>
                  <a:prstClr val="black"/>
                </a:solidFill>
                <a:latin typeface="Calibri" panose="020F0502020204030204"/>
                <a:ea typeface=""/>
                <a:cs typeface=""/>
              </a:rPr>
              <a:t>triangle</a:t>
            </a:r>
            <a:endParaRPr lang="en-US" sz="1800" dirty="0" smtClean="0">
              <a:solidFill>
                <a:prstClr val="black"/>
              </a:solidFill>
              <a:latin typeface="Calibri" panose="020F0502020204030204"/>
              <a:ea typeface=""/>
              <a:cs typeface=""/>
            </a:endParaRPr>
          </a:p>
        </p:txBody>
      </p:sp>
      <p:sp>
        <p:nvSpPr>
          <p:cNvPr id="82" name="Rectangle 81"/>
          <p:cNvSpPr/>
          <p:nvPr/>
        </p:nvSpPr>
        <p:spPr>
          <a:xfrm>
            <a:off x="4545522" y="5498068"/>
            <a:ext cx="732523" cy="369332"/>
          </a:xfrm>
          <a:prstGeom prst="rect">
            <a:avLst/>
          </a:prstGeom>
        </p:spPr>
        <p:txBody>
          <a:bodyPr wrap="square">
            <a:spAutoFit/>
          </a:bodyPr>
          <a:lstStyle/>
          <a:p>
            <a:pPr algn="l" eaLnBrk="1" fontAlgn="auto" hangingPunct="1">
              <a:spcBef>
                <a:spcPts val="0"/>
              </a:spcBef>
              <a:spcAft>
                <a:spcPts val="0"/>
              </a:spcAft>
            </a:pPr>
            <a:r>
              <a:rPr lang="en-US" sz="1800" dirty="0" smtClean="0">
                <a:solidFill>
                  <a:prstClr val="black"/>
                </a:solidFill>
                <a:latin typeface="Calibri" panose="020F0502020204030204"/>
                <a:ea typeface=""/>
                <a:cs typeface=""/>
              </a:rPr>
              <a:t>style?</a:t>
            </a:r>
          </a:p>
        </p:txBody>
      </p:sp>
      <p:sp>
        <p:nvSpPr>
          <p:cNvPr id="83" name="Rectangle 82"/>
          <p:cNvSpPr/>
          <p:nvPr/>
        </p:nvSpPr>
        <p:spPr>
          <a:xfrm>
            <a:off x="5631410" y="5498068"/>
            <a:ext cx="732523" cy="369332"/>
          </a:xfrm>
          <a:prstGeom prst="rect">
            <a:avLst/>
          </a:prstGeom>
        </p:spPr>
        <p:txBody>
          <a:bodyPr wrap="square">
            <a:spAutoFit/>
          </a:bodyPr>
          <a:lstStyle/>
          <a:p>
            <a:pPr algn="l" eaLnBrk="1" fontAlgn="auto" hangingPunct="1">
              <a:spcBef>
                <a:spcPts val="0"/>
              </a:spcBef>
              <a:spcAft>
                <a:spcPts val="0"/>
              </a:spcAft>
            </a:pPr>
            <a:r>
              <a:rPr lang="en-US" sz="1800" dirty="0" smtClean="0">
                <a:solidFill>
                  <a:prstClr val="black"/>
                </a:solidFill>
                <a:latin typeface="Calibri" panose="020F0502020204030204"/>
                <a:ea typeface=""/>
                <a:cs typeface=""/>
              </a:rPr>
              <a:t>filled</a:t>
            </a:r>
          </a:p>
        </p:txBody>
      </p:sp>
    </p:spTree>
    <p:extLst>
      <p:ext uri="{BB962C8B-B14F-4D97-AF65-F5344CB8AC3E}">
        <p14:creationId xmlns:p14="http://schemas.microsoft.com/office/powerpoint/2010/main" val="3642970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Emergence of Grounded Dialog</a:t>
            </a:r>
          </a:p>
        </p:txBody>
      </p:sp>
      <p:sp>
        <p:nvSpPr>
          <p:cNvPr id="3" name="Content Placeholder 2"/>
          <p:cNvSpPr>
            <a:spLocks noGrp="1"/>
          </p:cNvSpPr>
          <p:nvPr>
            <p:ph idx="1"/>
          </p:nvPr>
        </p:nvSpPr>
        <p:spPr/>
        <p:txBody>
          <a:bodyPr/>
          <a:lstStyle/>
          <a:p>
            <a:r>
              <a:rPr lang="en-US" dirty="0"/>
              <a:t>Compositional grounding</a:t>
            </a:r>
          </a:p>
          <a:p>
            <a:r>
              <a:rPr lang="en-US" dirty="0"/>
              <a:t>Predict dialog for unseen instances</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59</a:t>
            </a:fld>
            <a:endParaRPr lang="en-US"/>
          </a:p>
        </p:txBody>
      </p:sp>
      <p:pic>
        <p:nvPicPr>
          <p:cNvPr id="6"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2918811"/>
            <a:ext cx="4690159" cy="2418363"/>
          </a:xfrm>
          <a:prstGeom prst="rect">
            <a:avLst/>
          </a:prstGeom>
          <a:noFill/>
          <a:ln w="9525">
            <a:noFill/>
            <a:miter lim="800000"/>
            <a:headEnd/>
            <a:tailEnd/>
          </a:ln>
        </p:spPr>
      </p:pic>
      <p:pic>
        <p:nvPicPr>
          <p:cNvPr id="23" name="Picture 22"/>
          <p:cNvPicPr>
            <a:picLocks noChangeAspect="1"/>
          </p:cNvPicPr>
          <p:nvPr/>
        </p:nvPicPr>
        <p:blipFill>
          <a:blip r:embed="rId3"/>
          <a:stretch>
            <a:fillRect/>
          </a:stretch>
        </p:blipFill>
        <p:spPr>
          <a:xfrm>
            <a:off x="8345450" y="2749785"/>
            <a:ext cx="798550" cy="798550"/>
          </a:xfrm>
          <a:prstGeom prst="rect">
            <a:avLst/>
          </a:prstGeom>
        </p:spPr>
      </p:pic>
      <p:pic>
        <p:nvPicPr>
          <p:cNvPr id="24" name="Picture 23"/>
          <p:cNvPicPr>
            <a:picLocks noChangeAspect="1"/>
          </p:cNvPicPr>
          <p:nvPr/>
        </p:nvPicPr>
        <p:blipFill>
          <a:blip r:embed="rId4"/>
          <a:stretch>
            <a:fillRect/>
          </a:stretch>
        </p:blipFill>
        <p:spPr>
          <a:xfrm>
            <a:off x="5086014" y="3656889"/>
            <a:ext cx="669822" cy="648890"/>
          </a:xfrm>
          <a:prstGeom prst="rect">
            <a:avLst/>
          </a:prstGeom>
        </p:spPr>
      </p:pic>
      <p:pic>
        <p:nvPicPr>
          <p:cNvPr id="25" name="Picture 24"/>
          <p:cNvPicPr>
            <a:picLocks noChangeAspect="1"/>
          </p:cNvPicPr>
          <p:nvPr/>
        </p:nvPicPr>
        <p:blipFill>
          <a:blip r:embed="rId5"/>
          <a:stretch>
            <a:fillRect/>
          </a:stretch>
        </p:blipFill>
        <p:spPr>
          <a:xfrm>
            <a:off x="8410969" y="3629483"/>
            <a:ext cx="667512" cy="676296"/>
          </a:xfrm>
          <a:prstGeom prst="rect">
            <a:avLst/>
          </a:prstGeom>
        </p:spPr>
      </p:pic>
      <p:sp>
        <p:nvSpPr>
          <p:cNvPr id="26" name="Rectangle 25"/>
          <p:cNvSpPr/>
          <p:nvPr/>
        </p:nvSpPr>
        <p:spPr>
          <a:xfrm>
            <a:off x="4696528" y="3015498"/>
            <a:ext cx="1448795" cy="646331"/>
          </a:xfrm>
          <a:prstGeom prst="rect">
            <a:avLst/>
          </a:prstGeom>
        </p:spPr>
        <p:txBody>
          <a:bodyPr wrap="none">
            <a:spAutoFit/>
          </a:bodyPr>
          <a:lstStyle/>
          <a:p>
            <a:pPr eaLnBrk="1" fontAlgn="auto" hangingPunct="1">
              <a:spcBef>
                <a:spcPts val="0"/>
              </a:spcBef>
              <a:spcAft>
                <a:spcPts val="0"/>
              </a:spcAft>
            </a:pPr>
            <a:r>
              <a:rPr lang="en-US" sz="1800" dirty="0" smtClean="0">
                <a:solidFill>
                  <a:prstClr val="black"/>
                </a:solidFill>
                <a:latin typeface="Calibri" panose="020F0502020204030204"/>
                <a:ea typeface=""/>
                <a:cs typeface=""/>
              </a:rPr>
              <a:t>Task</a:t>
            </a:r>
          </a:p>
          <a:p>
            <a:pPr eaLnBrk="1" fontAlgn="auto" hangingPunct="1">
              <a:spcBef>
                <a:spcPts val="0"/>
              </a:spcBef>
              <a:spcAft>
                <a:spcPts val="0"/>
              </a:spcAft>
            </a:pPr>
            <a:r>
              <a:rPr lang="en-US" sz="1800" dirty="0" smtClean="0">
                <a:solidFill>
                  <a:prstClr val="black"/>
                </a:solidFill>
                <a:latin typeface="Calibri" panose="020F0502020204030204"/>
                <a:ea typeface=""/>
                <a:cs typeface=""/>
              </a:rPr>
              <a:t>(color, shape)</a:t>
            </a:r>
            <a:endParaRPr lang="en-US" sz="1800" dirty="0">
              <a:solidFill>
                <a:prstClr val="black"/>
              </a:solidFill>
              <a:latin typeface="Calibri" panose="020F0502020204030204"/>
              <a:ea typeface=""/>
              <a:cs typeface=""/>
            </a:endParaRPr>
          </a:p>
        </p:txBody>
      </p:sp>
      <p:sp>
        <p:nvSpPr>
          <p:cNvPr id="27" name="Rounded Rectangle 26"/>
          <p:cNvSpPr/>
          <p:nvPr/>
        </p:nvSpPr>
        <p:spPr>
          <a:xfrm>
            <a:off x="6335897" y="2918812"/>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Q1: Y</a:t>
            </a:r>
          </a:p>
        </p:txBody>
      </p:sp>
      <p:sp>
        <p:nvSpPr>
          <p:cNvPr id="28" name="Rounded Rectangle 27"/>
          <p:cNvSpPr/>
          <p:nvPr/>
        </p:nvSpPr>
        <p:spPr>
          <a:xfrm>
            <a:off x="6335897" y="3677705"/>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Q2: X</a:t>
            </a:r>
          </a:p>
        </p:txBody>
      </p:sp>
      <p:sp>
        <p:nvSpPr>
          <p:cNvPr id="29" name="Rounded Rectangle 28"/>
          <p:cNvSpPr/>
          <p:nvPr/>
        </p:nvSpPr>
        <p:spPr>
          <a:xfrm>
            <a:off x="7305794" y="3322929"/>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Q1: 2</a:t>
            </a:r>
          </a:p>
        </p:txBody>
      </p:sp>
      <p:sp>
        <p:nvSpPr>
          <p:cNvPr id="30" name="Rounded Rectangle 29"/>
          <p:cNvSpPr/>
          <p:nvPr/>
        </p:nvSpPr>
        <p:spPr>
          <a:xfrm>
            <a:off x="7305794" y="4081822"/>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Q2: 2</a:t>
            </a:r>
          </a:p>
        </p:txBody>
      </p:sp>
    </p:spTree>
    <p:extLst>
      <p:ext uri="{BB962C8B-B14F-4D97-AF65-F5344CB8AC3E}">
        <p14:creationId xmlns:p14="http://schemas.microsoft.com/office/powerpoint/2010/main" val="395309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0"/>
            <a:ext cx="7831031" cy="6858000"/>
          </a:xfrm>
          <a:prstGeom prst="rect">
            <a:avLst/>
          </a:prstGeom>
        </p:spPr>
      </p:pic>
    </p:spTree>
    <p:extLst>
      <p:ext uri="{BB962C8B-B14F-4D97-AF65-F5344CB8AC3E}">
        <p14:creationId xmlns:p14="http://schemas.microsoft.com/office/powerpoint/2010/main" val="6809464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findings</a:t>
            </a:r>
            <a:endParaRPr lang="en-US" dirty="0"/>
          </a:p>
        </p:txBody>
      </p:sp>
      <mc:AlternateContent xmlns:mc="http://schemas.openxmlformats.org/markup-compatibility/2006" xmlns:a14="http://schemas.microsoft.com/office/drawing/2010/main">
        <mc:Choice Requires="a14">
          <p:graphicFrame>
            <p:nvGraphicFramePr>
              <p:cNvPr id="5" name="Content Placeholder 4"/>
              <p:cNvGraphicFramePr>
                <a:graphicFrameLocks noGrp="1"/>
              </p:cNvGraphicFramePr>
              <p:nvPr>
                <p:ph sz="half" idx="1"/>
                <p:extLst/>
              </p:nvPr>
            </p:nvGraphicFramePr>
            <p:xfrm>
              <a:off x="741926" y="2210005"/>
              <a:ext cx="7660149" cy="3771773"/>
            </p:xfrm>
            <a:graphic>
              <a:graphicData uri="http://schemas.openxmlformats.org/drawingml/2006/table">
                <a:tbl>
                  <a:tblPr firstRow="1" bandRow="1">
                    <a:tableStyleId>{5C22544A-7EE6-4342-B048-85BDC9FD1C3A}</a:tableStyleId>
                  </a:tblPr>
                  <a:tblGrid>
                    <a:gridCol w="1394413"/>
                    <a:gridCol w="491538"/>
                    <a:gridCol w="477345"/>
                    <a:gridCol w="582454"/>
                    <a:gridCol w="564594"/>
                    <a:gridCol w="1207484"/>
                    <a:gridCol w="2942321"/>
                  </a:tblGrid>
                  <a:tr h="480060">
                    <a:tc rowSpan="2">
                      <a:txBody>
                        <a:bodyPr/>
                        <a:lstStyle/>
                        <a:p>
                          <a:pPr algn="ctr"/>
                          <a:r>
                            <a:rPr lang="en-US" sz="1400" dirty="0" smtClean="0"/>
                            <a:t>Setting</a:t>
                          </a:r>
                          <a:endParaRPr lang="en-US" sz="1400" dirty="0"/>
                        </a:p>
                      </a:txBody>
                      <a:tcPr marL="68580" marR="68580" marT="34290" marB="34290" anchor="ctr"/>
                    </a:tc>
                    <a:tc gridSpan="2">
                      <a:txBody>
                        <a:bodyPr/>
                        <a:lstStyle/>
                        <a:p>
                          <a:pPr algn="ctr"/>
                          <a:r>
                            <a:rPr lang="en-US" sz="1400" dirty="0" smtClean="0"/>
                            <a:t>Vocabulary</a:t>
                          </a:r>
                          <a:endParaRPr lang="en-US" sz="1400" dirty="0"/>
                        </a:p>
                      </a:txBody>
                      <a:tcPr marL="68580" marR="68580" marT="34290" marB="34290" anchor="ctr"/>
                    </a:tc>
                    <a:tc hMerge="1">
                      <a:txBody>
                        <a:bodyPr/>
                        <a:lstStyle/>
                        <a:p>
                          <a:pPr algn="ctr"/>
                          <a:endParaRPr lang="en-US" dirty="0"/>
                        </a:p>
                      </a:txBody>
                      <a:tcPr anchor="ctr"/>
                    </a:tc>
                    <a:tc gridSpan="2">
                      <a:txBody>
                        <a:bodyPr/>
                        <a:lstStyle/>
                        <a:p>
                          <a:pPr algn="ctr"/>
                          <a:r>
                            <a:rPr lang="en-US" sz="1400" dirty="0" smtClean="0"/>
                            <a:t>Memory</a:t>
                          </a:r>
                          <a:endParaRPr lang="en-US" sz="1400" dirty="0"/>
                        </a:p>
                      </a:txBody>
                      <a:tcPr marL="68580" marR="68580" marT="34290" marB="34290" anchor="ctr"/>
                    </a:tc>
                    <a:tc hMerge="1">
                      <a:txBody>
                        <a:bodyPr/>
                        <a:lstStyle/>
                        <a:p>
                          <a:pPr algn="ctr"/>
                          <a:endParaRPr lang="en-US" dirty="0"/>
                        </a:p>
                      </a:txBody>
                      <a:tcPr anchor="ctr"/>
                    </a:tc>
                    <a:tc rowSpan="2">
                      <a:txBody>
                        <a:bodyPr/>
                        <a:lstStyle/>
                        <a:p>
                          <a:pPr algn="ctr"/>
                          <a:r>
                            <a:rPr lang="en-US" sz="1400" dirty="0" smtClean="0"/>
                            <a:t>Generalization</a:t>
                          </a:r>
                          <a:endParaRPr lang="en-US" sz="1400" dirty="0"/>
                        </a:p>
                      </a:txBody>
                      <a:tcPr marL="68580" marR="68580" marT="34290" marB="34290" anchor="ctr"/>
                    </a:tc>
                    <a:tc rowSpan="2">
                      <a:txBody>
                        <a:bodyPr/>
                        <a:lstStyle/>
                        <a:p>
                          <a:pPr algn="ctr"/>
                          <a:r>
                            <a:rPr lang="en-US" sz="1400" dirty="0" smtClean="0"/>
                            <a:t>Characteristics</a:t>
                          </a:r>
                          <a:endParaRPr lang="en-US" sz="1400" dirty="0"/>
                        </a:p>
                      </a:txBody>
                      <a:tcPr marL="68580" marR="68580" marT="34290" marB="34290" anchor="ctr"/>
                    </a:tc>
                  </a:tr>
                  <a:tr h="288846">
                    <a:tc vMerge="1">
                      <a:txBody>
                        <a:bodyPr/>
                        <a:lstStyle/>
                        <a:p>
                          <a:pPr algn="ctr"/>
                          <a:endParaRPr lang="en-US" dirty="0"/>
                        </a:p>
                      </a:txBody>
                      <a:tcPr anchor="ctr"/>
                    </a:tc>
                    <a:tc>
                      <a:txBody>
                        <a:bodyPr/>
                        <a:lstStyle/>
                        <a:p>
                          <a:pPr algn="ctr"/>
                          <a:r>
                            <a:rPr lang="en-US" sz="1400" dirty="0" smtClean="0">
                              <a:solidFill>
                                <a:schemeClr val="bg1"/>
                              </a:solidFill>
                            </a:rPr>
                            <a:t>|</a:t>
                          </a:r>
                          <a14:m>
                            <m:oMath xmlns:m="http://schemas.openxmlformats.org/officeDocument/2006/math">
                              <m:sSub>
                                <m:sSubPr>
                                  <m:ctrlPr>
                                    <a:rPr lang="en-US" sz="1400" i="1">
                                      <a:solidFill>
                                        <a:schemeClr val="bg1"/>
                                      </a:solidFill>
                                      <a:latin typeface="Cambria Math" charset="0"/>
                                    </a:rPr>
                                  </m:ctrlPr>
                                </m:sSubPr>
                                <m:e>
                                  <m:r>
                                    <a:rPr lang="en-US" sz="1400" i="1">
                                      <a:solidFill>
                                        <a:schemeClr val="bg1"/>
                                      </a:solidFill>
                                      <a:latin typeface="Cambria Math" charset="0"/>
                                    </a:rPr>
                                    <m:t>𝑉</m:t>
                                  </m:r>
                                </m:e>
                                <m:sub>
                                  <m:r>
                                    <a:rPr lang="en-US" sz="1400" i="1">
                                      <a:solidFill>
                                        <a:schemeClr val="bg1"/>
                                      </a:solidFill>
                                      <a:latin typeface="Cambria Math" charset="0"/>
                                    </a:rPr>
                                    <m:t>𝑄</m:t>
                                  </m:r>
                                </m:sub>
                              </m:sSub>
                              <m:r>
                                <a:rPr lang="en-US" sz="1400" i="1">
                                  <a:solidFill>
                                    <a:schemeClr val="bg1"/>
                                  </a:solidFill>
                                  <a:latin typeface="Cambria Math" charset="0"/>
                                </a:rPr>
                                <m:t>|</m:t>
                              </m:r>
                            </m:oMath>
                          </a14:m>
                          <a:endParaRPr lang="en-US" sz="1400" dirty="0">
                            <a:solidFill>
                              <a:schemeClr val="bg1"/>
                            </a:solidFill>
                          </a:endParaRPr>
                        </a:p>
                      </a:txBody>
                      <a:tcPr marL="68580" marR="68580" marT="34290" marB="34290" anchor="ctr">
                        <a:solidFill>
                          <a:srgbClr val="4372C4"/>
                        </a:solidFill>
                      </a:tcPr>
                    </a:tc>
                    <a:tc>
                      <a:txBody>
                        <a:bodyPr/>
                        <a:lstStyle/>
                        <a:p>
                          <a:pPr algn="ctr"/>
                          <a:r>
                            <a:rPr lang="en-US" sz="1400" dirty="0" smtClean="0">
                              <a:solidFill>
                                <a:schemeClr val="bg1"/>
                              </a:solidFill>
                            </a:rPr>
                            <a:t>|</a:t>
                          </a:r>
                          <a14:m>
                            <m:oMath xmlns:m="http://schemas.openxmlformats.org/officeDocument/2006/math">
                              <m:sSub>
                                <m:sSubPr>
                                  <m:ctrlPr>
                                    <a:rPr lang="en-US" sz="1400" i="1">
                                      <a:solidFill>
                                        <a:schemeClr val="bg1"/>
                                      </a:solidFill>
                                      <a:latin typeface="Cambria Math" charset="0"/>
                                    </a:rPr>
                                  </m:ctrlPr>
                                </m:sSubPr>
                                <m:e>
                                  <m:r>
                                    <a:rPr lang="en-US" sz="1400" i="1">
                                      <a:solidFill>
                                        <a:schemeClr val="bg1"/>
                                      </a:solidFill>
                                      <a:latin typeface="Cambria Math" charset="0"/>
                                    </a:rPr>
                                    <m:t>𝑉</m:t>
                                  </m:r>
                                </m:e>
                                <m:sub>
                                  <m:r>
                                    <a:rPr lang="en-US" sz="1400" i="1">
                                      <a:solidFill>
                                        <a:schemeClr val="bg1"/>
                                      </a:solidFill>
                                      <a:latin typeface="Cambria Math" charset="0"/>
                                    </a:rPr>
                                    <m:t>𝐴</m:t>
                                  </m:r>
                                </m:sub>
                              </m:sSub>
                              <m:r>
                                <a:rPr lang="en-US" sz="1400" i="1">
                                  <a:solidFill>
                                    <a:schemeClr val="bg1"/>
                                  </a:solidFill>
                                  <a:latin typeface="Cambria Math" charset="0"/>
                                </a:rPr>
                                <m:t>|</m:t>
                              </m:r>
                            </m:oMath>
                          </a14:m>
                          <a:endParaRPr lang="en-US" sz="1400" dirty="0">
                            <a:solidFill>
                              <a:schemeClr val="bg1"/>
                            </a:solidFill>
                          </a:endParaRPr>
                        </a:p>
                      </a:txBody>
                      <a:tcPr marL="68580" marR="68580" marT="34290" marB="34290" anchor="ctr">
                        <a:solidFill>
                          <a:srgbClr val="4372C4"/>
                        </a:solidFill>
                      </a:tcPr>
                    </a:tc>
                    <a:tc>
                      <a:txBody>
                        <a:bodyPr/>
                        <a:lstStyle/>
                        <a:p>
                          <a:pPr algn="ctr"/>
                          <a:r>
                            <a:rPr lang="en-US" sz="1400" dirty="0" smtClean="0">
                              <a:solidFill>
                                <a:schemeClr val="bg1"/>
                              </a:solidFill>
                            </a:rPr>
                            <a:t>Q-bot</a:t>
                          </a:r>
                          <a:endParaRPr lang="en-US" sz="1400" dirty="0">
                            <a:solidFill>
                              <a:schemeClr val="bg1"/>
                            </a:solidFill>
                          </a:endParaRPr>
                        </a:p>
                      </a:txBody>
                      <a:tcPr marL="68580" marR="68580" marT="34290" marB="34290" anchor="ctr">
                        <a:solidFill>
                          <a:srgbClr val="4372C4"/>
                        </a:solidFill>
                      </a:tcPr>
                    </a:tc>
                    <a:tc>
                      <a:txBody>
                        <a:bodyPr/>
                        <a:lstStyle/>
                        <a:p>
                          <a:pPr algn="ctr"/>
                          <a:r>
                            <a:rPr lang="en-US" sz="1400" dirty="0" smtClean="0">
                              <a:solidFill>
                                <a:schemeClr val="bg1"/>
                              </a:solidFill>
                            </a:rPr>
                            <a:t>A-bot</a:t>
                          </a:r>
                          <a:endParaRPr lang="en-US" sz="1400" dirty="0">
                            <a:solidFill>
                              <a:schemeClr val="bg1"/>
                            </a:solidFill>
                          </a:endParaRPr>
                        </a:p>
                      </a:txBody>
                      <a:tcPr marL="68580" marR="68580" marT="34290" marB="34290" anchor="ctr">
                        <a:solidFill>
                          <a:srgbClr val="4372C4"/>
                        </a:solidFill>
                      </a:tcPr>
                    </a:tc>
                    <a:tc vMerge="1">
                      <a:txBody>
                        <a:bodyPr/>
                        <a:lstStyle/>
                        <a:p>
                          <a:pPr algn="ctr"/>
                          <a:endParaRPr lang="en-US" dirty="0"/>
                        </a:p>
                      </a:txBody>
                      <a:tcPr anchor="ctr"/>
                    </a:tc>
                    <a:tc vMerge="1">
                      <a:txBody>
                        <a:bodyPr/>
                        <a:lstStyle/>
                        <a:p>
                          <a:pPr algn="ctr"/>
                          <a:endParaRPr lang="en-US" dirty="0"/>
                        </a:p>
                      </a:txBody>
                      <a:tcPr anchor="ctr"/>
                    </a:tc>
                  </a:tr>
                  <a:tr h="891540">
                    <a:tc>
                      <a:txBody>
                        <a:bodyPr/>
                        <a:lstStyle/>
                        <a:p>
                          <a:pPr algn="l"/>
                          <a:r>
                            <a:rPr lang="en-US" sz="1400" dirty="0" smtClean="0"/>
                            <a:t>A. Over-complete</a:t>
                          </a:r>
                          <a:endParaRPr lang="en-US" sz="1400" dirty="0"/>
                        </a:p>
                      </a:txBody>
                      <a:tcPr marL="68580" marR="68580" marT="34290" marB="34290" anchor="ctr"/>
                    </a:tc>
                    <a:tc>
                      <a:txBody>
                        <a:bodyPr/>
                        <a:lstStyle/>
                        <a:p>
                          <a:pPr algn="ctr"/>
                          <a:r>
                            <a:rPr lang="en-US" sz="1400" dirty="0" smtClean="0"/>
                            <a:t>64</a:t>
                          </a:r>
                          <a:endParaRPr lang="en-US" sz="1400" dirty="0"/>
                        </a:p>
                      </a:txBody>
                      <a:tcPr marL="68580" marR="68580" marT="34290" marB="34290" anchor="ctr"/>
                    </a:tc>
                    <a:tc>
                      <a:txBody>
                        <a:bodyPr/>
                        <a:lstStyle/>
                        <a:p>
                          <a:pPr algn="ctr"/>
                          <a:r>
                            <a:rPr lang="en-US" sz="1400" dirty="0" smtClean="0"/>
                            <a:t>64</a:t>
                          </a:r>
                          <a:endParaRPr lang="en-US" sz="1400" dirty="0"/>
                        </a:p>
                      </a:txBody>
                      <a:tcPr marL="68580" marR="68580" marT="34290" marB="34290" anchor="ctr"/>
                    </a:tc>
                    <a:tc>
                      <a:txBody>
                        <a:bodyPr/>
                        <a:lstStyle/>
                        <a:p>
                          <a:pPr algn="ctr"/>
                          <a:r>
                            <a:rPr lang="en-US" sz="1400" dirty="0" smtClean="0"/>
                            <a:t>Yes</a:t>
                          </a:r>
                          <a:endParaRPr lang="en-US" sz="1400" dirty="0"/>
                        </a:p>
                      </a:txBody>
                      <a:tcPr marL="68580" marR="68580" marT="34290" marB="34290" anchor="ctr"/>
                    </a:tc>
                    <a:tc>
                      <a:txBody>
                        <a:bodyPr/>
                        <a:lstStyle/>
                        <a:p>
                          <a:pPr algn="ctr"/>
                          <a:r>
                            <a:rPr lang="en-US" sz="1400" dirty="0" smtClean="0"/>
                            <a:t>Yes</a:t>
                          </a:r>
                          <a:endParaRPr lang="en-US" sz="1400" dirty="0"/>
                        </a:p>
                      </a:txBody>
                      <a:tcPr marL="68580" marR="68580" marT="34290" marB="34290" anchor="ctr"/>
                    </a:tc>
                    <a:tc>
                      <a:txBody>
                        <a:bodyPr/>
                        <a:lstStyle/>
                        <a:p>
                          <a:pPr algn="ctr"/>
                          <a:r>
                            <a:rPr lang="en-US" sz="1400" dirty="0" smtClean="0"/>
                            <a:t>25.6 %</a:t>
                          </a:r>
                          <a:endParaRPr lang="en-US" sz="1400" dirty="0"/>
                        </a:p>
                      </a:txBody>
                      <a:tcPr marL="68580" marR="68580" marT="34290" marB="34290" anchor="ctr"/>
                    </a:tc>
                    <a:tc>
                      <a:txBody>
                        <a:bodyPr/>
                        <a:lstStyle/>
                        <a:p>
                          <a:pPr marL="285750" indent="-285750" algn="l">
                            <a:buFont typeface="Arial" charset="0"/>
                            <a:buChar char="•"/>
                          </a:pPr>
                          <a:r>
                            <a:rPr lang="en-US" sz="1400" dirty="0" smtClean="0"/>
                            <a:t>Non-compositional language</a:t>
                          </a:r>
                        </a:p>
                        <a:p>
                          <a:pPr marL="285750" indent="-285750" algn="l">
                            <a:buFont typeface="Arial" charset="0"/>
                            <a:buChar char="•"/>
                          </a:pPr>
                          <a:r>
                            <a:rPr lang="en-US" sz="1400" dirty="0" smtClean="0"/>
                            <a:t>Q-bot</a:t>
                          </a:r>
                          <a:r>
                            <a:rPr lang="en-US" sz="1400" baseline="0" dirty="0" smtClean="0"/>
                            <a:t> insignificant</a:t>
                          </a:r>
                        </a:p>
                        <a:p>
                          <a:pPr marL="285750" indent="-285750" algn="l">
                            <a:buFont typeface="Arial" charset="0"/>
                            <a:buChar char="•"/>
                          </a:pPr>
                          <a:r>
                            <a:rPr lang="en-US" sz="1400" baseline="0" dirty="0" smtClean="0"/>
                            <a:t>Inconsistent A-bot grounding</a:t>
                          </a:r>
                        </a:p>
                        <a:p>
                          <a:pPr marL="285750" indent="-285750" algn="l">
                            <a:buFont typeface="Arial" charset="0"/>
                            <a:buChar char="•"/>
                          </a:pPr>
                          <a:r>
                            <a:rPr lang="en-US" sz="1400" baseline="0" dirty="0" smtClean="0"/>
                            <a:t>Poor generalization</a:t>
                          </a:r>
                          <a:endParaRPr lang="en-US" sz="1400" dirty="0"/>
                        </a:p>
                      </a:txBody>
                      <a:tcPr marL="68580" marR="68580" marT="34290" marB="34290" anchor="ctr"/>
                    </a:tc>
                  </a:tr>
                  <a:tr h="1097280">
                    <a:tc>
                      <a:txBody>
                        <a:bodyPr/>
                        <a:lstStyle/>
                        <a:p>
                          <a:pPr algn="l"/>
                          <a:r>
                            <a:rPr lang="en-US" sz="1400" dirty="0" smtClean="0"/>
                            <a:t>B. Attribute</a:t>
                          </a:r>
                          <a:endParaRPr lang="en-US" sz="1400" dirty="0"/>
                        </a:p>
                      </a:txBody>
                      <a:tcPr marL="68580" marR="68580" marT="34290" marB="34290" anchor="ctr"/>
                    </a:tc>
                    <a:tc>
                      <a:txBody>
                        <a:bodyPr/>
                        <a:lstStyle/>
                        <a:p>
                          <a:pPr algn="ctr"/>
                          <a:r>
                            <a:rPr lang="en-US" sz="1400" dirty="0" smtClean="0"/>
                            <a:t>3</a:t>
                          </a:r>
                          <a:endParaRPr lang="en-US" sz="1400" dirty="0"/>
                        </a:p>
                      </a:txBody>
                      <a:tcPr marL="68580" marR="68580" marT="34290" marB="34290" anchor="ctr"/>
                    </a:tc>
                    <a:tc>
                      <a:txBody>
                        <a:bodyPr/>
                        <a:lstStyle/>
                        <a:p>
                          <a:pPr algn="ctr"/>
                          <a:r>
                            <a:rPr lang="en-US" sz="1400" dirty="0" smtClean="0"/>
                            <a:t>12</a:t>
                          </a:r>
                          <a:endParaRPr lang="en-US" sz="1400" dirty="0"/>
                        </a:p>
                      </a:txBody>
                      <a:tcPr marL="68580" marR="68580" marT="34290" marB="34290" anchor="ctr"/>
                    </a:tc>
                    <a:tc>
                      <a:txBody>
                        <a:bodyPr/>
                        <a:lstStyle/>
                        <a:p>
                          <a:pPr algn="ctr"/>
                          <a:r>
                            <a:rPr lang="en-US" sz="1400" dirty="0" smtClean="0"/>
                            <a:t>Yes</a:t>
                          </a:r>
                          <a:endParaRPr lang="en-US" sz="1400" dirty="0"/>
                        </a:p>
                      </a:txBody>
                      <a:tcPr marL="68580" marR="68580" marT="34290" marB="34290" anchor="ctr"/>
                    </a:tc>
                    <a:tc>
                      <a:txBody>
                        <a:bodyPr/>
                        <a:lstStyle/>
                        <a:p>
                          <a:pPr algn="ctr"/>
                          <a:r>
                            <a:rPr lang="en-US" sz="1400" dirty="0" smtClean="0"/>
                            <a:t>Yes</a:t>
                          </a:r>
                          <a:endParaRPr lang="en-US" sz="1400" dirty="0"/>
                        </a:p>
                      </a:txBody>
                      <a:tcPr marL="68580" marR="68580" marT="34290" marB="34290" anchor="ctr"/>
                    </a:tc>
                    <a:tc>
                      <a:txBody>
                        <a:bodyPr/>
                        <a:lstStyle/>
                        <a:p>
                          <a:pPr algn="ctr"/>
                          <a:r>
                            <a:rPr lang="en-US" sz="1400" dirty="0" smtClean="0"/>
                            <a:t>38.5 %</a:t>
                          </a:r>
                          <a:endParaRPr lang="en-US" sz="1400" dirty="0"/>
                        </a:p>
                      </a:txBody>
                      <a:tcPr marL="68580" marR="68580" marT="34290" marB="34290" anchor="ctr"/>
                    </a:tc>
                    <a:tc>
                      <a:txBody>
                        <a:bodyPr/>
                        <a:lstStyle/>
                        <a:p>
                          <a:pPr marL="285750" indent="-285750" algn="l">
                            <a:buFont typeface="Arial" charset="0"/>
                            <a:buChar char="•"/>
                          </a:pPr>
                          <a:r>
                            <a:rPr lang="en-US" sz="1400" dirty="0" smtClean="0"/>
                            <a:t>Non-compositional language</a:t>
                          </a:r>
                        </a:p>
                        <a:p>
                          <a:pPr marL="285750" indent="-285750" algn="l">
                            <a:buFont typeface="Arial" charset="0"/>
                            <a:buChar char="•"/>
                          </a:pPr>
                          <a:r>
                            <a:rPr lang="en-US" sz="1400" dirty="0" smtClean="0"/>
                            <a:t>Q-bot</a:t>
                          </a:r>
                          <a:r>
                            <a:rPr lang="en-US" sz="1400" baseline="0" dirty="0" smtClean="0"/>
                            <a:t> uses one round to convey task</a:t>
                          </a:r>
                        </a:p>
                        <a:p>
                          <a:pPr marL="285750" indent="-285750" algn="l">
                            <a:buFont typeface="Arial" charset="0"/>
                            <a:buChar char="•"/>
                          </a:pPr>
                          <a:r>
                            <a:rPr lang="en-US" sz="1400" baseline="0" dirty="0" smtClean="0"/>
                            <a:t>Inconsistent A-bot grounding</a:t>
                          </a:r>
                        </a:p>
                        <a:p>
                          <a:pPr marL="285750" indent="-285750" algn="l">
                            <a:buFont typeface="Arial" charset="0"/>
                            <a:buChar char="•"/>
                          </a:pPr>
                          <a:r>
                            <a:rPr lang="en-US" sz="1400" baseline="0" dirty="0" smtClean="0"/>
                            <a:t>Poor generalization</a:t>
                          </a:r>
                          <a:endParaRPr lang="en-US" sz="1400" dirty="0" smtClean="0"/>
                        </a:p>
                      </a:txBody>
                      <a:tcPr marL="68580" marR="68580" marT="34290" marB="34290" anchor="ctr"/>
                    </a:tc>
                  </a:tr>
                  <a:tr h="891540">
                    <a:tc>
                      <a:txBody>
                        <a:bodyPr/>
                        <a:lstStyle/>
                        <a:p>
                          <a:pPr algn="l"/>
                          <a:r>
                            <a:rPr lang="en-US" sz="1400" dirty="0" smtClean="0"/>
                            <a:t>C. Minimal</a:t>
                          </a:r>
                          <a:endParaRPr lang="en-US" sz="1400" dirty="0"/>
                        </a:p>
                      </a:txBody>
                      <a:tcPr marL="68580" marR="68580" marT="34290" marB="34290" anchor="ctr"/>
                    </a:tc>
                    <a:tc>
                      <a:txBody>
                        <a:bodyPr/>
                        <a:lstStyle/>
                        <a:p>
                          <a:pPr algn="ctr"/>
                          <a:r>
                            <a:rPr lang="en-US" sz="1400" dirty="0" smtClean="0"/>
                            <a:t>3</a:t>
                          </a:r>
                          <a:endParaRPr lang="en-US" sz="1400" dirty="0"/>
                        </a:p>
                      </a:txBody>
                      <a:tcPr marL="68580" marR="68580" marT="34290" marB="34290" anchor="ctr"/>
                    </a:tc>
                    <a:tc>
                      <a:txBody>
                        <a:bodyPr/>
                        <a:lstStyle/>
                        <a:p>
                          <a:pPr algn="ctr"/>
                          <a:r>
                            <a:rPr lang="en-US" sz="1400" dirty="0" smtClean="0"/>
                            <a:t>4</a:t>
                          </a:r>
                          <a:endParaRPr lang="en-US" sz="1400" dirty="0"/>
                        </a:p>
                      </a:txBody>
                      <a:tcPr marL="68580" marR="68580" marT="34290" marB="34290" anchor="ctr"/>
                    </a:tc>
                    <a:tc>
                      <a:txBody>
                        <a:bodyPr/>
                        <a:lstStyle/>
                        <a:p>
                          <a:pPr algn="ctr"/>
                          <a:r>
                            <a:rPr lang="en-US" sz="1400" dirty="0" smtClean="0"/>
                            <a:t>Yes</a:t>
                          </a:r>
                          <a:endParaRPr lang="en-US" sz="1400" dirty="0"/>
                        </a:p>
                      </a:txBody>
                      <a:tcPr marL="68580" marR="68580" marT="34290" marB="34290" anchor="ctr"/>
                    </a:tc>
                    <a:tc>
                      <a:txBody>
                        <a:bodyPr/>
                        <a:lstStyle/>
                        <a:p>
                          <a:pPr algn="ctr"/>
                          <a:r>
                            <a:rPr lang="en-US" sz="1400" dirty="0" smtClean="0"/>
                            <a:t>No</a:t>
                          </a:r>
                          <a:endParaRPr lang="en-US" sz="1400" dirty="0"/>
                        </a:p>
                      </a:txBody>
                      <a:tcPr marL="68580" marR="68580" marT="34290" marB="34290" anchor="ctr"/>
                    </a:tc>
                    <a:tc>
                      <a:txBody>
                        <a:bodyPr/>
                        <a:lstStyle/>
                        <a:p>
                          <a:pPr algn="ctr"/>
                          <a:r>
                            <a:rPr lang="en-US" sz="1400" dirty="0" smtClean="0"/>
                            <a:t>74.4 %</a:t>
                          </a:r>
                          <a:endParaRPr lang="en-US" sz="1400" dirty="0"/>
                        </a:p>
                      </a:txBody>
                      <a:tcPr marL="68580" marR="68580" marT="34290" marB="34290" anchor="ctr"/>
                    </a:tc>
                    <a:tc>
                      <a:txBody>
                        <a:bodyPr/>
                        <a:lstStyle/>
                        <a:p>
                          <a:pPr marL="285750" indent="-285750" algn="l">
                            <a:buFont typeface="Arial" charset="0"/>
                            <a:buChar char="•"/>
                          </a:pPr>
                          <a:r>
                            <a:rPr lang="en-US" sz="1400" dirty="0" smtClean="0"/>
                            <a:t>Compositional language</a:t>
                          </a:r>
                        </a:p>
                        <a:p>
                          <a:pPr marL="285750" indent="-285750" algn="l">
                            <a:buFont typeface="Arial" charset="0"/>
                            <a:buChar char="•"/>
                          </a:pPr>
                          <a:r>
                            <a:rPr lang="en-US" sz="1400" dirty="0" smtClean="0"/>
                            <a:t>Q-bot</a:t>
                          </a:r>
                          <a:r>
                            <a:rPr lang="en-US" sz="1400" baseline="0" dirty="0" smtClean="0"/>
                            <a:t> uses both rounds</a:t>
                          </a:r>
                        </a:p>
                        <a:p>
                          <a:pPr marL="285750" indent="-285750" algn="l">
                            <a:buFont typeface="Arial" charset="0"/>
                            <a:buChar char="•"/>
                          </a:pPr>
                          <a:r>
                            <a:rPr lang="en-US" sz="1400" baseline="0" dirty="0" smtClean="0"/>
                            <a:t>Consistent A-bot grounding</a:t>
                          </a:r>
                        </a:p>
                        <a:p>
                          <a:pPr marL="285750" indent="-285750" algn="l">
                            <a:buFont typeface="Arial" charset="0"/>
                            <a:buChar char="•"/>
                          </a:pPr>
                          <a:r>
                            <a:rPr lang="en-US" sz="1400" baseline="0" dirty="0" smtClean="0"/>
                            <a:t>Good generalization</a:t>
                          </a:r>
                          <a:endParaRPr lang="en-US" sz="1400" dirty="0" smtClean="0"/>
                        </a:p>
                      </a:txBody>
                      <a:tcPr marL="68580" marR="68580" marT="34290" marB="34290" anchor="ctr"/>
                    </a:tc>
                  </a:tr>
                </a:tbl>
              </a:graphicData>
            </a:graphic>
          </p:graphicFrame>
        </mc:Choice>
        <mc:Fallback xmlns="">
          <p:graphicFrame>
            <p:nvGraphicFramePr>
              <p:cNvPr id="5" name="Content Placeholder 4"/>
              <p:cNvGraphicFramePr>
                <a:graphicFrameLocks noGrp="1"/>
              </p:cNvGraphicFramePr>
              <p:nvPr>
                <p:ph sz="half" idx="1"/>
                <p:extLst>
                  <p:ext uri="{D42A27DB-BD31-4B8C-83A1-F6EECF244321}">
                    <p14:modId xmlns:p14="http://schemas.microsoft.com/office/powerpoint/2010/main" val="140222614"/>
                  </p:ext>
                </p:extLst>
              </p:nvPr>
            </p:nvGraphicFramePr>
            <p:xfrm>
              <a:off x="989234" y="1803673"/>
              <a:ext cx="10213531" cy="4322807"/>
            </p:xfrm>
            <a:graphic>
              <a:graphicData uri="http://schemas.openxmlformats.org/drawingml/2006/table">
                <a:tbl>
                  <a:tblPr firstRow="1" bandRow="1">
                    <a:tableStyleId>{5C22544A-7EE6-4342-B048-85BDC9FD1C3A}</a:tableStyleId>
                  </a:tblPr>
                  <a:tblGrid>
                    <a:gridCol w="1859217"/>
                    <a:gridCol w="655384"/>
                    <a:gridCol w="636460"/>
                    <a:gridCol w="776605"/>
                    <a:gridCol w="752792"/>
                    <a:gridCol w="1609979"/>
                    <a:gridCol w="3923094"/>
                  </a:tblGrid>
                  <a:tr h="370840">
                    <a:tc rowSpan="2">
                      <a:txBody>
                        <a:bodyPr/>
                        <a:lstStyle/>
                        <a:p>
                          <a:pPr algn="ctr"/>
                          <a:r>
                            <a:rPr lang="en-US" dirty="0" smtClean="0"/>
                            <a:t>Setting</a:t>
                          </a:r>
                          <a:endParaRPr lang="en-US" dirty="0"/>
                        </a:p>
                      </a:txBody>
                      <a:tcPr anchor="ctr"/>
                    </a:tc>
                    <a:tc gridSpan="2">
                      <a:txBody>
                        <a:bodyPr/>
                        <a:lstStyle/>
                        <a:p>
                          <a:pPr algn="ctr"/>
                          <a:r>
                            <a:rPr lang="en-US" dirty="0" smtClean="0"/>
                            <a:t>Vocabulary</a:t>
                          </a:r>
                          <a:endParaRPr lang="en-US" dirty="0"/>
                        </a:p>
                      </a:txBody>
                      <a:tcPr anchor="ctr"/>
                    </a:tc>
                    <a:tc hMerge="1">
                      <a:txBody>
                        <a:bodyPr/>
                        <a:lstStyle/>
                        <a:p>
                          <a:pPr algn="ctr"/>
                          <a:endParaRPr lang="en-US" dirty="0"/>
                        </a:p>
                      </a:txBody>
                      <a:tcPr anchor="ctr"/>
                    </a:tc>
                    <a:tc gridSpan="2">
                      <a:txBody>
                        <a:bodyPr/>
                        <a:lstStyle/>
                        <a:p>
                          <a:pPr algn="ctr"/>
                          <a:r>
                            <a:rPr lang="en-US" dirty="0" smtClean="0"/>
                            <a:t>Memory</a:t>
                          </a:r>
                          <a:endParaRPr lang="en-US" dirty="0"/>
                        </a:p>
                      </a:txBody>
                      <a:tcPr anchor="ctr"/>
                    </a:tc>
                    <a:tc hMerge="1">
                      <a:txBody>
                        <a:bodyPr/>
                        <a:lstStyle/>
                        <a:p>
                          <a:pPr algn="ctr"/>
                          <a:endParaRPr lang="en-US" dirty="0"/>
                        </a:p>
                      </a:txBody>
                      <a:tcPr anchor="ctr"/>
                    </a:tc>
                    <a:tc rowSpan="2">
                      <a:txBody>
                        <a:bodyPr/>
                        <a:lstStyle/>
                        <a:p>
                          <a:pPr algn="ctr"/>
                          <a:r>
                            <a:rPr lang="en-US" dirty="0" smtClean="0"/>
                            <a:t>Generalization</a:t>
                          </a:r>
                          <a:endParaRPr lang="en-US" dirty="0"/>
                        </a:p>
                      </a:txBody>
                      <a:tcPr anchor="ctr"/>
                    </a:tc>
                    <a:tc rowSpan="2">
                      <a:txBody>
                        <a:bodyPr/>
                        <a:lstStyle/>
                        <a:p>
                          <a:pPr algn="ctr"/>
                          <a:r>
                            <a:rPr lang="en-US" dirty="0" smtClean="0"/>
                            <a:t>Characteristics</a:t>
                          </a:r>
                          <a:endParaRPr lang="en-US" dirty="0"/>
                        </a:p>
                      </a:txBody>
                      <a:tcPr anchor="ctr"/>
                    </a:tc>
                  </a:tr>
                  <a:tr h="385128">
                    <a:tc vMerge="1">
                      <a:txBody>
                        <a:bodyPr/>
                        <a:lstStyle/>
                        <a:p>
                          <a:pPr algn="ctr"/>
                          <a:endParaRPr lang="en-US" dirty="0"/>
                        </a:p>
                      </a:txBody>
                      <a:tcPr anchor="ctr"/>
                    </a:tc>
                    <a:tc>
                      <a:txBody>
                        <a:bodyPr/>
                        <a:lstStyle/>
                        <a:p>
                          <a:endParaRPr lang="en-US"/>
                        </a:p>
                      </a:txBody>
                      <a:tcPr anchor="ctr">
                        <a:blipFill rotWithShape="0">
                          <a:blip r:embed="rId3"/>
                          <a:stretch>
                            <a:fillRect l="-283333" t="-103175" r="-1173148" b="-955556"/>
                          </a:stretch>
                        </a:blipFill>
                      </a:tcPr>
                    </a:tc>
                    <a:tc>
                      <a:txBody>
                        <a:bodyPr/>
                        <a:lstStyle/>
                        <a:p>
                          <a:endParaRPr lang="en-US"/>
                        </a:p>
                      </a:txBody>
                      <a:tcPr anchor="ctr">
                        <a:blipFill rotWithShape="0">
                          <a:blip r:embed="rId3"/>
                          <a:stretch>
                            <a:fillRect l="-398077" t="-103175" r="-1118269" b="-955556"/>
                          </a:stretch>
                        </a:blipFill>
                      </a:tcPr>
                    </a:tc>
                    <a:tc>
                      <a:txBody>
                        <a:bodyPr/>
                        <a:lstStyle/>
                        <a:p>
                          <a:pPr algn="ctr"/>
                          <a:r>
                            <a:rPr lang="en-US" dirty="0" smtClean="0">
                              <a:solidFill>
                                <a:schemeClr val="bg1"/>
                              </a:solidFill>
                            </a:rPr>
                            <a:t>Q-bot</a:t>
                          </a:r>
                          <a:endParaRPr lang="en-US" dirty="0">
                            <a:solidFill>
                              <a:schemeClr val="bg1"/>
                            </a:solidFill>
                          </a:endParaRPr>
                        </a:p>
                      </a:txBody>
                      <a:tcPr anchor="ctr">
                        <a:solidFill>
                          <a:srgbClr val="4372C4"/>
                        </a:solidFill>
                      </a:tcPr>
                    </a:tc>
                    <a:tc>
                      <a:txBody>
                        <a:bodyPr/>
                        <a:lstStyle/>
                        <a:p>
                          <a:pPr algn="ctr"/>
                          <a:r>
                            <a:rPr lang="en-US" dirty="0" smtClean="0">
                              <a:solidFill>
                                <a:schemeClr val="bg1"/>
                              </a:solidFill>
                            </a:rPr>
                            <a:t>A-bot</a:t>
                          </a:r>
                          <a:endParaRPr lang="en-US" dirty="0">
                            <a:solidFill>
                              <a:schemeClr val="bg1"/>
                            </a:solidFill>
                          </a:endParaRPr>
                        </a:p>
                      </a:txBody>
                      <a:tcPr anchor="ctr">
                        <a:solidFill>
                          <a:srgbClr val="4372C4"/>
                        </a:solidFill>
                      </a:tcPr>
                    </a:tc>
                    <a:tc vMerge="1">
                      <a:txBody>
                        <a:bodyPr/>
                        <a:lstStyle/>
                        <a:p>
                          <a:pPr algn="ctr"/>
                          <a:endParaRPr lang="en-US" dirty="0"/>
                        </a:p>
                      </a:txBody>
                      <a:tcPr anchor="ctr"/>
                    </a:tc>
                    <a:tc vMerge="1">
                      <a:txBody>
                        <a:bodyPr/>
                        <a:lstStyle/>
                        <a:p>
                          <a:pPr algn="ctr"/>
                          <a:endParaRPr lang="en-US" dirty="0"/>
                        </a:p>
                      </a:txBody>
                      <a:tcPr anchor="ctr"/>
                    </a:tc>
                  </a:tr>
                  <a:tr h="1188720">
                    <a:tc>
                      <a:txBody>
                        <a:bodyPr/>
                        <a:lstStyle/>
                        <a:p>
                          <a:pPr algn="l"/>
                          <a:r>
                            <a:rPr lang="en-US" dirty="0" smtClean="0"/>
                            <a:t>A. Over-complete</a:t>
                          </a:r>
                          <a:endParaRPr lang="en-US" dirty="0"/>
                        </a:p>
                      </a:txBody>
                      <a:tcPr anchor="ctr"/>
                    </a:tc>
                    <a:tc>
                      <a:txBody>
                        <a:bodyPr/>
                        <a:lstStyle/>
                        <a:p>
                          <a:pPr algn="ctr"/>
                          <a:r>
                            <a:rPr lang="en-US" dirty="0" smtClean="0"/>
                            <a:t>64</a:t>
                          </a:r>
                          <a:endParaRPr lang="en-US" dirty="0"/>
                        </a:p>
                      </a:txBody>
                      <a:tcPr anchor="ctr"/>
                    </a:tc>
                    <a:tc>
                      <a:txBody>
                        <a:bodyPr/>
                        <a:lstStyle/>
                        <a:p>
                          <a:pPr algn="ctr"/>
                          <a:r>
                            <a:rPr lang="en-US" dirty="0" smtClean="0"/>
                            <a:t>64</a:t>
                          </a:r>
                          <a:endParaRPr lang="en-US" dirty="0"/>
                        </a:p>
                      </a:txBody>
                      <a:tcPr anchor="ctr"/>
                    </a:tc>
                    <a:tc>
                      <a:txBody>
                        <a:bodyPr/>
                        <a:lstStyle/>
                        <a:p>
                          <a:pPr algn="ctr"/>
                          <a:r>
                            <a:rPr lang="en-US" dirty="0" smtClean="0"/>
                            <a:t>Yes</a:t>
                          </a:r>
                          <a:endParaRPr lang="en-US" dirty="0"/>
                        </a:p>
                      </a:txBody>
                      <a:tcPr anchor="ctr"/>
                    </a:tc>
                    <a:tc>
                      <a:txBody>
                        <a:bodyPr/>
                        <a:lstStyle/>
                        <a:p>
                          <a:pPr algn="ctr"/>
                          <a:r>
                            <a:rPr lang="en-US" dirty="0" smtClean="0"/>
                            <a:t>Yes</a:t>
                          </a:r>
                          <a:endParaRPr lang="en-US" dirty="0"/>
                        </a:p>
                      </a:txBody>
                      <a:tcPr anchor="ctr"/>
                    </a:tc>
                    <a:tc>
                      <a:txBody>
                        <a:bodyPr/>
                        <a:lstStyle/>
                        <a:p>
                          <a:pPr algn="ctr"/>
                          <a:r>
                            <a:rPr lang="en-US" dirty="0" smtClean="0"/>
                            <a:t>25.6 %</a:t>
                          </a:r>
                          <a:endParaRPr lang="en-US" dirty="0"/>
                        </a:p>
                      </a:txBody>
                      <a:tcPr anchor="ctr"/>
                    </a:tc>
                    <a:tc>
                      <a:txBody>
                        <a:bodyPr/>
                        <a:lstStyle/>
                        <a:p>
                          <a:pPr marL="285750" indent="-285750" algn="l">
                            <a:buFont typeface="Arial" charset="0"/>
                            <a:buChar char="•"/>
                          </a:pPr>
                          <a:r>
                            <a:rPr lang="en-US" dirty="0" smtClean="0"/>
                            <a:t>Non-compositional language</a:t>
                          </a:r>
                        </a:p>
                        <a:p>
                          <a:pPr marL="285750" indent="-285750" algn="l">
                            <a:buFont typeface="Arial" charset="0"/>
                            <a:buChar char="•"/>
                          </a:pPr>
                          <a:r>
                            <a:rPr lang="en-US" dirty="0" smtClean="0"/>
                            <a:t>Q-bot</a:t>
                          </a:r>
                          <a:r>
                            <a:rPr lang="en-US" baseline="0" dirty="0" smtClean="0"/>
                            <a:t> insignificant</a:t>
                          </a:r>
                        </a:p>
                        <a:p>
                          <a:pPr marL="285750" indent="-285750" algn="l">
                            <a:buFont typeface="Arial" charset="0"/>
                            <a:buChar char="•"/>
                          </a:pPr>
                          <a:r>
                            <a:rPr lang="en-US" baseline="0" dirty="0" smtClean="0"/>
                            <a:t>Inconsistent A-bot grounding</a:t>
                          </a:r>
                        </a:p>
                        <a:p>
                          <a:pPr marL="285750" indent="-285750" algn="l">
                            <a:buFont typeface="Arial" charset="0"/>
                            <a:buChar char="•"/>
                          </a:pPr>
                          <a:r>
                            <a:rPr lang="en-US" baseline="0" dirty="0" smtClean="0"/>
                            <a:t>Poor generalization</a:t>
                          </a:r>
                          <a:endParaRPr lang="en-US" dirty="0"/>
                        </a:p>
                      </a:txBody>
                      <a:tcPr anchor="ctr"/>
                    </a:tc>
                  </a:tr>
                  <a:tr h="1189399">
                    <a:tc>
                      <a:txBody>
                        <a:bodyPr/>
                        <a:lstStyle/>
                        <a:p>
                          <a:pPr algn="l"/>
                          <a:r>
                            <a:rPr lang="en-US" dirty="0" smtClean="0"/>
                            <a:t>B. Attribute</a:t>
                          </a:r>
                          <a:endParaRPr lang="en-US" dirty="0"/>
                        </a:p>
                      </a:txBody>
                      <a:tcPr anchor="ctr"/>
                    </a:tc>
                    <a:tc>
                      <a:txBody>
                        <a:bodyPr/>
                        <a:lstStyle/>
                        <a:p>
                          <a:pPr algn="ctr"/>
                          <a:r>
                            <a:rPr lang="en-US" dirty="0" smtClean="0"/>
                            <a:t>3</a:t>
                          </a:r>
                          <a:endParaRPr lang="en-US" dirty="0"/>
                        </a:p>
                      </a:txBody>
                      <a:tcPr anchor="ctr"/>
                    </a:tc>
                    <a:tc>
                      <a:txBody>
                        <a:bodyPr/>
                        <a:lstStyle/>
                        <a:p>
                          <a:pPr algn="ctr"/>
                          <a:r>
                            <a:rPr lang="en-US" dirty="0" smtClean="0"/>
                            <a:t>12</a:t>
                          </a:r>
                          <a:endParaRPr lang="en-US" dirty="0"/>
                        </a:p>
                      </a:txBody>
                      <a:tcPr anchor="ctr"/>
                    </a:tc>
                    <a:tc>
                      <a:txBody>
                        <a:bodyPr/>
                        <a:lstStyle/>
                        <a:p>
                          <a:pPr algn="ctr"/>
                          <a:r>
                            <a:rPr lang="en-US" dirty="0" smtClean="0"/>
                            <a:t>Yes</a:t>
                          </a:r>
                          <a:endParaRPr lang="en-US" dirty="0"/>
                        </a:p>
                      </a:txBody>
                      <a:tcPr anchor="ctr"/>
                    </a:tc>
                    <a:tc>
                      <a:txBody>
                        <a:bodyPr/>
                        <a:lstStyle/>
                        <a:p>
                          <a:pPr algn="ctr"/>
                          <a:r>
                            <a:rPr lang="en-US" dirty="0" smtClean="0"/>
                            <a:t>Yes</a:t>
                          </a:r>
                          <a:endParaRPr lang="en-US" dirty="0"/>
                        </a:p>
                      </a:txBody>
                      <a:tcPr anchor="ctr"/>
                    </a:tc>
                    <a:tc>
                      <a:txBody>
                        <a:bodyPr/>
                        <a:lstStyle/>
                        <a:p>
                          <a:pPr algn="ctr"/>
                          <a:r>
                            <a:rPr lang="en-US" dirty="0" smtClean="0"/>
                            <a:t>38.5 %</a:t>
                          </a:r>
                          <a:endParaRPr lang="en-US" dirty="0"/>
                        </a:p>
                      </a:txBody>
                      <a:tcPr anchor="ctr"/>
                    </a:tc>
                    <a:tc>
                      <a:txBody>
                        <a:bodyPr/>
                        <a:lstStyle/>
                        <a:p>
                          <a:pPr marL="285750" indent="-285750" algn="l">
                            <a:buFont typeface="Arial" charset="0"/>
                            <a:buChar char="•"/>
                          </a:pPr>
                          <a:r>
                            <a:rPr lang="en-US" dirty="0" smtClean="0"/>
                            <a:t>Non-compositional language</a:t>
                          </a:r>
                        </a:p>
                        <a:p>
                          <a:pPr marL="285750" indent="-285750" algn="l">
                            <a:buFont typeface="Arial" charset="0"/>
                            <a:buChar char="•"/>
                          </a:pPr>
                          <a:r>
                            <a:rPr lang="en-US" dirty="0" smtClean="0"/>
                            <a:t>Q-bot</a:t>
                          </a:r>
                          <a:r>
                            <a:rPr lang="en-US" baseline="0" dirty="0" smtClean="0"/>
                            <a:t> uses one round to convey task</a:t>
                          </a:r>
                        </a:p>
                        <a:p>
                          <a:pPr marL="285750" indent="-285750" algn="l">
                            <a:buFont typeface="Arial" charset="0"/>
                            <a:buChar char="•"/>
                          </a:pPr>
                          <a:r>
                            <a:rPr lang="en-US" baseline="0" dirty="0" smtClean="0"/>
                            <a:t>Inconsistent A-bot grounding</a:t>
                          </a:r>
                        </a:p>
                        <a:p>
                          <a:pPr marL="285750" indent="-285750" algn="l">
                            <a:buFont typeface="Arial" charset="0"/>
                            <a:buChar char="•"/>
                          </a:pPr>
                          <a:r>
                            <a:rPr lang="en-US" baseline="0" dirty="0" smtClean="0"/>
                            <a:t>Poor generalization</a:t>
                          </a:r>
                          <a:endParaRPr lang="en-US" dirty="0" smtClean="0"/>
                        </a:p>
                      </a:txBody>
                      <a:tcPr anchor="ctr"/>
                    </a:tc>
                  </a:tr>
                  <a:tr h="1188720">
                    <a:tc>
                      <a:txBody>
                        <a:bodyPr/>
                        <a:lstStyle/>
                        <a:p>
                          <a:pPr algn="l"/>
                          <a:r>
                            <a:rPr lang="en-US" dirty="0" smtClean="0"/>
                            <a:t>C. Minimal</a:t>
                          </a:r>
                          <a:endParaRPr lang="en-US" dirty="0"/>
                        </a:p>
                      </a:txBody>
                      <a:tcPr anchor="ctr"/>
                    </a:tc>
                    <a:tc>
                      <a:txBody>
                        <a:bodyPr/>
                        <a:lstStyle/>
                        <a:p>
                          <a:pPr algn="ctr"/>
                          <a:r>
                            <a:rPr lang="en-US" dirty="0" smtClean="0"/>
                            <a:t>3</a:t>
                          </a:r>
                          <a:endParaRPr lang="en-US" dirty="0"/>
                        </a:p>
                      </a:txBody>
                      <a:tcPr anchor="ctr"/>
                    </a:tc>
                    <a:tc>
                      <a:txBody>
                        <a:bodyPr/>
                        <a:lstStyle/>
                        <a:p>
                          <a:pPr algn="ctr"/>
                          <a:r>
                            <a:rPr lang="en-US" dirty="0" smtClean="0"/>
                            <a:t>4</a:t>
                          </a:r>
                          <a:endParaRPr lang="en-US" dirty="0"/>
                        </a:p>
                      </a:txBody>
                      <a:tcPr anchor="ctr"/>
                    </a:tc>
                    <a:tc>
                      <a:txBody>
                        <a:bodyPr/>
                        <a:lstStyle/>
                        <a:p>
                          <a:pPr algn="ctr"/>
                          <a:r>
                            <a:rPr lang="en-US" dirty="0" smtClean="0"/>
                            <a:t>Yes</a:t>
                          </a:r>
                          <a:endParaRPr lang="en-US" dirty="0"/>
                        </a:p>
                      </a:txBody>
                      <a:tcPr anchor="ctr"/>
                    </a:tc>
                    <a:tc>
                      <a:txBody>
                        <a:bodyPr/>
                        <a:lstStyle/>
                        <a:p>
                          <a:pPr algn="ctr"/>
                          <a:r>
                            <a:rPr lang="en-US" dirty="0" smtClean="0"/>
                            <a:t>No</a:t>
                          </a:r>
                          <a:endParaRPr lang="en-US" dirty="0"/>
                        </a:p>
                      </a:txBody>
                      <a:tcPr anchor="ctr"/>
                    </a:tc>
                    <a:tc>
                      <a:txBody>
                        <a:bodyPr/>
                        <a:lstStyle/>
                        <a:p>
                          <a:pPr algn="ctr"/>
                          <a:r>
                            <a:rPr lang="en-US" dirty="0" smtClean="0"/>
                            <a:t>74.4 %</a:t>
                          </a:r>
                          <a:endParaRPr lang="en-US" dirty="0"/>
                        </a:p>
                      </a:txBody>
                      <a:tcPr anchor="ctr"/>
                    </a:tc>
                    <a:tc>
                      <a:txBody>
                        <a:bodyPr/>
                        <a:lstStyle/>
                        <a:p>
                          <a:pPr marL="285750" indent="-285750" algn="l">
                            <a:buFont typeface="Arial" charset="0"/>
                            <a:buChar char="•"/>
                          </a:pPr>
                          <a:r>
                            <a:rPr lang="en-US" dirty="0" smtClean="0"/>
                            <a:t>Compositional language</a:t>
                          </a:r>
                        </a:p>
                        <a:p>
                          <a:pPr marL="285750" indent="-285750" algn="l">
                            <a:buFont typeface="Arial" charset="0"/>
                            <a:buChar char="•"/>
                          </a:pPr>
                          <a:r>
                            <a:rPr lang="en-US" dirty="0" smtClean="0"/>
                            <a:t>Q-bot</a:t>
                          </a:r>
                          <a:r>
                            <a:rPr lang="en-US" baseline="0" dirty="0" smtClean="0"/>
                            <a:t> uses both rounds</a:t>
                          </a:r>
                        </a:p>
                        <a:p>
                          <a:pPr marL="285750" indent="-285750" algn="l">
                            <a:buFont typeface="Arial" charset="0"/>
                            <a:buChar char="•"/>
                          </a:pPr>
                          <a:r>
                            <a:rPr lang="en-US" baseline="0" dirty="0" smtClean="0"/>
                            <a:t>Consistent A-bot grounding</a:t>
                          </a:r>
                        </a:p>
                        <a:p>
                          <a:pPr marL="285750" indent="-285750" algn="l">
                            <a:buFont typeface="Arial" charset="0"/>
                            <a:buChar char="•"/>
                          </a:pPr>
                          <a:r>
                            <a:rPr lang="en-US" baseline="0" dirty="0" smtClean="0"/>
                            <a:t>Good generalization</a:t>
                          </a:r>
                          <a:endParaRPr lang="en-US" dirty="0" smtClean="0"/>
                        </a:p>
                      </a:txBody>
                      <a:tcPr anchor="ctr"/>
                    </a:tc>
                  </a:tr>
                </a:tbl>
              </a:graphicData>
            </a:graphic>
          </p:graphicFrame>
        </mc:Fallback>
      </mc:AlternateContent>
      <p:sp>
        <p:nvSpPr>
          <p:cNvPr id="3" name="Slide Number Placeholder 2"/>
          <p:cNvSpPr>
            <a:spLocks noGrp="1"/>
          </p:cNvSpPr>
          <p:nvPr>
            <p:ph type="sldNum" sz="quarter" idx="12"/>
          </p:nvPr>
        </p:nvSpPr>
        <p:spPr/>
        <p:txBody>
          <a:bodyPr/>
          <a:lstStyle/>
          <a:p>
            <a:fld id="{D0D985FA-5D92-E147-8FF9-37C5E2797F8D}" type="slidenum">
              <a:rPr lang="en-US" smtClean="0"/>
              <a:t>60</a:t>
            </a:fld>
            <a:endParaRPr lang="en-US"/>
          </a:p>
        </p:txBody>
      </p:sp>
      <p:sp>
        <p:nvSpPr>
          <p:cNvPr id="6" name="Footer Placeholder 3"/>
          <p:cNvSpPr>
            <a:spLocks noGrp="1"/>
          </p:cNvSpPr>
          <p:nvPr>
            <p:ph type="ftr" sz="quarter" idx="11"/>
          </p:nvPr>
        </p:nvSpPr>
        <p:spPr>
          <a:xfrm>
            <a:off x="152400" y="6400800"/>
            <a:ext cx="2895600" cy="457200"/>
          </a:xfrm>
        </p:spPr>
        <p:txBody>
          <a:bodyPr/>
          <a:lstStyle/>
          <a:p>
            <a:pPr>
              <a:defRPr/>
            </a:pPr>
            <a:r>
              <a:rPr lang="en-US" smtClean="0"/>
              <a:t>(C) Dhruv Batra </a:t>
            </a:r>
            <a:endParaRPr lang="en-US" dirty="0"/>
          </a:p>
        </p:txBody>
      </p:sp>
    </p:spTree>
    <p:extLst>
      <p:ext uri="{BB962C8B-B14F-4D97-AF65-F5344CB8AC3E}">
        <p14:creationId xmlns:p14="http://schemas.microsoft.com/office/powerpoint/2010/main" val="18037791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Deep Multi-Agent Communication</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 NIPS ‘16</a:t>
            </a:r>
            <a:endParaRPr lang="en-US" dirty="0"/>
          </a:p>
          <a:p>
            <a:pPr lvl="1"/>
            <a:r>
              <a:rPr lang="en-US" dirty="0" smtClean="0"/>
              <a:t>[DeepMind] Learning </a:t>
            </a:r>
            <a:r>
              <a:rPr lang="en-US" dirty="0"/>
              <a:t>to Communicate with Deep Multi-Agent Reinforcement Learning. </a:t>
            </a:r>
            <a:r>
              <a:rPr lang="en-US" dirty="0" err="1" smtClean="0"/>
              <a:t>Jakob</a:t>
            </a:r>
            <a:r>
              <a:rPr lang="en-US" dirty="0" smtClean="0"/>
              <a:t> N. </a:t>
            </a:r>
            <a:r>
              <a:rPr lang="en-US" dirty="0" err="1" smtClean="0"/>
              <a:t>Foerster</a:t>
            </a:r>
            <a:r>
              <a:rPr lang="en-US" dirty="0" smtClean="0"/>
              <a:t>, </a:t>
            </a:r>
            <a:r>
              <a:rPr lang="en-US" dirty="0" err="1" smtClean="0"/>
              <a:t>Yannis</a:t>
            </a:r>
            <a:r>
              <a:rPr lang="en-US" dirty="0" smtClean="0"/>
              <a:t> M. </a:t>
            </a:r>
            <a:r>
              <a:rPr lang="en-US" dirty="0" err="1" smtClean="0"/>
              <a:t>Assael</a:t>
            </a:r>
            <a:r>
              <a:rPr lang="en-US" dirty="0" smtClean="0"/>
              <a:t>, </a:t>
            </a:r>
            <a:r>
              <a:rPr lang="en-US" dirty="0" err="1" smtClean="0"/>
              <a:t>Nando</a:t>
            </a:r>
            <a:r>
              <a:rPr lang="en-US" dirty="0" smtClean="0"/>
              <a:t> de Freitas, Shimon </a:t>
            </a:r>
            <a:r>
              <a:rPr lang="en-US" dirty="0" err="1" smtClean="0"/>
              <a:t>Whiteson</a:t>
            </a:r>
            <a:r>
              <a:rPr lang="en-US" dirty="0" smtClean="0"/>
              <a:t>. NIPS ‘16. </a:t>
            </a:r>
            <a:r>
              <a:rPr lang="en-US" dirty="0"/>
              <a:t> </a:t>
            </a:r>
            <a:endParaRPr lang="en-US" dirty="0" smtClean="0"/>
          </a:p>
          <a:p>
            <a:pPr lvl="1"/>
            <a:endParaRPr lang="en-US" dirty="0" smtClean="0"/>
          </a:p>
          <a:p>
            <a:pPr lvl="1"/>
            <a:r>
              <a:rPr lang="en-US" dirty="0" smtClean="0"/>
              <a:t>[NYU / FAIR] Learning </a:t>
            </a:r>
            <a:r>
              <a:rPr lang="en-US" dirty="0" err="1" smtClean="0"/>
              <a:t>Multiagent</a:t>
            </a:r>
            <a:r>
              <a:rPr lang="en-US" dirty="0" smtClean="0"/>
              <a:t> Communication with Backpropagation. </a:t>
            </a:r>
            <a:r>
              <a:rPr lang="en-US" dirty="0" err="1" smtClean="0"/>
              <a:t>Sainbayar</a:t>
            </a:r>
            <a:r>
              <a:rPr lang="en-US" dirty="0" smtClean="0"/>
              <a:t> </a:t>
            </a:r>
            <a:r>
              <a:rPr lang="en-US" dirty="0" err="1" smtClean="0"/>
              <a:t>Sukhbaatar</a:t>
            </a:r>
            <a:r>
              <a:rPr lang="en-US" dirty="0" smtClean="0"/>
              <a:t>, Arthur </a:t>
            </a:r>
            <a:r>
              <a:rPr lang="en-US" dirty="0" err="1" smtClean="0"/>
              <a:t>Szlam</a:t>
            </a:r>
            <a:r>
              <a:rPr lang="en-US" dirty="0" smtClean="0"/>
              <a:t>, Rob Fergus. NIPS ‘16.</a:t>
            </a:r>
          </a:p>
          <a:p>
            <a:pPr lvl="1"/>
            <a:endParaRPr lang="en-US" dirty="0"/>
          </a:p>
          <a:p>
            <a:endParaRPr lang="en-US" dirty="0" smtClean="0"/>
          </a:p>
          <a:p>
            <a:r>
              <a:rPr lang="en-US" dirty="0" err="1" smtClean="0"/>
              <a:t>Arxiv</a:t>
            </a:r>
            <a:r>
              <a:rPr lang="en-US" dirty="0" smtClean="0"/>
              <a:t> ‘17</a:t>
            </a:r>
          </a:p>
          <a:p>
            <a:pPr lvl="1"/>
            <a:r>
              <a:rPr lang="en-US" dirty="0" smtClean="0"/>
              <a:t>[</a:t>
            </a:r>
            <a:r>
              <a:rPr lang="en-US" dirty="0" err="1" smtClean="0"/>
              <a:t>OpenAI</a:t>
            </a:r>
            <a:r>
              <a:rPr lang="en-US" dirty="0" smtClean="0"/>
              <a:t>] Emergence </a:t>
            </a:r>
            <a:r>
              <a:rPr lang="en-US" dirty="0"/>
              <a:t>of Grounded Compositional Language in Multi-Agent </a:t>
            </a:r>
            <a:r>
              <a:rPr lang="en-US" dirty="0" smtClean="0"/>
              <a:t>Populations. Igor </a:t>
            </a:r>
            <a:r>
              <a:rPr lang="en-US" dirty="0" err="1"/>
              <a:t>Mordatch</a:t>
            </a:r>
            <a:r>
              <a:rPr lang="en-US" dirty="0"/>
              <a:t>, Pieter </a:t>
            </a:r>
            <a:r>
              <a:rPr lang="en-US" dirty="0" err="1" smtClean="0"/>
              <a:t>Abbeel</a:t>
            </a:r>
            <a:r>
              <a:rPr lang="en-US" dirty="0" smtClean="0"/>
              <a:t>. </a:t>
            </a:r>
          </a:p>
          <a:p>
            <a:pPr lvl="1"/>
            <a:endParaRPr lang="en-US" dirty="0" smtClean="0"/>
          </a:p>
          <a:p>
            <a:pPr lvl="1"/>
            <a:r>
              <a:rPr lang="en-US" dirty="0" smtClean="0"/>
              <a:t>[FAIR] Multi-Agent </a:t>
            </a:r>
            <a:r>
              <a:rPr lang="en-US" dirty="0"/>
              <a:t>Cooperation and the Emergence of (Natural) </a:t>
            </a:r>
            <a:r>
              <a:rPr lang="en-US" dirty="0" smtClean="0"/>
              <a:t>Language. </a:t>
            </a:r>
            <a:r>
              <a:rPr lang="en-US" dirty="0" err="1" smtClean="0"/>
              <a:t>Angeliki</a:t>
            </a:r>
            <a:r>
              <a:rPr lang="en-US" dirty="0" smtClean="0"/>
              <a:t> </a:t>
            </a:r>
            <a:r>
              <a:rPr lang="en-US" dirty="0" err="1"/>
              <a:t>Lazaridou</a:t>
            </a:r>
            <a:r>
              <a:rPr lang="en-US" dirty="0"/>
              <a:t>, Alexander </a:t>
            </a:r>
            <a:r>
              <a:rPr lang="en-US" dirty="0" err="1"/>
              <a:t>Peysakhovich</a:t>
            </a:r>
            <a:r>
              <a:rPr lang="en-US" dirty="0"/>
              <a:t>, Marco </a:t>
            </a:r>
            <a:r>
              <a:rPr lang="en-US" dirty="0" err="1" smtClean="0"/>
              <a:t>Baroni</a:t>
            </a:r>
            <a:r>
              <a:rPr lang="en-US" dirty="0" smtClean="0"/>
              <a:t>. </a:t>
            </a:r>
          </a:p>
          <a:p>
            <a:pPr lvl="1"/>
            <a:endParaRPr lang="en-US" dirty="0" smtClean="0"/>
          </a:p>
          <a:p>
            <a:pPr lvl="1"/>
            <a:r>
              <a:rPr lang="en-US" dirty="0" smtClean="0"/>
              <a:t>Learning </a:t>
            </a:r>
            <a:r>
              <a:rPr lang="en-US" dirty="0"/>
              <a:t>to play guess who? and inventing a grounded language as a consequence. Emilio Jorge, Mikael </a:t>
            </a:r>
            <a:r>
              <a:rPr lang="en-US" dirty="0" err="1"/>
              <a:t>Kågebäck</a:t>
            </a:r>
            <a:r>
              <a:rPr lang="en-US" dirty="0"/>
              <a:t>, and Emil </a:t>
            </a:r>
            <a:r>
              <a:rPr lang="en-US" dirty="0" err="1"/>
              <a:t>Gustavsson</a:t>
            </a:r>
            <a:r>
              <a:rPr lang="en-US" dirty="0"/>
              <a:t>. </a:t>
            </a:r>
            <a:endParaRPr lang="en-US" dirty="0" smtClean="0"/>
          </a:p>
          <a:p>
            <a:pPr lvl="1"/>
            <a:endParaRPr lang="en-US" dirty="0" smtClean="0"/>
          </a:p>
          <a:p>
            <a:pPr lvl="1"/>
            <a:r>
              <a:rPr lang="en-US" dirty="0" smtClean="0"/>
              <a:t>Emergence </a:t>
            </a:r>
            <a:r>
              <a:rPr lang="en-US" dirty="0"/>
              <a:t>of language with multi-agent games: Learning to </a:t>
            </a:r>
            <a:r>
              <a:rPr lang="en-US" dirty="0" smtClean="0"/>
              <a:t>communicate </a:t>
            </a:r>
            <a:r>
              <a:rPr lang="en-US" dirty="0"/>
              <a:t>with sequences of symbols. </a:t>
            </a:r>
            <a:r>
              <a:rPr lang="en-US" dirty="0" err="1"/>
              <a:t>Serhii</a:t>
            </a:r>
            <a:r>
              <a:rPr lang="en-US" dirty="0"/>
              <a:t> </a:t>
            </a:r>
            <a:r>
              <a:rPr lang="en-US" dirty="0" err="1"/>
              <a:t>Havrylov</a:t>
            </a:r>
            <a:r>
              <a:rPr lang="en-US" dirty="0"/>
              <a:t> and Ivan </a:t>
            </a:r>
            <a:r>
              <a:rPr lang="en-US" dirty="0" err="1"/>
              <a:t>Titov</a:t>
            </a:r>
            <a:r>
              <a:rPr lang="en-US" dirty="0"/>
              <a:t>. </a:t>
            </a:r>
          </a:p>
          <a:p>
            <a:pPr lvl="1"/>
            <a:endParaRPr lang="en-US" dirty="0" smtClean="0"/>
          </a:p>
          <a:p>
            <a:pPr lvl="1"/>
            <a:r>
              <a:rPr lang="en-US" dirty="0" smtClean="0"/>
              <a:t>[Berkeley] Translating </a:t>
            </a:r>
            <a:r>
              <a:rPr lang="en-US" dirty="0" err="1"/>
              <a:t>neuralese</a:t>
            </a:r>
            <a:r>
              <a:rPr lang="en-US" dirty="0"/>
              <a:t>. Jacob Andreas, </a:t>
            </a:r>
            <a:r>
              <a:rPr lang="en-US" dirty="0" err="1"/>
              <a:t>Anca</a:t>
            </a:r>
            <a:r>
              <a:rPr lang="en-US" dirty="0"/>
              <a:t> Dragan and Dan Klein. ACL 2017</a:t>
            </a:r>
            <a:r>
              <a:rPr lang="en-US" dirty="0" smtClean="0"/>
              <a:t>.</a:t>
            </a:r>
          </a:p>
        </p:txBody>
      </p:sp>
      <p:sp>
        <p:nvSpPr>
          <p:cNvPr id="4" name="Footer Placeholder 3"/>
          <p:cNvSpPr>
            <a:spLocks noGrp="1"/>
          </p:cNvSpPr>
          <p:nvPr>
            <p:ph type="ftr" sz="quarter" idx="11"/>
          </p:nvPr>
        </p:nvSpPr>
        <p:spPr/>
        <p:txBody>
          <a:bodyPr/>
          <a:lstStyle/>
          <a:p>
            <a:pPr>
              <a:defRPr/>
            </a:pPr>
            <a:r>
              <a:rPr lang="en-US" dirty="0"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61</a:t>
            </a:fld>
            <a:endParaRPr lang="en-US"/>
          </a:p>
        </p:txBody>
      </p:sp>
    </p:spTree>
    <p:extLst>
      <p:ext uri="{BB962C8B-B14F-4D97-AF65-F5344CB8AC3E}">
        <p14:creationId xmlns:p14="http://schemas.microsoft.com/office/powerpoint/2010/main" val="19883612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So </a:t>
            </a:r>
            <a:r>
              <a:rPr lang="en-US" dirty="0"/>
              <a:t>what </a:t>
            </a:r>
            <a:r>
              <a:rPr lang="en-US" i="1" dirty="0"/>
              <a:t>is</a:t>
            </a:r>
            <a:r>
              <a:rPr lang="en-US" dirty="0"/>
              <a:t> Deep (Machine) Learning</a:t>
            </a:r>
            <a:r>
              <a:rPr lang="en-US" dirty="0" smtClean="0"/>
              <a:t>?</a:t>
            </a:r>
            <a:endParaRPr lang="en-US" dirty="0"/>
          </a:p>
        </p:txBody>
      </p:sp>
      <p:sp>
        <p:nvSpPr>
          <p:cNvPr id="3" name="Content Placeholder 2"/>
          <p:cNvSpPr>
            <a:spLocks noGrp="1"/>
          </p:cNvSpPr>
          <p:nvPr>
            <p:ph idx="1"/>
          </p:nvPr>
        </p:nvSpPr>
        <p:spPr/>
        <p:txBody>
          <a:bodyPr/>
          <a:lstStyle/>
          <a:p>
            <a:r>
              <a:rPr lang="en-US" dirty="0" smtClean="0"/>
              <a:t>Representation Learning</a:t>
            </a:r>
          </a:p>
          <a:p>
            <a:endParaRPr lang="en-US" dirty="0" smtClean="0"/>
          </a:p>
          <a:p>
            <a:r>
              <a:rPr lang="en-US" dirty="0" smtClean="0"/>
              <a:t>Neural Networks</a:t>
            </a:r>
          </a:p>
          <a:p>
            <a:endParaRPr lang="en-US" dirty="0" smtClean="0"/>
          </a:p>
          <a:p>
            <a:r>
              <a:rPr lang="en-US" dirty="0" smtClean="0"/>
              <a:t>Deep Unsupervised/Reinforcement/Structured/</a:t>
            </a:r>
            <a:br>
              <a:rPr lang="en-US" dirty="0" smtClean="0"/>
            </a:br>
            <a:r>
              <a:rPr lang="en-US" dirty="0" smtClean="0"/>
              <a:t>&lt;insert-qualifier-here&gt; </a:t>
            </a:r>
            <a:br>
              <a:rPr lang="en-US" dirty="0" smtClean="0"/>
            </a:br>
            <a:r>
              <a:rPr lang="en-US" dirty="0" smtClean="0"/>
              <a:t>Learning</a:t>
            </a:r>
          </a:p>
          <a:p>
            <a:endParaRPr lang="en-US" dirty="0" smtClean="0"/>
          </a:p>
          <a:p>
            <a:r>
              <a:rPr lang="en-US" dirty="0" smtClean="0"/>
              <a:t>Simply: Deep Learning</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62</a:t>
            </a:fld>
            <a:endParaRPr lang="en-US"/>
          </a:p>
        </p:txBody>
      </p:sp>
    </p:spTree>
    <p:extLst>
      <p:ext uri="{BB962C8B-B14F-4D97-AF65-F5344CB8AC3E}">
        <p14:creationId xmlns:p14="http://schemas.microsoft.com/office/powerpoint/2010/main" val="16568164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So what </a:t>
            </a:r>
            <a:r>
              <a:rPr lang="en-US" i="1" dirty="0" smtClean="0"/>
              <a:t>is</a:t>
            </a:r>
            <a:r>
              <a:rPr lang="en-US" dirty="0" smtClean="0"/>
              <a:t> Deep (Machine) Learning?</a:t>
            </a:r>
            <a:endParaRPr lang="en-US" dirty="0"/>
          </a:p>
        </p:txBody>
      </p:sp>
      <p:sp>
        <p:nvSpPr>
          <p:cNvPr id="3" name="Content Placeholder 2"/>
          <p:cNvSpPr>
            <a:spLocks noGrp="1"/>
          </p:cNvSpPr>
          <p:nvPr>
            <p:ph idx="1"/>
          </p:nvPr>
        </p:nvSpPr>
        <p:spPr/>
        <p:txBody>
          <a:bodyPr/>
          <a:lstStyle/>
          <a:p>
            <a:r>
              <a:rPr lang="en-US" dirty="0" smtClean="0"/>
              <a:t>A few different ideas:</a:t>
            </a:r>
          </a:p>
          <a:p>
            <a:endParaRPr lang="en-US" dirty="0"/>
          </a:p>
          <a:p>
            <a:r>
              <a:rPr lang="en-US" dirty="0" smtClean="0"/>
              <a:t>(Hierarchical) Compositionality</a:t>
            </a:r>
          </a:p>
          <a:p>
            <a:pPr lvl="1"/>
            <a:r>
              <a:rPr lang="en-US" dirty="0" smtClean="0"/>
              <a:t>Cascade of non-linear transformations</a:t>
            </a:r>
          </a:p>
          <a:p>
            <a:pPr lvl="1"/>
            <a:r>
              <a:rPr lang="en-US" dirty="0" smtClean="0"/>
              <a:t>Multiple layers of representations</a:t>
            </a:r>
          </a:p>
          <a:p>
            <a:endParaRPr lang="en-US" dirty="0"/>
          </a:p>
          <a:p>
            <a:r>
              <a:rPr lang="en-US" dirty="0" smtClean="0"/>
              <a:t>End-to-End Learning</a:t>
            </a:r>
          </a:p>
          <a:p>
            <a:pPr lvl="1"/>
            <a:r>
              <a:rPr lang="en-US" dirty="0" smtClean="0"/>
              <a:t>Learning (goal-driven) representations</a:t>
            </a:r>
          </a:p>
          <a:p>
            <a:pPr lvl="1"/>
            <a:r>
              <a:rPr lang="en-US" dirty="0" smtClean="0"/>
              <a:t>Learning to feature extraction</a:t>
            </a:r>
          </a:p>
          <a:p>
            <a:endParaRPr lang="en-US" dirty="0"/>
          </a:p>
          <a:p>
            <a:r>
              <a:rPr lang="en-US" dirty="0" smtClean="0"/>
              <a:t>Distributed Representations</a:t>
            </a:r>
          </a:p>
          <a:p>
            <a:pPr lvl="1"/>
            <a:r>
              <a:rPr lang="en-US" dirty="0" smtClean="0"/>
              <a:t>No single neuron “encodes” everything</a:t>
            </a:r>
          </a:p>
          <a:p>
            <a:pPr lvl="1"/>
            <a:r>
              <a:rPr lang="en-US" dirty="0" smtClean="0"/>
              <a:t>Groups of neurons work together</a:t>
            </a:r>
          </a:p>
          <a:p>
            <a:pPr lvl="1"/>
            <a:endParaRPr lang="en-US" dirty="0"/>
          </a:p>
        </p:txBody>
      </p:sp>
      <p:sp>
        <p:nvSpPr>
          <p:cNvPr id="4" name="Footer Placeholder 3"/>
          <p:cNvSpPr>
            <a:spLocks noGrp="1"/>
          </p:cNvSpPr>
          <p:nvPr>
            <p:ph type="ftr" sz="quarter" idx="11"/>
          </p:nvPr>
        </p:nvSpPr>
        <p:spPr/>
        <p:txBody>
          <a:bodyPr/>
          <a:lstStyle/>
          <a:p>
            <a:pPr>
              <a:defRPr/>
            </a:pPr>
            <a:r>
              <a:rPr lang="en-US" dirty="0"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63</a:t>
            </a:fld>
            <a:endParaRPr lang="en-US"/>
          </a:p>
        </p:txBody>
      </p:sp>
      <p:sp>
        <p:nvSpPr>
          <p:cNvPr id="6" name="Rounded Rectangle 5"/>
          <p:cNvSpPr/>
          <p:nvPr/>
        </p:nvSpPr>
        <p:spPr bwMode="auto">
          <a:xfrm>
            <a:off x="533400" y="1981200"/>
            <a:ext cx="8153400" cy="1371600"/>
          </a:xfrm>
          <a:prstGeom prst="roundRect">
            <a:avLst/>
          </a:prstGeom>
          <a:noFill/>
          <a:ln w="63500">
            <a:solidFill>
              <a:schemeClr val="accent2"/>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84862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3"/>
          <p:cNvSpPr>
            <a:spLocks noGrp="1"/>
          </p:cNvSpPr>
          <p:nvPr>
            <p:ph type="sldNum" idx="12"/>
          </p:nvPr>
        </p:nvSpPr>
        <p:spPr/>
        <p:txBody>
          <a:bodyPr/>
          <a:lstStyle/>
          <a:p>
            <a:fld id="{B407C22E-B569-3F45-AA7E-FB87386D782C}" type="slidenum">
              <a:rPr lang="en-US"/>
              <a:pPr/>
              <a:t>64</a:t>
            </a:fld>
            <a:endParaRPr lang="en-US" dirty="0"/>
          </a:p>
        </p:txBody>
      </p:sp>
      <p:sp>
        <p:nvSpPr>
          <p:cNvPr id="6146" name="Line 2"/>
          <p:cNvSpPr>
            <a:spLocks noChangeShapeType="1"/>
          </p:cNvSpPr>
          <p:nvPr/>
        </p:nvSpPr>
        <p:spPr bwMode="auto">
          <a:xfrm>
            <a:off x="2528640" y="3992099"/>
            <a:ext cx="31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800" y="1594248"/>
            <a:ext cx="1556640" cy="100810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15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200" y="3214417"/>
            <a:ext cx="1392480" cy="153232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157" name="Text Box 13"/>
          <p:cNvSpPr txBox="1">
            <a:spLocks noChangeArrowheads="1"/>
          </p:cNvSpPr>
          <p:nvPr/>
        </p:nvSpPr>
        <p:spPr bwMode="auto">
          <a:xfrm>
            <a:off x="7398720" y="3827923"/>
            <a:ext cx="131040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\ˈd  ē  p\</a:t>
            </a:r>
          </a:p>
        </p:txBody>
      </p:sp>
      <p:sp>
        <p:nvSpPr>
          <p:cNvPr id="6158" name="Line 14"/>
          <p:cNvSpPr>
            <a:spLocks noChangeShapeType="1"/>
          </p:cNvSpPr>
          <p:nvPr/>
        </p:nvSpPr>
        <p:spPr bwMode="auto">
          <a:xfrm>
            <a:off x="6950880" y="2065177"/>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59" name="Line 15"/>
          <p:cNvSpPr>
            <a:spLocks noChangeShapeType="1"/>
          </p:cNvSpPr>
          <p:nvPr/>
        </p:nvSpPr>
        <p:spPr bwMode="auto">
          <a:xfrm>
            <a:off x="2528640" y="2065177"/>
            <a:ext cx="31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0" name="Line 16"/>
          <p:cNvSpPr>
            <a:spLocks noChangeShapeType="1"/>
          </p:cNvSpPr>
          <p:nvPr/>
        </p:nvSpPr>
        <p:spPr bwMode="auto">
          <a:xfrm flipV="1">
            <a:off x="4046400" y="2057399"/>
            <a:ext cx="1440000" cy="7772"/>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1" name="Text Box 17"/>
          <p:cNvSpPr txBox="1">
            <a:spLocks noChangeArrowheads="1"/>
          </p:cNvSpPr>
          <p:nvPr/>
        </p:nvSpPr>
        <p:spPr bwMode="auto">
          <a:xfrm>
            <a:off x="2819400" y="2543307"/>
            <a:ext cx="167640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dirty="0">
                <a:solidFill>
                  <a:srgbClr val="000000"/>
                </a:solidFill>
                <a:latin typeface="FreeSans" charset="0"/>
              </a:rPr>
              <a:t>fixed</a:t>
            </a:r>
          </a:p>
        </p:txBody>
      </p:sp>
      <p:sp>
        <p:nvSpPr>
          <p:cNvPr id="6163" name="Text Box 19"/>
          <p:cNvSpPr txBox="1">
            <a:spLocks noChangeArrowheads="1"/>
          </p:cNvSpPr>
          <p:nvPr/>
        </p:nvSpPr>
        <p:spPr bwMode="auto">
          <a:xfrm>
            <a:off x="5486400" y="2543307"/>
            <a:ext cx="144780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dirty="0" smtClean="0">
                <a:latin typeface="FreeSans" charset="0"/>
              </a:rPr>
              <a:t>learned</a:t>
            </a:r>
            <a:endParaRPr lang="en-US" sz="1800" dirty="0">
              <a:latin typeface="FreeSans" charset="0"/>
            </a:endParaRPr>
          </a:p>
        </p:txBody>
      </p:sp>
      <p:sp>
        <p:nvSpPr>
          <p:cNvPr id="6164" name="Rectangle 20"/>
          <p:cNvSpPr>
            <a:spLocks noChangeArrowheads="1"/>
          </p:cNvSpPr>
          <p:nvPr/>
        </p:nvSpPr>
        <p:spPr bwMode="auto">
          <a:xfrm>
            <a:off x="5486400" y="1628812"/>
            <a:ext cx="143712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smtClean="0">
                <a:solidFill>
                  <a:srgbClr val="000000"/>
                </a:solidFill>
                <a:latin typeface="FreeSans" charset="0"/>
              </a:rPr>
              <a:t>your favorite</a:t>
            </a:r>
            <a:br>
              <a:rPr lang="en-US" b="1" dirty="0" smtClean="0">
                <a:solidFill>
                  <a:srgbClr val="000000"/>
                </a:solidFill>
                <a:latin typeface="FreeSans" charset="0"/>
              </a:rPr>
            </a:br>
            <a:r>
              <a:rPr lang="en-US" b="1" dirty="0" smtClean="0">
                <a:solidFill>
                  <a:srgbClr val="000000"/>
                </a:solidFill>
                <a:latin typeface="FreeSans" charset="0"/>
              </a:rPr>
              <a:t>classifier</a:t>
            </a:r>
            <a:endParaRPr lang="en-US" b="1" dirty="0">
              <a:solidFill>
                <a:srgbClr val="000000"/>
              </a:solidFill>
              <a:latin typeface="FreeSans" charset="0"/>
            </a:endParaRPr>
          </a:p>
        </p:txBody>
      </p:sp>
      <p:sp>
        <p:nvSpPr>
          <p:cNvPr id="6166" name="Rectangle 22"/>
          <p:cNvSpPr>
            <a:spLocks noChangeArrowheads="1"/>
          </p:cNvSpPr>
          <p:nvPr/>
        </p:nvSpPr>
        <p:spPr bwMode="auto">
          <a:xfrm>
            <a:off x="2881440" y="1628812"/>
            <a:ext cx="161436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a:solidFill>
                  <a:srgbClr val="000000"/>
                </a:solidFill>
                <a:latin typeface="FreeSans" charset="0"/>
              </a:rPr>
              <a:t>h</a:t>
            </a:r>
            <a:r>
              <a:rPr lang="en-US" b="1" dirty="0" smtClean="0">
                <a:solidFill>
                  <a:srgbClr val="000000"/>
                </a:solidFill>
                <a:latin typeface="FreeSans" charset="0"/>
              </a:rPr>
              <a:t>and-crafted</a:t>
            </a:r>
            <a:br>
              <a:rPr lang="en-US" b="1" dirty="0" smtClean="0">
                <a:solidFill>
                  <a:srgbClr val="000000"/>
                </a:solidFill>
                <a:latin typeface="FreeSans" charset="0"/>
              </a:rPr>
            </a:br>
            <a:r>
              <a:rPr lang="en-US" b="1" dirty="0" smtClean="0">
                <a:solidFill>
                  <a:srgbClr val="000000"/>
                </a:solidFill>
                <a:latin typeface="FreeSans" charset="0"/>
              </a:rPr>
              <a:t> features</a:t>
            </a:r>
          </a:p>
          <a:p>
            <a:pPr>
              <a:tabLst>
                <a:tab pos="656650" algn="l"/>
              </a:tabLst>
            </a:pPr>
            <a:r>
              <a:rPr lang="en-US" b="1" dirty="0" smtClean="0">
                <a:solidFill>
                  <a:srgbClr val="000000"/>
                </a:solidFill>
                <a:latin typeface="FreeSans" charset="0"/>
              </a:rPr>
              <a:t>SIFT</a:t>
            </a:r>
            <a:r>
              <a:rPr lang="en-US" b="1" dirty="0">
                <a:solidFill>
                  <a:srgbClr val="000000"/>
                </a:solidFill>
                <a:latin typeface="FreeSans" charset="0"/>
              </a:rPr>
              <a:t>/HOG</a:t>
            </a:r>
          </a:p>
        </p:txBody>
      </p:sp>
      <p:sp>
        <p:nvSpPr>
          <p:cNvPr id="6168" name="Text Box 24"/>
          <p:cNvSpPr txBox="1">
            <a:spLocks noChangeArrowheads="1"/>
          </p:cNvSpPr>
          <p:nvPr/>
        </p:nvSpPr>
        <p:spPr bwMode="auto">
          <a:xfrm>
            <a:off x="7398720" y="1901000"/>
            <a:ext cx="103680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“car”</a:t>
            </a:r>
          </a:p>
        </p:txBody>
      </p:sp>
      <p:sp>
        <p:nvSpPr>
          <p:cNvPr id="6170" name="Line 26"/>
          <p:cNvSpPr>
            <a:spLocks noChangeShapeType="1"/>
          </p:cNvSpPr>
          <p:nvPr/>
        </p:nvSpPr>
        <p:spPr bwMode="auto">
          <a:xfrm>
            <a:off x="2528640" y="5854215"/>
            <a:ext cx="31680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79" name="Text Box 35"/>
          <p:cNvSpPr txBox="1">
            <a:spLocks noChangeArrowheads="1"/>
          </p:cNvSpPr>
          <p:nvPr/>
        </p:nvSpPr>
        <p:spPr bwMode="auto">
          <a:xfrm>
            <a:off x="7398720" y="5690038"/>
            <a:ext cx="103680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a:t>
            </a:r>
          </a:p>
        </p:txBody>
      </p:sp>
      <p:sp>
        <p:nvSpPr>
          <p:cNvPr id="6180" name="Text Box 36"/>
          <p:cNvSpPr txBox="1">
            <a:spLocks noChangeArrowheads="1"/>
          </p:cNvSpPr>
          <p:nvPr/>
        </p:nvSpPr>
        <p:spPr bwMode="auto">
          <a:xfrm>
            <a:off x="675361" y="5587787"/>
            <a:ext cx="2017440" cy="5458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just"/>
            <a:r>
              <a:rPr lang="en-US"/>
              <a:t>This burrito place</a:t>
            </a:r>
          </a:p>
          <a:p>
            <a:pPr algn="just"/>
            <a:r>
              <a:rPr lang="en-US"/>
              <a:t>is yummy and fun!</a:t>
            </a:r>
          </a:p>
        </p:txBody>
      </p:sp>
      <p:sp>
        <p:nvSpPr>
          <p:cNvPr id="6182" name="Text Box 38"/>
          <p:cNvSpPr txBox="1">
            <a:spLocks noChangeArrowheads="1"/>
          </p:cNvSpPr>
          <p:nvPr/>
        </p:nvSpPr>
        <p:spPr bwMode="auto">
          <a:xfrm>
            <a:off x="76320" y="1146361"/>
            <a:ext cx="14515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VISION</a:t>
            </a:r>
          </a:p>
        </p:txBody>
      </p:sp>
      <p:sp>
        <p:nvSpPr>
          <p:cNvPr id="6183" name="Text Box 39"/>
          <p:cNvSpPr txBox="1">
            <a:spLocks noChangeArrowheads="1"/>
          </p:cNvSpPr>
          <p:nvPr/>
        </p:nvSpPr>
        <p:spPr bwMode="auto">
          <a:xfrm>
            <a:off x="77760" y="3045920"/>
            <a:ext cx="14515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SPEECH</a:t>
            </a:r>
          </a:p>
        </p:txBody>
      </p:sp>
      <p:sp>
        <p:nvSpPr>
          <p:cNvPr id="6184" name="Text Box 40"/>
          <p:cNvSpPr txBox="1">
            <a:spLocks noChangeArrowheads="1"/>
          </p:cNvSpPr>
          <p:nvPr/>
        </p:nvSpPr>
        <p:spPr bwMode="auto">
          <a:xfrm>
            <a:off x="77760" y="5102456"/>
            <a:ext cx="14515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NLP</a:t>
            </a:r>
          </a:p>
        </p:txBody>
      </p:sp>
      <p:sp>
        <p:nvSpPr>
          <p:cNvPr id="46"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Traditional Machine Learning</a:t>
            </a:r>
            <a:endParaRPr lang="en-US" dirty="0"/>
          </a:p>
        </p:txBody>
      </p:sp>
      <p:sp>
        <p:nvSpPr>
          <p:cNvPr id="47" name="Line 14"/>
          <p:cNvSpPr>
            <a:spLocks noChangeShapeType="1"/>
          </p:cNvSpPr>
          <p:nvPr/>
        </p:nvSpPr>
        <p:spPr bwMode="auto">
          <a:xfrm>
            <a:off x="6950880" y="4017765"/>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8" name="Line 16"/>
          <p:cNvSpPr>
            <a:spLocks noChangeShapeType="1"/>
          </p:cNvSpPr>
          <p:nvPr/>
        </p:nvSpPr>
        <p:spPr bwMode="auto">
          <a:xfrm flipV="1">
            <a:off x="4046400" y="4009987"/>
            <a:ext cx="1440000" cy="7772"/>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9" name="Text Box 17"/>
          <p:cNvSpPr txBox="1">
            <a:spLocks noChangeArrowheads="1"/>
          </p:cNvSpPr>
          <p:nvPr/>
        </p:nvSpPr>
        <p:spPr bwMode="auto">
          <a:xfrm>
            <a:off x="2819400" y="4495895"/>
            <a:ext cx="167640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dirty="0">
                <a:solidFill>
                  <a:srgbClr val="000000"/>
                </a:solidFill>
                <a:latin typeface="FreeSans" charset="0"/>
              </a:rPr>
              <a:t>fixed</a:t>
            </a:r>
          </a:p>
        </p:txBody>
      </p:sp>
      <p:sp>
        <p:nvSpPr>
          <p:cNvPr id="50" name="Text Box 19"/>
          <p:cNvSpPr txBox="1">
            <a:spLocks noChangeArrowheads="1"/>
          </p:cNvSpPr>
          <p:nvPr/>
        </p:nvSpPr>
        <p:spPr bwMode="auto">
          <a:xfrm>
            <a:off x="5486400" y="4495895"/>
            <a:ext cx="144780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dirty="0" smtClean="0">
                <a:latin typeface="FreeSans" charset="0"/>
              </a:rPr>
              <a:t>learned</a:t>
            </a:r>
            <a:endParaRPr lang="en-US" sz="1800" dirty="0">
              <a:latin typeface="FreeSans" charset="0"/>
            </a:endParaRPr>
          </a:p>
        </p:txBody>
      </p:sp>
      <p:sp>
        <p:nvSpPr>
          <p:cNvPr id="51" name="Rectangle 20"/>
          <p:cNvSpPr>
            <a:spLocks noChangeArrowheads="1"/>
          </p:cNvSpPr>
          <p:nvPr/>
        </p:nvSpPr>
        <p:spPr bwMode="auto">
          <a:xfrm>
            <a:off x="5486400" y="3581400"/>
            <a:ext cx="143712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smtClean="0">
                <a:solidFill>
                  <a:srgbClr val="000000"/>
                </a:solidFill>
                <a:latin typeface="FreeSans" charset="0"/>
              </a:rPr>
              <a:t>your favorite</a:t>
            </a:r>
            <a:br>
              <a:rPr lang="en-US" b="1" dirty="0" smtClean="0">
                <a:solidFill>
                  <a:srgbClr val="000000"/>
                </a:solidFill>
                <a:latin typeface="FreeSans" charset="0"/>
              </a:rPr>
            </a:br>
            <a:r>
              <a:rPr lang="en-US" b="1" dirty="0" smtClean="0">
                <a:solidFill>
                  <a:srgbClr val="000000"/>
                </a:solidFill>
                <a:latin typeface="FreeSans" charset="0"/>
              </a:rPr>
              <a:t>classifier</a:t>
            </a:r>
            <a:endParaRPr lang="en-US" b="1" dirty="0">
              <a:solidFill>
                <a:srgbClr val="000000"/>
              </a:solidFill>
              <a:latin typeface="FreeSans" charset="0"/>
            </a:endParaRPr>
          </a:p>
        </p:txBody>
      </p:sp>
      <p:sp>
        <p:nvSpPr>
          <p:cNvPr id="52" name="Rectangle 22"/>
          <p:cNvSpPr>
            <a:spLocks noChangeArrowheads="1"/>
          </p:cNvSpPr>
          <p:nvPr/>
        </p:nvSpPr>
        <p:spPr bwMode="auto">
          <a:xfrm>
            <a:off x="2881440" y="3581400"/>
            <a:ext cx="161436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a:solidFill>
                  <a:srgbClr val="000000"/>
                </a:solidFill>
                <a:latin typeface="FreeSans" charset="0"/>
              </a:rPr>
              <a:t>h</a:t>
            </a:r>
            <a:r>
              <a:rPr lang="en-US" b="1" dirty="0" smtClean="0">
                <a:solidFill>
                  <a:srgbClr val="000000"/>
                </a:solidFill>
                <a:latin typeface="FreeSans" charset="0"/>
              </a:rPr>
              <a:t>and-crafted</a:t>
            </a:r>
            <a:br>
              <a:rPr lang="en-US" b="1" dirty="0" smtClean="0">
                <a:solidFill>
                  <a:srgbClr val="000000"/>
                </a:solidFill>
                <a:latin typeface="FreeSans" charset="0"/>
              </a:rPr>
            </a:br>
            <a:r>
              <a:rPr lang="en-US" b="1" dirty="0" smtClean="0">
                <a:solidFill>
                  <a:srgbClr val="000000"/>
                </a:solidFill>
                <a:latin typeface="FreeSans" charset="0"/>
              </a:rPr>
              <a:t> features</a:t>
            </a:r>
          </a:p>
          <a:p>
            <a:pPr>
              <a:tabLst>
                <a:tab pos="656650" algn="l"/>
              </a:tabLst>
            </a:pPr>
            <a:r>
              <a:rPr lang="en-US" b="1" dirty="0" smtClean="0">
                <a:solidFill>
                  <a:srgbClr val="000000"/>
                </a:solidFill>
                <a:latin typeface="FreeSans" charset="0"/>
              </a:rPr>
              <a:t>MFCC</a:t>
            </a:r>
            <a:endParaRPr lang="en-US" b="1" dirty="0">
              <a:solidFill>
                <a:srgbClr val="000000"/>
              </a:solidFill>
              <a:latin typeface="FreeSans" charset="0"/>
            </a:endParaRPr>
          </a:p>
        </p:txBody>
      </p:sp>
      <p:sp>
        <p:nvSpPr>
          <p:cNvPr id="53" name="Line 14"/>
          <p:cNvSpPr>
            <a:spLocks noChangeShapeType="1"/>
          </p:cNvSpPr>
          <p:nvPr/>
        </p:nvSpPr>
        <p:spPr bwMode="auto">
          <a:xfrm>
            <a:off x="6950880" y="5861799"/>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54" name="Line 16"/>
          <p:cNvSpPr>
            <a:spLocks noChangeShapeType="1"/>
          </p:cNvSpPr>
          <p:nvPr/>
        </p:nvSpPr>
        <p:spPr bwMode="auto">
          <a:xfrm flipV="1">
            <a:off x="4046400" y="5854021"/>
            <a:ext cx="1440000" cy="7772"/>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55" name="Text Box 17"/>
          <p:cNvSpPr txBox="1">
            <a:spLocks noChangeArrowheads="1"/>
          </p:cNvSpPr>
          <p:nvPr/>
        </p:nvSpPr>
        <p:spPr bwMode="auto">
          <a:xfrm>
            <a:off x="2819400" y="6339929"/>
            <a:ext cx="167640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dirty="0">
                <a:solidFill>
                  <a:srgbClr val="000000"/>
                </a:solidFill>
                <a:latin typeface="FreeSans" charset="0"/>
              </a:rPr>
              <a:t>fixed</a:t>
            </a:r>
          </a:p>
        </p:txBody>
      </p:sp>
      <p:sp>
        <p:nvSpPr>
          <p:cNvPr id="56" name="Text Box 19"/>
          <p:cNvSpPr txBox="1">
            <a:spLocks noChangeArrowheads="1"/>
          </p:cNvSpPr>
          <p:nvPr/>
        </p:nvSpPr>
        <p:spPr bwMode="auto">
          <a:xfrm>
            <a:off x="5486400" y="6339929"/>
            <a:ext cx="144780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dirty="0" smtClean="0">
                <a:latin typeface="FreeSans" charset="0"/>
              </a:rPr>
              <a:t>learned</a:t>
            </a:r>
            <a:endParaRPr lang="en-US" sz="1800" dirty="0">
              <a:latin typeface="FreeSans" charset="0"/>
            </a:endParaRPr>
          </a:p>
        </p:txBody>
      </p:sp>
      <p:sp>
        <p:nvSpPr>
          <p:cNvPr id="57" name="Rectangle 20"/>
          <p:cNvSpPr>
            <a:spLocks noChangeArrowheads="1"/>
          </p:cNvSpPr>
          <p:nvPr/>
        </p:nvSpPr>
        <p:spPr bwMode="auto">
          <a:xfrm>
            <a:off x="5486400" y="5425434"/>
            <a:ext cx="143712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smtClean="0">
                <a:solidFill>
                  <a:srgbClr val="000000"/>
                </a:solidFill>
                <a:latin typeface="FreeSans" charset="0"/>
              </a:rPr>
              <a:t>your favorite</a:t>
            </a:r>
            <a:br>
              <a:rPr lang="en-US" b="1" dirty="0" smtClean="0">
                <a:solidFill>
                  <a:srgbClr val="000000"/>
                </a:solidFill>
                <a:latin typeface="FreeSans" charset="0"/>
              </a:rPr>
            </a:br>
            <a:r>
              <a:rPr lang="en-US" b="1" dirty="0" smtClean="0">
                <a:solidFill>
                  <a:srgbClr val="000000"/>
                </a:solidFill>
                <a:latin typeface="FreeSans" charset="0"/>
              </a:rPr>
              <a:t>classifier</a:t>
            </a:r>
            <a:endParaRPr lang="en-US" b="1" dirty="0">
              <a:solidFill>
                <a:srgbClr val="000000"/>
              </a:solidFill>
              <a:latin typeface="FreeSans" charset="0"/>
            </a:endParaRPr>
          </a:p>
        </p:txBody>
      </p:sp>
      <p:sp>
        <p:nvSpPr>
          <p:cNvPr id="58" name="Rectangle 22"/>
          <p:cNvSpPr>
            <a:spLocks noChangeArrowheads="1"/>
          </p:cNvSpPr>
          <p:nvPr/>
        </p:nvSpPr>
        <p:spPr bwMode="auto">
          <a:xfrm>
            <a:off x="2881440" y="5425434"/>
            <a:ext cx="161436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a:solidFill>
                  <a:srgbClr val="000000"/>
                </a:solidFill>
                <a:latin typeface="FreeSans" charset="0"/>
              </a:rPr>
              <a:t>h</a:t>
            </a:r>
            <a:r>
              <a:rPr lang="en-US" b="1" dirty="0" smtClean="0">
                <a:solidFill>
                  <a:srgbClr val="000000"/>
                </a:solidFill>
                <a:latin typeface="FreeSans" charset="0"/>
              </a:rPr>
              <a:t>and-crafted</a:t>
            </a:r>
            <a:br>
              <a:rPr lang="en-US" b="1" dirty="0" smtClean="0">
                <a:solidFill>
                  <a:srgbClr val="000000"/>
                </a:solidFill>
                <a:latin typeface="FreeSans" charset="0"/>
              </a:rPr>
            </a:br>
            <a:r>
              <a:rPr lang="en-US" b="1" dirty="0" smtClean="0">
                <a:solidFill>
                  <a:srgbClr val="000000"/>
                </a:solidFill>
                <a:latin typeface="FreeSans" charset="0"/>
              </a:rPr>
              <a:t> features</a:t>
            </a:r>
          </a:p>
          <a:p>
            <a:pPr>
              <a:tabLst>
                <a:tab pos="656650" algn="l"/>
              </a:tabLst>
            </a:pPr>
            <a:r>
              <a:rPr lang="en-US" b="1" dirty="0" smtClean="0">
                <a:solidFill>
                  <a:srgbClr val="000000"/>
                </a:solidFill>
                <a:latin typeface="FreeSans" charset="0"/>
              </a:rPr>
              <a:t>Bag-of-words</a:t>
            </a:r>
            <a:endParaRPr lang="en-US" b="1" dirty="0">
              <a:solidFill>
                <a:srgbClr val="000000"/>
              </a:solidFill>
              <a:latin typeface="FreeSans" charset="0"/>
            </a:endParaRPr>
          </a:p>
        </p:txBody>
      </p:sp>
      <p:sp>
        <p:nvSpPr>
          <p:cNvPr id="59" name="TextBox 58"/>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1966324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4294967295"/>
          </p:nvPr>
        </p:nvSpPr>
        <p:spPr>
          <a:xfrm>
            <a:off x="198720" y="990600"/>
            <a:ext cx="4921920" cy="3977698"/>
          </a:xfrm>
          <a:ln/>
        </p:spPr>
        <p:txBody>
          <a:bodyPr/>
          <a:lstStyle/>
          <a:p>
            <a:pPr marL="390246" indent="-227523" eaLnBrk="1">
              <a:spcBef>
                <a:spcPct val="0"/>
              </a:spcBef>
              <a:spcAft>
                <a:spcPts val="522"/>
              </a:spcAft>
              <a:buSzPct val="98000"/>
              <a:buBlip>
                <a:blip r:embed="rId4"/>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1800" dirty="0"/>
              <a:t>The first learning machine: </a:t>
            </a:r>
            <a:r>
              <a:rPr lang="en-US" sz="1800" dirty="0" smtClean="0"/>
              <a:t/>
            </a:r>
            <a:br>
              <a:rPr lang="en-US" sz="1800" dirty="0" smtClean="0"/>
            </a:br>
            <a:r>
              <a:rPr lang="en-US" sz="1800" dirty="0" smtClean="0"/>
              <a:t>the </a:t>
            </a:r>
            <a:r>
              <a:rPr lang="en-US" sz="1800" dirty="0">
                <a:solidFill>
                  <a:srgbClr val="FF0000"/>
                </a:solidFill>
              </a:rPr>
              <a:t>Perceptron </a:t>
            </a:r>
          </a:p>
          <a:p>
            <a:pPr marL="552968" lvl="1" indent="-226084" eaLnBrk="1">
              <a:spcBef>
                <a:spcPct val="0"/>
              </a:spcBef>
              <a:spcAft>
                <a:spcPts val="1032"/>
              </a:spcAft>
              <a:buSzPct val="112000"/>
              <a:buBlip>
                <a:blip r:embed="rId5"/>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1600" dirty="0"/>
              <a:t>Built at Cornell in 1960</a:t>
            </a:r>
          </a:p>
          <a:p>
            <a:pPr marL="390246" indent="-227523" eaLnBrk="1">
              <a:spcBef>
                <a:spcPct val="0"/>
              </a:spcBef>
              <a:spcAft>
                <a:spcPts val="522"/>
              </a:spcAft>
              <a:buSzPct val="98000"/>
              <a:buBlip>
                <a:blip r:embed="rId4"/>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1800" dirty="0" smtClean="0"/>
              <a:t>The </a:t>
            </a:r>
            <a:r>
              <a:rPr lang="en-US" sz="1800" dirty="0"/>
              <a:t>Perceptron was a </a:t>
            </a:r>
            <a:r>
              <a:rPr lang="en-US" sz="1800" dirty="0">
                <a:solidFill>
                  <a:srgbClr val="FF0000"/>
                </a:solidFill>
              </a:rPr>
              <a:t>linear classifier</a:t>
            </a:r>
            <a:r>
              <a:rPr lang="en-US" sz="1800" dirty="0"/>
              <a:t> on top of a simple </a:t>
            </a:r>
            <a:r>
              <a:rPr lang="en-US" sz="1800" dirty="0">
                <a:solidFill>
                  <a:srgbClr val="FF0000"/>
                </a:solidFill>
              </a:rPr>
              <a:t>feature extractor</a:t>
            </a:r>
          </a:p>
          <a:p>
            <a:pPr marL="390246" indent="-227523" eaLnBrk="1">
              <a:spcBef>
                <a:spcPct val="0"/>
              </a:spcBef>
              <a:spcAft>
                <a:spcPts val="522"/>
              </a:spcAft>
              <a:buSzPct val="98000"/>
              <a:buBlip>
                <a:blip r:embed="rId4"/>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endParaRPr lang="en-US" sz="1800" dirty="0" smtClean="0"/>
          </a:p>
          <a:p>
            <a:pPr marL="390246" indent="-227523" eaLnBrk="1">
              <a:spcBef>
                <a:spcPct val="0"/>
              </a:spcBef>
              <a:spcAft>
                <a:spcPts val="522"/>
              </a:spcAft>
              <a:buSzPct val="98000"/>
              <a:buBlip>
                <a:blip r:embed="rId4"/>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1800" dirty="0" smtClean="0"/>
              <a:t>The </a:t>
            </a:r>
            <a:r>
              <a:rPr lang="en-US" sz="1800" dirty="0"/>
              <a:t>vast majority of practical applications of ML today use glorified </a:t>
            </a:r>
            <a:r>
              <a:rPr lang="en-US" sz="1800" dirty="0">
                <a:solidFill>
                  <a:srgbClr val="FF0000"/>
                </a:solidFill>
              </a:rPr>
              <a:t>linear classifiers </a:t>
            </a:r>
            <a:r>
              <a:rPr lang="en-US" sz="1800" dirty="0"/>
              <a:t>or glorified template matching</a:t>
            </a:r>
            <a:r>
              <a:rPr lang="en-US" sz="1800" dirty="0" smtClean="0"/>
              <a:t>.</a:t>
            </a:r>
          </a:p>
          <a:p>
            <a:pPr marL="390246" indent="-227523" eaLnBrk="1">
              <a:spcBef>
                <a:spcPct val="0"/>
              </a:spcBef>
              <a:spcAft>
                <a:spcPts val="522"/>
              </a:spcAft>
              <a:buSzPct val="98000"/>
              <a:buBlip>
                <a:blip r:embed="rId4"/>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1800" dirty="0" smtClean="0">
                <a:solidFill>
                  <a:srgbClr val="7DA647"/>
                </a:solidFill>
              </a:rPr>
              <a:t>Designing a feature extractor requires considerable efforts by experts.</a:t>
            </a:r>
            <a:endParaRPr lang="en-US" sz="1800" dirty="0">
              <a:solidFill>
                <a:srgbClr val="7DA647"/>
              </a:solidFill>
            </a:endParaRPr>
          </a:p>
        </p:txBody>
      </p:sp>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360" y="4433041"/>
            <a:ext cx="8975520" cy="227255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aphicFrame>
        <p:nvGraphicFramePr>
          <p:cNvPr id="6148" name="Object 4"/>
          <p:cNvGraphicFramePr>
            <a:graphicFrameLocks noChangeAspect="1"/>
          </p:cNvGraphicFramePr>
          <p:nvPr/>
        </p:nvGraphicFramePr>
        <p:xfrm>
          <a:off x="4838400" y="3201457"/>
          <a:ext cx="4245120" cy="1006665"/>
        </p:xfrm>
        <a:graphic>
          <a:graphicData uri="http://schemas.openxmlformats.org/presentationml/2006/ole">
            <mc:AlternateContent xmlns:mc="http://schemas.openxmlformats.org/markup-compatibility/2006">
              <mc:Choice xmlns:v="urn:schemas-microsoft-com:vml" Requires="v">
                <p:oleObj spid="_x0000_s13933" r:id="rId7" imgW="1636200" imgH="473040" progId="">
                  <p:embed/>
                </p:oleObj>
              </mc:Choice>
              <mc:Fallback>
                <p:oleObj r:id="rId7" imgW="1636200" imgH="47304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8400" y="3201457"/>
                        <a:ext cx="4245120" cy="1006665"/>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6149" name="Group 5"/>
          <p:cNvGrpSpPr>
            <a:grpSpLocks/>
          </p:cNvGrpSpPr>
          <p:nvPr/>
        </p:nvGrpSpPr>
        <p:grpSpPr bwMode="auto">
          <a:xfrm>
            <a:off x="5145121" y="1277415"/>
            <a:ext cx="1448640" cy="1659054"/>
            <a:chOff x="3573" y="887"/>
            <a:chExt cx="1006" cy="1152"/>
          </a:xfrm>
        </p:grpSpPr>
        <p:grpSp>
          <p:nvGrpSpPr>
            <p:cNvPr id="6150" name="Group 6"/>
            <p:cNvGrpSpPr>
              <a:grpSpLocks/>
            </p:cNvGrpSpPr>
            <p:nvPr/>
          </p:nvGrpSpPr>
          <p:grpSpPr bwMode="auto">
            <a:xfrm>
              <a:off x="3573" y="887"/>
              <a:ext cx="1006" cy="1006"/>
              <a:chOff x="3573" y="887"/>
              <a:chExt cx="1006" cy="1006"/>
            </a:xfrm>
          </p:grpSpPr>
          <p:sp>
            <p:nvSpPr>
              <p:cNvPr id="6151" name="Rectangle 7"/>
              <p:cNvSpPr>
                <a:spLocks noChangeArrowheads="1"/>
              </p:cNvSpPr>
              <p:nvPr/>
            </p:nvSpPr>
            <p:spPr bwMode="auto">
              <a:xfrm>
                <a:off x="3573" y="887"/>
                <a:ext cx="1005" cy="1006"/>
              </a:xfrm>
              <a:prstGeom prst="rect">
                <a:avLst/>
              </a:prstGeom>
              <a:solidFill>
                <a:srgbClr val="FFCC99"/>
              </a:solidFill>
              <a:ln w="936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2" name="Line 8"/>
              <p:cNvSpPr>
                <a:spLocks noChangeShapeType="1"/>
              </p:cNvSpPr>
              <p:nvPr/>
            </p:nvSpPr>
            <p:spPr bwMode="auto">
              <a:xfrm>
                <a:off x="3573" y="1031"/>
                <a:ext cx="1005" cy="0"/>
              </a:xfrm>
              <a:prstGeom prst="line">
                <a:avLst/>
              </a:prstGeom>
              <a:noFill/>
              <a:ln w="9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6153" name="Line 9"/>
              <p:cNvSpPr>
                <a:spLocks noChangeShapeType="1"/>
              </p:cNvSpPr>
              <p:nvPr/>
            </p:nvSpPr>
            <p:spPr bwMode="auto">
              <a:xfrm>
                <a:off x="3573" y="1190"/>
                <a:ext cx="1005" cy="0"/>
              </a:xfrm>
              <a:prstGeom prst="line">
                <a:avLst/>
              </a:prstGeom>
              <a:noFill/>
              <a:ln w="9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6154" name="Line 10"/>
              <p:cNvSpPr>
                <a:spLocks noChangeShapeType="1"/>
              </p:cNvSpPr>
              <p:nvPr/>
            </p:nvSpPr>
            <p:spPr bwMode="auto">
              <a:xfrm>
                <a:off x="3574" y="1348"/>
                <a:ext cx="1005" cy="0"/>
              </a:xfrm>
              <a:prstGeom prst="line">
                <a:avLst/>
              </a:prstGeom>
              <a:noFill/>
              <a:ln w="9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6155" name="Line 11"/>
              <p:cNvSpPr>
                <a:spLocks noChangeShapeType="1"/>
              </p:cNvSpPr>
              <p:nvPr/>
            </p:nvSpPr>
            <p:spPr bwMode="auto">
              <a:xfrm>
                <a:off x="3574" y="1530"/>
                <a:ext cx="1005" cy="0"/>
              </a:xfrm>
              <a:prstGeom prst="line">
                <a:avLst/>
              </a:prstGeom>
              <a:noFill/>
              <a:ln w="9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6156" name="Line 12"/>
              <p:cNvSpPr>
                <a:spLocks noChangeShapeType="1"/>
              </p:cNvSpPr>
              <p:nvPr/>
            </p:nvSpPr>
            <p:spPr bwMode="auto">
              <a:xfrm>
                <a:off x="3574" y="1734"/>
                <a:ext cx="1005" cy="0"/>
              </a:xfrm>
              <a:prstGeom prst="line">
                <a:avLst/>
              </a:prstGeom>
              <a:noFill/>
              <a:ln w="9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6157" name="Line 13"/>
              <p:cNvSpPr>
                <a:spLocks noChangeShapeType="1"/>
              </p:cNvSpPr>
              <p:nvPr/>
            </p:nvSpPr>
            <p:spPr bwMode="auto">
              <a:xfrm>
                <a:off x="3763" y="887"/>
                <a:ext cx="0" cy="1006"/>
              </a:xfrm>
              <a:prstGeom prst="line">
                <a:avLst/>
              </a:prstGeom>
              <a:noFill/>
              <a:ln w="9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6158" name="Line 14"/>
              <p:cNvSpPr>
                <a:spLocks noChangeShapeType="1"/>
              </p:cNvSpPr>
              <p:nvPr/>
            </p:nvSpPr>
            <p:spPr bwMode="auto">
              <a:xfrm>
                <a:off x="3988" y="887"/>
                <a:ext cx="0" cy="1006"/>
              </a:xfrm>
              <a:prstGeom prst="line">
                <a:avLst/>
              </a:prstGeom>
              <a:noFill/>
              <a:ln w="9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6159" name="Line 15"/>
              <p:cNvSpPr>
                <a:spLocks noChangeShapeType="1"/>
              </p:cNvSpPr>
              <p:nvPr/>
            </p:nvSpPr>
            <p:spPr bwMode="auto">
              <a:xfrm>
                <a:off x="4192" y="887"/>
                <a:ext cx="0" cy="1006"/>
              </a:xfrm>
              <a:prstGeom prst="line">
                <a:avLst/>
              </a:prstGeom>
              <a:noFill/>
              <a:ln w="9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6160" name="Line 16"/>
              <p:cNvSpPr>
                <a:spLocks noChangeShapeType="1"/>
              </p:cNvSpPr>
              <p:nvPr/>
            </p:nvSpPr>
            <p:spPr bwMode="auto">
              <a:xfrm>
                <a:off x="4374" y="887"/>
                <a:ext cx="0" cy="1006"/>
              </a:xfrm>
              <a:prstGeom prst="line">
                <a:avLst/>
              </a:prstGeom>
              <a:noFill/>
              <a:ln w="9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sp>
          <p:nvSpPr>
            <p:cNvPr id="6161" name="Text Box 17"/>
            <p:cNvSpPr txBox="1">
              <a:spLocks noChangeArrowheads="1"/>
            </p:cNvSpPr>
            <p:nvPr/>
          </p:nvSpPr>
          <p:spPr bwMode="auto">
            <a:xfrm>
              <a:off x="3709" y="1016"/>
              <a:ext cx="691" cy="10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2412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9pPr>
            </a:lstStyle>
            <a:p>
              <a:pPr>
                <a:lnSpc>
                  <a:spcPct val="98000"/>
                </a:lnSpc>
                <a:buClrTx/>
                <a:buFontTx/>
                <a:buNone/>
              </a:pPr>
              <a:r>
                <a:rPr lang="en-US" sz="8700">
                  <a:solidFill>
                    <a:srgbClr val="0000FF"/>
                  </a:solidFill>
                  <a:latin typeface="Vertigo Upright 2 BRK" charset="0"/>
                </a:rPr>
                <a:t>A</a:t>
              </a:r>
            </a:p>
          </p:txBody>
        </p:sp>
      </p:grpSp>
      <p:sp>
        <p:nvSpPr>
          <p:cNvPr id="6162" name="Oval 18"/>
          <p:cNvSpPr>
            <a:spLocks noChangeArrowheads="1"/>
          </p:cNvSpPr>
          <p:nvPr/>
        </p:nvSpPr>
        <p:spPr bwMode="auto">
          <a:xfrm>
            <a:off x="8167680" y="1659054"/>
            <a:ext cx="622080" cy="622145"/>
          </a:xfrm>
          <a:prstGeom prst="ellipse">
            <a:avLst/>
          </a:prstGeom>
          <a:solidFill>
            <a:srgbClr val="FF6633"/>
          </a:solidFill>
          <a:ln w="936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6163" name="Line 19"/>
          <p:cNvSpPr>
            <a:spLocks noChangeShapeType="1"/>
          </p:cNvSpPr>
          <p:nvPr/>
        </p:nvSpPr>
        <p:spPr bwMode="auto">
          <a:xfrm>
            <a:off x="7171200" y="1379665"/>
            <a:ext cx="1061280" cy="421965"/>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4" name="Line 20"/>
          <p:cNvSpPr>
            <a:spLocks noChangeShapeType="1"/>
          </p:cNvSpPr>
          <p:nvPr/>
        </p:nvSpPr>
        <p:spPr bwMode="auto">
          <a:xfrm flipV="1">
            <a:off x="7171200" y="1926922"/>
            <a:ext cx="992160" cy="12962"/>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5" name="Line 21"/>
          <p:cNvSpPr>
            <a:spLocks noChangeShapeType="1"/>
          </p:cNvSpPr>
          <p:nvPr/>
        </p:nvSpPr>
        <p:spPr bwMode="auto">
          <a:xfrm flipV="1">
            <a:off x="7171201" y="2079579"/>
            <a:ext cx="1006560" cy="557339"/>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6" name="Rectangle 22"/>
          <p:cNvSpPr>
            <a:spLocks noChangeArrowheads="1"/>
          </p:cNvSpPr>
          <p:nvPr/>
        </p:nvSpPr>
        <p:spPr bwMode="auto">
          <a:xfrm rot="5400000">
            <a:off x="5931256" y="1912545"/>
            <a:ext cx="1981648" cy="466560"/>
          </a:xfrm>
          <a:prstGeom prst="rect">
            <a:avLst/>
          </a:prstGeom>
          <a:solidFill>
            <a:srgbClr val="FFFFFF"/>
          </a:solidFill>
          <a:ln w="3600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42452" rIns="81639" bIns="42452" anchor="ct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a:solidFill>
                  <a:srgbClr val="000000"/>
                </a:solidFill>
                <a:latin typeface="Tiresias PCfont" charset="0"/>
              </a:rPr>
              <a:t>Feature Extractor</a:t>
            </a:r>
          </a:p>
        </p:txBody>
      </p:sp>
      <p:sp>
        <p:nvSpPr>
          <p:cNvPr id="6167" name="Text Box 23"/>
          <p:cNvSpPr txBox="1">
            <a:spLocks noChangeArrowheads="1"/>
          </p:cNvSpPr>
          <p:nvPr/>
        </p:nvSpPr>
        <p:spPr bwMode="auto">
          <a:xfrm rot="5400000">
            <a:off x="6263922" y="1826129"/>
            <a:ext cx="1486236" cy="3340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6168" name="Text Box 24"/>
          <p:cNvSpPr txBox="1">
            <a:spLocks noChangeArrowheads="1"/>
          </p:cNvSpPr>
          <p:nvPr/>
        </p:nvSpPr>
        <p:spPr bwMode="auto">
          <a:xfrm>
            <a:off x="7626240" y="2415134"/>
            <a:ext cx="339840" cy="3341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19267"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9pPr>
          </a:lstStyle>
          <a:p>
            <a:pPr>
              <a:buClrTx/>
              <a:buFontTx/>
              <a:buNone/>
            </a:pPr>
            <a:r>
              <a:rPr lang="en-US" dirty="0"/>
              <a:t>W</a:t>
            </a:r>
            <a:r>
              <a:rPr lang="en-US" baseline="-25000" dirty="0"/>
              <a:t>i</a:t>
            </a:r>
          </a:p>
        </p:txBody>
      </p:sp>
      <p:sp>
        <p:nvSpPr>
          <p:cNvPr id="26"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It’s an old paradigm</a:t>
            </a:r>
            <a:endParaRPr lang="en-US" dirty="0"/>
          </a:p>
        </p:txBody>
      </p:sp>
      <p:sp>
        <p:nvSpPr>
          <p:cNvPr id="27" name="TextBox 26"/>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167911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3"/>
          <p:cNvSpPr>
            <a:spLocks noGrp="1"/>
          </p:cNvSpPr>
          <p:nvPr>
            <p:ph type="sldNum" idx="12"/>
          </p:nvPr>
        </p:nvSpPr>
        <p:spPr/>
        <p:txBody>
          <a:bodyPr/>
          <a:lstStyle/>
          <a:p>
            <a:fld id="{CB4202AA-0EE7-C54D-B37F-021BA907B495}" type="slidenum">
              <a:rPr lang="en-US"/>
              <a:pPr/>
              <a:t>66</a:t>
            </a:fld>
            <a:endParaRPr lang="en-US"/>
          </a:p>
        </p:txBody>
      </p:sp>
      <p:sp>
        <p:nvSpPr>
          <p:cNvPr id="7169" name="Line 1"/>
          <p:cNvSpPr>
            <a:spLocks noChangeShapeType="1"/>
          </p:cNvSpPr>
          <p:nvPr/>
        </p:nvSpPr>
        <p:spPr bwMode="auto">
          <a:xfrm>
            <a:off x="3947040" y="2065177"/>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70" name="Line 2"/>
          <p:cNvSpPr>
            <a:spLocks noChangeShapeType="1"/>
          </p:cNvSpPr>
          <p:nvPr/>
        </p:nvSpPr>
        <p:spPr bwMode="auto">
          <a:xfrm>
            <a:off x="2658240" y="2065177"/>
            <a:ext cx="31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71" name="Line 3"/>
          <p:cNvSpPr>
            <a:spLocks noChangeShapeType="1"/>
          </p:cNvSpPr>
          <p:nvPr/>
        </p:nvSpPr>
        <p:spPr bwMode="auto">
          <a:xfrm>
            <a:off x="1532160" y="2065177"/>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72" name="Line 4"/>
          <p:cNvSpPr>
            <a:spLocks noChangeShapeType="1"/>
          </p:cNvSpPr>
          <p:nvPr/>
        </p:nvSpPr>
        <p:spPr bwMode="auto">
          <a:xfrm>
            <a:off x="5156641" y="2065177"/>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74" name="Text Box 6"/>
          <p:cNvSpPr txBox="1">
            <a:spLocks noChangeArrowheads="1"/>
          </p:cNvSpPr>
          <p:nvPr/>
        </p:nvSpPr>
        <p:spPr bwMode="auto">
          <a:xfrm>
            <a:off x="76320" y="1146361"/>
            <a:ext cx="14515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VISION</a:t>
            </a:r>
          </a:p>
        </p:txBody>
      </p:sp>
      <p:sp>
        <p:nvSpPr>
          <p:cNvPr id="7175" name="Text Box 7"/>
          <p:cNvSpPr txBox="1">
            <a:spLocks noChangeArrowheads="1"/>
          </p:cNvSpPr>
          <p:nvPr/>
        </p:nvSpPr>
        <p:spPr bwMode="auto">
          <a:xfrm>
            <a:off x="77760" y="3045920"/>
            <a:ext cx="14515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SPEECH</a:t>
            </a:r>
          </a:p>
        </p:txBody>
      </p:sp>
      <p:sp>
        <p:nvSpPr>
          <p:cNvPr id="7176" name="Text Box 8"/>
          <p:cNvSpPr txBox="1">
            <a:spLocks noChangeArrowheads="1"/>
          </p:cNvSpPr>
          <p:nvPr/>
        </p:nvSpPr>
        <p:spPr bwMode="auto">
          <a:xfrm>
            <a:off x="-76200" y="4972842"/>
            <a:ext cx="14515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NLP</a:t>
            </a:r>
          </a:p>
        </p:txBody>
      </p:sp>
      <p:sp>
        <p:nvSpPr>
          <p:cNvPr id="7177" name="Text Box 9"/>
          <p:cNvSpPr txBox="1">
            <a:spLocks noChangeArrowheads="1"/>
          </p:cNvSpPr>
          <p:nvPr/>
        </p:nvSpPr>
        <p:spPr bwMode="auto">
          <a:xfrm>
            <a:off x="639360" y="1836193"/>
            <a:ext cx="93888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pixels</a:t>
            </a:r>
          </a:p>
        </p:txBody>
      </p:sp>
      <p:sp>
        <p:nvSpPr>
          <p:cNvPr id="7178" name="Text Box 10"/>
          <p:cNvSpPr txBox="1">
            <a:spLocks noChangeArrowheads="1"/>
          </p:cNvSpPr>
          <p:nvPr/>
        </p:nvSpPr>
        <p:spPr bwMode="auto">
          <a:xfrm>
            <a:off x="1847520" y="1836193"/>
            <a:ext cx="93888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edge</a:t>
            </a:r>
          </a:p>
        </p:txBody>
      </p:sp>
      <p:sp>
        <p:nvSpPr>
          <p:cNvPr id="7179" name="Text Box 11"/>
          <p:cNvSpPr txBox="1">
            <a:spLocks noChangeArrowheads="1"/>
          </p:cNvSpPr>
          <p:nvPr/>
        </p:nvSpPr>
        <p:spPr bwMode="auto">
          <a:xfrm>
            <a:off x="2990881" y="1836193"/>
            <a:ext cx="11203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texton</a:t>
            </a:r>
          </a:p>
        </p:txBody>
      </p:sp>
      <p:sp>
        <p:nvSpPr>
          <p:cNvPr id="7180" name="Text Box 12"/>
          <p:cNvSpPr txBox="1">
            <a:spLocks noChangeArrowheads="1"/>
          </p:cNvSpPr>
          <p:nvPr/>
        </p:nvSpPr>
        <p:spPr bwMode="auto">
          <a:xfrm>
            <a:off x="4191000" y="1836193"/>
            <a:ext cx="11203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dirty="0">
                <a:latin typeface="FreeSans" charset="0"/>
              </a:rPr>
              <a:t>motif</a:t>
            </a:r>
          </a:p>
        </p:txBody>
      </p:sp>
      <p:sp>
        <p:nvSpPr>
          <p:cNvPr id="7181" name="Text Box 13"/>
          <p:cNvSpPr txBox="1">
            <a:spLocks noChangeArrowheads="1"/>
          </p:cNvSpPr>
          <p:nvPr/>
        </p:nvSpPr>
        <p:spPr bwMode="auto">
          <a:xfrm>
            <a:off x="5257800" y="1836193"/>
            <a:ext cx="11203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dirty="0">
                <a:latin typeface="FreeSans" charset="0"/>
              </a:rPr>
              <a:t>part</a:t>
            </a:r>
          </a:p>
        </p:txBody>
      </p:sp>
      <p:sp>
        <p:nvSpPr>
          <p:cNvPr id="7182" name="Text Box 14"/>
          <p:cNvSpPr txBox="1">
            <a:spLocks noChangeArrowheads="1"/>
          </p:cNvSpPr>
          <p:nvPr/>
        </p:nvSpPr>
        <p:spPr bwMode="auto">
          <a:xfrm>
            <a:off x="6583680" y="1836193"/>
            <a:ext cx="11203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object</a:t>
            </a:r>
          </a:p>
        </p:txBody>
      </p:sp>
      <p:sp>
        <p:nvSpPr>
          <p:cNvPr id="7183" name="Line 15"/>
          <p:cNvSpPr>
            <a:spLocks noChangeShapeType="1"/>
          </p:cNvSpPr>
          <p:nvPr/>
        </p:nvSpPr>
        <p:spPr bwMode="auto">
          <a:xfrm>
            <a:off x="6168960" y="2065177"/>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84" name="Line 16"/>
          <p:cNvSpPr>
            <a:spLocks noChangeShapeType="1"/>
          </p:cNvSpPr>
          <p:nvPr/>
        </p:nvSpPr>
        <p:spPr bwMode="auto">
          <a:xfrm>
            <a:off x="4534560" y="3763116"/>
            <a:ext cx="36720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85" name="Line 17"/>
          <p:cNvSpPr>
            <a:spLocks noChangeShapeType="1"/>
          </p:cNvSpPr>
          <p:nvPr/>
        </p:nvSpPr>
        <p:spPr bwMode="auto">
          <a:xfrm>
            <a:off x="3083040" y="3764555"/>
            <a:ext cx="31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86" name="Line 18"/>
          <p:cNvSpPr>
            <a:spLocks noChangeShapeType="1"/>
          </p:cNvSpPr>
          <p:nvPr/>
        </p:nvSpPr>
        <p:spPr bwMode="auto">
          <a:xfrm>
            <a:off x="1532160" y="3763116"/>
            <a:ext cx="32544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87" name="Line 19"/>
          <p:cNvSpPr>
            <a:spLocks noChangeShapeType="1"/>
          </p:cNvSpPr>
          <p:nvPr/>
        </p:nvSpPr>
        <p:spPr bwMode="auto">
          <a:xfrm>
            <a:off x="5744161" y="3763116"/>
            <a:ext cx="32544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88" name="Text Box 20"/>
          <p:cNvSpPr txBox="1">
            <a:spLocks noChangeArrowheads="1"/>
          </p:cNvSpPr>
          <p:nvPr/>
        </p:nvSpPr>
        <p:spPr bwMode="auto">
          <a:xfrm>
            <a:off x="373320" y="3534132"/>
            <a:ext cx="122688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dirty="0">
                <a:latin typeface="FreeSans" charset="0"/>
              </a:rPr>
              <a:t>sample</a:t>
            </a:r>
          </a:p>
        </p:txBody>
      </p:sp>
      <p:sp>
        <p:nvSpPr>
          <p:cNvPr id="7189" name="Text Box 21"/>
          <p:cNvSpPr txBox="1">
            <a:spLocks noChangeArrowheads="1"/>
          </p:cNvSpPr>
          <p:nvPr/>
        </p:nvSpPr>
        <p:spPr bwMode="auto">
          <a:xfrm>
            <a:off x="1847521" y="3436201"/>
            <a:ext cx="1262880" cy="6984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sz="2200">
                <a:latin typeface="FreeSans" charset="0"/>
              </a:rPr>
              <a:t>spectral band</a:t>
            </a:r>
          </a:p>
        </p:txBody>
      </p:sp>
      <p:sp>
        <p:nvSpPr>
          <p:cNvPr id="7190" name="Text Box 22"/>
          <p:cNvSpPr txBox="1">
            <a:spLocks noChangeArrowheads="1"/>
          </p:cNvSpPr>
          <p:nvPr/>
        </p:nvSpPr>
        <p:spPr bwMode="auto">
          <a:xfrm>
            <a:off x="3415680" y="3534132"/>
            <a:ext cx="11203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formant</a:t>
            </a:r>
          </a:p>
        </p:txBody>
      </p:sp>
      <p:sp>
        <p:nvSpPr>
          <p:cNvPr id="7191" name="Text Box 23"/>
          <p:cNvSpPr txBox="1">
            <a:spLocks noChangeArrowheads="1"/>
          </p:cNvSpPr>
          <p:nvPr/>
        </p:nvSpPr>
        <p:spPr bwMode="auto">
          <a:xfrm>
            <a:off x="4747080" y="3534132"/>
            <a:ext cx="11203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dirty="0">
                <a:latin typeface="FreeSans" charset="0"/>
              </a:rPr>
              <a:t>motif</a:t>
            </a:r>
          </a:p>
        </p:txBody>
      </p:sp>
      <p:sp>
        <p:nvSpPr>
          <p:cNvPr id="7192" name="Text Box 24"/>
          <p:cNvSpPr txBox="1">
            <a:spLocks noChangeArrowheads="1"/>
          </p:cNvSpPr>
          <p:nvPr/>
        </p:nvSpPr>
        <p:spPr bwMode="auto">
          <a:xfrm>
            <a:off x="6019800" y="3534132"/>
            <a:ext cx="11203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dirty="0">
                <a:latin typeface="FreeSans" charset="0"/>
              </a:rPr>
              <a:t>phone</a:t>
            </a:r>
          </a:p>
        </p:txBody>
      </p:sp>
      <p:sp>
        <p:nvSpPr>
          <p:cNvPr id="7193" name="Text Box 25"/>
          <p:cNvSpPr txBox="1">
            <a:spLocks noChangeArrowheads="1"/>
          </p:cNvSpPr>
          <p:nvPr/>
        </p:nvSpPr>
        <p:spPr bwMode="auto">
          <a:xfrm>
            <a:off x="7433280" y="3534132"/>
            <a:ext cx="11203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word</a:t>
            </a:r>
          </a:p>
        </p:txBody>
      </p:sp>
      <p:sp>
        <p:nvSpPr>
          <p:cNvPr id="7194" name="Line 26"/>
          <p:cNvSpPr>
            <a:spLocks noChangeShapeType="1"/>
          </p:cNvSpPr>
          <p:nvPr/>
        </p:nvSpPr>
        <p:spPr bwMode="auto">
          <a:xfrm>
            <a:off x="7050240" y="3763116"/>
            <a:ext cx="32544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95" name="Line 27"/>
          <p:cNvSpPr>
            <a:spLocks noChangeShapeType="1"/>
          </p:cNvSpPr>
          <p:nvPr/>
        </p:nvSpPr>
        <p:spPr bwMode="auto">
          <a:xfrm>
            <a:off x="4380600" y="5625230"/>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96" name="Line 28"/>
          <p:cNvSpPr>
            <a:spLocks noChangeShapeType="1"/>
          </p:cNvSpPr>
          <p:nvPr/>
        </p:nvSpPr>
        <p:spPr bwMode="auto">
          <a:xfrm>
            <a:off x="2929080" y="5625230"/>
            <a:ext cx="31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97" name="Line 29"/>
          <p:cNvSpPr>
            <a:spLocks noChangeShapeType="1"/>
          </p:cNvSpPr>
          <p:nvPr/>
        </p:nvSpPr>
        <p:spPr bwMode="auto">
          <a:xfrm>
            <a:off x="1671960" y="5625230"/>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98" name="Line 30"/>
          <p:cNvSpPr>
            <a:spLocks noChangeShapeType="1"/>
          </p:cNvSpPr>
          <p:nvPr/>
        </p:nvSpPr>
        <p:spPr bwMode="auto">
          <a:xfrm>
            <a:off x="5786041" y="5625230"/>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199" name="Text Box 31"/>
          <p:cNvSpPr txBox="1">
            <a:spLocks noChangeArrowheads="1"/>
          </p:cNvSpPr>
          <p:nvPr/>
        </p:nvSpPr>
        <p:spPr bwMode="auto">
          <a:xfrm>
            <a:off x="187320" y="5394807"/>
            <a:ext cx="156528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dirty="0">
                <a:latin typeface="FreeSans" charset="0"/>
              </a:rPr>
              <a:t>character</a:t>
            </a:r>
          </a:p>
        </p:txBody>
      </p:sp>
      <p:sp>
        <p:nvSpPr>
          <p:cNvPr id="7200" name="Text Box 32"/>
          <p:cNvSpPr txBox="1">
            <a:spLocks noChangeArrowheads="1"/>
          </p:cNvSpPr>
          <p:nvPr/>
        </p:nvSpPr>
        <p:spPr bwMode="auto">
          <a:xfrm>
            <a:off x="3195480" y="5394807"/>
            <a:ext cx="135360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a:latin typeface="FreeSans" charset="0"/>
              </a:rPr>
              <a:t>NP/VP/..</a:t>
            </a:r>
          </a:p>
        </p:txBody>
      </p:sp>
      <p:sp>
        <p:nvSpPr>
          <p:cNvPr id="7201" name="Text Box 33"/>
          <p:cNvSpPr txBox="1">
            <a:spLocks noChangeArrowheads="1"/>
          </p:cNvSpPr>
          <p:nvPr/>
        </p:nvSpPr>
        <p:spPr bwMode="auto">
          <a:xfrm>
            <a:off x="4796760" y="5394807"/>
            <a:ext cx="11203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clause</a:t>
            </a:r>
          </a:p>
        </p:txBody>
      </p:sp>
      <p:sp>
        <p:nvSpPr>
          <p:cNvPr id="7202" name="Text Box 34"/>
          <p:cNvSpPr txBox="1">
            <a:spLocks noChangeArrowheads="1"/>
          </p:cNvSpPr>
          <p:nvPr/>
        </p:nvSpPr>
        <p:spPr bwMode="auto">
          <a:xfrm>
            <a:off x="6028680" y="5394807"/>
            <a:ext cx="158976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dirty="0">
                <a:latin typeface="FreeSans" charset="0"/>
              </a:rPr>
              <a:t>sentence</a:t>
            </a:r>
          </a:p>
        </p:txBody>
      </p:sp>
      <p:sp>
        <p:nvSpPr>
          <p:cNvPr id="7203" name="Text Box 35"/>
          <p:cNvSpPr txBox="1">
            <a:spLocks noChangeArrowheads="1"/>
          </p:cNvSpPr>
          <p:nvPr/>
        </p:nvSpPr>
        <p:spPr bwMode="auto">
          <a:xfrm>
            <a:off x="7802041" y="5394807"/>
            <a:ext cx="11203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story</a:t>
            </a:r>
          </a:p>
        </p:txBody>
      </p:sp>
      <p:sp>
        <p:nvSpPr>
          <p:cNvPr id="7204" name="Line 36"/>
          <p:cNvSpPr>
            <a:spLocks noChangeShapeType="1"/>
          </p:cNvSpPr>
          <p:nvPr/>
        </p:nvSpPr>
        <p:spPr bwMode="auto">
          <a:xfrm>
            <a:off x="7419001" y="5625230"/>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205" name="Text Box 37"/>
          <p:cNvSpPr txBox="1">
            <a:spLocks noChangeArrowheads="1"/>
          </p:cNvSpPr>
          <p:nvPr/>
        </p:nvSpPr>
        <p:spPr bwMode="auto">
          <a:xfrm>
            <a:off x="2020440" y="5394807"/>
            <a:ext cx="93600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word</a:t>
            </a:r>
          </a:p>
        </p:txBody>
      </p:sp>
      <p:sp>
        <p:nvSpPr>
          <p:cNvPr id="43"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Hierarchical </a:t>
            </a:r>
            <a:r>
              <a:rPr lang="en-US" dirty="0" smtClean="0"/>
              <a:t>Compositionality</a:t>
            </a:r>
            <a:endParaRPr lang="en-US" dirty="0"/>
          </a:p>
        </p:txBody>
      </p:sp>
      <p:sp>
        <p:nvSpPr>
          <p:cNvPr id="44" name="TextBox 43"/>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4030485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(C) Dhruv Batra </a:t>
            </a:r>
            <a:endParaRPr lang="en-US"/>
          </a:p>
        </p:txBody>
      </p:sp>
      <p:sp>
        <p:nvSpPr>
          <p:cNvPr id="3" name="Slide Number Placeholder 2"/>
          <p:cNvSpPr>
            <a:spLocks noGrp="1"/>
          </p:cNvSpPr>
          <p:nvPr>
            <p:ph type="sldNum" sz="quarter" idx="12"/>
          </p:nvPr>
        </p:nvSpPr>
        <p:spPr/>
        <p:txBody>
          <a:bodyPr/>
          <a:lstStyle/>
          <a:p>
            <a:pPr>
              <a:defRPr/>
            </a:pPr>
            <a:fld id="{A51550E6-1DFF-B84C-BFE3-E4371400DA8D}" type="slidenum">
              <a:rPr lang="en-US" smtClean="0"/>
              <a:pPr>
                <a:defRPr/>
              </a:pPr>
              <a:t>67</a:t>
            </a:fld>
            <a:endParaRPr lang="en-US"/>
          </a:p>
        </p:txBody>
      </p:sp>
      <p:sp>
        <p:nvSpPr>
          <p:cNvPr id="4"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Building A Complicated Function</a:t>
            </a:r>
            <a:endParaRPr lang="en-US" dirty="0"/>
          </a:p>
        </p:txBody>
      </p:sp>
      <p:pic>
        <p:nvPicPr>
          <p:cNvPr id="6" name="Picture 5"/>
          <p:cNvPicPr>
            <a:picLocks noChangeAspect="1"/>
          </p:cNvPicPr>
          <p:nvPr/>
        </p:nvPicPr>
        <p:blipFill>
          <a:blip r:embed="rId2"/>
          <a:stretch>
            <a:fillRect/>
          </a:stretch>
        </p:blipFill>
        <p:spPr>
          <a:xfrm>
            <a:off x="624502" y="1706418"/>
            <a:ext cx="2656156" cy="2582646"/>
          </a:xfrm>
          <a:prstGeom prst="rect">
            <a:avLst/>
          </a:prstGeom>
        </p:spPr>
      </p:pic>
      <p:sp>
        <p:nvSpPr>
          <p:cNvPr id="8" name="TextBox 7"/>
          <p:cNvSpPr txBox="1"/>
          <p:nvPr/>
        </p:nvSpPr>
        <p:spPr>
          <a:xfrm>
            <a:off x="76200" y="1371600"/>
            <a:ext cx="3725712" cy="369332"/>
          </a:xfrm>
          <a:prstGeom prst="rect">
            <a:avLst/>
          </a:prstGeom>
          <a:noFill/>
        </p:spPr>
        <p:txBody>
          <a:bodyPr wrap="none" rtlCol="0">
            <a:spAutoFit/>
          </a:bodyPr>
          <a:lstStyle/>
          <a:p>
            <a:r>
              <a:rPr lang="en-US" sz="1800" dirty="0" smtClean="0"/>
              <a:t>Given a library of simple functions</a:t>
            </a:r>
            <a:endParaRPr lang="en-US" sz="1800" dirty="0"/>
          </a:p>
        </p:txBody>
      </p:sp>
      <p:sp>
        <p:nvSpPr>
          <p:cNvPr id="9" name="Right Arrow 8"/>
          <p:cNvSpPr/>
          <p:nvPr/>
        </p:nvSpPr>
        <p:spPr bwMode="auto">
          <a:xfrm>
            <a:off x="3733800" y="2667000"/>
            <a:ext cx="1447800" cy="3810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TextBox 9"/>
          <p:cNvSpPr txBox="1"/>
          <p:nvPr/>
        </p:nvSpPr>
        <p:spPr>
          <a:xfrm>
            <a:off x="3311127" y="2228671"/>
            <a:ext cx="2160605" cy="1200329"/>
          </a:xfrm>
          <a:prstGeom prst="rect">
            <a:avLst/>
          </a:prstGeom>
          <a:noFill/>
        </p:spPr>
        <p:txBody>
          <a:bodyPr wrap="none" rtlCol="0">
            <a:spAutoFit/>
          </a:bodyPr>
          <a:lstStyle/>
          <a:p>
            <a:r>
              <a:rPr lang="en-US" sz="1800" dirty="0" smtClean="0"/>
              <a:t>Compose into a</a:t>
            </a:r>
          </a:p>
          <a:p>
            <a:endParaRPr lang="en-US" sz="1800" dirty="0"/>
          </a:p>
          <a:p>
            <a:r>
              <a:rPr lang="en-US" sz="1800" dirty="0"/>
              <a:t>c</a:t>
            </a:r>
            <a:r>
              <a:rPr lang="en-US" sz="1800" dirty="0" smtClean="0"/>
              <a:t>omplicate function</a:t>
            </a:r>
            <a:endParaRPr lang="en-US" sz="1800" dirty="0"/>
          </a:p>
        </p:txBody>
      </p:sp>
      <p:sp>
        <p:nvSpPr>
          <p:cNvPr id="14" name="TextBox 13"/>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42946812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(C) Dhruv Batra </a:t>
            </a:r>
            <a:endParaRPr lang="en-US"/>
          </a:p>
        </p:txBody>
      </p:sp>
      <p:sp>
        <p:nvSpPr>
          <p:cNvPr id="3" name="Slide Number Placeholder 2"/>
          <p:cNvSpPr>
            <a:spLocks noGrp="1"/>
          </p:cNvSpPr>
          <p:nvPr>
            <p:ph type="sldNum" sz="quarter" idx="12"/>
          </p:nvPr>
        </p:nvSpPr>
        <p:spPr/>
        <p:txBody>
          <a:bodyPr/>
          <a:lstStyle/>
          <a:p>
            <a:pPr>
              <a:defRPr/>
            </a:pPr>
            <a:fld id="{A51550E6-1DFF-B84C-BFE3-E4371400DA8D}" type="slidenum">
              <a:rPr lang="en-US" smtClean="0"/>
              <a:pPr>
                <a:defRPr/>
              </a:pPr>
              <a:t>68</a:t>
            </a:fld>
            <a:endParaRPr lang="en-US"/>
          </a:p>
        </p:txBody>
      </p:sp>
      <p:sp>
        <p:nvSpPr>
          <p:cNvPr id="4"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Building A Complicated Function</a:t>
            </a:r>
            <a:endParaRPr lang="en-US" dirty="0"/>
          </a:p>
        </p:txBody>
      </p:sp>
      <p:pic>
        <p:nvPicPr>
          <p:cNvPr id="6" name="Picture 5"/>
          <p:cNvPicPr>
            <a:picLocks noChangeAspect="1"/>
          </p:cNvPicPr>
          <p:nvPr/>
        </p:nvPicPr>
        <p:blipFill>
          <a:blip r:embed="rId2"/>
          <a:stretch>
            <a:fillRect/>
          </a:stretch>
        </p:blipFill>
        <p:spPr>
          <a:xfrm>
            <a:off x="624502" y="1706418"/>
            <a:ext cx="2656156" cy="2582646"/>
          </a:xfrm>
          <a:prstGeom prst="rect">
            <a:avLst/>
          </a:prstGeom>
        </p:spPr>
      </p:pic>
      <p:sp>
        <p:nvSpPr>
          <p:cNvPr id="8" name="TextBox 7"/>
          <p:cNvSpPr txBox="1"/>
          <p:nvPr/>
        </p:nvSpPr>
        <p:spPr>
          <a:xfrm>
            <a:off x="76200" y="1371600"/>
            <a:ext cx="3725712" cy="369332"/>
          </a:xfrm>
          <a:prstGeom prst="rect">
            <a:avLst/>
          </a:prstGeom>
          <a:noFill/>
        </p:spPr>
        <p:txBody>
          <a:bodyPr wrap="none" rtlCol="0">
            <a:spAutoFit/>
          </a:bodyPr>
          <a:lstStyle/>
          <a:p>
            <a:r>
              <a:rPr lang="en-US" sz="1800" dirty="0" smtClean="0"/>
              <a:t>Given a library of simple functions</a:t>
            </a:r>
            <a:endParaRPr lang="en-US" sz="1800" dirty="0"/>
          </a:p>
        </p:txBody>
      </p:sp>
      <p:sp>
        <p:nvSpPr>
          <p:cNvPr id="9" name="Right Arrow 8"/>
          <p:cNvSpPr/>
          <p:nvPr/>
        </p:nvSpPr>
        <p:spPr bwMode="auto">
          <a:xfrm>
            <a:off x="3733800" y="2667000"/>
            <a:ext cx="1447800" cy="3810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TextBox 9"/>
          <p:cNvSpPr txBox="1"/>
          <p:nvPr/>
        </p:nvSpPr>
        <p:spPr>
          <a:xfrm>
            <a:off x="3311127" y="2228671"/>
            <a:ext cx="2160605" cy="1200329"/>
          </a:xfrm>
          <a:prstGeom prst="rect">
            <a:avLst/>
          </a:prstGeom>
          <a:noFill/>
        </p:spPr>
        <p:txBody>
          <a:bodyPr wrap="none" rtlCol="0">
            <a:spAutoFit/>
          </a:bodyPr>
          <a:lstStyle/>
          <a:p>
            <a:r>
              <a:rPr lang="en-US" sz="1800" dirty="0" smtClean="0"/>
              <a:t>Compose into a</a:t>
            </a:r>
          </a:p>
          <a:p>
            <a:endParaRPr lang="en-US" sz="1800" dirty="0"/>
          </a:p>
          <a:p>
            <a:r>
              <a:rPr lang="en-US" sz="1800" dirty="0"/>
              <a:t>c</a:t>
            </a:r>
            <a:r>
              <a:rPr lang="en-US" sz="1800" dirty="0" smtClean="0"/>
              <a:t>omplicate function</a:t>
            </a:r>
            <a:endParaRPr lang="en-US" sz="1800" dirty="0"/>
          </a:p>
        </p:txBody>
      </p:sp>
      <p:pic>
        <p:nvPicPr>
          <p:cNvPr id="11" name="Picture 10"/>
          <p:cNvPicPr>
            <a:picLocks noChangeAspect="1"/>
          </p:cNvPicPr>
          <p:nvPr/>
        </p:nvPicPr>
        <p:blipFill>
          <a:blip r:embed="rId3"/>
          <a:stretch>
            <a:fillRect/>
          </a:stretch>
        </p:blipFill>
        <p:spPr>
          <a:xfrm>
            <a:off x="0" y="4800600"/>
            <a:ext cx="9144000" cy="1444303"/>
          </a:xfrm>
          <a:prstGeom prst="rect">
            <a:avLst/>
          </a:prstGeom>
        </p:spPr>
      </p:pic>
      <p:sp>
        <p:nvSpPr>
          <p:cNvPr id="12" name="TextBox 11"/>
          <p:cNvSpPr txBox="1"/>
          <p:nvPr/>
        </p:nvSpPr>
        <p:spPr>
          <a:xfrm>
            <a:off x="5430524" y="1917918"/>
            <a:ext cx="3713476" cy="1815882"/>
          </a:xfrm>
          <a:prstGeom prst="rect">
            <a:avLst/>
          </a:prstGeom>
          <a:noFill/>
        </p:spPr>
        <p:txBody>
          <a:bodyPr wrap="none" rtlCol="0">
            <a:spAutoFit/>
          </a:bodyPr>
          <a:lstStyle/>
          <a:p>
            <a:pPr algn="l"/>
            <a:r>
              <a:rPr lang="en-US" sz="2200" dirty="0" smtClean="0">
                <a:solidFill>
                  <a:srgbClr val="FF0000"/>
                </a:solidFill>
              </a:rPr>
              <a:t>Idea 1: Linear Combinations</a:t>
            </a:r>
          </a:p>
          <a:p>
            <a:pPr marL="342900" indent="-342900" algn="l">
              <a:buFont typeface="Arial"/>
              <a:buChar char="•"/>
            </a:pPr>
            <a:r>
              <a:rPr lang="en-US" sz="2000" dirty="0" smtClean="0"/>
              <a:t>Boosting</a:t>
            </a:r>
          </a:p>
          <a:p>
            <a:pPr marL="342900" indent="-342900" algn="l">
              <a:buFont typeface="Arial"/>
              <a:buChar char="•"/>
            </a:pPr>
            <a:r>
              <a:rPr lang="en-US" sz="2000" dirty="0" smtClean="0"/>
              <a:t>Kernels</a:t>
            </a:r>
          </a:p>
          <a:p>
            <a:pPr marL="342900" indent="-342900" algn="l">
              <a:buFont typeface="Arial"/>
              <a:buChar char="•"/>
            </a:pPr>
            <a:r>
              <a:rPr lang="en-US" sz="2000" dirty="0" smtClean="0"/>
              <a:t>…</a:t>
            </a:r>
            <a:endParaRPr lang="en-US" sz="2000" dirty="0"/>
          </a:p>
        </p:txBody>
      </p:sp>
      <p:pic>
        <p:nvPicPr>
          <p:cNvPr id="13" name="Picture 1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5100" y="4114800"/>
            <a:ext cx="3594100" cy="990600"/>
          </a:xfrm>
          <a:prstGeom prst="rect">
            <a:avLst/>
          </a:prstGeom>
        </p:spPr>
      </p:pic>
      <p:sp>
        <p:nvSpPr>
          <p:cNvPr id="14" name="TextBox 13"/>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1100614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(C) Dhruv Batra </a:t>
            </a:r>
            <a:endParaRPr lang="en-US"/>
          </a:p>
        </p:txBody>
      </p:sp>
      <p:sp>
        <p:nvSpPr>
          <p:cNvPr id="3" name="Slide Number Placeholder 2"/>
          <p:cNvSpPr>
            <a:spLocks noGrp="1"/>
          </p:cNvSpPr>
          <p:nvPr>
            <p:ph type="sldNum" sz="quarter" idx="12"/>
          </p:nvPr>
        </p:nvSpPr>
        <p:spPr/>
        <p:txBody>
          <a:bodyPr/>
          <a:lstStyle/>
          <a:p>
            <a:pPr>
              <a:defRPr/>
            </a:pPr>
            <a:fld id="{A51550E6-1DFF-B84C-BFE3-E4371400DA8D}" type="slidenum">
              <a:rPr lang="en-US" smtClean="0"/>
              <a:pPr>
                <a:defRPr/>
              </a:pPr>
              <a:t>69</a:t>
            </a:fld>
            <a:endParaRPr lang="en-US"/>
          </a:p>
        </p:txBody>
      </p:sp>
      <p:sp>
        <p:nvSpPr>
          <p:cNvPr id="4"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Building A Complicated Function</a:t>
            </a:r>
            <a:endParaRPr lang="en-US" dirty="0"/>
          </a:p>
        </p:txBody>
      </p:sp>
      <p:pic>
        <p:nvPicPr>
          <p:cNvPr id="6" name="Picture 5"/>
          <p:cNvPicPr>
            <a:picLocks noChangeAspect="1"/>
          </p:cNvPicPr>
          <p:nvPr/>
        </p:nvPicPr>
        <p:blipFill>
          <a:blip r:embed="rId2"/>
          <a:stretch>
            <a:fillRect/>
          </a:stretch>
        </p:blipFill>
        <p:spPr>
          <a:xfrm>
            <a:off x="624502" y="1706418"/>
            <a:ext cx="2656156" cy="2582646"/>
          </a:xfrm>
          <a:prstGeom prst="rect">
            <a:avLst/>
          </a:prstGeom>
        </p:spPr>
      </p:pic>
      <p:sp>
        <p:nvSpPr>
          <p:cNvPr id="8" name="TextBox 7"/>
          <p:cNvSpPr txBox="1"/>
          <p:nvPr/>
        </p:nvSpPr>
        <p:spPr>
          <a:xfrm>
            <a:off x="76200" y="1371600"/>
            <a:ext cx="3725712" cy="369332"/>
          </a:xfrm>
          <a:prstGeom prst="rect">
            <a:avLst/>
          </a:prstGeom>
          <a:noFill/>
        </p:spPr>
        <p:txBody>
          <a:bodyPr wrap="none" rtlCol="0">
            <a:spAutoFit/>
          </a:bodyPr>
          <a:lstStyle/>
          <a:p>
            <a:r>
              <a:rPr lang="en-US" sz="1800" dirty="0" smtClean="0"/>
              <a:t>Given a library of simple functions</a:t>
            </a:r>
            <a:endParaRPr lang="en-US" sz="1800" dirty="0"/>
          </a:p>
        </p:txBody>
      </p:sp>
      <p:sp>
        <p:nvSpPr>
          <p:cNvPr id="9" name="Right Arrow 8"/>
          <p:cNvSpPr/>
          <p:nvPr/>
        </p:nvSpPr>
        <p:spPr bwMode="auto">
          <a:xfrm>
            <a:off x="3733800" y="2667000"/>
            <a:ext cx="1447800" cy="3810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TextBox 9"/>
          <p:cNvSpPr txBox="1"/>
          <p:nvPr/>
        </p:nvSpPr>
        <p:spPr>
          <a:xfrm>
            <a:off x="3311127" y="2228671"/>
            <a:ext cx="2160605" cy="1200329"/>
          </a:xfrm>
          <a:prstGeom prst="rect">
            <a:avLst/>
          </a:prstGeom>
          <a:noFill/>
        </p:spPr>
        <p:txBody>
          <a:bodyPr wrap="none" rtlCol="0">
            <a:spAutoFit/>
          </a:bodyPr>
          <a:lstStyle/>
          <a:p>
            <a:r>
              <a:rPr lang="en-US" sz="1800" dirty="0" smtClean="0"/>
              <a:t>Compose into a</a:t>
            </a:r>
          </a:p>
          <a:p>
            <a:endParaRPr lang="en-US" sz="1800" dirty="0"/>
          </a:p>
          <a:p>
            <a:r>
              <a:rPr lang="en-US" sz="1800" dirty="0"/>
              <a:t>c</a:t>
            </a:r>
            <a:r>
              <a:rPr lang="en-US" sz="1800" dirty="0" smtClean="0"/>
              <a:t>omplicate function</a:t>
            </a:r>
            <a:endParaRPr lang="en-US" sz="1800" dirty="0"/>
          </a:p>
        </p:txBody>
      </p:sp>
      <p:sp>
        <p:nvSpPr>
          <p:cNvPr id="12" name="TextBox 11"/>
          <p:cNvSpPr txBox="1"/>
          <p:nvPr/>
        </p:nvSpPr>
        <p:spPr>
          <a:xfrm>
            <a:off x="5430524" y="1917918"/>
            <a:ext cx="3198311" cy="1815882"/>
          </a:xfrm>
          <a:prstGeom prst="rect">
            <a:avLst/>
          </a:prstGeom>
          <a:noFill/>
        </p:spPr>
        <p:txBody>
          <a:bodyPr wrap="none" rtlCol="0">
            <a:spAutoFit/>
          </a:bodyPr>
          <a:lstStyle/>
          <a:p>
            <a:pPr algn="l"/>
            <a:r>
              <a:rPr lang="en-US" sz="2200" dirty="0" smtClean="0">
                <a:solidFill>
                  <a:srgbClr val="FF0000"/>
                </a:solidFill>
              </a:rPr>
              <a:t>Idea 2: Compositions</a:t>
            </a:r>
          </a:p>
          <a:p>
            <a:pPr marL="342900" indent="-342900" algn="l">
              <a:buFont typeface="Arial"/>
              <a:buChar char="•"/>
            </a:pPr>
            <a:r>
              <a:rPr lang="en-US" sz="2000" dirty="0" smtClean="0"/>
              <a:t>Deep Learning</a:t>
            </a:r>
          </a:p>
          <a:p>
            <a:pPr marL="342900" indent="-342900" algn="l">
              <a:buFont typeface="Arial"/>
              <a:buChar char="•"/>
            </a:pPr>
            <a:r>
              <a:rPr lang="en-US" sz="2000" dirty="0" smtClean="0"/>
              <a:t>Grammar models</a:t>
            </a:r>
          </a:p>
          <a:p>
            <a:pPr marL="342900" indent="-342900" algn="l">
              <a:buFont typeface="Arial"/>
              <a:buChar char="•"/>
            </a:pPr>
            <a:r>
              <a:rPr lang="en-US" sz="2000" dirty="0" smtClean="0"/>
              <a:t>Scattering transforms…</a:t>
            </a:r>
            <a:endParaRPr lang="en-US" sz="2000" dirty="0"/>
          </a:p>
        </p:txBody>
      </p:sp>
      <p:pic>
        <p:nvPicPr>
          <p:cNvPr id="5" name="Picture 4"/>
          <p:cNvPicPr>
            <a:picLocks noChangeAspect="1"/>
          </p:cNvPicPr>
          <p:nvPr/>
        </p:nvPicPr>
        <p:blipFill>
          <a:blip r:embed="rId3"/>
          <a:stretch>
            <a:fillRect/>
          </a:stretch>
        </p:blipFill>
        <p:spPr>
          <a:xfrm>
            <a:off x="0" y="5105400"/>
            <a:ext cx="9144000" cy="1494391"/>
          </a:xfrm>
          <a:prstGeom prst="rect">
            <a:avLst/>
          </a:prstGeom>
        </p:spPr>
      </p:pic>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3400" y="4419600"/>
            <a:ext cx="5461000" cy="469900"/>
          </a:xfrm>
          <a:prstGeom prst="rect">
            <a:avLst/>
          </a:prstGeom>
        </p:spPr>
      </p:pic>
      <p:sp>
        <p:nvSpPr>
          <p:cNvPr id="14" name="TextBox 13"/>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2010085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Drop in WER</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0441"/>
            <a:ext cx="9144000" cy="6017559"/>
          </a:xfrm>
          <a:prstGeom prst="rect">
            <a:avLst/>
          </a:prstGeom>
        </p:spPr>
      </p:pic>
    </p:spTree>
    <p:extLst>
      <p:ext uri="{BB962C8B-B14F-4D97-AF65-F5344CB8AC3E}">
        <p14:creationId xmlns:p14="http://schemas.microsoft.com/office/powerpoint/2010/main" val="7414627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(C) Dhruv Batra </a:t>
            </a:r>
            <a:endParaRPr lang="en-US"/>
          </a:p>
        </p:txBody>
      </p:sp>
      <p:sp>
        <p:nvSpPr>
          <p:cNvPr id="3" name="Slide Number Placeholder 2"/>
          <p:cNvSpPr>
            <a:spLocks noGrp="1"/>
          </p:cNvSpPr>
          <p:nvPr>
            <p:ph type="sldNum" sz="quarter" idx="12"/>
          </p:nvPr>
        </p:nvSpPr>
        <p:spPr/>
        <p:txBody>
          <a:bodyPr/>
          <a:lstStyle/>
          <a:p>
            <a:pPr>
              <a:defRPr/>
            </a:pPr>
            <a:fld id="{A51550E6-1DFF-B84C-BFE3-E4371400DA8D}" type="slidenum">
              <a:rPr lang="en-US" smtClean="0"/>
              <a:pPr>
                <a:defRPr/>
              </a:pPr>
              <a:t>70</a:t>
            </a:fld>
            <a:endParaRPr lang="en-US"/>
          </a:p>
        </p:txBody>
      </p:sp>
      <p:sp>
        <p:nvSpPr>
          <p:cNvPr id="4"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Building A Complicated Function</a:t>
            </a:r>
            <a:endParaRPr lang="en-US" dirty="0"/>
          </a:p>
        </p:txBody>
      </p:sp>
      <p:pic>
        <p:nvPicPr>
          <p:cNvPr id="6" name="Picture 5"/>
          <p:cNvPicPr>
            <a:picLocks noChangeAspect="1"/>
          </p:cNvPicPr>
          <p:nvPr/>
        </p:nvPicPr>
        <p:blipFill>
          <a:blip r:embed="rId2"/>
          <a:stretch>
            <a:fillRect/>
          </a:stretch>
        </p:blipFill>
        <p:spPr>
          <a:xfrm>
            <a:off x="624502" y="1706418"/>
            <a:ext cx="2656156" cy="2582646"/>
          </a:xfrm>
          <a:prstGeom prst="rect">
            <a:avLst/>
          </a:prstGeom>
        </p:spPr>
      </p:pic>
      <p:sp>
        <p:nvSpPr>
          <p:cNvPr id="8" name="TextBox 7"/>
          <p:cNvSpPr txBox="1"/>
          <p:nvPr/>
        </p:nvSpPr>
        <p:spPr>
          <a:xfrm>
            <a:off x="76200" y="1371600"/>
            <a:ext cx="3725712" cy="369332"/>
          </a:xfrm>
          <a:prstGeom prst="rect">
            <a:avLst/>
          </a:prstGeom>
          <a:noFill/>
        </p:spPr>
        <p:txBody>
          <a:bodyPr wrap="none" rtlCol="0">
            <a:spAutoFit/>
          </a:bodyPr>
          <a:lstStyle/>
          <a:p>
            <a:r>
              <a:rPr lang="en-US" sz="1800" dirty="0" smtClean="0"/>
              <a:t>Given a library of simple functions</a:t>
            </a:r>
            <a:endParaRPr lang="en-US" sz="1800" dirty="0"/>
          </a:p>
        </p:txBody>
      </p:sp>
      <p:sp>
        <p:nvSpPr>
          <p:cNvPr id="9" name="Right Arrow 8"/>
          <p:cNvSpPr/>
          <p:nvPr/>
        </p:nvSpPr>
        <p:spPr bwMode="auto">
          <a:xfrm>
            <a:off x="3733800" y="2667000"/>
            <a:ext cx="1447800" cy="3810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TextBox 9"/>
          <p:cNvSpPr txBox="1"/>
          <p:nvPr/>
        </p:nvSpPr>
        <p:spPr>
          <a:xfrm>
            <a:off x="3311127" y="2228671"/>
            <a:ext cx="2160605" cy="1200329"/>
          </a:xfrm>
          <a:prstGeom prst="rect">
            <a:avLst/>
          </a:prstGeom>
          <a:noFill/>
        </p:spPr>
        <p:txBody>
          <a:bodyPr wrap="none" rtlCol="0">
            <a:spAutoFit/>
          </a:bodyPr>
          <a:lstStyle/>
          <a:p>
            <a:r>
              <a:rPr lang="en-US" sz="1800" dirty="0" smtClean="0"/>
              <a:t>Compose into a</a:t>
            </a:r>
          </a:p>
          <a:p>
            <a:endParaRPr lang="en-US" sz="1800" dirty="0"/>
          </a:p>
          <a:p>
            <a:r>
              <a:rPr lang="en-US" sz="1800" dirty="0"/>
              <a:t>c</a:t>
            </a:r>
            <a:r>
              <a:rPr lang="en-US" sz="1800" dirty="0" smtClean="0"/>
              <a:t>omplicate function</a:t>
            </a:r>
            <a:endParaRPr lang="en-US" sz="1800" dirty="0"/>
          </a:p>
        </p:txBody>
      </p:sp>
      <p:sp>
        <p:nvSpPr>
          <p:cNvPr id="12" name="TextBox 11"/>
          <p:cNvSpPr txBox="1"/>
          <p:nvPr/>
        </p:nvSpPr>
        <p:spPr>
          <a:xfrm>
            <a:off x="5430524" y="1917918"/>
            <a:ext cx="3198311" cy="1815882"/>
          </a:xfrm>
          <a:prstGeom prst="rect">
            <a:avLst/>
          </a:prstGeom>
          <a:noFill/>
        </p:spPr>
        <p:txBody>
          <a:bodyPr wrap="none" rtlCol="0">
            <a:spAutoFit/>
          </a:bodyPr>
          <a:lstStyle/>
          <a:p>
            <a:pPr algn="l"/>
            <a:r>
              <a:rPr lang="en-US" sz="2200" dirty="0" smtClean="0">
                <a:solidFill>
                  <a:srgbClr val="FF0000"/>
                </a:solidFill>
              </a:rPr>
              <a:t>Idea 2: Compositions</a:t>
            </a:r>
          </a:p>
          <a:p>
            <a:pPr marL="342900" indent="-342900" algn="l">
              <a:buFont typeface="Arial"/>
              <a:buChar char="•"/>
            </a:pPr>
            <a:r>
              <a:rPr lang="en-US" sz="2000" dirty="0" smtClean="0"/>
              <a:t>Deep Learning</a:t>
            </a:r>
          </a:p>
          <a:p>
            <a:pPr marL="342900" indent="-342900" algn="l">
              <a:buFont typeface="Arial"/>
              <a:buChar char="•"/>
            </a:pPr>
            <a:r>
              <a:rPr lang="en-US" sz="2000" dirty="0" smtClean="0"/>
              <a:t>Grammar models</a:t>
            </a:r>
          </a:p>
          <a:p>
            <a:pPr marL="342900" indent="-342900" algn="l">
              <a:buFont typeface="Arial"/>
              <a:buChar char="•"/>
            </a:pPr>
            <a:r>
              <a:rPr lang="en-US" sz="2000" dirty="0" smtClean="0"/>
              <a:t>Scattering transforms…</a:t>
            </a:r>
            <a:endParaRPr lang="en-US" sz="2000" dirty="0"/>
          </a:p>
        </p:txBody>
      </p:sp>
      <p:pic>
        <p:nvPicPr>
          <p:cNvPr id="13" name="Picture 12"/>
          <p:cNvPicPr>
            <a:picLocks noChangeAspect="1"/>
          </p:cNvPicPr>
          <p:nvPr/>
        </p:nvPicPr>
        <p:blipFill>
          <a:blip r:embed="rId3"/>
          <a:stretch>
            <a:fillRect/>
          </a:stretch>
        </p:blipFill>
        <p:spPr>
          <a:xfrm>
            <a:off x="0" y="4953000"/>
            <a:ext cx="9144000" cy="1559804"/>
          </a:xfrm>
          <a:prstGeom prst="rect">
            <a:avLst/>
          </a:prstGeom>
        </p:spPr>
      </p:pic>
      <p:pic>
        <p:nvPicPr>
          <p:cNvPr id="11" name="Picture 1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4800" y="4323195"/>
            <a:ext cx="5765800" cy="520700"/>
          </a:xfrm>
          <a:prstGeom prst="rect">
            <a:avLst/>
          </a:prstGeom>
        </p:spPr>
      </p:pic>
      <p:sp>
        <p:nvSpPr>
          <p:cNvPr id="14" name="TextBox 13"/>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8362973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AutoShape 3"/>
          <p:cNvSpPr>
            <a:spLocks noChangeArrowheads="1"/>
          </p:cNvSpPr>
          <p:nvPr/>
        </p:nvSpPr>
        <p:spPr bwMode="auto">
          <a:xfrm>
            <a:off x="6824160" y="1746904"/>
            <a:ext cx="1457280" cy="921697"/>
          </a:xfrm>
          <a:prstGeom prst="roundRect">
            <a:avLst>
              <a:gd name="adj" fmla="val 153"/>
            </a:avLst>
          </a:prstGeom>
          <a:solidFill>
            <a:srgbClr val="FFFFFF"/>
          </a:solidFill>
          <a:ln w="36720" cap="flat">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1800" dirty="0">
              <a:solidFill>
                <a:srgbClr val="000000"/>
              </a:solidFill>
              <a:latin typeface="Tiresias PCfont" charset="0"/>
            </a:endParaRPr>
          </a:p>
        </p:txBody>
      </p:sp>
      <p:sp>
        <p:nvSpPr>
          <p:cNvPr id="8196" name="Line 4"/>
          <p:cNvSpPr>
            <a:spLocks noChangeShapeType="1"/>
          </p:cNvSpPr>
          <p:nvPr/>
        </p:nvSpPr>
        <p:spPr bwMode="auto">
          <a:xfrm>
            <a:off x="8291520" y="2200551"/>
            <a:ext cx="414720" cy="1441"/>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197" name="Line 5"/>
          <p:cNvSpPr>
            <a:spLocks noChangeShapeType="1"/>
          </p:cNvSpPr>
          <p:nvPr/>
        </p:nvSpPr>
        <p:spPr bwMode="auto">
          <a:xfrm>
            <a:off x="1694881" y="2199112"/>
            <a:ext cx="59616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198" name="AutoShape 6"/>
          <p:cNvSpPr>
            <a:spLocks noChangeArrowheads="1"/>
          </p:cNvSpPr>
          <p:nvPr/>
        </p:nvSpPr>
        <p:spPr bwMode="auto">
          <a:xfrm>
            <a:off x="2293920" y="1746904"/>
            <a:ext cx="1190880" cy="917376"/>
          </a:xfrm>
          <a:prstGeom prst="roundRect">
            <a:avLst>
              <a:gd name="adj" fmla="val 153"/>
            </a:avLst>
          </a:prstGeom>
          <a:solidFill>
            <a:srgbClr val="FFFFFF"/>
          </a:solidFill>
          <a:ln w="36720" cap="flat">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1800" dirty="0">
              <a:solidFill>
                <a:srgbClr val="000000"/>
              </a:solidFill>
              <a:latin typeface="Tiresias PCfont" charset="0"/>
            </a:endParaRPr>
          </a:p>
        </p:txBody>
      </p:sp>
      <p:sp>
        <p:nvSpPr>
          <p:cNvPr id="8199" name="Line 7"/>
          <p:cNvSpPr>
            <a:spLocks noChangeShapeType="1"/>
          </p:cNvSpPr>
          <p:nvPr/>
        </p:nvSpPr>
        <p:spPr bwMode="auto">
          <a:xfrm>
            <a:off x="3490561" y="2199112"/>
            <a:ext cx="31536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pic>
        <p:nvPicPr>
          <p:cNvPr id="82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320" y="1592808"/>
            <a:ext cx="1707840" cy="110459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8201" name="AutoShape 9"/>
          <p:cNvSpPr>
            <a:spLocks noChangeArrowheads="1"/>
          </p:cNvSpPr>
          <p:nvPr/>
        </p:nvSpPr>
        <p:spPr bwMode="auto">
          <a:xfrm>
            <a:off x="3795841" y="1746904"/>
            <a:ext cx="1190880" cy="917376"/>
          </a:xfrm>
          <a:prstGeom prst="roundRect">
            <a:avLst>
              <a:gd name="adj" fmla="val 153"/>
            </a:avLst>
          </a:prstGeom>
          <a:solidFill>
            <a:srgbClr val="FFFFFF"/>
          </a:solidFill>
          <a:ln w="36720" cap="flat">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1800" dirty="0">
              <a:solidFill>
                <a:srgbClr val="000000"/>
              </a:solidFill>
              <a:latin typeface="Tiresias PCfont" charset="0"/>
            </a:endParaRPr>
          </a:p>
        </p:txBody>
      </p:sp>
      <p:sp>
        <p:nvSpPr>
          <p:cNvPr id="8202" name="Line 10"/>
          <p:cNvSpPr>
            <a:spLocks noChangeShapeType="1"/>
          </p:cNvSpPr>
          <p:nvPr/>
        </p:nvSpPr>
        <p:spPr bwMode="auto">
          <a:xfrm>
            <a:off x="4992480" y="2199112"/>
            <a:ext cx="31536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203" name="AutoShape 11"/>
          <p:cNvSpPr>
            <a:spLocks noChangeArrowheads="1"/>
          </p:cNvSpPr>
          <p:nvPr/>
        </p:nvSpPr>
        <p:spPr bwMode="auto">
          <a:xfrm>
            <a:off x="5297760" y="1746904"/>
            <a:ext cx="1190880" cy="917376"/>
          </a:xfrm>
          <a:prstGeom prst="roundRect">
            <a:avLst>
              <a:gd name="adj" fmla="val 153"/>
            </a:avLst>
          </a:prstGeom>
          <a:solidFill>
            <a:srgbClr val="FFFFFF"/>
          </a:solidFill>
          <a:ln w="36720" cap="flat">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1800" dirty="0">
              <a:solidFill>
                <a:srgbClr val="000000"/>
              </a:solidFill>
              <a:latin typeface="Tiresias PCfont" charset="0"/>
            </a:endParaRPr>
          </a:p>
        </p:txBody>
      </p:sp>
      <p:sp>
        <p:nvSpPr>
          <p:cNvPr id="8204" name="Line 12"/>
          <p:cNvSpPr>
            <a:spLocks noChangeShapeType="1"/>
          </p:cNvSpPr>
          <p:nvPr/>
        </p:nvSpPr>
        <p:spPr bwMode="auto">
          <a:xfrm>
            <a:off x="6494401" y="2199112"/>
            <a:ext cx="31536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1" name="Title 1"/>
          <p:cNvSpPr txBox="1">
            <a:spLocks/>
          </p:cNvSpPr>
          <p:nvPr/>
        </p:nvSpPr>
        <p:spPr>
          <a:xfrm>
            <a:off x="0" y="228600"/>
            <a:ext cx="9144000" cy="685800"/>
          </a:xfrm>
          <a:prstGeom prst="rect">
            <a:avLst/>
          </a:prstGeom>
        </p:spPr>
        <p:txBody>
          <a:bodyPr>
            <a:normAutofit fontScale="85000" lnSpcReduction="10000"/>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Deep Learning = Hierarchical Compositionality</a:t>
            </a:r>
            <a:endParaRPr lang="en-US" dirty="0"/>
          </a:p>
        </p:txBody>
      </p:sp>
      <p:sp>
        <p:nvSpPr>
          <p:cNvPr id="22" name="Text Box 14"/>
          <p:cNvSpPr txBox="1">
            <a:spLocks noChangeArrowheads="1"/>
          </p:cNvSpPr>
          <p:nvPr/>
        </p:nvSpPr>
        <p:spPr bwMode="auto">
          <a:xfrm>
            <a:off x="8324520" y="1752600"/>
            <a:ext cx="89568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dirty="0">
                <a:latin typeface="FreeSans" charset="0"/>
              </a:rPr>
              <a:t>“car”</a:t>
            </a:r>
          </a:p>
        </p:txBody>
      </p:sp>
      <p:sp>
        <p:nvSpPr>
          <p:cNvPr id="26" name="TextBox 25"/>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33063890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AutoShape 3"/>
          <p:cNvSpPr>
            <a:spLocks noChangeArrowheads="1"/>
          </p:cNvSpPr>
          <p:nvPr/>
        </p:nvSpPr>
        <p:spPr bwMode="auto">
          <a:xfrm>
            <a:off x="6824160" y="1746904"/>
            <a:ext cx="1457280" cy="921697"/>
          </a:xfrm>
          <a:prstGeom prst="roundRect">
            <a:avLst>
              <a:gd name="adj" fmla="val 153"/>
            </a:avLst>
          </a:prstGeom>
          <a:solidFill>
            <a:srgbClr val="FFFFFF"/>
          </a:solidFill>
          <a:ln w="36720" cap="flat">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a:solidFill>
                  <a:srgbClr val="000000"/>
                </a:solidFill>
                <a:latin typeface="Tiresias PCfont" charset="0"/>
              </a:rPr>
              <a:t>Trainable </a:t>
            </a:r>
            <a:r>
              <a:rPr lang="en-US" sz="1800" dirty="0" smtClean="0">
                <a:solidFill>
                  <a:srgbClr val="000000"/>
                </a:solidFill>
                <a:latin typeface="Tiresias PCfont" charset="0"/>
              </a:rPr>
              <a:t/>
            </a:r>
            <a:br>
              <a:rPr lang="en-US" sz="1800" dirty="0" smtClean="0">
                <a:solidFill>
                  <a:srgbClr val="000000"/>
                </a:solidFill>
                <a:latin typeface="Tiresias PCfont" charset="0"/>
              </a:rPr>
            </a:br>
            <a:r>
              <a:rPr lang="en-US" sz="1800" dirty="0" smtClean="0">
                <a:solidFill>
                  <a:srgbClr val="000000"/>
                </a:solidFill>
                <a:latin typeface="Tiresias PCfont" charset="0"/>
              </a:rPr>
              <a:t>Classifier</a:t>
            </a:r>
            <a:endParaRPr lang="en-US" sz="1800" dirty="0">
              <a:solidFill>
                <a:srgbClr val="000000"/>
              </a:solidFill>
              <a:latin typeface="Tiresias PCfont" charset="0"/>
            </a:endParaRPr>
          </a:p>
        </p:txBody>
      </p:sp>
      <p:sp>
        <p:nvSpPr>
          <p:cNvPr id="8196" name="Line 4"/>
          <p:cNvSpPr>
            <a:spLocks noChangeShapeType="1"/>
          </p:cNvSpPr>
          <p:nvPr/>
        </p:nvSpPr>
        <p:spPr bwMode="auto">
          <a:xfrm>
            <a:off x="8291520" y="2200551"/>
            <a:ext cx="414720" cy="1441"/>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197" name="Line 5"/>
          <p:cNvSpPr>
            <a:spLocks noChangeShapeType="1"/>
          </p:cNvSpPr>
          <p:nvPr/>
        </p:nvSpPr>
        <p:spPr bwMode="auto">
          <a:xfrm>
            <a:off x="1694881" y="2199112"/>
            <a:ext cx="59616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198" name="AutoShape 6"/>
          <p:cNvSpPr>
            <a:spLocks noChangeArrowheads="1"/>
          </p:cNvSpPr>
          <p:nvPr/>
        </p:nvSpPr>
        <p:spPr bwMode="auto">
          <a:xfrm>
            <a:off x="2293920" y="1746904"/>
            <a:ext cx="1190880" cy="917376"/>
          </a:xfrm>
          <a:prstGeom prst="roundRect">
            <a:avLst>
              <a:gd name="adj" fmla="val 153"/>
            </a:avLst>
          </a:prstGeom>
          <a:solidFill>
            <a:srgbClr val="FFFFFF"/>
          </a:solidFill>
          <a:ln w="36720" cap="flat">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a:solidFill>
                  <a:srgbClr val="000000"/>
                </a:solidFill>
                <a:latin typeface="Tiresias PCfont" charset="0"/>
              </a:rPr>
              <a:t>Low-</a:t>
            </a:r>
            <a:r>
              <a:rPr lang="en-US" sz="1800" dirty="0" smtClean="0">
                <a:solidFill>
                  <a:srgbClr val="000000"/>
                </a:solidFill>
                <a:latin typeface="Tiresias PCfont" charset="0"/>
              </a:rPr>
              <a:t>Level</a:t>
            </a:r>
            <a:br>
              <a:rPr lang="en-US" sz="1800" dirty="0" smtClean="0">
                <a:solidFill>
                  <a:srgbClr val="000000"/>
                </a:solidFill>
                <a:latin typeface="Tiresias PCfont" charset="0"/>
              </a:rPr>
            </a:br>
            <a:r>
              <a:rPr lang="en-US" sz="1800" dirty="0" smtClean="0">
                <a:solidFill>
                  <a:srgbClr val="000000"/>
                </a:solidFill>
                <a:latin typeface="Tiresias PCfont" charset="0"/>
              </a:rPr>
              <a:t>Feature</a:t>
            </a:r>
            <a:endParaRPr lang="en-US" sz="1800" dirty="0">
              <a:solidFill>
                <a:srgbClr val="000000"/>
              </a:solidFill>
              <a:latin typeface="Tiresias PCfont" charset="0"/>
            </a:endParaRPr>
          </a:p>
        </p:txBody>
      </p:sp>
      <p:sp>
        <p:nvSpPr>
          <p:cNvPr id="8199" name="Line 7"/>
          <p:cNvSpPr>
            <a:spLocks noChangeShapeType="1"/>
          </p:cNvSpPr>
          <p:nvPr/>
        </p:nvSpPr>
        <p:spPr bwMode="auto">
          <a:xfrm>
            <a:off x="3490561" y="2199112"/>
            <a:ext cx="31536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pic>
        <p:nvPicPr>
          <p:cNvPr id="82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320" y="1592808"/>
            <a:ext cx="1707840" cy="110459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8201" name="AutoShape 9"/>
          <p:cNvSpPr>
            <a:spLocks noChangeArrowheads="1"/>
          </p:cNvSpPr>
          <p:nvPr/>
        </p:nvSpPr>
        <p:spPr bwMode="auto">
          <a:xfrm>
            <a:off x="3795841" y="1746904"/>
            <a:ext cx="1190880" cy="917376"/>
          </a:xfrm>
          <a:prstGeom prst="roundRect">
            <a:avLst>
              <a:gd name="adj" fmla="val 153"/>
            </a:avLst>
          </a:prstGeom>
          <a:solidFill>
            <a:srgbClr val="FFFFFF"/>
          </a:solidFill>
          <a:ln w="36720" cap="flat">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a:solidFill>
                  <a:srgbClr val="000000"/>
                </a:solidFill>
                <a:latin typeface="Tiresias PCfont" charset="0"/>
              </a:rPr>
              <a:t>Mid-</a:t>
            </a:r>
            <a:r>
              <a:rPr lang="en-US" sz="1800" dirty="0" smtClean="0">
                <a:solidFill>
                  <a:srgbClr val="000000"/>
                </a:solidFill>
                <a:latin typeface="Tiresias PCfont" charset="0"/>
              </a:rPr>
              <a:t>Level</a:t>
            </a:r>
            <a:br>
              <a:rPr lang="en-US" sz="1800" dirty="0" smtClean="0">
                <a:solidFill>
                  <a:srgbClr val="000000"/>
                </a:solidFill>
                <a:latin typeface="Tiresias PCfont" charset="0"/>
              </a:rPr>
            </a:br>
            <a:r>
              <a:rPr lang="en-US" sz="1800" dirty="0" smtClean="0">
                <a:solidFill>
                  <a:srgbClr val="000000"/>
                </a:solidFill>
                <a:latin typeface="Tiresias PCfont" charset="0"/>
              </a:rPr>
              <a:t>Feature</a:t>
            </a:r>
            <a:endParaRPr lang="en-US" sz="1800" dirty="0">
              <a:solidFill>
                <a:srgbClr val="000000"/>
              </a:solidFill>
              <a:latin typeface="Tiresias PCfont" charset="0"/>
            </a:endParaRPr>
          </a:p>
        </p:txBody>
      </p:sp>
      <p:sp>
        <p:nvSpPr>
          <p:cNvPr id="8202" name="Line 10"/>
          <p:cNvSpPr>
            <a:spLocks noChangeShapeType="1"/>
          </p:cNvSpPr>
          <p:nvPr/>
        </p:nvSpPr>
        <p:spPr bwMode="auto">
          <a:xfrm>
            <a:off x="4992480" y="2199112"/>
            <a:ext cx="31536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203" name="AutoShape 11"/>
          <p:cNvSpPr>
            <a:spLocks noChangeArrowheads="1"/>
          </p:cNvSpPr>
          <p:nvPr/>
        </p:nvSpPr>
        <p:spPr bwMode="auto">
          <a:xfrm>
            <a:off x="5297760" y="1746904"/>
            <a:ext cx="1190880" cy="917376"/>
          </a:xfrm>
          <a:prstGeom prst="roundRect">
            <a:avLst>
              <a:gd name="adj" fmla="val 153"/>
            </a:avLst>
          </a:prstGeom>
          <a:solidFill>
            <a:srgbClr val="FFFFFF"/>
          </a:solidFill>
          <a:ln w="36720" cap="flat">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a:solidFill>
                  <a:srgbClr val="000000"/>
                </a:solidFill>
                <a:latin typeface="Tiresias PCfont" charset="0"/>
              </a:rPr>
              <a:t>High-</a:t>
            </a:r>
            <a:r>
              <a:rPr lang="en-US" sz="1800" dirty="0" smtClean="0">
                <a:solidFill>
                  <a:srgbClr val="000000"/>
                </a:solidFill>
                <a:latin typeface="Tiresias PCfont" charset="0"/>
              </a:rPr>
              <a:t>Level</a:t>
            </a:r>
            <a:br>
              <a:rPr lang="en-US" sz="1800" dirty="0" smtClean="0">
                <a:solidFill>
                  <a:srgbClr val="000000"/>
                </a:solidFill>
                <a:latin typeface="Tiresias PCfont" charset="0"/>
              </a:rPr>
            </a:br>
            <a:r>
              <a:rPr lang="en-US" sz="1800" dirty="0" smtClean="0">
                <a:solidFill>
                  <a:srgbClr val="000000"/>
                </a:solidFill>
                <a:latin typeface="Tiresias PCfont" charset="0"/>
              </a:rPr>
              <a:t>Feature</a:t>
            </a:r>
            <a:endParaRPr lang="en-US" sz="1800" dirty="0">
              <a:solidFill>
                <a:srgbClr val="000000"/>
              </a:solidFill>
              <a:latin typeface="Tiresias PCfont" charset="0"/>
            </a:endParaRPr>
          </a:p>
        </p:txBody>
      </p:sp>
      <p:sp>
        <p:nvSpPr>
          <p:cNvPr id="8204" name="Line 12"/>
          <p:cNvSpPr>
            <a:spLocks noChangeShapeType="1"/>
          </p:cNvSpPr>
          <p:nvPr/>
        </p:nvSpPr>
        <p:spPr bwMode="auto">
          <a:xfrm>
            <a:off x="6494401" y="2199112"/>
            <a:ext cx="31536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grpSp>
        <p:nvGrpSpPr>
          <p:cNvPr id="2" name="Group 1"/>
          <p:cNvGrpSpPr/>
          <p:nvPr/>
        </p:nvGrpSpPr>
        <p:grpSpPr>
          <a:xfrm>
            <a:off x="326881" y="2567790"/>
            <a:ext cx="2793599" cy="3804880"/>
            <a:chOff x="326881" y="2567790"/>
            <a:chExt cx="2793599" cy="3804880"/>
          </a:xfrm>
        </p:grpSpPr>
        <p:pic>
          <p:nvPicPr>
            <p:cNvPr id="820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881" y="3092006"/>
              <a:ext cx="2748960" cy="328066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8208" name="Line 16"/>
            <p:cNvSpPr>
              <a:spLocks noChangeShapeType="1"/>
            </p:cNvSpPr>
            <p:nvPr/>
          </p:nvSpPr>
          <p:spPr bwMode="auto">
            <a:xfrm flipV="1">
              <a:off x="2848320" y="2567790"/>
              <a:ext cx="272160" cy="525655"/>
            </a:xfrm>
            <a:prstGeom prst="line">
              <a:avLst/>
            </a:prstGeom>
            <a:noFill/>
            <a:ln w="36000" cap="flat">
              <a:solidFill>
                <a:srgbClr val="00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grpSp>
      <p:grpSp>
        <p:nvGrpSpPr>
          <p:cNvPr id="3" name="Group 2"/>
          <p:cNvGrpSpPr/>
          <p:nvPr/>
        </p:nvGrpSpPr>
        <p:grpSpPr>
          <a:xfrm>
            <a:off x="3231360" y="2567790"/>
            <a:ext cx="2772000" cy="3800559"/>
            <a:chOff x="3231360" y="2567790"/>
            <a:chExt cx="2772000" cy="3800559"/>
          </a:xfrm>
        </p:grpSpPr>
        <p:pic>
          <p:nvPicPr>
            <p:cNvPr id="8206"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1360" y="3092005"/>
              <a:ext cx="2772000" cy="327634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8209" name="Line 17"/>
            <p:cNvSpPr>
              <a:spLocks noChangeShapeType="1"/>
            </p:cNvSpPr>
            <p:nvPr/>
          </p:nvSpPr>
          <p:spPr bwMode="auto">
            <a:xfrm flipV="1">
              <a:off x="4512960" y="2567790"/>
              <a:ext cx="1440" cy="525655"/>
            </a:xfrm>
            <a:prstGeom prst="line">
              <a:avLst/>
            </a:prstGeom>
            <a:noFill/>
            <a:ln w="36000" cap="flat">
              <a:solidFill>
                <a:srgbClr val="00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grpSp>
      <p:grpSp>
        <p:nvGrpSpPr>
          <p:cNvPr id="4" name="Group 3"/>
          <p:cNvGrpSpPr/>
          <p:nvPr/>
        </p:nvGrpSpPr>
        <p:grpSpPr>
          <a:xfrm>
            <a:off x="6062400" y="2531786"/>
            <a:ext cx="2787840" cy="3836563"/>
            <a:chOff x="6062400" y="2531786"/>
            <a:chExt cx="2787840" cy="3836563"/>
          </a:xfrm>
        </p:grpSpPr>
        <p:pic>
          <p:nvPicPr>
            <p:cNvPr id="8207"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4480" y="3081924"/>
              <a:ext cx="2705760" cy="32864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8210" name="Line 18"/>
            <p:cNvSpPr>
              <a:spLocks noChangeShapeType="1"/>
            </p:cNvSpPr>
            <p:nvPr/>
          </p:nvSpPr>
          <p:spPr bwMode="auto">
            <a:xfrm flipH="1" flipV="1">
              <a:off x="6062400" y="2531786"/>
              <a:ext cx="313920" cy="561659"/>
            </a:xfrm>
            <a:prstGeom prst="line">
              <a:avLst/>
            </a:prstGeom>
            <a:noFill/>
            <a:ln w="36000" cap="flat">
              <a:solidFill>
                <a:srgbClr val="00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grpSp>
      <p:sp>
        <p:nvSpPr>
          <p:cNvPr id="8211" name="Text Box 19"/>
          <p:cNvSpPr txBox="1">
            <a:spLocks noChangeArrowheads="1"/>
          </p:cNvSpPr>
          <p:nvPr/>
        </p:nvSpPr>
        <p:spPr bwMode="auto">
          <a:xfrm>
            <a:off x="59040" y="6463399"/>
            <a:ext cx="8972640" cy="3456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6000" cap="flat">
                <a:solidFill>
                  <a:srgbClr val="000000"/>
                </a:solidFill>
                <a:round/>
                <a:headEnd/>
                <a:tailEnd type="triangl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7967" tIns="57147" rIns="97967" bIns="5714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msgothic" charset="0"/>
              </a:defRPr>
            </a:lvl9pPr>
          </a:lstStyle>
          <a:p>
            <a:r>
              <a:rPr lang="en-US" sz="1600" dirty="0">
                <a:latin typeface="Tiresias PCfont" charset="0"/>
              </a:rPr>
              <a:t>Feature visualization of convolutional net trained on </a:t>
            </a:r>
            <a:r>
              <a:rPr lang="en-US" sz="1600" dirty="0" err="1">
                <a:latin typeface="Tiresias PCfont" charset="0"/>
              </a:rPr>
              <a:t>ImageNet</a:t>
            </a:r>
            <a:r>
              <a:rPr lang="en-US" sz="1600" dirty="0">
                <a:latin typeface="Tiresias PCfont" charset="0"/>
              </a:rPr>
              <a:t> from [</a:t>
            </a:r>
            <a:r>
              <a:rPr lang="en-US" sz="1600" dirty="0" err="1">
                <a:latin typeface="Tiresias PCfont" charset="0"/>
              </a:rPr>
              <a:t>Zeiler</a:t>
            </a:r>
            <a:r>
              <a:rPr lang="en-US" sz="1600" dirty="0">
                <a:latin typeface="Tiresias PCfont" charset="0"/>
              </a:rPr>
              <a:t> &amp; Fergus 2013]</a:t>
            </a:r>
          </a:p>
        </p:txBody>
      </p:sp>
      <p:sp>
        <p:nvSpPr>
          <p:cNvPr id="22" name="Text Box 14"/>
          <p:cNvSpPr txBox="1">
            <a:spLocks noChangeArrowheads="1"/>
          </p:cNvSpPr>
          <p:nvPr/>
        </p:nvSpPr>
        <p:spPr bwMode="auto">
          <a:xfrm>
            <a:off x="8324520" y="1752600"/>
            <a:ext cx="89568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dirty="0">
                <a:latin typeface="FreeSans" charset="0"/>
              </a:rPr>
              <a:t>“car”</a:t>
            </a:r>
          </a:p>
        </p:txBody>
      </p:sp>
      <p:sp>
        <p:nvSpPr>
          <p:cNvPr id="24" name="Title 1"/>
          <p:cNvSpPr txBox="1">
            <a:spLocks/>
          </p:cNvSpPr>
          <p:nvPr/>
        </p:nvSpPr>
        <p:spPr>
          <a:xfrm>
            <a:off x="0" y="228600"/>
            <a:ext cx="9144000" cy="685800"/>
          </a:xfrm>
          <a:prstGeom prst="rect">
            <a:avLst/>
          </a:prstGeom>
        </p:spPr>
        <p:txBody>
          <a:bodyPr>
            <a:normAutofit fontScale="85000" lnSpcReduction="10000"/>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Deep Learning = Hierarchical Compositionality</a:t>
            </a:r>
            <a:endParaRPr lang="en-US" dirty="0"/>
          </a:p>
        </p:txBody>
      </p:sp>
      <p:sp>
        <p:nvSpPr>
          <p:cNvPr id="25" name="TextBox 24"/>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7401474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dirty="0"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73</a:t>
            </a:fld>
            <a:endParaRPr lang="en-US"/>
          </a:p>
        </p:txBody>
      </p:sp>
      <p:pic>
        <p:nvPicPr>
          <p:cNvPr id="6" name="Picture 5"/>
          <p:cNvPicPr>
            <a:picLocks noChangeAspect="1"/>
          </p:cNvPicPr>
          <p:nvPr/>
        </p:nvPicPr>
        <p:blipFill>
          <a:blip r:embed="rId2"/>
          <a:stretch>
            <a:fillRect/>
          </a:stretch>
        </p:blipFill>
        <p:spPr>
          <a:xfrm>
            <a:off x="1993900" y="0"/>
            <a:ext cx="5155942" cy="6858000"/>
          </a:xfrm>
          <a:prstGeom prst="rect">
            <a:avLst/>
          </a:prstGeom>
        </p:spPr>
      </p:pic>
      <p:sp>
        <p:nvSpPr>
          <p:cNvPr id="3" name="TextBox 2"/>
          <p:cNvSpPr txBox="1"/>
          <p:nvPr/>
        </p:nvSpPr>
        <p:spPr>
          <a:xfrm>
            <a:off x="7231547" y="5867400"/>
            <a:ext cx="1912453" cy="830997"/>
          </a:xfrm>
          <a:prstGeom prst="rect">
            <a:avLst/>
          </a:prstGeom>
          <a:noFill/>
        </p:spPr>
        <p:txBody>
          <a:bodyPr wrap="none" rtlCol="0">
            <a:spAutoFit/>
          </a:bodyPr>
          <a:lstStyle/>
          <a:p>
            <a:r>
              <a:rPr lang="en-US" dirty="0" smtClean="0"/>
              <a:t>Sparse DBNs</a:t>
            </a:r>
          </a:p>
          <a:p>
            <a:r>
              <a:rPr lang="en-US" dirty="0" smtClean="0"/>
              <a:t>[Lee et al. ICML ‘09]</a:t>
            </a:r>
          </a:p>
          <a:p>
            <a:r>
              <a:rPr lang="en-US" dirty="0" smtClean="0"/>
              <a:t>Figure courtesy: </a:t>
            </a:r>
            <a:r>
              <a:rPr lang="en-US" dirty="0" err="1" smtClean="0"/>
              <a:t>Quoc</a:t>
            </a:r>
            <a:r>
              <a:rPr lang="en-US" dirty="0" smtClean="0"/>
              <a:t> Le</a:t>
            </a:r>
            <a:endParaRPr lang="en-US" dirty="0"/>
          </a:p>
        </p:txBody>
      </p:sp>
    </p:spTree>
    <p:extLst>
      <p:ext uri="{BB962C8B-B14F-4D97-AF65-F5344CB8AC3E}">
        <p14:creationId xmlns:p14="http://schemas.microsoft.com/office/powerpoint/2010/main" val="17415320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321120" y="1066800"/>
            <a:ext cx="7038720" cy="4961321"/>
          </a:xfrm>
          <a:ln/>
        </p:spPr>
        <p:txBody>
          <a:bodyPr/>
          <a:lstStyle/>
          <a:p>
            <a:pPr marL="280805" indent="-280805">
              <a:buSzPct val="84000"/>
              <a:buBlip>
                <a:blip r:embed="rId3"/>
              </a:buBlip>
              <a:tabLst>
                <a:tab pos="689771" algn="l"/>
                <a:tab pos="1519223" algn="l"/>
                <a:tab pos="2348675" algn="l"/>
                <a:tab pos="3178127" algn="l"/>
                <a:tab pos="4007580" algn="l"/>
                <a:tab pos="4837032" algn="l"/>
                <a:tab pos="5666484" algn="l"/>
                <a:tab pos="6495936" algn="l"/>
                <a:tab pos="7325389" algn="l"/>
                <a:tab pos="8154841" algn="l"/>
                <a:tab pos="8984293" algn="l"/>
              </a:tabLst>
            </a:pPr>
            <a:r>
              <a:rPr lang="en-US" sz="1800" dirty="0"/>
              <a:t>The ventral (recognition) pathway in the visual cortex</a:t>
            </a: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201" y="1568325"/>
            <a:ext cx="7477920" cy="495988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220" name="Text Box 4"/>
          <p:cNvSpPr txBox="1">
            <a:spLocks noChangeArrowheads="1"/>
          </p:cNvSpPr>
          <p:nvPr/>
        </p:nvSpPr>
        <p:spPr bwMode="auto">
          <a:xfrm>
            <a:off x="4147200" y="6248400"/>
            <a:ext cx="2695680" cy="2793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16001" rIns="0" bIns="0"/>
          <a:lstStyle>
            <a:lvl1pPr>
              <a:tabLst>
                <a:tab pos="723900" algn="l"/>
                <a:tab pos="1447800" algn="l"/>
                <a:tab pos="2171700" algn="l"/>
                <a:tab pos="28956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 pos="2171700" algn="l"/>
                <a:tab pos="28956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 pos="2171700" algn="l"/>
                <a:tab pos="28956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 pos="2171700" algn="l"/>
                <a:tab pos="28956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 pos="2171700" algn="l"/>
                <a:tab pos="2895600" algn="l"/>
              </a:tabLst>
              <a:defRPr sz="2400">
                <a:solidFill>
                  <a:srgbClr val="000000"/>
                </a:solidFill>
                <a:latin typeface="Times New Roman" charset="0"/>
                <a:ea typeface="ＭＳ Ｐゴシック" charset="0"/>
                <a:cs typeface="msgothic" charset="0"/>
              </a:defRPr>
            </a:lvl9pPr>
          </a:lstStyle>
          <a:p>
            <a:r>
              <a:rPr lang="en-US" sz="1800" dirty="0"/>
              <a:t>[picture from Simon Thorpe]</a:t>
            </a:r>
          </a:p>
        </p:txBody>
      </p:sp>
      <p:sp>
        <p:nvSpPr>
          <p:cNvPr id="6"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z="3400" dirty="0"/>
              <a:t>The Mammalian Visual Cortex is Hierarchical</a:t>
            </a:r>
          </a:p>
        </p:txBody>
      </p:sp>
      <p:sp>
        <p:nvSpPr>
          <p:cNvPr id="7" name="TextBox 6"/>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9863191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So what </a:t>
            </a:r>
            <a:r>
              <a:rPr lang="en-US" i="1" dirty="0" smtClean="0"/>
              <a:t>is</a:t>
            </a:r>
            <a:r>
              <a:rPr lang="en-US" dirty="0" smtClean="0"/>
              <a:t> Deep (Machine) Learning?</a:t>
            </a:r>
            <a:endParaRPr lang="en-US" dirty="0"/>
          </a:p>
        </p:txBody>
      </p:sp>
      <p:sp>
        <p:nvSpPr>
          <p:cNvPr id="3" name="Content Placeholder 2"/>
          <p:cNvSpPr>
            <a:spLocks noGrp="1"/>
          </p:cNvSpPr>
          <p:nvPr>
            <p:ph idx="1"/>
          </p:nvPr>
        </p:nvSpPr>
        <p:spPr/>
        <p:txBody>
          <a:bodyPr/>
          <a:lstStyle/>
          <a:p>
            <a:r>
              <a:rPr lang="en-US" dirty="0" smtClean="0"/>
              <a:t>A few different ideas:</a:t>
            </a:r>
          </a:p>
          <a:p>
            <a:endParaRPr lang="en-US" dirty="0"/>
          </a:p>
          <a:p>
            <a:r>
              <a:rPr lang="en-US" dirty="0" smtClean="0"/>
              <a:t>(Hierarchical) Compositionality</a:t>
            </a:r>
          </a:p>
          <a:p>
            <a:pPr lvl="1"/>
            <a:r>
              <a:rPr lang="en-US" dirty="0" smtClean="0"/>
              <a:t>Cascade of non-linear transformations</a:t>
            </a:r>
          </a:p>
          <a:p>
            <a:pPr lvl="1"/>
            <a:r>
              <a:rPr lang="en-US" dirty="0" smtClean="0"/>
              <a:t>Multiple layers of representations</a:t>
            </a:r>
          </a:p>
          <a:p>
            <a:endParaRPr lang="en-US" dirty="0"/>
          </a:p>
          <a:p>
            <a:r>
              <a:rPr lang="en-US" dirty="0" smtClean="0"/>
              <a:t>End-to-End Learning</a:t>
            </a:r>
          </a:p>
          <a:p>
            <a:pPr lvl="1"/>
            <a:r>
              <a:rPr lang="en-US" dirty="0" smtClean="0"/>
              <a:t>Learning (goal-driven) representations</a:t>
            </a:r>
          </a:p>
          <a:p>
            <a:pPr lvl="1"/>
            <a:r>
              <a:rPr lang="en-US" dirty="0" smtClean="0"/>
              <a:t>Learning to feature extraction</a:t>
            </a:r>
          </a:p>
          <a:p>
            <a:endParaRPr lang="en-US" dirty="0"/>
          </a:p>
          <a:p>
            <a:r>
              <a:rPr lang="en-US" dirty="0" smtClean="0"/>
              <a:t>Distributed Representations</a:t>
            </a:r>
          </a:p>
          <a:p>
            <a:pPr lvl="1"/>
            <a:r>
              <a:rPr lang="en-US" dirty="0" smtClean="0"/>
              <a:t>No single neuron “encodes” everything</a:t>
            </a:r>
          </a:p>
          <a:p>
            <a:pPr lvl="1"/>
            <a:r>
              <a:rPr lang="en-US" dirty="0" smtClean="0"/>
              <a:t>Groups of neurons work together</a:t>
            </a:r>
          </a:p>
          <a:p>
            <a:pPr lvl="1"/>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75</a:t>
            </a:fld>
            <a:endParaRPr lang="en-US"/>
          </a:p>
        </p:txBody>
      </p:sp>
      <p:sp>
        <p:nvSpPr>
          <p:cNvPr id="7" name="Rounded Rectangle 6"/>
          <p:cNvSpPr/>
          <p:nvPr/>
        </p:nvSpPr>
        <p:spPr bwMode="auto">
          <a:xfrm>
            <a:off x="533400" y="1981200"/>
            <a:ext cx="8153400" cy="1371600"/>
          </a:xfrm>
          <a:prstGeom prst="roundRect">
            <a:avLst/>
          </a:prstGeom>
          <a:noFill/>
          <a:ln w="63500">
            <a:solidFill>
              <a:schemeClr val="accent2"/>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74544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33333E-6 1.11111E-6 L -0.00278 0.23356 " pathEditMode="relative" rAng="0" ptsTypes="AA">
                                      <p:cBhvr>
                                        <p:cTn id="6" dur="1000" fill="hold"/>
                                        <p:tgtEl>
                                          <p:spTgt spid="7"/>
                                        </p:tgtEl>
                                        <p:attrNameLst>
                                          <p:attrName>ppt_x</p:attrName>
                                          <p:attrName>ppt_y</p:attrName>
                                        </p:attrNameLst>
                                      </p:cBhvr>
                                      <p:rCtr x="-139" y="11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3"/>
          <p:cNvSpPr>
            <a:spLocks noGrp="1"/>
          </p:cNvSpPr>
          <p:nvPr>
            <p:ph type="sldNum" idx="12"/>
          </p:nvPr>
        </p:nvSpPr>
        <p:spPr/>
        <p:txBody>
          <a:bodyPr/>
          <a:lstStyle/>
          <a:p>
            <a:fld id="{B407C22E-B569-3F45-AA7E-FB87386D782C}" type="slidenum">
              <a:rPr lang="en-US"/>
              <a:pPr/>
              <a:t>76</a:t>
            </a:fld>
            <a:endParaRPr lang="en-US" dirty="0"/>
          </a:p>
        </p:txBody>
      </p:sp>
      <p:sp>
        <p:nvSpPr>
          <p:cNvPr id="6146" name="Line 2"/>
          <p:cNvSpPr>
            <a:spLocks noChangeShapeType="1"/>
          </p:cNvSpPr>
          <p:nvPr/>
        </p:nvSpPr>
        <p:spPr bwMode="auto">
          <a:xfrm>
            <a:off x="2528640" y="3992099"/>
            <a:ext cx="31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800" y="1594248"/>
            <a:ext cx="1556640" cy="100810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15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200" y="3214417"/>
            <a:ext cx="1392480" cy="153232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157" name="Text Box 13"/>
          <p:cNvSpPr txBox="1">
            <a:spLocks noChangeArrowheads="1"/>
          </p:cNvSpPr>
          <p:nvPr/>
        </p:nvSpPr>
        <p:spPr bwMode="auto">
          <a:xfrm>
            <a:off x="7398720" y="3827923"/>
            <a:ext cx="131040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\ˈd  ē  p\</a:t>
            </a:r>
          </a:p>
        </p:txBody>
      </p:sp>
      <p:sp>
        <p:nvSpPr>
          <p:cNvPr id="6158" name="Line 14"/>
          <p:cNvSpPr>
            <a:spLocks noChangeShapeType="1"/>
          </p:cNvSpPr>
          <p:nvPr/>
        </p:nvSpPr>
        <p:spPr bwMode="auto">
          <a:xfrm>
            <a:off x="6950880" y="2065177"/>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59" name="Line 15"/>
          <p:cNvSpPr>
            <a:spLocks noChangeShapeType="1"/>
          </p:cNvSpPr>
          <p:nvPr/>
        </p:nvSpPr>
        <p:spPr bwMode="auto">
          <a:xfrm>
            <a:off x="2528640" y="2065177"/>
            <a:ext cx="31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0" name="Line 16"/>
          <p:cNvSpPr>
            <a:spLocks noChangeShapeType="1"/>
          </p:cNvSpPr>
          <p:nvPr/>
        </p:nvSpPr>
        <p:spPr bwMode="auto">
          <a:xfrm flipV="1">
            <a:off x="4046400" y="2057399"/>
            <a:ext cx="1440000" cy="7772"/>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1" name="Text Box 17"/>
          <p:cNvSpPr txBox="1">
            <a:spLocks noChangeArrowheads="1"/>
          </p:cNvSpPr>
          <p:nvPr/>
        </p:nvSpPr>
        <p:spPr bwMode="auto">
          <a:xfrm>
            <a:off x="2819400" y="2543307"/>
            <a:ext cx="167640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dirty="0">
                <a:solidFill>
                  <a:srgbClr val="000000"/>
                </a:solidFill>
                <a:latin typeface="FreeSans" charset="0"/>
              </a:rPr>
              <a:t>fixed</a:t>
            </a:r>
          </a:p>
        </p:txBody>
      </p:sp>
      <p:sp>
        <p:nvSpPr>
          <p:cNvPr id="6163" name="Text Box 19"/>
          <p:cNvSpPr txBox="1">
            <a:spLocks noChangeArrowheads="1"/>
          </p:cNvSpPr>
          <p:nvPr/>
        </p:nvSpPr>
        <p:spPr bwMode="auto">
          <a:xfrm>
            <a:off x="5486400" y="2543307"/>
            <a:ext cx="144780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dirty="0" smtClean="0">
                <a:latin typeface="FreeSans" charset="0"/>
              </a:rPr>
              <a:t>learned</a:t>
            </a:r>
            <a:endParaRPr lang="en-US" sz="1800" dirty="0">
              <a:latin typeface="FreeSans" charset="0"/>
            </a:endParaRPr>
          </a:p>
        </p:txBody>
      </p:sp>
      <p:sp>
        <p:nvSpPr>
          <p:cNvPr id="6164" name="Rectangle 20"/>
          <p:cNvSpPr>
            <a:spLocks noChangeArrowheads="1"/>
          </p:cNvSpPr>
          <p:nvPr/>
        </p:nvSpPr>
        <p:spPr bwMode="auto">
          <a:xfrm>
            <a:off x="5486400" y="1628812"/>
            <a:ext cx="143712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smtClean="0">
                <a:solidFill>
                  <a:srgbClr val="000000"/>
                </a:solidFill>
                <a:latin typeface="FreeSans" charset="0"/>
              </a:rPr>
              <a:t>your favorite</a:t>
            </a:r>
            <a:br>
              <a:rPr lang="en-US" b="1" dirty="0" smtClean="0">
                <a:solidFill>
                  <a:srgbClr val="000000"/>
                </a:solidFill>
                <a:latin typeface="FreeSans" charset="0"/>
              </a:rPr>
            </a:br>
            <a:r>
              <a:rPr lang="en-US" b="1" dirty="0" smtClean="0">
                <a:solidFill>
                  <a:srgbClr val="000000"/>
                </a:solidFill>
                <a:latin typeface="FreeSans" charset="0"/>
              </a:rPr>
              <a:t>classifier</a:t>
            </a:r>
            <a:endParaRPr lang="en-US" b="1" dirty="0">
              <a:solidFill>
                <a:srgbClr val="000000"/>
              </a:solidFill>
              <a:latin typeface="FreeSans" charset="0"/>
            </a:endParaRPr>
          </a:p>
        </p:txBody>
      </p:sp>
      <p:sp>
        <p:nvSpPr>
          <p:cNvPr id="6166" name="Rectangle 22"/>
          <p:cNvSpPr>
            <a:spLocks noChangeArrowheads="1"/>
          </p:cNvSpPr>
          <p:nvPr/>
        </p:nvSpPr>
        <p:spPr bwMode="auto">
          <a:xfrm>
            <a:off x="2881440" y="1628812"/>
            <a:ext cx="161436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a:solidFill>
                  <a:srgbClr val="000000"/>
                </a:solidFill>
                <a:latin typeface="FreeSans" charset="0"/>
              </a:rPr>
              <a:t>h</a:t>
            </a:r>
            <a:r>
              <a:rPr lang="en-US" b="1" dirty="0" smtClean="0">
                <a:solidFill>
                  <a:srgbClr val="000000"/>
                </a:solidFill>
                <a:latin typeface="FreeSans" charset="0"/>
              </a:rPr>
              <a:t>and-crafted</a:t>
            </a:r>
            <a:br>
              <a:rPr lang="en-US" b="1" dirty="0" smtClean="0">
                <a:solidFill>
                  <a:srgbClr val="000000"/>
                </a:solidFill>
                <a:latin typeface="FreeSans" charset="0"/>
              </a:rPr>
            </a:br>
            <a:r>
              <a:rPr lang="en-US" b="1" dirty="0" smtClean="0">
                <a:solidFill>
                  <a:srgbClr val="000000"/>
                </a:solidFill>
                <a:latin typeface="FreeSans" charset="0"/>
              </a:rPr>
              <a:t> features</a:t>
            </a:r>
          </a:p>
          <a:p>
            <a:pPr>
              <a:tabLst>
                <a:tab pos="656650" algn="l"/>
              </a:tabLst>
            </a:pPr>
            <a:r>
              <a:rPr lang="en-US" b="1" dirty="0" smtClean="0">
                <a:solidFill>
                  <a:srgbClr val="000000"/>
                </a:solidFill>
                <a:latin typeface="FreeSans" charset="0"/>
              </a:rPr>
              <a:t>SIFT</a:t>
            </a:r>
            <a:r>
              <a:rPr lang="en-US" b="1" dirty="0">
                <a:solidFill>
                  <a:srgbClr val="000000"/>
                </a:solidFill>
                <a:latin typeface="FreeSans" charset="0"/>
              </a:rPr>
              <a:t>/HOG</a:t>
            </a:r>
          </a:p>
        </p:txBody>
      </p:sp>
      <p:sp>
        <p:nvSpPr>
          <p:cNvPr id="6168" name="Text Box 24"/>
          <p:cNvSpPr txBox="1">
            <a:spLocks noChangeArrowheads="1"/>
          </p:cNvSpPr>
          <p:nvPr/>
        </p:nvSpPr>
        <p:spPr bwMode="auto">
          <a:xfrm>
            <a:off x="7398720" y="1901000"/>
            <a:ext cx="103680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“car”</a:t>
            </a:r>
          </a:p>
        </p:txBody>
      </p:sp>
      <p:sp>
        <p:nvSpPr>
          <p:cNvPr id="6170" name="Line 26"/>
          <p:cNvSpPr>
            <a:spLocks noChangeShapeType="1"/>
          </p:cNvSpPr>
          <p:nvPr/>
        </p:nvSpPr>
        <p:spPr bwMode="auto">
          <a:xfrm>
            <a:off x="2528640" y="5854215"/>
            <a:ext cx="31680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79" name="Text Box 35"/>
          <p:cNvSpPr txBox="1">
            <a:spLocks noChangeArrowheads="1"/>
          </p:cNvSpPr>
          <p:nvPr/>
        </p:nvSpPr>
        <p:spPr bwMode="auto">
          <a:xfrm>
            <a:off x="7398720" y="5690038"/>
            <a:ext cx="103680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a:t>
            </a:r>
          </a:p>
        </p:txBody>
      </p:sp>
      <p:sp>
        <p:nvSpPr>
          <p:cNvPr id="6180" name="Text Box 36"/>
          <p:cNvSpPr txBox="1">
            <a:spLocks noChangeArrowheads="1"/>
          </p:cNvSpPr>
          <p:nvPr/>
        </p:nvSpPr>
        <p:spPr bwMode="auto">
          <a:xfrm>
            <a:off x="675361" y="5587787"/>
            <a:ext cx="2017440" cy="5458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just"/>
            <a:r>
              <a:rPr lang="en-US"/>
              <a:t>This burrito place</a:t>
            </a:r>
          </a:p>
          <a:p>
            <a:pPr algn="just"/>
            <a:r>
              <a:rPr lang="en-US"/>
              <a:t>is yummy and fun!</a:t>
            </a:r>
          </a:p>
        </p:txBody>
      </p:sp>
      <p:sp>
        <p:nvSpPr>
          <p:cNvPr id="6182" name="Text Box 38"/>
          <p:cNvSpPr txBox="1">
            <a:spLocks noChangeArrowheads="1"/>
          </p:cNvSpPr>
          <p:nvPr/>
        </p:nvSpPr>
        <p:spPr bwMode="auto">
          <a:xfrm>
            <a:off x="76320" y="1146361"/>
            <a:ext cx="14515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VISION</a:t>
            </a:r>
          </a:p>
        </p:txBody>
      </p:sp>
      <p:sp>
        <p:nvSpPr>
          <p:cNvPr id="6183" name="Text Box 39"/>
          <p:cNvSpPr txBox="1">
            <a:spLocks noChangeArrowheads="1"/>
          </p:cNvSpPr>
          <p:nvPr/>
        </p:nvSpPr>
        <p:spPr bwMode="auto">
          <a:xfrm>
            <a:off x="77760" y="3045920"/>
            <a:ext cx="14515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SPEECH</a:t>
            </a:r>
          </a:p>
        </p:txBody>
      </p:sp>
      <p:sp>
        <p:nvSpPr>
          <p:cNvPr id="6184" name="Text Box 40"/>
          <p:cNvSpPr txBox="1">
            <a:spLocks noChangeArrowheads="1"/>
          </p:cNvSpPr>
          <p:nvPr/>
        </p:nvSpPr>
        <p:spPr bwMode="auto">
          <a:xfrm>
            <a:off x="77760" y="5102456"/>
            <a:ext cx="14515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NLP</a:t>
            </a:r>
          </a:p>
        </p:txBody>
      </p:sp>
      <p:sp>
        <p:nvSpPr>
          <p:cNvPr id="46"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Traditional Machine Learning</a:t>
            </a:r>
            <a:endParaRPr lang="en-US" dirty="0"/>
          </a:p>
        </p:txBody>
      </p:sp>
      <p:sp>
        <p:nvSpPr>
          <p:cNvPr id="47" name="Line 14"/>
          <p:cNvSpPr>
            <a:spLocks noChangeShapeType="1"/>
          </p:cNvSpPr>
          <p:nvPr/>
        </p:nvSpPr>
        <p:spPr bwMode="auto">
          <a:xfrm>
            <a:off x="6950880" y="4017765"/>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8" name="Line 16"/>
          <p:cNvSpPr>
            <a:spLocks noChangeShapeType="1"/>
          </p:cNvSpPr>
          <p:nvPr/>
        </p:nvSpPr>
        <p:spPr bwMode="auto">
          <a:xfrm flipV="1">
            <a:off x="4046400" y="4009987"/>
            <a:ext cx="1440000" cy="7772"/>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9" name="Text Box 17"/>
          <p:cNvSpPr txBox="1">
            <a:spLocks noChangeArrowheads="1"/>
          </p:cNvSpPr>
          <p:nvPr/>
        </p:nvSpPr>
        <p:spPr bwMode="auto">
          <a:xfrm>
            <a:off x="2819400" y="4495895"/>
            <a:ext cx="167640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dirty="0">
                <a:solidFill>
                  <a:srgbClr val="000000"/>
                </a:solidFill>
                <a:latin typeface="FreeSans" charset="0"/>
              </a:rPr>
              <a:t>fixed</a:t>
            </a:r>
          </a:p>
        </p:txBody>
      </p:sp>
      <p:sp>
        <p:nvSpPr>
          <p:cNvPr id="50" name="Text Box 19"/>
          <p:cNvSpPr txBox="1">
            <a:spLocks noChangeArrowheads="1"/>
          </p:cNvSpPr>
          <p:nvPr/>
        </p:nvSpPr>
        <p:spPr bwMode="auto">
          <a:xfrm>
            <a:off x="5486400" y="4495895"/>
            <a:ext cx="144780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dirty="0" smtClean="0">
                <a:latin typeface="FreeSans" charset="0"/>
              </a:rPr>
              <a:t>learned</a:t>
            </a:r>
            <a:endParaRPr lang="en-US" sz="1800" dirty="0">
              <a:latin typeface="FreeSans" charset="0"/>
            </a:endParaRPr>
          </a:p>
        </p:txBody>
      </p:sp>
      <p:sp>
        <p:nvSpPr>
          <p:cNvPr id="51" name="Rectangle 20"/>
          <p:cNvSpPr>
            <a:spLocks noChangeArrowheads="1"/>
          </p:cNvSpPr>
          <p:nvPr/>
        </p:nvSpPr>
        <p:spPr bwMode="auto">
          <a:xfrm>
            <a:off x="5486400" y="3581400"/>
            <a:ext cx="143712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smtClean="0">
                <a:solidFill>
                  <a:srgbClr val="000000"/>
                </a:solidFill>
                <a:latin typeface="FreeSans" charset="0"/>
              </a:rPr>
              <a:t>your favorite</a:t>
            </a:r>
            <a:br>
              <a:rPr lang="en-US" b="1" dirty="0" smtClean="0">
                <a:solidFill>
                  <a:srgbClr val="000000"/>
                </a:solidFill>
                <a:latin typeface="FreeSans" charset="0"/>
              </a:rPr>
            </a:br>
            <a:r>
              <a:rPr lang="en-US" b="1" dirty="0" smtClean="0">
                <a:solidFill>
                  <a:srgbClr val="000000"/>
                </a:solidFill>
                <a:latin typeface="FreeSans" charset="0"/>
              </a:rPr>
              <a:t>classifier</a:t>
            </a:r>
            <a:endParaRPr lang="en-US" b="1" dirty="0">
              <a:solidFill>
                <a:srgbClr val="000000"/>
              </a:solidFill>
              <a:latin typeface="FreeSans" charset="0"/>
            </a:endParaRPr>
          </a:p>
        </p:txBody>
      </p:sp>
      <p:sp>
        <p:nvSpPr>
          <p:cNvPr id="52" name="Rectangle 22"/>
          <p:cNvSpPr>
            <a:spLocks noChangeArrowheads="1"/>
          </p:cNvSpPr>
          <p:nvPr/>
        </p:nvSpPr>
        <p:spPr bwMode="auto">
          <a:xfrm>
            <a:off x="2881440" y="3581400"/>
            <a:ext cx="161436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a:solidFill>
                  <a:srgbClr val="000000"/>
                </a:solidFill>
                <a:latin typeface="FreeSans" charset="0"/>
              </a:rPr>
              <a:t>h</a:t>
            </a:r>
            <a:r>
              <a:rPr lang="en-US" b="1" dirty="0" smtClean="0">
                <a:solidFill>
                  <a:srgbClr val="000000"/>
                </a:solidFill>
                <a:latin typeface="FreeSans" charset="0"/>
              </a:rPr>
              <a:t>and-crafted</a:t>
            </a:r>
            <a:br>
              <a:rPr lang="en-US" b="1" dirty="0" smtClean="0">
                <a:solidFill>
                  <a:srgbClr val="000000"/>
                </a:solidFill>
                <a:latin typeface="FreeSans" charset="0"/>
              </a:rPr>
            </a:br>
            <a:r>
              <a:rPr lang="en-US" b="1" dirty="0" smtClean="0">
                <a:solidFill>
                  <a:srgbClr val="000000"/>
                </a:solidFill>
                <a:latin typeface="FreeSans" charset="0"/>
              </a:rPr>
              <a:t> features</a:t>
            </a:r>
          </a:p>
          <a:p>
            <a:pPr>
              <a:tabLst>
                <a:tab pos="656650" algn="l"/>
              </a:tabLst>
            </a:pPr>
            <a:r>
              <a:rPr lang="en-US" b="1" dirty="0" smtClean="0">
                <a:solidFill>
                  <a:srgbClr val="000000"/>
                </a:solidFill>
                <a:latin typeface="FreeSans" charset="0"/>
              </a:rPr>
              <a:t>MFCC</a:t>
            </a:r>
            <a:endParaRPr lang="en-US" b="1" dirty="0">
              <a:solidFill>
                <a:srgbClr val="000000"/>
              </a:solidFill>
              <a:latin typeface="FreeSans" charset="0"/>
            </a:endParaRPr>
          </a:p>
        </p:txBody>
      </p:sp>
      <p:sp>
        <p:nvSpPr>
          <p:cNvPr id="53" name="Line 14"/>
          <p:cNvSpPr>
            <a:spLocks noChangeShapeType="1"/>
          </p:cNvSpPr>
          <p:nvPr/>
        </p:nvSpPr>
        <p:spPr bwMode="auto">
          <a:xfrm>
            <a:off x="6950880" y="5861799"/>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54" name="Line 16"/>
          <p:cNvSpPr>
            <a:spLocks noChangeShapeType="1"/>
          </p:cNvSpPr>
          <p:nvPr/>
        </p:nvSpPr>
        <p:spPr bwMode="auto">
          <a:xfrm flipV="1">
            <a:off x="4046400" y="5854021"/>
            <a:ext cx="1440000" cy="7772"/>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55" name="Text Box 17"/>
          <p:cNvSpPr txBox="1">
            <a:spLocks noChangeArrowheads="1"/>
          </p:cNvSpPr>
          <p:nvPr/>
        </p:nvSpPr>
        <p:spPr bwMode="auto">
          <a:xfrm>
            <a:off x="2819400" y="6339929"/>
            <a:ext cx="167640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dirty="0">
                <a:solidFill>
                  <a:srgbClr val="000000"/>
                </a:solidFill>
                <a:latin typeface="FreeSans" charset="0"/>
              </a:rPr>
              <a:t>fixed</a:t>
            </a:r>
          </a:p>
        </p:txBody>
      </p:sp>
      <p:sp>
        <p:nvSpPr>
          <p:cNvPr id="56" name="Text Box 19"/>
          <p:cNvSpPr txBox="1">
            <a:spLocks noChangeArrowheads="1"/>
          </p:cNvSpPr>
          <p:nvPr/>
        </p:nvSpPr>
        <p:spPr bwMode="auto">
          <a:xfrm>
            <a:off x="5486400" y="6339929"/>
            <a:ext cx="144780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dirty="0" smtClean="0">
                <a:latin typeface="FreeSans" charset="0"/>
              </a:rPr>
              <a:t>learned</a:t>
            </a:r>
            <a:endParaRPr lang="en-US" sz="1800" dirty="0">
              <a:latin typeface="FreeSans" charset="0"/>
            </a:endParaRPr>
          </a:p>
        </p:txBody>
      </p:sp>
      <p:sp>
        <p:nvSpPr>
          <p:cNvPr id="57" name="Rectangle 20"/>
          <p:cNvSpPr>
            <a:spLocks noChangeArrowheads="1"/>
          </p:cNvSpPr>
          <p:nvPr/>
        </p:nvSpPr>
        <p:spPr bwMode="auto">
          <a:xfrm>
            <a:off x="5486400" y="5425434"/>
            <a:ext cx="143712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smtClean="0">
                <a:solidFill>
                  <a:srgbClr val="000000"/>
                </a:solidFill>
                <a:latin typeface="FreeSans" charset="0"/>
              </a:rPr>
              <a:t>your favorite</a:t>
            </a:r>
            <a:br>
              <a:rPr lang="en-US" b="1" dirty="0" smtClean="0">
                <a:solidFill>
                  <a:srgbClr val="000000"/>
                </a:solidFill>
                <a:latin typeface="FreeSans" charset="0"/>
              </a:rPr>
            </a:br>
            <a:r>
              <a:rPr lang="en-US" b="1" dirty="0" smtClean="0">
                <a:solidFill>
                  <a:srgbClr val="000000"/>
                </a:solidFill>
                <a:latin typeface="FreeSans" charset="0"/>
              </a:rPr>
              <a:t>classifier</a:t>
            </a:r>
            <a:endParaRPr lang="en-US" b="1" dirty="0">
              <a:solidFill>
                <a:srgbClr val="000000"/>
              </a:solidFill>
              <a:latin typeface="FreeSans" charset="0"/>
            </a:endParaRPr>
          </a:p>
        </p:txBody>
      </p:sp>
      <p:sp>
        <p:nvSpPr>
          <p:cNvPr id="58" name="Rectangle 22"/>
          <p:cNvSpPr>
            <a:spLocks noChangeArrowheads="1"/>
          </p:cNvSpPr>
          <p:nvPr/>
        </p:nvSpPr>
        <p:spPr bwMode="auto">
          <a:xfrm>
            <a:off x="2881440" y="5425434"/>
            <a:ext cx="161436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a:solidFill>
                  <a:srgbClr val="000000"/>
                </a:solidFill>
                <a:latin typeface="FreeSans" charset="0"/>
              </a:rPr>
              <a:t>h</a:t>
            </a:r>
            <a:r>
              <a:rPr lang="en-US" b="1" dirty="0" smtClean="0">
                <a:solidFill>
                  <a:srgbClr val="000000"/>
                </a:solidFill>
                <a:latin typeface="FreeSans" charset="0"/>
              </a:rPr>
              <a:t>and-crafted</a:t>
            </a:r>
            <a:br>
              <a:rPr lang="en-US" b="1" dirty="0" smtClean="0">
                <a:solidFill>
                  <a:srgbClr val="000000"/>
                </a:solidFill>
                <a:latin typeface="FreeSans" charset="0"/>
              </a:rPr>
            </a:br>
            <a:r>
              <a:rPr lang="en-US" b="1" dirty="0" smtClean="0">
                <a:solidFill>
                  <a:srgbClr val="000000"/>
                </a:solidFill>
                <a:latin typeface="FreeSans" charset="0"/>
              </a:rPr>
              <a:t> features</a:t>
            </a:r>
          </a:p>
          <a:p>
            <a:pPr>
              <a:tabLst>
                <a:tab pos="656650" algn="l"/>
              </a:tabLst>
            </a:pPr>
            <a:r>
              <a:rPr lang="en-US" b="1" dirty="0" smtClean="0">
                <a:solidFill>
                  <a:srgbClr val="000000"/>
                </a:solidFill>
                <a:latin typeface="FreeSans" charset="0"/>
              </a:rPr>
              <a:t>Bag-of-words</a:t>
            </a:r>
            <a:endParaRPr lang="en-US" b="1" dirty="0">
              <a:solidFill>
                <a:srgbClr val="000000"/>
              </a:solidFill>
              <a:latin typeface="FreeSans" charset="0"/>
            </a:endParaRPr>
          </a:p>
        </p:txBody>
      </p:sp>
      <p:sp>
        <p:nvSpPr>
          <p:cNvPr id="59" name="TextBox 58"/>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34340747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Engineering</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77</a:t>
            </a:fld>
            <a:endParaRPr lang="en-US"/>
          </a:p>
        </p:txBody>
      </p:sp>
      <p:pic>
        <p:nvPicPr>
          <p:cNvPr id="8" name="Picture 7"/>
          <p:cNvPicPr>
            <a:picLocks noChangeAspect="1"/>
          </p:cNvPicPr>
          <p:nvPr/>
        </p:nvPicPr>
        <p:blipFill>
          <a:blip r:embed="rId2"/>
          <a:stretch>
            <a:fillRect/>
          </a:stretch>
        </p:blipFill>
        <p:spPr>
          <a:xfrm>
            <a:off x="0" y="3733800"/>
            <a:ext cx="4594160" cy="1371600"/>
          </a:xfrm>
          <a:prstGeom prst="rect">
            <a:avLst/>
          </a:prstGeom>
        </p:spPr>
      </p:pic>
      <p:pic>
        <p:nvPicPr>
          <p:cNvPr id="9" name="Picture 8"/>
          <p:cNvPicPr>
            <a:picLocks noChangeAspect="1"/>
          </p:cNvPicPr>
          <p:nvPr/>
        </p:nvPicPr>
        <p:blipFill>
          <a:blip r:embed="rId3"/>
          <a:stretch>
            <a:fillRect/>
          </a:stretch>
        </p:blipFill>
        <p:spPr>
          <a:xfrm>
            <a:off x="5029200" y="3733800"/>
            <a:ext cx="2174636" cy="649224"/>
          </a:xfrm>
          <a:prstGeom prst="rect">
            <a:avLst/>
          </a:prstGeom>
        </p:spPr>
      </p:pic>
      <p:pic>
        <p:nvPicPr>
          <p:cNvPr id="10" name="Picture 9"/>
          <p:cNvPicPr>
            <a:picLocks noChangeAspect="1"/>
          </p:cNvPicPr>
          <p:nvPr/>
        </p:nvPicPr>
        <p:blipFill>
          <a:blip r:embed="rId4"/>
          <a:stretch>
            <a:fillRect/>
          </a:stretch>
        </p:blipFill>
        <p:spPr>
          <a:xfrm>
            <a:off x="7239000" y="3733800"/>
            <a:ext cx="1861447" cy="649224"/>
          </a:xfrm>
          <a:prstGeom prst="rect">
            <a:avLst/>
          </a:prstGeom>
        </p:spPr>
      </p:pic>
      <p:pic>
        <p:nvPicPr>
          <p:cNvPr id="11" name="Picture 10"/>
          <p:cNvPicPr>
            <a:picLocks noChangeAspect="1"/>
          </p:cNvPicPr>
          <p:nvPr/>
        </p:nvPicPr>
        <p:blipFill>
          <a:blip r:embed="rId5"/>
          <a:stretch>
            <a:fillRect/>
          </a:stretch>
        </p:blipFill>
        <p:spPr>
          <a:xfrm>
            <a:off x="6553200" y="4419600"/>
            <a:ext cx="1891440" cy="649224"/>
          </a:xfrm>
          <a:prstGeom prst="rect">
            <a:avLst/>
          </a:prstGeom>
        </p:spPr>
      </p:pic>
      <p:pic>
        <p:nvPicPr>
          <p:cNvPr id="12" name="Picture 11"/>
          <p:cNvPicPr>
            <a:picLocks noChangeAspect="1"/>
          </p:cNvPicPr>
          <p:nvPr/>
        </p:nvPicPr>
        <p:blipFill>
          <a:blip r:embed="rId6"/>
          <a:stretch>
            <a:fillRect/>
          </a:stretch>
        </p:blipFill>
        <p:spPr>
          <a:xfrm>
            <a:off x="60532" y="1371600"/>
            <a:ext cx="3063668" cy="1371600"/>
          </a:xfrm>
          <a:prstGeom prst="rect">
            <a:avLst/>
          </a:prstGeom>
        </p:spPr>
      </p:pic>
      <p:pic>
        <p:nvPicPr>
          <p:cNvPr id="13" name="Picture 12"/>
          <p:cNvPicPr>
            <a:picLocks noChangeAspect="1"/>
          </p:cNvPicPr>
          <p:nvPr/>
        </p:nvPicPr>
        <p:blipFill>
          <a:blip r:embed="rId7"/>
          <a:stretch>
            <a:fillRect/>
          </a:stretch>
        </p:blipFill>
        <p:spPr>
          <a:xfrm>
            <a:off x="3047999" y="1371600"/>
            <a:ext cx="1940768" cy="1371600"/>
          </a:xfrm>
          <a:prstGeom prst="rect">
            <a:avLst/>
          </a:prstGeom>
        </p:spPr>
      </p:pic>
      <p:pic>
        <p:nvPicPr>
          <p:cNvPr id="14" name="Picture 13"/>
          <p:cNvPicPr>
            <a:picLocks noChangeAspect="1"/>
          </p:cNvPicPr>
          <p:nvPr/>
        </p:nvPicPr>
        <p:blipFill>
          <a:blip r:embed="rId8"/>
          <a:stretch>
            <a:fillRect/>
          </a:stretch>
        </p:blipFill>
        <p:spPr>
          <a:xfrm>
            <a:off x="5595257" y="1371600"/>
            <a:ext cx="3320143" cy="1371600"/>
          </a:xfrm>
          <a:prstGeom prst="rect">
            <a:avLst/>
          </a:prstGeom>
        </p:spPr>
      </p:pic>
      <p:sp>
        <p:nvSpPr>
          <p:cNvPr id="15" name="TextBox 14"/>
          <p:cNvSpPr txBox="1"/>
          <p:nvPr/>
        </p:nvSpPr>
        <p:spPr>
          <a:xfrm>
            <a:off x="1981200" y="2819400"/>
            <a:ext cx="736099" cy="400110"/>
          </a:xfrm>
          <a:prstGeom prst="rect">
            <a:avLst/>
          </a:prstGeom>
          <a:noFill/>
        </p:spPr>
        <p:txBody>
          <a:bodyPr wrap="none" rtlCol="0">
            <a:spAutoFit/>
          </a:bodyPr>
          <a:lstStyle/>
          <a:p>
            <a:r>
              <a:rPr lang="en-US" sz="2000" dirty="0" smtClean="0"/>
              <a:t>SIFT</a:t>
            </a:r>
            <a:endParaRPr lang="en-US" sz="2000" dirty="0"/>
          </a:p>
        </p:txBody>
      </p:sp>
      <p:sp>
        <p:nvSpPr>
          <p:cNvPr id="16" name="TextBox 15"/>
          <p:cNvSpPr txBox="1"/>
          <p:nvPr/>
        </p:nvSpPr>
        <p:spPr>
          <a:xfrm>
            <a:off x="6344683" y="2819400"/>
            <a:ext cx="1610337" cy="400110"/>
          </a:xfrm>
          <a:prstGeom prst="rect">
            <a:avLst/>
          </a:prstGeom>
          <a:noFill/>
        </p:spPr>
        <p:txBody>
          <a:bodyPr wrap="none" rtlCol="0">
            <a:spAutoFit/>
          </a:bodyPr>
          <a:lstStyle/>
          <a:p>
            <a:r>
              <a:rPr lang="en-US" sz="2000" dirty="0" smtClean="0"/>
              <a:t>Spin Images</a:t>
            </a:r>
            <a:endParaRPr lang="en-US" sz="2000" dirty="0"/>
          </a:p>
        </p:txBody>
      </p:sp>
      <p:sp>
        <p:nvSpPr>
          <p:cNvPr id="17" name="TextBox 16"/>
          <p:cNvSpPr txBox="1"/>
          <p:nvPr/>
        </p:nvSpPr>
        <p:spPr>
          <a:xfrm>
            <a:off x="1993235" y="5105400"/>
            <a:ext cx="712029" cy="400110"/>
          </a:xfrm>
          <a:prstGeom prst="rect">
            <a:avLst/>
          </a:prstGeom>
          <a:noFill/>
        </p:spPr>
        <p:txBody>
          <a:bodyPr wrap="none" rtlCol="0">
            <a:spAutoFit/>
          </a:bodyPr>
          <a:lstStyle/>
          <a:p>
            <a:r>
              <a:rPr lang="en-US" sz="2000" dirty="0" err="1" smtClean="0"/>
              <a:t>HoG</a:t>
            </a:r>
            <a:endParaRPr lang="en-US" sz="2000" dirty="0"/>
          </a:p>
        </p:txBody>
      </p:sp>
      <p:sp>
        <p:nvSpPr>
          <p:cNvPr id="18" name="TextBox 17"/>
          <p:cNvSpPr txBox="1"/>
          <p:nvPr/>
        </p:nvSpPr>
        <p:spPr>
          <a:xfrm>
            <a:off x="6615566" y="5105400"/>
            <a:ext cx="1068572" cy="400110"/>
          </a:xfrm>
          <a:prstGeom prst="rect">
            <a:avLst/>
          </a:prstGeom>
          <a:noFill/>
        </p:spPr>
        <p:txBody>
          <a:bodyPr wrap="none" rtlCol="0">
            <a:spAutoFit/>
          </a:bodyPr>
          <a:lstStyle/>
          <a:p>
            <a:r>
              <a:rPr lang="en-US" sz="2000" dirty="0" err="1" smtClean="0"/>
              <a:t>Textons</a:t>
            </a:r>
            <a:endParaRPr lang="en-US" sz="2000" dirty="0"/>
          </a:p>
        </p:txBody>
      </p:sp>
      <p:sp>
        <p:nvSpPr>
          <p:cNvPr id="20" name="TextBox 19"/>
          <p:cNvSpPr txBox="1"/>
          <p:nvPr/>
        </p:nvSpPr>
        <p:spPr>
          <a:xfrm>
            <a:off x="3407999" y="5791200"/>
            <a:ext cx="2992801" cy="400110"/>
          </a:xfrm>
          <a:prstGeom prst="rect">
            <a:avLst/>
          </a:prstGeom>
          <a:noFill/>
        </p:spPr>
        <p:txBody>
          <a:bodyPr wrap="none" rtlCol="0">
            <a:spAutoFit/>
          </a:bodyPr>
          <a:lstStyle/>
          <a:p>
            <a:r>
              <a:rPr lang="en-US" sz="2000" dirty="0"/>
              <a:t>a</a:t>
            </a:r>
            <a:r>
              <a:rPr lang="en-US" sz="2000" dirty="0" smtClean="0"/>
              <a:t>nd many many more….</a:t>
            </a:r>
            <a:endParaRPr lang="en-US" sz="2000" dirty="0"/>
          </a:p>
        </p:txBody>
      </p:sp>
    </p:spTree>
    <p:extLst>
      <p:ext uri="{BB962C8B-B14F-4D97-AF65-F5344CB8AC3E}">
        <p14:creationId xmlns:p14="http://schemas.microsoft.com/office/powerpoint/2010/main" val="29501956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What are the current bottlenecks?</a:t>
            </a:r>
            <a:endParaRPr lang="en-US" dirty="0"/>
          </a:p>
        </p:txBody>
      </p:sp>
      <p:sp>
        <p:nvSpPr>
          <p:cNvPr id="3" name="Content Placeholder 2"/>
          <p:cNvSpPr>
            <a:spLocks noGrp="1"/>
          </p:cNvSpPr>
          <p:nvPr>
            <p:ph idx="1"/>
          </p:nvPr>
        </p:nvSpPr>
        <p:spPr/>
        <p:txBody>
          <a:bodyPr/>
          <a:lstStyle/>
          <a:p>
            <a:r>
              <a:rPr lang="en-US" dirty="0" smtClean="0"/>
              <a:t>Ablation studies on DPM [Parikh &amp; </a:t>
            </a:r>
            <a:r>
              <a:rPr lang="en-US" dirty="0" err="1" smtClean="0"/>
              <a:t>Zitnick</a:t>
            </a:r>
            <a:r>
              <a:rPr lang="en-US" dirty="0" smtClean="0"/>
              <a:t>, CVPR10]</a:t>
            </a:r>
          </a:p>
          <a:p>
            <a:pPr lvl="1"/>
            <a:r>
              <a:rPr lang="en-US" dirty="0" smtClean="0"/>
              <a:t>Replace every “component” in the model with a human</a:t>
            </a:r>
          </a:p>
          <a:p>
            <a:endParaRPr lang="en-US" dirty="0" smtClean="0"/>
          </a:p>
          <a:p>
            <a:r>
              <a:rPr lang="en-US" dirty="0" smtClean="0"/>
              <a:t>Key takeaway: “parts” or features are the most important!</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78</a:t>
            </a:fld>
            <a:endParaRPr lang="en-US"/>
          </a:p>
        </p:txBody>
      </p:sp>
      <p:pic>
        <p:nvPicPr>
          <p:cNvPr id="6" name="Picture 5"/>
          <p:cNvPicPr>
            <a:picLocks noChangeAspect="1"/>
          </p:cNvPicPr>
          <p:nvPr/>
        </p:nvPicPr>
        <p:blipFill>
          <a:blip r:embed="rId2"/>
          <a:stretch>
            <a:fillRect/>
          </a:stretch>
        </p:blipFill>
        <p:spPr>
          <a:xfrm>
            <a:off x="1275384" y="3581400"/>
            <a:ext cx="6268416" cy="2743200"/>
          </a:xfrm>
          <a:prstGeom prst="rect">
            <a:avLst/>
          </a:prstGeom>
        </p:spPr>
      </p:pic>
    </p:spTree>
    <p:extLst>
      <p:ext uri="{BB962C8B-B14F-4D97-AF65-F5344CB8AC3E}">
        <p14:creationId xmlns:p14="http://schemas.microsoft.com/office/powerpoint/2010/main" val="411430131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Line 1"/>
          <p:cNvSpPr>
            <a:spLocks noChangeShapeType="1"/>
          </p:cNvSpPr>
          <p:nvPr/>
        </p:nvSpPr>
        <p:spPr bwMode="auto">
          <a:xfrm>
            <a:off x="6950880" y="3992099"/>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46" name="Line 2"/>
          <p:cNvSpPr>
            <a:spLocks noChangeShapeType="1"/>
          </p:cNvSpPr>
          <p:nvPr/>
        </p:nvSpPr>
        <p:spPr bwMode="auto">
          <a:xfrm>
            <a:off x="2528640" y="3992099"/>
            <a:ext cx="31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47" name="Line 3"/>
          <p:cNvSpPr>
            <a:spLocks noChangeShapeType="1"/>
          </p:cNvSpPr>
          <p:nvPr/>
        </p:nvSpPr>
        <p:spPr bwMode="auto">
          <a:xfrm>
            <a:off x="4046400" y="3992099"/>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800" y="1594248"/>
            <a:ext cx="1556640" cy="100810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149" name="Text Box 5"/>
          <p:cNvSpPr txBox="1">
            <a:spLocks noChangeArrowheads="1"/>
          </p:cNvSpPr>
          <p:nvPr/>
        </p:nvSpPr>
        <p:spPr bwMode="auto">
          <a:xfrm>
            <a:off x="3159360" y="4470229"/>
            <a:ext cx="52704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a:solidFill>
                  <a:srgbClr val="000000"/>
                </a:solidFill>
                <a:latin typeface="FreeSans" charset="0"/>
              </a:rPr>
              <a:t>fixed</a:t>
            </a:r>
          </a:p>
        </p:txBody>
      </p:sp>
      <p:sp>
        <p:nvSpPr>
          <p:cNvPr id="6150" name="Text Box 6"/>
          <p:cNvSpPr txBox="1">
            <a:spLocks noChangeArrowheads="1"/>
          </p:cNvSpPr>
          <p:nvPr/>
        </p:nvSpPr>
        <p:spPr bwMode="auto">
          <a:xfrm>
            <a:off x="4230720" y="4470229"/>
            <a:ext cx="141696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unsupervised</a:t>
            </a:r>
          </a:p>
        </p:txBody>
      </p:sp>
      <p:sp>
        <p:nvSpPr>
          <p:cNvPr id="6151" name="Text Box 7"/>
          <p:cNvSpPr txBox="1">
            <a:spLocks noChangeArrowheads="1"/>
          </p:cNvSpPr>
          <p:nvPr/>
        </p:nvSpPr>
        <p:spPr bwMode="auto">
          <a:xfrm>
            <a:off x="5820480" y="4470229"/>
            <a:ext cx="114912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supervised</a:t>
            </a:r>
          </a:p>
        </p:txBody>
      </p:sp>
      <p:pic>
        <p:nvPicPr>
          <p:cNvPr id="615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200" y="3214417"/>
            <a:ext cx="1392480" cy="153232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153" name="Rectangle 9"/>
          <p:cNvSpPr>
            <a:spLocks noChangeArrowheads="1"/>
          </p:cNvSpPr>
          <p:nvPr/>
        </p:nvSpPr>
        <p:spPr bwMode="auto">
          <a:xfrm>
            <a:off x="5886720" y="3554293"/>
            <a:ext cx="103680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classifier</a:t>
            </a:r>
          </a:p>
        </p:txBody>
      </p:sp>
      <p:sp>
        <p:nvSpPr>
          <p:cNvPr id="6154" name="Rectangle 10"/>
          <p:cNvSpPr>
            <a:spLocks noChangeArrowheads="1"/>
          </p:cNvSpPr>
          <p:nvPr/>
        </p:nvSpPr>
        <p:spPr bwMode="auto">
          <a:xfrm>
            <a:off x="4384800" y="3554293"/>
            <a:ext cx="1180800" cy="829527"/>
          </a:xfrm>
          <a:prstGeom prst="rect">
            <a:avLst/>
          </a:prstGeom>
          <a:solidFill>
            <a:srgbClr val="CCFFFF"/>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Mixture of</a:t>
            </a:r>
          </a:p>
          <a:p>
            <a:pPr>
              <a:tabLst>
                <a:tab pos="656650" algn="l"/>
              </a:tabLst>
            </a:pPr>
            <a:r>
              <a:rPr lang="en-US" b="1">
                <a:solidFill>
                  <a:srgbClr val="000000"/>
                </a:solidFill>
                <a:latin typeface="FreeSans" charset="0"/>
              </a:rPr>
              <a:t>Gaussians</a:t>
            </a:r>
          </a:p>
        </p:txBody>
      </p:sp>
      <p:sp>
        <p:nvSpPr>
          <p:cNvPr id="6155" name="Rectangle 11"/>
          <p:cNvSpPr>
            <a:spLocks noChangeArrowheads="1"/>
          </p:cNvSpPr>
          <p:nvPr/>
        </p:nvSpPr>
        <p:spPr bwMode="auto">
          <a:xfrm>
            <a:off x="2881440" y="3554293"/>
            <a:ext cx="118080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MFCC</a:t>
            </a:r>
          </a:p>
        </p:txBody>
      </p:sp>
      <p:sp>
        <p:nvSpPr>
          <p:cNvPr id="6156" name="Line 12"/>
          <p:cNvSpPr>
            <a:spLocks noChangeShapeType="1"/>
          </p:cNvSpPr>
          <p:nvPr/>
        </p:nvSpPr>
        <p:spPr bwMode="auto">
          <a:xfrm>
            <a:off x="5581440" y="3992099"/>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57" name="Text Box 13"/>
          <p:cNvSpPr txBox="1">
            <a:spLocks noChangeArrowheads="1"/>
          </p:cNvSpPr>
          <p:nvPr/>
        </p:nvSpPr>
        <p:spPr bwMode="auto">
          <a:xfrm>
            <a:off x="7398720" y="3827923"/>
            <a:ext cx="131040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\ˈd  ē  p\</a:t>
            </a:r>
          </a:p>
        </p:txBody>
      </p:sp>
      <p:sp>
        <p:nvSpPr>
          <p:cNvPr id="6158" name="Line 14"/>
          <p:cNvSpPr>
            <a:spLocks noChangeShapeType="1"/>
          </p:cNvSpPr>
          <p:nvPr/>
        </p:nvSpPr>
        <p:spPr bwMode="auto">
          <a:xfrm>
            <a:off x="6950880" y="2065177"/>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59" name="Line 15"/>
          <p:cNvSpPr>
            <a:spLocks noChangeShapeType="1"/>
          </p:cNvSpPr>
          <p:nvPr/>
        </p:nvSpPr>
        <p:spPr bwMode="auto">
          <a:xfrm>
            <a:off x="2528640" y="2065177"/>
            <a:ext cx="31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0" name="Line 16"/>
          <p:cNvSpPr>
            <a:spLocks noChangeShapeType="1"/>
          </p:cNvSpPr>
          <p:nvPr/>
        </p:nvSpPr>
        <p:spPr bwMode="auto">
          <a:xfrm>
            <a:off x="4046400" y="2065177"/>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1" name="Text Box 17"/>
          <p:cNvSpPr txBox="1">
            <a:spLocks noChangeArrowheads="1"/>
          </p:cNvSpPr>
          <p:nvPr/>
        </p:nvSpPr>
        <p:spPr bwMode="auto">
          <a:xfrm>
            <a:off x="3159360" y="2543307"/>
            <a:ext cx="52704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dirty="0">
                <a:solidFill>
                  <a:srgbClr val="000000"/>
                </a:solidFill>
                <a:latin typeface="FreeSans" charset="0"/>
              </a:rPr>
              <a:t>fixed</a:t>
            </a:r>
          </a:p>
        </p:txBody>
      </p:sp>
      <p:sp>
        <p:nvSpPr>
          <p:cNvPr id="6162" name="Text Box 18"/>
          <p:cNvSpPr txBox="1">
            <a:spLocks noChangeArrowheads="1"/>
          </p:cNvSpPr>
          <p:nvPr/>
        </p:nvSpPr>
        <p:spPr bwMode="auto">
          <a:xfrm>
            <a:off x="4230720" y="2543307"/>
            <a:ext cx="141696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unsupervised</a:t>
            </a:r>
          </a:p>
        </p:txBody>
      </p:sp>
      <p:sp>
        <p:nvSpPr>
          <p:cNvPr id="6163" name="Text Box 19"/>
          <p:cNvSpPr txBox="1">
            <a:spLocks noChangeArrowheads="1"/>
          </p:cNvSpPr>
          <p:nvPr/>
        </p:nvSpPr>
        <p:spPr bwMode="auto">
          <a:xfrm>
            <a:off x="5820480" y="2543307"/>
            <a:ext cx="114912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supervised</a:t>
            </a:r>
          </a:p>
        </p:txBody>
      </p:sp>
      <p:sp>
        <p:nvSpPr>
          <p:cNvPr id="6164" name="Rectangle 20"/>
          <p:cNvSpPr>
            <a:spLocks noChangeArrowheads="1"/>
          </p:cNvSpPr>
          <p:nvPr/>
        </p:nvSpPr>
        <p:spPr bwMode="auto">
          <a:xfrm>
            <a:off x="5886720" y="1628812"/>
            <a:ext cx="103680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classifier</a:t>
            </a:r>
          </a:p>
        </p:txBody>
      </p:sp>
      <p:sp>
        <p:nvSpPr>
          <p:cNvPr id="6165" name="Rectangle 21"/>
          <p:cNvSpPr>
            <a:spLocks noChangeArrowheads="1"/>
          </p:cNvSpPr>
          <p:nvPr/>
        </p:nvSpPr>
        <p:spPr bwMode="auto">
          <a:xfrm>
            <a:off x="4384800" y="1628812"/>
            <a:ext cx="1180800" cy="829527"/>
          </a:xfrm>
          <a:prstGeom prst="rect">
            <a:avLst/>
          </a:prstGeom>
          <a:solidFill>
            <a:srgbClr val="CCFFFF"/>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K-Means/</a:t>
            </a:r>
          </a:p>
          <a:p>
            <a:pPr>
              <a:tabLst>
                <a:tab pos="656650" algn="l"/>
              </a:tabLst>
            </a:pPr>
            <a:r>
              <a:rPr lang="en-US" b="1">
                <a:solidFill>
                  <a:srgbClr val="000000"/>
                </a:solidFill>
                <a:latin typeface="FreeSans" charset="0"/>
              </a:rPr>
              <a:t>pooling</a:t>
            </a:r>
          </a:p>
        </p:txBody>
      </p:sp>
      <p:sp>
        <p:nvSpPr>
          <p:cNvPr id="6166" name="Rectangle 22"/>
          <p:cNvSpPr>
            <a:spLocks noChangeArrowheads="1"/>
          </p:cNvSpPr>
          <p:nvPr/>
        </p:nvSpPr>
        <p:spPr bwMode="auto">
          <a:xfrm>
            <a:off x="2881440" y="1628812"/>
            <a:ext cx="118080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a:solidFill>
                  <a:srgbClr val="000000"/>
                </a:solidFill>
                <a:latin typeface="FreeSans" charset="0"/>
              </a:rPr>
              <a:t>SIFT/HOG</a:t>
            </a:r>
          </a:p>
        </p:txBody>
      </p:sp>
      <p:sp>
        <p:nvSpPr>
          <p:cNvPr id="6167" name="Line 23"/>
          <p:cNvSpPr>
            <a:spLocks noChangeShapeType="1"/>
          </p:cNvSpPr>
          <p:nvPr/>
        </p:nvSpPr>
        <p:spPr bwMode="auto">
          <a:xfrm>
            <a:off x="5581440" y="2065177"/>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8" name="Text Box 24"/>
          <p:cNvSpPr txBox="1">
            <a:spLocks noChangeArrowheads="1"/>
          </p:cNvSpPr>
          <p:nvPr/>
        </p:nvSpPr>
        <p:spPr bwMode="auto">
          <a:xfrm>
            <a:off x="7398720" y="1901000"/>
            <a:ext cx="103680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“car”</a:t>
            </a:r>
          </a:p>
        </p:txBody>
      </p:sp>
      <p:sp>
        <p:nvSpPr>
          <p:cNvPr id="6169" name="Line 25"/>
          <p:cNvSpPr>
            <a:spLocks noChangeShapeType="1"/>
          </p:cNvSpPr>
          <p:nvPr/>
        </p:nvSpPr>
        <p:spPr bwMode="auto">
          <a:xfrm>
            <a:off x="6952321" y="5854215"/>
            <a:ext cx="36720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70" name="Line 26"/>
          <p:cNvSpPr>
            <a:spLocks noChangeShapeType="1"/>
          </p:cNvSpPr>
          <p:nvPr/>
        </p:nvSpPr>
        <p:spPr bwMode="auto">
          <a:xfrm>
            <a:off x="2528640" y="5854215"/>
            <a:ext cx="31680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71" name="Line 27"/>
          <p:cNvSpPr>
            <a:spLocks noChangeShapeType="1"/>
          </p:cNvSpPr>
          <p:nvPr/>
        </p:nvSpPr>
        <p:spPr bwMode="auto">
          <a:xfrm>
            <a:off x="4046400" y="5854215"/>
            <a:ext cx="32544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72" name="Text Box 28"/>
          <p:cNvSpPr txBox="1">
            <a:spLocks noChangeArrowheads="1"/>
          </p:cNvSpPr>
          <p:nvPr/>
        </p:nvSpPr>
        <p:spPr bwMode="auto">
          <a:xfrm>
            <a:off x="3159360" y="6332346"/>
            <a:ext cx="527040" cy="2894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a:solidFill>
                  <a:srgbClr val="000000"/>
                </a:solidFill>
                <a:latin typeface="FreeSans" charset="0"/>
              </a:rPr>
              <a:t>fixed</a:t>
            </a:r>
          </a:p>
        </p:txBody>
      </p:sp>
      <p:sp>
        <p:nvSpPr>
          <p:cNvPr id="6173" name="Text Box 29"/>
          <p:cNvSpPr txBox="1">
            <a:spLocks noChangeArrowheads="1"/>
          </p:cNvSpPr>
          <p:nvPr/>
        </p:nvSpPr>
        <p:spPr bwMode="auto">
          <a:xfrm>
            <a:off x="4230720" y="6332346"/>
            <a:ext cx="1416960" cy="2894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unsupervised</a:t>
            </a:r>
          </a:p>
        </p:txBody>
      </p:sp>
      <p:sp>
        <p:nvSpPr>
          <p:cNvPr id="6174" name="Text Box 30"/>
          <p:cNvSpPr txBox="1">
            <a:spLocks noChangeArrowheads="1"/>
          </p:cNvSpPr>
          <p:nvPr/>
        </p:nvSpPr>
        <p:spPr bwMode="auto">
          <a:xfrm>
            <a:off x="5820480" y="6332346"/>
            <a:ext cx="1149120" cy="2894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supervised</a:t>
            </a:r>
          </a:p>
        </p:txBody>
      </p:sp>
      <p:sp>
        <p:nvSpPr>
          <p:cNvPr id="6175" name="Rectangle 31"/>
          <p:cNvSpPr>
            <a:spLocks noChangeArrowheads="1"/>
          </p:cNvSpPr>
          <p:nvPr/>
        </p:nvSpPr>
        <p:spPr bwMode="auto">
          <a:xfrm>
            <a:off x="5886720" y="5416409"/>
            <a:ext cx="103680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classifier</a:t>
            </a:r>
          </a:p>
        </p:txBody>
      </p:sp>
      <p:sp>
        <p:nvSpPr>
          <p:cNvPr id="6176" name="Rectangle 32"/>
          <p:cNvSpPr>
            <a:spLocks noChangeArrowheads="1"/>
          </p:cNvSpPr>
          <p:nvPr/>
        </p:nvSpPr>
        <p:spPr bwMode="auto">
          <a:xfrm>
            <a:off x="4384800" y="5416409"/>
            <a:ext cx="1180800" cy="829527"/>
          </a:xfrm>
          <a:prstGeom prst="rect">
            <a:avLst/>
          </a:prstGeom>
          <a:solidFill>
            <a:srgbClr val="CCFFFF"/>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n-grams</a:t>
            </a:r>
          </a:p>
        </p:txBody>
      </p:sp>
      <p:sp>
        <p:nvSpPr>
          <p:cNvPr id="6177" name="Rectangle 33"/>
          <p:cNvSpPr>
            <a:spLocks noChangeArrowheads="1"/>
          </p:cNvSpPr>
          <p:nvPr/>
        </p:nvSpPr>
        <p:spPr bwMode="auto">
          <a:xfrm>
            <a:off x="2882880" y="5416409"/>
            <a:ext cx="118080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Parse Tree</a:t>
            </a:r>
          </a:p>
          <a:p>
            <a:pPr>
              <a:tabLst>
                <a:tab pos="656650" algn="l"/>
              </a:tabLst>
            </a:pPr>
            <a:r>
              <a:rPr lang="en-US" b="1">
                <a:solidFill>
                  <a:srgbClr val="000000"/>
                </a:solidFill>
                <a:latin typeface="FreeSans" charset="0"/>
              </a:rPr>
              <a:t>Syntactic</a:t>
            </a:r>
          </a:p>
        </p:txBody>
      </p:sp>
      <p:sp>
        <p:nvSpPr>
          <p:cNvPr id="6178" name="Line 34"/>
          <p:cNvSpPr>
            <a:spLocks noChangeShapeType="1"/>
          </p:cNvSpPr>
          <p:nvPr/>
        </p:nvSpPr>
        <p:spPr bwMode="auto">
          <a:xfrm>
            <a:off x="5581440" y="5854215"/>
            <a:ext cx="32544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79" name="Text Box 35"/>
          <p:cNvSpPr txBox="1">
            <a:spLocks noChangeArrowheads="1"/>
          </p:cNvSpPr>
          <p:nvPr/>
        </p:nvSpPr>
        <p:spPr bwMode="auto">
          <a:xfrm>
            <a:off x="7398720" y="5690038"/>
            <a:ext cx="103680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a:t>
            </a:r>
          </a:p>
        </p:txBody>
      </p:sp>
      <p:sp>
        <p:nvSpPr>
          <p:cNvPr id="6180" name="Text Box 36"/>
          <p:cNvSpPr txBox="1">
            <a:spLocks noChangeArrowheads="1"/>
          </p:cNvSpPr>
          <p:nvPr/>
        </p:nvSpPr>
        <p:spPr bwMode="auto">
          <a:xfrm>
            <a:off x="675361" y="5587787"/>
            <a:ext cx="2017440" cy="5458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just"/>
            <a:r>
              <a:rPr lang="en-US"/>
              <a:t>This burrito place</a:t>
            </a:r>
          </a:p>
          <a:p>
            <a:pPr algn="just"/>
            <a:r>
              <a:rPr lang="en-US"/>
              <a:t>is yummy and fun!</a:t>
            </a:r>
          </a:p>
        </p:txBody>
      </p:sp>
      <p:sp>
        <p:nvSpPr>
          <p:cNvPr id="6182" name="Text Box 38"/>
          <p:cNvSpPr txBox="1">
            <a:spLocks noChangeArrowheads="1"/>
          </p:cNvSpPr>
          <p:nvPr/>
        </p:nvSpPr>
        <p:spPr bwMode="auto">
          <a:xfrm>
            <a:off x="76320" y="1146361"/>
            <a:ext cx="14515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VISION</a:t>
            </a:r>
          </a:p>
        </p:txBody>
      </p:sp>
      <p:sp>
        <p:nvSpPr>
          <p:cNvPr id="6183" name="Text Box 39"/>
          <p:cNvSpPr txBox="1">
            <a:spLocks noChangeArrowheads="1"/>
          </p:cNvSpPr>
          <p:nvPr/>
        </p:nvSpPr>
        <p:spPr bwMode="auto">
          <a:xfrm>
            <a:off x="77760" y="3045920"/>
            <a:ext cx="14515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SPEECH</a:t>
            </a:r>
          </a:p>
        </p:txBody>
      </p:sp>
      <p:sp>
        <p:nvSpPr>
          <p:cNvPr id="6184" name="Text Box 40"/>
          <p:cNvSpPr txBox="1">
            <a:spLocks noChangeArrowheads="1"/>
          </p:cNvSpPr>
          <p:nvPr/>
        </p:nvSpPr>
        <p:spPr bwMode="auto">
          <a:xfrm>
            <a:off x="77760" y="5102456"/>
            <a:ext cx="14515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NLP</a:t>
            </a:r>
          </a:p>
        </p:txBody>
      </p:sp>
      <p:sp>
        <p:nvSpPr>
          <p:cNvPr id="46"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z="3300" dirty="0" smtClean="0"/>
              <a:t>Traditional Machine Learning (more accurately)</a:t>
            </a:r>
            <a:endParaRPr lang="en-US" sz="3300" dirty="0"/>
          </a:p>
        </p:txBody>
      </p:sp>
      <p:cxnSp>
        <p:nvCxnSpPr>
          <p:cNvPr id="3" name="Straight Connector 2"/>
          <p:cNvCxnSpPr/>
          <p:nvPr/>
        </p:nvCxnSpPr>
        <p:spPr bwMode="auto">
          <a:xfrm>
            <a:off x="5715000" y="990600"/>
            <a:ext cx="0" cy="5715000"/>
          </a:xfrm>
          <a:prstGeom prst="line">
            <a:avLst/>
          </a:prstGeom>
          <a:ln>
            <a:prstDash val="dash"/>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4" name="TextBox 3"/>
          <p:cNvSpPr txBox="1"/>
          <p:nvPr/>
        </p:nvSpPr>
        <p:spPr>
          <a:xfrm>
            <a:off x="5715000" y="864513"/>
            <a:ext cx="1407958" cy="430887"/>
          </a:xfrm>
          <a:prstGeom prst="rect">
            <a:avLst/>
          </a:prstGeom>
          <a:noFill/>
        </p:spPr>
        <p:txBody>
          <a:bodyPr wrap="none" rtlCol="0">
            <a:spAutoFit/>
          </a:bodyPr>
          <a:lstStyle/>
          <a:p>
            <a:r>
              <a:rPr lang="en-US" sz="2200" dirty="0" smtClean="0"/>
              <a:t>“Learned”</a:t>
            </a:r>
            <a:endParaRPr lang="en-US" sz="2200" dirty="0"/>
          </a:p>
        </p:txBody>
      </p:sp>
      <p:cxnSp>
        <p:nvCxnSpPr>
          <p:cNvPr id="6" name="Straight Arrow Connector 5"/>
          <p:cNvCxnSpPr/>
          <p:nvPr/>
        </p:nvCxnSpPr>
        <p:spPr bwMode="auto">
          <a:xfrm>
            <a:off x="5715000" y="1371600"/>
            <a:ext cx="609600" cy="0"/>
          </a:xfrm>
          <a:prstGeom prst="straightConnector1">
            <a:avLst/>
          </a:prstGeom>
          <a:ln>
            <a:prstDash val="dash"/>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52" name="TextBox 51"/>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
        <p:nvSpPr>
          <p:cNvPr id="53"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54"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79</a:t>
            </a:fld>
            <a:endParaRPr lang="en-US"/>
          </a:p>
        </p:txBody>
      </p:sp>
    </p:spTree>
    <p:extLst>
      <p:ext uri="{BB962C8B-B14F-4D97-AF65-F5344CB8AC3E}">
        <p14:creationId xmlns:p14="http://schemas.microsoft.com/office/powerpoint/2010/main" val="3286186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Drop in WER</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a:t>
            </a:fld>
            <a:endParaRPr lang="en-US"/>
          </a:p>
        </p:txBody>
      </p:sp>
      <p:pic>
        <p:nvPicPr>
          <p:cNvPr id="47106" name="Picture 2" descr="ttp://ptgmedia.pearsoncmg.com/images/art_sheil_namerecognition/elementLinks/art_sheil_namerecognition1_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38262"/>
            <a:ext cx="7620000" cy="46386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5182" y="6248400"/>
            <a:ext cx="8210901" cy="276999"/>
          </a:xfrm>
          <a:prstGeom prst="rect">
            <a:avLst/>
          </a:prstGeom>
          <a:noFill/>
        </p:spPr>
        <p:txBody>
          <a:bodyPr wrap="none" rtlCol="0">
            <a:spAutoFit/>
          </a:bodyPr>
          <a:lstStyle/>
          <a:p>
            <a:r>
              <a:rPr lang="en-US" dirty="0">
                <a:solidFill>
                  <a:schemeClr val="bg1">
                    <a:lumMod val="75000"/>
                  </a:schemeClr>
                </a:solidFill>
              </a:rPr>
              <a:t>http://</a:t>
            </a:r>
            <a:r>
              <a:rPr lang="en-US" dirty="0" err="1">
                <a:solidFill>
                  <a:schemeClr val="bg1">
                    <a:lumMod val="75000"/>
                  </a:schemeClr>
                </a:solidFill>
              </a:rPr>
              <a:t>ptgmedia.pearsoncmg.com</a:t>
            </a:r>
            <a:r>
              <a:rPr lang="en-US" dirty="0">
                <a:solidFill>
                  <a:schemeClr val="bg1">
                    <a:lumMod val="75000"/>
                  </a:schemeClr>
                </a:solidFill>
              </a:rPr>
              <a:t>/images/</a:t>
            </a:r>
            <a:r>
              <a:rPr lang="en-US" dirty="0" err="1">
                <a:solidFill>
                  <a:schemeClr val="bg1">
                    <a:lumMod val="75000"/>
                  </a:schemeClr>
                </a:solidFill>
              </a:rPr>
              <a:t>art_sheil_namerecognition</a:t>
            </a:r>
            <a:r>
              <a:rPr lang="en-US" dirty="0">
                <a:solidFill>
                  <a:schemeClr val="bg1">
                    <a:lumMod val="75000"/>
                  </a:schemeClr>
                </a:solidFill>
              </a:rPr>
              <a:t>/</a:t>
            </a:r>
            <a:r>
              <a:rPr lang="en-US" dirty="0" err="1">
                <a:solidFill>
                  <a:schemeClr val="bg1">
                    <a:lumMod val="75000"/>
                  </a:schemeClr>
                </a:solidFill>
              </a:rPr>
              <a:t>elementLinks</a:t>
            </a:r>
            <a:r>
              <a:rPr lang="en-US" dirty="0">
                <a:solidFill>
                  <a:schemeClr val="bg1">
                    <a:lumMod val="75000"/>
                  </a:schemeClr>
                </a:solidFill>
              </a:rPr>
              <a:t>/art_sheil_namerecognition1_alt.png</a:t>
            </a:r>
            <a:endParaRPr lang="en-US" dirty="0" smtClean="0">
              <a:solidFill>
                <a:schemeClr val="bg1">
                  <a:lumMod val="75000"/>
                </a:schemeClr>
              </a:solidFill>
            </a:endParaRPr>
          </a:p>
        </p:txBody>
      </p:sp>
    </p:spTree>
    <p:extLst>
      <p:ext uri="{BB962C8B-B14F-4D97-AF65-F5344CB8AC3E}">
        <p14:creationId xmlns:p14="http://schemas.microsoft.com/office/powerpoint/2010/main" val="47560710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Line 1"/>
          <p:cNvSpPr>
            <a:spLocks noChangeShapeType="1"/>
          </p:cNvSpPr>
          <p:nvPr/>
        </p:nvSpPr>
        <p:spPr bwMode="auto">
          <a:xfrm>
            <a:off x="6950880" y="3992099"/>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46" name="Line 2"/>
          <p:cNvSpPr>
            <a:spLocks noChangeShapeType="1"/>
          </p:cNvSpPr>
          <p:nvPr/>
        </p:nvSpPr>
        <p:spPr bwMode="auto">
          <a:xfrm>
            <a:off x="2528640" y="3992099"/>
            <a:ext cx="31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47" name="Line 3"/>
          <p:cNvSpPr>
            <a:spLocks noChangeShapeType="1"/>
          </p:cNvSpPr>
          <p:nvPr/>
        </p:nvSpPr>
        <p:spPr bwMode="auto">
          <a:xfrm>
            <a:off x="4046400" y="3992099"/>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800" y="1594248"/>
            <a:ext cx="1556640" cy="100810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149" name="Text Box 5"/>
          <p:cNvSpPr txBox="1">
            <a:spLocks noChangeArrowheads="1"/>
          </p:cNvSpPr>
          <p:nvPr/>
        </p:nvSpPr>
        <p:spPr bwMode="auto">
          <a:xfrm>
            <a:off x="3159360" y="4470229"/>
            <a:ext cx="52704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a:solidFill>
                  <a:srgbClr val="000000"/>
                </a:solidFill>
                <a:latin typeface="FreeSans" charset="0"/>
              </a:rPr>
              <a:t>fixed</a:t>
            </a:r>
          </a:p>
        </p:txBody>
      </p:sp>
      <p:sp>
        <p:nvSpPr>
          <p:cNvPr id="6150" name="Text Box 6"/>
          <p:cNvSpPr txBox="1">
            <a:spLocks noChangeArrowheads="1"/>
          </p:cNvSpPr>
          <p:nvPr/>
        </p:nvSpPr>
        <p:spPr bwMode="auto">
          <a:xfrm>
            <a:off x="4230720" y="4470229"/>
            <a:ext cx="141696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unsupervised</a:t>
            </a:r>
          </a:p>
        </p:txBody>
      </p:sp>
      <p:sp>
        <p:nvSpPr>
          <p:cNvPr id="6151" name="Text Box 7"/>
          <p:cNvSpPr txBox="1">
            <a:spLocks noChangeArrowheads="1"/>
          </p:cNvSpPr>
          <p:nvPr/>
        </p:nvSpPr>
        <p:spPr bwMode="auto">
          <a:xfrm>
            <a:off x="5820480" y="4470229"/>
            <a:ext cx="114912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supervised</a:t>
            </a:r>
          </a:p>
        </p:txBody>
      </p:sp>
      <p:pic>
        <p:nvPicPr>
          <p:cNvPr id="615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200" y="3214417"/>
            <a:ext cx="1392480" cy="153232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153" name="Rectangle 9"/>
          <p:cNvSpPr>
            <a:spLocks noChangeArrowheads="1"/>
          </p:cNvSpPr>
          <p:nvPr/>
        </p:nvSpPr>
        <p:spPr bwMode="auto">
          <a:xfrm>
            <a:off x="5886720" y="3554293"/>
            <a:ext cx="103680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classifier</a:t>
            </a:r>
          </a:p>
        </p:txBody>
      </p:sp>
      <p:sp>
        <p:nvSpPr>
          <p:cNvPr id="6154" name="Rectangle 10"/>
          <p:cNvSpPr>
            <a:spLocks noChangeArrowheads="1"/>
          </p:cNvSpPr>
          <p:nvPr/>
        </p:nvSpPr>
        <p:spPr bwMode="auto">
          <a:xfrm>
            <a:off x="4384800" y="3554293"/>
            <a:ext cx="1180800" cy="829527"/>
          </a:xfrm>
          <a:prstGeom prst="rect">
            <a:avLst/>
          </a:prstGeom>
          <a:solidFill>
            <a:srgbClr val="CCFFFF"/>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Mixture of</a:t>
            </a:r>
          </a:p>
          <a:p>
            <a:pPr>
              <a:tabLst>
                <a:tab pos="656650" algn="l"/>
              </a:tabLst>
            </a:pPr>
            <a:r>
              <a:rPr lang="en-US" b="1">
                <a:solidFill>
                  <a:srgbClr val="000000"/>
                </a:solidFill>
                <a:latin typeface="FreeSans" charset="0"/>
              </a:rPr>
              <a:t>Gaussians</a:t>
            </a:r>
          </a:p>
        </p:txBody>
      </p:sp>
      <p:sp>
        <p:nvSpPr>
          <p:cNvPr id="6155" name="Rectangle 11"/>
          <p:cNvSpPr>
            <a:spLocks noChangeArrowheads="1"/>
          </p:cNvSpPr>
          <p:nvPr/>
        </p:nvSpPr>
        <p:spPr bwMode="auto">
          <a:xfrm>
            <a:off x="2881440" y="3554293"/>
            <a:ext cx="118080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MFCC</a:t>
            </a:r>
          </a:p>
        </p:txBody>
      </p:sp>
      <p:sp>
        <p:nvSpPr>
          <p:cNvPr id="6156" name="Line 12"/>
          <p:cNvSpPr>
            <a:spLocks noChangeShapeType="1"/>
          </p:cNvSpPr>
          <p:nvPr/>
        </p:nvSpPr>
        <p:spPr bwMode="auto">
          <a:xfrm>
            <a:off x="5581440" y="3992099"/>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57" name="Text Box 13"/>
          <p:cNvSpPr txBox="1">
            <a:spLocks noChangeArrowheads="1"/>
          </p:cNvSpPr>
          <p:nvPr/>
        </p:nvSpPr>
        <p:spPr bwMode="auto">
          <a:xfrm>
            <a:off x="7398720" y="3827923"/>
            <a:ext cx="131040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\ˈd  ē  p\</a:t>
            </a:r>
          </a:p>
        </p:txBody>
      </p:sp>
      <p:sp>
        <p:nvSpPr>
          <p:cNvPr id="6158" name="Line 14"/>
          <p:cNvSpPr>
            <a:spLocks noChangeShapeType="1"/>
          </p:cNvSpPr>
          <p:nvPr/>
        </p:nvSpPr>
        <p:spPr bwMode="auto">
          <a:xfrm>
            <a:off x="6950880" y="2065177"/>
            <a:ext cx="3672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59" name="Line 15"/>
          <p:cNvSpPr>
            <a:spLocks noChangeShapeType="1"/>
          </p:cNvSpPr>
          <p:nvPr/>
        </p:nvSpPr>
        <p:spPr bwMode="auto">
          <a:xfrm>
            <a:off x="2528640" y="2065177"/>
            <a:ext cx="31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0" name="Line 16"/>
          <p:cNvSpPr>
            <a:spLocks noChangeShapeType="1"/>
          </p:cNvSpPr>
          <p:nvPr/>
        </p:nvSpPr>
        <p:spPr bwMode="auto">
          <a:xfrm>
            <a:off x="4046400" y="2065177"/>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1" name="Text Box 17"/>
          <p:cNvSpPr txBox="1">
            <a:spLocks noChangeArrowheads="1"/>
          </p:cNvSpPr>
          <p:nvPr/>
        </p:nvSpPr>
        <p:spPr bwMode="auto">
          <a:xfrm>
            <a:off x="3159360" y="2543307"/>
            <a:ext cx="52704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a:solidFill>
                  <a:srgbClr val="000000"/>
                </a:solidFill>
                <a:latin typeface="FreeSans" charset="0"/>
              </a:rPr>
              <a:t>fixed</a:t>
            </a:r>
          </a:p>
        </p:txBody>
      </p:sp>
      <p:sp>
        <p:nvSpPr>
          <p:cNvPr id="6162" name="Text Box 18"/>
          <p:cNvSpPr txBox="1">
            <a:spLocks noChangeArrowheads="1"/>
          </p:cNvSpPr>
          <p:nvPr/>
        </p:nvSpPr>
        <p:spPr bwMode="auto">
          <a:xfrm>
            <a:off x="4230720" y="2543307"/>
            <a:ext cx="141696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unsupervised</a:t>
            </a:r>
          </a:p>
        </p:txBody>
      </p:sp>
      <p:sp>
        <p:nvSpPr>
          <p:cNvPr id="6163" name="Text Box 19"/>
          <p:cNvSpPr txBox="1">
            <a:spLocks noChangeArrowheads="1"/>
          </p:cNvSpPr>
          <p:nvPr/>
        </p:nvSpPr>
        <p:spPr bwMode="auto">
          <a:xfrm>
            <a:off x="5820480" y="2543307"/>
            <a:ext cx="114912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supervised</a:t>
            </a:r>
          </a:p>
        </p:txBody>
      </p:sp>
      <p:sp>
        <p:nvSpPr>
          <p:cNvPr id="6164" name="Rectangle 20"/>
          <p:cNvSpPr>
            <a:spLocks noChangeArrowheads="1"/>
          </p:cNvSpPr>
          <p:nvPr/>
        </p:nvSpPr>
        <p:spPr bwMode="auto">
          <a:xfrm>
            <a:off x="5886720" y="1628812"/>
            <a:ext cx="103680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classifier</a:t>
            </a:r>
          </a:p>
        </p:txBody>
      </p:sp>
      <p:sp>
        <p:nvSpPr>
          <p:cNvPr id="6165" name="Rectangle 21"/>
          <p:cNvSpPr>
            <a:spLocks noChangeArrowheads="1"/>
          </p:cNvSpPr>
          <p:nvPr/>
        </p:nvSpPr>
        <p:spPr bwMode="auto">
          <a:xfrm>
            <a:off x="4384800" y="1628812"/>
            <a:ext cx="1180800" cy="829527"/>
          </a:xfrm>
          <a:prstGeom prst="rect">
            <a:avLst/>
          </a:prstGeom>
          <a:solidFill>
            <a:srgbClr val="CCFFFF"/>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K-Means/</a:t>
            </a:r>
          </a:p>
          <a:p>
            <a:pPr>
              <a:tabLst>
                <a:tab pos="656650" algn="l"/>
              </a:tabLst>
            </a:pPr>
            <a:r>
              <a:rPr lang="en-US" b="1">
                <a:solidFill>
                  <a:srgbClr val="000000"/>
                </a:solidFill>
                <a:latin typeface="FreeSans" charset="0"/>
              </a:rPr>
              <a:t>pooling</a:t>
            </a:r>
          </a:p>
        </p:txBody>
      </p:sp>
      <p:sp>
        <p:nvSpPr>
          <p:cNvPr id="6166" name="Rectangle 22"/>
          <p:cNvSpPr>
            <a:spLocks noChangeArrowheads="1"/>
          </p:cNvSpPr>
          <p:nvPr/>
        </p:nvSpPr>
        <p:spPr bwMode="auto">
          <a:xfrm>
            <a:off x="2881440" y="1628812"/>
            <a:ext cx="118080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dirty="0">
                <a:solidFill>
                  <a:srgbClr val="000000"/>
                </a:solidFill>
                <a:latin typeface="FreeSans" charset="0"/>
              </a:rPr>
              <a:t>SIFT/HOG</a:t>
            </a:r>
          </a:p>
        </p:txBody>
      </p:sp>
      <p:sp>
        <p:nvSpPr>
          <p:cNvPr id="6167" name="Line 23"/>
          <p:cNvSpPr>
            <a:spLocks noChangeShapeType="1"/>
          </p:cNvSpPr>
          <p:nvPr/>
        </p:nvSpPr>
        <p:spPr bwMode="auto">
          <a:xfrm>
            <a:off x="5581440" y="2065177"/>
            <a:ext cx="32544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68" name="Text Box 24"/>
          <p:cNvSpPr txBox="1">
            <a:spLocks noChangeArrowheads="1"/>
          </p:cNvSpPr>
          <p:nvPr/>
        </p:nvSpPr>
        <p:spPr bwMode="auto">
          <a:xfrm>
            <a:off x="7398720" y="1901000"/>
            <a:ext cx="103680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“car”</a:t>
            </a:r>
          </a:p>
        </p:txBody>
      </p:sp>
      <p:sp>
        <p:nvSpPr>
          <p:cNvPr id="6169" name="Line 25"/>
          <p:cNvSpPr>
            <a:spLocks noChangeShapeType="1"/>
          </p:cNvSpPr>
          <p:nvPr/>
        </p:nvSpPr>
        <p:spPr bwMode="auto">
          <a:xfrm>
            <a:off x="6952321" y="5854215"/>
            <a:ext cx="36720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70" name="Line 26"/>
          <p:cNvSpPr>
            <a:spLocks noChangeShapeType="1"/>
          </p:cNvSpPr>
          <p:nvPr/>
        </p:nvSpPr>
        <p:spPr bwMode="auto">
          <a:xfrm>
            <a:off x="2528640" y="5854215"/>
            <a:ext cx="31680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71" name="Line 27"/>
          <p:cNvSpPr>
            <a:spLocks noChangeShapeType="1"/>
          </p:cNvSpPr>
          <p:nvPr/>
        </p:nvSpPr>
        <p:spPr bwMode="auto">
          <a:xfrm>
            <a:off x="4046400" y="5854215"/>
            <a:ext cx="32544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72" name="Text Box 28"/>
          <p:cNvSpPr txBox="1">
            <a:spLocks noChangeArrowheads="1"/>
          </p:cNvSpPr>
          <p:nvPr/>
        </p:nvSpPr>
        <p:spPr bwMode="auto">
          <a:xfrm>
            <a:off x="3159360" y="6332346"/>
            <a:ext cx="527040" cy="2894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a:solidFill>
                  <a:srgbClr val="000000"/>
                </a:solidFill>
                <a:latin typeface="FreeSans" charset="0"/>
              </a:rPr>
              <a:t>fixed</a:t>
            </a:r>
          </a:p>
        </p:txBody>
      </p:sp>
      <p:sp>
        <p:nvSpPr>
          <p:cNvPr id="6173" name="Text Box 29"/>
          <p:cNvSpPr txBox="1">
            <a:spLocks noChangeArrowheads="1"/>
          </p:cNvSpPr>
          <p:nvPr/>
        </p:nvSpPr>
        <p:spPr bwMode="auto">
          <a:xfrm>
            <a:off x="4230720" y="6332346"/>
            <a:ext cx="1416960" cy="2894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unsupervised</a:t>
            </a:r>
          </a:p>
        </p:txBody>
      </p:sp>
      <p:sp>
        <p:nvSpPr>
          <p:cNvPr id="6174" name="Text Box 30"/>
          <p:cNvSpPr txBox="1">
            <a:spLocks noChangeArrowheads="1"/>
          </p:cNvSpPr>
          <p:nvPr/>
        </p:nvSpPr>
        <p:spPr bwMode="auto">
          <a:xfrm>
            <a:off x="5820480" y="6332346"/>
            <a:ext cx="1149120" cy="2894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a:latin typeface="FreeSans" charset="0"/>
              </a:rPr>
              <a:t>supervised</a:t>
            </a:r>
          </a:p>
        </p:txBody>
      </p:sp>
      <p:sp>
        <p:nvSpPr>
          <p:cNvPr id="6175" name="Rectangle 31"/>
          <p:cNvSpPr>
            <a:spLocks noChangeArrowheads="1"/>
          </p:cNvSpPr>
          <p:nvPr/>
        </p:nvSpPr>
        <p:spPr bwMode="auto">
          <a:xfrm>
            <a:off x="5886720" y="5416409"/>
            <a:ext cx="1036800" cy="829527"/>
          </a:xfrm>
          <a:prstGeom prst="rect">
            <a:avLst/>
          </a:prstGeom>
          <a:solidFill>
            <a:srgbClr val="CCCCFF"/>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classifier</a:t>
            </a:r>
          </a:p>
        </p:txBody>
      </p:sp>
      <p:sp>
        <p:nvSpPr>
          <p:cNvPr id="6176" name="Rectangle 32"/>
          <p:cNvSpPr>
            <a:spLocks noChangeArrowheads="1"/>
          </p:cNvSpPr>
          <p:nvPr/>
        </p:nvSpPr>
        <p:spPr bwMode="auto">
          <a:xfrm>
            <a:off x="4384800" y="5416409"/>
            <a:ext cx="1180800" cy="829527"/>
          </a:xfrm>
          <a:prstGeom prst="rect">
            <a:avLst/>
          </a:prstGeom>
          <a:solidFill>
            <a:srgbClr val="CCFFFF"/>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n-grams</a:t>
            </a:r>
          </a:p>
        </p:txBody>
      </p:sp>
      <p:sp>
        <p:nvSpPr>
          <p:cNvPr id="6177" name="Rectangle 33"/>
          <p:cNvSpPr>
            <a:spLocks noChangeArrowheads="1"/>
          </p:cNvSpPr>
          <p:nvPr/>
        </p:nvSpPr>
        <p:spPr bwMode="auto">
          <a:xfrm>
            <a:off x="2882880" y="5416409"/>
            <a:ext cx="1180800" cy="829527"/>
          </a:xfrm>
          <a:prstGeom prst="rect">
            <a:avLst/>
          </a:prstGeom>
          <a:solidFill>
            <a:srgbClr val="FFFFCC"/>
          </a:solidFill>
          <a:ln w="5472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6131" tIns="79712" rIns="106131" bIns="65311" anchor="ctr"/>
          <a:lstStyle/>
          <a:p>
            <a:pPr>
              <a:tabLst>
                <a:tab pos="656650" algn="l"/>
              </a:tabLst>
            </a:pPr>
            <a:r>
              <a:rPr lang="en-US" b="1">
                <a:solidFill>
                  <a:srgbClr val="000000"/>
                </a:solidFill>
                <a:latin typeface="FreeSans" charset="0"/>
              </a:rPr>
              <a:t>Parse Tree</a:t>
            </a:r>
          </a:p>
          <a:p>
            <a:pPr>
              <a:tabLst>
                <a:tab pos="656650" algn="l"/>
              </a:tabLst>
            </a:pPr>
            <a:r>
              <a:rPr lang="en-US" b="1">
                <a:solidFill>
                  <a:srgbClr val="000000"/>
                </a:solidFill>
                <a:latin typeface="FreeSans" charset="0"/>
              </a:rPr>
              <a:t>Syntactic</a:t>
            </a:r>
          </a:p>
        </p:txBody>
      </p:sp>
      <p:sp>
        <p:nvSpPr>
          <p:cNvPr id="6178" name="Line 34"/>
          <p:cNvSpPr>
            <a:spLocks noChangeShapeType="1"/>
          </p:cNvSpPr>
          <p:nvPr/>
        </p:nvSpPr>
        <p:spPr bwMode="auto">
          <a:xfrm>
            <a:off x="5581440" y="5854215"/>
            <a:ext cx="32544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79" name="Text Box 35"/>
          <p:cNvSpPr txBox="1">
            <a:spLocks noChangeArrowheads="1"/>
          </p:cNvSpPr>
          <p:nvPr/>
        </p:nvSpPr>
        <p:spPr bwMode="auto">
          <a:xfrm>
            <a:off x="7398720" y="5690038"/>
            <a:ext cx="103680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a:t>
            </a:r>
          </a:p>
        </p:txBody>
      </p:sp>
      <p:sp>
        <p:nvSpPr>
          <p:cNvPr id="6180" name="Text Box 36"/>
          <p:cNvSpPr txBox="1">
            <a:spLocks noChangeArrowheads="1"/>
          </p:cNvSpPr>
          <p:nvPr/>
        </p:nvSpPr>
        <p:spPr bwMode="auto">
          <a:xfrm>
            <a:off x="675361" y="5587787"/>
            <a:ext cx="2017440" cy="5458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just"/>
            <a:r>
              <a:rPr lang="en-US"/>
              <a:t>This burrito place</a:t>
            </a:r>
          </a:p>
          <a:p>
            <a:pPr algn="just"/>
            <a:r>
              <a:rPr lang="en-US"/>
              <a:t>is yummy and fun!</a:t>
            </a:r>
          </a:p>
        </p:txBody>
      </p:sp>
      <p:sp>
        <p:nvSpPr>
          <p:cNvPr id="6182" name="Text Box 38"/>
          <p:cNvSpPr txBox="1">
            <a:spLocks noChangeArrowheads="1"/>
          </p:cNvSpPr>
          <p:nvPr/>
        </p:nvSpPr>
        <p:spPr bwMode="auto">
          <a:xfrm>
            <a:off x="76320" y="1146361"/>
            <a:ext cx="14515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VISION</a:t>
            </a:r>
          </a:p>
        </p:txBody>
      </p:sp>
      <p:sp>
        <p:nvSpPr>
          <p:cNvPr id="6183" name="Text Box 39"/>
          <p:cNvSpPr txBox="1">
            <a:spLocks noChangeArrowheads="1"/>
          </p:cNvSpPr>
          <p:nvPr/>
        </p:nvSpPr>
        <p:spPr bwMode="auto">
          <a:xfrm>
            <a:off x="77760" y="3045920"/>
            <a:ext cx="14515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SPEECH</a:t>
            </a:r>
          </a:p>
        </p:txBody>
      </p:sp>
      <p:sp>
        <p:nvSpPr>
          <p:cNvPr id="6184" name="Text Box 40"/>
          <p:cNvSpPr txBox="1">
            <a:spLocks noChangeArrowheads="1"/>
          </p:cNvSpPr>
          <p:nvPr/>
        </p:nvSpPr>
        <p:spPr bwMode="auto">
          <a:xfrm>
            <a:off x="77760" y="5102456"/>
            <a:ext cx="14515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r>
              <a:rPr lang="en-US" sz="2200" b="1">
                <a:solidFill>
                  <a:srgbClr val="000080"/>
                </a:solidFill>
                <a:latin typeface="FreeSans" charset="0"/>
              </a:rPr>
              <a:t>NLP</a:t>
            </a:r>
          </a:p>
        </p:txBody>
      </p:sp>
      <p:sp>
        <p:nvSpPr>
          <p:cNvPr id="46" name="Title 1"/>
          <p:cNvSpPr txBox="1">
            <a:spLocks/>
          </p:cNvSpPr>
          <p:nvPr/>
        </p:nvSpPr>
        <p:spPr>
          <a:xfrm>
            <a:off x="0" y="228600"/>
            <a:ext cx="9144000" cy="685800"/>
          </a:xfrm>
          <a:prstGeom prst="rect">
            <a:avLst/>
          </a:prstGeom>
        </p:spPr>
        <p:txBody>
          <a:bodyPr>
            <a:noAutofit/>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Deep Learning = End-to-End Learning</a:t>
            </a:r>
            <a:endParaRPr lang="en-US" dirty="0"/>
          </a:p>
        </p:txBody>
      </p:sp>
      <p:grpSp>
        <p:nvGrpSpPr>
          <p:cNvPr id="2" name="Group 1"/>
          <p:cNvGrpSpPr/>
          <p:nvPr/>
        </p:nvGrpSpPr>
        <p:grpSpPr>
          <a:xfrm>
            <a:off x="5715000" y="864513"/>
            <a:ext cx="1407958" cy="5841087"/>
            <a:chOff x="5715000" y="864513"/>
            <a:chExt cx="1407958" cy="5841087"/>
          </a:xfrm>
        </p:grpSpPr>
        <p:cxnSp>
          <p:nvCxnSpPr>
            <p:cNvPr id="3" name="Straight Connector 2"/>
            <p:cNvCxnSpPr/>
            <p:nvPr/>
          </p:nvCxnSpPr>
          <p:spPr bwMode="auto">
            <a:xfrm>
              <a:off x="5715000" y="990600"/>
              <a:ext cx="0" cy="5715000"/>
            </a:xfrm>
            <a:prstGeom prst="line">
              <a:avLst/>
            </a:prstGeom>
            <a:ln>
              <a:prstDash val="dash"/>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4" name="TextBox 3"/>
            <p:cNvSpPr txBox="1"/>
            <p:nvPr/>
          </p:nvSpPr>
          <p:spPr>
            <a:xfrm>
              <a:off x="5715000" y="864513"/>
              <a:ext cx="1407958" cy="430887"/>
            </a:xfrm>
            <a:prstGeom prst="rect">
              <a:avLst/>
            </a:prstGeom>
            <a:noFill/>
          </p:spPr>
          <p:txBody>
            <a:bodyPr wrap="none" rtlCol="0">
              <a:spAutoFit/>
            </a:bodyPr>
            <a:lstStyle/>
            <a:p>
              <a:r>
                <a:rPr lang="en-US" sz="2200" dirty="0" smtClean="0"/>
                <a:t>“Learned”</a:t>
              </a:r>
              <a:endParaRPr lang="en-US" sz="2200" dirty="0"/>
            </a:p>
          </p:txBody>
        </p:sp>
        <p:cxnSp>
          <p:nvCxnSpPr>
            <p:cNvPr id="6" name="Straight Arrow Connector 5"/>
            <p:cNvCxnSpPr/>
            <p:nvPr/>
          </p:nvCxnSpPr>
          <p:spPr bwMode="auto">
            <a:xfrm>
              <a:off x="5715000" y="1371600"/>
              <a:ext cx="609600" cy="0"/>
            </a:xfrm>
            <a:prstGeom prst="straightConnector1">
              <a:avLst/>
            </a:prstGeom>
            <a:ln>
              <a:prstDash val="dash"/>
              <a:headEnd type="none" w="med" len="med"/>
              <a:tailEnd type="arrow"/>
            </a:ln>
          </p:spPr>
          <p:style>
            <a:lnRef idx="3">
              <a:schemeClr val="accent2"/>
            </a:lnRef>
            <a:fillRef idx="0">
              <a:schemeClr val="accent2"/>
            </a:fillRef>
            <a:effectRef idx="2">
              <a:schemeClr val="accent2"/>
            </a:effectRef>
            <a:fontRef idx="minor">
              <a:schemeClr val="tx1"/>
            </a:fontRef>
          </p:style>
        </p:cxnSp>
      </p:grpSp>
      <p:sp>
        <p:nvSpPr>
          <p:cNvPr id="47" name="TextBox 46"/>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
        <p:nvSpPr>
          <p:cNvPr id="48"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49"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80</a:t>
            </a:fld>
            <a:endParaRPr lang="en-US"/>
          </a:p>
        </p:txBody>
      </p:sp>
    </p:spTree>
    <p:extLst>
      <p:ext uri="{BB962C8B-B14F-4D97-AF65-F5344CB8AC3E}">
        <p14:creationId xmlns:p14="http://schemas.microsoft.com/office/powerpoint/2010/main" val="33172755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7778E-7 -1.85185E-6 L -0.32691 -0.00532 " pathEditMode="relative" rAng="0" ptsTypes="AA">
                                      <p:cBhvr>
                                        <p:cTn id="6" dur="2000" fill="hold"/>
                                        <p:tgtEl>
                                          <p:spTgt spid="2"/>
                                        </p:tgtEl>
                                        <p:attrNameLst>
                                          <p:attrName>ppt_x</p:attrName>
                                          <p:attrName>ppt_y</p:attrName>
                                        </p:attrNameLst>
                                      </p:cBhvr>
                                      <p:rCtr x="-16354"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a:spLocks noGrp="1"/>
          </p:cNvSpPr>
          <p:nvPr>
            <p:ph idx="1"/>
          </p:nvPr>
        </p:nvSpPr>
        <p:spPr>
          <a:xfrm>
            <a:off x="685800" y="1143000"/>
            <a:ext cx="7772400" cy="5257800"/>
          </a:xfrm>
        </p:spPr>
        <p:txBody>
          <a:bodyPr/>
          <a:lstStyle/>
          <a:p>
            <a:r>
              <a:rPr lang="en-US" dirty="0"/>
              <a:t>A hierarchy of trainable feature transforms</a:t>
            </a:r>
          </a:p>
          <a:p>
            <a:pPr lvl="1"/>
            <a:r>
              <a:rPr lang="en-US" dirty="0"/>
              <a:t>Each module transforms its input representation into a higher-level one.</a:t>
            </a:r>
          </a:p>
          <a:p>
            <a:pPr lvl="1"/>
            <a:r>
              <a:rPr lang="en-US" dirty="0"/>
              <a:t>High-level features are more global and more invariant</a:t>
            </a:r>
          </a:p>
          <a:p>
            <a:pPr lvl="1"/>
            <a:r>
              <a:rPr lang="en-US" dirty="0"/>
              <a:t>Low-level features are shared among categories</a:t>
            </a:r>
          </a:p>
          <a:p>
            <a:endParaRPr lang="en-US" dirty="0"/>
          </a:p>
        </p:txBody>
      </p:sp>
      <p:sp>
        <p:nvSpPr>
          <p:cNvPr id="13315" name="Line 3"/>
          <p:cNvSpPr>
            <a:spLocks noChangeShapeType="1"/>
          </p:cNvSpPr>
          <p:nvPr/>
        </p:nvSpPr>
        <p:spPr bwMode="auto">
          <a:xfrm>
            <a:off x="1889280" y="5089398"/>
            <a:ext cx="59616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16" name="AutoShape 4"/>
          <p:cNvSpPr>
            <a:spLocks noChangeArrowheads="1"/>
          </p:cNvSpPr>
          <p:nvPr/>
        </p:nvSpPr>
        <p:spPr bwMode="auto">
          <a:xfrm>
            <a:off x="2453760" y="4343400"/>
            <a:ext cx="1285920" cy="1473274"/>
          </a:xfrm>
          <a:prstGeom prst="roundRect">
            <a:avLst>
              <a:gd name="adj" fmla="val 111"/>
            </a:avLst>
          </a:prstGeom>
          <a:solidFill>
            <a:srgbClr val="FFFFFF"/>
          </a:solidFill>
          <a:ln w="36720" cap="flat">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smtClean="0">
                <a:solidFill>
                  <a:srgbClr val="000000"/>
                </a:solidFill>
                <a:latin typeface="Tiresias PCfont" charset="0"/>
              </a:rPr>
              <a:t>Trainable</a:t>
            </a:r>
            <a:br>
              <a:rPr lang="en-US" sz="1800" dirty="0" smtClean="0">
                <a:solidFill>
                  <a:srgbClr val="000000"/>
                </a:solidFill>
                <a:latin typeface="Tiresias PCfont" charset="0"/>
              </a:rPr>
            </a:br>
            <a:r>
              <a:rPr lang="en-US" sz="1800" dirty="0" smtClean="0">
                <a:solidFill>
                  <a:srgbClr val="000000"/>
                </a:solidFill>
                <a:latin typeface="Tiresias PCfont" charset="0"/>
              </a:rPr>
              <a:t>Feature-Transform / </a:t>
            </a:r>
            <a:br>
              <a:rPr lang="en-US" sz="1800" dirty="0" smtClean="0">
                <a:solidFill>
                  <a:srgbClr val="000000"/>
                </a:solidFill>
                <a:latin typeface="Tiresias PCfont" charset="0"/>
              </a:rPr>
            </a:br>
            <a:r>
              <a:rPr lang="en-US" sz="1800" dirty="0" smtClean="0">
                <a:solidFill>
                  <a:srgbClr val="000000"/>
                </a:solidFill>
                <a:latin typeface="Tiresias PCfont" charset="0"/>
              </a:rPr>
              <a:t>Classifier</a:t>
            </a:r>
            <a:endParaRPr lang="en-US" sz="1800" dirty="0">
              <a:solidFill>
                <a:srgbClr val="000000"/>
              </a:solidFill>
              <a:latin typeface="Tiresias PCfont" charset="0"/>
            </a:endParaRPr>
          </a:p>
        </p:txBody>
      </p:sp>
      <p:sp>
        <p:nvSpPr>
          <p:cNvPr id="13317" name="Line 5"/>
          <p:cNvSpPr>
            <a:spLocks noChangeShapeType="1"/>
          </p:cNvSpPr>
          <p:nvPr/>
        </p:nvSpPr>
        <p:spPr bwMode="auto">
          <a:xfrm>
            <a:off x="3756961" y="5106680"/>
            <a:ext cx="1339200" cy="1440"/>
          </a:xfrm>
          <a:prstGeom prst="line">
            <a:avLst/>
          </a:prstGeom>
          <a:noFill/>
          <a:ln w="36720" cap="flat">
            <a:solidFill>
              <a:srgbClr val="0000FF"/>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18" name="Line 6"/>
          <p:cNvSpPr>
            <a:spLocks noChangeShapeType="1"/>
          </p:cNvSpPr>
          <p:nvPr/>
        </p:nvSpPr>
        <p:spPr bwMode="auto">
          <a:xfrm flipH="1" flipV="1">
            <a:off x="4471200" y="5103800"/>
            <a:ext cx="627840" cy="1042669"/>
          </a:xfrm>
          <a:prstGeom prst="line">
            <a:avLst/>
          </a:prstGeom>
          <a:noFill/>
          <a:ln w="36720" cap="flat">
            <a:solidFill>
              <a:srgbClr val="FF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19" name="AutoShape 7"/>
          <p:cNvSpPr>
            <a:spLocks noChangeArrowheads="1"/>
          </p:cNvSpPr>
          <p:nvPr/>
        </p:nvSpPr>
        <p:spPr bwMode="auto">
          <a:xfrm>
            <a:off x="5099041" y="4343400"/>
            <a:ext cx="1285920" cy="1473274"/>
          </a:xfrm>
          <a:prstGeom prst="roundRect">
            <a:avLst>
              <a:gd name="adj" fmla="val 111"/>
            </a:avLst>
          </a:prstGeom>
          <a:solidFill>
            <a:srgbClr val="FFFFFF"/>
          </a:solidFill>
          <a:ln w="36720" cap="flat">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smtClean="0">
                <a:solidFill>
                  <a:srgbClr val="000000"/>
                </a:solidFill>
                <a:latin typeface="Tiresias PCfont" charset="0"/>
              </a:rPr>
              <a:t>Trainable</a:t>
            </a:r>
            <a:br>
              <a:rPr lang="en-US" sz="1800" dirty="0" smtClean="0">
                <a:solidFill>
                  <a:srgbClr val="000000"/>
                </a:solidFill>
                <a:latin typeface="Tiresias PCfont" charset="0"/>
              </a:rPr>
            </a:br>
            <a:r>
              <a:rPr lang="en-US" sz="1800" dirty="0" smtClean="0">
                <a:solidFill>
                  <a:srgbClr val="000000"/>
                </a:solidFill>
                <a:latin typeface="Tiresias PCfont" charset="0"/>
              </a:rPr>
              <a:t>Feature-Transform / </a:t>
            </a:r>
            <a:br>
              <a:rPr lang="en-US" sz="1800" dirty="0" smtClean="0">
                <a:solidFill>
                  <a:srgbClr val="000000"/>
                </a:solidFill>
                <a:latin typeface="Tiresias PCfont" charset="0"/>
              </a:rPr>
            </a:br>
            <a:r>
              <a:rPr lang="en-US" sz="1800" dirty="0" smtClean="0">
                <a:solidFill>
                  <a:srgbClr val="000000"/>
                </a:solidFill>
                <a:latin typeface="Tiresias PCfont" charset="0"/>
              </a:rPr>
              <a:t>Classifier</a:t>
            </a:r>
            <a:endParaRPr lang="en-US" sz="1800" dirty="0">
              <a:solidFill>
                <a:srgbClr val="000000"/>
              </a:solidFill>
              <a:latin typeface="Tiresias PCfont" charset="0"/>
            </a:endParaRPr>
          </a:p>
        </p:txBody>
      </p:sp>
      <p:sp>
        <p:nvSpPr>
          <p:cNvPr id="13320" name="Line 8"/>
          <p:cNvSpPr>
            <a:spLocks noChangeShapeType="1"/>
          </p:cNvSpPr>
          <p:nvPr/>
        </p:nvSpPr>
        <p:spPr bwMode="auto">
          <a:xfrm>
            <a:off x="6402241" y="5106680"/>
            <a:ext cx="36720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21" name="AutoShape 9"/>
          <p:cNvSpPr>
            <a:spLocks noChangeArrowheads="1"/>
          </p:cNvSpPr>
          <p:nvPr/>
        </p:nvSpPr>
        <p:spPr bwMode="auto">
          <a:xfrm>
            <a:off x="6765120" y="4343400"/>
            <a:ext cx="1285920" cy="1473274"/>
          </a:xfrm>
          <a:prstGeom prst="roundRect">
            <a:avLst>
              <a:gd name="adj" fmla="val 111"/>
            </a:avLst>
          </a:prstGeom>
          <a:solidFill>
            <a:srgbClr val="FFFFFF"/>
          </a:solidFill>
          <a:ln w="36720" cap="flat">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a:solidFill>
                  <a:srgbClr val="000000"/>
                </a:solidFill>
                <a:latin typeface="Tiresias PCfont" charset="0"/>
              </a:rPr>
              <a:t>Trainable</a:t>
            </a:r>
            <a:br>
              <a:rPr lang="en-US" sz="1800" dirty="0">
                <a:solidFill>
                  <a:srgbClr val="000000"/>
                </a:solidFill>
                <a:latin typeface="Tiresias PCfont" charset="0"/>
              </a:rPr>
            </a:br>
            <a:r>
              <a:rPr lang="en-US" sz="1800" dirty="0">
                <a:solidFill>
                  <a:srgbClr val="000000"/>
                </a:solidFill>
                <a:latin typeface="Tiresias PCfont" charset="0"/>
              </a:rPr>
              <a:t>Feature</a:t>
            </a:r>
            <a:r>
              <a:rPr lang="en-US" sz="1800" dirty="0" smtClean="0">
                <a:solidFill>
                  <a:srgbClr val="000000"/>
                </a:solidFill>
                <a:latin typeface="Tiresias PCfont" charset="0"/>
              </a:rPr>
              <a:t>-Transform </a:t>
            </a:r>
            <a:r>
              <a:rPr lang="en-US" sz="1800" dirty="0">
                <a:solidFill>
                  <a:srgbClr val="000000"/>
                </a:solidFill>
                <a:latin typeface="Tiresias PCfont" charset="0"/>
              </a:rPr>
              <a:t>/ </a:t>
            </a:r>
            <a:br>
              <a:rPr lang="en-US" sz="1800" dirty="0">
                <a:solidFill>
                  <a:srgbClr val="000000"/>
                </a:solidFill>
                <a:latin typeface="Tiresias PCfont" charset="0"/>
              </a:rPr>
            </a:br>
            <a:r>
              <a:rPr lang="en-US" sz="1800" dirty="0">
                <a:solidFill>
                  <a:srgbClr val="000000"/>
                </a:solidFill>
                <a:latin typeface="Tiresias PCfont" charset="0"/>
              </a:rPr>
              <a:t>Classifier</a:t>
            </a:r>
          </a:p>
        </p:txBody>
      </p:sp>
      <p:sp>
        <p:nvSpPr>
          <p:cNvPr id="13322" name="Line 10"/>
          <p:cNvSpPr>
            <a:spLocks noChangeShapeType="1"/>
          </p:cNvSpPr>
          <p:nvPr/>
        </p:nvSpPr>
        <p:spPr bwMode="auto">
          <a:xfrm>
            <a:off x="8068320" y="5106680"/>
            <a:ext cx="36720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23" name="Line 11"/>
          <p:cNvSpPr>
            <a:spLocks noChangeShapeType="1"/>
          </p:cNvSpPr>
          <p:nvPr/>
        </p:nvSpPr>
        <p:spPr bwMode="auto">
          <a:xfrm flipV="1">
            <a:off x="6467041" y="5180128"/>
            <a:ext cx="145440" cy="982183"/>
          </a:xfrm>
          <a:prstGeom prst="line">
            <a:avLst/>
          </a:prstGeom>
          <a:noFill/>
          <a:ln w="36720" cap="flat">
            <a:solidFill>
              <a:srgbClr val="FF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24" name="Text Box 12"/>
          <p:cNvSpPr txBox="1">
            <a:spLocks noChangeArrowheads="1"/>
          </p:cNvSpPr>
          <p:nvPr/>
        </p:nvSpPr>
        <p:spPr bwMode="auto">
          <a:xfrm>
            <a:off x="4266721" y="6186794"/>
            <a:ext cx="3561120" cy="2894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9pPr>
          </a:lstStyle>
          <a:p>
            <a:pPr>
              <a:lnSpc>
                <a:spcPct val="104000"/>
              </a:lnSpc>
              <a:buClrTx/>
              <a:buFontTx/>
              <a:buNone/>
            </a:pPr>
            <a:r>
              <a:rPr lang="en-US" sz="1800">
                <a:solidFill>
                  <a:srgbClr val="FF0000"/>
                </a:solidFill>
                <a:latin typeface="Tiresias PCfont" charset="0"/>
              </a:rPr>
              <a:t>Learned Internal Representations</a:t>
            </a:r>
          </a:p>
        </p:txBody>
      </p:sp>
      <p:pic>
        <p:nvPicPr>
          <p:cNvPr id="1332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41" y="4582465"/>
            <a:ext cx="1707840" cy="110459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6" name="Title 1"/>
          <p:cNvSpPr txBox="1">
            <a:spLocks/>
          </p:cNvSpPr>
          <p:nvPr/>
        </p:nvSpPr>
        <p:spPr>
          <a:xfrm>
            <a:off x="0" y="228600"/>
            <a:ext cx="9144000" cy="685800"/>
          </a:xfrm>
          <a:prstGeom prst="rect">
            <a:avLst/>
          </a:prstGeom>
        </p:spPr>
        <p:txBody>
          <a:bodyPr>
            <a:noAutofit/>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Deep Learning = End-to-End Learning</a:t>
            </a:r>
          </a:p>
        </p:txBody>
      </p:sp>
      <p:sp>
        <p:nvSpPr>
          <p:cNvPr id="20" name="TextBox 19"/>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8277085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a:spLocks noGrp="1"/>
          </p:cNvSpPr>
          <p:nvPr>
            <p:ph idx="1"/>
          </p:nvPr>
        </p:nvSpPr>
        <p:spPr>
          <a:xfrm>
            <a:off x="685800" y="1143000"/>
            <a:ext cx="7772400" cy="5257800"/>
          </a:xfrm>
        </p:spPr>
        <p:txBody>
          <a:bodyPr/>
          <a:lstStyle/>
          <a:p>
            <a:r>
              <a:rPr lang="en-US" dirty="0" smtClean="0"/>
              <a:t>“Shallow” models</a:t>
            </a:r>
          </a:p>
          <a:p>
            <a:endParaRPr lang="en-US" dirty="0"/>
          </a:p>
          <a:p>
            <a:endParaRPr lang="en-US" dirty="0" smtClean="0"/>
          </a:p>
          <a:p>
            <a:endParaRPr lang="en-US" dirty="0"/>
          </a:p>
          <a:p>
            <a:endParaRPr lang="en-US" dirty="0" smtClean="0"/>
          </a:p>
          <a:p>
            <a:endParaRPr lang="en-US" dirty="0"/>
          </a:p>
          <a:p>
            <a:r>
              <a:rPr lang="en-US" dirty="0" smtClean="0"/>
              <a:t>Deep models</a:t>
            </a:r>
            <a:endParaRPr lang="en-US" dirty="0"/>
          </a:p>
        </p:txBody>
      </p:sp>
      <p:sp>
        <p:nvSpPr>
          <p:cNvPr id="13315" name="Line 3"/>
          <p:cNvSpPr>
            <a:spLocks noChangeShapeType="1"/>
          </p:cNvSpPr>
          <p:nvPr/>
        </p:nvSpPr>
        <p:spPr bwMode="auto">
          <a:xfrm>
            <a:off x="1889280" y="5089398"/>
            <a:ext cx="59616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16" name="AutoShape 4"/>
          <p:cNvSpPr>
            <a:spLocks noChangeArrowheads="1"/>
          </p:cNvSpPr>
          <p:nvPr/>
        </p:nvSpPr>
        <p:spPr bwMode="auto">
          <a:xfrm>
            <a:off x="2453760" y="4343400"/>
            <a:ext cx="1285920" cy="1473274"/>
          </a:xfrm>
          <a:prstGeom prst="roundRect">
            <a:avLst>
              <a:gd name="adj" fmla="val 111"/>
            </a:avLst>
          </a:prstGeom>
          <a:solidFill>
            <a:srgbClr val="FFFFFF"/>
          </a:solidFill>
          <a:ln w="36720" cap="flat">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smtClean="0">
                <a:solidFill>
                  <a:srgbClr val="000000"/>
                </a:solidFill>
                <a:latin typeface="Tiresias PCfont" charset="0"/>
              </a:rPr>
              <a:t>Trainable</a:t>
            </a:r>
            <a:br>
              <a:rPr lang="en-US" sz="1800" dirty="0" smtClean="0">
                <a:solidFill>
                  <a:srgbClr val="000000"/>
                </a:solidFill>
                <a:latin typeface="Tiresias PCfont" charset="0"/>
              </a:rPr>
            </a:br>
            <a:r>
              <a:rPr lang="en-US" sz="1800" dirty="0" smtClean="0">
                <a:solidFill>
                  <a:srgbClr val="000000"/>
                </a:solidFill>
                <a:latin typeface="Tiresias PCfont" charset="0"/>
              </a:rPr>
              <a:t>Feature-Transform / </a:t>
            </a:r>
            <a:br>
              <a:rPr lang="en-US" sz="1800" dirty="0" smtClean="0">
                <a:solidFill>
                  <a:srgbClr val="000000"/>
                </a:solidFill>
                <a:latin typeface="Tiresias PCfont" charset="0"/>
              </a:rPr>
            </a:br>
            <a:r>
              <a:rPr lang="en-US" sz="1800" dirty="0" smtClean="0">
                <a:solidFill>
                  <a:srgbClr val="000000"/>
                </a:solidFill>
                <a:latin typeface="Tiresias PCfont" charset="0"/>
              </a:rPr>
              <a:t>Classifier</a:t>
            </a:r>
            <a:endParaRPr lang="en-US" sz="1800" dirty="0">
              <a:solidFill>
                <a:srgbClr val="000000"/>
              </a:solidFill>
              <a:latin typeface="Tiresias PCfont" charset="0"/>
            </a:endParaRPr>
          </a:p>
        </p:txBody>
      </p:sp>
      <p:sp>
        <p:nvSpPr>
          <p:cNvPr id="13317" name="Line 5"/>
          <p:cNvSpPr>
            <a:spLocks noChangeShapeType="1"/>
          </p:cNvSpPr>
          <p:nvPr/>
        </p:nvSpPr>
        <p:spPr bwMode="auto">
          <a:xfrm>
            <a:off x="3756961" y="5106680"/>
            <a:ext cx="1339200" cy="1440"/>
          </a:xfrm>
          <a:prstGeom prst="line">
            <a:avLst/>
          </a:prstGeom>
          <a:noFill/>
          <a:ln w="36720" cap="flat">
            <a:solidFill>
              <a:srgbClr val="0000FF"/>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18" name="Line 6"/>
          <p:cNvSpPr>
            <a:spLocks noChangeShapeType="1"/>
          </p:cNvSpPr>
          <p:nvPr/>
        </p:nvSpPr>
        <p:spPr bwMode="auto">
          <a:xfrm flipH="1" flipV="1">
            <a:off x="4471200" y="5103800"/>
            <a:ext cx="627840" cy="1042669"/>
          </a:xfrm>
          <a:prstGeom prst="line">
            <a:avLst/>
          </a:prstGeom>
          <a:noFill/>
          <a:ln w="36720" cap="flat">
            <a:solidFill>
              <a:srgbClr val="FF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19" name="AutoShape 7"/>
          <p:cNvSpPr>
            <a:spLocks noChangeArrowheads="1"/>
          </p:cNvSpPr>
          <p:nvPr/>
        </p:nvSpPr>
        <p:spPr bwMode="auto">
          <a:xfrm>
            <a:off x="5099041" y="4343400"/>
            <a:ext cx="1285920" cy="1473274"/>
          </a:xfrm>
          <a:prstGeom prst="roundRect">
            <a:avLst>
              <a:gd name="adj" fmla="val 111"/>
            </a:avLst>
          </a:prstGeom>
          <a:solidFill>
            <a:srgbClr val="FFFFFF"/>
          </a:solidFill>
          <a:ln w="36720" cap="flat">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smtClean="0">
                <a:solidFill>
                  <a:srgbClr val="000000"/>
                </a:solidFill>
                <a:latin typeface="Tiresias PCfont" charset="0"/>
              </a:rPr>
              <a:t>Trainable</a:t>
            </a:r>
            <a:br>
              <a:rPr lang="en-US" sz="1800" dirty="0" smtClean="0">
                <a:solidFill>
                  <a:srgbClr val="000000"/>
                </a:solidFill>
                <a:latin typeface="Tiresias PCfont" charset="0"/>
              </a:rPr>
            </a:br>
            <a:r>
              <a:rPr lang="en-US" sz="1800" dirty="0" smtClean="0">
                <a:solidFill>
                  <a:srgbClr val="000000"/>
                </a:solidFill>
                <a:latin typeface="Tiresias PCfont" charset="0"/>
              </a:rPr>
              <a:t>Feature-Transform / </a:t>
            </a:r>
            <a:br>
              <a:rPr lang="en-US" sz="1800" dirty="0" smtClean="0">
                <a:solidFill>
                  <a:srgbClr val="000000"/>
                </a:solidFill>
                <a:latin typeface="Tiresias PCfont" charset="0"/>
              </a:rPr>
            </a:br>
            <a:r>
              <a:rPr lang="en-US" sz="1800" dirty="0" smtClean="0">
                <a:solidFill>
                  <a:srgbClr val="000000"/>
                </a:solidFill>
                <a:latin typeface="Tiresias PCfont" charset="0"/>
              </a:rPr>
              <a:t>Classifier</a:t>
            </a:r>
            <a:endParaRPr lang="en-US" sz="1800" dirty="0">
              <a:solidFill>
                <a:srgbClr val="000000"/>
              </a:solidFill>
              <a:latin typeface="Tiresias PCfont" charset="0"/>
            </a:endParaRPr>
          </a:p>
        </p:txBody>
      </p:sp>
      <p:sp>
        <p:nvSpPr>
          <p:cNvPr id="13320" name="Line 8"/>
          <p:cNvSpPr>
            <a:spLocks noChangeShapeType="1"/>
          </p:cNvSpPr>
          <p:nvPr/>
        </p:nvSpPr>
        <p:spPr bwMode="auto">
          <a:xfrm>
            <a:off x="6402241" y="5106680"/>
            <a:ext cx="36720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21" name="AutoShape 9"/>
          <p:cNvSpPr>
            <a:spLocks noChangeArrowheads="1"/>
          </p:cNvSpPr>
          <p:nvPr/>
        </p:nvSpPr>
        <p:spPr bwMode="auto">
          <a:xfrm>
            <a:off x="6765120" y="4343400"/>
            <a:ext cx="1285920" cy="1473274"/>
          </a:xfrm>
          <a:prstGeom prst="roundRect">
            <a:avLst>
              <a:gd name="adj" fmla="val 111"/>
            </a:avLst>
          </a:prstGeom>
          <a:solidFill>
            <a:srgbClr val="FFFFFF"/>
          </a:solidFill>
          <a:ln w="36720" cap="flat">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a:solidFill>
                  <a:srgbClr val="000000"/>
                </a:solidFill>
                <a:latin typeface="Tiresias PCfont" charset="0"/>
              </a:rPr>
              <a:t>Trainable</a:t>
            </a:r>
            <a:br>
              <a:rPr lang="en-US" sz="1800" dirty="0">
                <a:solidFill>
                  <a:srgbClr val="000000"/>
                </a:solidFill>
                <a:latin typeface="Tiresias PCfont" charset="0"/>
              </a:rPr>
            </a:br>
            <a:r>
              <a:rPr lang="en-US" sz="1800" dirty="0">
                <a:solidFill>
                  <a:srgbClr val="000000"/>
                </a:solidFill>
                <a:latin typeface="Tiresias PCfont" charset="0"/>
              </a:rPr>
              <a:t>Feature</a:t>
            </a:r>
            <a:r>
              <a:rPr lang="en-US" sz="1800" dirty="0" smtClean="0">
                <a:solidFill>
                  <a:srgbClr val="000000"/>
                </a:solidFill>
                <a:latin typeface="Tiresias PCfont" charset="0"/>
              </a:rPr>
              <a:t>-Transform </a:t>
            </a:r>
            <a:r>
              <a:rPr lang="en-US" sz="1800" dirty="0">
                <a:solidFill>
                  <a:srgbClr val="000000"/>
                </a:solidFill>
                <a:latin typeface="Tiresias PCfont" charset="0"/>
              </a:rPr>
              <a:t>/ </a:t>
            </a:r>
            <a:br>
              <a:rPr lang="en-US" sz="1800" dirty="0">
                <a:solidFill>
                  <a:srgbClr val="000000"/>
                </a:solidFill>
                <a:latin typeface="Tiresias PCfont" charset="0"/>
              </a:rPr>
            </a:br>
            <a:r>
              <a:rPr lang="en-US" sz="1800" dirty="0">
                <a:solidFill>
                  <a:srgbClr val="000000"/>
                </a:solidFill>
                <a:latin typeface="Tiresias PCfont" charset="0"/>
              </a:rPr>
              <a:t>Classifier</a:t>
            </a:r>
          </a:p>
        </p:txBody>
      </p:sp>
      <p:sp>
        <p:nvSpPr>
          <p:cNvPr id="13322" name="Line 10"/>
          <p:cNvSpPr>
            <a:spLocks noChangeShapeType="1"/>
          </p:cNvSpPr>
          <p:nvPr/>
        </p:nvSpPr>
        <p:spPr bwMode="auto">
          <a:xfrm>
            <a:off x="8068320" y="5106680"/>
            <a:ext cx="367200" cy="1440"/>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23" name="Line 11"/>
          <p:cNvSpPr>
            <a:spLocks noChangeShapeType="1"/>
          </p:cNvSpPr>
          <p:nvPr/>
        </p:nvSpPr>
        <p:spPr bwMode="auto">
          <a:xfrm flipV="1">
            <a:off x="6467041" y="5180128"/>
            <a:ext cx="145440" cy="982183"/>
          </a:xfrm>
          <a:prstGeom prst="line">
            <a:avLst/>
          </a:prstGeom>
          <a:noFill/>
          <a:ln w="36720" cap="flat">
            <a:solidFill>
              <a:srgbClr val="FF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24" name="Text Box 12"/>
          <p:cNvSpPr txBox="1">
            <a:spLocks noChangeArrowheads="1"/>
          </p:cNvSpPr>
          <p:nvPr/>
        </p:nvSpPr>
        <p:spPr bwMode="auto">
          <a:xfrm>
            <a:off x="4266721" y="6186794"/>
            <a:ext cx="3561120" cy="2894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9pPr>
          </a:lstStyle>
          <a:p>
            <a:pPr>
              <a:lnSpc>
                <a:spcPct val="104000"/>
              </a:lnSpc>
              <a:buClrTx/>
              <a:buFontTx/>
              <a:buNone/>
            </a:pPr>
            <a:r>
              <a:rPr lang="en-US" sz="1800">
                <a:solidFill>
                  <a:srgbClr val="FF0000"/>
                </a:solidFill>
                <a:latin typeface="Tiresias PCfont" charset="0"/>
              </a:rPr>
              <a:t>Learned Internal Representations</a:t>
            </a:r>
          </a:p>
        </p:txBody>
      </p:sp>
      <p:pic>
        <p:nvPicPr>
          <p:cNvPr id="1332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41" y="4582465"/>
            <a:ext cx="1707840" cy="110459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6" name="Title 1"/>
          <p:cNvSpPr txBox="1">
            <a:spLocks/>
          </p:cNvSpPr>
          <p:nvPr/>
        </p:nvSpPr>
        <p:spPr>
          <a:xfrm>
            <a:off x="0" y="228600"/>
            <a:ext cx="9144000" cy="685800"/>
          </a:xfrm>
          <a:prstGeom prst="rect">
            <a:avLst/>
          </a:prstGeom>
        </p:spPr>
        <p:txBody>
          <a:bodyPr>
            <a:noAutofit/>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“Shallow” </a:t>
            </a:r>
            <a:r>
              <a:rPr lang="en-US" dirty="0" err="1" smtClean="0"/>
              <a:t>vs</a:t>
            </a:r>
            <a:r>
              <a:rPr lang="en-US" dirty="0" smtClean="0"/>
              <a:t> Deep Learning</a:t>
            </a:r>
            <a:endParaRPr lang="en-US" dirty="0"/>
          </a:p>
        </p:txBody>
      </p:sp>
      <p:sp>
        <p:nvSpPr>
          <p:cNvPr id="28" name="AutoShape 3"/>
          <p:cNvSpPr>
            <a:spLocks noChangeArrowheads="1"/>
          </p:cNvSpPr>
          <p:nvPr/>
        </p:nvSpPr>
        <p:spPr bwMode="auto">
          <a:xfrm>
            <a:off x="5802312" y="2133600"/>
            <a:ext cx="2908300" cy="1016000"/>
          </a:xfrm>
          <a:prstGeom prst="roundRect">
            <a:avLst>
              <a:gd name="adj" fmla="val 153"/>
            </a:avLst>
          </a:prstGeom>
          <a:solidFill>
            <a:srgbClr val="FFFFFF"/>
          </a:solidFill>
          <a:ln w="36720" cap="flat">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8000" tIns="18000" rIns="18000" bIns="18000" anchor="ctr" anchorCtr="1"/>
          <a:lstStyle/>
          <a:p>
            <a:pPr algn="ctr">
              <a:lnSpc>
                <a:spcPct val="104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Tiresias PCfont" charset="0"/>
              </a:rPr>
              <a:t>“Simple” Trainable </a:t>
            </a:r>
          </a:p>
          <a:p>
            <a:pPr algn="ctr">
              <a:lnSpc>
                <a:spcPct val="104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Tiresias PCfont" charset="0"/>
              </a:rPr>
              <a:t>Classifier</a:t>
            </a:r>
          </a:p>
        </p:txBody>
      </p:sp>
      <p:sp>
        <p:nvSpPr>
          <p:cNvPr id="29" name="Line 4"/>
          <p:cNvSpPr>
            <a:spLocks noChangeShapeType="1"/>
          </p:cNvSpPr>
          <p:nvPr/>
        </p:nvSpPr>
        <p:spPr bwMode="auto">
          <a:xfrm>
            <a:off x="8715375" y="2632075"/>
            <a:ext cx="657225" cy="1587"/>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0" name="Line 5"/>
          <p:cNvSpPr>
            <a:spLocks noChangeShapeType="1"/>
          </p:cNvSpPr>
          <p:nvPr/>
        </p:nvSpPr>
        <p:spPr bwMode="auto">
          <a:xfrm>
            <a:off x="1847850" y="2632075"/>
            <a:ext cx="657225" cy="1587"/>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1" name="AutoShape 6"/>
          <p:cNvSpPr>
            <a:spLocks noChangeArrowheads="1"/>
          </p:cNvSpPr>
          <p:nvPr/>
        </p:nvSpPr>
        <p:spPr bwMode="auto">
          <a:xfrm>
            <a:off x="2436812" y="2133600"/>
            <a:ext cx="2862263" cy="1011237"/>
          </a:xfrm>
          <a:prstGeom prst="roundRect">
            <a:avLst>
              <a:gd name="adj" fmla="val 153"/>
            </a:avLst>
          </a:prstGeom>
          <a:solidFill>
            <a:srgbClr val="FFFFFF"/>
          </a:solidFill>
          <a:ln w="36720" cap="flat">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8000" tIns="18000" rIns="18000" bIns="18000" anchor="ctr" anchorCtr="1"/>
          <a:lstStyle/>
          <a:p>
            <a:pPr algn="ctr">
              <a:lnSpc>
                <a:spcPct val="104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Tiresias PCfont" charset="0"/>
              </a:rPr>
              <a:t>hand-crafted</a:t>
            </a:r>
          </a:p>
          <a:p>
            <a:pPr algn="ctr">
              <a:lnSpc>
                <a:spcPct val="104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Tiresias PCfont" charset="0"/>
              </a:rPr>
              <a:t>Feature Extractor</a:t>
            </a:r>
          </a:p>
        </p:txBody>
      </p:sp>
      <p:sp>
        <p:nvSpPr>
          <p:cNvPr id="32" name="Line 7"/>
          <p:cNvSpPr>
            <a:spLocks noChangeShapeType="1"/>
          </p:cNvSpPr>
          <p:nvPr/>
        </p:nvSpPr>
        <p:spPr bwMode="auto">
          <a:xfrm>
            <a:off x="5303838" y="2632075"/>
            <a:ext cx="549708" cy="289"/>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pic>
        <p:nvPicPr>
          <p:cNvPr id="2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67865"/>
            <a:ext cx="1707840" cy="110459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3" name="Text Box 17"/>
          <p:cNvSpPr txBox="1">
            <a:spLocks noChangeArrowheads="1"/>
          </p:cNvSpPr>
          <p:nvPr/>
        </p:nvSpPr>
        <p:spPr bwMode="auto">
          <a:xfrm>
            <a:off x="3048000" y="3139529"/>
            <a:ext cx="167640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dirty="0">
                <a:solidFill>
                  <a:srgbClr val="000000"/>
                </a:solidFill>
                <a:latin typeface="FreeSans" charset="0"/>
              </a:rPr>
              <a:t>fixed</a:t>
            </a:r>
          </a:p>
        </p:txBody>
      </p:sp>
      <p:sp>
        <p:nvSpPr>
          <p:cNvPr id="34" name="Text Box 19"/>
          <p:cNvSpPr txBox="1">
            <a:spLocks noChangeArrowheads="1"/>
          </p:cNvSpPr>
          <p:nvPr/>
        </p:nvSpPr>
        <p:spPr bwMode="auto">
          <a:xfrm>
            <a:off x="6400800" y="3139529"/>
            <a:ext cx="1447800" cy="2894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dirty="0" smtClean="0">
                <a:latin typeface="FreeSans" charset="0"/>
              </a:rPr>
              <a:t>learned</a:t>
            </a:r>
            <a:endParaRPr lang="en-US" sz="1800" dirty="0">
              <a:latin typeface="FreeSans" charset="0"/>
            </a:endParaRPr>
          </a:p>
        </p:txBody>
      </p:sp>
      <p:sp>
        <p:nvSpPr>
          <p:cNvPr id="35" name="TextBox 34"/>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5528634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So what </a:t>
            </a:r>
            <a:r>
              <a:rPr lang="en-US" i="1" dirty="0" smtClean="0"/>
              <a:t>is</a:t>
            </a:r>
            <a:r>
              <a:rPr lang="en-US" dirty="0" smtClean="0"/>
              <a:t> Deep (Machine) Learning?</a:t>
            </a:r>
            <a:endParaRPr lang="en-US" dirty="0"/>
          </a:p>
        </p:txBody>
      </p:sp>
      <p:sp>
        <p:nvSpPr>
          <p:cNvPr id="3" name="Content Placeholder 2"/>
          <p:cNvSpPr>
            <a:spLocks noGrp="1"/>
          </p:cNvSpPr>
          <p:nvPr>
            <p:ph idx="1"/>
          </p:nvPr>
        </p:nvSpPr>
        <p:spPr/>
        <p:txBody>
          <a:bodyPr/>
          <a:lstStyle/>
          <a:p>
            <a:r>
              <a:rPr lang="en-US" dirty="0" smtClean="0"/>
              <a:t>A few different ideas:</a:t>
            </a:r>
          </a:p>
          <a:p>
            <a:endParaRPr lang="en-US" dirty="0"/>
          </a:p>
          <a:p>
            <a:r>
              <a:rPr lang="en-US" dirty="0" smtClean="0"/>
              <a:t>(Hierarchical) Compositionality</a:t>
            </a:r>
          </a:p>
          <a:p>
            <a:pPr lvl="1"/>
            <a:r>
              <a:rPr lang="en-US" dirty="0" smtClean="0"/>
              <a:t>Cascade of non-linear transformations</a:t>
            </a:r>
          </a:p>
          <a:p>
            <a:pPr lvl="1"/>
            <a:r>
              <a:rPr lang="en-US" dirty="0" smtClean="0"/>
              <a:t>Multiple layers of representations</a:t>
            </a:r>
          </a:p>
          <a:p>
            <a:endParaRPr lang="en-US" dirty="0"/>
          </a:p>
          <a:p>
            <a:r>
              <a:rPr lang="en-US" dirty="0" smtClean="0"/>
              <a:t>End-to-End Learning</a:t>
            </a:r>
          </a:p>
          <a:p>
            <a:pPr lvl="1"/>
            <a:r>
              <a:rPr lang="en-US" dirty="0" smtClean="0"/>
              <a:t>Learning (goal-driven) representations</a:t>
            </a:r>
          </a:p>
          <a:p>
            <a:pPr lvl="1"/>
            <a:r>
              <a:rPr lang="en-US" dirty="0" smtClean="0"/>
              <a:t>Learning to feature extraction</a:t>
            </a:r>
          </a:p>
          <a:p>
            <a:endParaRPr lang="en-US" dirty="0"/>
          </a:p>
          <a:p>
            <a:r>
              <a:rPr lang="en-US" dirty="0" smtClean="0"/>
              <a:t>Distributed Representations</a:t>
            </a:r>
          </a:p>
          <a:p>
            <a:pPr lvl="1"/>
            <a:r>
              <a:rPr lang="en-US" dirty="0" smtClean="0"/>
              <a:t>No single neuron “encodes” everything</a:t>
            </a:r>
          </a:p>
          <a:p>
            <a:pPr lvl="1"/>
            <a:r>
              <a:rPr lang="en-US" dirty="0" smtClean="0"/>
              <a:t>Groups of neurons work together</a:t>
            </a:r>
          </a:p>
          <a:p>
            <a:pPr lvl="1"/>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83</a:t>
            </a:fld>
            <a:endParaRPr lang="en-US"/>
          </a:p>
        </p:txBody>
      </p:sp>
      <p:sp>
        <p:nvSpPr>
          <p:cNvPr id="7" name="Rounded Rectangle 6"/>
          <p:cNvSpPr/>
          <p:nvPr/>
        </p:nvSpPr>
        <p:spPr bwMode="auto">
          <a:xfrm>
            <a:off x="533400" y="3505200"/>
            <a:ext cx="8153400" cy="1371600"/>
          </a:xfrm>
          <a:prstGeom prst="roundRect">
            <a:avLst/>
          </a:prstGeom>
          <a:noFill/>
          <a:ln w="63500">
            <a:solidFill>
              <a:schemeClr val="accent2"/>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84377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33333E-6 1.11111E-6 L -0.00278 0.23356 " pathEditMode="relative" rAng="0" ptsTypes="AA">
                                      <p:cBhvr>
                                        <p:cTn id="6" dur="1000" fill="hold"/>
                                        <p:tgtEl>
                                          <p:spTgt spid="7"/>
                                        </p:tgtEl>
                                        <p:attrNameLst>
                                          <p:attrName>ppt_x</p:attrName>
                                          <p:attrName>ppt_y</p:attrName>
                                        </p:attrNameLst>
                                      </p:cBhvr>
                                      <p:rCtr x="-139" y="11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dirty="0" smtClean="0"/>
              <a:t>Distributed Representations Toy Example</a:t>
            </a:r>
            <a:endParaRPr lang="en-US" dirty="0"/>
          </a:p>
        </p:txBody>
      </p:sp>
      <p:sp>
        <p:nvSpPr>
          <p:cNvPr id="3" name="Content Placeholder 2"/>
          <p:cNvSpPr>
            <a:spLocks noGrp="1"/>
          </p:cNvSpPr>
          <p:nvPr>
            <p:ph idx="1"/>
          </p:nvPr>
        </p:nvSpPr>
        <p:spPr/>
        <p:txBody>
          <a:bodyPr/>
          <a:lstStyle/>
          <a:p>
            <a:r>
              <a:rPr lang="en-US" dirty="0" smtClean="0"/>
              <a:t>Local </a:t>
            </a:r>
            <a:r>
              <a:rPr lang="en-US" dirty="0" err="1" smtClean="0"/>
              <a:t>vs</a:t>
            </a:r>
            <a:r>
              <a:rPr lang="en-US" dirty="0" smtClean="0"/>
              <a:t> Distributed</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84</a:t>
            </a:fld>
            <a:endParaRPr lang="en-US"/>
          </a:p>
        </p:txBody>
      </p:sp>
      <p:pic>
        <p:nvPicPr>
          <p:cNvPr id="7" name="Picture 6"/>
          <p:cNvPicPr>
            <a:picLocks noChangeAspect="1"/>
          </p:cNvPicPr>
          <p:nvPr/>
        </p:nvPicPr>
        <p:blipFill>
          <a:blip r:embed="rId2"/>
          <a:stretch>
            <a:fillRect/>
          </a:stretch>
        </p:blipFill>
        <p:spPr>
          <a:xfrm>
            <a:off x="990601" y="1681810"/>
            <a:ext cx="7201107" cy="4572000"/>
          </a:xfrm>
          <a:prstGeom prst="rect">
            <a:avLst/>
          </a:prstGeom>
        </p:spPr>
      </p:pic>
      <p:sp>
        <p:nvSpPr>
          <p:cNvPr id="8" name="Rectangle 7"/>
          <p:cNvSpPr/>
          <p:nvPr/>
        </p:nvSpPr>
        <p:spPr bwMode="auto">
          <a:xfrm>
            <a:off x="4495800" y="1447800"/>
            <a:ext cx="4343400" cy="510540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TextBox 8"/>
          <p:cNvSpPr txBox="1"/>
          <p:nvPr/>
        </p:nvSpPr>
        <p:spPr>
          <a:xfrm>
            <a:off x="3630953" y="6578469"/>
            <a:ext cx="196399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Moontae</a:t>
            </a:r>
            <a:r>
              <a:rPr lang="en-US" dirty="0">
                <a:solidFill>
                  <a:schemeClr val="bg1">
                    <a:lumMod val="65000"/>
                  </a:schemeClr>
                </a:solidFill>
              </a:rPr>
              <a:t> Lee </a:t>
            </a:r>
          </a:p>
        </p:txBody>
      </p:sp>
    </p:spTree>
    <p:extLst>
      <p:ext uri="{BB962C8B-B14F-4D97-AF65-F5344CB8AC3E}">
        <p14:creationId xmlns:p14="http://schemas.microsoft.com/office/powerpoint/2010/main" val="285240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dirty="0" smtClean="0"/>
              <a:t>Distributed Representations Toy Example</a:t>
            </a:r>
            <a:endParaRPr lang="en-US" dirty="0"/>
          </a:p>
        </p:txBody>
      </p:sp>
      <p:sp>
        <p:nvSpPr>
          <p:cNvPr id="3" name="Content Placeholder 2"/>
          <p:cNvSpPr>
            <a:spLocks noGrp="1"/>
          </p:cNvSpPr>
          <p:nvPr>
            <p:ph idx="1"/>
          </p:nvPr>
        </p:nvSpPr>
        <p:spPr/>
        <p:txBody>
          <a:bodyPr/>
          <a:lstStyle/>
          <a:p>
            <a:r>
              <a:rPr lang="en-US" dirty="0" smtClean="0"/>
              <a:t>Can we interpret each dimension?</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85</a:t>
            </a:fld>
            <a:endParaRPr lang="en-US"/>
          </a:p>
        </p:txBody>
      </p:sp>
      <p:pic>
        <p:nvPicPr>
          <p:cNvPr id="6" name="Picture 5"/>
          <p:cNvPicPr>
            <a:picLocks noChangeAspect="1"/>
          </p:cNvPicPr>
          <p:nvPr/>
        </p:nvPicPr>
        <p:blipFill>
          <a:blip r:embed="rId2"/>
          <a:stretch>
            <a:fillRect/>
          </a:stretch>
        </p:blipFill>
        <p:spPr>
          <a:xfrm>
            <a:off x="990600" y="1676400"/>
            <a:ext cx="7468763" cy="4572000"/>
          </a:xfrm>
          <a:prstGeom prst="rect">
            <a:avLst/>
          </a:prstGeom>
        </p:spPr>
      </p:pic>
      <p:sp>
        <p:nvSpPr>
          <p:cNvPr id="8" name="TextBox 7"/>
          <p:cNvSpPr txBox="1"/>
          <p:nvPr/>
        </p:nvSpPr>
        <p:spPr>
          <a:xfrm>
            <a:off x="3630953" y="6578469"/>
            <a:ext cx="196399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Moontae</a:t>
            </a:r>
            <a:r>
              <a:rPr lang="en-US" dirty="0">
                <a:solidFill>
                  <a:schemeClr val="bg1">
                    <a:lumMod val="65000"/>
                  </a:schemeClr>
                </a:solidFill>
              </a:rPr>
              <a:t> Lee </a:t>
            </a:r>
          </a:p>
        </p:txBody>
      </p:sp>
    </p:spTree>
    <p:extLst>
      <p:ext uri="{BB962C8B-B14F-4D97-AF65-F5344CB8AC3E}">
        <p14:creationId xmlns:p14="http://schemas.microsoft.com/office/powerpoint/2010/main" val="319280032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dirty="0"/>
              <a:t>Power of distributed representations!</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86</a:t>
            </a:fld>
            <a:endParaRPr lang="en-US"/>
          </a:p>
        </p:txBody>
      </p:sp>
      <p:pic>
        <p:nvPicPr>
          <p:cNvPr id="7" name="Picture 6"/>
          <p:cNvPicPr>
            <a:picLocks noChangeAspect="1"/>
          </p:cNvPicPr>
          <p:nvPr/>
        </p:nvPicPr>
        <p:blipFill>
          <a:blip r:embed="rId2"/>
          <a:stretch>
            <a:fillRect/>
          </a:stretch>
        </p:blipFill>
        <p:spPr>
          <a:xfrm>
            <a:off x="1282700" y="2425700"/>
            <a:ext cx="6565900" cy="1993900"/>
          </a:xfrm>
          <a:prstGeom prst="rect">
            <a:avLst/>
          </a:prstGeom>
        </p:spPr>
      </p:pic>
      <p:sp>
        <p:nvSpPr>
          <p:cNvPr id="8" name="TextBox 7"/>
          <p:cNvSpPr txBox="1"/>
          <p:nvPr/>
        </p:nvSpPr>
        <p:spPr>
          <a:xfrm>
            <a:off x="406500" y="2743200"/>
            <a:ext cx="736500" cy="369332"/>
          </a:xfrm>
          <a:prstGeom prst="rect">
            <a:avLst/>
          </a:prstGeom>
          <a:noFill/>
        </p:spPr>
        <p:txBody>
          <a:bodyPr wrap="none" rtlCol="0">
            <a:spAutoFit/>
          </a:bodyPr>
          <a:lstStyle/>
          <a:p>
            <a:r>
              <a:rPr lang="en-US" sz="1800" dirty="0" smtClean="0"/>
              <a:t>Local</a:t>
            </a:r>
            <a:endParaRPr lang="en-US" sz="1800" dirty="0"/>
          </a:p>
        </p:txBody>
      </p:sp>
      <p:sp>
        <p:nvSpPr>
          <p:cNvPr id="9" name="TextBox 8"/>
          <p:cNvSpPr txBox="1"/>
          <p:nvPr/>
        </p:nvSpPr>
        <p:spPr>
          <a:xfrm>
            <a:off x="159805" y="3657600"/>
            <a:ext cx="1287995" cy="369332"/>
          </a:xfrm>
          <a:prstGeom prst="rect">
            <a:avLst/>
          </a:prstGeom>
          <a:noFill/>
        </p:spPr>
        <p:txBody>
          <a:bodyPr wrap="none" rtlCol="0">
            <a:spAutoFit/>
          </a:bodyPr>
          <a:lstStyle/>
          <a:p>
            <a:r>
              <a:rPr lang="en-US" sz="1800" dirty="0" smtClean="0"/>
              <a:t>Distributed</a:t>
            </a:r>
            <a:endParaRPr lang="en-US" sz="1800" dirty="0"/>
          </a:p>
        </p:txBody>
      </p:sp>
      <p:sp>
        <p:nvSpPr>
          <p:cNvPr id="10" name="TextBox 9"/>
          <p:cNvSpPr txBox="1"/>
          <p:nvPr/>
        </p:nvSpPr>
        <p:spPr>
          <a:xfrm>
            <a:off x="3630953" y="6578469"/>
            <a:ext cx="196399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Moontae</a:t>
            </a:r>
            <a:r>
              <a:rPr lang="en-US" dirty="0">
                <a:solidFill>
                  <a:schemeClr val="bg1">
                    <a:lumMod val="65000"/>
                  </a:schemeClr>
                </a:solidFill>
              </a:rPr>
              <a:t> Lee </a:t>
            </a:r>
          </a:p>
        </p:txBody>
      </p:sp>
    </p:spTree>
    <p:extLst>
      <p:ext uri="{BB962C8B-B14F-4D97-AF65-F5344CB8AC3E}">
        <p14:creationId xmlns:p14="http://schemas.microsoft.com/office/powerpoint/2010/main" val="47466911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dirty="0"/>
              <a:t>Power of distributed representations!</a:t>
            </a:r>
          </a:p>
        </p:txBody>
      </p:sp>
      <p:sp>
        <p:nvSpPr>
          <p:cNvPr id="3" name="Content Placeholder 2"/>
          <p:cNvSpPr>
            <a:spLocks noGrp="1"/>
          </p:cNvSpPr>
          <p:nvPr>
            <p:ph idx="1"/>
          </p:nvPr>
        </p:nvSpPr>
        <p:spPr/>
        <p:txBody>
          <a:bodyPr/>
          <a:lstStyle/>
          <a:p>
            <a:r>
              <a:rPr lang="en-US" dirty="0" smtClean="0"/>
              <a:t>United </a:t>
            </a:r>
            <a:r>
              <a:rPr lang="en-US" dirty="0" err="1" smtClean="0"/>
              <a:t>States:Dollar</a:t>
            </a:r>
            <a:r>
              <a:rPr lang="en-US" dirty="0" smtClean="0"/>
              <a:t> :: Mexico:?</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87</a:t>
            </a:fld>
            <a:endParaRPr lang="en-US"/>
          </a:p>
        </p:txBody>
      </p:sp>
      <p:pic>
        <p:nvPicPr>
          <p:cNvPr id="10" name="Picture 9"/>
          <p:cNvPicPr>
            <a:picLocks noChangeAspect="1"/>
          </p:cNvPicPr>
          <p:nvPr/>
        </p:nvPicPr>
        <p:blipFill>
          <a:blip r:embed="rId2"/>
          <a:stretch>
            <a:fillRect/>
          </a:stretch>
        </p:blipFill>
        <p:spPr>
          <a:xfrm>
            <a:off x="990600" y="1828800"/>
            <a:ext cx="7112000" cy="4645025"/>
          </a:xfrm>
          <a:prstGeom prst="rect">
            <a:avLst/>
          </a:prstGeom>
        </p:spPr>
      </p:pic>
      <p:sp>
        <p:nvSpPr>
          <p:cNvPr id="11" name="TextBox 10"/>
          <p:cNvSpPr txBox="1"/>
          <p:nvPr/>
        </p:nvSpPr>
        <p:spPr>
          <a:xfrm>
            <a:off x="3630953" y="6578469"/>
            <a:ext cx="196399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Moontae</a:t>
            </a:r>
            <a:r>
              <a:rPr lang="en-US" dirty="0">
                <a:solidFill>
                  <a:schemeClr val="bg1">
                    <a:lumMod val="65000"/>
                  </a:schemeClr>
                </a:solidFill>
              </a:rPr>
              <a:t> Lee </a:t>
            </a:r>
          </a:p>
        </p:txBody>
      </p:sp>
    </p:spTree>
    <p:extLst>
      <p:ext uri="{BB962C8B-B14F-4D97-AF65-F5344CB8AC3E}">
        <p14:creationId xmlns:p14="http://schemas.microsoft.com/office/powerpoint/2010/main" val="21674992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ThisPlusThat.me</a:t>
            </a:r>
            <a:endParaRPr lang="en-US" dirty="0"/>
          </a:p>
        </p:txBody>
      </p:sp>
      <p:pic>
        <p:nvPicPr>
          <p:cNvPr id="6" name="Content Placeholder 5"/>
          <p:cNvPicPr>
            <a:picLocks noGrp="1" noChangeAspect="1"/>
          </p:cNvPicPr>
          <p:nvPr>
            <p:ph idx="1"/>
          </p:nvPr>
        </p:nvPicPr>
        <p:blipFill>
          <a:blip r:embed="rId2"/>
          <a:srcRect l="15724" r="15724"/>
          <a:stretch>
            <a:fillRect/>
          </a:stretch>
        </p:blipFill>
        <p:spPr/>
      </p:pic>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88</a:t>
            </a:fld>
            <a:endParaRPr lang="en-US"/>
          </a:p>
        </p:txBody>
      </p:sp>
      <p:sp>
        <p:nvSpPr>
          <p:cNvPr id="7" name="TextBox 6"/>
          <p:cNvSpPr txBox="1"/>
          <p:nvPr/>
        </p:nvSpPr>
        <p:spPr>
          <a:xfrm>
            <a:off x="1279551" y="6400800"/>
            <a:ext cx="7635849" cy="461665"/>
          </a:xfrm>
          <a:prstGeom prst="rect">
            <a:avLst/>
          </a:prstGeom>
          <a:noFill/>
        </p:spPr>
        <p:txBody>
          <a:bodyPr wrap="none" rtlCol="0">
            <a:spAutoFit/>
          </a:bodyPr>
          <a:lstStyle/>
          <a:p>
            <a:r>
              <a:rPr lang="en-US" dirty="0" smtClean="0">
                <a:solidFill>
                  <a:schemeClr val="bg1">
                    <a:lumMod val="65000"/>
                  </a:schemeClr>
                </a:solidFill>
              </a:rPr>
              <a:t>Image Credit:</a:t>
            </a:r>
            <a:br>
              <a:rPr lang="en-US" dirty="0" smtClean="0">
                <a:solidFill>
                  <a:schemeClr val="bg1">
                    <a:lumMod val="65000"/>
                  </a:schemeClr>
                </a:solidFill>
              </a:rPr>
            </a:br>
            <a:r>
              <a:rPr lang="en-US" dirty="0" smtClean="0">
                <a:solidFill>
                  <a:schemeClr val="bg1">
                    <a:lumMod val="65000"/>
                  </a:schemeClr>
                </a:solidFill>
              </a:rPr>
              <a:t> </a:t>
            </a:r>
            <a:r>
              <a:rPr lang="en-US" dirty="0">
                <a:solidFill>
                  <a:schemeClr val="bg1">
                    <a:lumMod val="65000"/>
                  </a:schemeClr>
                </a:solidFill>
              </a:rPr>
              <a:t>http://</a:t>
            </a:r>
            <a:r>
              <a:rPr lang="en-US" dirty="0" err="1">
                <a:solidFill>
                  <a:schemeClr val="bg1">
                    <a:lumMod val="65000"/>
                  </a:schemeClr>
                </a:solidFill>
              </a:rPr>
              <a:t>insightdatascience.com</a:t>
            </a:r>
            <a:r>
              <a:rPr lang="en-US" dirty="0">
                <a:solidFill>
                  <a:schemeClr val="bg1">
                    <a:lumMod val="65000"/>
                  </a:schemeClr>
                </a:solidFill>
              </a:rPr>
              <a:t>/blog/thisplusthat_a_search_engine_that_lets_you_add_words_as_vectors.html</a:t>
            </a:r>
          </a:p>
        </p:txBody>
      </p:sp>
    </p:spTree>
    <p:extLst>
      <p:ext uri="{BB962C8B-B14F-4D97-AF65-F5344CB8AC3E}">
        <p14:creationId xmlns:p14="http://schemas.microsoft.com/office/powerpoint/2010/main" val="56085133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Power of distributed representations!</a:t>
            </a:r>
          </a:p>
        </p:txBody>
      </p:sp>
      <p:sp>
        <p:nvSpPr>
          <p:cNvPr id="3" name="Content Placeholder 2"/>
          <p:cNvSpPr>
            <a:spLocks noGrp="1"/>
          </p:cNvSpPr>
          <p:nvPr>
            <p:ph idx="1"/>
          </p:nvPr>
        </p:nvSpPr>
        <p:spPr/>
        <p:txBody>
          <a:bodyPr/>
          <a:lstStyle/>
          <a:p>
            <a:r>
              <a:rPr lang="en-US" sz="2200" dirty="0"/>
              <a:t>Example: all face images of a person</a:t>
            </a:r>
          </a:p>
          <a:p>
            <a:pPr lvl="1"/>
            <a:r>
              <a:rPr lang="en-US" sz="1800" dirty="0"/>
              <a:t>1000x1000 pixels = 1,000,000 dimensions</a:t>
            </a:r>
          </a:p>
          <a:p>
            <a:pPr lvl="1"/>
            <a:r>
              <a:rPr lang="en-US" sz="1800" dirty="0"/>
              <a:t>But the face has 3 </a:t>
            </a:r>
            <a:r>
              <a:rPr lang="en-US" sz="1800" dirty="0" err="1"/>
              <a:t>cartesian</a:t>
            </a:r>
            <a:r>
              <a:rPr lang="en-US" sz="1800" dirty="0"/>
              <a:t> coordinates and 3 Euler angles</a:t>
            </a:r>
          </a:p>
          <a:p>
            <a:pPr lvl="1"/>
            <a:r>
              <a:rPr lang="en-US" sz="1800" dirty="0"/>
              <a:t>And humans have less than about 50 muscles in the face</a:t>
            </a:r>
          </a:p>
          <a:p>
            <a:pPr lvl="1"/>
            <a:r>
              <a:rPr lang="en-US" sz="1800" dirty="0"/>
              <a:t>Hence the manifold of face images for a person has </a:t>
            </a:r>
            <a:r>
              <a:rPr lang="en-US" sz="1800" dirty="0" smtClean="0"/>
              <a:t>&lt;56 dimensions</a:t>
            </a:r>
            <a:endParaRPr lang="en-US" sz="1800" dirty="0"/>
          </a:p>
          <a:p>
            <a:r>
              <a:rPr lang="en-US" sz="2200" dirty="0"/>
              <a:t>The perfect representations of a face image:</a:t>
            </a:r>
          </a:p>
          <a:p>
            <a:pPr lvl="1"/>
            <a:r>
              <a:rPr lang="en-US" sz="1800" dirty="0"/>
              <a:t>Its coordinates on the face manifold</a:t>
            </a:r>
          </a:p>
          <a:p>
            <a:pPr lvl="1"/>
            <a:r>
              <a:rPr lang="en-US" sz="1800" dirty="0"/>
              <a:t>Its coordinates away from the </a:t>
            </a:r>
            <a:r>
              <a:rPr lang="en-US" sz="1800" dirty="0" smtClean="0"/>
              <a:t>manifold</a:t>
            </a:r>
            <a:endParaRPr lang="en-US" sz="1800"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89</a:t>
            </a:fld>
            <a:endParaRPr lang="en-US"/>
          </a:p>
        </p:txBody>
      </p:sp>
      <p:sp>
        <p:nvSpPr>
          <p:cNvPr id="19" name="Rectangle 3"/>
          <p:cNvSpPr>
            <a:spLocks noChangeArrowheads="1"/>
          </p:cNvSpPr>
          <p:nvPr/>
        </p:nvSpPr>
        <p:spPr bwMode="auto">
          <a:xfrm>
            <a:off x="2692400" y="4718050"/>
            <a:ext cx="2163762" cy="1416050"/>
          </a:xfrm>
          <a:prstGeom prst="rect">
            <a:avLst/>
          </a:prstGeom>
          <a:noFill/>
          <a:ln w="36000" cap="flat">
            <a:solidFill>
              <a:srgbClr val="0000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8000" tIns="39240" rIns="18000" bIns="18000" anchor="ctr"/>
          <a:lstStyle/>
          <a:p>
            <a:pPr marL="0" marR="0" lvl="0" indent="0" algn="ctr" defTabSz="91440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0" i="0" u="none" strike="noStrike" kern="0" cap="none" spc="0" normalizeH="0" baseline="0" noProof="0" smtClean="0">
                <a:ln>
                  <a:noFill/>
                </a:ln>
                <a:solidFill>
                  <a:srgbClr val="000000"/>
                </a:solidFill>
                <a:effectLst/>
                <a:uLnTx/>
                <a:uFillTx/>
              </a:rPr>
              <a:t>Ideal</a:t>
            </a:r>
          </a:p>
          <a:p>
            <a:pPr marL="0" marR="0" lvl="0" indent="0" algn="ctr" defTabSz="91440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0" i="0" u="none" strike="noStrike" kern="0" cap="none" spc="0" normalizeH="0" baseline="0" noProof="0" smtClean="0">
                <a:ln>
                  <a:noFill/>
                </a:ln>
                <a:solidFill>
                  <a:srgbClr val="000000"/>
                </a:solidFill>
                <a:effectLst/>
                <a:uLnTx/>
                <a:uFillTx/>
              </a:rPr>
              <a:t>Feature</a:t>
            </a:r>
          </a:p>
          <a:p>
            <a:pPr marL="0" marR="0" lvl="0" indent="0" algn="ctr" defTabSz="91440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0" i="0" u="none" strike="noStrike" kern="0" cap="none" spc="0" normalizeH="0" baseline="0" noProof="0" smtClean="0">
                <a:ln>
                  <a:noFill/>
                </a:ln>
                <a:solidFill>
                  <a:srgbClr val="000000"/>
                </a:solidFill>
                <a:effectLst/>
                <a:uLnTx/>
                <a:uFillTx/>
              </a:rPr>
              <a:t>Extractor</a:t>
            </a:r>
          </a:p>
        </p:txBody>
      </p:sp>
      <p:graphicFrame>
        <p:nvGraphicFramePr>
          <p:cNvPr id="20" name="Object 4"/>
          <p:cNvGraphicFramePr>
            <a:graphicFrameLocks noChangeAspect="1"/>
          </p:cNvGraphicFramePr>
          <p:nvPr>
            <p:extLst>
              <p:ext uri="{D42A27DB-BD31-4B8C-83A1-F6EECF244321}">
                <p14:modId xmlns:p14="http://schemas.microsoft.com/office/powerpoint/2010/main" val="2395379191"/>
              </p:ext>
            </p:extLst>
          </p:nvPr>
        </p:nvGraphicFramePr>
        <p:xfrm>
          <a:off x="5727700" y="4695393"/>
          <a:ext cx="917575" cy="1462087"/>
        </p:xfrm>
        <a:graphic>
          <a:graphicData uri="http://schemas.openxmlformats.org/presentationml/2006/ole">
            <mc:AlternateContent xmlns:mc="http://schemas.openxmlformats.org/markup-compatibility/2006">
              <mc:Choice xmlns:v="urn:schemas-microsoft-com:vml" Requires="v">
                <p:oleObj spid="_x0000_s45597" r:id="rId3" imgW="558360" imgH="771840" progId="">
                  <p:embed/>
                </p:oleObj>
              </mc:Choice>
              <mc:Fallback>
                <p:oleObj r:id="rId3" imgW="558360" imgH="77184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7700" y="4695393"/>
                        <a:ext cx="917575" cy="1462087"/>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21" name="AutoShape 5"/>
          <p:cNvCxnSpPr>
            <a:cxnSpLocks noChangeShapeType="1"/>
            <a:stCxn id="23" idx="3"/>
            <a:endCxn id="19" idx="1"/>
          </p:cNvCxnSpPr>
          <p:nvPr/>
        </p:nvCxnSpPr>
        <p:spPr bwMode="auto">
          <a:xfrm>
            <a:off x="1666875" y="5425643"/>
            <a:ext cx="1025525" cy="432"/>
          </a:xfrm>
          <a:prstGeom prst="bentConnector3">
            <a:avLst>
              <a:gd name="adj1" fmla="val 50000"/>
            </a:avLst>
          </a:prstGeom>
          <a:noFill/>
          <a:ln w="36000" cap="flat">
            <a:solidFill>
              <a:srgbClr val="FF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cxnSp>
        <p:nvCxnSpPr>
          <p:cNvPr id="22" name="AutoShape 6"/>
          <p:cNvCxnSpPr>
            <a:cxnSpLocks noChangeShapeType="1"/>
            <a:stCxn id="19" idx="3"/>
            <a:endCxn id="20" idx="1"/>
          </p:cNvCxnSpPr>
          <p:nvPr/>
        </p:nvCxnSpPr>
        <p:spPr bwMode="auto">
          <a:xfrm>
            <a:off x="4856162" y="5426075"/>
            <a:ext cx="871538" cy="361"/>
          </a:xfrm>
          <a:prstGeom prst="bentConnector3">
            <a:avLst>
              <a:gd name="adj1" fmla="val 50000"/>
            </a:avLst>
          </a:prstGeom>
          <a:noFill/>
          <a:ln w="18000" cap="flat">
            <a:solidFill>
              <a:srgbClr val="FF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pic>
        <p:nvPicPr>
          <p:cNvPr id="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4712855"/>
            <a:ext cx="1054100" cy="14255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4" name="Text Box 8"/>
          <p:cNvSpPr txBox="1">
            <a:spLocks noChangeArrowheads="1"/>
          </p:cNvSpPr>
          <p:nvPr/>
        </p:nvSpPr>
        <p:spPr bwMode="auto">
          <a:xfrm>
            <a:off x="6708775" y="4668405"/>
            <a:ext cx="1749425" cy="1797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9pPr>
          </a:lstStyle>
          <a:p>
            <a:pPr algn="l">
              <a:spcBef>
                <a:spcPts val="0"/>
              </a:spcBef>
              <a:spcAft>
                <a:spcPts val="500"/>
              </a:spcAft>
            </a:pPr>
            <a:r>
              <a:rPr lang="en-US" sz="2000" dirty="0">
                <a:latin typeface="Tiresias PCfont" charset="0"/>
              </a:rPr>
              <a:t>Face/not face</a:t>
            </a:r>
          </a:p>
          <a:p>
            <a:pPr algn="l">
              <a:spcBef>
                <a:spcPts val="0"/>
              </a:spcBef>
              <a:spcAft>
                <a:spcPts val="500"/>
              </a:spcAft>
            </a:pPr>
            <a:r>
              <a:rPr lang="en-US" sz="2000" dirty="0">
                <a:latin typeface="Tiresias PCfont" charset="0"/>
              </a:rPr>
              <a:t>Pose</a:t>
            </a:r>
          </a:p>
          <a:p>
            <a:pPr algn="l">
              <a:spcBef>
                <a:spcPts val="0"/>
              </a:spcBef>
              <a:spcAft>
                <a:spcPts val="500"/>
              </a:spcAft>
            </a:pPr>
            <a:r>
              <a:rPr lang="en-US" sz="2000" dirty="0">
                <a:latin typeface="Tiresias PCfont" charset="0"/>
              </a:rPr>
              <a:t>Lighting</a:t>
            </a:r>
          </a:p>
          <a:p>
            <a:pPr algn="l">
              <a:spcBef>
                <a:spcPts val="0"/>
              </a:spcBef>
              <a:spcAft>
                <a:spcPts val="500"/>
              </a:spcAft>
            </a:pPr>
            <a:r>
              <a:rPr lang="en-US" sz="2000" dirty="0">
                <a:latin typeface="Tiresias PCfont" charset="0"/>
              </a:rPr>
              <a:t>Expression</a:t>
            </a:r>
          </a:p>
          <a:p>
            <a:pPr algn="l">
              <a:spcBef>
                <a:spcPts val="0"/>
              </a:spcBef>
              <a:spcAft>
                <a:spcPts val="500"/>
              </a:spcAft>
            </a:pPr>
            <a:r>
              <a:rPr lang="en-US" sz="2000" dirty="0">
                <a:latin typeface="Tiresias PCfont" charset="0"/>
              </a:rPr>
              <a:t>-----</a:t>
            </a:r>
          </a:p>
        </p:txBody>
      </p:sp>
      <p:sp>
        <p:nvSpPr>
          <p:cNvPr id="27" name="TextBox 26"/>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38241278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457200" y="2129135"/>
            <a:ext cx="8118324" cy="461665"/>
          </a:xfrm>
          <a:prstGeom prst="rect">
            <a:avLst/>
          </a:prstGeom>
          <a:noFill/>
        </p:spPr>
        <p:txBody>
          <a:bodyPr wrap="square" rtlCol="0">
            <a:spAutoFit/>
          </a:bodyPr>
          <a:lstStyle/>
          <a:p>
            <a:pPr algn="ctr"/>
            <a:r>
              <a:rPr lang="en-US" sz="2400" b="1" dirty="0" smtClean="0"/>
              <a:t>1000 object classes</a:t>
            </a:r>
            <a:r>
              <a:rPr lang="en-US" sz="2400" b="1" dirty="0"/>
              <a:t> </a:t>
            </a:r>
            <a:r>
              <a:rPr lang="en-US" sz="2400" b="1" dirty="0" smtClean="0"/>
              <a:t>        1.4M/50k/100k images</a:t>
            </a:r>
          </a:p>
        </p:txBody>
      </p:sp>
      <p:pic>
        <p:nvPicPr>
          <p:cNvPr id="23" name="Picture 22"/>
          <p:cNvPicPr>
            <a:picLocks noChangeAspect="1"/>
          </p:cNvPicPr>
          <p:nvPr/>
        </p:nvPicPr>
        <p:blipFill>
          <a:blip r:embed="rId3"/>
          <a:stretch>
            <a:fillRect/>
          </a:stretch>
        </p:blipFill>
        <p:spPr>
          <a:xfrm>
            <a:off x="2743200" y="3048000"/>
            <a:ext cx="3657600" cy="2743200"/>
          </a:xfrm>
          <a:prstGeom prst="rect">
            <a:avLst/>
          </a:prstGeom>
        </p:spPr>
      </p:pic>
      <p:sp>
        <p:nvSpPr>
          <p:cNvPr id="25" name="TextBox 24"/>
          <p:cNvSpPr txBox="1"/>
          <p:nvPr/>
        </p:nvSpPr>
        <p:spPr>
          <a:xfrm>
            <a:off x="2743200" y="3276600"/>
            <a:ext cx="1998850" cy="861774"/>
          </a:xfrm>
          <a:prstGeom prst="rect">
            <a:avLst/>
          </a:prstGeom>
          <a:noFill/>
        </p:spPr>
        <p:txBody>
          <a:bodyPr wrap="square" rtlCol="0">
            <a:spAutoFit/>
          </a:bodyPr>
          <a:lstStyle/>
          <a:p>
            <a:r>
              <a:rPr lang="en-US" sz="2000" dirty="0" smtClean="0">
                <a:solidFill>
                  <a:srgbClr val="FFFF00"/>
                </a:solidFill>
              </a:rPr>
              <a:t>Person</a:t>
            </a:r>
          </a:p>
          <a:p>
            <a:r>
              <a:rPr lang="en-US" sz="2000" dirty="0" smtClean="0">
                <a:solidFill>
                  <a:srgbClr val="FFFF00"/>
                </a:solidFill>
              </a:rPr>
              <a:t>Dalmatian</a:t>
            </a:r>
          </a:p>
        </p:txBody>
      </p:sp>
      <p:sp>
        <p:nvSpPr>
          <p:cNvPr id="26" name="Rectangle 25"/>
          <p:cNvSpPr/>
          <p:nvPr/>
        </p:nvSpPr>
        <p:spPr>
          <a:xfrm>
            <a:off x="1649189" y="5742801"/>
            <a:ext cx="5815589" cy="276999"/>
          </a:xfrm>
          <a:prstGeom prst="rect">
            <a:avLst/>
          </a:prstGeom>
        </p:spPr>
        <p:txBody>
          <a:bodyPr wrap="square">
            <a:spAutoFit/>
          </a:bodyPr>
          <a:lstStyle/>
          <a:p>
            <a:r>
              <a:rPr lang="en-US" b="1" dirty="0">
                <a:solidFill>
                  <a:srgbClr val="000090"/>
                </a:solidFill>
              </a:rPr>
              <a:t>http://image-net.org/challenges/LSVRC</a:t>
            </a:r>
            <a:r>
              <a:rPr lang="en-US" b="1" dirty="0" smtClean="0">
                <a:solidFill>
                  <a:srgbClr val="000090"/>
                </a:solidFill>
              </a:rPr>
              <a:t>/{2010,…,2015}</a:t>
            </a:r>
            <a:endParaRPr lang="en-US" b="1" dirty="0">
              <a:solidFill>
                <a:srgbClr val="000090"/>
              </a:solidFill>
            </a:endParaRPr>
          </a:p>
        </p:txBody>
      </p:sp>
      <p:sp>
        <p:nvSpPr>
          <p:cNvPr id="11"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12"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9</a:t>
            </a:fld>
            <a:endParaRPr lang="en-US"/>
          </a:p>
        </p:txBody>
      </p:sp>
      <p:sp>
        <p:nvSpPr>
          <p:cNvPr id="14" name="TextBox 13"/>
          <p:cNvSpPr txBox="1"/>
          <p:nvPr/>
        </p:nvSpPr>
        <p:spPr>
          <a:xfrm>
            <a:off x="0" y="1657290"/>
            <a:ext cx="9144000" cy="400110"/>
          </a:xfrm>
          <a:prstGeom prst="rect">
            <a:avLst/>
          </a:prstGeom>
          <a:noFill/>
        </p:spPr>
        <p:txBody>
          <a:bodyPr wrap="square" rtlCol="0">
            <a:spAutoFit/>
          </a:bodyPr>
          <a:lstStyle/>
          <a:p>
            <a:r>
              <a:rPr lang="en-US" sz="2000" b="1" dirty="0" err="1">
                <a:solidFill>
                  <a:srgbClr val="4F81BD"/>
                </a:solidFill>
              </a:rPr>
              <a:t>ImageNet</a:t>
            </a:r>
            <a:r>
              <a:rPr lang="en-US" sz="2000" b="1" dirty="0">
                <a:solidFill>
                  <a:srgbClr val="4F81BD"/>
                </a:solidFill>
              </a:rPr>
              <a:t> Large Scale Visual Recognition Challenge (ILSVRC)</a:t>
            </a:r>
          </a:p>
        </p:txBody>
      </p:sp>
      <p:sp>
        <p:nvSpPr>
          <p:cNvPr id="7" name="Title 6"/>
          <p:cNvSpPr>
            <a:spLocks noGrp="1"/>
          </p:cNvSpPr>
          <p:nvPr>
            <p:ph type="title"/>
          </p:nvPr>
        </p:nvSpPr>
        <p:spPr/>
        <p:txBody>
          <a:bodyPr/>
          <a:lstStyle/>
          <a:p>
            <a:r>
              <a:rPr lang="en-US" dirty="0" smtClean="0"/>
              <a:t>Image Classification</a:t>
            </a:r>
            <a:endParaRPr lang="en-US" dirty="0"/>
          </a:p>
        </p:txBody>
      </p:sp>
    </p:spTree>
    <p:extLst>
      <p:ext uri="{BB962C8B-B14F-4D97-AF65-F5344CB8AC3E}">
        <p14:creationId xmlns:p14="http://schemas.microsoft.com/office/powerpoint/2010/main" val="14608250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2"/>
          <p:cNvSpPr>
            <a:spLocks noGrp="1" noChangeArrowheads="1"/>
          </p:cNvSpPr>
          <p:nvPr>
            <p:ph type="body" idx="4294967295"/>
          </p:nvPr>
        </p:nvSpPr>
        <p:spPr>
          <a:xfrm>
            <a:off x="361441" y="1140600"/>
            <a:ext cx="8555040" cy="3977698"/>
          </a:xfrm>
          <a:ln/>
        </p:spPr>
        <p:txBody>
          <a:bodyPr/>
          <a:lstStyle/>
          <a:p>
            <a:pPr marL="311045" indent="0">
              <a:buSzPct val="138000"/>
              <a:buNone/>
              <a:tabLst>
                <a:tab pos="604809" algn="l"/>
                <a:tab pos="707051" algn="l"/>
                <a:tab pos="1121777" algn="l"/>
                <a:tab pos="1536503" algn="l"/>
                <a:tab pos="1951229" algn="l"/>
                <a:tab pos="2365955" algn="l"/>
                <a:tab pos="2780681" algn="l"/>
                <a:tab pos="3195408" algn="l"/>
                <a:tab pos="3610134" algn="l"/>
                <a:tab pos="4024860" algn="l"/>
                <a:tab pos="4439586" algn="l"/>
                <a:tab pos="4854312" algn="l"/>
                <a:tab pos="5269038" algn="l"/>
                <a:tab pos="5683764" algn="l"/>
                <a:tab pos="6098490" algn="l"/>
                <a:tab pos="6513217" algn="l"/>
                <a:tab pos="6927943" algn="l"/>
                <a:tab pos="7342669" algn="l"/>
                <a:tab pos="7757395" algn="l"/>
                <a:tab pos="8172121" algn="l"/>
                <a:tab pos="8586847" algn="l"/>
              </a:tabLst>
            </a:pPr>
            <a:r>
              <a:rPr lang="en-US" dirty="0"/>
              <a:t>The Ideal Disentangling Feature Extractor</a:t>
            </a:r>
          </a:p>
        </p:txBody>
      </p:sp>
      <p:sp>
        <p:nvSpPr>
          <p:cNvPr id="32771" name="Line 3"/>
          <p:cNvSpPr>
            <a:spLocks noChangeShapeType="1"/>
          </p:cNvSpPr>
          <p:nvPr/>
        </p:nvSpPr>
        <p:spPr bwMode="auto">
          <a:xfrm flipV="1">
            <a:off x="141120" y="2873103"/>
            <a:ext cx="1440" cy="2167427"/>
          </a:xfrm>
          <a:prstGeom prst="line">
            <a:avLst/>
          </a:prstGeom>
          <a:noFill/>
          <a:ln w="36720" cap="flat">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32772" name="Line 4"/>
          <p:cNvSpPr>
            <a:spLocks noChangeShapeType="1"/>
          </p:cNvSpPr>
          <p:nvPr/>
        </p:nvSpPr>
        <p:spPr bwMode="auto">
          <a:xfrm>
            <a:off x="108000" y="5054931"/>
            <a:ext cx="1935360" cy="459409"/>
          </a:xfrm>
          <a:prstGeom prst="line">
            <a:avLst/>
          </a:prstGeom>
          <a:noFill/>
          <a:ln w="36720" cap="flat">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32773" name="Line 5"/>
          <p:cNvSpPr>
            <a:spLocks noChangeShapeType="1"/>
          </p:cNvSpPr>
          <p:nvPr/>
        </p:nvSpPr>
        <p:spPr bwMode="auto">
          <a:xfrm flipV="1">
            <a:off x="108001" y="4402543"/>
            <a:ext cx="2184480" cy="653829"/>
          </a:xfrm>
          <a:prstGeom prst="line">
            <a:avLst/>
          </a:prstGeom>
          <a:noFill/>
          <a:ln w="36720" cap="flat">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32774" name="Text Box 6"/>
          <p:cNvSpPr txBox="1">
            <a:spLocks noChangeArrowheads="1"/>
          </p:cNvSpPr>
          <p:nvPr/>
        </p:nvSpPr>
        <p:spPr bwMode="auto">
          <a:xfrm>
            <a:off x="1222560" y="5547462"/>
            <a:ext cx="1658880" cy="3053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19201" rIns="0" bIns="0"/>
          <a:lstStyle>
            <a:lvl1pPr>
              <a:tabLst>
                <a:tab pos="723900" algn="l"/>
                <a:tab pos="1447800" algn="l"/>
              </a:tabLst>
              <a:defRPr sz="2400">
                <a:solidFill>
                  <a:srgbClr val="000000"/>
                </a:solidFill>
                <a:latin typeface="Times New Roman" charset="0"/>
                <a:ea typeface="ＭＳ Ｐゴシック" charset="0"/>
                <a:cs typeface="msgothic" charset="0"/>
              </a:defRPr>
            </a:lvl1pPr>
            <a:lvl2pPr>
              <a:tabLst>
                <a:tab pos="723900" algn="l"/>
                <a:tab pos="1447800" algn="l"/>
              </a:tabLst>
              <a:defRPr sz="2400">
                <a:solidFill>
                  <a:srgbClr val="000000"/>
                </a:solidFill>
                <a:latin typeface="Times New Roman" charset="0"/>
                <a:ea typeface="ＭＳ Ｐゴシック" charset="0"/>
                <a:cs typeface="msgothic" charset="0"/>
              </a:defRPr>
            </a:lvl2pPr>
            <a:lvl3pPr>
              <a:tabLst>
                <a:tab pos="723900" algn="l"/>
                <a:tab pos="1447800" algn="l"/>
              </a:tabLst>
              <a:defRPr sz="2400">
                <a:solidFill>
                  <a:srgbClr val="000000"/>
                </a:solidFill>
                <a:latin typeface="Times New Roman" charset="0"/>
                <a:ea typeface="ＭＳ Ｐゴシック" charset="0"/>
                <a:cs typeface="msgothic" charset="0"/>
              </a:defRPr>
            </a:lvl3pPr>
            <a:lvl4pPr>
              <a:tabLst>
                <a:tab pos="723900" algn="l"/>
                <a:tab pos="1447800" algn="l"/>
              </a:tabLst>
              <a:defRPr sz="2400">
                <a:solidFill>
                  <a:srgbClr val="000000"/>
                </a:solidFill>
                <a:latin typeface="Times New Roman" charset="0"/>
                <a:ea typeface="ＭＳ Ｐゴシック" charset="0"/>
                <a:cs typeface="msgothic" charset="0"/>
              </a:defRPr>
            </a:lvl4pPr>
            <a:lvl5pPr>
              <a:tabLst>
                <a:tab pos="723900" algn="l"/>
                <a:tab pos="14478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9pPr>
          </a:lstStyle>
          <a:p>
            <a:pPr>
              <a:spcAft>
                <a:spcPct val="0"/>
              </a:spcAft>
            </a:pPr>
            <a:r>
              <a:rPr lang="en-US">
                <a:cs typeface="DejaVu Sans" charset="0"/>
              </a:rPr>
              <a:t>Pixel 1</a:t>
            </a:r>
          </a:p>
        </p:txBody>
      </p:sp>
      <p:sp>
        <p:nvSpPr>
          <p:cNvPr id="32775" name="Text Box 7"/>
          <p:cNvSpPr txBox="1">
            <a:spLocks noChangeArrowheads="1"/>
          </p:cNvSpPr>
          <p:nvPr/>
        </p:nvSpPr>
        <p:spPr bwMode="auto">
          <a:xfrm>
            <a:off x="2007360" y="4599843"/>
            <a:ext cx="1658880" cy="3053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19201" rIns="0" bIns="0"/>
          <a:lstStyle>
            <a:lvl1pPr>
              <a:tabLst>
                <a:tab pos="723900" algn="l"/>
                <a:tab pos="1447800" algn="l"/>
              </a:tabLst>
              <a:defRPr sz="2400">
                <a:solidFill>
                  <a:srgbClr val="000000"/>
                </a:solidFill>
                <a:latin typeface="Times New Roman" charset="0"/>
                <a:ea typeface="ＭＳ Ｐゴシック" charset="0"/>
                <a:cs typeface="msgothic" charset="0"/>
              </a:defRPr>
            </a:lvl1pPr>
            <a:lvl2pPr>
              <a:tabLst>
                <a:tab pos="723900" algn="l"/>
                <a:tab pos="1447800" algn="l"/>
              </a:tabLst>
              <a:defRPr sz="2400">
                <a:solidFill>
                  <a:srgbClr val="000000"/>
                </a:solidFill>
                <a:latin typeface="Times New Roman" charset="0"/>
                <a:ea typeface="ＭＳ Ｐゴシック" charset="0"/>
                <a:cs typeface="msgothic" charset="0"/>
              </a:defRPr>
            </a:lvl2pPr>
            <a:lvl3pPr>
              <a:tabLst>
                <a:tab pos="723900" algn="l"/>
                <a:tab pos="1447800" algn="l"/>
              </a:tabLst>
              <a:defRPr sz="2400">
                <a:solidFill>
                  <a:srgbClr val="000000"/>
                </a:solidFill>
                <a:latin typeface="Times New Roman" charset="0"/>
                <a:ea typeface="ＭＳ Ｐゴシック" charset="0"/>
                <a:cs typeface="msgothic" charset="0"/>
              </a:defRPr>
            </a:lvl3pPr>
            <a:lvl4pPr>
              <a:tabLst>
                <a:tab pos="723900" algn="l"/>
                <a:tab pos="1447800" algn="l"/>
              </a:tabLst>
              <a:defRPr sz="2400">
                <a:solidFill>
                  <a:srgbClr val="000000"/>
                </a:solidFill>
                <a:latin typeface="Times New Roman" charset="0"/>
                <a:ea typeface="ＭＳ Ｐゴシック" charset="0"/>
                <a:cs typeface="msgothic" charset="0"/>
              </a:defRPr>
            </a:lvl4pPr>
            <a:lvl5pPr>
              <a:tabLst>
                <a:tab pos="723900" algn="l"/>
                <a:tab pos="14478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9pPr>
          </a:lstStyle>
          <a:p>
            <a:pPr>
              <a:spcAft>
                <a:spcPct val="0"/>
              </a:spcAft>
            </a:pPr>
            <a:r>
              <a:rPr lang="en-US">
                <a:cs typeface="DejaVu Sans" charset="0"/>
              </a:rPr>
              <a:t>Pixel 2</a:t>
            </a:r>
          </a:p>
        </p:txBody>
      </p:sp>
      <p:sp>
        <p:nvSpPr>
          <p:cNvPr id="32776" name="Text Box 8"/>
          <p:cNvSpPr txBox="1">
            <a:spLocks noChangeArrowheads="1"/>
          </p:cNvSpPr>
          <p:nvPr/>
        </p:nvSpPr>
        <p:spPr bwMode="auto">
          <a:xfrm>
            <a:off x="283680" y="2717566"/>
            <a:ext cx="1658880" cy="3053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19201" rIns="0" bIns="0"/>
          <a:lstStyle>
            <a:lvl1pPr>
              <a:tabLst>
                <a:tab pos="723900" algn="l"/>
                <a:tab pos="1447800" algn="l"/>
              </a:tabLst>
              <a:defRPr sz="2400">
                <a:solidFill>
                  <a:srgbClr val="000000"/>
                </a:solidFill>
                <a:latin typeface="Times New Roman" charset="0"/>
                <a:ea typeface="ＭＳ Ｐゴシック" charset="0"/>
                <a:cs typeface="msgothic" charset="0"/>
              </a:defRPr>
            </a:lvl1pPr>
            <a:lvl2pPr>
              <a:tabLst>
                <a:tab pos="723900" algn="l"/>
                <a:tab pos="1447800" algn="l"/>
              </a:tabLst>
              <a:defRPr sz="2400">
                <a:solidFill>
                  <a:srgbClr val="000000"/>
                </a:solidFill>
                <a:latin typeface="Times New Roman" charset="0"/>
                <a:ea typeface="ＭＳ Ｐゴシック" charset="0"/>
                <a:cs typeface="msgothic" charset="0"/>
              </a:defRPr>
            </a:lvl2pPr>
            <a:lvl3pPr>
              <a:tabLst>
                <a:tab pos="723900" algn="l"/>
                <a:tab pos="1447800" algn="l"/>
              </a:tabLst>
              <a:defRPr sz="2400">
                <a:solidFill>
                  <a:srgbClr val="000000"/>
                </a:solidFill>
                <a:latin typeface="Times New Roman" charset="0"/>
                <a:ea typeface="ＭＳ Ｐゴシック" charset="0"/>
                <a:cs typeface="msgothic" charset="0"/>
              </a:defRPr>
            </a:lvl3pPr>
            <a:lvl4pPr>
              <a:tabLst>
                <a:tab pos="723900" algn="l"/>
                <a:tab pos="1447800" algn="l"/>
              </a:tabLst>
              <a:defRPr sz="2400">
                <a:solidFill>
                  <a:srgbClr val="000000"/>
                </a:solidFill>
                <a:latin typeface="Times New Roman" charset="0"/>
                <a:ea typeface="ＭＳ Ｐゴシック" charset="0"/>
                <a:cs typeface="msgothic" charset="0"/>
              </a:defRPr>
            </a:lvl4pPr>
            <a:lvl5pPr>
              <a:tabLst>
                <a:tab pos="723900" algn="l"/>
                <a:tab pos="14478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9pPr>
          </a:lstStyle>
          <a:p>
            <a:pPr>
              <a:spcAft>
                <a:spcPct val="0"/>
              </a:spcAft>
            </a:pPr>
            <a:r>
              <a:rPr lang="en-US">
                <a:cs typeface="DejaVu Sans" charset="0"/>
              </a:rPr>
              <a:t>Pixel n</a:t>
            </a:r>
          </a:p>
        </p:txBody>
      </p:sp>
      <p:sp>
        <p:nvSpPr>
          <p:cNvPr id="32777" name="Line 9"/>
          <p:cNvSpPr>
            <a:spLocks noChangeShapeType="1"/>
          </p:cNvSpPr>
          <p:nvPr/>
        </p:nvSpPr>
        <p:spPr bwMode="auto">
          <a:xfrm>
            <a:off x="2188800" y="3947455"/>
            <a:ext cx="414720" cy="1440"/>
          </a:xfrm>
          <a:prstGeom prst="line">
            <a:avLst/>
          </a:prstGeom>
          <a:noFill/>
          <a:ln w="54720" cap="flat">
            <a:solidFill>
              <a:srgbClr val="3465A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32778" name="Line 10"/>
          <p:cNvSpPr>
            <a:spLocks noChangeShapeType="1"/>
          </p:cNvSpPr>
          <p:nvPr/>
        </p:nvSpPr>
        <p:spPr bwMode="auto">
          <a:xfrm>
            <a:off x="3853440" y="3947455"/>
            <a:ext cx="414720" cy="1440"/>
          </a:xfrm>
          <a:prstGeom prst="line">
            <a:avLst/>
          </a:prstGeom>
          <a:noFill/>
          <a:ln w="54720" cap="flat">
            <a:solidFill>
              <a:srgbClr val="3465A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grpSp>
        <p:nvGrpSpPr>
          <p:cNvPr id="32779" name="Group 11"/>
          <p:cNvGrpSpPr>
            <a:grpSpLocks/>
          </p:cNvGrpSpPr>
          <p:nvPr/>
        </p:nvGrpSpPr>
        <p:grpSpPr bwMode="auto">
          <a:xfrm>
            <a:off x="4360320" y="2009011"/>
            <a:ext cx="4667040" cy="3581656"/>
            <a:chOff x="3028" y="1395"/>
            <a:chExt cx="3241" cy="2487"/>
          </a:xfrm>
        </p:grpSpPr>
        <p:sp>
          <p:nvSpPr>
            <p:cNvPr id="32780" name="Text Box 12"/>
            <p:cNvSpPr txBox="1">
              <a:spLocks noChangeArrowheads="1"/>
            </p:cNvSpPr>
            <p:nvPr/>
          </p:nvSpPr>
          <p:spPr bwMode="auto">
            <a:xfrm>
              <a:off x="3890" y="3625"/>
              <a:ext cx="1032" cy="2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21168" rIns="0" bIns="0"/>
            <a:lstStyle>
              <a:lvl1pPr>
                <a:tabLst>
                  <a:tab pos="723900" algn="l"/>
                  <a:tab pos="1447800" algn="l"/>
                </a:tabLst>
                <a:defRPr sz="2400">
                  <a:solidFill>
                    <a:srgbClr val="000000"/>
                  </a:solidFill>
                  <a:latin typeface="Times New Roman" charset="0"/>
                  <a:ea typeface="ＭＳ Ｐゴシック" charset="0"/>
                  <a:cs typeface="msgothic" charset="0"/>
                </a:defRPr>
              </a:lvl1pPr>
              <a:lvl2pPr>
                <a:tabLst>
                  <a:tab pos="723900" algn="l"/>
                  <a:tab pos="1447800" algn="l"/>
                </a:tabLst>
                <a:defRPr sz="2400">
                  <a:solidFill>
                    <a:srgbClr val="000000"/>
                  </a:solidFill>
                  <a:latin typeface="Times New Roman" charset="0"/>
                  <a:ea typeface="ＭＳ Ｐゴシック" charset="0"/>
                  <a:cs typeface="msgothic" charset="0"/>
                </a:defRPr>
              </a:lvl2pPr>
              <a:lvl3pPr>
                <a:tabLst>
                  <a:tab pos="723900" algn="l"/>
                  <a:tab pos="1447800" algn="l"/>
                </a:tabLst>
                <a:defRPr sz="2400">
                  <a:solidFill>
                    <a:srgbClr val="000000"/>
                  </a:solidFill>
                  <a:latin typeface="Times New Roman" charset="0"/>
                  <a:ea typeface="ＭＳ Ｐゴシック" charset="0"/>
                  <a:cs typeface="msgothic" charset="0"/>
                </a:defRPr>
              </a:lvl3pPr>
              <a:lvl4pPr>
                <a:tabLst>
                  <a:tab pos="723900" algn="l"/>
                  <a:tab pos="1447800" algn="l"/>
                </a:tabLst>
                <a:defRPr sz="2400">
                  <a:solidFill>
                    <a:srgbClr val="000000"/>
                  </a:solidFill>
                  <a:latin typeface="Times New Roman" charset="0"/>
                  <a:ea typeface="ＭＳ Ｐゴシック" charset="0"/>
                  <a:cs typeface="msgothic" charset="0"/>
                </a:defRPr>
              </a:lvl4pPr>
              <a:lvl5pPr>
                <a:tabLst>
                  <a:tab pos="723900" algn="l"/>
                  <a:tab pos="14478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723900" algn="l"/>
                  <a:tab pos="1447800" algn="l"/>
                </a:tabLst>
                <a:defRPr sz="2400">
                  <a:solidFill>
                    <a:srgbClr val="000000"/>
                  </a:solidFill>
                  <a:latin typeface="Times New Roman" charset="0"/>
                  <a:ea typeface="ＭＳ Ｐゴシック" charset="0"/>
                  <a:cs typeface="msgothic" charset="0"/>
                </a:defRPr>
              </a:lvl9pPr>
            </a:lstStyle>
            <a:p>
              <a:pPr>
                <a:spcAft>
                  <a:spcPct val="0"/>
                </a:spcAft>
              </a:pPr>
              <a:r>
                <a:rPr lang="en-US">
                  <a:cs typeface="DejaVu Sans" charset="0"/>
                </a:rPr>
                <a:t>Expression</a:t>
              </a:r>
            </a:p>
          </p:txBody>
        </p:sp>
        <p:sp>
          <p:nvSpPr>
            <p:cNvPr id="32781" name="Text Box 13"/>
            <p:cNvSpPr txBox="1">
              <a:spLocks noChangeArrowheads="1"/>
            </p:cNvSpPr>
            <p:nvPr/>
          </p:nvSpPr>
          <p:spPr bwMode="auto">
            <a:xfrm>
              <a:off x="5019" y="1572"/>
              <a:ext cx="645" cy="2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21168" rIns="0" bIns="0"/>
            <a:lstStyle>
              <a:lvl1pPr>
                <a:tabLst>
                  <a:tab pos="723900" algn="l"/>
                </a:tabLst>
                <a:defRPr sz="2400">
                  <a:solidFill>
                    <a:srgbClr val="000000"/>
                  </a:solidFill>
                  <a:latin typeface="Times New Roman" charset="0"/>
                  <a:ea typeface="ＭＳ Ｐゴシック" charset="0"/>
                  <a:cs typeface="msgothic" charset="0"/>
                </a:defRPr>
              </a:lvl1pPr>
              <a:lvl2pPr>
                <a:tabLst>
                  <a:tab pos="723900" algn="l"/>
                </a:tabLst>
                <a:defRPr sz="2400">
                  <a:solidFill>
                    <a:srgbClr val="000000"/>
                  </a:solidFill>
                  <a:latin typeface="Times New Roman" charset="0"/>
                  <a:ea typeface="ＭＳ Ｐゴシック" charset="0"/>
                  <a:cs typeface="msgothic" charset="0"/>
                </a:defRPr>
              </a:lvl2pPr>
              <a:lvl3pPr>
                <a:tabLst>
                  <a:tab pos="723900" algn="l"/>
                </a:tabLst>
                <a:defRPr sz="2400">
                  <a:solidFill>
                    <a:srgbClr val="000000"/>
                  </a:solidFill>
                  <a:latin typeface="Times New Roman" charset="0"/>
                  <a:ea typeface="ＭＳ Ｐゴシック" charset="0"/>
                  <a:cs typeface="msgothic" charset="0"/>
                </a:defRPr>
              </a:lvl3pPr>
              <a:lvl4pPr>
                <a:tabLst>
                  <a:tab pos="723900" algn="l"/>
                </a:tabLst>
                <a:defRPr sz="2400">
                  <a:solidFill>
                    <a:srgbClr val="000000"/>
                  </a:solidFill>
                  <a:latin typeface="Times New Roman" charset="0"/>
                  <a:ea typeface="ＭＳ Ｐゴシック" charset="0"/>
                  <a:cs typeface="msgothic" charset="0"/>
                </a:defRPr>
              </a:lvl4pPr>
              <a:lvl5pPr>
                <a:tabLst>
                  <a:tab pos="7239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7239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7239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7239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723900" algn="l"/>
                </a:tabLst>
                <a:defRPr sz="2400">
                  <a:solidFill>
                    <a:srgbClr val="000000"/>
                  </a:solidFill>
                  <a:latin typeface="Times New Roman" charset="0"/>
                  <a:ea typeface="ＭＳ Ｐゴシック" charset="0"/>
                  <a:cs typeface="msgothic" charset="0"/>
                </a:defRPr>
              </a:lvl9pPr>
            </a:lstStyle>
            <a:p>
              <a:pPr>
                <a:spcAft>
                  <a:spcPct val="0"/>
                </a:spcAft>
              </a:pPr>
              <a:r>
                <a:rPr lang="en-US">
                  <a:cs typeface="DejaVu Sans" charset="0"/>
                </a:rPr>
                <a:t>View</a:t>
              </a:r>
            </a:p>
          </p:txBody>
        </p:sp>
        <p:sp>
          <p:nvSpPr>
            <p:cNvPr id="32782" name="Line 14"/>
            <p:cNvSpPr>
              <a:spLocks noChangeShapeType="1"/>
            </p:cNvSpPr>
            <p:nvPr/>
          </p:nvSpPr>
          <p:spPr bwMode="auto">
            <a:xfrm>
              <a:off x="3157" y="2326"/>
              <a:ext cx="1807" cy="1461"/>
            </a:xfrm>
            <a:prstGeom prst="line">
              <a:avLst/>
            </a:prstGeom>
            <a:noFill/>
            <a:ln w="36720" cap="flat">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2783" name="Line 15"/>
            <p:cNvSpPr>
              <a:spLocks noChangeShapeType="1"/>
            </p:cNvSpPr>
            <p:nvPr/>
          </p:nvSpPr>
          <p:spPr bwMode="auto">
            <a:xfrm flipV="1">
              <a:off x="3157" y="1849"/>
              <a:ext cx="2135" cy="470"/>
            </a:xfrm>
            <a:prstGeom prst="line">
              <a:avLst/>
            </a:prstGeom>
            <a:noFill/>
            <a:ln w="36720" cap="flat">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2784" name="Line 16"/>
            <p:cNvSpPr>
              <a:spLocks noChangeShapeType="1"/>
            </p:cNvSpPr>
            <p:nvPr/>
          </p:nvSpPr>
          <p:spPr bwMode="auto">
            <a:xfrm flipV="1">
              <a:off x="3279" y="2012"/>
              <a:ext cx="2135" cy="470"/>
            </a:xfrm>
            <a:prstGeom prst="line">
              <a:avLst/>
            </a:prstGeom>
            <a:noFill/>
            <a:ln w="18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2785" name="Line 17"/>
            <p:cNvSpPr>
              <a:spLocks noChangeShapeType="1"/>
            </p:cNvSpPr>
            <p:nvPr/>
          </p:nvSpPr>
          <p:spPr bwMode="auto">
            <a:xfrm flipV="1">
              <a:off x="3463" y="2236"/>
              <a:ext cx="2135" cy="470"/>
            </a:xfrm>
            <a:prstGeom prst="line">
              <a:avLst/>
            </a:prstGeom>
            <a:noFill/>
            <a:ln w="18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2786" name="Line 18"/>
            <p:cNvSpPr>
              <a:spLocks noChangeShapeType="1"/>
            </p:cNvSpPr>
            <p:nvPr/>
          </p:nvSpPr>
          <p:spPr bwMode="auto">
            <a:xfrm flipV="1">
              <a:off x="3625" y="2439"/>
              <a:ext cx="2135" cy="470"/>
            </a:xfrm>
            <a:prstGeom prst="line">
              <a:avLst/>
            </a:prstGeom>
            <a:noFill/>
            <a:ln w="18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2787" name="Line 19"/>
            <p:cNvSpPr>
              <a:spLocks noChangeShapeType="1"/>
            </p:cNvSpPr>
            <p:nvPr/>
          </p:nvSpPr>
          <p:spPr bwMode="auto">
            <a:xfrm flipV="1">
              <a:off x="3849" y="2663"/>
              <a:ext cx="2135" cy="470"/>
            </a:xfrm>
            <a:prstGeom prst="line">
              <a:avLst/>
            </a:prstGeom>
            <a:noFill/>
            <a:ln w="18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2788" name="Line 20"/>
            <p:cNvSpPr>
              <a:spLocks noChangeShapeType="1"/>
            </p:cNvSpPr>
            <p:nvPr/>
          </p:nvSpPr>
          <p:spPr bwMode="auto">
            <a:xfrm flipV="1">
              <a:off x="4135" y="2887"/>
              <a:ext cx="2135" cy="470"/>
            </a:xfrm>
            <a:prstGeom prst="line">
              <a:avLst/>
            </a:prstGeom>
            <a:noFill/>
            <a:ln w="18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2789" name="Line 21"/>
            <p:cNvSpPr>
              <a:spLocks noChangeShapeType="1"/>
            </p:cNvSpPr>
            <p:nvPr/>
          </p:nvSpPr>
          <p:spPr bwMode="auto">
            <a:xfrm flipH="1" flipV="1">
              <a:off x="3487" y="2156"/>
              <a:ext cx="1478" cy="1204"/>
            </a:xfrm>
            <a:prstGeom prst="line">
              <a:avLst/>
            </a:prstGeom>
            <a:noFill/>
            <a:ln w="18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2790" name="Line 22"/>
            <p:cNvSpPr>
              <a:spLocks noChangeShapeType="1"/>
            </p:cNvSpPr>
            <p:nvPr/>
          </p:nvSpPr>
          <p:spPr bwMode="auto">
            <a:xfrm flipH="1" flipV="1">
              <a:off x="3935" y="2054"/>
              <a:ext cx="1478" cy="1204"/>
            </a:xfrm>
            <a:prstGeom prst="line">
              <a:avLst/>
            </a:prstGeom>
            <a:noFill/>
            <a:ln w="18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2791" name="Line 23"/>
            <p:cNvSpPr>
              <a:spLocks noChangeShapeType="1"/>
            </p:cNvSpPr>
            <p:nvPr/>
          </p:nvSpPr>
          <p:spPr bwMode="auto">
            <a:xfrm flipH="1" flipV="1">
              <a:off x="4362" y="1973"/>
              <a:ext cx="1478" cy="1204"/>
            </a:xfrm>
            <a:prstGeom prst="line">
              <a:avLst/>
            </a:prstGeom>
            <a:noFill/>
            <a:ln w="18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2792" name="Line 24"/>
            <p:cNvSpPr>
              <a:spLocks noChangeShapeType="1"/>
            </p:cNvSpPr>
            <p:nvPr/>
          </p:nvSpPr>
          <p:spPr bwMode="auto">
            <a:xfrm flipH="1" flipV="1">
              <a:off x="4769" y="1892"/>
              <a:ext cx="1478" cy="1204"/>
            </a:xfrm>
            <a:prstGeom prst="line">
              <a:avLst/>
            </a:prstGeom>
            <a:noFill/>
            <a:ln w="18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pic>
          <p:nvPicPr>
            <p:cNvPr id="32793"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 y="2977"/>
              <a:ext cx="645" cy="64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2794"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 y="1395"/>
              <a:ext cx="645" cy="64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2795" name="Oval 27"/>
            <p:cNvSpPr>
              <a:spLocks noChangeArrowheads="1"/>
            </p:cNvSpPr>
            <p:nvPr/>
          </p:nvSpPr>
          <p:spPr bwMode="auto">
            <a:xfrm>
              <a:off x="3639" y="2323"/>
              <a:ext cx="128" cy="128"/>
            </a:xfrm>
            <a:prstGeom prst="ellipse">
              <a:avLst/>
            </a:prstGeom>
            <a:solidFill>
              <a:srgbClr val="0000FF"/>
            </a:solidFill>
            <a:ln w="9525" cap="flat">
              <a:solidFill>
                <a:srgbClr val="3465AF"/>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796" name="Oval 28"/>
            <p:cNvSpPr>
              <a:spLocks noChangeArrowheads="1"/>
            </p:cNvSpPr>
            <p:nvPr/>
          </p:nvSpPr>
          <p:spPr bwMode="auto">
            <a:xfrm>
              <a:off x="4433" y="2913"/>
              <a:ext cx="128" cy="128"/>
            </a:xfrm>
            <a:prstGeom prst="ellipse">
              <a:avLst/>
            </a:prstGeom>
            <a:solidFill>
              <a:srgbClr val="0000FF"/>
            </a:solidFill>
            <a:ln w="9525" cap="flat">
              <a:solidFill>
                <a:srgbClr val="3465AF"/>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797" name="Oval 29"/>
            <p:cNvSpPr>
              <a:spLocks noChangeArrowheads="1"/>
            </p:cNvSpPr>
            <p:nvPr/>
          </p:nvSpPr>
          <p:spPr bwMode="auto">
            <a:xfrm>
              <a:off x="4962" y="2018"/>
              <a:ext cx="128" cy="128"/>
            </a:xfrm>
            <a:prstGeom prst="ellipse">
              <a:avLst/>
            </a:prstGeom>
            <a:solidFill>
              <a:srgbClr val="0000FF"/>
            </a:solidFill>
            <a:ln w="9525" cap="flat">
              <a:solidFill>
                <a:srgbClr val="3465AF"/>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32798"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 y="2338"/>
              <a:ext cx="645" cy="64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sp>
        <p:nvSpPr>
          <p:cNvPr id="32799" name="Rectangle 31"/>
          <p:cNvSpPr>
            <a:spLocks noChangeArrowheads="1"/>
          </p:cNvSpPr>
          <p:nvPr/>
        </p:nvSpPr>
        <p:spPr bwMode="auto">
          <a:xfrm>
            <a:off x="2617920" y="3267703"/>
            <a:ext cx="1251360" cy="1284615"/>
          </a:xfrm>
          <a:prstGeom prst="rect">
            <a:avLst/>
          </a:prstGeom>
          <a:noFill/>
          <a:ln w="36000" cap="flat">
            <a:solidFill>
              <a:srgbClr val="0000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6328" tIns="35595" rIns="16328" bIns="16328" anchor="ct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600" dirty="0">
                <a:solidFill>
                  <a:srgbClr val="000000"/>
                </a:solidFill>
              </a:rPr>
              <a:t>Ideal</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600" dirty="0">
                <a:solidFill>
                  <a:srgbClr val="000000"/>
                </a:solidFill>
              </a:rPr>
              <a:t>Feature</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600" dirty="0">
                <a:solidFill>
                  <a:srgbClr val="000000"/>
                </a:solidFill>
              </a:rPr>
              <a:t>Extractor</a:t>
            </a:r>
          </a:p>
        </p:txBody>
      </p:sp>
      <p:sp>
        <p:nvSpPr>
          <p:cNvPr id="33" name="Title 1"/>
          <p:cNvSpPr>
            <a:spLocks noGrp="1"/>
          </p:cNvSpPr>
          <p:nvPr>
            <p:ph type="title"/>
          </p:nvPr>
        </p:nvSpPr>
        <p:spPr>
          <a:xfrm>
            <a:off x="0" y="228600"/>
            <a:ext cx="9144000" cy="685800"/>
          </a:xfrm>
        </p:spPr>
        <p:txBody>
          <a:bodyPr/>
          <a:lstStyle/>
          <a:p>
            <a:r>
              <a:rPr lang="en-US" dirty="0"/>
              <a:t>Power of distributed representations!</a:t>
            </a:r>
          </a:p>
        </p:txBody>
      </p:sp>
      <p:sp>
        <p:nvSpPr>
          <p:cNvPr id="34" name="TextBox 33"/>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
        <p:nvSpPr>
          <p:cNvPr id="38"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90</a:t>
            </a:fld>
            <a:endParaRPr lang="en-US"/>
          </a:p>
        </p:txBody>
      </p:sp>
    </p:spTree>
    <p:extLst>
      <p:ext uri="{BB962C8B-B14F-4D97-AF65-F5344CB8AC3E}">
        <p14:creationId xmlns:p14="http://schemas.microsoft.com/office/powerpoint/2010/main" val="39271697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Representations</a:t>
            </a:r>
            <a:endParaRPr lang="en-US" dirty="0"/>
          </a:p>
        </p:txBody>
      </p:sp>
      <p:sp>
        <p:nvSpPr>
          <p:cNvPr id="3" name="Content Placeholder 2"/>
          <p:cNvSpPr>
            <a:spLocks noGrp="1"/>
          </p:cNvSpPr>
          <p:nvPr>
            <p:ph idx="1"/>
          </p:nvPr>
        </p:nvSpPr>
        <p:spPr/>
        <p:txBody>
          <a:bodyPr/>
          <a:lstStyle/>
          <a:p>
            <a:r>
              <a:rPr lang="en-US" dirty="0" smtClean="0"/>
              <a:t>Q: What objects are in the image? Where?</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91</a:t>
            </a:fld>
            <a:endParaRPr lang="en-US"/>
          </a:p>
        </p:txBody>
      </p:sp>
      <p:pic>
        <p:nvPicPr>
          <p:cNvPr id="7" name="Picture 6"/>
          <p:cNvPicPr>
            <a:picLocks noChangeAspect="1"/>
          </p:cNvPicPr>
          <p:nvPr/>
        </p:nvPicPr>
        <p:blipFill>
          <a:blip r:embed="rId2"/>
          <a:stretch>
            <a:fillRect/>
          </a:stretch>
        </p:blipFill>
        <p:spPr>
          <a:xfrm>
            <a:off x="0" y="1600200"/>
            <a:ext cx="9144000" cy="4901473"/>
          </a:xfrm>
          <a:prstGeom prst="rect">
            <a:avLst/>
          </a:prstGeom>
        </p:spPr>
      </p:pic>
      <p:sp>
        <p:nvSpPr>
          <p:cNvPr id="8" name="TextBox 7"/>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423497450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So what </a:t>
            </a:r>
            <a:r>
              <a:rPr lang="en-US" i="1" dirty="0" smtClean="0"/>
              <a:t>is</a:t>
            </a:r>
            <a:r>
              <a:rPr lang="en-US" dirty="0" smtClean="0"/>
              <a:t> Deep (Machine) Learning?</a:t>
            </a:r>
            <a:endParaRPr lang="en-US" dirty="0"/>
          </a:p>
        </p:txBody>
      </p:sp>
      <p:sp>
        <p:nvSpPr>
          <p:cNvPr id="3" name="Content Placeholder 2"/>
          <p:cNvSpPr>
            <a:spLocks noGrp="1"/>
          </p:cNvSpPr>
          <p:nvPr>
            <p:ph idx="1"/>
          </p:nvPr>
        </p:nvSpPr>
        <p:spPr/>
        <p:txBody>
          <a:bodyPr/>
          <a:lstStyle/>
          <a:p>
            <a:r>
              <a:rPr lang="en-US" dirty="0" smtClean="0"/>
              <a:t>A few different ideas:</a:t>
            </a:r>
          </a:p>
          <a:p>
            <a:endParaRPr lang="en-US" dirty="0"/>
          </a:p>
          <a:p>
            <a:r>
              <a:rPr lang="en-US" dirty="0" smtClean="0"/>
              <a:t>(Hierarchical) Compositionality</a:t>
            </a:r>
          </a:p>
          <a:p>
            <a:pPr lvl="1"/>
            <a:r>
              <a:rPr lang="en-US" dirty="0" smtClean="0"/>
              <a:t>Cascade of non-linear transformations</a:t>
            </a:r>
          </a:p>
          <a:p>
            <a:pPr lvl="1"/>
            <a:r>
              <a:rPr lang="en-US" dirty="0" smtClean="0"/>
              <a:t>Multiple layers of representations</a:t>
            </a:r>
          </a:p>
          <a:p>
            <a:endParaRPr lang="en-US" dirty="0"/>
          </a:p>
          <a:p>
            <a:r>
              <a:rPr lang="en-US" dirty="0" smtClean="0"/>
              <a:t>End-to-End Learning</a:t>
            </a:r>
          </a:p>
          <a:p>
            <a:pPr lvl="1"/>
            <a:r>
              <a:rPr lang="en-US" dirty="0" smtClean="0"/>
              <a:t>Learning (goal-driven) representations</a:t>
            </a:r>
          </a:p>
          <a:p>
            <a:pPr lvl="1"/>
            <a:r>
              <a:rPr lang="en-US" dirty="0" smtClean="0"/>
              <a:t>Learning to feature extraction</a:t>
            </a:r>
          </a:p>
          <a:p>
            <a:endParaRPr lang="en-US" dirty="0"/>
          </a:p>
          <a:p>
            <a:r>
              <a:rPr lang="en-US" dirty="0" smtClean="0"/>
              <a:t>Distributed Representations</a:t>
            </a:r>
          </a:p>
          <a:p>
            <a:pPr lvl="1"/>
            <a:r>
              <a:rPr lang="en-US" dirty="0" smtClean="0"/>
              <a:t>No single neuron “encodes” everything</a:t>
            </a:r>
          </a:p>
          <a:p>
            <a:pPr lvl="1"/>
            <a:r>
              <a:rPr lang="en-US" dirty="0" smtClean="0"/>
              <a:t>Groups of neurons work together</a:t>
            </a:r>
          </a:p>
          <a:p>
            <a:pPr lvl="1"/>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92</a:t>
            </a:fld>
            <a:endParaRPr lang="en-US"/>
          </a:p>
        </p:txBody>
      </p:sp>
    </p:spTree>
    <p:extLst>
      <p:ext uri="{BB962C8B-B14F-4D97-AF65-F5344CB8AC3E}">
        <p14:creationId xmlns:p14="http://schemas.microsoft.com/office/powerpoint/2010/main" val="250607776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dirty="0" smtClean="0"/>
              <a:t>Benefits of Deep/Representation Learning</a:t>
            </a:r>
            <a:endParaRPr lang="en-US" dirty="0"/>
          </a:p>
        </p:txBody>
      </p:sp>
      <p:sp>
        <p:nvSpPr>
          <p:cNvPr id="3" name="Content Placeholder 2"/>
          <p:cNvSpPr>
            <a:spLocks noGrp="1"/>
          </p:cNvSpPr>
          <p:nvPr>
            <p:ph idx="1"/>
          </p:nvPr>
        </p:nvSpPr>
        <p:spPr/>
        <p:txBody>
          <a:bodyPr/>
          <a:lstStyle/>
          <a:p>
            <a:r>
              <a:rPr lang="en-US" dirty="0" smtClean="0"/>
              <a:t>(Usually) Better Performance</a:t>
            </a:r>
          </a:p>
          <a:p>
            <a:pPr lvl="1"/>
            <a:r>
              <a:rPr lang="en-US" i="1" dirty="0" smtClean="0"/>
              <a:t>“Because gradient descent is better than you”</a:t>
            </a:r>
            <a:br>
              <a:rPr lang="en-US" i="1" dirty="0" smtClean="0"/>
            </a:br>
            <a:r>
              <a:rPr lang="en-US" i="1" dirty="0" err="1" smtClean="0"/>
              <a:t>Yann</a:t>
            </a:r>
            <a:r>
              <a:rPr lang="en-US" i="1" dirty="0" smtClean="0"/>
              <a:t> </a:t>
            </a:r>
            <a:r>
              <a:rPr lang="en-US" i="1" dirty="0" err="1" smtClean="0"/>
              <a:t>LeCun</a:t>
            </a:r>
            <a:endParaRPr lang="en-US" i="1" dirty="0" smtClean="0"/>
          </a:p>
          <a:p>
            <a:endParaRPr lang="en-US" dirty="0"/>
          </a:p>
          <a:p>
            <a:r>
              <a:rPr lang="en-US" dirty="0" smtClean="0"/>
              <a:t>New domains without “experts”</a:t>
            </a:r>
          </a:p>
          <a:p>
            <a:pPr lvl="1"/>
            <a:r>
              <a:rPr lang="en-US" dirty="0" smtClean="0"/>
              <a:t>RGBD</a:t>
            </a:r>
          </a:p>
          <a:p>
            <a:pPr lvl="1"/>
            <a:r>
              <a:rPr lang="en-US" dirty="0" smtClean="0"/>
              <a:t>Multi-spectral data</a:t>
            </a:r>
          </a:p>
          <a:p>
            <a:pPr lvl="1"/>
            <a:r>
              <a:rPr lang="en-US" dirty="0" smtClean="0"/>
              <a:t>Gene-expression data</a:t>
            </a:r>
          </a:p>
          <a:p>
            <a:pPr lvl="1"/>
            <a:r>
              <a:rPr lang="en-US" dirty="0" smtClean="0"/>
              <a:t>Unclear how to hand-engineer</a:t>
            </a:r>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93</a:t>
            </a:fld>
            <a:endParaRPr lang="en-US"/>
          </a:p>
        </p:txBody>
      </p:sp>
    </p:spTree>
    <p:extLst>
      <p:ext uri="{BB962C8B-B14F-4D97-AF65-F5344CB8AC3E}">
        <p14:creationId xmlns:p14="http://schemas.microsoft.com/office/powerpoint/2010/main" val="282247175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“Expert” intuitions can be misleading</a:t>
            </a:r>
            <a:endParaRPr lang="en-US" dirty="0"/>
          </a:p>
        </p:txBody>
      </p:sp>
      <p:sp>
        <p:nvSpPr>
          <p:cNvPr id="3" name="Content Placeholder 2"/>
          <p:cNvSpPr>
            <a:spLocks noGrp="1"/>
          </p:cNvSpPr>
          <p:nvPr>
            <p:ph idx="1"/>
          </p:nvPr>
        </p:nvSpPr>
        <p:spPr/>
        <p:txBody>
          <a:bodyPr/>
          <a:lstStyle/>
          <a:p>
            <a:r>
              <a:rPr lang="en-US" i="1" dirty="0" smtClean="0"/>
              <a:t>“Every time I fire a linguist, the performance of our speech recognition system goes up”</a:t>
            </a:r>
            <a:endParaRPr lang="en-US" dirty="0" smtClean="0"/>
          </a:p>
          <a:p>
            <a:pPr lvl="1"/>
            <a:r>
              <a:rPr lang="en-US" dirty="0" smtClean="0"/>
              <a:t>Fred </a:t>
            </a:r>
            <a:r>
              <a:rPr lang="en-US" dirty="0" err="1" smtClean="0"/>
              <a:t>Jelinik</a:t>
            </a:r>
            <a:r>
              <a:rPr lang="en-US" dirty="0" smtClean="0"/>
              <a:t>, IBM </a:t>
            </a:r>
            <a:r>
              <a:rPr lang="fr-FR" dirty="0" smtClean="0"/>
              <a:t>’</a:t>
            </a:r>
            <a:r>
              <a:rPr lang="en-US" dirty="0" smtClean="0"/>
              <a:t>98</a:t>
            </a:r>
          </a:p>
          <a:p>
            <a:pPr lvl="1"/>
            <a:endParaRPr lang="en-US" dirty="0"/>
          </a:p>
          <a:p>
            <a:endParaRPr lang="en-US" dirty="0" smtClean="0"/>
          </a:p>
          <a:p>
            <a:endParaRPr lang="en-US" dirty="0"/>
          </a:p>
          <a:p>
            <a:endParaRPr lang="en-US" dirty="0" smtClean="0"/>
          </a:p>
          <a:p>
            <a:r>
              <a:rPr lang="en-US" i="1" dirty="0" smtClean="0"/>
              <a:t>“Maybe the molecule didn’t go to graduate school”</a:t>
            </a:r>
            <a:endParaRPr lang="en-US" dirty="0" smtClean="0"/>
          </a:p>
          <a:p>
            <a:pPr lvl="1"/>
            <a:r>
              <a:rPr lang="en-US" dirty="0" smtClean="0"/>
              <a:t>Will Welch defending the success of his approximate molecular screening algorithm, given that he’s a computer scientist, not a chemist</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94</a:t>
            </a:fld>
            <a:endParaRPr lang="en-US"/>
          </a:p>
        </p:txBody>
      </p:sp>
      <p:pic>
        <p:nvPicPr>
          <p:cNvPr id="6" name="Picture 5"/>
          <p:cNvPicPr>
            <a:picLocks noChangeAspect="1"/>
          </p:cNvPicPr>
          <p:nvPr/>
        </p:nvPicPr>
        <p:blipFill>
          <a:blip r:embed="rId2"/>
          <a:stretch>
            <a:fillRect/>
          </a:stretch>
        </p:blipFill>
        <p:spPr>
          <a:xfrm>
            <a:off x="4419600" y="2057400"/>
            <a:ext cx="1158240" cy="1447800"/>
          </a:xfrm>
          <a:prstGeom prst="rect">
            <a:avLst/>
          </a:prstGeom>
        </p:spPr>
      </p:pic>
      <p:sp>
        <p:nvSpPr>
          <p:cNvPr id="7" name="TextBox 6"/>
          <p:cNvSpPr txBox="1"/>
          <p:nvPr/>
        </p:nvSpPr>
        <p:spPr>
          <a:xfrm>
            <a:off x="2667000" y="6027003"/>
            <a:ext cx="5580427" cy="830997"/>
          </a:xfrm>
          <a:prstGeom prst="rect">
            <a:avLst/>
          </a:prstGeom>
          <a:noFill/>
        </p:spPr>
        <p:txBody>
          <a:bodyPr wrap="square" rtlCol="0">
            <a:spAutoFit/>
          </a:bodyPr>
          <a:lstStyle/>
          <a:p>
            <a:r>
              <a:rPr lang="en-US" dirty="0"/>
              <a:t>Database Screening for HIV Protease Ligands: </a:t>
            </a:r>
            <a:r>
              <a:rPr lang="en-US" dirty="0" smtClean="0"/>
              <a:t>The Influence </a:t>
            </a:r>
            <a:r>
              <a:rPr lang="en-US" dirty="0"/>
              <a:t>of Binding-</a:t>
            </a:r>
            <a:r>
              <a:rPr lang="en-US" dirty="0" smtClean="0"/>
              <a:t>Site Conformation and Representation </a:t>
            </a:r>
            <a:r>
              <a:rPr lang="en-US" dirty="0"/>
              <a:t>on Ligand Selectivity", </a:t>
            </a:r>
            <a:r>
              <a:rPr lang="en-US" dirty="0" smtClean="0"/>
              <a:t>Volker </a:t>
            </a:r>
            <a:r>
              <a:rPr lang="en-US" dirty="0" err="1" smtClean="0"/>
              <a:t>Schnecke</a:t>
            </a:r>
            <a:r>
              <a:rPr lang="en-US" dirty="0" smtClean="0"/>
              <a:t>, Leslie </a:t>
            </a:r>
            <a:r>
              <a:rPr lang="en-US" dirty="0"/>
              <a:t>A. Kuhn, Proceedings of the </a:t>
            </a:r>
            <a:r>
              <a:rPr lang="en-US" dirty="0" smtClean="0"/>
              <a:t>Seventh International </a:t>
            </a:r>
            <a:r>
              <a:rPr lang="en-US" dirty="0"/>
              <a:t>Conference on Intelligent Systems </a:t>
            </a:r>
            <a:r>
              <a:rPr lang="en-US" dirty="0" smtClean="0"/>
              <a:t>for Molecular </a:t>
            </a:r>
            <a:r>
              <a:rPr lang="en-US" dirty="0"/>
              <a:t>Biology, Pages 242-251, AAAI </a:t>
            </a:r>
            <a:r>
              <a:rPr lang="en-US" dirty="0" smtClean="0"/>
              <a:t>Press, </a:t>
            </a:r>
            <a:r>
              <a:rPr lang="en-US" dirty="0"/>
              <a:t>1999</a:t>
            </a:r>
            <a:r>
              <a:rPr lang="en-US" dirty="0" smtClean="0"/>
              <a:t>.</a:t>
            </a:r>
            <a:endParaRPr lang="en-US" dirty="0"/>
          </a:p>
        </p:txBody>
      </p:sp>
    </p:spTree>
    <p:extLst>
      <p:ext uri="{BB962C8B-B14F-4D97-AF65-F5344CB8AC3E}">
        <p14:creationId xmlns:p14="http://schemas.microsoft.com/office/powerpoint/2010/main" val="342613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dirty="0"/>
              <a:t>Benefits of Deep/Representation Learning</a:t>
            </a:r>
          </a:p>
        </p:txBody>
      </p:sp>
      <p:sp>
        <p:nvSpPr>
          <p:cNvPr id="3" name="Content Placeholder 2"/>
          <p:cNvSpPr>
            <a:spLocks noGrp="1"/>
          </p:cNvSpPr>
          <p:nvPr>
            <p:ph idx="1"/>
          </p:nvPr>
        </p:nvSpPr>
        <p:spPr/>
        <p:txBody>
          <a:bodyPr/>
          <a:lstStyle/>
          <a:p>
            <a:r>
              <a:rPr lang="en-US" dirty="0" smtClean="0"/>
              <a:t>Modularity! </a:t>
            </a:r>
          </a:p>
          <a:p>
            <a:r>
              <a:rPr lang="en-US" dirty="0" smtClean="0"/>
              <a:t>Plug and play architectures!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95</a:t>
            </a:fld>
            <a:endParaRPr lang="en-US"/>
          </a:p>
        </p:txBody>
      </p:sp>
    </p:spTree>
    <p:extLst>
      <p:ext uri="{BB962C8B-B14F-4D97-AF65-F5344CB8AC3E}">
        <p14:creationId xmlns:p14="http://schemas.microsoft.com/office/powerpoint/2010/main" val="9544422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1658880" y="3648287"/>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7" name="Rectangle 3"/>
          <p:cNvSpPr>
            <a:spLocks noChangeArrowheads="1"/>
          </p:cNvSpPr>
          <p:nvPr/>
        </p:nvSpPr>
        <p:spPr bwMode="auto">
          <a:xfrm>
            <a:off x="3748320" y="3452426"/>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8" name="Rectangle 4"/>
          <p:cNvSpPr>
            <a:spLocks noChangeArrowheads="1"/>
          </p:cNvSpPr>
          <p:nvPr/>
        </p:nvSpPr>
        <p:spPr bwMode="auto">
          <a:xfrm>
            <a:off x="2736000" y="4986187"/>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9" name="Rectangle 5"/>
          <p:cNvSpPr>
            <a:spLocks noChangeArrowheads="1"/>
          </p:cNvSpPr>
          <p:nvPr/>
        </p:nvSpPr>
        <p:spPr bwMode="auto">
          <a:xfrm>
            <a:off x="2312640" y="2308946"/>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10" name="Rectangle 6"/>
          <p:cNvSpPr>
            <a:spLocks noChangeArrowheads="1"/>
          </p:cNvSpPr>
          <p:nvPr/>
        </p:nvSpPr>
        <p:spPr bwMode="auto">
          <a:xfrm>
            <a:off x="3160800" y="1231713"/>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11" name="Line 7"/>
          <p:cNvSpPr>
            <a:spLocks noChangeShapeType="1"/>
          </p:cNvSpPr>
          <p:nvPr/>
        </p:nvSpPr>
        <p:spPr bwMode="auto">
          <a:xfrm flipV="1">
            <a:off x="3362401" y="5796993"/>
            <a:ext cx="1440" cy="832407"/>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2" name="Line 8"/>
          <p:cNvSpPr>
            <a:spLocks noChangeShapeType="1"/>
          </p:cNvSpPr>
          <p:nvPr/>
        </p:nvSpPr>
        <p:spPr bwMode="auto">
          <a:xfrm flipH="1" flipV="1">
            <a:off x="2279521" y="4476374"/>
            <a:ext cx="1084320" cy="625026"/>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3" name="Freeform 9"/>
          <p:cNvSpPr>
            <a:spLocks/>
          </p:cNvSpPr>
          <p:nvPr/>
        </p:nvSpPr>
        <p:spPr bwMode="auto">
          <a:xfrm>
            <a:off x="67681" y="3102469"/>
            <a:ext cx="3250080" cy="3318108"/>
          </a:xfrm>
          <a:custGeom>
            <a:avLst/>
            <a:gdLst>
              <a:gd name="T0" fmla="*/ 9953 w 9954"/>
              <a:gd name="T1" fmla="*/ 10161 h 10162"/>
              <a:gd name="T2" fmla="*/ 1698 w 9954"/>
              <a:gd name="T3" fmla="*/ 5715 h 10162"/>
              <a:gd name="T4" fmla="*/ 8683 w 9954"/>
              <a:gd name="T5" fmla="*/ 0 h 10162"/>
            </a:gdLst>
            <a:ahLst/>
            <a:cxnLst>
              <a:cxn ang="0">
                <a:pos x="T0" y="T1"/>
              </a:cxn>
              <a:cxn ang="0">
                <a:pos x="T2" y="T3"/>
              </a:cxn>
              <a:cxn ang="0">
                <a:pos x="T4" y="T5"/>
              </a:cxn>
            </a:cxnLst>
            <a:rect l="0" t="0" r="r" b="b"/>
            <a:pathLst>
              <a:path w="9954" h="10162">
                <a:moveTo>
                  <a:pt x="9953" y="10161"/>
                </a:moveTo>
                <a:cubicBezTo>
                  <a:pt x="7715" y="9152"/>
                  <a:pt x="2264" y="6965"/>
                  <a:pt x="1698" y="5715"/>
                </a:cubicBezTo>
                <a:cubicBezTo>
                  <a:pt x="0" y="1965"/>
                  <a:pt x="8826" y="579"/>
                  <a:pt x="8683" y="0"/>
                </a:cubicBezTo>
              </a:path>
            </a:pathLst>
          </a:custGeom>
          <a:noFill/>
          <a:ln w="36720" cap="flat">
            <a:solidFill>
              <a:srgbClr val="000000"/>
            </a:solidFill>
            <a:round/>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4" name="Freeform 10"/>
          <p:cNvSpPr>
            <a:spLocks/>
          </p:cNvSpPr>
          <p:nvPr/>
        </p:nvSpPr>
        <p:spPr bwMode="auto">
          <a:xfrm>
            <a:off x="3661921" y="2065560"/>
            <a:ext cx="3250080" cy="2903345"/>
          </a:xfrm>
          <a:custGeom>
            <a:avLst/>
            <a:gdLst>
              <a:gd name="T0" fmla="*/ 0 w 9954"/>
              <a:gd name="T1" fmla="*/ 8890 h 8891"/>
              <a:gd name="T2" fmla="*/ 6350 w 9954"/>
              <a:gd name="T3" fmla="*/ 6667 h 8891"/>
              <a:gd name="T4" fmla="*/ 8255 w 9954"/>
              <a:gd name="T5" fmla="*/ 5001 h 8891"/>
              <a:gd name="T6" fmla="*/ 1270 w 9954"/>
              <a:gd name="T7" fmla="*/ 0 h 8891"/>
            </a:gdLst>
            <a:ahLst/>
            <a:cxnLst>
              <a:cxn ang="0">
                <a:pos x="T0" y="T1"/>
              </a:cxn>
              <a:cxn ang="0">
                <a:pos x="T2" y="T3"/>
              </a:cxn>
              <a:cxn ang="0">
                <a:pos x="T4" y="T5"/>
              </a:cxn>
              <a:cxn ang="0">
                <a:pos x="T6" y="T7"/>
              </a:cxn>
            </a:cxnLst>
            <a:rect l="0" t="0" r="r" b="b"/>
            <a:pathLst>
              <a:path w="9954" h="8891">
                <a:moveTo>
                  <a:pt x="0" y="8890"/>
                </a:moveTo>
                <a:cubicBezTo>
                  <a:pt x="1517" y="8295"/>
                  <a:pt x="4418" y="7572"/>
                  <a:pt x="6350" y="6667"/>
                </a:cubicBezTo>
                <a:cubicBezTo>
                  <a:pt x="7510" y="6125"/>
                  <a:pt x="8160" y="5368"/>
                  <a:pt x="8255" y="5001"/>
                </a:cubicBezTo>
                <a:cubicBezTo>
                  <a:pt x="9953" y="1719"/>
                  <a:pt x="1127" y="507"/>
                  <a:pt x="1270" y="0"/>
                </a:cubicBezTo>
              </a:path>
            </a:pathLst>
          </a:custGeom>
          <a:noFill/>
          <a:ln w="36720" cap="flat">
            <a:solidFill>
              <a:srgbClr val="000000"/>
            </a:solidFill>
            <a:round/>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5" name="Line 11"/>
          <p:cNvSpPr>
            <a:spLocks noChangeShapeType="1"/>
          </p:cNvSpPr>
          <p:nvPr/>
        </p:nvSpPr>
        <p:spPr bwMode="auto">
          <a:xfrm flipH="1" flipV="1">
            <a:off x="3938401" y="2064121"/>
            <a:ext cx="624960" cy="1454553"/>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6" name="Line 12"/>
          <p:cNvSpPr>
            <a:spLocks noChangeShapeType="1"/>
          </p:cNvSpPr>
          <p:nvPr/>
        </p:nvSpPr>
        <p:spPr bwMode="auto">
          <a:xfrm flipV="1">
            <a:off x="2903040" y="2064121"/>
            <a:ext cx="829440" cy="417644"/>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7" name="Line 13"/>
          <p:cNvSpPr>
            <a:spLocks noChangeShapeType="1"/>
          </p:cNvSpPr>
          <p:nvPr/>
        </p:nvSpPr>
        <p:spPr bwMode="auto">
          <a:xfrm flipV="1">
            <a:off x="3317760" y="4268992"/>
            <a:ext cx="1036800" cy="1039789"/>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8" name="Text Box 14"/>
          <p:cNvSpPr txBox="1">
            <a:spLocks noChangeArrowheads="1"/>
          </p:cNvSpPr>
          <p:nvPr/>
        </p:nvSpPr>
        <p:spPr bwMode="auto">
          <a:xfrm>
            <a:off x="4354560" y="5025328"/>
            <a:ext cx="4789440" cy="7903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9pPr>
          </a:lstStyle>
          <a:p>
            <a:r>
              <a:rPr lang="en-US" sz="2200" b="1" dirty="0">
                <a:solidFill>
                  <a:srgbClr val="FF0000"/>
                </a:solidFill>
                <a:latin typeface="FreeSans" charset="0"/>
              </a:rPr>
              <a:t>Any DAG of </a:t>
            </a:r>
            <a:r>
              <a:rPr lang="en-US" sz="2200" b="1" dirty="0" err="1">
                <a:solidFill>
                  <a:srgbClr val="FF0000"/>
                </a:solidFill>
                <a:latin typeface="FreeSans" charset="0"/>
              </a:rPr>
              <a:t>differentialble</a:t>
            </a:r>
            <a:r>
              <a:rPr lang="en-US" sz="2200" b="1" dirty="0">
                <a:solidFill>
                  <a:srgbClr val="FF0000"/>
                </a:solidFill>
                <a:latin typeface="FreeSans" charset="0"/>
              </a:rPr>
              <a:t> modules is allowed!</a:t>
            </a:r>
          </a:p>
        </p:txBody>
      </p:sp>
      <p:sp>
        <p:nvSpPr>
          <p:cNvPr id="98319" name="Line 15"/>
          <p:cNvSpPr>
            <a:spLocks noChangeShapeType="1"/>
          </p:cNvSpPr>
          <p:nvPr/>
        </p:nvSpPr>
        <p:spPr bwMode="auto">
          <a:xfrm flipV="1">
            <a:off x="2073600" y="3101030"/>
            <a:ext cx="1036800" cy="832407"/>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8"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Differentiable Computation Graph</a:t>
            </a:r>
            <a:endParaRPr lang="en-US" dirty="0"/>
          </a:p>
        </p:txBody>
      </p:sp>
      <p:sp>
        <p:nvSpPr>
          <p:cNvPr id="19" name="TextBox 18"/>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20" name="Footer Placeholder 1"/>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21"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96</a:t>
            </a:fld>
            <a:endParaRPr lang="en-US"/>
          </a:p>
        </p:txBody>
      </p:sp>
    </p:spTree>
    <p:extLst>
      <p:ext uri="{BB962C8B-B14F-4D97-AF65-F5344CB8AC3E}">
        <p14:creationId xmlns:p14="http://schemas.microsoft.com/office/powerpoint/2010/main" val="1197539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97</a:t>
            </a:fld>
            <a:endParaRPr lang="en-US"/>
          </a:p>
        </p:txBody>
      </p:sp>
      <p:pic>
        <p:nvPicPr>
          <p:cNvPr id="3" name="Picture 2"/>
          <p:cNvPicPr>
            <a:picLocks noChangeAspect="1"/>
          </p:cNvPicPr>
          <p:nvPr/>
        </p:nvPicPr>
        <p:blipFill>
          <a:blip r:embed="rId2"/>
          <a:stretch>
            <a:fillRect/>
          </a:stretch>
        </p:blipFill>
        <p:spPr>
          <a:xfrm>
            <a:off x="12700" y="0"/>
            <a:ext cx="9117419" cy="6858000"/>
          </a:xfrm>
          <a:prstGeom prst="rect">
            <a:avLst/>
          </a:prstGeom>
        </p:spPr>
      </p:pic>
    </p:spTree>
    <p:extLst>
      <p:ext uri="{BB962C8B-B14F-4D97-AF65-F5344CB8AC3E}">
        <p14:creationId xmlns:p14="http://schemas.microsoft.com/office/powerpoint/2010/main" val="374804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458200" cy="685800"/>
          </a:xfrm>
        </p:spPr>
        <p:txBody>
          <a:bodyPr/>
          <a:lstStyle/>
          <a:p>
            <a:r>
              <a:rPr lang="en-US" dirty="0" smtClean="0"/>
              <a:t>Logistic Regression as a Cascade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98</a:t>
            </a:fld>
            <a:endParaRPr lang="en-US"/>
          </a:p>
        </p:txBody>
      </p:sp>
      <p:pic>
        <p:nvPicPr>
          <p:cNvPr id="9" name="Picture 8"/>
          <p:cNvPicPr>
            <a:picLocks noChangeAspect="1"/>
          </p:cNvPicPr>
          <p:nvPr/>
        </p:nvPicPr>
        <p:blipFill>
          <a:blip r:embed="rId2"/>
          <a:stretch>
            <a:fillRect/>
          </a:stretch>
        </p:blipFill>
        <p:spPr>
          <a:xfrm>
            <a:off x="624502" y="1706418"/>
            <a:ext cx="2656156" cy="2582646"/>
          </a:xfrm>
          <a:prstGeom prst="rect">
            <a:avLst/>
          </a:prstGeom>
        </p:spPr>
      </p:pic>
      <p:sp>
        <p:nvSpPr>
          <p:cNvPr id="10" name="TextBox 9"/>
          <p:cNvSpPr txBox="1"/>
          <p:nvPr/>
        </p:nvSpPr>
        <p:spPr>
          <a:xfrm>
            <a:off x="76200" y="1371600"/>
            <a:ext cx="3725712" cy="369332"/>
          </a:xfrm>
          <a:prstGeom prst="rect">
            <a:avLst/>
          </a:prstGeom>
          <a:noFill/>
        </p:spPr>
        <p:txBody>
          <a:bodyPr wrap="none" rtlCol="0">
            <a:spAutoFit/>
          </a:bodyPr>
          <a:lstStyle/>
          <a:p>
            <a:r>
              <a:rPr lang="en-US" sz="1800" dirty="0" smtClean="0"/>
              <a:t>Given a library of simple functions</a:t>
            </a:r>
            <a:endParaRPr lang="en-US" sz="1800" dirty="0"/>
          </a:p>
        </p:txBody>
      </p:sp>
      <p:sp>
        <p:nvSpPr>
          <p:cNvPr id="11" name="Right Arrow 10"/>
          <p:cNvSpPr/>
          <p:nvPr/>
        </p:nvSpPr>
        <p:spPr bwMode="auto">
          <a:xfrm>
            <a:off x="3733800" y="2667000"/>
            <a:ext cx="1447800" cy="3810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TextBox 11"/>
          <p:cNvSpPr txBox="1"/>
          <p:nvPr/>
        </p:nvSpPr>
        <p:spPr>
          <a:xfrm>
            <a:off x="3311127" y="2228671"/>
            <a:ext cx="2160605" cy="1200329"/>
          </a:xfrm>
          <a:prstGeom prst="rect">
            <a:avLst/>
          </a:prstGeom>
          <a:noFill/>
        </p:spPr>
        <p:txBody>
          <a:bodyPr wrap="none" rtlCol="0">
            <a:spAutoFit/>
          </a:bodyPr>
          <a:lstStyle/>
          <a:p>
            <a:r>
              <a:rPr lang="en-US" sz="1800" dirty="0" smtClean="0"/>
              <a:t>Compose into a</a:t>
            </a:r>
          </a:p>
          <a:p>
            <a:endParaRPr lang="en-US" sz="1800" dirty="0"/>
          </a:p>
          <a:p>
            <a:r>
              <a:rPr lang="en-US" sz="1800" dirty="0"/>
              <a:t>c</a:t>
            </a:r>
            <a:r>
              <a:rPr lang="en-US" sz="1800" dirty="0" smtClean="0"/>
              <a:t>omplicate function</a:t>
            </a:r>
            <a:endParaRPr lang="en-US" sz="1800" dirty="0"/>
          </a:p>
        </p:txBody>
      </p:sp>
      <p:pic>
        <p:nvPicPr>
          <p:cNvPr id="17" name="Picture 1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455" y="2362200"/>
            <a:ext cx="3810000" cy="1104900"/>
          </a:xfrm>
          <a:prstGeom prst="rect">
            <a:avLst/>
          </a:prstGeom>
        </p:spPr>
      </p:pic>
      <p:sp>
        <p:nvSpPr>
          <p:cNvPr id="18" name="TextBox 17"/>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771207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Logistic Regression as a Cascade</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99</a:t>
            </a:fld>
            <a:endParaRPr lang="en-US"/>
          </a:p>
        </p:txBody>
      </p:sp>
      <p:pic>
        <p:nvPicPr>
          <p:cNvPr id="9" name="Picture 8"/>
          <p:cNvPicPr>
            <a:picLocks noChangeAspect="1"/>
          </p:cNvPicPr>
          <p:nvPr/>
        </p:nvPicPr>
        <p:blipFill>
          <a:blip r:embed="rId2"/>
          <a:stretch>
            <a:fillRect/>
          </a:stretch>
        </p:blipFill>
        <p:spPr>
          <a:xfrm>
            <a:off x="624502" y="1706418"/>
            <a:ext cx="2656156" cy="2582646"/>
          </a:xfrm>
          <a:prstGeom prst="rect">
            <a:avLst/>
          </a:prstGeom>
        </p:spPr>
      </p:pic>
      <p:sp>
        <p:nvSpPr>
          <p:cNvPr id="10" name="TextBox 9"/>
          <p:cNvSpPr txBox="1"/>
          <p:nvPr/>
        </p:nvSpPr>
        <p:spPr>
          <a:xfrm>
            <a:off x="76200" y="1371600"/>
            <a:ext cx="3725712" cy="369332"/>
          </a:xfrm>
          <a:prstGeom prst="rect">
            <a:avLst/>
          </a:prstGeom>
          <a:noFill/>
        </p:spPr>
        <p:txBody>
          <a:bodyPr wrap="none" rtlCol="0">
            <a:spAutoFit/>
          </a:bodyPr>
          <a:lstStyle/>
          <a:p>
            <a:r>
              <a:rPr lang="en-US" sz="1800" dirty="0" smtClean="0"/>
              <a:t>Given a library of simple functions</a:t>
            </a:r>
            <a:endParaRPr lang="en-US" sz="1800" dirty="0"/>
          </a:p>
        </p:txBody>
      </p:sp>
      <p:sp>
        <p:nvSpPr>
          <p:cNvPr id="11" name="Right Arrow 10"/>
          <p:cNvSpPr/>
          <p:nvPr/>
        </p:nvSpPr>
        <p:spPr bwMode="auto">
          <a:xfrm>
            <a:off x="3733800" y="2667000"/>
            <a:ext cx="1447800" cy="3810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TextBox 11"/>
          <p:cNvSpPr txBox="1"/>
          <p:nvPr/>
        </p:nvSpPr>
        <p:spPr>
          <a:xfrm>
            <a:off x="3311127" y="2228671"/>
            <a:ext cx="2160605" cy="1200329"/>
          </a:xfrm>
          <a:prstGeom prst="rect">
            <a:avLst/>
          </a:prstGeom>
          <a:noFill/>
        </p:spPr>
        <p:txBody>
          <a:bodyPr wrap="none" rtlCol="0">
            <a:spAutoFit/>
          </a:bodyPr>
          <a:lstStyle/>
          <a:p>
            <a:r>
              <a:rPr lang="en-US" sz="1800" dirty="0" smtClean="0"/>
              <a:t>Compose into a</a:t>
            </a:r>
          </a:p>
          <a:p>
            <a:endParaRPr lang="en-US" sz="1800" dirty="0"/>
          </a:p>
          <a:p>
            <a:r>
              <a:rPr lang="en-US" sz="1800" dirty="0"/>
              <a:t>c</a:t>
            </a:r>
            <a:r>
              <a:rPr lang="en-US" sz="1800" dirty="0" smtClean="0"/>
              <a:t>omplicate function</a:t>
            </a:r>
            <a:endParaRPr lang="en-US" sz="1800" dirty="0"/>
          </a:p>
        </p:txBody>
      </p:sp>
      <p:pic>
        <p:nvPicPr>
          <p:cNvPr id="17" name="Picture 1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455" y="2362200"/>
            <a:ext cx="3810000" cy="1104900"/>
          </a:xfrm>
          <a:prstGeom prst="rect">
            <a:avLst/>
          </a:prstGeom>
        </p:spPr>
      </p:pic>
      <p:pic>
        <p:nvPicPr>
          <p:cNvPr id="7" name="Picture 6"/>
          <p:cNvPicPr>
            <a:picLocks noChangeAspect="1"/>
          </p:cNvPicPr>
          <p:nvPr/>
        </p:nvPicPr>
        <p:blipFill>
          <a:blip r:embed="rId4"/>
          <a:stretch>
            <a:fillRect/>
          </a:stretch>
        </p:blipFill>
        <p:spPr>
          <a:xfrm>
            <a:off x="838200" y="4839328"/>
            <a:ext cx="7467600" cy="1335382"/>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5207000"/>
            <a:ext cx="876300" cy="431800"/>
          </a:xfrm>
          <a:prstGeom prst="rect">
            <a:avLst/>
          </a:prstGeom>
          <a:solidFill>
            <a:schemeClr val="bg1"/>
          </a:solidFill>
        </p:spPr>
      </p:pic>
      <p:sp>
        <p:nvSpPr>
          <p:cNvPr id="14" name="TextBox 13"/>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620289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pictur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pictures.thmx</Template>
  <TotalTime>39245</TotalTime>
  <Words>5502</Words>
  <Application>Microsoft Macintosh PowerPoint</Application>
  <PresentationFormat>On-screen Show (4:3)</PresentationFormat>
  <Paragraphs>1533</Paragraphs>
  <Slides>162</Slides>
  <Notes>25</Notes>
  <HiddenSlides>10</HiddenSlides>
  <MMClips>3</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0</vt:i4>
      </vt:variant>
      <vt:variant>
        <vt:lpstr>Slide Titles</vt:lpstr>
      </vt:variant>
      <vt:variant>
        <vt:i4>162</vt:i4>
      </vt:variant>
    </vt:vector>
  </HeadingPairs>
  <TitlesOfParts>
    <vt:vector size="181" baseType="lpstr">
      <vt:lpstr>Arial Narrow</vt:lpstr>
      <vt:lpstr>Calibri</vt:lpstr>
      <vt:lpstr>Cambria Math</vt:lpstr>
      <vt:lpstr>DejaVu Sans</vt:lpstr>
      <vt:lpstr>FreeSans</vt:lpstr>
      <vt:lpstr>ＭＳ Ｐゴシック</vt:lpstr>
      <vt:lpstr>msgothic</vt:lpstr>
      <vt:lpstr>Osaka</vt:lpstr>
      <vt:lpstr>Roboto</vt:lpstr>
      <vt:lpstr>Roboto Light</vt:lpstr>
      <vt:lpstr>Roboto Regular</vt:lpstr>
      <vt:lpstr>Symbol</vt:lpstr>
      <vt:lpstr>Times New Roman</vt:lpstr>
      <vt:lpstr>Tiresias PCfont</vt:lpstr>
      <vt:lpstr>Vertigo Upright 2 BRK</vt:lpstr>
      <vt:lpstr>Wingdings</vt:lpstr>
      <vt:lpstr>Arial</vt:lpstr>
      <vt:lpstr>pictures</vt:lpstr>
      <vt:lpstr>Blank Presentation</vt:lpstr>
      <vt:lpstr>CS 7643: Deep Learning</vt:lpstr>
      <vt:lpstr>Outline</vt:lpstr>
      <vt:lpstr>What is this class about?</vt:lpstr>
      <vt:lpstr>Acquisitions</vt:lpstr>
      <vt:lpstr>Proxy for public interest</vt:lpstr>
      <vt:lpstr>PowerPoint Presentation</vt:lpstr>
      <vt:lpstr>Drop in WER</vt:lpstr>
      <vt:lpstr>Drop in WER</vt:lpstr>
      <vt:lpstr>Image Classification</vt:lpstr>
      <vt:lpstr>Image Classification</vt:lpstr>
      <vt:lpstr>AlphaGo vs Lee Sedol</vt:lpstr>
      <vt:lpstr>AlphaGo vs Lee Sedol</vt:lpstr>
      <vt:lpstr>AlphaGo vs Ken Jie</vt:lpstr>
      <vt:lpstr>Tasks are getting bolder</vt:lpstr>
      <vt:lpstr>Image Captioning</vt:lpstr>
      <vt:lpstr>Visual Question Answering (VQA)</vt:lpstr>
      <vt:lpstr>Visual Question Answering (VQA)</vt:lpstr>
      <vt:lpstr>Visual Dialog [CVPR ‘17]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 Dialog</vt:lpstr>
      <vt:lpstr>PowerPoint Presentation</vt:lpstr>
      <vt:lpstr>Visual Dialog Model #1</vt:lpstr>
      <vt:lpstr>Visual Dialog Model #1</vt:lpstr>
      <vt:lpstr>Visual Dialog Model #1</vt:lpstr>
      <vt:lpstr>Visual Dialog Model #1</vt:lpstr>
      <vt:lpstr>Visual Dialog Model #1</vt:lpstr>
      <vt:lpstr>Visual Dialog Model #1</vt:lpstr>
      <vt:lpstr>Visual Dialog Model #1</vt:lpstr>
      <vt:lpstr>Visual Dialog Model #1</vt:lpstr>
      <vt:lpstr>Learning Cooperative Visual Dialog Agents with Deep Reinforcement Learning [ICCV ‘17]</vt:lpstr>
      <vt:lpstr>GuessWhich: Image Guessing Game</vt:lpstr>
      <vt:lpstr>GuessWhich: Image Guessing Game</vt:lpstr>
      <vt:lpstr>GuessWhich: Image Guessing Game</vt:lpstr>
      <vt:lpstr>GuessWhich: Image Guessing Game</vt:lpstr>
      <vt:lpstr>GuessWhich: Image Guessing Game</vt:lpstr>
      <vt:lpstr>GuessWhich: Image Guessing Game</vt:lpstr>
      <vt:lpstr>GuessWhich: Image Guessing Game</vt:lpstr>
      <vt:lpstr>GuessWhich: Image Guessing Game</vt:lpstr>
      <vt:lpstr>Turing Test</vt:lpstr>
      <vt:lpstr>Natural Language Does Not Emerge 'Naturally' in Multi-Agent Dialog [EMNLP ‘17] Best Paper Award</vt:lpstr>
      <vt:lpstr>Toy World</vt:lpstr>
      <vt:lpstr>Task &amp; Talk</vt:lpstr>
      <vt:lpstr>Emergence of Grounded Dialog</vt:lpstr>
      <vt:lpstr>Emergence of Grounded Dialog</vt:lpstr>
      <vt:lpstr>Summary of findings</vt:lpstr>
      <vt:lpstr>Deep Multi-Agent Communication</vt:lpstr>
      <vt:lpstr>So what is Deep (Machine) Learning?</vt:lpstr>
      <vt:lpstr>So what is Deep (Machine)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what is Deep (Machine) Learning?</vt:lpstr>
      <vt:lpstr>PowerPoint Presentation</vt:lpstr>
      <vt:lpstr>Feature Engineering</vt:lpstr>
      <vt:lpstr>What are the current bottlenecks?</vt:lpstr>
      <vt:lpstr>PowerPoint Presentation</vt:lpstr>
      <vt:lpstr>PowerPoint Presentation</vt:lpstr>
      <vt:lpstr>PowerPoint Presentation</vt:lpstr>
      <vt:lpstr>PowerPoint Presentation</vt:lpstr>
      <vt:lpstr>So what is Deep (Machine) Learning?</vt:lpstr>
      <vt:lpstr>Distributed Representations Toy Example</vt:lpstr>
      <vt:lpstr>Distributed Representations Toy Example</vt:lpstr>
      <vt:lpstr>Power of distributed representations!</vt:lpstr>
      <vt:lpstr>Power of distributed representations!</vt:lpstr>
      <vt:lpstr>ThisPlusThat.me</vt:lpstr>
      <vt:lpstr>Power of distributed representations!</vt:lpstr>
      <vt:lpstr>Power of distributed representations!</vt:lpstr>
      <vt:lpstr>Distributed Representations</vt:lpstr>
      <vt:lpstr>So what is Deep (Machine) Learning?</vt:lpstr>
      <vt:lpstr>Benefits of Deep/Representation Learning</vt:lpstr>
      <vt:lpstr>“Expert” intuitions can be misleading</vt:lpstr>
      <vt:lpstr>Benefits of Deep/Representation Learning</vt:lpstr>
      <vt:lpstr>PowerPoint Presentation</vt:lpstr>
      <vt:lpstr>PowerPoint Presentation</vt:lpstr>
      <vt:lpstr>Logistic Regression as a Cascade</vt:lpstr>
      <vt:lpstr>Logistic Regression as a Cascade</vt:lpstr>
      <vt:lpstr>Chain Rule</vt:lpstr>
      <vt:lpstr>Chain Rule</vt:lpstr>
      <vt:lpstr>Chain Rule: All local</vt:lpstr>
      <vt:lpstr>Logistic Regression as a Cascade</vt:lpstr>
      <vt:lpstr>Logistic Regression as a Cascade</vt:lpstr>
      <vt:lpstr>Logistic Regression as a Cascade</vt:lpstr>
      <vt:lpstr>Key Computation: Forward-Prop</vt:lpstr>
      <vt:lpstr>Key Computation: Back-Prop</vt:lpstr>
      <vt:lpstr>Neural Network Training</vt:lpstr>
      <vt:lpstr>Neural Network Training</vt:lpstr>
      <vt:lpstr>Neural Network Training</vt:lpstr>
      <vt:lpstr>Neural Network Training</vt:lpstr>
      <vt:lpstr>Neural Network Training</vt:lpstr>
      <vt:lpstr>Neural Network Training</vt:lpstr>
      <vt:lpstr>Neural Network Training</vt:lpstr>
      <vt:lpstr>Neural Network Training</vt:lpstr>
      <vt:lpstr>PowerPoint Presentation</vt:lpstr>
      <vt:lpstr>PowerPoint Presentation</vt:lpstr>
      <vt:lpstr>PowerPoint Presentation</vt:lpstr>
      <vt:lpstr>GuessWhich: Image Guessing Game</vt:lpstr>
      <vt:lpstr>GuessWhich: Image Guessing Game</vt:lpstr>
      <vt:lpstr>PowerPoint Presentation</vt:lpstr>
      <vt:lpstr>Problems with Deep Learning</vt:lpstr>
      <vt:lpstr>Problems with Deep Learning</vt:lpstr>
      <vt:lpstr>Problems with Deep Learning</vt:lpstr>
      <vt:lpstr>Problems with Deep Learning</vt:lpstr>
      <vt:lpstr>Problems with Deep Learning</vt:lpstr>
      <vt:lpstr>Yes it works, but how?</vt:lpstr>
      <vt:lpstr>Outline</vt:lpstr>
      <vt:lpstr>What is this class about?</vt:lpstr>
      <vt:lpstr>Arxiv Fire Hose</vt:lpstr>
      <vt:lpstr>So, what is this class?</vt:lpstr>
      <vt:lpstr>What this class is NOT</vt:lpstr>
      <vt:lpstr>Caveat</vt:lpstr>
      <vt:lpstr>Topics Covered in Intro to ML</vt:lpstr>
      <vt:lpstr>Prerequisites</vt:lpstr>
      <vt:lpstr>Prerequisites</vt:lpstr>
      <vt:lpstr>Prerequisites</vt:lpstr>
      <vt:lpstr>Prerequisites</vt:lpstr>
      <vt:lpstr>Syllabus</vt:lpstr>
      <vt:lpstr>Syllabus</vt:lpstr>
      <vt:lpstr>Course Information</vt:lpstr>
      <vt:lpstr>Machine Learning &amp; Perception Group</vt:lpstr>
      <vt:lpstr>TAs</vt:lpstr>
      <vt:lpstr>TA: Michael Cogswell</vt:lpstr>
      <vt:lpstr>TA: Abhishek Das</vt:lpstr>
      <vt:lpstr>TA: Zhaoyang Lv</vt:lpstr>
      <vt:lpstr>Organization &amp; Deliverables</vt:lpstr>
      <vt:lpstr>Invited Talks</vt:lpstr>
      <vt:lpstr>Invited Talks</vt:lpstr>
      <vt:lpstr>Invited Talks</vt:lpstr>
      <vt:lpstr>Problem Sets vs Homeworks</vt:lpstr>
      <vt:lpstr>HW0</vt:lpstr>
      <vt:lpstr>Paper Reviews</vt:lpstr>
      <vt:lpstr>Presentations</vt:lpstr>
      <vt:lpstr>Project</vt:lpstr>
      <vt:lpstr>Outline</vt:lpstr>
      <vt:lpstr>Waitlist / Audit / Sit in</vt:lpstr>
      <vt:lpstr>Re-grading Policy</vt:lpstr>
      <vt:lpstr>Collaboration Policy</vt:lpstr>
      <vt:lpstr>Communication Channels</vt:lpstr>
      <vt:lpstr>Todo</vt:lpstr>
      <vt:lpstr>Welcome</vt:lpstr>
    </vt:vector>
  </TitlesOfParts>
  <Manager/>
  <Company>Virginia Tech</Company>
  <LinksUpToDate>false</LinksUpToDate>
  <SharedDoc>false</SharedDoc>
  <HyperlinkBase/>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5984: Introduction to Machine Learning</dc:title>
  <dc:subject>Machine Learning</dc:subject>
  <dc:creator>Dhruv Batra</dc:creator>
  <cp:keywords/>
  <dc:description/>
  <cp:lastModifiedBy>Dhruv Batra</cp:lastModifiedBy>
  <cp:revision>2422</cp:revision>
  <cp:lastPrinted>2009-01-27T18:32:10Z</cp:lastPrinted>
  <dcterms:created xsi:type="dcterms:W3CDTF">2012-10-15T09:25:23Z</dcterms:created>
  <dcterms:modified xsi:type="dcterms:W3CDTF">2017-09-19T18:10:23Z</dcterms:modified>
  <cp:category/>
</cp:coreProperties>
</file>