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106"/>
  </p:notesMasterIdLst>
  <p:handoutMasterIdLst>
    <p:handoutMasterId r:id="rId107"/>
  </p:handoutMasterIdLst>
  <p:sldIdLst>
    <p:sldId id="256" r:id="rId2"/>
    <p:sldId id="650" r:id="rId3"/>
    <p:sldId id="647" r:id="rId4"/>
    <p:sldId id="658" r:id="rId5"/>
    <p:sldId id="653" r:id="rId6"/>
    <p:sldId id="760" r:id="rId7"/>
    <p:sldId id="648" r:id="rId8"/>
    <p:sldId id="649" r:id="rId9"/>
    <p:sldId id="652" r:id="rId10"/>
    <p:sldId id="665" r:id="rId11"/>
    <p:sldId id="666" r:id="rId12"/>
    <p:sldId id="673" r:id="rId13"/>
    <p:sldId id="674" r:id="rId14"/>
    <p:sldId id="675" r:id="rId15"/>
    <p:sldId id="667" r:id="rId16"/>
    <p:sldId id="685" r:id="rId17"/>
    <p:sldId id="761" r:id="rId18"/>
    <p:sldId id="762" r:id="rId19"/>
    <p:sldId id="676" r:id="rId20"/>
    <p:sldId id="668" r:id="rId21"/>
    <p:sldId id="687" r:id="rId22"/>
    <p:sldId id="688" r:id="rId23"/>
    <p:sldId id="690" r:id="rId24"/>
    <p:sldId id="689" r:id="rId25"/>
    <p:sldId id="669" r:id="rId26"/>
    <p:sldId id="677" r:id="rId27"/>
    <p:sldId id="678" r:id="rId28"/>
    <p:sldId id="679" r:id="rId29"/>
    <p:sldId id="680" r:id="rId30"/>
    <p:sldId id="681" r:id="rId31"/>
    <p:sldId id="787" r:id="rId32"/>
    <p:sldId id="788" r:id="rId33"/>
    <p:sldId id="789" r:id="rId34"/>
    <p:sldId id="790" r:id="rId35"/>
    <p:sldId id="682" r:id="rId36"/>
    <p:sldId id="683" r:id="rId37"/>
    <p:sldId id="684" r:id="rId38"/>
    <p:sldId id="691" r:id="rId39"/>
    <p:sldId id="664" r:id="rId40"/>
    <p:sldId id="763" r:id="rId41"/>
    <p:sldId id="698" r:id="rId42"/>
    <p:sldId id="699" r:id="rId43"/>
    <p:sldId id="695" r:id="rId44"/>
    <p:sldId id="696" r:id="rId45"/>
    <p:sldId id="697" r:id="rId46"/>
    <p:sldId id="700" r:id="rId47"/>
    <p:sldId id="786" r:id="rId48"/>
    <p:sldId id="701" r:id="rId49"/>
    <p:sldId id="704" r:id="rId50"/>
    <p:sldId id="706" r:id="rId51"/>
    <p:sldId id="707" r:id="rId52"/>
    <p:sldId id="708" r:id="rId53"/>
    <p:sldId id="709" r:id="rId54"/>
    <p:sldId id="710" r:id="rId55"/>
    <p:sldId id="711" r:id="rId56"/>
    <p:sldId id="712" r:id="rId57"/>
    <p:sldId id="717" r:id="rId58"/>
    <p:sldId id="720" r:id="rId59"/>
    <p:sldId id="721" r:id="rId60"/>
    <p:sldId id="718" r:id="rId61"/>
    <p:sldId id="719" r:id="rId62"/>
    <p:sldId id="722" r:id="rId63"/>
    <p:sldId id="723" r:id="rId64"/>
    <p:sldId id="724" r:id="rId65"/>
    <p:sldId id="725" r:id="rId66"/>
    <p:sldId id="726" r:id="rId67"/>
    <p:sldId id="727" r:id="rId68"/>
    <p:sldId id="728" r:id="rId69"/>
    <p:sldId id="729" r:id="rId70"/>
    <p:sldId id="730" r:id="rId71"/>
    <p:sldId id="731" r:id="rId72"/>
    <p:sldId id="732" r:id="rId73"/>
    <p:sldId id="733" r:id="rId74"/>
    <p:sldId id="734" r:id="rId75"/>
    <p:sldId id="735" r:id="rId76"/>
    <p:sldId id="736" r:id="rId77"/>
    <p:sldId id="737" r:id="rId78"/>
    <p:sldId id="738" r:id="rId79"/>
    <p:sldId id="739" r:id="rId80"/>
    <p:sldId id="740" r:id="rId81"/>
    <p:sldId id="741" r:id="rId82"/>
    <p:sldId id="791" r:id="rId83"/>
    <p:sldId id="742" r:id="rId84"/>
    <p:sldId id="764" r:id="rId85"/>
    <p:sldId id="765" r:id="rId86"/>
    <p:sldId id="766" r:id="rId87"/>
    <p:sldId id="767" r:id="rId88"/>
    <p:sldId id="768" r:id="rId89"/>
    <p:sldId id="769" r:id="rId90"/>
    <p:sldId id="770" r:id="rId91"/>
    <p:sldId id="771" r:id="rId92"/>
    <p:sldId id="772" r:id="rId93"/>
    <p:sldId id="773" r:id="rId94"/>
    <p:sldId id="774" r:id="rId95"/>
    <p:sldId id="775" r:id="rId96"/>
    <p:sldId id="783" r:id="rId97"/>
    <p:sldId id="777" r:id="rId98"/>
    <p:sldId id="778" r:id="rId99"/>
    <p:sldId id="779" r:id="rId100"/>
    <p:sldId id="780" r:id="rId101"/>
    <p:sldId id="781" r:id="rId102"/>
    <p:sldId id="782" r:id="rId103"/>
    <p:sldId id="784" r:id="rId104"/>
    <p:sldId id="785" r:id="rId105"/>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8" autoAdjust="0"/>
    <p:restoredTop sz="93544" autoAdjust="0"/>
  </p:normalViewPr>
  <p:slideViewPr>
    <p:cSldViewPr>
      <p:cViewPr varScale="1">
        <p:scale>
          <a:sx n="118" d="100"/>
          <a:sy n="118" d="100"/>
        </p:scale>
        <p:origin x="76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11/4/17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MDP satisfies Markov property</a:t>
            </a:r>
          </a:p>
          <a:p>
            <a:pPr lvl="0" rtl="0">
              <a:spcBef>
                <a:spcPts val="0"/>
              </a:spcBef>
              <a:buNone/>
            </a:pPr>
            <a:r>
              <a:rPr lang="en"/>
              <a:t>Define by tuple of objects</a:t>
            </a:r>
          </a:p>
        </p:txBody>
      </p:sp>
    </p:spTree>
    <p:extLst>
      <p:ext uri="{BB962C8B-B14F-4D97-AF65-F5344CB8AC3E}">
        <p14:creationId xmlns:p14="http://schemas.microsoft.com/office/powerpoint/2010/main" val="1140813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Can work with maximizing the expected sum of rewards</a:t>
            </a:r>
          </a:p>
        </p:txBody>
      </p:sp>
    </p:spTree>
    <p:extLst>
      <p:ext uri="{BB962C8B-B14F-4D97-AF65-F5344CB8AC3E}">
        <p14:creationId xmlns:p14="http://schemas.microsoft.com/office/powerpoint/2010/main" val="135886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Can work with maximizing the expected sum of rewards</a:t>
            </a:r>
          </a:p>
        </p:txBody>
      </p:sp>
    </p:spTree>
    <p:extLst>
      <p:ext uri="{BB962C8B-B14F-4D97-AF65-F5344CB8AC3E}">
        <p14:creationId xmlns:p14="http://schemas.microsoft.com/office/powerpoint/2010/main" val="1862496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Can work with maximizing the expected sum of rewards</a:t>
            </a:r>
          </a:p>
        </p:txBody>
      </p:sp>
    </p:spTree>
    <p:extLst>
      <p:ext uri="{BB962C8B-B14F-4D97-AF65-F5344CB8AC3E}">
        <p14:creationId xmlns:p14="http://schemas.microsoft.com/office/powerpoint/2010/main" val="869095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Can work with maximizing the expected sum of rewards</a:t>
            </a:r>
          </a:p>
        </p:txBody>
      </p:sp>
    </p:spTree>
    <p:extLst>
      <p:ext uri="{BB962C8B-B14F-4D97-AF65-F5344CB8AC3E}">
        <p14:creationId xmlns:p14="http://schemas.microsoft.com/office/powerpoint/2010/main" val="179959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3849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24229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9916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At each step you’re going to refine your approximation of Q* by trying to enforce the Bellman equation</a:t>
            </a:r>
          </a:p>
          <a:p>
            <a:pPr lvl="0" rtl="0">
              <a:spcBef>
                <a:spcPts val="0"/>
              </a:spcBef>
              <a:buNone/>
            </a:pPr>
            <a:r>
              <a:rPr lang="en"/>
              <a:t>Under some mathematical conditions, the sequence Qi will converge to Q* as i -&gt; infinity</a:t>
            </a:r>
          </a:p>
        </p:txBody>
      </p:sp>
    </p:spTree>
    <p:extLst>
      <p:ext uri="{BB962C8B-B14F-4D97-AF65-F5344CB8AC3E}">
        <p14:creationId xmlns:p14="http://schemas.microsoft.com/office/powerpoint/2010/main" val="19208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786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5848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96102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30083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96178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8481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2" name="Shape 5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Network that we’re going to use for our Q function</a:t>
            </a:r>
          </a:p>
        </p:txBody>
      </p:sp>
    </p:spTree>
    <p:extLst>
      <p:ext uri="{BB962C8B-B14F-4D97-AF65-F5344CB8AC3E}">
        <p14:creationId xmlns:p14="http://schemas.microsoft.com/office/powerpoint/2010/main" val="104346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0499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7755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3" name="Shape 6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Corresponding to one scalar value for each of our actions</a:t>
            </a:r>
          </a:p>
        </p:txBody>
      </p:sp>
    </p:spTree>
    <p:extLst>
      <p:ext uri="{BB962C8B-B14F-4D97-AF65-F5344CB8AC3E}">
        <p14:creationId xmlns:p14="http://schemas.microsoft.com/office/powerpoint/2010/main" val="1020046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17145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6" name="Shape 6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6113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13628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Effect as we take gradient steps is to iteratively try to make the Q-value close to the target value</a:t>
            </a:r>
          </a:p>
          <a:p>
            <a:pPr lvl="0" rtl="0">
              <a:spcBef>
                <a:spcPts val="0"/>
              </a:spcBef>
              <a:buNone/>
            </a:pPr>
            <a:endParaRPr/>
          </a:p>
        </p:txBody>
      </p:sp>
    </p:spTree>
    <p:extLst>
      <p:ext uri="{BB962C8B-B14F-4D97-AF65-F5344CB8AC3E}">
        <p14:creationId xmlns:p14="http://schemas.microsoft.com/office/powerpoint/2010/main" val="1651410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Effect as we take gradient steps is to iteratively try to make the Q-value close to the target value</a:t>
            </a:r>
          </a:p>
          <a:p>
            <a:pPr lvl="0" rtl="0">
              <a:spcBef>
                <a:spcPts val="0"/>
              </a:spcBef>
              <a:buNone/>
            </a:pPr>
            <a:endParaRPr/>
          </a:p>
        </p:txBody>
      </p:sp>
    </p:spTree>
    <p:extLst>
      <p:ext uri="{BB962C8B-B14F-4D97-AF65-F5344CB8AC3E}">
        <p14:creationId xmlns:p14="http://schemas.microsoft.com/office/powerpoint/2010/main" val="768268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Effect as we take gradient steps is to iteratively try to make the Q-value close to the target value</a:t>
            </a:r>
          </a:p>
          <a:p>
            <a:pPr lvl="0" rtl="0">
              <a:spcBef>
                <a:spcPts val="0"/>
              </a:spcBef>
              <a:buNone/>
            </a:pPr>
            <a:endParaRPr/>
          </a:p>
        </p:txBody>
      </p:sp>
    </p:spTree>
    <p:extLst>
      <p:ext uri="{BB962C8B-B14F-4D97-AF65-F5344CB8AC3E}">
        <p14:creationId xmlns:p14="http://schemas.microsoft.com/office/powerpoint/2010/main" val="17210190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Effect as we take gradient steps is to iteratively try to make the Q-value close to the target value</a:t>
            </a:r>
          </a:p>
          <a:p>
            <a:pPr lvl="0" rtl="0">
              <a:spcBef>
                <a:spcPts val="0"/>
              </a:spcBef>
              <a:buNone/>
            </a:pPr>
            <a:endParaRPr/>
          </a:p>
        </p:txBody>
      </p:sp>
    </p:spTree>
    <p:extLst>
      <p:ext uri="{BB962C8B-B14F-4D97-AF65-F5344CB8AC3E}">
        <p14:creationId xmlns:p14="http://schemas.microsoft.com/office/powerpoint/2010/main" val="1498012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Effect as we take gradient steps is to iteratively try to make the Q-value close to the target value</a:t>
            </a:r>
          </a:p>
          <a:p>
            <a:pPr lvl="0" rtl="0">
              <a:spcBef>
                <a:spcPts val="0"/>
              </a:spcBef>
              <a:buNone/>
            </a:pPr>
            <a:endParaRPr/>
          </a:p>
        </p:txBody>
      </p:sp>
    </p:spTree>
    <p:extLst>
      <p:ext uri="{BB962C8B-B14F-4D97-AF65-F5344CB8AC3E}">
        <p14:creationId xmlns:p14="http://schemas.microsoft.com/office/powerpoint/2010/main" val="143995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8" name="Shape 6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83710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6" name="Shape 6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00554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1" name="Shape 8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879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3" name="Shape 8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82923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2" name="Shape 8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7118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lvl1pPr defTabSz="457200">
              <a:defRPr sz="2300">
                <a:latin typeface="Avenir Roman"/>
                <a:ea typeface="Avenir Roman"/>
                <a:cs typeface="Avenir Roman"/>
                <a:sym typeface="Avenir Roman"/>
              </a:defRPr>
            </a:lvl1pPr>
          </a:lstStyle>
          <a:p>
            <a:r>
              <a:t>Agent and environment interact in real-time, continually learning and improving</a:t>
            </a:r>
          </a:p>
        </p:txBody>
      </p:sp>
    </p:spTree>
    <p:extLst>
      <p:ext uri="{BB962C8B-B14F-4D97-AF65-F5344CB8AC3E}">
        <p14:creationId xmlns:p14="http://schemas.microsoft.com/office/powerpoint/2010/main" val="1513320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82780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3" name="Shape 8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Let’s talk about how we’re going to do this, which we’re going to call the reinforce algorithm</a:t>
            </a:r>
          </a:p>
          <a:p>
            <a:pPr lvl="0">
              <a:spcBef>
                <a:spcPts val="0"/>
              </a:spcBef>
              <a:buNone/>
            </a:pPr>
            <a:endParaRPr/>
          </a:p>
          <a:p>
            <a:pPr lvl="0">
              <a:spcBef>
                <a:spcPts val="0"/>
              </a:spcBef>
              <a:buNone/>
            </a:pPr>
            <a:r>
              <a:rPr lang="en"/>
              <a:t>We’re going to sample trajectories of experience s0,a0,r0, s1, and so on, with our policy pi_theta</a:t>
            </a:r>
          </a:p>
          <a:p>
            <a:pPr lvl="0">
              <a:spcBef>
                <a:spcPts val="0"/>
              </a:spcBef>
              <a:buNone/>
            </a:pPr>
            <a:r>
              <a:rPr lang="en"/>
              <a:t>For each trajectory, we can compute a reward for that trajectory</a:t>
            </a:r>
          </a:p>
          <a:p>
            <a:pPr lvl="0">
              <a:spcBef>
                <a:spcPts val="0"/>
              </a:spcBef>
              <a:buNone/>
            </a:pPr>
            <a:r>
              <a:rPr lang="en"/>
              <a:t>and the value of a policy pi_theta will just be the expected reward of these trajectories that come from following pi_theta</a:t>
            </a:r>
          </a:p>
        </p:txBody>
      </p:sp>
    </p:spTree>
    <p:extLst>
      <p:ext uri="{BB962C8B-B14F-4D97-AF65-F5344CB8AC3E}">
        <p14:creationId xmlns:p14="http://schemas.microsoft.com/office/powerpoint/2010/main" val="1167268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2" name="Shape 8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1217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1" name="Shape 8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Want to do gradient ascent, so let’s differentiate this</a:t>
            </a:r>
          </a:p>
        </p:txBody>
      </p:sp>
    </p:spTree>
    <p:extLst>
      <p:ext uri="{BB962C8B-B14F-4D97-AF65-F5344CB8AC3E}">
        <p14:creationId xmlns:p14="http://schemas.microsoft.com/office/powerpoint/2010/main" val="1653248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2" name="Shape 8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700219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4" name="Shape 8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66203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Shape 9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7" name="Shape 9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Core idea of reinforce</a:t>
            </a:r>
          </a:p>
          <a:p>
            <a:pPr lvl="0">
              <a:spcBef>
                <a:spcPts val="0"/>
              </a:spcBef>
              <a:buNone/>
            </a:pPr>
            <a:r>
              <a:rPr lang="en"/>
              <a:t>Transform a gradient of an expectation into an expectation of gradients</a:t>
            </a:r>
          </a:p>
          <a:p>
            <a:pPr lvl="0" rtl="0">
              <a:spcBef>
                <a:spcPts val="0"/>
              </a:spcBef>
              <a:buNone/>
            </a:pPr>
            <a:r>
              <a:rPr lang="en"/>
              <a:t>Can now estimate our gradient using sample trajectories</a:t>
            </a:r>
          </a:p>
        </p:txBody>
      </p:sp>
    </p:spTree>
    <p:extLst>
      <p:ext uri="{BB962C8B-B14F-4D97-AF65-F5344CB8AC3E}">
        <p14:creationId xmlns:p14="http://schemas.microsoft.com/office/powerpoint/2010/main" val="1721568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2" name="Shape 9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68756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0123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9" name="Shape 9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28645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5346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0" name="Shape 9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7940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06446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1" name="Shape 9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27216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9" name="Shape 9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13589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3" name="Shape 10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Selectively focus on parts of the image, build up information as you look around</a:t>
            </a:r>
          </a:p>
        </p:txBody>
      </p:sp>
    </p:spTree>
    <p:extLst>
      <p:ext uri="{BB962C8B-B14F-4D97-AF65-F5344CB8AC3E}">
        <p14:creationId xmlns:p14="http://schemas.microsoft.com/office/powerpoint/2010/main" val="147749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4" name="Shape 1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Selectively focus on parts of the image, build up information as you look around</a:t>
            </a:r>
          </a:p>
        </p:txBody>
      </p:sp>
    </p:spTree>
    <p:extLst>
      <p:ext uri="{BB962C8B-B14F-4D97-AF65-F5344CB8AC3E}">
        <p14:creationId xmlns:p14="http://schemas.microsoft.com/office/powerpoint/2010/main" val="1248704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Shape 1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6" name="Shape 1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62318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Shape 1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3" name="Shape 1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097119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Shape 1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0" name="Shape 1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1349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7" name="Shape 1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28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Games are also a big class of problems that can be formulated with RL</a:t>
            </a:r>
          </a:p>
          <a:p>
            <a:pPr lvl="0" rtl="0">
              <a:spcBef>
                <a:spcPts val="0"/>
              </a:spcBef>
              <a:buNone/>
            </a:pPr>
            <a:r>
              <a:rPr lang="en"/>
              <a:t>For example here we have atari games, which are a class success of deep RL</a:t>
            </a:r>
          </a:p>
        </p:txBody>
      </p:sp>
    </p:spTree>
    <p:extLst>
      <p:ext uri="{BB962C8B-B14F-4D97-AF65-F5344CB8AC3E}">
        <p14:creationId xmlns:p14="http://schemas.microsoft.com/office/powerpoint/2010/main" val="10583479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Shape 1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4" name="Shape 1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27898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5" name="Shape 1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509044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9" name="Shape 9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96510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7" name="Shape 9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79609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How good an action is is only given by how much future reward it generates</a:t>
            </a:r>
          </a:p>
        </p:txBody>
      </p:sp>
    </p:spTree>
    <p:extLst>
      <p:ext uri="{BB962C8B-B14F-4D97-AF65-F5344CB8AC3E}">
        <p14:creationId xmlns:p14="http://schemas.microsoft.com/office/powerpoint/2010/main" val="1593797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4" name="Shape 10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How good an action is, is computed only by rewards coming soon after it, based on the gamma weighting</a:t>
            </a:r>
          </a:p>
        </p:txBody>
      </p:sp>
    </p:spTree>
    <p:extLst>
      <p:ext uri="{BB962C8B-B14F-4D97-AF65-F5344CB8AC3E}">
        <p14:creationId xmlns:p14="http://schemas.microsoft.com/office/powerpoint/2010/main" val="17422535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4" name="Shape 10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3rd idea is the idea of having a baseline</a:t>
            </a:r>
          </a:p>
          <a:p>
            <a:pPr lvl="0" rtl="0">
              <a:spcBef>
                <a:spcPts val="0"/>
              </a:spcBef>
              <a:buNone/>
            </a:pPr>
            <a:r>
              <a:rPr lang="en"/>
              <a:t>Problem with what we’ve been doing so far is...</a:t>
            </a:r>
          </a:p>
        </p:txBody>
      </p:sp>
    </p:spTree>
    <p:extLst>
      <p:ext uri="{BB962C8B-B14F-4D97-AF65-F5344CB8AC3E}">
        <p14:creationId xmlns:p14="http://schemas.microsoft.com/office/powerpoint/2010/main" val="1818508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Shape 10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2" name="Shape 10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65181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0" name="Shape 10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Looking at cumulative future reward</a:t>
            </a:r>
          </a:p>
          <a:p>
            <a:pPr lvl="0">
              <a:spcBef>
                <a:spcPts val="0"/>
              </a:spcBef>
              <a:buNone/>
            </a:pPr>
            <a:r>
              <a:rPr lang="en"/>
              <a:t>Discount factor</a:t>
            </a:r>
          </a:p>
          <a:p>
            <a:pPr lvl="0" rtl="0">
              <a:spcBef>
                <a:spcPts val="0"/>
              </a:spcBef>
              <a:buNone/>
            </a:pPr>
            <a:r>
              <a:rPr lang="en"/>
              <a:t>Simple baselines</a:t>
            </a:r>
          </a:p>
        </p:txBody>
      </p:sp>
    </p:spTree>
    <p:extLst>
      <p:ext uri="{BB962C8B-B14F-4D97-AF65-F5344CB8AC3E}">
        <p14:creationId xmlns:p14="http://schemas.microsoft.com/office/powerpoint/2010/main" val="1801217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8" name="Shape 10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32641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Something that was a huge achievement last year when DeepMind’s AlphaGo beat Lee Sedol, the best Go player of the last few years, and just last night, competing again</a:t>
            </a:r>
          </a:p>
        </p:txBody>
      </p:sp>
    </p:spTree>
    <p:extLst>
      <p:ext uri="{BB962C8B-B14F-4D97-AF65-F5344CB8AC3E}">
        <p14:creationId xmlns:p14="http://schemas.microsoft.com/office/powerpoint/2010/main" val="580643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6" name="Shape 10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65191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3" name="Shape 10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828344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2" name="Shape 10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21119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Shape 10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0" name="Shape 10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837971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Shape 1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9" name="Shape 13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972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MDP satisfies Markov property</a:t>
            </a:r>
          </a:p>
          <a:p>
            <a:pPr lvl="0" rtl="0">
              <a:spcBef>
                <a:spcPts val="0"/>
              </a:spcBef>
              <a:buNone/>
            </a:pPr>
            <a:r>
              <a:rPr lang="en"/>
              <a:t>Define by tuple of objects</a:t>
            </a:r>
          </a:p>
        </p:txBody>
      </p:sp>
    </p:spTree>
    <p:extLst>
      <p:ext uri="{BB962C8B-B14F-4D97-AF65-F5344CB8AC3E}">
        <p14:creationId xmlns:p14="http://schemas.microsoft.com/office/powerpoint/2010/main" val="8910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MDP satisfies Markov property</a:t>
            </a:r>
          </a:p>
          <a:p>
            <a:pPr lvl="0" rtl="0">
              <a:spcBef>
                <a:spcPts val="0"/>
              </a:spcBef>
              <a:buNone/>
            </a:pPr>
            <a:r>
              <a:rPr lang="en"/>
              <a:t>Define by tuple of objects</a:t>
            </a:r>
          </a:p>
        </p:txBody>
      </p:sp>
    </p:spTree>
    <p:extLst>
      <p:ext uri="{BB962C8B-B14F-4D97-AF65-F5344CB8AC3E}">
        <p14:creationId xmlns:p14="http://schemas.microsoft.com/office/powerpoint/2010/main" val="543575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508992" y="-142875"/>
            <a:ext cx="8615475" cy="1518047"/>
          </a:xfrm>
          <a:prstGeom prst="rect">
            <a:avLst/>
          </a:prstGeom>
        </p:spPr>
        <p:txBody>
          <a:bodyPr lIns="35718" tIns="35718" rIns="35718" bIns="35718">
            <a:normAutofit/>
          </a:bodyPr>
          <a:lstStyle>
            <a:lvl1pPr algn="l" defTabSz="410765">
              <a:defRPr sz="3200">
                <a:solidFill>
                  <a:srgbClr val="0433FF"/>
                </a:solidFill>
                <a:latin typeface="Helvetica"/>
                <a:ea typeface="Helvetica"/>
                <a:cs typeface="Helvetica"/>
                <a:sym typeface="Helvetica"/>
              </a:defRPr>
            </a:lvl1pPr>
          </a:lstStyle>
          <a:p>
            <a:r>
              <a:t>Title Text</a:t>
            </a:r>
          </a:p>
        </p:txBody>
      </p:sp>
      <p:sp>
        <p:nvSpPr>
          <p:cNvPr id="195" name="Body Level One…"/>
          <p:cNvSpPr txBox="1">
            <a:spLocks noGrp="1"/>
          </p:cNvSpPr>
          <p:nvPr>
            <p:ph type="body" idx="1"/>
          </p:nvPr>
        </p:nvSpPr>
        <p:spPr>
          <a:xfrm>
            <a:off x="616148" y="1473398"/>
            <a:ext cx="7804548" cy="4877354"/>
          </a:xfrm>
          <a:prstGeom prst="rect">
            <a:avLst/>
          </a:prstGeom>
        </p:spPr>
        <p:txBody>
          <a:bodyPr lIns="35718" tIns="35718" rIns="35718" bIns="35718" anchor="t">
            <a:normAutofit/>
          </a:bodyPr>
          <a:lstStyle>
            <a:lvl1pPr marL="279400" indent="-279400" defTabSz="410765">
              <a:lnSpc>
                <a:spcPct val="100000"/>
              </a:lnSpc>
              <a:spcBef>
                <a:spcPts val="3500"/>
              </a:spcBef>
              <a:buSzPct val="61000"/>
              <a:buBlip>
                <a:blip r:embed="rId2"/>
              </a:buBlip>
              <a:tabLst/>
              <a:defRPr sz="2000">
                <a:solidFill>
                  <a:srgbClr val="000000"/>
                </a:solidFill>
                <a:latin typeface="Helvetica"/>
                <a:ea typeface="Helvetica"/>
                <a:cs typeface="Helvetica"/>
                <a:sym typeface="Helvetica"/>
              </a:defRPr>
            </a:lvl1pPr>
            <a:lvl2pPr marL="740833" indent="-296333" defTabSz="410765">
              <a:lnSpc>
                <a:spcPct val="100000"/>
              </a:lnSpc>
              <a:spcBef>
                <a:spcPts val="2500"/>
              </a:spcBef>
              <a:buSzPct val="75000"/>
              <a:buChar char="•"/>
              <a:tabLst/>
              <a:defRPr sz="2000">
                <a:solidFill>
                  <a:srgbClr val="000000"/>
                </a:solidFill>
                <a:latin typeface="Helvetica"/>
                <a:ea typeface="Helvetica"/>
                <a:cs typeface="Helvetica"/>
                <a:sym typeface="Helvetica"/>
              </a:defRPr>
            </a:lvl2pPr>
            <a:lvl3pPr marL="0" indent="889000" defTabSz="410765">
              <a:lnSpc>
                <a:spcPct val="100000"/>
              </a:lnSpc>
              <a:spcBef>
                <a:spcPts val="1500"/>
              </a:spcBef>
              <a:buSzTx/>
              <a:buNone/>
              <a:tabLst/>
              <a:defRPr sz="2000">
                <a:solidFill>
                  <a:srgbClr val="000000"/>
                </a:solidFill>
                <a:latin typeface="Helvetica"/>
                <a:ea typeface="Helvetica"/>
                <a:cs typeface="Helvetica"/>
                <a:sym typeface="Helvetica"/>
              </a:defRPr>
            </a:lvl3pPr>
            <a:lvl4pPr marL="1629833" indent="-296333" defTabSz="410765">
              <a:lnSpc>
                <a:spcPct val="100000"/>
              </a:lnSpc>
              <a:spcBef>
                <a:spcPts val="3500"/>
              </a:spcBef>
              <a:buSzPct val="75000"/>
              <a:buChar char="•"/>
              <a:tabLst/>
              <a:defRPr sz="2000">
                <a:solidFill>
                  <a:srgbClr val="000000"/>
                </a:solidFill>
                <a:latin typeface="Helvetica"/>
                <a:ea typeface="Helvetica"/>
                <a:cs typeface="Helvetica"/>
                <a:sym typeface="Helvetica"/>
              </a:defRPr>
            </a:lvl4pPr>
            <a:lvl5pPr marL="2074333" indent="-296333" defTabSz="410765">
              <a:lnSpc>
                <a:spcPct val="100000"/>
              </a:lnSpc>
              <a:spcBef>
                <a:spcPts val="3500"/>
              </a:spcBef>
              <a:buSzPct val="75000"/>
              <a:buChar char="•"/>
              <a:tabLst/>
              <a:defRPr sz="2000">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4440732" y="6505277"/>
            <a:ext cx="253607" cy="249238"/>
          </a:xfrm>
          <a:prstGeom prst="rect">
            <a:avLst/>
          </a:prstGeom>
        </p:spPr>
        <p:txBody>
          <a:bodyPr lIns="35718" tIns="35718" rIns="35718" bIns="35718"/>
          <a:lstStyle>
            <a:lvl1pPr defTabSz="410765">
              <a:defRPr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9874421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 Top">
    <p:bg>
      <p:bgPr>
        <a:solidFill>
          <a:srgbClr val="FFFFFF"/>
        </a:solidFill>
        <a:effectLst/>
      </p:bgPr>
    </p:bg>
    <p:spTree>
      <p:nvGrpSpPr>
        <p:cNvPr id="1" name=""/>
        <p:cNvGrpSpPr/>
        <p:nvPr/>
      </p:nvGrpSpPr>
      <p:grpSpPr>
        <a:xfrm>
          <a:off x="0" y="0"/>
          <a:ext cx="0" cy="0"/>
          <a:chOff x="0" y="0"/>
          <a:chExt cx="0" cy="0"/>
        </a:xfrm>
      </p:grpSpPr>
      <p:sp>
        <p:nvSpPr>
          <p:cNvPr id="203" name="Title Text"/>
          <p:cNvSpPr txBox="1">
            <a:spLocks noGrp="1"/>
          </p:cNvSpPr>
          <p:nvPr>
            <p:ph type="title"/>
          </p:nvPr>
        </p:nvSpPr>
        <p:spPr>
          <a:xfrm>
            <a:off x="669726" y="312539"/>
            <a:ext cx="7804548" cy="1518047"/>
          </a:xfrm>
          <a:prstGeom prst="rect">
            <a:avLst/>
          </a:prstGeom>
        </p:spPr>
        <p:txBody>
          <a:bodyPr lIns="35718" tIns="35718" rIns="35718" bIns="35718">
            <a:normAutofit/>
          </a:bodyPr>
          <a:lstStyle>
            <a:lvl1pPr defTabSz="410765">
              <a:defRPr sz="5600">
                <a:solidFill>
                  <a:srgbClr val="000000"/>
                </a:solidFill>
                <a:latin typeface="Helvetica Light"/>
                <a:ea typeface="Helvetica Light"/>
                <a:cs typeface="Helvetica Light"/>
                <a:sym typeface="Helvetica Light"/>
              </a:defRPr>
            </a:lvl1pPr>
          </a:lstStyle>
          <a:p>
            <a:r>
              <a:t>Title Text</a:t>
            </a:r>
          </a:p>
        </p:txBody>
      </p:sp>
      <p:sp>
        <p:nvSpPr>
          <p:cNvPr id="204" name="Slide Number"/>
          <p:cNvSpPr txBox="1">
            <a:spLocks noGrp="1"/>
          </p:cNvSpPr>
          <p:nvPr>
            <p:ph type="sldNum" sz="quarter" idx="2"/>
          </p:nvPr>
        </p:nvSpPr>
        <p:spPr>
          <a:xfrm>
            <a:off x="4440732" y="6505277"/>
            <a:ext cx="253607" cy="249238"/>
          </a:xfrm>
          <a:prstGeom prst="rect">
            <a:avLst/>
          </a:prstGeom>
        </p:spPr>
        <p:txBody>
          <a:bodyPr lIns="35718" tIns="35718" rIns="35718" bIns="35718"/>
          <a:lstStyle>
            <a:lvl1pPr defTabSz="410765">
              <a:defRPr spc="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8837850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b="1" dirty="0" smtClean="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6" r:id="rId12"/>
    <p:sldLayoutId id="2147483722" r:id="rId13"/>
  </p:sldLayoutIdLst>
  <p:timing>
    <p:tnLst>
      <p:par>
        <p:cT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s://upload.wikimedia.org/wikipedia/commons/a/ab/Go_game_Kobayashi-Kato.png" TargetMode="External"/><Relationship Id="rId5" Type="http://schemas.openxmlformats.org/officeDocument/2006/relationships/hyperlink" Target="https://creativecommons.org/publicdomain/zero/1.0/deed.en" TargetMode="External"/><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pixabay.com/en/kitten-cute-feline-kitty-domestic-1246693/" TargetMode="External"/><Relationship Id="rId5" Type="http://schemas.openxmlformats.org/officeDocument/2006/relationships/hyperlink" Target="https://creativecommons.org/publicdomain/zero/1.0/deed.en" TargetMode="External"/><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ki/File:Bivariate_example.png" TargetMode="External"/><Relationship Id="rId4" Type="http://schemas.openxmlformats.org/officeDocument/2006/relationships/hyperlink" Target="https://www.flickr.com/photos/omegatron/8533520357" TargetMode="External"/><Relationship Id="rId5" Type="http://schemas.openxmlformats.org/officeDocument/2006/relationships/hyperlink" Target="https://creativecommons.org/publicdomain/zero/1.0/deed.en" TargetMode="External"/><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 Id="rId3" Type="http://schemas.openxmlformats.org/officeDocument/2006/relationships/image" Target="../media/image42.tiff"/></Relationships>
</file>

<file path=ppt/slides/_rels/slide41.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42.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s.stanford.edu/people/karpathy/reinforcejs/gridworld_td.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49.emf"/><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49.emf"/><Relationship Id="rId5" Type="http://schemas.openxmlformats.org/officeDocument/2006/relationships/image" Target="../media/image51.emf"/><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f"/></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emf"/><Relationship Id="rId5" Type="http://schemas.openxmlformats.org/officeDocument/2006/relationships/image" Target="../media/image49.emf"/><Relationship Id="rId6" Type="http://schemas.openxmlformats.org/officeDocument/2006/relationships/image" Target="../media/image51.emf"/><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emf"/><Relationship Id="rId5" Type="http://schemas.openxmlformats.org/officeDocument/2006/relationships/image" Target="../media/image49.emf"/><Relationship Id="rId6" Type="http://schemas.openxmlformats.org/officeDocument/2006/relationships/image" Target="../media/image51.emf"/><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V1eYniJ0Rnk" TargetMode="External"/><Relationship Id="rId4" Type="http://schemas.openxmlformats.org/officeDocument/2006/relationships/image" Target="../media/image54.jpg"/><Relationship Id="rId5" Type="http://schemas.openxmlformats.org/officeDocument/2006/relationships/hyperlink" Target="https://www.youtube.com/watch?v=V1eYniJ0Rnk" TargetMode="External"/><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7.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 Type="http://schemas.microsoft.com/office/2007/relationships/media" Target="../media/media1.mov"/><Relationship Id="rId2" Type="http://schemas.openxmlformats.org/officeDocument/2006/relationships/video" Target="../media/media1.mov"/><Relationship Id="rId3" Type="http://schemas.microsoft.com/office/2007/relationships/media" Target="../media/media2.mov"/><Relationship Id="rId4" Type="http://schemas.openxmlformats.org/officeDocument/2006/relationships/video" Target="../media/media2.mov"/><Relationship Id="rId5" Type="http://schemas.microsoft.com/office/2007/relationships/media" Target="../media/media3.mov"/><Relationship Id="rId6" Type="http://schemas.openxmlformats.org/officeDocument/2006/relationships/video" Target="../media/media3.mov"/><Relationship Id="rId7" Type="http://schemas.microsoft.com/office/2007/relationships/media" Target="../media/media4.mov"/><Relationship Id="rId8" Type="http://schemas.openxmlformats.org/officeDocument/2006/relationships/video" Target="../media/media4.mov"/><Relationship Id="rId9" Type="http://schemas.openxmlformats.org/officeDocument/2006/relationships/slideLayout" Target="../slideLayouts/slideLayout12.xml"/><Relationship Id="rId10"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6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6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72.png"/><Relationship Id="rId7"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68.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1.png"/><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91.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gif"/><Relationship Id="rId5" Type="http://schemas.openxmlformats.org/officeDocument/2006/relationships/image" Target="../media/image77.gif"/><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8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8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8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dirty="0"/>
              <a:t>CS 7643: Deep Learning</a:t>
            </a:r>
            <a:endParaRPr lang="en-US" sz="3200" dirty="0"/>
          </a:p>
        </p:txBody>
      </p:sp>
      <p:sp>
        <p:nvSpPr>
          <p:cNvPr id="16" name="Subtitle 3"/>
          <p:cNvSpPr>
            <a:spLocks noGrp="1"/>
          </p:cNvSpPr>
          <p:nvPr>
            <p:ph type="subTitle" idx="1"/>
          </p:nvPr>
        </p:nvSpPr>
        <p:spPr>
          <a:xfrm>
            <a:off x="0" y="4648200"/>
            <a:ext cx="9144000" cy="1752600"/>
          </a:xfrm>
        </p:spPr>
        <p:txBody>
          <a:bodyPr/>
          <a:lstStyle/>
          <a:p>
            <a:endParaRPr lang="en-US" dirty="0" smtClean="0"/>
          </a:p>
          <a:p>
            <a:r>
              <a:rPr lang="en-US" sz="2800" dirty="0" smtClean="0"/>
              <a:t>Dhruv Batra </a:t>
            </a:r>
          </a:p>
          <a:p>
            <a:r>
              <a:rPr lang="en-US" sz="2800" dirty="0" smtClean="0"/>
              <a:t>Georgia Tech</a:t>
            </a:r>
            <a:endParaRPr lang="en-US" sz="2800" dirty="0"/>
          </a:p>
        </p:txBody>
      </p:sp>
      <p:sp>
        <p:nvSpPr>
          <p:cNvPr id="3" name="TextBox 2"/>
          <p:cNvSpPr txBox="1"/>
          <p:nvPr/>
        </p:nvSpPr>
        <p:spPr>
          <a:xfrm>
            <a:off x="1828800" y="2307610"/>
            <a:ext cx="6934200" cy="1569660"/>
          </a:xfrm>
          <a:prstGeom prst="rect">
            <a:avLst/>
          </a:prstGeom>
          <a:noFill/>
        </p:spPr>
        <p:txBody>
          <a:bodyPr wrap="square" rtlCol="0">
            <a:spAutoFit/>
          </a:bodyPr>
          <a:lstStyle/>
          <a:p>
            <a:pPr lvl="0" algn="l">
              <a:spcBef>
                <a:spcPct val="20000"/>
              </a:spcBef>
            </a:pPr>
            <a:r>
              <a:rPr lang="en-US" sz="2400" kern="0" dirty="0" smtClean="0">
                <a:solidFill>
                  <a:prstClr val="black"/>
                </a:solidFill>
                <a:latin typeface="Arial"/>
                <a:ea typeface="Osaka"/>
                <a:cs typeface="Osaka"/>
              </a:rPr>
              <a:t>Topics</a:t>
            </a:r>
            <a:r>
              <a:rPr lang="en-US" sz="2400" kern="0" dirty="0">
                <a:solidFill>
                  <a:prstClr val="black"/>
                </a:solidFill>
                <a:latin typeface="Arial"/>
                <a:ea typeface="Osaka"/>
                <a:cs typeface="Osaka"/>
              </a:rPr>
              <a:t>: </a:t>
            </a:r>
          </a:p>
          <a:p>
            <a:pPr marL="742950" lvl="1" indent="-285750" algn="l">
              <a:spcBef>
                <a:spcPct val="20000"/>
              </a:spcBef>
              <a:buFontTx/>
              <a:buChar char="–"/>
            </a:pPr>
            <a:r>
              <a:rPr lang="en-US" sz="2000" kern="0" dirty="0" smtClean="0">
                <a:solidFill>
                  <a:prstClr val="black"/>
                </a:solidFill>
                <a:latin typeface="Arial"/>
                <a:ea typeface="Osaka"/>
                <a:cs typeface="Osaka"/>
              </a:rPr>
              <a:t>Review of Classical Reinforcement Learning</a:t>
            </a:r>
            <a:endParaRPr lang="en-US" sz="2000" kern="0" dirty="0">
              <a:solidFill>
                <a:prstClr val="black"/>
              </a:solidFill>
              <a:latin typeface="Arial"/>
              <a:ea typeface="Osaka"/>
              <a:cs typeface="Osaka"/>
            </a:endParaRPr>
          </a:p>
          <a:p>
            <a:pPr marL="742950" lvl="1" indent="-285750" algn="l">
              <a:spcBef>
                <a:spcPct val="20000"/>
              </a:spcBef>
              <a:buFontTx/>
              <a:buChar char="–"/>
            </a:pPr>
            <a:r>
              <a:rPr lang="en-US" sz="2000" kern="0" dirty="0" smtClean="0">
                <a:solidFill>
                  <a:prstClr val="black"/>
                </a:solidFill>
                <a:latin typeface="Arial"/>
                <a:ea typeface="Osaka"/>
                <a:cs typeface="Osaka"/>
              </a:rPr>
              <a:t>Value-based Deep RL</a:t>
            </a:r>
          </a:p>
          <a:p>
            <a:pPr marL="742950" lvl="1" indent="-285750" algn="l">
              <a:spcBef>
                <a:spcPct val="20000"/>
              </a:spcBef>
              <a:buFontTx/>
              <a:buChar char="–"/>
            </a:pPr>
            <a:r>
              <a:rPr lang="en-US" sz="2000" kern="0" dirty="0" smtClean="0">
                <a:solidFill>
                  <a:prstClr val="black"/>
                </a:solidFill>
                <a:latin typeface="Arial"/>
                <a:ea typeface="Osaka"/>
                <a:cs typeface="Osaka"/>
              </a:rPr>
              <a:t>Policy-based Deep RL</a:t>
            </a:r>
            <a:endParaRPr lang="en-US" sz="2000" kern="0" dirty="0">
              <a:solidFill>
                <a:prstClr val="black"/>
              </a:solidFill>
              <a:latin typeface="Arial"/>
              <a:ea typeface="Osaka"/>
              <a:cs typeface="Osak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RL API</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7324"/>
            <a:ext cx="9144000" cy="4480076"/>
          </a:xfrm>
          <a:prstGeom prst="rect">
            <a:avLst/>
          </a:prstGeom>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21012823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How to choose the baseline?</a:t>
            </a:r>
          </a:p>
        </p:txBody>
      </p:sp>
      <p:sp>
        <p:nvSpPr>
          <p:cNvPr id="1050" name="Shape 1050"/>
          <p:cNvSpPr txBox="1"/>
          <p:nvPr/>
        </p:nvSpPr>
        <p:spPr>
          <a:xfrm>
            <a:off x="512600" y="1844425"/>
            <a:ext cx="83085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 better baseline: Want to push up the probability of an action from a state, if this action was better than the </a:t>
            </a:r>
            <a:r>
              <a:rPr lang="en" sz="1800" b="1" kern="0">
                <a:solidFill>
                  <a:srgbClr val="000000"/>
                </a:solidFill>
                <a:latin typeface="Arial"/>
                <a:ea typeface="Arial"/>
                <a:cs typeface="Arial"/>
                <a:sym typeface="Arial"/>
              </a:rPr>
              <a:t>expected value of what we should get from that state</a:t>
            </a:r>
            <a:r>
              <a:rPr lang="en" sz="1800" kern="0">
                <a:solidFill>
                  <a:srgbClr val="000000"/>
                </a:solidFill>
                <a:latin typeface="Arial"/>
                <a:ea typeface="Arial"/>
                <a:cs typeface="Arial"/>
                <a:sym typeface="Arial"/>
              </a:rPr>
              <a:t>.</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FF"/>
                </a:solidFill>
                <a:latin typeface="Arial"/>
                <a:ea typeface="Arial"/>
                <a:cs typeface="Arial"/>
                <a:sym typeface="Arial"/>
              </a:rPr>
              <a:t>Q: What does this remind you of?</a:t>
            </a:r>
          </a:p>
          <a:p>
            <a:pPr algn="l" eaLnBrk="1" fontAlgn="auto" hangingPunct="1">
              <a:spcBef>
                <a:spcPts val="0"/>
              </a:spcBef>
              <a:spcAft>
                <a:spcPts val="0"/>
              </a:spcAft>
            </a:pPr>
            <a:endParaRPr sz="1800" kern="0">
              <a:solidFill>
                <a:srgbClr val="0000FF"/>
              </a:solidFill>
              <a:latin typeface="Arial"/>
              <a:ea typeface="Arial"/>
              <a:cs typeface="Arial"/>
              <a:sym typeface="Arial"/>
            </a:endParaRPr>
          </a:p>
          <a:p>
            <a:pPr algn="l" eaLnBrk="1" fontAlgn="auto" hangingPunct="1">
              <a:spcBef>
                <a:spcPts val="0"/>
              </a:spcBef>
              <a:spcAft>
                <a:spcPts val="0"/>
              </a:spcAft>
            </a:pPr>
            <a:r>
              <a:rPr lang="en" sz="1800" kern="0">
                <a:solidFill>
                  <a:srgbClr val="FF0000"/>
                </a:solidFill>
                <a:latin typeface="Arial"/>
                <a:ea typeface="Arial"/>
                <a:cs typeface="Arial"/>
                <a:sym typeface="Arial"/>
              </a:rPr>
              <a:t>A: Q-function and value function!</a:t>
            </a: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589621096"/>
      </p:ext>
    </p:extLst>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How to choose the baseline?</a:t>
            </a:r>
          </a:p>
        </p:txBody>
      </p:sp>
      <p:sp>
        <p:nvSpPr>
          <p:cNvPr id="1057" name="Shape 1057"/>
          <p:cNvSpPr txBox="1"/>
          <p:nvPr/>
        </p:nvSpPr>
        <p:spPr>
          <a:xfrm>
            <a:off x="512600" y="1844425"/>
            <a:ext cx="83085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 better baseline: Want to push up the probability of an action from a state, if this action was better than the </a:t>
            </a:r>
            <a:r>
              <a:rPr lang="en" sz="1800" b="1" kern="0">
                <a:solidFill>
                  <a:srgbClr val="000000"/>
                </a:solidFill>
                <a:latin typeface="Arial"/>
                <a:ea typeface="Arial"/>
                <a:cs typeface="Arial"/>
                <a:sym typeface="Arial"/>
              </a:rPr>
              <a:t>expected value of what we should get from that state</a:t>
            </a:r>
            <a:r>
              <a:rPr lang="en" sz="1800" kern="0">
                <a:solidFill>
                  <a:srgbClr val="000000"/>
                </a:solidFill>
                <a:latin typeface="Arial"/>
                <a:ea typeface="Arial"/>
                <a:cs typeface="Arial"/>
                <a:sym typeface="Arial"/>
              </a:rPr>
              <a:t>.</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FF"/>
                </a:solidFill>
                <a:latin typeface="Arial"/>
                <a:ea typeface="Arial"/>
                <a:cs typeface="Arial"/>
                <a:sym typeface="Arial"/>
              </a:rPr>
              <a:t>Q: What does this remind you of?</a:t>
            </a:r>
          </a:p>
          <a:p>
            <a:pPr algn="l" eaLnBrk="1" fontAlgn="auto" hangingPunct="1">
              <a:spcBef>
                <a:spcPts val="0"/>
              </a:spcBef>
              <a:spcAft>
                <a:spcPts val="0"/>
              </a:spcAft>
            </a:pPr>
            <a:endParaRPr sz="1800" kern="0">
              <a:solidFill>
                <a:srgbClr val="0000FF"/>
              </a:solidFill>
              <a:latin typeface="Arial"/>
              <a:ea typeface="Arial"/>
              <a:cs typeface="Arial"/>
              <a:sym typeface="Arial"/>
            </a:endParaRPr>
          </a:p>
          <a:p>
            <a:pPr algn="l" eaLnBrk="1" fontAlgn="auto" hangingPunct="1">
              <a:spcBef>
                <a:spcPts val="0"/>
              </a:spcBef>
              <a:spcAft>
                <a:spcPts val="0"/>
              </a:spcAft>
            </a:pPr>
            <a:r>
              <a:rPr lang="en" sz="1800" kern="0">
                <a:solidFill>
                  <a:srgbClr val="FF0000"/>
                </a:solidFill>
                <a:latin typeface="Arial"/>
                <a:ea typeface="Arial"/>
                <a:cs typeface="Arial"/>
                <a:sym typeface="Arial"/>
              </a:rPr>
              <a:t>A: Q-function and value function!</a:t>
            </a: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58" name="Shape 1058"/>
          <p:cNvSpPr txBox="1"/>
          <p:nvPr/>
        </p:nvSpPr>
        <p:spPr>
          <a:xfrm>
            <a:off x="483325" y="3873800"/>
            <a:ext cx="81702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Intuitively, we are happy with an action a</a:t>
            </a:r>
            <a:r>
              <a:rPr lang="en" sz="1800" kern="0" baseline="-25000">
                <a:solidFill>
                  <a:srgbClr val="000000"/>
                </a:solidFill>
                <a:latin typeface="Arial"/>
                <a:ea typeface="Arial"/>
                <a:cs typeface="Arial"/>
                <a:sym typeface="Arial"/>
              </a:rPr>
              <a:t>t</a:t>
            </a:r>
            <a:r>
              <a:rPr lang="en" sz="1800" kern="0">
                <a:solidFill>
                  <a:srgbClr val="000000"/>
                </a:solidFill>
                <a:latin typeface="Arial"/>
                <a:ea typeface="Arial"/>
                <a:cs typeface="Arial"/>
                <a:sym typeface="Arial"/>
              </a:rPr>
              <a:t> in a state s</a:t>
            </a:r>
            <a:r>
              <a:rPr lang="en" sz="1800" kern="0" baseline="-25000">
                <a:solidFill>
                  <a:srgbClr val="000000"/>
                </a:solidFill>
                <a:latin typeface="Arial"/>
                <a:ea typeface="Arial"/>
                <a:cs typeface="Arial"/>
                <a:sym typeface="Arial"/>
              </a:rPr>
              <a:t>t</a:t>
            </a:r>
            <a:r>
              <a:rPr lang="en" sz="1800" kern="0">
                <a:solidFill>
                  <a:srgbClr val="000000"/>
                </a:solidFill>
                <a:latin typeface="Arial"/>
                <a:ea typeface="Arial"/>
                <a:cs typeface="Arial"/>
                <a:sym typeface="Arial"/>
              </a:rPr>
              <a:t> if                                       is large. On the contrary, we are unhappy with an action if it’s small.</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59" name="Shape 1059"/>
          <p:cNvPicPr preferRelativeResize="0"/>
          <p:nvPr/>
        </p:nvPicPr>
        <p:blipFill>
          <a:blip r:embed="rId3">
            <a:alphaModFix/>
          </a:blip>
          <a:stretch>
            <a:fillRect/>
          </a:stretch>
        </p:blipFill>
        <p:spPr>
          <a:xfrm>
            <a:off x="6287025" y="3963888"/>
            <a:ext cx="2066375" cy="256550"/>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47745330"/>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How to choose the baseline?</a:t>
            </a:r>
          </a:p>
        </p:txBody>
      </p:sp>
      <p:sp>
        <p:nvSpPr>
          <p:cNvPr id="1066" name="Shape 1066"/>
          <p:cNvSpPr txBox="1"/>
          <p:nvPr/>
        </p:nvSpPr>
        <p:spPr>
          <a:xfrm>
            <a:off x="512600" y="1844425"/>
            <a:ext cx="83085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 better baseline: Want to push up the probability of an action from a state, if this action was better than the </a:t>
            </a:r>
            <a:r>
              <a:rPr lang="en" sz="1800" b="1" kern="0">
                <a:solidFill>
                  <a:srgbClr val="000000"/>
                </a:solidFill>
                <a:latin typeface="Arial"/>
                <a:ea typeface="Arial"/>
                <a:cs typeface="Arial"/>
                <a:sym typeface="Arial"/>
              </a:rPr>
              <a:t>expected value of what we should get from that state</a:t>
            </a:r>
            <a:r>
              <a:rPr lang="en" sz="1800" kern="0">
                <a:solidFill>
                  <a:srgbClr val="000000"/>
                </a:solidFill>
                <a:latin typeface="Arial"/>
                <a:ea typeface="Arial"/>
                <a:cs typeface="Arial"/>
                <a:sym typeface="Arial"/>
              </a:rPr>
              <a:t>.</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FF"/>
                </a:solidFill>
                <a:latin typeface="Arial"/>
                <a:ea typeface="Arial"/>
                <a:cs typeface="Arial"/>
                <a:sym typeface="Arial"/>
              </a:rPr>
              <a:t>Q: What does this remind you of?</a:t>
            </a:r>
          </a:p>
          <a:p>
            <a:pPr algn="l" eaLnBrk="1" fontAlgn="auto" hangingPunct="1">
              <a:spcBef>
                <a:spcPts val="0"/>
              </a:spcBef>
              <a:spcAft>
                <a:spcPts val="0"/>
              </a:spcAft>
            </a:pPr>
            <a:endParaRPr sz="1800" kern="0">
              <a:solidFill>
                <a:srgbClr val="0000FF"/>
              </a:solidFill>
              <a:latin typeface="Arial"/>
              <a:ea typeface="Arial"/>
              <a:cs typeface="Arial"/>
              <a:sym typeface="Arial"/>
            </a:endParaRPr>
          </a:p>
          <a:p>
            <a:pPr algn="l" eaLnBrk="1" fontAlgn="auto" hangingPunct="1">
              <a:spcBef>
                <a:spcPts val="0"/>
              </a:spcBef>
              <a:spcAft>
                <a:spcPts val="0"/>
              </a:spcAft>
            </a:pPr>
            <a:r>
              <a:rPr lang="en" sz="1800" kern="0">
                <a:solidFill>
                  <a:srgbClr val="FF0000"/>
                </a:solidFill>
                <a:latin typeface="Arial"/>
                <a:ea typeface="Arial"/>
                <a:cs typeface="Arial"/>
                <a:sym typeface="Arial"/>
              </a:rPr>
              <a:t>A: Q-function and value function!</a:t>
            </a: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67" name="Shape 1067"/>
          <p:cNvSpPr txBox="1"/>
          <p:nvPr/>
        </p:nvSpPr>
        <p:spPr>
          <a:xfrm>
            <a:off x="483325" y="3873800"/>
            <a:ext cx="81702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Intuitively, we are happy with an action a</a:t>
            </a:r>
            <a:r>
              <a:rPr lang="en" sz="1800" kern="0" baseline="-25000">
                <a:solidFill>
                  <a:srgbClr val="000000"/>
                </a:solidFill>
                <a:latin typeface="Arial"/>
                <a:ea typeface="Arial"/>
                <a:cs typeface="Arial"/>
                <a:sym typeface="Arial"/>
              </a:rPr>
              <a:t>t</a:t>
            </a:r>
            <a:r>
              <a:rPr lang="en" sz="1800" kern="0">
                <a:solidFill>
                  <a:srgbClr val="000000"/>
                </a:solidFill>
                <a:latin typeface="Arial"/>
                <a:ea typeface="Arial"/>
                <a:cs typeface="Arial"/>
                <a:sym typeface="Arial"/>
              </a:rPr>
              <a:t> in a state s</a:t>
            </a:r>
            <a:r>
              <a:rPr lang="en" sz="1800" kern="0" baseline="-25000">
                <a:solidFill>
                  <a:srgbClr val="000000"/>
                </a:solidFill>
                <a:latin typeface="Arial"/>
                <a:ea typeface="Arial"/>
                <a:cs typeface="Arial"/>
                <a:sym typeface="Arial"/>
              </a:rPr>
              <a:t>t</a:t>
            </a:r>
            <a:r>
              <a:rPr lang="en" sz="1800" kern="0">
                <a:solidFill>
                  <a:srgbClr val="000000"/>
                </a:solidFill>
                <a:latin typeface="Arial"/>
                <a:ea typeface="Arial"/>
                <a:cs typeface="Arial"/>
                <a:sym typeface="Arial"/>
              </a:rPr>
              <a:t> if                                       is large. On the contrary, we are unhappy with an action if it’s small.</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Using this, we get the estimator:</a:t>
            </a:r>
          </a:p>
        </p:txBody>
      </p:sp>
      <p:pic>
        <p:nvPicPr>
          <p:cNvPr id="1068" name="Shape 1068"/>
          <p:cNvPicPr preferRelativeResize="0"/>
          <p:nvPr/>
        </p:nvPicPr>
        <p:blipFill>
          <a:blip r:embed="rId3">
            <a:alphaModFix/>
          </a:blip>
          <a:stretch>
            <a:fillRect/>
          </a:stretch>
        </p:blipFill>
        <p:spPr>
          <a:xfrm>
            <a:off x="3993751" y="4801776"/>
            <a:ext cx="4827375" cy="495874"/>
          </a:xfrm>
          <a:prstGeom prst="rect">
            <a:avLst/>
          </a:prstGeom>
          <a:noFill/>
          <a:ln>
            <a:noFill/>
          </a:ln>
        </p:spPr>
      </p:pic>
      <p:pic>
        <p:nvPicPr>
          <p:cNvPr id="1069" name="Shape 1069"/>
          <p:cNvPicPr preferRelativeResize="0"/>
          <p:nvPr/>
        </p:nvPicPr>
        <p:blipFill>
          <a:blip r:embed="rId4">
            <a:alphaModFix/>
          </a:blip>
          <a:stretch>
            <a:fillRect/>
          </a:stretch>
        </p:blipFill>
        <p:spPr>
          <a:xfrm>
            <a:off x="6287025" y="3963888"/>
            <a:ext cx="2066375" cy="256550"/>
          </a:xfrm>
          <a:prstGeom prst="rect">
            <a:avLst/>
          </a:prstGeom>
          <a:noFill/>
          <a:ln>
            <a:no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34722693"/>
      </p:ext>
    </p:extLst>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Shape 1082"/>
          <p:cNvSpPr txBox="1">
            <a:spLocks noGrp="1"/>
          </p:cNvSpPr>
          <p:nvPr>
            <p:ph type="title"/>
          </p:nvPr>
        </p:nvSpPr>
        <p:spPr>
          <a:xfrm>
            <a:off x="457200" y="997278"/>
            <a:ext cx="8229600" cy="857400"/>
          </a:xfrm>
          <a:prstGeom prst="rect">
            <a:avLst/>
          </a:prstGeom>
        </p:spPr>
        <p:txBody>
          <a:bodyPr lIns="91425" tIns="91425" rIns="91425" bIns="91425" anchor="ctr" anchorCtr="0">
            <a:noAutofit/>
          </a:bodyPr>
          <a:lstStyle/>
          <a:p>
            <a:r>
              <a:rPr lang="en" dirty="0">
                <a:solidFill>
                  <a:schemeClr val="tx1"/>
                </a:solidFill>
              </a:rPr>
              <a:t>Actor-Critic Algorithm</a:t>
            </a:r>
          </a:p>
        </p:txBody>
      </p:sp>
      <p:sp>
        <p:nvSpPr>
          <p:cNvPr id="1084" name="Shape 1084"/>
          <p:cNvSpPr txBox="1"/>
          <p:nvPr/>
        </p:nvSpPr>
        <p:spPr>
          <a:xfrm>
            <a:off x="516525" y="1362587"/>
            <a:ext cx="63306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r>
              <a:rPr lang="en" sz="1400" kern="0" dirty="0">
                <a:solidFill>
                  <a:srgbClr val="000000"/>
                </a:solidFill>
                <a:latin typeface="Arial"/>
                <a:ea typeface="Arial"/>
                <a:cs typeface="Arial"/>
                <a:sym typeface="Arial"/>
              </a:rPr>
              <a:t>Initialize policy parameters 𝜃, critic parameters 𝜙</a:t>
            </a:r>
          </a:p>
          <a:p>
            <a:pPr algn="l" eaLnBrk="1" fontAlgn="auto" hangingPunct="1">
              <a:spcBef>
                <a:spcPts val="0"/>
              </a:spcBef>
              <a:spcAft>
                <a:spcPts val="0"/>
              </a:spcAft>
            </a:pPr>
            <a:r>
              <a:rPr lang="en" sz="1400" b="1" kern="0" dirty="0">
                <a:solidFill>
                  <a:srgbClr val="000000"/>
                </a:solidFill>
                <a:latin typeface="Arial"/>
                <a:ea typeface="Arial"/>
                <a:cs typeface="Arial"/>
                <a:sym typeface="Arial"/>
              </a:rPr>
              <a:t>For </a:t>
            </a:r>
            <a:r>
              <a:rPr lang="en" sz="1400" kern="0" dirty="0">
                <a:solidFill>
                  <a:srgbClr val="000000"/>
                </a:solidFill>
                <a:latin typeface="Arial"/>
                <a:ea typeface="Arial"/>
                <a:cs typeface="Arial"/>
                <a:sym typeface="Arial"/>
              </a:rPr>
              <a:t>iteration=1, 2 … </a:t>
            </a:r>
            <a:r>
              <a:rPr lang="en" sz="1400" b="1" kern="0" dirty="0">
                <a:solidFill>
                  <a:srgbClr val="000000"/>
                </a:solidFill>
                <a:latin typeface="Arial"/>
                <a:ea typeface="Arial"/>
                <a:cs typeface="Arial"/>
                <a:sym typeface="Arial"/>
              </a:rPr>
              <a:t>do</a:t>
            </a:r>
          </a:p>
          <a:p>
            <a:pPr algn="l" eaLnBrk="1" fontAlgn="auto" hangingPunct="1">
              <a:spcBef>
                <a:spcPts val="0"/>
              </a:spcBef>
              <a:spcAft>
                <a:spcPts val="0"/>
              </a:spcAft>
            </a:pPr>
            <a:r>
              <a:rPr lang="en" sz="1400" b="1" kern="0" dirty="0">
                <a:solidFill>
                  <a:srgbClr val="000000"/>
                </a:solidFill>
                <a:latin typeface="Arial"/>
                <a:ea typeface="Arial"/>
                <a:cs typeface="Arial"/>
                <a:sym typeface="Arial"/>
              </a:rPr>
              <a:t>	</a:t>
            </a:r>
            <a:r>
              <a:rPr lang="en" sz="1400" kern="0" dirty="0">
                <a:solidFill>
                  <a:srgbClr val="000000"/>
                </a:solidFill>
                <a:latin typeface="Arial"/>
                <a:ea typeface="Arial"/>
                <a:cs typeface="Arial"/>
                <a:sym typeface="Arial"/>
              </a:rPr>
              <a:t>Sample m trajectories under the current policy</a:t>
            </a:r>
          </a:p>
          <a:p>
            <a:pPr algn="l" eaLnBrk="1" fontAlgn="auto" hangingPunct="1">
              <a:spcBef>
                <a:spcPts val="0"/>
              </a:spcBef>
              <a:spcAft>
                <a:spcPts val="0"/>
              </a:spcAft>
            </a:pPr>
            <a:r>
              <a:rPr lang="en" sz="1400" kern="0" dirty="0">
                <a:solidFill>
                  <a:srgbClr val="000000"/>
                </a:solidFill>
                <a:latin typeface="Arial"/>
                <a:ea typeface="Arial"/>
                <a:cs typeface="Arial"/>
                <a:sym typeface="Arial"/>
              </a:rPr>
              <a:t>	</a:t>
            </a:r>
          </a:p>
          <a:p>
            <a:pPr indent="457200" algn="l" eaLnBrk="1" fontAlgn="auto" hangingPunct="1">
              <a:spcBef>
                <a:spcPts val="0"/>
              </a:spcBef>
              <a:spcAft>
                <a:spcPts val="0"/>
              </a:spcAft>
            </a:pPr>
            <a:r>
              <a:rPr lang="en" sz="1400" b="1" kern="0" dirty="0">
                <a:solidFill>
                  <a:srgbClr val="000000"/>
                </a:solidFill>
                <a:latin typeface="Arial"/>
                <a:ea typeface="Arial"/>
                <a:cs typeface="Arial"/>
                <a:sym typeface="Arial"/>
              </a:rPr>
              <a:t>For</a:t>
            </a:r>
            <a:r>
              <a:rPr lang="en" sz="1400" kern="0" dirty="0">
                <a:solidFill>
                  <a:srgbClr val="000000"/>
                </a:solidFill>
                <a:latin typeface="Arial"/>
                <a:ea typeface="Arial"/>
                <a:cs typeface="Arial"/>
                <a:sym typeface="Arial"/>
              </a:rPr>
              <a:t> </a:t>
            </a:r>
            <a:r>
              <a:rPr lang="en" sz="1400" kern="0" dirty="0" err="1">
                <a:solidFill>
                  <a:srgbClr val="000000"/>
                </a:solidFill>
                <a:latin typeface="Arial"/>
                <a:ea typeface="Arial"/>
                <a:cs typeface="Arial"/>
                <a:sym typeface="Arial"/>
              </a:rPr>
              <a:t>i</a:t>
            </a:r>
            <a:r>
              <a:rPr lang="en" sz="1400" kern="0" dirty="0">
                <a:solidFill>
                  <a:srgbClr val="000000"/>
                </a:solidFill>
                <a:latin typeface="Arial"/>
                <a:ea typeface="Arial"/>
                <a:cs typeface="Arial"/>
                <a:sym typeface="Arial"/>
              </a:rPr>
              <a:t>=1, …, m </a:t>
            </a:r>
            <a:r>
              <a:rPr lang="en" sz="1400" b="1" kern="0" dirty="0">
                <a:solidFill>
                  <a:srgbClr val="000000"/>
                </a:solidFill>
                <a:latin typeface="Arial"/>
                <a:ea typeface="Arial"/>
                <a:cs typeface="Arial"/>
                <a:sym typeface="Arial"/>
              </a:rPr>
              <a:t>do</a:t>
            </a:r>
          </a:p>
          <a:p>
            <a:pPr indent="457200" algn="l" eaLnBrk="1" fontAlgn="auto" hangingPunct="1">
              <a:spcBef>
                <a:spcPts val="0"/>
              </a:spcBef>
              <a:spcAft>
                <a:spcPts val="0"/>
              </a:spcAft>
            </a:pPr>
            <a:r>
              <a:rPr lang="en" sz="1400" b="1" kern="0" dirty="0">
                <a:solidFill>
                  <a:srgbClr val="000000"/>
                </a:solidFill>
                <a:latin typeface="Arial"/>
                <a:ea typeface="Arial"/>
                <a:cs typeface="Arial"/>
                <a:sym typeface="Arial"/>
              </a:rPr>
              <a:t>	For </a:t>
            </a:r>
            <a:r>
              <a:rPr lang="en" sz="1400" kern="0" dirty="0">
                <a:solidFill>
                  <a:srgbClr val="000000"/>
                </a:solidFill>
                <a:latin typeface="Arial"/>
                <a:ea typeface="Arial"/>
                <a:cs typeface="Arial"/>
                <a:sym typeface="Arial"/>
              </a:rPr>
              <a:t>t=1, ... , T </a:t>
            </a:r>
            <a:r>
              <a:rPr lang="en" sz="1400" b="1" kern="0" dirty="0">
                <a:solidFill>
                  <a:srgbClr val="000000"/>
                </a:solidFill>
                <a:latin typeface="Arial"/>
                <a:ea typeface="Arial"/>
                <a:cs typeface="Arial"/>
                <a:sym typeface="Arial"/>
              </a:rPr>
              <a:t>do</a:t>
            </a: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400" b="1" kern="0" dirty="0">
                <a:solidFill>
                  <a:srgbClr val="000000"/>
                </a:solidFill>
                <a:latin typeface="Arial"/>
                <a:ea typeface="Arial"/>
                <a:cs typeface="Arial"/>
                <a:sym typeface="Arial"/>
              </a:rPr>
              <a:t>End for</a:t>
            </a:r>
          </a:p>
          <a:p>
            <a:pPr indent="457200" algn="l" eaLnBrk="1" fontAlgn="auto" hangingPunct="1">
              <a:spcBef>
                <a:spcPts val="0"/>
              </a:spcBef>
              <a:spcAft>
                <a:spcPts val="0"/>
              </a:spcAft>
            </a:pPr>
            <a:endParaRPr sz="1400" b="1" kern="0" dirty="0">
              <a:solidFill>
                <a:srgbClr val="000000"/>
              </a:solidFill>
              <a:latin typeface="Arial"/>
              <a:ea typeface="Arial"/>
              <a:cs typeface="Arial"/>
              <a:sym typeface="Arial"/>
            </a:endParaRPr>
          </a:p>
          <a:p>
            <a:pPr indent="457200" algn="l" eaLnBrk="1" fontAlgn="auto" hangingPunct="1">
              <a:spcBef>
                <a:spcPts val="0"/>
              </a:spcBef>
              <a:spcAft>
                <a:spcPts val="0"/>
              </a:spcAft>
            </a:pPr>
            <a:r>
              <a:rPr lang="en" sz="1400" b="1" kern="0" dirty="0">
                <a:solidFill>
                  <a:srgbClr val="000000"/>
                </a:solidFill>
                <a:latin typeface="Arial"/>
                <a:ea typeface="Arial"/>
                <a:cs typeface="Arial"/>
                <a:sym typeface="Arial"/>
              </a:rPr>
              <a:t>		</a:t>
            </a:r>
          </a:p>
          <a:p>
            <a:pPr indent="457200" algn="l" eaLnBrk="1" fontAlgn="auto" hangingPunct="1">
              <a:spcBef>
                <a:spcPts val="0"/>
              </a:spcBef>
              <a:spcAft>
                <a:spcPts val="0"/>
              </a:spcAft>
            </a:pPr>
            <a:r>
              <a:rPr lang="en" sz="1400" b="1" kern="0" dirty="0">
                <a:solidFill>
                  <a:srgbClr val="000000"/>
                </a:solidFill>
                <a:latin typeface="Arial"/>
                <a:ea typeface="Arial"/>
                <a:cs typeface="Arial"/>
                <a:sym typeface="Arial"/>
              </a:rPr>
              <a:t>		</a:t>
            </a:r>
          </a:p>
          <a:p>
            <a:pPr indent="457200" algn="l" eaLnBrk="1" fontAlgn="auto" hangingPunct="1">
              <a:spcBef>
                <a:spcPts val="0"/>
              </a:spcBef>
              <a:spcAft>
                <a:spcPts val="0"/>
              </a:spcAft>
            </a:pPr>
            <a:r>
              <a:rPr lang="en" sz="1400" b="1" kern="0" dirty="0">
                <a:solidFill>
                  <a:srgbClr val="000000"/>
                </a:solidFill>
                <a:latin typeface="Arial"/>
                <a:ea typeface="Arial"/>
                <a:cs typeface="Arial"/>
                <a:sym typeface="Arial"/>
              </a:rPr>
              <a:t>		</a:t>
            </a:r>
          </a:p>
          <a:p>
            <a:pPr indent="457200" algn="l" eaLnBrk="1" fontAlgn="auto" hangingPunct="1">
              <a:spcBef>
                <a:spcPts val="0"/>
              </a:spcBef>
              <a:spcAft>
                <a:spcPts val="0"/>
              </a:spcAft>
            </a:pPr>
            <a:r>
              <a:rPr lang="en" sz="1400" b="1" kern="0" dirty="0">
                <a:solidFill>
                  <a:srgbClr val="000000"/>
                </a:solidFill>
                <a:latin typeface="Arial"/>
                <a:ea typeface="Arial"/>
                <a:cs typeface="Arial"/>
                <a:sym typeface="Arial"/>
              </a:rPr>
              <a:t>		</a:t>
            </a:r>
          </a:p>
          <a:p>
            <a:pPr algn="l" eaLnBrk="1" fontAlgn="auto" hangingPunct="1">
              <a:spcBef>
                <a:spcPts val="0"/>
              </a:spcBef>
              <a:spcAft>
                <a:spcPts val="0"/>
              </a:spcAft>
            </a:pPr>
            <a:r>
              <a:rPr lang="en" sz="1400" kern="0" dirty="0">
                <a:solidFill>
                  <a:srgbClr val="000000"/>
                </a:solidFill>
                <a:latin typeface="Arial"/>
                <a:ea typeface="Arial"/>
                <a:cs typeface="Arial"/>
                <a:sym typeface="Arial"/>
              </a:rPr>
              <a:t>	</a:t>
            </a: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p:txBody>
      </p:sp>
      <p:pic>
        <p:nvPicPr>
          <p:cNvPr id="1085" name="Shape 1085"/>
          <p:cNvPicPr preferRelativeResize="0"/>
          <p:nvPr/>
        </p:nvPicPr>
        <p:blipFill>
          <a:blip r:embed="rId3">
            <a:alphaModFix/>
          </a:blip>
          <a:stretch>
            <a:fillRect/>
          </a:stretch>
        </p:blipFill>
        <p:spPr>
          <a:xfrm>
            <a:off x="1075575" y="2539338"/>
            <a:ext cx="671874" cy="156775"/>
          </a:xfrm>
          <a:prstGeom prst="rect">
            <a:avLst/>
          </a:prstGeom>
          <a:noFill/>
          <a:ln>
            <a:noFill/>
          </a:ln>
        </p:spPr>
      </p:pic>
      <p:pic>
        <p:nvPicPr>
          <p:cNvPr id="1086" name="Shape 1086"/>
          <p:cNvPicPr preferRelativeResize="0"/>
          <p:nvPr/>
        </p:nvPicPr>
        <p:blipFill>
          <a:blip r:embed="rId4">
            <a:alphaModFix/>
          </a:blip>
          <a:stretch>
            <a:fillRect/>
          </a:stretch>
        </p:blipFill>
        <p:spPr>
          <a:xfrm>
            <a:off x="1976775" y="3182768"/>
            <a:ext cx="2298474" cy="496349"/>
          </a:xfrm>
          <a:prstGeom prst="rect">
            <a:avLst/>
          </a:prstGeom>
          <a:noFill/>
          <a:ln>
            <a:noFill/>
          </a:ln>
        </p:spPr>
      </p:pic>
      <p:pic>
        <p:nvPicPr>
          <p:cNvPr id="1087" name="Shape 1087"/>
          <p:cNvPicPr preferRelativeResize="0"/>
          <p:nvPr/>
        </p:nvPicPr>
        <p:blipFill>
          <a:blip r:embed="rId5">
            <a:alphaModFix/>
          </a:blip>
          <a:stretch>
            <a:fillRect/>
          </a:stretch>
        </p:blipFill>
        <p:spPr>
          <a:xfrm>
            <a:off x="1075576" y="4007487"/>
            <a:ext cx="2067649" cy="444300"/>
          </a:xfrm>
          <a:prstGeom prst="rect">
            <a:avLst/>
          </a:prstGeom>
          <a:noFill/>
          <a:ln>
            <a:noFill/>
          </a:ln>
        </p:spPr>
      </p:pic>
      <p:pic>
        <p:nvPicPr>
          <p:cNvPr id="1088" name="Shape 1088"/>
          <p:cNvPicPr preferRelativeResize="0"/>
          <p:nvPr/>
        </p:nvPicPr>
        <p:blipFill>
          <a:blip r:embed="rId6">
            <a:alphaModFix/>
          </a:blip>
          <a:stretch>
            <a:fillRect/>
          </a:stretch>
        </p:blipFill>
        <p:spPr>
          <a:xfrm>
            <a:off x="1976775" y="3730263"/>
            <a:ext cx="2298474" cy="226079"/>
          </a:xfrm>
          <a:prstGeom prst="rect">
            <a:avLst/>
          </a:prstGeom>
          <a:noFill/>
          <a:ln>
            <a:noFill/>
          </a:ln>
        </p:spPr>
      </p:pic>
      <p:pic>
        <p:nvPicPr>
          <p:cNvPr id="1089" name="Shape 1089"/>
          <p:cNvPicPr preferRelativeResize="0"/>
          <p:nvPr/>
        </p:nvPicPr>
        <p:blipFill>
          <a:blip r:embed="rId7">
            <a:alphaModFix/>
          </a:blip>
          <a:stretch>
            <a:fillRect/>
          </a:stretch>
        </p:blipFill>
        <p:spPr>
          <a:xfrm>
            <a:off x="1075575" y="4451788"/>
            <a:ext cx="824520" cy="156775"/>
          </a:xfrm>
          <a:prstGeom prst="rect">
            <a:avLst/>
          </a:prstGeom>
          <a:noFill/>
          <a:ln>
            <a:noFill/>
          </a:ln>
        </p:spPr>
      </p:pic>
      <p:pic>
        <p:nvPicPr>
          <p:cNvPr id="1090" name="Shape 1090"/>
          <p:cNvPicPr preferRelativeResize="0"/>
          <p:nvPr/>
        </p:nvPicPr>
        <p:blipFill>
          <a:blip r:embed="rId8">
            <a:alphaModFix/>
          </a:blip>
          <a:stretch>
            <a:fillRect/>
          </a:stretch>
        </p:blipFill>
        <p:spPr>
          <a:xfrm>
            <a:off x="1075575" y="4680238"/>
            <a:ext cx="990722" cy="226075"/>
          </a:xfrm>
          <a:prstGeom prst="rect">
            <a:avLst/>
          </a:prstGeom>
          <a:noFill/>
          <a:ln>
            <a:noFill/>
          </a:ln>
        </p:spPr>
      </p:pic>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08904842"/>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Shape 1331"/>
          <p:cNvSpPr txBox="1">
            <a:spLocks noGrp="1"/>
          </p:cNvSpPr>
          <p:nvPr>
            <p:ph type="title"/>
          </p:nvPr>
        </p:nvSpPr>
        <p:spPr>
          <a:xfrm>
            <a:off x="457200" y="1063228"/>
            <a:ext cx="8229600" cy="857400"/>
          </a:xfrm>
          <a:prstGeom prst="rect">
            <a:avLst/>
          </a:prstGeom>
        </p:spPr>
        <p:txBody>
          <a:bodyPr vert="horz" wrap="square" lIns="91425" tIns="91425" rIns="91425" bIns="91425" numCol="1" anchor="ctr" anchorCtr="0" compatLnSpc="1">
            <a:prstTxWarp prst="textNoShape">
              <a:avLst/>
            </a:prstTxWarp>
            <a:noAutofit/>
          </a:bodyPr>
          <a:lstStyle/>
          <a:p>
            <a:pPr>
              <a:spcBef>
                <a:spcPts val="0"/>
              </a:spcBef>
            </a:pPr>
            <a:r>
              <a:rPr lang="en" dirty="0">
                <a:solidFill>
                  <a:schemeClr val="tx1"/>
                </a:solidFill>
              </a:rPr>
              <a:t>Summary</a:t>
            </a:r>
          </a:p>
        </p:txBody>
      </p:sp>
      <p:sp>
        <p:nvSpPr>
          <p:cNvPr id="1332" name="Shape 1332"/>
          <p:cNvSpPr txBox="1">
            <a:spLocks noGrp="1"/>
          </p:cNvSpPr>
          <p:nvPr>
            <p:ph type="body" idx="1"/>
          </p:nvPr>
        </p:nvSpPr>
        <p:spPr>
          <a:xfrm>
            <a:off x="381000" y="1866175"/>
            <a:ext cx="8229600" cy="3725700"/>
          </a:xfrm>
          <a:prstGeom prst="rect">
            <a:avLst/>
          </a:prstGeom>
        </p:spPr>
        <p:txBody>
          <a:bodyPr vert="horz" wrap="square" lIns="91425" tIns="91425" rIns="91425" bIns="91425" numCol="1" anchor="ctr" anchorCtr="0" compatLnSpc="1">
            <a:prstTxWarp prst="textNoShape">
              <a:avLst/>
            </a:prstTxWarp>
            <a:noAutofit/>
          </a:bodyPr>
          <a:lstStyle/>
          <a:p>
            <a:pPr marL="457200" indent="-355600">
              <a:spcBef>
                <a:spcPts val="0"/>
              </a:spcBef>
              <a:buSzPct val="100000"/>
              <a:buChar char="-"/>
            </a:pPr>
            <a:r>
              <a:rPr lang="en" b="1"/>
              <a:t>Policy gradients</a:t>
            </a:r>
            <a:r>
              <a:rPr lang="en"/>
              <a:t>: very general but suffer from high variance so requires a lot of samples. </a:t>
            </a:r>
            <a:r>
              <a:rPr lang="en" b="1"/>
              <a:t>Challenge</a:t>
            </a:r>
            <a:r>
              <a:rPr lang="en"/>
              <a:t>: sample-efficiency</a:t>
            </a:r>
          </a:p>
          <a:p>
            <a:pPr marL="457200" indent="-355600">
              <a:spcBef>
                <a:spcPts val="0"/>
              </a:spcBef>
              <a:buSzPct val="100000"/>
              <a:buChar char="-"/>
            </a:pPr>
            <a:r>
              <a:rPr lang="en" b="1"/>
              <a:t>Q-learning</a:t>
            </a:r>
            <a:r>
              <a:rPr lang="en"/>
              <a:t>: does not always work but when it works, usually more sample-efficient. </a:t>
            </a:r>
            <a:r>
              <a:rPr lang="en" b="1"/>
              <a:t>Challenge</a:t>
            </a:r>
            <a:r>
              <a:rPr lang="en"/>
              <a:t>: exploration</a:t>
            </a:r>
          </a:p>
          <a:p>
            <a:pPr>
              <a:spcBef>
                <a:spcPts val="0"/>
              </a:spcBef>
              <a:buNone/>
            </a:pPr>
            <a:endParaRPr/>
          </a:p>
          <a:p>
            <a:pPr marL="457200" indent="-355600">
              <a:spcBef>
                <a:spcPts val="0"/>
              </a:spcBef>
              <a:buSzPct val="100000"/>
              <a:buChar char="-"/>
            </a:pPr>
            <a:r>
              <a:rPr lang="en"/>
              <a:t>Guarantees:</a:t>
            </a:r>
          </a:p>
          <a:p>
            <a:pPr marL="914400" lvl="1" indent="-342900">
              <a:spcBef>
                <a:spcPts val="0"/>
              </a:spcBef>
              <a:buSzPct val="100000"/>
              <a:buChar char="-"/>
            </a:pPr>
            <a:r>
              <a:rPr lang="en" sz="1800" b="1"/>
              <a:t>Policy Gradients</a:t>
            </a:r>
            <a:r>
              <a:rPr lang="en" sz="1800"/>
              <a:t>: Converges to a local minima of J(𝜃), often good enough!</a:t>
            </a:r>
          </a:p>
          <a:p>
            <a:pPr marL="914400" lvl="1" indent="-342900">
              <a:spcBef>
                <a:spcPts val="0"/>
              </a:spcBef>
              <a:buSzPct val="100000"/>
              <a:buChar char="-"/>
            </a:pPr>
            <a:r>
              <a:rPr lang="en" sz="1800" b="1"/>
              <a:t>Q-learning</a:t>
            </a:r>
            <a:r>
              <a:rPr lang="en" sz="1800"/>
              <a:t>: Zero guarantees since you are approximating Bellman equation with a complicated function approximator</a:t>
            </a:r>
          </a:p>
          <a:p>
            <a:pPr>
              <a:spcBef>
                <a:spcPts val="0"/>
              </a:spcBef>
              <a:buNone/>
            </a:pPr>
            <a:endParaRPr/>
          </a:p>
        </p:txBody>
      </p:sp>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521181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spTree>
    <p:extLst>
      <p:ext uri="{BB962C8B-B14F-4D97-AF65-F5344CB8AC3E}">
        <p14:creationId xmlns:p14="http://schemas.microsoft.com/office/powerpoint/2010/main" val="589154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dirty="0">
                <a:solidFill>
                  <a:schemeClr val="tx1"/>
                </a:solidFill>
              </a:rPr>
              <a:t>Robot Locomotion</a:t>
            </a:r>
          </a:p>
        </p:txBody>
      </p:sp>
      <p:pic>
        <p:nvPicPr>
          <p:cNvPr id="179" name="Shape 179"/>
          <p:cNvPicPr preferRelativeResize="0"/>
          <p:nvPr/>
        </p:nvPicPr>
        <p:blipFill>
          <a:blip r:embed="rId3">
            <a:alphaModFix/>
          </a:blip>
          <a:stretch>
            <a:fillRect/>
          </a:stretch>
        </p:blipFill>
        <p:spPr>
          <a:xfrm>
            <a:off x="325576" y="2099826"/>
            <a:ext cx="4600525" cy="2325649"/>
          </a:xfrm>
          <a:prstGeom prst="rect">
            <a:avLst/>
          </a:prstGeom>
          <a:noFill/>
          <a:ln>
            <a:noFill/>
          </a:ln>
        </p:spPr>
      </p:pic>
      <p:sp>
        <p:nvSpPr>
          <p:cNvPr id="180" name="Shape 180"/>
          <p:cNvSpPr txBox="1"/>
          <p:nvPr/>
        </p:nvSpPr>
        <p:spPr>
          <a:xfrm>
            <a:off x="5031475" y="2420100"/>
            <a:ext cx="39924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Objective</a:t>
            </a:r>
            <a:r>
              <a:rPr lang="en" sz="1600" kern="0">
                <a:solidFill>
                  <a:srgbClr val="000000"/>
                </a:solidFill>
                <a:latin typeface="Arial"/>
                <a:ea typeface="Arial"/>
                <a:cs typeface="Arial"/>
                <a:sym typeface="Arial"/>
              </a:rPr>
              <a:t>: Make the robot move forward</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b="1" kern="0">
                <a:solidFill>
                  <a:srgbClr val="000000"/>
                </a:solidFill>
                <a:latin typeface="Arial"/>
                <a:ea typeface="Arial"/>
                <a:cs typeface="Arial"/>
                <a:sym typeface="Arial"/>
              </a:rPr>
              <a:t>State: </a:t>
            </a:r>
            <a:r>
              <a:rPr lang="en" sz="1600" kern="0">
                <a:solidFill>
                  <a:srgbClr val="000000"/>
                </a:solidFill>
                <a:latin typeface="Arial"/>
                <a:ea typeface="Arial"/>
                <a:cs typeface="Arial"/>
                <a:sym typeface="Arial"/>
              </a:rPr>
              <a:t>Angle and position of the joints</a:t>
            </a:r>
          </a:p>
          <a:p>
            <a:pPr algn="l" eaLnBrk="1" fontAlgn="auto" hangingPunct="1">
              <a:spcBef>
                <a:spcPts val="0"/>
              </a:spcBef>
              <a:spcAft>
                <a:spcPts val="0"/>
              </a:spcAft>
            </a:pPr>
            <a:r>
              <a:rPr lang="en" sz="1600" b="1" kern="0">
                <a:solidFill>
                  <a:srgbClr val="000000"/>
                </a:solidFill>
                <a:latin typeface="Arial"/>
                <a:ea typeface="Arial"/>
                <a:cs typeface="Arial"/>
                <a:sym typeface="Arial"/>
              </a:rPr>
              <a:t>Action:</a:t>
            </a:r>
            <a:r>
              <a:rPr lang="en" sz="1600" kern="0">
                <a:solidFill>
                  <a:srgbClr val="000000"/>
                </a:solidFill>
                <a:latin typeface="Arial"/>
                <a:ea typeface="Arial"/>
                <a:cs typeface="Arial"/>
                <a:sym typeface="Arial"/>
              </a:rPr>
              <a:t> Torques applied on joints</a:t>
            </a:r>
          </a:p>
          <a:p>
            <a:pPr algn="l" eaLnBrk="1" fontAlgn="auto" hangingPunct="1">
              <a:spcBef>
                <a:spcPts val="0"/>
              </a:spcBef>
              <a:spcAft>
                <a:spcPts val="0"/>
              </a:spcAft>
            </a:pPr>
            <a:r>
              <a:rPr lang="en" sz="1600" b="1" kern="0">
                <a:solidFill>
                  <a:srgbClr val="000000"/>
                </a:solidFill>
                <a:latin typeface="Arial"/>
                <a:ea typeface="Arial"/>
                <a:cs typeface="Arial"/>
                <a:sym typeface="Arial"/>
              </a:rPr>
              <a:t>Reward: </a:t>
            </a:r>
            <a:r>
              <a:rPr lang="en" sz="1600" kern="0">
                <a:solidFill>
                  <a:srgbClr val="000000"/>
                </a:solidFill>
                <a:latin typeface="Arial"/>
                <a:ea typeface="Arial"/>
                <a:cs typeface="Arial"/>
                <a:sym typeface="Arial"/>
              </a:rPr>
              <a:t>1 at each time step upright + forward movement</a:t>
            </a:r>
          </a:p>
        </p:txBody>
      </p:sp>
      <p:sp>
        <p:nvSpPr>
          <p:cNvPr id="181" name="Shape 181"/>
          <p:cNvSpPr txBox="1"/>
          <p:nvPr/>
        </p:nvSpPr>
        <p:spPr>
          <a:xfrm>
            <a:off x="3159425" y="4920900"/>
            <a:ext cx="5891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John Schulman et al., 2016. Reproduced with permission. </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47257422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dirty="0">
                <a:solidFill>
                  <a:schemeClr val="tx1"/>
                </a:solidFill>
              </a:rPr>
              <a:t>Atari Games</a:t>
            </a:r>
          </a:p>
        </p:txBody>
      </p:sp>
      <p:pic>
        <p:nvPicPr>
          <p:cNvPr id="188" name="Shape 188"/>
          <p:cNvPicPr preferRelativeResize="0"/>
          <p:nvPr/>
        </p:nvPicPr>
        <p:blipFill>
          <a:blip r:embed="rId3">
            <a:alphaModFix/>
          </a:blip>
          <a:stretch>
            <a:fillRect/>
          </a:stretch>
        </p:blipFill>
        <p:spPr>
          <a:xfrm>
            <a:off x="337200" y="1692025"/>
            <a:ext cx="8469600" cy="1213350"/>
          </a:xfrm>
          <a:prstGeom prst="rect">
            <a:avLst/>
          </a:prstGeom>
          <a:noFill/>
          <a:ln>
            <a:noFill/>
          </a:ln>
        </p:spPr>
      </p:pic>
      <p:sp>
        <p:nvSpPr>
          <p:cNvPr id="189" name="Shape 189"/>
          <p:cNvSpPr txBox="1"/>
          <p:nvPr/>
        </p:nvSpPr>
        <p:spPr>
          <a:xfrm>
            <a:off x="427775" y="3331850"/>
            <a:ext cx="74352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Objective</a:t>
            </a:r>
            <a:r>
              <a:rPr lang="en" sz="1600" kern="0">
                <a:solidFill>
                  <a:srgbClr val="000000"/>
                </a:solidFill>
                <a:latin typeface="Arial"/>
                <a:ea typeface="Arial"/>
                <a:cs typeface="Arial"/>
                <a:sym typeface="Arial"/>
              </a:rPr>
              <a:t>: Complete the game with the highest score</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b="1" kern="0">
                <a:solidFill>
                  <a:srgbClr val="000000"/>
                </a:solidFill>
                <a:latin typeface="Arial"/>
                <a:ea typeface="Arial"/>
                <a:cs typeface="Arial"/>
                <a:sym typeface="Arial"/>
              </a:rPr>
              <a:t>State: </a:t>
            </a:r>
            <a:r>
              <a:rPr lang="en" sz="1600" kern="0">
                <a:solidFill>
                  <a:srgbClr val="000000"/>
                </a:solidFill>
                <a:latin typeface="Arial"/>
                <a:ea typeface="Arial"/>
                <a:cs typeface="Arial"/>
                <a:sym typeface="Arial"/>
              </a:rPr>
              <a:t>Raw pixel inputs of the game state</a:t>
            </a:r>
          </a:p>
          <a:p>
            <a:pPr algn="l" eaLnBrk="1" fontAlgn="auto" hangingPunct="1">
              <a:spcBef>
                <a:spcPts val="0"/>
              </a:spcBef>
              <a:spcAft>
                <a:spcPts val="0"/>
              </a:spcAft>
            </a:pPr>
            <a:r>
              <a:rPr lang="en" sz="1600" b="1" kern="0">
                <a:solidFill>
                  <a:srgbClr val="000000"/>
                </a:solidFill>
                <a:latin typeface="Arial"/>
                <a:ea typeface="Arial"/>
                <a:cs typeface="Arial"/>
                <a:sym typeface="Arial"/>
              </a:rPr>
              <a:t>Action:</a:t>
            </a:r>
            <a:r>
              <a:rPr lang="en" sz="1600" kern="0">
                <a:solidFill>
                  <a:srgbClr val="000000"/>
                </a:solidFill>
                <a:latin typeface="Arial"/>
                <a:ea typeface="Arial"/>
                <a:cs typeface="Arial"/>
                <a:sym typeface="Arial"/>
              </a:rPr>
              <a:t> Game controls e.g. Left, Right, Up, Down</a:t>
            </a:r>
          </a:p>
          <a:p>
            <a:pPr algn="l" eaLnBrk="1" fontAlgn="auto" hangingPunct="1">
              <a:spcBef>
                <a:spcPts val="0"/>
              </a:spcBef>
              <a:spcAft>
                <a:spcPts val="0"/>
              </a:spcAft>
            </a:pPr>
            <a:r>
              <a:rPr lang="en" sz="1600" b="1" kern="0">
                <a:solidFill>
                  <a:srgbClr val="000000"/>
                </a:solidFill>
                <a:latin typeface="Arial"/>
                <a:ea typeface="Arial"/>
                <a:cs typeface="Arial"/>
                <a:sym typeface="Arial"/>
              </a:rPr>
              <a:t>Reward: </a:t>
            </a:r>
            <a:r>
              <a:rPr lang="en" sz="1600" kern="0">
                <a:solidFill>
                  <a:srgbClr val="000000"/>
                </a:solidFill>
                <a:latin typeface="Arial"/>
                <a:ea typeface="Arial"/>
                <a:cs typeface="Arial"/>
                <a:sym typeface="Arial"/>
              </a:rPr>
              <a:t>Score increase/decrease at each time step</a:t>
            </a:r>
          </a:p>
        </p:txBody>
      </p:sp>
      <p:sp>
        <p:nvSpPr>
          <p:cNvPr id="190" name="Shape 190"/>
          <p:cNvSpPr txBox="1"/>
          <p:nvPr/>
        </p:nvSpPr>
        <p:spPr>
          <a:xfrm>
            <a:off x="3159425" y="4920900"/>
            <a:ext cx="5891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Volodymyr Mnih et al., 2013. Reproduced with permission. </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21263034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dirty="0">
                <a:solidFill>
                  <a:schemeClr val="tx1"/>
                </a:solidFill>
              </a:rPr>
              <a:t>Go</a:t>
            </a:r>
          </a:p>
        </p:txBody>
      </p:sp>
      <p:sp>
        <p:nvSpPr>
          <p:cNvPr id="197" name="Shape 197"/>
          <p:cNvSpPr txBox="1"/>
          <p:nvPr/>
        </p:nvSpPr>
        <p:spPr>
          <a:xfrm>
            <a:off x="4122600" y="2608700"/>
            <a:ext cx="50214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Objective</a:t>
            </a:r>
            <a:r>
              <a:rPr lang="en" sz="1600" kern="0">
                <a:solidFill>
                  <a:srgbClr val="000000"/>
                </a:solidFill>
                <a:latin typeface="Arial"/>
                <a:ea typeface="Arial"/>
                <a:cs typeface="Arial"/>
                <a:sym typeface="Arial"/>
              </a:rPr>
              <a:t>: Win the game!</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b="1" kern="0">
                <a:solidFill>
                  <a:srgbClr val="000000"/>
                </a:solidFill>
                <a:latin typeface="Arial"/>
                <a:ea typeface="Arial"/>
                <a:cs typeface="Arial"/>
                <a:sym typeface="Arial"/>
              </a:rPr>
              <a:t>State: </a:t>
            </a:r>
            <a:r>
              <a:rPr lang="en" sz="1600" kern="0">
                <a:solidFill>
                  <a:srgbClr val="000000"/>
                </a:solidFill>
                <a:latin typeface="Arial"/>
                <a:ea typeface="Arial"/>
                <a:cs typeface="Arial"/>
                <a:sym typeface="Arial"/>
              </a:rPr>
              <a:t>Position of all pieces</a:t>
            </a:r>
          </a:p>
          <a:p>
            <a:pPr algn="l" eaLnBrk="1" fontAlgn="auto" hangingPunct="1">
              <a:spcBef>
                <a:spcPts val="0"/>
              </a:spcBef>
              <a:spcAft>
                <a:spcPts val="0"/>
              </a:spcAft>
            </a:pPr>
            <a:r>
              <a:rPr lang="en" sz="1600" b="1" kern="0">
                <a:solidFill>
                  <a:srgbClr val="000000"/>
                </a:solidFill>
                <a:latin typeface="Arial"/>
                <a:ea typeface="Arial"/>
                <a:cs typeface="Arial"/>
                <a:sym typeface="Arial"/>
              </a:rPr>
              <a:t>Action:</a:t>
            </a:r>
            <a:r>
              <a:rPr lang="en" sz="1600" kern="0">
                <a:solidFill>
                  <a:srgbClr val="000000"/>
                </a:solidFill>
                <a:latin typeface="Arial"/>
                <a:ea typeface="Arial"/>
                <a:cs typeface="Arial"/>
                <a:sym typeface="Arial"/>
              </a:rPr>
              <a:t> Where to put the next piece down</a:t>
            </a:r>
          </a:p>
          <a:p>
            <a:pPr algn="l" eaLnBrk="1" fontAlgn="auto" hangingPunct="1">
              <a:spcBef>
                <a:spcPts val="0"/>
              </a:spcBef>
              <a:spcAft>
                <a:spcPts val="0"/>
              </a:spcAft>
            </a:pPr>
            <a:r>
              <a:rPr lang="en" sz="1600" b="1" kern="0">
                <a:solidFill>
                  <a:srgbClr val="000000"/>
                </a:solidFill>
                <a:latin typeface="Arial"/>
                <a:ea typeface="Arial"/>
                <a:cs typeface="Arial"/>
                <a:sym typeface="Arial"/>
              </a:rPr>
              <a:t>Reward: </a:t>
            </a:r>
            <a:r>
              <a:rPr lang="en" sz="1600" kern="0">
                <a:solidFill>
                  <a:srgbClr val="000000"/>
                </a:solidFill>
                <a:latin typeface="Arial"/>
                <a:ea typeface="Arial"/>
                <a:cs typeface="Arial"/>
                <a:sym typeface="Arial"/>
              </a:rPr>
              <a:t>1 if win at the end of the game, 0 otherwise</a:t>
            </a:r>
          </a:p>
        </p:txBody>
      </p:sp>
      <p:pic>
        <p:nvPicPr>
          <p:cNvPr id="198" name="Shape 198"/>
          <p:cNvPicPr preferRelativeResize="0"/>
          <p:nvPr/>
        </p:nvPicPr>
        <p:blipFill>
          <a:blip r:embed="rId3">
            <a:alphaModFix/>
          </a:blip>
          <a:stretch>
            <a:fillRect/>
          </a:stretch>
        </p:blipFill>
        <p:spPr>
          <a:xfrm>
            <a:off x="498700" y="1676775"/>
            <a:ext cx="3504450" cy="3504450"/>
          </a:xfrm>
          <a:prstGeom prst="rect">
            <a:avLst/>
          </a:prstGeom>
          <a:noFill/>
          <a:ln>
            <a:noFill/>
          </a:ln>
        </p:spPr>
      </p:pic>
      <p:sp>
        <p:nvSpPr>
          <p:cNvPr id="199" name="Shape 199"/>
          <p:cNvSpPr txBox="1"/>
          <p:nvPr/>
        </p:nvSpPr>
        <p:spPr>
          <a:xfrm>
            <a:off x="2271300" y="1122075"/>
            <a:ext cx="58665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200" name="Shape 200"/>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718284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spTree>
    <p:extLst>
      <p:ext uri="{BB962C8B-B14F-4D97-AF65-F5344CB8AC3E}">
        <p14:creationId xmlns:p14="http://schemas.microsoft.com/office/powerpoint/2010/main" val="1153365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Markov Decision Process</a:t>
            </a:r>
          </a:p>
        </p:txBody>
      </p:sp>
      <p:sp>
        <p:nvSpPr>
          <p:cNvPr id="222" name="Shape 222"/>
          <p:cNvSpPr txBox="1"/>
          <p:nvPr/>
        </p:nvSpPr>
        <p:spPr>
          <a:xfrm>
            <a:off x="457200" y="1066800"/>
            <a:ext cx="8515800" cy="984000"/>
          </a:xfrm>
          <a:prstGeom prst="rect">
            <a:avLst/>
          </a:prstGeom>
          <a:noFill/>
          <a:ln>
            <a:noFill/>
          </a:ln>
        </p:spPr>
        <p:txBody>
          <a:bodyPr lIns="91425" tIns="91425" rIns="91425" bIns="91425" anchor="t" anchorCtr="0">
            <a:noAutofit/>
          </a:bodyPr>
          <a:lstStyle/>
          <a:p>
            <a:pPr marL="457200" indent="-342900" algn="l" eaLnBrk="1" fontAlgn="auto" hangingPunct="1">
              <a:spcBef>
                <a:spcPts val="0"/>
              </a:spcBef>
              <a:spcAft>
                <a:spcPts val="0"/>
              </a:spcAft>
              <a:buSzPct val="100000"/>
              <a:buFontTx/>
              <a:buChar char="-"/>
            </a:pPr>
            <a:r>
              <a:rPr lang="en" sz="1800" kern="0" dirty="0">
                <a:solidFill>
                  <a:srgbClr val="000000"/>
                </a:solidFill>
                <a:latin typeface="Arial"/>
                <a:ea typeface="Arial"/>
                <a:cs typeface="Arial"/>
                <a:sym typeface="Arial"/>
              </a:rPr>
              <a:t>Mathematical formulation of the RL problem</a:t>
            </a: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 sz="1800" kern="0" dirty="0">
              <a:solidFill>
                <a:srgbClr val="000000"/>
              </a:solidFill>
              <a:latin typeface="Arial"/>
              <a:ea typeface="Arial"/>
              <a:cs typeface="Arial"/>
              <a:sym typeface="Arial"/>
            </a:endParaRPr>
          </a:p>
        </p:txBody>
      </p:sp>
      <p:sp>
        <p:nvSpPr>
          <p:cNvPr id="223" name="Shape 223"/>
          <p:cNvSpPr txBox="1"/>
          <p:nvPr/>
        </p:nvSpPr>
        <p:spPr>
          <a:xfrm>
            <a:off x="712950" y="1600200"/>
            <a:ext cx="81378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Defined by: </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set of possible states</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set of possible actions</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distribution of reward given (state, action) pair</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transition probability i.e. distribution over next state given (state, action) pair</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discount factor</a:t>
            </a:r>
          </a:p>
        </p:txBody>
      </p:sp>
      <p:pic>
        <p:nvPicPr>
          <p:cNvPr id="224" name="Shape 224"/>
          <p:cNvPicPr preferRelativeResize="0"/>
          <p:nvPr/>
        </p:nvPicPr>
        <p:blipFill>
          <a:blip r:embed="rId3">
            <a:alphaModFix/>
          </a:blip>
          <a:stretch>
            <a:fillRect/>
          </a:stretch>
        </p:blipFill>
        <p:spPr>
          <a:xfrm>
            <a:off x="1975901" y="1662849"/>
            <a:ext cx="1860375" cy="326224"/>
          </a:xfrm>
          <a:prstGeom prst="rect">
            <a:avLst/>
          </a:prstGeom>
          <a:noFill/>
          <a:ln>
            <a:noFill/>
          </a:ln>
        </p:spPr>
      </p:pic>
      <p:pic>
        <p:nvPicPr>
          <p:cNvPr id="225" name="Shape 225"/>
          <p:cNvPicPr preferRelativeResize="0"/>
          <p:nvPr/>
        </p:nvPicPr>
        <p:blipFill>
          <a:blip r:embed="rId4">
            <a:alphaModFix/>
          </a:blip>
          <a:stretch>
            <a:fillRect/>
          </a:stretch>
        </p:blipFill>
        <p:spPr>
          <a:xfrm>
            <a:off x="991250" y="2225376"/>
            <a:ext cx="152400" cy="180975"/>
          </a:xfrm>
          <a:prstGeom prst="rect">
            <a:avLst/>
          </a:prstGeom>
          <a:noFill/>
          <a:ln>
            <a:noFill/>
          </a:ln>
        </p:spPr>
      </p:pic>
      <p:pic>
        <p:nvPicPr>
          <p:cNvPr id="226" name="Shape 226"/>
          <p:cNvPicPr preferRelativeResize="0"/>
          <p:nvPr/>
        </p:nvPicPr>
        <p:blipFill>
          <a:blip r:embed="rId5">
            <a:alphaModFix/>
          </a:blip>
          <a:stretch>
            <a:fillRect/>
          </a:stretch>
        </p:blipFill>
        <p:spPr>
          <a:xfrm>
            <a:off x="976963" y="2483413"/>
            <a:ext cx="180975" cy="180975"/>
          </a:xfrm>
          <a:prstGeom prst="rect">
            <a:avLst/>
          </a:prstGeom>
          <a:noFill/>
          <a:ln>
            <a:noFill/>
          </a:ln>
        </p:spPr>
      </p:pic>
      <p:pic>
        <p:nvPicPr>
          <p:cNvPr id="227" name="Shape 227"/>
          <p:cNvPicPr preferRelativeResize="0"/>
          <p:nvPr/>
        </p:nvPicPr>
        <p:blipFill>
          <a:blip r:embed="rId6">
            <a:alphaModFix/>
          </a:blip>
          <a:stretch>
            <a:fillRect/>
          </a:stretch>
        </p:blipFill>
        <p:spPr>
          <a:xfrm>
            <a:off x="972187" y="2741462"/>
            <a:ext cx="190500" cy="171450"/>
          </a:xfrm>
          <a:prstGeom prst="rect">
            <a:avLst/>
          </a:prstGeom>
          <a:noFill/>
          <a:ln>
            <a:noFill/>
          </a:ln>
        </p:spPr>
      </p:pic>
      <p:pic>
        <p:nvPicPr>
          <p:cNvPr id="228" name="Shape 228"/>
          <p:cNvPicPr preferRelativeResize="0"/>
          <p:nvPr/>
        </p:nvPicPr>
        <p:blipFill>
          <a:blip r:embed="rId7">
            <a:alphaModFix/>
          </a:blip>
          <a:stretch>
            <a:fillRect/>
          </a:stretch>
        </p:blipFill>
        <p:spPr>
          <a:xfrm>
            <a:off x="996026" y="2990001"/>
            <a:ext cx="142875" cy="161925"/>
          </a:xfrm>
          <a:prstGeom prst="rect">
            <a:avLst/>
          </a:prstGeom>
          <a:noFill/>
          <a:ln>
            <a:noFill/>
          </a:ln>
        </p:spPr>
      </p:pic>
      <p:pic>
        <p:nvPicPr>
          <p:cNvPr id="229" name="Shape 229"/>
          <p:cNvPicPr preferRelativeResize="0"/>
          <p:nvPr/>
        </p:nvPicPr>
        <p:blipFill>
          <a:blip r:embed="rId8">
            <a:alphaModFix/>
          </a:blip>
          <a:stretch>
            <a:fillRect/>
          </a:stretch>
        </p:blipFill>
        <p:spPr>
          <a:xfrm>
            <a:off x="1005538" y="3229000"/>
            <a:ext cx="123825" cy="152400"/>
          </a:xfrm>
          <a:prstGeom prst="rect">
            <a:avLst/>
          </a:prstGeom>
          <a:noFill/>
          <a:ln>
            <a:noFill/>
          </a:ln>
        </p:spPr>
      </p:pic>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5229926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Markov Decision Process</a:t>
            </a:r>
          </a:p>
        </p:txBody>
      </p:sp>
      <p:sp>
        <p:nvSpPr>
          <p:cNvPr id="222" name="Shape 222"/>
          <p:cNvSpPr txBox="1"/>
          <p:nvPr/>
        </p:nvSpPr>
        <p:spPr>
          <a:xfrm>
            <a:off x="457200" y="1066800"/>
            <a:ext cx="8515800" cy="984000"/>
          </a:xfrm>
          <a:prstGeom prst="rect">
            <a:avLst/>
          </a:prstGeom>
          <a:noFill/>
          <a:ln>
            <a:noFill/>
          </a:ln>
        </p:spPr>
        <p:txBody>
          <a:bodyPr lIns="91425" tIns="91425" rIns="91425" bIns="91425" anchor="t" anchorCtr="0">
            <a:noAutofit/>
          </a:bodyPr>
          <a:lstStyle/>
          <a:p>
            <a:pPr marL="457200" indent="-342900" algn="l" eaLnBrk="1" fontAlgn="auto" hangingPunct="1">
              <a:spcBef>
                <a:spcPts val="0"/>
              </a:spcBef>
              <a:spcAft>
                <a:spcPts val="0"/>
              </a:spcAft>
              <a:buSzPct val="100000"/>
              <a:buFontTx/>
              <a:buChar char="-"/>
            </a:pPr>
            <a:r>
              <a:rPr lang="en" sz="1800" kern="0" dirty="0">
                <a:solidFill>
                  <a:srgbClr val="000000"/>
                </a:solidFill>
                <a:latin typeface="Arial"/>
                <a:ea typeface="Arial"/>
                <a:cs typeface="Arial"/>
                <a:sym typeface="Arial"/>
              </a:rPr>
              <a:t>Mathematical formulation of the RL problem</a:t>
            </a: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r>
              <a:rPr lang="en-US" sz="1800" kern="0" dirty="0" smtClean="0">
                <a:solidFill>
                  <a:srgbClr val="000000"/>
                </a:solidFill>
                <a:latin typeface="Arial"/>
                <a:ea typeface="Arial"/>
                <a:cs typeface="Arial"/>
                <a:sym typeface="Arial"/>
              </a:rPr>
              <a:t>Life is trajectory: </a:t>
            </a: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 sz="1800" kern="0" dirty="0">
              <a:solidFill>
                <a:srgbClr val="000000"/>
              </a:solidFill>
              <a:latin typeface="Arial"/>
              <a:ea typeface="Arial"/>
              <a:cs typeface="Arial"/>
              <a:sym typeface="Arial"/>
            </a:endParaRPr>
          </a:p>
        </p:txBody>
      </p:sp>
      <p:sp>
        <p:nvSpPr>
          <p:cNvPr id="223" name="Shape 223"/>
          <p:cNvSpPr txBox="1"/>
          <p:nvPr/>
        </p:nvSpPr>
        <p:spPr>
          <a:xfrm>
            <a:off x="712950" y="1600200"/>
            <a:ext cx="81378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Defined by: </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set of possible states</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set of possible actions</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distribution of reward given (state, action) pair</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transition probability i.e. distribution over next state given (state, action) pair</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discount factor</a:t>
            </a:r>
          </a:p>
        </p:txBody>
      </p:sp>
      <p:pic>
        <p:nvPicPr>
          <p:cNvPr id="224" name="Shape 224"/>
          <p:cNvPicPr preferRelativeResize="0"/>
          <p:nvPr/>
        </p:nvPicPr>
        <p:blipFill>
          <a:blip r:embed="rId3">
            <a:alphaModFix/>
          </a:blip>
          <a:stretch>
            <a:fillRect/>
          </a:stretch>
        </p:blipFill>
        <p:spPr>
          <a:xfrm>
            <a:off x="1975901" y="1662849"/>
            <a:ext cx="1860375" cy="326224"/>
          </a:xfrm>
          <a:prstGeom prst="rect">
            <a:avLst/>
          </a:prstGeom>
          <a:noFill/>
          <a:ln>
            <a:noFill/>
          </a:ln>
        </p:spPr>
      </p:pic>
      <p:pic>
        <p:nvPicPr>
          <p:cNvPr id="225" name="Shape 225"/>
          <p:cNvPicPr preferRelativeResize="0"/>
          <p:nvPr/>
        </p:nvPicPr>
        <p:blipFill>
          <a:blip r:embed="rId4">
            <a:alphaModFix/>
          </a:blip>
          <a:stretch>
            <a:fillRect/>
          </a:stretch>
        </p:blipFill>
        <p:spPr>
          <a:xfrm>
            <a:off x="991250" y="2225376"/>
            <a:ext cx="152400" cy="180975"/>
          </a:xfrm>
          <a:prstGeom prst="rect">
            <a:avLst/>
          </a:prstGeom>
          <a:noFill/>
          <a:ln>
            <a:noFill/>
          </a:ln>
        </p:spPr>
      </p:pic>
      <p:pic>
        <p:nvPicPr>
          <p:cNvPr id="226" name="Shape 226"/>
          <p:cNvPicPr preferRelativeResize="0"/>
          <p:nvPr/>
        </p:nvPicPr>
        <p:blipFill>
          <a:blip r:embed="rId5">
            <a:alphaModFix/>
          </a:blip>
          <a:stretch>
            <a:fillRect/>
          </a:stretch>
        </p:blipFill>
        <p:spPr>
          <a:xfrm>
            <a:off x="976963" y="2483413"/>
            <a:ext cx="180975" cy="180975"/>
          </a:xfrm>
          <a:prstGeom prst="rect">
            <a:avLst/>
          </a:prstGeom>
          <a:noFill/>
          <a:ln>
            <a:noFill/>
          </a:ln>
        </p:spPr>
      </p:pic>
      <p:pic>
        <p:nvPicPr>
          <p:cNvPr id="227" name="Shape 227"/>
          <p:cNvPicPr preferRelativeResize="0"/>
          <p:nvPr/>
        </p:nvPicPr>
        <p:blipFill>
          <a:blip r:embed="rId6">
            <a:alphaModFix/>
          </a:blip>
          <a:stretch>
            <a:fillRect/>
          </a:stretch>
        </p:blipFill>
        <p:spPr>
          <a:xfrm>
            <a:off x="972187" y="2741462"/>
            <a:ext cx="190500" cy="171450"/>
          </a:xfrm>
          <a:prstGeom prst="rect">
            <a:avLst/>
          </a:prstGeom>
          <a:noFill/>
          <a:ln>
            <a:noFill/>
          </a:ln>
        </p:spPr>
      </p:pic>
      <p:pic>
        <p:nvPicPr>
          <p:cNvPr id="228" name="Shape 228"/>
          <p:cNvPicPr preferRelativeResize="0"/>
          <p:nvPr/>
        </p:nvPicPr>
        <p:blipFill>
          <a:blip r:embed="rId7">
            <a:alphaModFix/>
          </a:blip>
          <a:stretch>
            <a:fillRect/>
          </a:stretch>
        </p:blipFill>
        <p:spPr>
          <a:xfrm>
            <a:off x="996026" y="2990001"/>
            <a:ext cx="142875" cy="161925"/>
          </a:xfrm>
          <a:prstGeom prst="rect">
            <a:avLst/>
          </a:prstGeom>
          <a:noFill/>
          <a:ln>
            <a:noFill/>
          </a:ln>
        </p:spPr>
      </p:pic>
      <p:pic>
        <p:nvPicPr>
          <p:cNvPr id="229" name="Shape 229"/>
          <p:cNvPicPr preferRelativeResize="0"/>
          <p:nvPr/>
        </p:nvPicPr>
        <p:blipFill>
          <a:blip r:embed="rId8">
            <a:alphaModFix/>
          </a:blip>
          <a:stretch>
            <a:fillRect/>
          </a:stretch>
        </p:blipFill>
        <p:spPr>
          <a:xfrm>
            <a:off x="1005538" y="3229000"/>
            <a:ext cx="123825" cy="152400"/>
          </a:xfrm>
          <a:prstGeom prst="rect">
            <a:avLst/>
          </a:prstGeom>
          <a:noFill/>
          <a:ln>
            <a:noFill/>
          </a:ln>
        </p:spPr>
      </p:pic>
      <p:pic>
        <p:nvPicPr>
          <p:cNvPr id="12" name="Image" descr="Image"/>
          <p:cNvPicPr>
            <a:picLocks noChangeAspect="1"/>
          </p:cNvPicPr>
          <p:nvPr/>
        </p:nvPicPr>
        <p:blipFill>
          <a:blip r:embed="rId9">
            <a:extLst/>
          </a:blip>
          <a:stretch>
            <a:fillRect/>
          </a:stretch>
        </p:blipFill>
        <p:spPr>
          <a:xfrm>
            <a:off x="2895600" y="3936801"/>
            <a:ext cx="4637309" cy="254199"/>
          </a:xfrm>
          <a:prstGeom prst="rect">
            <a:avLst/>
          </a:prstGeom>
          <a:ln w="12700">
            <a:miter lim="400000"/>
          </a:ln>
        </p:spPr>
      </p:pic>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1830311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Markov Decision Process</a:t>
            </a:r>
          </a:p>
        </p:txBody>
      </p:sp>
      <p:sp>
        <p:nvSpPr>
          <p:cNvPr id="222" name="Shape 222"/>
          <p:cNvSpPr txBox="1"/>
          <p:nvPr/>
        </p:nvSpPr>
        <p:spPr>
          <a:xfrm>
            <a:off x="457200" y="1066800"/>
            <a:ext cx="8515800" cy="984000"/>
          </a:xfrm>
          <a:prstGeom prst="rect">
            <a:avLst/>
          </a:prstGeom>
          <a:noFill/>
          <a:ln>
            <a:noFill/>
          </a:ln>
        </p:spPr>
        <p:txBody>
          <a:bodyPr lIns="91425" tIns="91425" rIns="91425" bIns="91425" anchor="t" anchorCtr="0">
            <a:noAutofit/>
          </a:bodyPr>
          <a:lstStyle/>
          <a:p>
            <a:pPr marL="457200" indent="-342900" algn="l" eaLnBrk="1" fontAlgn="auto" hangingPunct="1">
              <a:spcBef>
                <a:spcPts val="0"/>
              </a:spcBef>
              <a:spcAft>
                <a:spcPts val="0"/>
              </a:spcAft>
              <a:buSzPct val="100000"/>
              <a:buFontTx/>
              <a:buChar char="-"/>
            </a:pPr>
            <a:r>
              <a:rPr lang="en" sz="1800" kern="0" dirty="0">
                <a:solidFill>
                  <a:srgbClr val="000000"/>
                </a:solidFill>
                <a:latin typeface="Arial"/>
                <a:ea typeface="Arial"/>
                <a:cs typeface="Arial"/>
                <a:sym typeface="Arial"/>
              </a:rPr>
              <a:t>Mathematical formulation of the RL problem</a:t>
            </a: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smtClean="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r>
              <a:rPr lang="en-US" sz="1800" kern="0" dirty="0" smtClean="0">
                <a:solidFill>
                  <a:srgbClr val="000000"/>
                </a:solidFill>
                <a:latin typeface="Arial"/>
                <a:ea typeface="Arial"/>
                <a:cs typeface="Arial"/>
                <a:sym typeface="Arial"/>
              </a:rPr>
              <a:t>Life is trajectory: </a:t>
            </a:r>
          </a:p>
          <a:p>
            <a:pPr marL="457200" indent="-342900" algn="l" eaLnBrk="1" fontAlgn="auto" hangingPunct="1">
              <a:spcBef>
                <a:spcPts val="0"/>
              </a:spcBef>
              <a:spcAft>
                <a:spcPts val="0"/>
              </a:spcAft>
              <a:buSzPct val="100000"/>
              <a:buFontTx/>
              <a:buChar char="-"/>
            </a:pP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r>
              <a:rPr lang="en" sz="1800" b="1" kern="0" dirty="0">
                <a:solidFill>
                  <a:srgbClr val="000000"/>
                </a:solidFill>
                <a:latin typeface="Arial"/>
                <a:ea typeface="Arial"/>
                <a:cs typeface="Arial"/>
                <a:sym typeface="Arial"/>
              </a:rPr>
              <a:t>Markov property</a:t>
            </a:r>
            <a:r>
              <a:rPr lang="en" sz="1800" kern="0" dirty="0">
                <a:solidFill>
                  <a:srgbClr val="000000"/>
                </a:solidFill>
                <a:latin typeface="Arial"/>
                <a:ea typeface="Arial"/>
                <a:cs typeface="Arial"/>
                <a:sym typeface="Arial"/>
              </a:rPr>
              <a:t>: Current state completely </a:t>
            </a:r>
            <a:r>
              <a:rPr lang="en" sz="1800" kern="0" dirty="0" err="1" smtClean="0">
                <a:solidFill>
                  <a:srgbClr val="000000"/>
                </a:solidFill>
                <a:latin typeface="Arial"/>
                <a:ea typeface="Arial"/>
                <a:cs typeface="Arial"/>
                <a:sym typeface="Arial"/>
              </a:rPr>
              <a:t>characteri</a:t>
            </a:r>
            <a:r>
              <a:rPr lang="en-US" sz="1800" kern="0" dirty="0" smtClean="0">
                <a:solidFill>
                  <a:srgbClr val="000000"/>
                </a:solidFill>
                <a:latin typeface="Arial"/>
                <a:ea typeface="Arial"/>
                <a:cs typeface="Arial"/>
                <a:sym typeface="Arial"/>
              </a:rPr>
              <a:t>z</a:t>
            </a:r>
            <a:r>
              <a:rPr lang="en" sz="1800" kern="0" dirty="0" err="1" smtClean="0">
                <a:solidFill>
                  <a:srgbClr val="000000"/>
                </a:solidFill>
                <a:latin typeface="Arial"/>
                <a:ea typeface="Arial"/>
                <a:cs typeface="Arial"/>
                <a:sym typeface="Arial"/>
              </a:rPr>
              <a:t>es</a:t>
            </a:r>
            <a:r>
              <a:rPr lang="en" sz="1800" kern="0" dirty="0" smtClean="0">
                <a:solidFill>
                  <a:srgbClr val="000000"/>
                </a:solidFill>
                <a:latin typeface="Arial"/>
                <a:ea typeface="Arial"/>
                <a:cs typeface="Arial"/>
                <a:sym typeface="Arial"/>
              </a:rPr>
              <a:t> </a:t>
            </a:r>
            <a:r>
              <a:rPr lang="en" sz="1800" kern="0" dirty="0">
                <a:solidFill>
                  <a:srgbClr val="000000"/>
                </a:solidFill>
                <a:latin typeface="Arial"/>
                <a:ea typeface="Arial"/>
                <a:cs typeface="Arial"/>
                <a:sym typeface="Arial"/>
              </a:rPr>
              <a:t>the state of the world</a:t>
            </a:r>
            <a:endParaRPr lang="en-US" sz="1800" kern="0" dirty="0">
              <a:solidFill>
                <a:srgbClr val="000000"/>
              </a:solidFill>
              <a:latin typeface="Arial"/>
              <a:ea typeface="Arial"/>
              <a:cs typeface="Arial"/>
              <a:sym typeface="Arial"/>
            </a:endParaRPr>
          </a:p>
          <a:p>
            <a:pPr marL="457200" indent="-342900" algn="l" eaLnBrk="1" fontAlgn="auto" hangingPunct="1">
              <a:spcBef>
                <a:spcPts val="0"/>
              </a:spcBef>
              <a:spcAft>
                <a:spcPts val="0"/>
              </a:spcAft>
              <a:buSzPct val="100000"/>
              <a:buFontTx/>
              <a:buChar char="-"/>
            </a:pPr>
            <a:endParaRPr lang="en" sz="1800" kern="0" dirty="0">
              <a:solidFill>
                <a:srgbClr val="000000"/>
              </a:solidFill>
              <a:latin typeface="Arial"/>
              <a:ea typeface="Arial"/>
              <a:cs typeface="Arial"/>
              <a:sym typeface="Arial"/>
            </a:endParaRPr>
          </a:p>
        </p:txBody>
      </p:sp>
      <p:sp>
        <p:nvSpPr>
          <p:cNvPr id="223" name="Shape 223"/>
          <p:cNvSpPr txBox="1"/>
          <p:nvPr/>
        </p:nvSpPr>
        <p:spPr>
          <a:xfrm>
            <a:off x="712950" y="1600200"/>
            <a:ext cx="81378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Defined by: </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set of possible states</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set of possible actions</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distribution of reward given (state, action) pair</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transition probability i.e. distribution over next state given (state, action) pair</a:t>
            </a:r>
          </a:p>
          <a:p>
            <a:pPr indent="457200" algn="l" eaLnBrk="1" fontAlgn="auto" hangingPunct="1">
              <a:spcBef>
                <a:spcPts val="0"/>
              </a:spcBef>
              <a:spcAft>
                <a:spcPts val="0"/>
              </a:spcAft>
            </a:pPr>
            <a:r>
              <a:rPr lang="en" sz="1600" kern="0" dirty="0">
                <a:solidFill>
                  <a:srgbClr val="000000"/>
                </a:solidFill>
                <a:latin typeface="Arial"/>
                <a:ea typeface="Arial"/>
                <a:cs typeface="Arial"/>
                <a:sym typeface="Arial"/>
              </a:rPr>
              <a:t>: discount factor</a:t>
            </a:r>
          </a:p>
        </p:txBody>
      </p:sp>
      <p:pic>
        <p:nvPicPr>
          <p:cNvPr id="224" name="Shape 224"/>
          <p:cNvPicPr preferRelativeResize="0"/>
          <p:nvPr/>
        </p:nvPicPr>
        <p:blipFill>
          <a:blip r:embed="rId3">
            <a:alphaModFix/>
          </a:blip>
          <a:stretch>
            <a:fillRect/>
          </a:stretch>
        </p:blipFill>
        <p:spPr>
          <a:xfrm>
            <a:off x="1975901" y="1662849"/>
            <a:ext cx="1860375" cy="326224"/>
          </a:xfrm>
          <a:prstGeom prst="rect">
            <a:avLst/>
          </a:prstGeom>
          <a:noFill/>
          <a:ln>
            <a:noFill/>
          </a:ln>
        </p:spPr>
      </p:pic>
      <p:pic>
        <p:nvPicPr>
          <p:cNvPr id="225" name="Shape 225"/>
          <p:cNvPicPr preferRelativeResize="0"/>
          <p:nvPr/>
        </p:nvPicPr>
        <p:blipFill>
          <a:blip r:embed="rId4">
            <a:alphaModFix/>
          </a:blip>
          <a:stretch>
            <a:fillRect/>
          </a:stretch>
        </p:blipFill>
        <p:spPr>
          <a:xfrm>
            <a:off x="991250" y="2225376"/>
            <a:ext cx="152400" cy="180975"/>
          </a:xfrm>
          <a:prstGeom prst="rect">
            <a:avLst/>
          </a:prstGeom>
          <a:noFill/>
          <a:ln>
            <a:noFill/>
          </a:ln>
        </p:spPr>
      </p:pic>
      <p:pic>
        <p:nvPicPr>
          <p:cNvPr id="226" name="Shape 226"/>
          <p:cNvPicPr preferRelativeResize="0"/>
          <p:nvPr/>
        </p:nvPicPr>
        <p:blipFill>
          <a:blip r:embed="rId5">
            <a:alphaModFix/>
          </a:blip>
          <a:stretch>
            <a:fillRect/>
          </a:stretch>
        </p:blipFill>
        <p:spPr>
          <a:xfrm>
            <a:off x="976963" y="2483413"/>
            <a:ext cx="180975" cy="180975"/>
          </a:xfrm>
          <a:prstGeom prst="rect">
            <a:avLst/>
          </a:prstGeom>
          <a:noFill/>
          <a:ln>
            <a:noFill/>
          </a:ln>
        </p:spPr>
      </p:pic>
      <p:pic>
        <p:nvPicPr>
          <p:cNvPr id="227" name="Shape 227"/>
          <p:cNvPicPr preferRelativeResize="0"/>
          <p:nvPr/>
        </p:nvPicPr>
        <p:blipFill>
          <a:blip r:embed="rId6">
            <a:alphaModFix/>
          </a:blip>
          <a:stretch>
            <a:fillRect/>
          </a:stretch>
        </p:blipFill>
        <p:spPr>
          <a:xfrm>
            <a:off x="972187" y="2741462"/>
            <a:ext cx="190500" cy="171450"/>
          </a:xfrm>
          <a:prstGeom prst="rect">
            <a:avLst/>
          </a:prstGeom>
          <a:noFill/>
          <a:ln>
            <a:noFill/>
          </a:ln>
        </p:spPr>
      </p:pic>
      <p:pic>
        <p:nvPicPr>
          <p:cNvPr id="228" name="Shape 228"/>
          <p:cNvPicPr preferRelativeResize="0"/>
          <p:nvPr/>
        </p:nvPicPr>
        <p:blipFill>
          <a:blip r:embed="rId7">
            <a:alphaModFix/>
          </a:blip>
          <a:stretch>
            <a:fillRect/>
          </a:stretch>
        </p:blipFill>
        <p:spPr>
          <a:xfrm>
            <a:off x="996026" y="2990001"/>
            <a:ext cx="142875" cy="161925"/>
          </a:xfrm>
          <a:prstGeom prst="rect">
            <a:avLst/>
          </a:prstGeom>
          <a:noFill/>
          <a:ln>
            <a:noFill/>
          </a:ln>
        </p:spPr>
      </p:pic>
      <p:pic>
        <p:nvPicPr>
          <p:cNvPr id="229" name="Shape 229"/>
          <p:cNvPicPr preferRelativeResize="0"/>
          <p:nvPr/>
        </p:nvPicPr>
        <p:blipFill>
          <a:blip r:embed="rId8">
            <a:alphaModFix/>
          </a:blip>
          <a:stretch>
            <a:fillRect/>
          </a:stretch>
        </p:blipFill>
        <p:spPr>
          <a:xfrm>
            <a:off x="1005538" y="3229000"/>
            <a:ext cx="123825" cy="152400"/>
          </a:xfrm>
          <a:prstGeom prst="rect">
            <a:avLst/>
          </a:prstGeom>
          <a:noFill/>
          <a:ln>
            <a:noFill/>
          </a:ln>
        </p:spPr>
      </p:pic>
      <p:pic>
        <p:nvPicPr>
          <p:cNvPr id="12" name="Image" descr="Image"/>
          <p:cNvPicPr>
            <a:picLocks noChangeAspect="1"/>
          </p:cNvPicPr>
          <p:nvPr/>
        </p:nvPicPr>
        <p:blipFill>
          <a:blip r:embed="rId9">
            <a:extLst/>
          </a:blip>
          <a:stretch>
            <a:fillRect/>
          </a:stretch>
        </p:blipFill>
        <p:spPr>
          <a:xfrm>
            <a:off x="2895600" y="3936801"/>
            <a:ext cx="4637309" cy="254199"/>
          </a:xfrm>
          <a:prstGeom prst="rect">
            <a:avLst/>
          </a:prstGeom>
          <a:ln w="12700">
            <a:miter lim="400000"/>
          </a:ln>
        </p:spPr>
      </p:pic>
      <p:pic>
        <p:nvPicPr>
          <p:cNvPr id="13" name="Image" descr="Image"/>
          <p:cNvPicPr>
            <a:picLocks noChangeAspect="1"/>
          </p:cNvPicPr>
          <p:nvPr/>
        </p:nvPicPr>
        <p:blipFill>
          <a:blip r:embed="rId10">
            <a:extLst/>
          </a:blip>
          <a:stretch>
            <a:fillRect/>
          </a:stretch>
        </p:blipFill>
        <p:spPr>
          <a:xfrm>
            <a:off x="943476" y="5219971"/>
            <a:ext cx="7676747" cy="591954"/>
          </a:xfrm>
          <a:prstGeom prst="rect">
            <a:avLst/>
          </a:prstGeom>
          <a:ln w="12700">
            <a:miter lim="400000"/>
          </a:ln>
        </p:spPr>
      </p:pic>
      <p:sp>
        <p:nvSpPr>
          <p:cNvPr id="1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6389588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an RL Agent</a:t>
            </a:r>
            <a:endParaRPr lang="en-US" dirty="0"/>
          </a:p>
        </p:txBody>
      </p:sp>
      <p:sp>
        <p:nvSpPr>
          <p:cNvPr id="3" name="Content Placeholder 2"/>
          <p:cNvSpPr>
            <a:spLocks noGrp="1"/>
          </p:cNvSpPr>
          <p:nvPr>
            <p:ph idx="1"/>
          </p:nvPr>
        </p:nvSpPr>
        <p:spPr/>
        <p:txBody>
          <a:bodyPr/>
          <a:lstStyle/>
          <a:p>
            <a:r>
              <a:rPr lang="en-US" dirty="0" smtClean="0"/>
              <a:t>Policy</a:t>
            </a:r>
          </a:p>
          <a:p>
            <a:pPr lvl="1"/>
            <a:r>
              <a:rPr lang="en-US" dirty="0" smtClean="0"/>
              <a:t>How does an agent behave?</a:t>
            </a:r>
          </a:p>
          <a:p>
            <a:pPr lvl="1"/>
            <a:endParaRPr lang="en-US" dirty="0"/>
          </a:p>
          <a:p>
            <a:r>
              <a:rPr lang="en-US" dirty="0" smtClean="0"/>
              <a:t>Value function</a:t>
            </a:r>
          </a:p>
          <a:p>
            <a:pPr lvl="1"/>
            <a:r>
              <a:rPr lang="en-US" dirty="0" smtClean="0"/>
              <a:t>How good is each state and/or state-action pair?</a:t>
            </a:r>
            <a:endParaRPr lang="en-US" dirty="0"/>
          </a:p>
          <a:p>
            <a:endParaRPr lang="en-US" dirty="0" smtClean="0"/>
          </a:p>
          <a:p>
            <a:r>
              <a:rPr lang="en-US" dirty="0" smtClean="0"/>
              <a:t>Model</a:t>
            </a:r>
          </a:p>
          <a:p>
            <a:pPr lvl="1"/>
            <a:r>
              <a:rPr lang="en-US" dirty="0" smtClean="0"/>
              <a:t>Agent’s representation of the environment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19</a:t>
            </a:fld>
            <a:endParaRPr lang="en-US"/>
          </a:p>
        </p:txBody>
      </p:sp>
    </p:spTree>
    <p:extLst>
      <p:ext uri="{BB962C8B-B14F-4D97-AF65-F5344CB8AC3E}">
        <p14:creationId xmlns:p14="http://schemas.microsoft.com/office/powerpoint/2010/main" val="1841442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Learning</a:t>
            </a:r>
          </a:p>
        </p:txBody>
      </p:sp>
      <p:sp>
        <p:nvSpPr>
          <p:cNvPr id="3" name="Content Placeholder 2"/>
          <p:cNvSpPr>
            <a:spLocks noGrp="1"/>
          </p:cNvSpPr>
          <p:nvPr>
            <p:ph idx="1"/>
          </p:nvPr>
        </p:nvSpPr>
        <p:spPr/>
        <p:txBody>
          <a:bodyPr/>
          <a:lstStyle/>
          <a:p>
            <a:r>
              <a:rPr lang="en-US" dirty="0" smtClean="0"/>
              <a:t>Supervised learning</a:t>
            </a:r>
            <a:endParaRPr lang="en-US" dirty="0"/>
          </a:p>
          <a:p>
            <a:pPr lvl="1"/>
            <a:r>
              <a:rPr lang="en-US" dirty="0" smtClean="0"/>
              <a:t>Learning from a “teacher”</a:t>
            </a:r>
          </a:p>
          <a:p>
            <a:pPr lvl="1"/>
            <a:r>
              <a:rPr lang="en-US" dirty="0" smtClean="0"/>
              <a:t>Training </a:t>
            </a:r>
            <a:r>
              <a:rPr lang="en-US" dirty="0"/>
              <a:t>data includes desired outputs</a:t>
            </a:r>
          </a:p>
          <a:p>
            <a:endParaRPr lang="en-US" dirty="0" smtClean="0"/>
          </a:p>
          <a:p>
            <a:r>
              <a:rPr lang="en-US" dirty="0" smtClean="0"/>
              <a:t>Unsupervised </a:t>
            </a:r>
            <a:r>
              <a:rPr lang="en-US" dirty="0"/>
              <a:t>learning</a:t>
            </a:r>
          </a:p>
          <a:p>
            <a:pPr lvl="1"/>
            <a:r>
              <a:rPr lang="en-US" dirty="0" smtClean="0"/>
              <a:t>Training </a:t>
            </a:r>
            <a:r>
              <a:rPr lang="en-US" dirty="0"/>
              <a:t>data does not include desired outputs</a:t>
            </a:r>
          </a:p>
          <a:p>
            <a:endParaRPr lang="en-US" dirty="0" smtClean="0"/>
          </a:p>
          <a:p>
            <a:r>
              <a:rPr lang="en-US" dirty="0" smtClean="0"/>
              <a:t>Reinforcement </a:t>
            </a:r>
            <a:r>
              <a:rPr lang="en-US" dirty="0"/>
              <a:t>learning</a:t>
            </a:r>
          </a:p>
          <a:p>
            <a:pPr lvl="1"/>
            <a:r>
              <a:rPr lang="en-US" dirty="0" smtClean="0"/>
              <a:t>Learning to act under evaluative feedback (rewards)</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a:t>
            </a:fld>
            <a:endParaRPr lang="en-US"/>
          </a:p>
        </p:txBody>
      </p:sp>
    </p:spTree>
    <p:extLst>
      <p:ext uri="{BB962C8B-B14F-4D97-AF65-F5344CB8AC3E}">
        <p14:creationId xmlns:p14="http://schemas.microsoft.com/office/powerpoint/2010/main" val="1290021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a:t>
            </a:r>
            <a:endParaRPr lang="en-US" dirty="0"/>
          </a:p>
        </p:txBody>
      </p:sp>
      <p:sp>
        <p:nvSpPr>
          <p:cNvPr id="3" name="Content Placeholder 2"/>
          <p:cNvSpPr>
            <a:spLocks noGrp="1"/>
          </p:cNvSpPr>
          <p:nvPr>
            <p:ph idx="1"/>
          </p:nvPr>
        </p:nvSpPr>
        <p:spPr/>
        <p:txBody>
          <a:bodyPr/>
          <a:lstStyle/>
          <a:p>
            <a:r>
              <a:rPr lang="en-US" dirty="0" smtClean="0"/>
              <a:t>A policy is how the agent acts</a:t>
            </a:r>
          </a:p>
          <a:p>
            <a:endParaRPr lang="en-US" dirty="0"/>
          </a:p>
          <a:p>
            <a:r>
              <a:rPr lang="en-US" dirty="0" smtClean="0"/>
              <a:t>Formally, map from states to actions</a:t>
            </a:r>
          </a:p>
          <a:p>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20</a:t>
            </a:fld>
            <a:endParaRPr lang="en-US"/>
          </a:p>
        </p:txBody>
      </p:sp>
      <p:pic>
        <p:nvPicPr>
          <p:cNvPr id="18" name="Picture 17"/>
          <p:cNvPicPr>
            <a:picLocks noChangeAspect="1"/>
          </p:cNvPicPr>
          <p:nvPr/>
        </p:nvPicPr>
        <p:blipFill>
          <a:blip r:embed="rId2"/>
          <a:stretch>
            <a:fillRect/>
          </a:stretch>
        </p:blipFill>
        <p:spPr>
          <a:xfrm>
            <a:off x="6759323" y="381000"/>
            <a:ext cx="2384677" cy="2247900"/>
          </a:xfrm>
          <a:prstGeom prst="rect">
            <a:avLst/>
          </a:prstGeom>
        </p:spPr>
      </p:pic>
      <p:pic>
        <p:nvPicPr>
          <p:cNvPr id="22" name="Picture 21"/>
          <p:cNvPicPr>
            <a:picLocks noChangeAspect="1"/>
          </p:cNvPicPr>
          <p:nvPr/>
        </p:nvPicPr>
        <p:blipFill>
          <a:blip r:embed="rId3"/>
          <a:stretch>
            <a:fillRect/>
          </a:stretch>
        </p:blipFill>
        <p:spPr>
          <a:xfrm>
            <a:off x="944497" y="2743200"/>
            <a:ext cx="6218303" cy="1038114"/>
          </a:xfrm>
          <a:prstGeom prst="rect">
            <a:avLst/>
          </a:prstGeom>
        </p:spPr>
      </p:pic>
    </p:spTree>
    <p:extLst>
      <p:ext uri="{BB962C8B-B14F-4D97-AF65-F5344CB8AC3E}">
        <p14:creationId xmlns:p14="http://schemas.microsoft.com/office/powerpoint/2010/main" val="10007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8" name="Shape 338"/>
          <p:cNvSpPr txBox="1"/>
          <p:nvPr/>
        </p:nvSpPr>
        <p:spPr>
          <a:xfrm>
            <a:off x="490050" y="1295400"/>
            <a:ext cx="80895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400" kern="0" dirty="0" smtClean="0">
                <a:solidFill>
                  <a:srgbClr val="000000"/>
                </a:solidFill>
                <a:latin typeface="Arial"/>
                <a:ea typeface="Arial"/>
                <a:cs typeface="Arial"/>
                <a:sym typeface="Arial"/>
              </a:rPr>
              <a:t>What’s a good policy? </a:t>
            </a:r>
          </a:p>
          <a:p>
            <a:pPr algn="l" eaLnBrk="1" fontAlgn="auto" hangingPunct="1">
              <a:spcBef>
                <a:spcPts val="0"/>
              </a:spcBef>
              <a:spcAft>
                <a:spcPts val="0"/>
              </a:spcAft>
            </a:pPr>
            <a:endParaRPr lang="en-US" sz="2400" dirty="0" smtClean="0"/>
          </a:p>
        </p:txBody>
      </p:sp>
      <p:sp>
        <p:nvSpPr>
          <p:cNvPr id="334" name="Shape 334"/>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4000" dirty="0">
                <a:solidFill>
                  <a:schemeClr val="tx1"/>
                </a:solidFill>
              </a:rPr>
              <a:t>The optimal policy</a:t>
            </a:r>
            <a:r>
              <a:rPr lang="en" sz="4000" dirty="0"/>
              <a:t> </a:t>
            </a:r>
            <a:r>
              <a:rPr lang="en" sz="4000" dirty="0">
                <a:solidFill>
                  <a:schemeClr val="dk1"/>
                </a:solidFill>
              </a:rPr>
              <a:t>𝝿*</a:t>
            </a:r>
          </a:p>
        </p:txBody>
      </p:sp>
    </p:spTree>
    <p:extLst>
      <p:ext uri="{BB962C8B-B14F-4D97-AF65-F5344CB8AC3E}">
        <p14:creationId xmlns:p14="http://schemas.microsoft.com/office/powerpoint/2010/main" val="174405683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8" name="Shape 338"/>
          <p:cNvSpPr txBox="1"/>
          <p:nvPr/>
        </p:nvSpPr>
        <p:spPr>
          <a:xfrm>
            <a:off x="490050" y="1295400"/>
            <a:ext cx="80895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400" kern="0" dirty="0" smtClean="0">
                <a:solidFill>
                  <a:srgbClr val="000000"/>
                </a:solidFill>
                <a:latin typeface="Arial"/>
                <a:ea typeface="Arial"/>
                <a:cs typeface="Arial"/>
                <a:sym typeface="Arial"/>
              </a:rPr>
              <a:t>What’s a good policy? </a:t>
            </a:r>
          </a:p>
          <a:p>
            <a:pPr algn="l" eaLnBrk="1" fontAlgn="auto" hangingPunct="1">
              <a:spcBef>
                <a:spcPts val="0"/>
              </a:spcBef>
              <a:spcAft>
                <a:spcPts val="0"/>
              </a:spcAft>
            </a:pPr>
            <a:endParaRPr lang="en-US" sz="2400" dirty="0" smtClean="0"/>
          </a:p>
          <a:p>
            <a:pPr algn="l" eaLnBrk="1" fontAlgn="auto" hangingPunct="1">
              <a:spcBef>
                <a:spcPts val="0"/>
              </a:spcBef>
              <a:spcAft>
                <a:spcPts val="0"/>
              </a:spcAft>
            </a:pPr>
            <a:r>
              <a:rPr lang="en-US" sz="2400" dirty="0"/>
              <a:t>M</a:t>
            </a:r>
            <a:r>
              <a:rPr lang="en-US" sz="2400" dirty="0" smtClean="0"/>
              <a:t>aximizes current reward? Sum of all future reward? </a:t>
            </a:r>
          </a:p>
          <a:p>
            <a:pPr algn="l" eaLnBrk="1" fontAlgn="auto" hangingPunct="1">
              <a:spcBef>
                <a:spcPts val="0"/>
              </a:spcBef>
              <a:spcAft>
                <a:spcPts val="0"/>
              </a:spcAft>
            </a:pPr>
            <a:endParaRPr lang="en-US" sz="2400" dirty="0" smtClean="0"/>
          </a:p>
          <a:p>
            <a:pPr algn="l" eaLnBrk="1" fontAlgn="auto" hangingPunct="1">
              <a:spcBef>
                <a:spcPts val="0"/>
              </a:spcBef>
              <a:spcAft>
                <a:spcPts val="0"/>
              </a:spcAft>
            </a:pPr>
            <a:endParaRPr lang="en-US" sz="2400" dirty="0"/>
          </a:p>
          <a:p>
            <a:pPr algn="l" eaLnBrk="1" fontAlgn="auto" hangingPunct="1">
              <a:spcBef>
                <a:spcPts val="0"/>
              </a:spcBef>
              <a:spcAft>
                <a:spcPts val="0"/>
              </a:spcAft>
            </a:pPr>
            <a:endParaRPr lang="en-US" sz="2400" kern="0" dirty="0" smtClean="0">
              <a:solidFill>
                <a:srgbClr val="000000"/>
              </a:solidFill>
              <a:latin typeface="Arial"/>
              <a:ea typeface="Arial"/>
              <a:cs typeface="Arial"/>
              <a:sym typeface="Arial"/>
            </a:endParaRPr>
          </a:p>
        </p:txBody>
      </p:sp>
      <p:sp>
        <p:nvSpPr>
          <p:cNvPr id="334" name="Shape 334"/>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4000" dirty="0">
                <a:solidFill>
                  <a:schemeClr val="tx1"/>
                </a:solidFill>
              </a:rPr>
              <a:t>The optimal policy</a:t>
            </a:r>
            <a:r>
              <a:rPr lang="en" sz="4000" dirty="0"/>
              <a:t> </a:t>
            </a:r>
            <a:r>
              <a:rPr lang="en" sz="4000" dirty="0">
                <a:solidFill>
                  <a:schemeClr val="dk1"/>
                </a:solidFill>
              </a:rPr>
              <a:t>𝝿*</a:t>
            </a:r>
          </a:p>
        </p:txBody>
      </p:sp>
    </p:spTree>
    <p:extLst>
      <p:ext uri="{BB962C8B-B14F-4D97-AF65-F5344CB8AC3E}">
        <p14:creationId xmlns:p14="http://schemas.microsoft.com/office/powerpoint/2010/main" val="179570715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8" name="Shape 338"/>
          <p:cNvSpPr txBox="1"/>
          <p:nvPr/>
        </p:nvSpPr>
        <p:spPr>
          <a:xfrm>
            <a:off x="490050" y="1295400"/>
            <a:ext cx="80895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400" kern="0" dirty="0" smtClean="0">
                <a:solidFill>
                  <a:srgbClr val="000000"/>
                </a:solidFill>
                <a:latin typeface="Arial"/>
                <a:ea typeface="Arial"/>
                <a:cs typeface="Arial"/>
                <a:sym typeface="Arial"/>
              </a:rPr>
              <a:t>What’s a good policy? </a:t>
            </a:r>
          </a:p>
          <a:p>
            <a:pPr algn="l" eaLnBrk="1" fontAlgn="auto" hangingPunct="1">
              <a:spcBef>
                <a:spcPts val="0"/>
              </a:spcBef>
              <a:spcAft>
                <a:spcPts val="0"/>
              </a:spcAft>
            </a:pPr>
            <a:endParaRPr lang="en-US" sz="2400" dirty="0" smtClean="0"/>
          </a:p>
          <a:p>
            <a:pPr algn="l" eaLnBrk="1" fontAlgn="auto" hangingPunct="1">
              <a:spcBef>
                <a:spcPts val="0"/>
              </a:spcBef>
              <a:spcAft>
                <a:spcPts val="0"/>
              </a:spcAft>
            </a:pPr>
            <a:r>
              <a:rPr lang="en-US" sz="2400" dirty="0"/>
              <a:t>M</a:t>
            </a:r>
            <a:r>
              <a:rPr lang="en-US" sz="2400" dirty="0" smtClean="0"/>
              <a:t>aximizes current reward? Sum of all future reward? </a:t>
            </a:r>
          </a:p>
          <a:p>
            <a:pPr algn="l" eaLnBrk="1" fontAlgn="auto" hangingPunct="1">
              <a:spcBef>
                <a:spcPts val="0"/>
              </a:spcBef>
              <a:spcAft>
                <a:spcPts val="0"/>
              </a:spcAft>
            </a:pPr>
            <a:endParaRPr lang="en-US" sz="2400" dirty="0" smtClean="0"/>
          </a:p>
          <a:p>
            <a:pPr algn="l" eaLnBrk="1" fontAlgn="auto" hangingPunct="1">
              <a:spcBef>
                <a:spcPts val="0"/>
              </a:spcBef>
              <a:spcAft>
                <a:spcPts val="0"/>
              </a:spcAft>
            </a:pPr>
            <a:r>
              <a:rPr lang="en-US" sz="2400" dirty="0"/>
              <a:t>D</a:t>
            </a:r>
            <a:r>
              <a:rPr lang="en-US" sz="2400" dirty="0" smtClean="0"/>
              <a:t>iscounted </a:t>
            </a:r>
            <a:r>
              <a:rPr lang="en-US" sz="2400" dirty="0"/>
              <a:t>future </a:t>
            </a:r>
            <a:r>
              <a:rPr lang="en-US" sz="2400" dirty="0" smtClean="0"/>
              <a:t>rewards!</a:t>
            </a:r>
            <a:endParaRPr lang="en-US" sz="2400" dirty="0"/>
          </a:p>
          <a:p>
            <a:pPr algn="l" eaLnBrk="1" fontAlgn="auto" hangingPunct="1">
              <a:spcBef>
                <a:spcPts val="0"/>
              </a:spcBef>
              <a:spcAft>
                <a:spcPts val="0"/>
              </a:spcAft>
            </a:pPr>
            <a:endParaRPr lang="en-US" sz="2400" dirty="0"/>
          </a:p>
          <a:p>
            <a:pPr algn="l" eaLnBrk="1" fontAlgn="auto" hangingPunct="1">
              <a:spcBef>
                <a:spcPts val="0"/>
              </a:spcBef>
              <a:spcAft>
                <a:spcPts val="0"/>
              </a:spcAft>
            </a:pPr>
            <a:endParaRPr lang="en-US" sz="2400" kern="0" dirty="0" smtClean="0">
              <a:solidFill>
                <a:srgbClr val="000000"/>
              </a:solidFill>
              <a:latin typeface="Arial"/>
              <a:ea typeface="Arial"/>
              <a:cs typeface="Arial"/>
              <a:sym typeface="Arial"/>
            </a:endParaRPr>
          </a:p>
        </p:txBody>
      </p:sp>
      <p:sp>
        <p:nvSpPr>
          <p:cNvPr id="334" name="Shape 334"/>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4000" dirty="0">
                <a:solidFill>
                  <a:schemeClr val="tx1"/>
                </a:solidFill>
              </a:rPr>
              <a:t>The optimal policy</a:t>
            </a:r>
            <a:r>
              <a:rPr lang="en" sz="4000" dirty="0"/>
              <a:t> </a:t>
            </a:r>
            <a:r>
              <a:rPr lang="en" sz="4000" dirty="0">
                <a:solidFill>
                  <a:schemeClr val="dk1"/>
                </a:solidFill>
              </a:rPr>
              <a:t>𝝿*</a:t>
            </a:r>
          </a:p>
        </p:txBody>
      </p:sp>
    </p:spTree>
    <p:extLst>
      <p:ext uri="{BB962C8B-B14F-4D97-AF65-F5344CB8AC3E}">
        <p14:creationId xmlns:p14="http://schemas.microsoft.com/office/powerpoint/2010/main" val="149908652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8" name="Shape 338"/>
          <p:cNvSpPr txBox="1"/>
          <p:nvPr/>
        </p:nvSpPr>
        <p:spPr>
          <a:xfrm>
            <a:off x="490050" y="1295400"/>
            <a:ext cx="80895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US" sz="2400" kern="0" dirty="0" smtClean="0">
                <a:solidFill>
                  <a:srgbClr val="000000"/>
                </a:solidFill>
                <a:latin typeface="Arial"/>
                <a:ea typeface="Arial"/>
                <a:cs typeface="Arial"/>
                <a:sym typeface="Arial"/>
              </a:rPr>
              <a:t>What’s a good policy? </a:t>
            </a:r>
          </a:p>
          <a:p>
            <a:pPr algn="l" eaLnBrk="1" fontAlgn="auto" hangingPunct="1">
              <a:spcBef>
                <a:spcPts val="0"/>
              </a:spcBef>
              <a:spcAft>
                <a:spcPts val="0"/>
              </a:spcAft>
            </a:pPr>
            <a:endParaRPr lang="en-US" sz="2400" dirty="0" smtClean="0"/>
          </a:p>
          <a:p>
            <a:pPr algn="l" eaLnBrk="1" fontAlgn="auto" hangingPunct="1">
              <a:spcBef>
                <a:spcPts val="0"/>
              </a:spcBef>
              <a:spcAft>
                <a:spcPts val="0"/>
              </a:spcAft>
            </a:pPr>
            <a:r>
              <a:rPr lang="en-US" sz="2400" dirty="0"/>
              <a:t>M</a:t>
            </a:r>
            <a:r>
              <a:rPr lang="en-US" sz="2400" dirty="0" smtClean="0"/>
              <a:t>aximizes current reward? Sum of all future reward? </a:t>
            </a:r>
          </a:p>
          <a:p>
            <a:pPr algn="l" eaLnBrk="1" fontAlgn="auto" hangingPunct="1">
              <a:spcBef>
                <a:spcPts val="0"/>
              </a:spcBef>
              <a:spcAft>
                <a:spcPts val="0"/>
              </a:spcAft>
            </a:pPr>
            <a:endParaRPr lang="en-US" sz="2400" dirty="0" smtClean="0"/>
          </a:p>
          <a:p>
            <a:pPr algn="l" eaLnBrk="1" fontAlgn="auto" hangingPunct="1">
              <a:spcBef>
                <a:spcPts val="0"/>
              </a:spcBef>
              <a:spcAft>
                <a:spcPts val="0"/>
              </a:spcAft>
            </a:pPr>
            <a:r>
              <a:rPr lang="en-US" sz="2400" dirty="0"/>
              <a:t>D</a:t>
            </a:r>
            <a:r>
              <a:rPr lang="en-US" sz="2400" dirty="0" smtClean="0"/>
              <a:t>iscounted </a:t>
            </a:r>
            <a:r>
              <a:rPr lang="en-US" sz="2400" dirty="0"/>
              <a:t>future </a:t>
            </a:r>
            <a:r>
              <a:rPr lang="en-US" sz="2400" dirty="0" smtClean="0"/>
              <a:t>rewards!</a:t>
            </a:r>
            <a:endParaRPr lang="en-US" sz="2400" dirty="0"/>
          </a:p>
          <a:p>
            <a:pPr algn="l" eaLnBrk="1" fontAlgn="auto" hangingPunct="1">
              <a:spcBef>
                <a:spcPts val="0"/>
              </a:spcBef>
              <a:spcAft>
                <a:spcPts val="0"/>
              </a:spcAft>
            </a:pPr>
            <a:endParaRPr lang="en-US" sz="2400" dirty="0"/>
          </a:p>
          <a:p>
            <a:pPr algn="l" eaLnBrk="1" fontAlgn="auto" hangingPunct="1">
              <a:spcBef>
                <a:spcPts val="0"/>
              </a:spcBef>
              <a:spcAft>
                <a:spcPts val="0"/>
              </a:spcAft>
            </a:pPr>
            <a:endParaRPr lang="en-US" sz="2400" kern="0" dirty="0" smtClean="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smtClean="0">
                <a:solidFill>
                  <a:srgbClr val="000000"/>
                </a:solidFill>
                <a:latin typeface="Arial"/>
                <a:ea typeface="Arial"/>
                <a:cs typeface="Arial"/>
                <a:sym typeface="Arial"/>
              </a:rPr>
              <a:t>Formally</a:t>
            </a:r>
            <a:r>
              <a:rPr lang="en" sz="2400" kern="0" dirty="0">
                <a:solidFill>
                  <a:srgbClr val="000000"/>
                </a:solidFill>
                <a:latin typeface="Arial"/>
                <a:ea typeface="Arial"/>
                <a:cs typeface="Arial"/>
                <a:sym typeface="Arial"/>
              </a:rPr>
              <a:t>:						 </a:t>
            </a:r>
            <a:endParaRPr lang="en-US" sz="2400" kern="0" dirty="0" smtClean="0">
              <a:solidFill>
                <a:srgbClr val="000000"/>
              </a:solidFill>
              <a:latin typeface="Arial"/>
              <a:ea typeface="Arial"/>
              <a:cs typeface="Arial"/>
              <a:sym typeface="Arial"/>
            </a:endParaRPr>
          </a:p>
          <a:p>
            <a:pPr algn="l" eaLnBrk="1" fontAlgn="auto" hangingPunct="1">
              <a:spcBef>
                <a:spcPts val="0"/>
              </a:spcBef>
              <a:spcAft>
                <a:spcPts val="0"/>
              </a:spcAft>
            </a:pPr>
            <a:endParaRPr lang="en-US" sz="240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2400" kern="0" dirty="0" smtClean="0">
              <a:solidFill>
                <a:srgbClr val="000000"/>
              </a:solidFill>
              <a:latin typeface="Arial"/>
              <a:ea typeface="Arial"/>
              <a:cs typeface="Arial"/>
              <a:sym typeface="Arial"/>
            </a:endParaRPr>
          </a:p>
          <a:p>
            <a:pPr algn="l" eaLnBrk="1" fontAlgn="auto" hangingPunct="1">
              <a:spcBef>
                <a:spcPts val="0"/>
              </a:spcBef>
              <a:spcAft>
                <a:spcPts val="0"/>
              </a:spcAft>
            </a:pPr>
            <a:endParaRPr lang="en-US" sz="2400" kern="0" dirty="0">
              <a:solidFill>
                <a:srgbClr val="000000"/>
              </a:solidFill>
              <a:latin typeface="Arial"/>
              <a:ea typeface="Arial"/>
              <a:cs typeface="Arial"/>
              <a:sym typeface="Arial"/>
            </a:endParaRPr>
          </a:p>
          <a:p>
            <a:pPr algn="l" eaLnBrk="1" fontAlgn="auto" hangingPunct="1">
              <a:spcBef>
                <a:spcPts val="0"/>
              </a:spcBef>
              <a:spcAft>
                <a:spcPts val="0"/>
              </a:spcAft>
            </a:pPr>
            <a:r>
              <a:rPr lang="en" sz="2400" kern="0" dirty="0" smtClean="0">
                <a:solidFill>
                  <a:srgbClr val="000000"/>
                </a:solidFill>
                <a:latin typeface="Arial"/>
                <a:ea typeface="Arial"/>
                <a:cs typeface="Arial"/>
                <a:sym typeface="Arial"/>
              </a:rPr>
              <a:t>with </a:t>
            </a:r>
            <a:endParaRPr lang="en" sz="2400" kern="0" dirty="0">
              <a:solidFill>
                <a:srgbClr val="000000"/>
              </a:solidFill>
              <a:latin typeface="Arial"/>
              <a:ea typeface="Arial"/>
              <a:cs typeface="Arial"/>
              <a:sym typeface="Arial"/>
            </a:endParaRPr>
          </a:p>
        </p:txBody>
      </p:sp>
      <p:sp>
        <p:nvSpPr>
          <p:cNvPr id="334" name="Shape 334"/>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4000" dirty="0">
                <a:solidFill>
                  <a:schemeClr val="tx1"/>
                </a:solidFill>
              </a:rPr>
              <a:t>The optimal policy</a:t>
            </a:r>
            <a:r>
              <a:rPr lang="en" sz="4000" dirty="0"/>
              <a:t> </a:t>
            </a:r>
            <a:r>
              <a:rPr lang="en" sz="4000" dirty="0">
                <a:solidFill>
                  <a:schemeClr val="dk1"/>
                </a:solidFill>
              </a:rPr>
              <a:t>𝝿*</a:t>
            </a:r>
          </a:p>
        </p:txBody>
      </p:sp>
      <p:pic>
        <p:nvPicPr>
          <p:cNvPr id="336" name="Shape 336"/>
          <p:cNvPicPr preferRelativeResize="0">
            <a:picLocks noChangeAspect="1"/>
          </p:cNvPicPr>
          <p:nvPr/>
        </p:nvPicPr>
        <p:blipFill>
          <a:blip r:embed="rId3">
            <a:alphaModFix/>
          </a:blip>
          <a:stretch>
            <a:fillRect/>
          </a:stretch>
        </p:blipFill>
        <p:spPr>
          <a:xfrm>
            <a:off x="2310384" y="5410200"/>
            <a:ext cx="5312664" cy="320040"/>
          </a:xfrm>
          <a:prstGeom prst="rect">
            <a:avLst/>
          </a:prstGeom>
          <a:noFill/>
          <a:ln>
            <a:noFill/>
          </a:ln>
        </p:spPr>
      </p:pic>
      <p:pic>
        <p:nvPicPr>
          <p:cNvPr id="337" name="Shape 337"/>
          <p:cNvPicPr preferRelativeResize="0">
            <a:picLocks noChangeAspect="1"/>
          </p:cNvPicPr>
          <p:nvPr/>
        </p:nvPicPr>
        <p:blipFill>
          <a:blip r:embed="rId4">
            <a:alphaModFix/>
          </a:blip>
          <a:stretch>
            <a:fillRect/>
          </a:stretch>
        </p:blipFill>
        <p:spPr>
          <a:xfrm>
            <a:off x="2372683" y="3657600"/>
            <a:ext cx="3341269" cy="1005840"/>
          </a:xfrm>
          <a:prstGeom prst="rect">
            <a:avLst/>
          </a:prstGeom>
          <a:noFill/>
          <a:ln>
            <a:noFill/>
          </a:ln>
        </p:spPr>
      </p:pic>
    </p:spTree>
    <p:extLst>
      <p:ext uri="{BB962C8B-B14F-4D97-AF65-F5344CB8AC3E}">
        <p14:creationId xmlns:p14="http://schemas.microsoft.com/office/powerpoint/2010/main" val="1471415112"/>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Function</a:t>
            </a:r>
            <a:endParaRPr lang="en-US" dirty="0"/>
          </a:p>
        </p:txBody>
      </p:sp>
      <p:sp>
        <p:nvSpPr>
          <p:cNvPr id="3" name="Content Placeholder 2"/>
          <p:cNvSpPr>
            <a:spLocks noGrp="1"/>
          </p:cNvSpPr>
          <p:nvPr>
            <p:ph idx="1"/>
          </p:nvPr>
        </p:nvSpPr>
        <p:spPr/>
        <p:txBody>
          <a:bodyPr/>
          <a:lstStyle/>
          <a:p>
            <a:r>
              <a:rPr lang="en-US" dirty="0" smtClean="0"/>
              <a:t>A value function is a prediction of future reward</a:t>
            </a:r>
          </a:p>
          <a:p>
            <a:endParaRPr lang="en-US" dirty="0" smtClean="0"/>
          </a:p>
          <a:p>
            <a:r>
              <a:rPr lang="en-US" dirty="0" smtClean="0"/>
              <a:t>“State Value Function” or simply “Value Function”</a:t>
            </a:r>
          </a:p>
          <a:p>
            <a:pPr lvl="1"/>
            <a:r>
              <a:rPr lang="en-US" dirty="0" smtClean="0"/>
              <a:t>How good is a state? </a:t>
            </a:r>
          </a:p>
          <a:p>
            <a:pPr lvl="1"/>
            <a:r>
              <a:rPr lang="en-US" dirty="0" smtClean="0"/>
              <a:t>Am I screwed? Am I winning this game?</a:t>
            </a:r>
          </a:p>
          <a:p>
            <a:endParaRPr lang="en-US" dirty="0"/>
          </a:p>
          <a:p>
            <a:r>
              <a:rPr lang="en-US" dirty="0" smtClean="0"/>
              <a:t>“Action Value Function” or Q-function</a:t>
            </a:r>
          </a:p>
          <a:p>
            <a:pPr lvl="1"/>
            <a:r>
              <a:rPr lang="en-US" dirty="0" smtClean="0"/>
              <a:t>How good is a state action-pair? </a:t>
            </a:r>
          </a:p>
          <a:p>
            <a:pPr lvl="1"/>
            <a:r>
              <a:rPr lang="en-US" dirty="0" smtClean="0"/>
              <a:t>Should I do this now?</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spTree>
    <p:extLst>
      <p:ext uri="{BB962C8B-B14F-4D97-AF65-F5344CB8AC3E}">
        <p14:creationId xmlns:p14="http://schemas.microsoft.com/office/powerpoint/2010/main" val="115456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2600" dirty="0">
                <a:solidFill>
                  <a:schemeClr val="tx1"/>
                </a:solidFill>
              </a:rPr>
              <a:t>Definitions: Value function and Q-value function</a:t>
            </a:r>
          </a:p>
        </p:txBody>
      </p:sp>
      <p:sp>
        <p:nvSpPr>
          <p:cNvPr id="360" name="Shape 360"/>
          <p:cNvSpPr txBox="1"/>
          <p:nvPr/>
        </p:nvSpPr>
        <p:spPr>
          <a:xfrm>
            <a:off x="457200" y="1373100"/>
            <a:ext cx="82917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Following a policy produces sample trajectories (or paths)  s</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a</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r</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s</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a</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r</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3482691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2600" dirty="0">
                <a:solidFill>
                  <a:schemeClr val="tx1"/>
                </a:solidFill>
              </a:rPr>
              <a:t>Definitions: Value function and Q-value function</a:t>
            </a:r>
          </a:p>
        </p:txBody>
      </p:sp>
      <p:sp>
        <p:nvSpPr>
          <p:cNvPr id="360" name="Shape 360"/>
          <p:cNvSpPr txBox="1"/>
          <p:nvPr/>
        </p:nvSpPr>
        <p:spPr>
          <a:xfrm>
            <a:off x="457200" y="1373100"/>
            <a:ext cx="82917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Following a policy produces sample trajectories (or paths)  s</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a</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r</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s</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a</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r</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00" kern="0" dirty="0">
                <a:solidFill>
                  <a:srgbClr val="0000FF"/>
                </a:solidFill>
                <a:latin typeface="Arial"/>
                <a:ea typeface="Arial"/>
                <a:cs typeface="Arial"/>
                <a:sym typeface="Arial"/>
              </a:rPr>
              <a:t>How good is a state? </a:t>
            </a:r>
          </a:p>
          <a:p>
            <a:pPr algn="l" eaLnBrk="1" fontAlgn="auto" hangingPunct="1">
              <a:spcBef>
                <a:spcPts val="0"/>
              </a:spcBef>
              <a:spcAft>
                <a:spcPts val="0"/>
              </a:spcAft>
            </a:pPr>
            <a:r>
              <a:rPr lang="en" sz="1600" kern="0" dirty="0">
                <a:solidFill>
                  <a:srgbClr val="000000"/>
                </a:solidFill>
                <a:latin typeface="Arial"/>
                <a:ea typeface="Arial"/>
                <a:cs typeface="Arial"/>
                <a:sym typeface="Arial"/>
              </a:rPr>
              <a:t>The </a:t>
            </a:r>
            <a:r>
              <a:rPr lang="en" sz="1600" b="1" kern="0" dirty="0">
                <a:solidFill>
                  <a:srgbClr val="000000"/>
                </a:solidFill>
                <a:latin typeface="Arial"/>
                <a:ea typeface="Arial"/>
                <a:cs typeface="Arial"/>
                <a:sym typeface="Arial"/>
              </a:rPr>
              <a:t>value function </a:t>
            </a:r>
            <a:r>
              <a:rPr lang="en" sz="1600" kern="0" dirty="0">
                <a:solidFill>
                  <a:srgbClr val="000000"/>
                </a:solidFill>
                <a:latin typeface="Arial"/>
                <a:ea typeface="Arial"/>
                <a:cs typeface="Arial"/>
                <a:sym typeface="Arial"/>
              </a:rPr>
              <a:t>at state s, is the expected cumulative reward </a:t>
            </a:r>
            <a:r>
              <a:rPr lang="en" sz="1600" kern="0" dirty="0" smtClean="0">
                <a:solidFill>
                  <a:srgbClr val="000000"/>
                </a:solidFill>
                <a:latin typeface="Arial"/>
                <a:ea typeface="Arial"/>
                <a:cs typeface="Arial"/>
                <a:sym typeface="Arial"/>
              </a:rPr>
              <a:t>from </a:t>
            </a:r>
            <a:r>
              <a:rPr lang="en" sz="1600" kern="0" dirty="0">
                <a:solidFill>
                  <a:srgbClr val="000000"/>
                </a:solidFill>
                <a:latin typeface="Arial"/>
                <a:ea typeface="Arial"/>
                <a:cs typeface="Arial"/>
                <a:sym typeface="Arial"/>
              </a:rPr>
              <a:t>state </a:t>
            </a:r>
            <a:r>
              <a:rPr lang="en" sz="1600" kern="0" dirty="0" smtClean="0">
                <a:solidFill>
                  <a:srgbClr val="000000"/>
                </a:solidFill>
                <a:latin typeface="Arial"/>
                <a:ea typeface="Arial"/>
                <a:cs typeface="Arial"/>
                <a:sym typeface="Arial"/>
              </a:rPr>
              <a:t>s</a:t>
            </a:r>
            <a:r>
              <a:rPr lang="en-US" sz="1600" kern="0" dirty="0" smtClean="0">
                <a:solidFill>
                  <a:srgbClr val="000000"/>
                </a:solidFill>
                <a:latin typeface="Arial"/>
                <a:ea typeface="Arial"/>
                <a:cs typeface="Arial"/>
                <a:sym typeface="Arial"/>
              </a:rPr>
              <a:t> </a:t>
            </a:r>
            <a:br>
              <a:rPr lang="en-US" sz="1600" kern="0" dirty="0" smtClean="0">
                <a:solidFill>
                  <a:srgbClr val="000000"/>
                </a:solidFill>
                <a:latin typeface="Arial"/>
                <a:ea typeface="Arial"/>
                <a:cs typeface="Arial"/>
                <a:sym typeface="Arial"/>
              </a:rPr>
            </a:br>
            <a:r>
              <a:rPr lang="en-US" sz="1600" kern="0" dirty="0" smtClean="0">
                <a:solidFill>
                  <a:srgbClr val="000000"/>
                </a:solidFill>
                <a:latin typeface="Arial"/>
                <a:ea typeface="Arial"/>
                <a:cs typeface="Arial"/>
                <a:sym typeface="Arial"/>
              </a:rPr>
              <a:t>(and following the policy thereafter)</a:t>
            </a:r>
            <a:r>
              <a:rPr lang="en" sz="1600" kern="0" dirty="0" smtClean="0">
                <a:solidFill>
                  <a:srgbClr val="000000"/>
                </a:solidFill>
                <a:latin typeface="Arial"/>
                <a:ea typeface="Arial"/>
                <a:cs typeface="Arial"/>
                <a:sym typeface="Arial"/>
              </a:rPr>
              <a:t>:</a:t>
            </a:r>
            <a:endParaRPr lang="en" sz="1600" kern="0" dirty="0">
              <a:solidFill>
                <a:srgbClr val="000000"/>
              </a:solidFill>
              <a:latin typeface="Arial"/>
              <a:ea typeface="Arial"/>
              <a:cs typeface="Arial"/>
              <a:sym typeface="Arial"/>
            </a:endParaRP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00" kern="0" dirty="0" smtClean="0">
              <a:solidFill>
                <a:srgbClr val="0000FF"/>
              </a:solidFill>
              <a:latin typeface="Arial"/>
              <a:ea typeface="Arial"/>
              <a:cs typeface="Arial"/>
              <a:sym typeface="Arial"/>
            </a:endParaRPr>
          </a:p>
          <a:p>
            <a:pPr algn="l" eaLnBrk="1" fontAlgn="auto" hangingPunct="1">
              <a:spcBef>
                <a:spcPts val="0"/>
              </a:spcBef>
              <a:spcAft>
                <a:spcPts val="0"/>
              </a:spcAft>
            </a:pPr>
            <a:endParaRPr lang="en-US" sz="1600" kern="0" dirty="0">
              <a:solidFill>
                <a:srgbClr val="0000FF"/>
              </a:solidFill>
              <a:latin typeface="Arial"/>
              <a:ea typeface="Arial"/>
              <a:cs typeface="Arial"/>
              <a:sym typeface="Arial"/>
            </a:endParaRPr>
          </a:p>
          <a:p>
            <a:pPr algn="l" eaLnBrk="1" fontAlgn="auto" hangingPunct="1">
              <a:spcBef>
                <a:spcPts val="0"/>
              </a:spcBef>
              <a:spcAft>
                <a:spcPts val="0"/>
              </a:spcAft>
            </a:pPr>
            <a:endParaRPr lang="en-US" sz="1600" kern="0" dirty="0" smtClean="0">
              <a:solidFill>
                <a:srgbClr val="0000FF"/>
              </a:solidFill>
              <a:latin typeface="Arial"/>
              <a:ea typeface="Arial"/>
              <a:cs typeface="Arial"/>
              <a:sym typeface="Arial"/>
            </a:endParaRPr>
          </a:p>
        </p:txBody>
      </p:sp>
      <p:pic>
        <p:nvPicPr>
          <p:cNvPr id="361" name="Shape 361"/>
          <p:cNvPicPr preferRelativeResize="0">
            <a:picLocks noChangeAspect="1"/>
          </p:cNvPicPr>
          <p:nvPr/>
        </p:nvPicPr>
        <p:blipFill>
          <a:blip r:embed="rId3">
            <a:alphaModFix/>
          </a:blip>
          <a:stretch>
            <a:fillRect/>
          </a:stretch>
        </p:blipFill>
        <p:spPr>
          <a:xfrm>
            <a:off x="1676400" y="2895599"/>
            <a:ext cx="3300249" cy="914400"/>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750442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sz="2600" dirty="0">
                <a:solidFill>
                  <a:schemeClr val="tx1"/>
                </a:solidFill>
              </a:rPr>
              <a:t>Definitions: Value function and Q-value function</a:t>
            </a:r>
          </a:p>
        </p:txBody>
      </p:sp>
      <p:sp>
        <p:nvSpPr>
          <p:cNvPr id="360" name="Shape 360"/>
          <p:cNvSpPr txBox="1"/>
          <p:nvPr/>
        </p:nvSpPr>
        <p:spPr>
          <a:xfrm>
            <a:off x="457200" y="1373100"/>
            <a:ext cx="82917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Following a policy produces sample trajectories (or paths)  s</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a</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r</a:t>
            </a:r>
            <a:r>
              <a:rPr lang="en" sz="1600" kern="0" baseline="-25000" dirty="0">
                <a:solidFill>
                  <a:srgbClr val="000000"/>
                </a:solidFill>
                <a:latin typeface="Arial"/>
                <a:ea typeface="Arial"/>
                <a:cs typeface="Arial"/>
                <a:sym typeface="Arial"/>
              </a:rPr>
              <a:t>0</a:t>
            </a:r>
            <a:r>
              <a:rPr lang="en" sz="1600" kern="0" dirty="0">
                <a:solidFill>
                  <a:srgbClr val="000000"/>
                </a:solidFill>
                <a:latin typeface="Arial"/>
                <a:ea typeface="Arial"/>
                <a:cs typeface="Arial"/>
                <a:sym typeface="Arial"/>
              </a:rPr>
              <a:t>, s</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a</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r</a:t>
            </a:r>
            <a:r>
              <a:rPr lang="en" sz="1600" kern="0" baseline="-25000" dirty="0">
                <a:solidFill>
                  <a:srgbClr val="000000"/>
                </a:solidFill>
                <a:latin typeface="Arial"/>
                <a:ea typeface="Arial"/>
                <a:cs typeface="Arial"/>
                <a:sym typeface="Arial"/>
              </a:rPr>
              <a:t>1</a:t>
            </a:r>
            <a:r>
              <a:rPr lang="en" sz="1600" kern="0" dirty="0">
                <a:solidFill>
                  <a:srgbClr val="000000"/>
                </a:solidFill>
                <a:latin typeface="Arial"/>
                <a:ea typeface="Arial"/>
                <a:cs typeface="Arial"/>
                <a:sym typeface="Arial"/>
              </a:rPr>
              <a:t>, …</a:t>
            </a: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00" kern="0" dirty="0">
                <a:solidFill>
                  <a:srgbClr val="0000FF"/>
                </a:solidFill>
                <a:latin typeface="Arial"/>
                <a:ea typeface="Arial"/>
                <a:cs typeface="Arial"/>
                <a:sym typeface="Arial"/>
              </a:rPr>
              <a:t>How good is a state? </a:t>
            </a:r>
          </a:p>
          <a:p>
            <a:pPr algn="l" eaLnBrk="1" fontAlgn="auto" hangingPunct="1">
              <a:spcBef>
                <a:spcPts val="0"/>
              </a:spcBef>
              <a:spcAft>
                <a:spcPts val="0"/>
              </a:spcAft>
            </a:pPr>
            <a:r>
              <a:rPr lang="en" sz="1600" kern="0" dirty="0">
                <a:solidFill>
                  <a:srgbClr val="000000"/>
                </a:solidFill>
                <a:latin typeface="Arial"/>
                <a:ea typeface="Arial"/>
                <a:cs typeface="Arial"/>
                <a:sym typeface="Arial"/>
              </a:rPr>
              <a:t>The </a:t>
            </a:r>
            <a:r>
              <a:rPr lang="en" sz="1600" b="1" kern="0" dirty="0">
                <a:solidFill>
                  <a:srgbClr val="000000"/>
                </a:solidFill>
                <a:latin typeface="Arial"/>
                <a:ea typeface="Arial"/>
                <a:cs typeface="Arial"/>
                <a:sym typeface="Arial"/>
              </a:rPr>
              <a:t>value function </a:t>
            </a:r>
            <a:r>
              <a:rPr lang="en" sz="1600" kern="0" dirty="0">
                <a:solidFill>
                  <a:srgbClr val="000000"/>
                </a:solidFill>
                <a:latin typeface="Arial"/>
                <a:ea typeface="Arial"/>
                <a:cs typeface="Arial"/>
                <a:sym typeface="Arial"/>
              </a:rPr>
              <a:t>at state s, is the expected cumulative reward </a:t>
            </a:r>
            <a:r>
              <a:rPr lang="en" sz="1600" kern="0" dirty="0" smtClean="0">
                <a:solidFill>
                  <a:srgbClr val="000000"/>
                </a:solidFill>
                <a:latin typeface="Arial"/>
                <a:ea typeface="Arial"/>
                <a:cs typeface="Arial"/>
                <a:sym typeface="Arial"/>
              </a:rPr>
              <a:t>from </a:t>
            </a:r>
            <a:r>
              <a:rPr lang="en" sz="1600" kern="0" dirty="0">
                <a:solidFill>
                  <a:srgbClr val="000000"/>
                </a:solidFill>
                <a:latin typeface="Arial"/>
                <a:ea typeface="Arial"/>
                <a:cs typeface="Arial"/>
                <a:sym typeface="Arial"/>
              </a:rPr>
              <a:t>state </a:t>
            </a:r>
            <a:r>
              <a:rPr lang="en" sz="1600" kern="0" dirty="0" smtClean="0">
                <a:solidFill>
                  <a:srgbClr val="000000"/>
                </a:solidFill>
                <a:latin typeface="Arial"/>
                <a:ea typeface="Arial"/>
                <a:cs typeface="Arial"/>
                <a:sym typeface="Arial"/>
              </a:rPr>
              <a:t>s</a:t>
            </a:r>
            <a:r>
              <a:rPr lang="en-US" sz="1600" kern="0" dirty="0" smtClean="0">
                <a:solidFill>
                  <a:srgbClr val="000000"/>
                </a:solidFill>
                <a:latin typeface="Arial"/>
                <a:ea typeface="Arial"/>
                <a:cs typeface="Arial"/>
                <a:sym typeface="Arial"/>
              </a:rPr>
              <a:t> </a:t>
            </a:r>
            <a:br>
              <a:rPr lang="en-US" sz="1600" kern="0" dirty="0" smtClean="0">
                <a:solidFill>
                  <a:srgbClr val="000000"/>
                </a:solidFill>
                <a:latin typeface="Arial"/>
                <a:ea typeface="Arial"/>
                <a:cs typeface="Arial"/>
                <a:sym typeface="Arial"/>
              </a:rPr>
            </a:br>
            <a:r>
              <a:rPr lang="en-US" sz="1600" kern="0" dirty="0" smtClean="0">
                <a:solidFill>
                  <a:srgbClr val="000000"/>
                </a:solidFill>
                <a:latin typeface="Arial"/>
                <a:ea typeface="Arial"/>
                <a:cs typeface="Arial"/>
                <a:sym typeface="Arial"/>
              </a:rPr>
              <a:t>(and following the policy thereafter)</a:t>
            </a:r>
            <a:r>
              <a:rPr lang="en" sz="1600" kern="0" dirty="0" smtClean="0">
                <a:solidFill>
                  <a:srgbClr val="000000"/>
                </a:solidFill>
                <a:latin typeface="Arial"/>
                <a:ea typeface="Arial"/>
                <a:cs typeface="Arial"/>
                <a:sym typeface="Arial"/>
              </a:rPr>
              <a:t>:</a:t>
            </a:r>
            <a:endParaRPr lang="en" sz="1600" kern="0" dirty="0">
              <a:solidFill>
                <a:srgbClr val="000000"/>
              </a:solidFill>
              <a:latin typeface="Arial"/>
              <a:ea typeface="Arial"/>
              <a:cs typeface="Arial"/>
              <a:sym typeface="Arial"/>
            </a:endParaRP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endParaRPr sz="160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00" kern="0" dirty="0" smtClean="0">
              <a:solidFill>
                <a:srgbClr val="0000FF"/>
              </a:solidFill>
              <a:latin typeface="Arial"/>
              <a:ea typeface="Arial"/>
              <a:cs typeface="Arial"/>
              <a:sym typeface="Arial"/>
            </a:endParaRPr>
          </a:p>
          <a:p>
            <a:pPr algn="l" eaLnBrk="1" fontAlgn="auto" hangingPunct="1">
              <a:spcBef>
                <a:spcPts val="0"/>
              </a:spcBef>
              <a:spcAft>
                <a:spcPts val="0"/>
              </a:spcAft>
            </a:pPr>
            <a:endParaRPr lang="en-US" sz="1600" kern="0" dirty="0">
              <a:solidFill>
                <a:srgbClr val="0000FF"/>
              </a:solidFill>
              <a:latin typeface="Arial"/>
              <a:ea typeface="Arial"/>
              <a:cs typeface="Arial"/>
              <a:sym typeface="Arial"/>
            </a:endParaRPr>
          </a:p>
          <a:p>
            <a:pPr algn="l" eaLnBrk="1" fontAlgn="auto" hangingPunct="1">
              <a:spcBef>
                <a:spcPts val="0"/>
              </a:spcBef>
              <a:spcAft>
                <a:spcPts val="0"/>
              </a:spcAft>
            </a:pPr>
            <a:endParaRPr lang="en-US" sz="1600" kern="0" dirty="0" smtClean="0">
              <a:solidFill>
                <a:srgbClr val="0000FF"/>
              </a:solidFill>
              <a:latin typeface="Arial"/>
              <a:ea typeface="Arial"/>
              <a:cs typeface="Arial"/>
              <a:sym typeface="Arial"/>
            </a:endParaRPr>
          </a:p>
          <a:p>
            <a:pPr algn="l" eaLnBrk="1" fontAlgn="auto" hangingPunct="1">
              <a:spcBef>
                <a:spcPts val="0"/>
              </a:spcBef>
              <a:spcAft>
                <a:spcPts val="0"/>
              </a:spcAft>
            </a:pPr>
            <a:r>
              <a:rPr lang="en" sz="1600" kern="0" dirty="0" smtClean="0">
                <a:solidFill>
                  <a:srgbClr val="0000FF"/>
                </a:solidFill>
                <a:latin typeface="Arial"/>
                <a:ea typeface="Arial"/>
                <a:cs typeface="Arial"/>
                <a:sym typeface="Arial"/>
              </a:rPr>
              <a:t>How </a:t>
            </a:r>
            <a:r>
              <a:rPr lang="en" sz="1600" kern="0" dirty="0">
                <a:solidFill>
                  <a:srgbClr val="0000FF"/>
                </a:solidFill>
                <a:latin typeface="Arial"/>
                <a:ea typeface="Arial"/>
                <a:cs typeface="Arial"/>
                <a:sym typeface="Arial"/>
              </a:rPr>
              <a:t>good is a state-action pair?</a:t>
            </a:r>
          </a:p>
          <a:p>
            <a:pPr algn="l" eaLnBrk="1" fontAlgn="auto" hangingPunct="1">
              <a:spcBef>
                <a:spcPts val="0"/>
              </a:spcBef>
              <a:spcAft>
                <a:spcPts val="0"/>
              </a:spcAft>
            </a:pPr>
            <a:r>
              <a:rPr lang="en" sz="1600" kern="0" dirty="0">
                <a:solidFill>
                  <a:srgbClr val="000000"/>
                </a:solidFill>
                <a:latin typeface="Arial"/>
                <a:ea typeface="Arial"/>
                <a:cs typeface="Arial"/>
                <a:sym typeface="Arial"/>
              </a:rPr>
              <a:t>The </a:t>
            </a:r>
            <a:r>
              <a:rPr lang="en" sz="1600" b="1" kern="0" dirty="0">
                <a:solidFill>
                  <a:srgbClr val="000000"/>
                </a:solidFill>
                <a:latin typeface="Arial"/>
                <a:ea typeface="Arial"/>
                <a:cs typeface="Arial"/>
                <a:sym typeface="Arial"/>
              </a:rPr>
              <a:t>Q-value function</a:t>
            </a:r>
            <a:r>
              <a:rPr lang="en" sz="1600" kern="0" dirty="0">
                <a:solidFill>
                  <a:srgbClr val="000000"/>
                </a:solidFill>
                <a:latin typeface="Arial"/>
                <a:ea typeface="Arial"/>
                <a:cs typeface="Arial"/>
                <a:sym typeface="Arial"/>
              </a:rPr>
              <a:t> at state s and action a, is the expected cumulative reward from taking action a in state </a:t>
            </a:r>
            <a:r>
              <a:rPr lang="en" sz="1600" kern="0" dirty="0" smtClean="0">
                <a:solidFill>
                  <a:srgbClr val="000000"/>
                </a:solidFill>
                <a:latin typeface="Arial"/>
                <a:ea typeface="Arial"/>
                <a:cs typeface="Arial"/>
                <a:sym typeface="Arial"/>
              </a:rPr>
              <a:t>s</a:t>
            </a:r>
            <a:r>
              <a:rPr lang="en-US" sz="1600" kern="0" dirty="0" smtClean="0">
                <a:solidFill>
                  <a:srgbClr val="000000"/>
                </a:solidFill>
                <a:latin typeface="Arial"/>
                <a:ea typeface="Arial"/>
                <a:cs typeface="Arial"/>
                <a:sym typeface="Arial"/>
              </a:rPr>
              <a:t> (and </a:t>
            </a:r>
            <a:r>
              <a:rPr lang="en-US" sz="1600" kern="0" dirty="0">
                <a:solidFill>
                  <a:srgbClr val="000000"/>
                </a:solidFill>
                <a:latin typeface="Arial"/>
                <a:ea typeface="Arial"/>
                <a:cs typeface="Arial"/>
                <a:sym typeface="Arial"/>
              </a:rPr>
              <a:t>following the policy thereafter)</a:t>
            </a:r>
            <a:r>
              <a:rPr lang="en" sz="1600" kern="0" dirty="0">
                <a:solidFill>
                  <a:srgbClr val="000000"/>
                </a:solidFill>
                <a:latin typeface="Arial"/>
                <a:ea typeface="Arial"/>
                <a:cs typeface="Arial"/>
                <a:sym typeface="Arial"/>
              </a:rPr>
              <a:t>:</a:t>
            </a:r>
          </a:p>
        </p:txBody>
      </p:sp>
      <p:pic>
        <p:nvPicPr>
          <p:cNvPr id="361" name="Shape 361"/>
          <p:cNvPicPr preferRelativeResize="0">
            <a:picLocks noChangeAspect="1"/>
          </p:cNvPicPr>
          <p:nvPr/>
        </p:nvPicPr>
        <p:blipFill>
          <a:blip r:embed="rId3">
            <a:alphaModFix/>
          </a:blip>
          <a:stretch>
            <a:fillRect/>
          </a:stretch>
        </p:blipFill>
        <p:spPr>
          <a:xfrm>
            <a:off x="1676400" y="2895599"/>
            <a:ext cx="3300249" cy="914400"/>
          </a:xfrm>
          <a:prstGeom prst="rect">
            <a:avLst/>
          </a:prstGeom>
          <a:noFill/>
          <a:ln>
            <a:noFill/>
          </a:ln>
        </p:spPr>
      </p:pic>
      <p:pic>
        <p:nvPicPr>
          <p:cNvPr id="362" name="Shape 362"/>
          <p:cNvPicPr preferRelativeResize="0">
            <a:picLocks noChangeAspect="1"/>
          </p:cNvPicPr>
          <p:nvPr/>
        </p:nvPicPr>
        <p:blipFill>
          <a:blip r:embed="rId4">
            <a:alphaModFix/>
          </a:blip>
          <a:stretch>
            <a:fillRect/>
          </a:stretch>
        </p:blipFill>
        <p:spPr>
          <a:xfrm>
            <a:off x="1686125" y="5216174"/>
            <a:ext cx="4372296" cy="914400"/>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6629871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4167"/>
          <a:stretch/>
        </p:blipFill>
        <p:spPr>
          <a:xfrm>
            <a:off x="0" y="1387324"/>
            <a:ext cx="4191000" cy="4480076"/>
          </a:xfrm>
          <a:prstGeom prst="rect">
            <a:avLst/>
          </a:prstGeom>
        </p:spPr>
      </p:pic>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1742598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dirty="0" smtClean="0">
                <a:solidFill>
                  <a:schemeClr val="tx1"/>
                </a:solidFill>
              </a:rPr>
              <a:t>Supervised </a:t>
            </a:r>
            <a:r>
              <a:rPr lang="en" dirty="0">
                <a:solidFill>
                  <a:schemeClr val="tx1"/>
                </a:solidFill>
              </a:rPr>
              <a:t>Learning</a:t>
            </a:r>
          </a:p>
        </p:txBody>
      </p:sp>
      <p:sp>
        <p:nvSpPr>
          <p:cNvPr id="67" name="Shape 67"/>
          <p:cNvSpPr txBox="1"/>
          <p:nvPr/>
        </p:nvSpPr>
        <p:spPr>
          <a:xfrm>
            <a:off x="266275" y="1733350"/>
            <a:ext cx="4301100" cy="3568200"/>
          </a:xfrm>
          <a:prstGeom prst="rect">
            <a:avLst/>
          </a:prstGeom>
          <a:noFill/>
          <a:ln>
            <a:noFill/>
          </a:ln>
        </p:spPr>
        <p:txBody>
          <a:bodyPr lIns="91425" tIns="91425" rIns="91425" bIns="91425" anchor="ctr" anchorCtr="0">
            <a:noAutofit/>
          </a:bodyPr>
          <a:lstStyle/>
          <a:p>
            <a:pPr algn="l" eaLnBrk="1" fontAlgn="auto" hangingPunct="1">
              <a:spcBef>
                <a:spcPts val="0"/>
              </a:spcBef>
              <a:spcAft>
                <a:spcPts val="0"/>
              </a:spcAft>
            </a:pPr>
            <a:r>
              <a:rPr lang="en" sz="2000" b="1" kern="0">
                <a:solidFill>
                  <a:srgbClr val="000000"/>
                </a:solidFill>
                <a:latin typeface="Arial"/>
                <a:ea typeface="Arial"/>
                <a:cs typeface="Arial"/>
                <a:sym typeface="Arial"/>
              </a:rPr>
              <a:t>Data</a:t>
            </a:r>
            <a:r>
              <a:rPr lang="en" sz="2000" kern="0">
                <a:solidFill>
                  <a:srgbClr val="000000"/>
                </a:solidFill>
                <a:latin typeface="Arial"/>
                <a:ea typeface="Arial"/>
                <a:cs typeface="Arial"/>
                <a:sym typeface="Arial"/>
              </a:rPr>
              <a:t>: (x, y)</a:t>
            </a:r>
          </a:p>
          <a:p>
            <a:pPr algn="l" eaLnBrk="1" fontAlgn="auto" hangingPunct="1">
              <a:spcBef>
                <a:spcPts val="0"/>
              </a:spcBef>
              <a:spcAft>
                <a:spcPts val="0"/>
              </a:spcAft>
            </a:pPr>
            <a:r>
              <a:rPr lang="en" sz="2000" kern="0">
                <a:solidFill>
                  <a:srgbClr val="000000"/>
                </a:solidFill>
                <a:latin typeface="Arial"/>
                <a:ea typeface="Arial"/>
                <a:cs typeface="Arial"/>
                <a:sym typeface="Arial"/>
              </a:rPr>
              <a:t>x is data, y is label</a:t>
            </a:r>
          </a:p>
          <a:p>
            <a:pPr algn="l" eaLnBrk="1" fontAlgn="auto" hangingPunct="1">
              <a:spcBef>
                <a:spcPts val="0"/>
              </a:spcBef>
              <a:spcAft>
                <a:spcPts val="0"/>
              </a:spcAft>
            </a:pPr>
            <a:endParaRPr sz="2000" kern="0">
              <a:solidFill>
                <a:srgbClr val="000000"/>
              </a:solidFill>
              <a:latin typeface="Arial"/>
              <a:ea typeface="Arial"/>
              <a:cs typeface="Arial"/>
              <a:sym typeface="Arial"/>
            </a:endParaRPr>
          </a:p>
          <a:p>
            <a:pPr algn="l" eaLnBrk="1" fontAlgn="auto" hangingPunct="1">
              <a:spcBef>
                <a:spcPts val="0"/>
              </a:spcBef>
              <a:spcAft>
                <a:spcPts val="0"/>
              </a:spcAft>
            </a:pPr>
            <a:r>
              <a:rPr lang="en" sz="2000" b="1" kern="0">
                <a:solidFill>
                  <a:srgbClr val="000000"/>
                </a:solidFill>
                <a:latin typeface="Arial"/>
                <a:ea typeface="Arial"/>
                <a:cs typeface="Arial"/>
                <a:sym typeface="Arial"/>
              </a:rPr>
              <a:t>Goal</a:t>
            </a:r>
            <a:r>
              <a:rPr lang="en" sz="2000" kern="0">
                <a:solidFill>
                  <a:srgbClr val="000000"/>
                </a:solidFill>
                <a:latin typeface="Arial"/>
                <a:ea typeface="Arial"/>
                <a:cs typeface="Arial"/>
                <a:sym typeface="Arial"/>
              </a:rPr>
              <a:t>: Learn a </a:t>
            </a:r>
            <a:r>
              <a:rPr lang="en" sz="2000" i="1" kern="0">
                <a:solidFill>
                  <a:srgbClr val="000000"/>
                </a:solidFill>
                <a:latin typeface="Arial"/>
                <a:ea typeface="Arial"/>
                <a:cs typeface="Arial"/>
                <a:sym typeface="Arial"/>
              </a:rPr>
              <a:t>function</a:t>
            </a:r>
            <a:r>
              <a:rPr lang="en" sz="2000" kern="0">
                <a:solidFill>
                  <a:srgbClr val="000000"/>
                </a:solidFill>
                <a:latin typeface="Arial"/>
                <a:ea typeface="Arial"/>
                <a:cs typeface="Arial"/>
                <a:sym typeface="Arial"/>
              </a:rPr>
              <a:t> to map x -&gt; y</a:t>
            </a:r>
          </a:p>
          <a:p>
            <a:pPr algn="l" eaLnBrk="1" fontAlgn="auto" hangingPunct="1">
              <a:spcBef>
                <a:spcPts val="0"/>
              </a:spcBef>
              <a:spcAft>
                <a:spcPts val="0"/>
              </a:spcAft>
            </a:pPr>
            <a:endParaRPr sz="2000" kern="0">
              <a:solidFill>
                <a:srgbClr val="000000"/>
              </a:solidFill>
              <a:latin typeface="Arial"/>
              <a:ea typeface="Arial"/>
              <a:cs typeface="Arial"/>
              <a:sym typeface="Arial"/>
            </a:endParaRPr>
          </a:p>
          <a:p>
            <a:pPr algn="l" eaLnBrk="1" fontAlgn="auto" hangingPunct="1">
              <a:spcBef>
                <a:spcPts val="0"/>
              </a:spcBef>
              <a:spcAft>
                <a:spcPts val="0"/>
              </a:spcAft>
            </a:pPr>
            <a:r>
              <a:rPr lang="en" sz="2000" b="1" kern="0">
                <a:solidFill>
                  <a:srgbClr val="000000"/>
                </a:solidFill>
                <a:latin typeface="Arial"/>
                <a:ea typeface="Arial"/>
                <a:cs typeface="Arial"/>
                <a:sym typeface="Arial"/>
              </a:rPr>
              <a:t>Examples</a:t>
            </a:r>
            <a:r>
              <a:rPr lang="en" sz="2000" kern="0">
                <a:solidFill>
                  <a:srgbClr val="000000"/>
                </a:solidFill>
                <a:latin typeface="Arial"/>
                <a:ea typeface="Arial"/>
                <a:cs typeface="Arial"/>
                <a:sym typeface="Arial"/>
              </a:rPr>
              <a:t>: Classification, regression, object detection, semantic segmentation, image captioning, etc.</a:t>
            </a:r>
          </a:p>
        </p:txBody>
      </p:sp>
      <p:pic>
        <p:nvPicPr>
          <p:cNvPr id="68" name="Shape 68"/>
          <p:cNvPicPr preferRelativeResize="0"/>
          <p:nvPr/>
        </p:nvPicPr>
        <p:blipFill rotWithShape="1">
          <a:blip r:embed="rId3">
            <a:alphaModFix/>
          </a:blip>
          <a:srcRect l="9279" r="25734"/>
          <a:stretch/>
        </p:blipFill>
        <p:spPr>
          <a:xfrm>
            <a:off x="4896575" y="2397600"/>
            <a:ext cx="1835500" cy="1588825"/>
          </a:xfrm>
          <a:prstGeom prst="rect">
            <a:avLst/>
          </a:prstGeom>
          <a:noFill/>
          <a:ln>
            <a:noFill/>
          </a:ln>
        </p:spPr>
      </p:pic>
      <p:cxnSp>
        <p:nvCxnSpPr>
          <p:cNvPr id="69" name="Shape 69"/>
          <p:cNvCxnSpPr/>
          <p:nvPr/>
        </p:nvCxnSpPr>
        <p:spPr>
          <a:xfrm>
            <a:off x="6913275" y="3192012"/>
            <a:ext cx="609900" cy="0"/>
          </a:xfrm>
          <a:prstGeom prst="straightConnector1">
            <a:avLst/>
          </a:prstGeom>
          <a:noFill/>
          <a:ln w="28575" cap="flat" cmpd="sng">
            <a:solidFill>
              <a:srgbClr val="666666"/>
            </a:solidFill>
            <a:prstDash val="solid"/>
            <a:round/>
            <a:headEnd type="none" w="lg" len="lg"/>
            <a:tailEnd type="triangle" w="lg" len="lg"/>
          </a:ln>
        </p:spPr>
      </p:cxnSp>
      <p:sp>
        <p:nvSpPr>
          <p:cNvPr id="70" name="Shape 70"/>
          <p:cNvSpPr txBox="1"/>
          <p:nvPr/>
        </p:nvSpPr>
        <p:spPr>
          <a:xfrm>
            <a:off x="7616175" y="2946050"/>
            <a:ext cx="8448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Cat</a:t>
            </a:r>
          </a:p>
        </p:txBody>
      </p:sp>
      <p:sp>
        <p:nvSpPr>
          <p:cNvPr id="71" name="Shape 71"/>
          <p:cNvSpPr txBox="1"/>
          <p:nvPr/>
        </p:nvSpPr>
        <p:spPr>
          <a:xfrm>
            <a:off x="5863575" y="4241450"/>
            <a:ext cx="1629900" cy="431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Classification</a:t>
            </a:r>
          </a:p>
        </p:txBody>
      </p:sp>
      <p:sp>
        <p:nvSpPr>
          <p:cNvPr id="72" name="Shape 72"/>
          <p:cNvSpPr txBox="1"/>
          <p:nvPr/>
        </p:nvSpPr>
        <p:spPr>
          <a:xfrm>
            <a:off x="7838700" y="5209475"/>
            <a:ext cx="1305300" cy="25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600" u="sng" kern="0">
                <a:solidFill>
                  <a:srgbClr val="999999"/>
                </a:solidFill>
                <a:latin typeface="Arial"/>
                <a:ea typeface="Arial"/>
                <a:cs typeface="Arial"/>
                <a:sym typeface="Arial"/>
                <a:hlinkClick r:id="rId4"/>
              </a:rPr>
              <a:t>This image</a:t>
            </a:r>
            <a:r>
              <a:rPr lang="en" sz="600" kern="0">
                <a:solidFill>
                  <a:srgbClr val="999999"/>
                </a:solidFill>
                <a:latin typeface="Arial"/>
                <a:ea typeface="Arial"/>
                <a:cs typeface="Arial"/>
                <a:sym typeface="Arial"/>
              </a:rPr>
              <a:t> is </a:t>
            </a:r>
            <a:r>
              <a:rPr lang="en" sz="600" u="sng" kern="0">
                <a:solidFill>
                  <a:srgbClr val="999999"/>
                </a:solidFill>
                <a:latin typeface="Arial"/>
                <a:ea typeface="Arial"/>
                <a:cs typeface="Arial"/>
                <a:sym typeface="Arial"/>
                <a:hlinkClick r:id="rId5"/>
              </a:rPr>
              <a:t>CC0 public domain</a:t>
            </a: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1015002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4167"/>
          <a:stretch/>
        </p:blipFill>
        <p:spPr>
          <a:xfrm>
            <a:off x="0" y="1387324"/>
            <a:ext cx="4191000" cy="4480076"/>
          </a:xfrm>
          <a:prstGeom prst="rect">
            <a:avLst/>
          </a:prstGeom>
        </p:spPr>
      </p:pic>
      <p:pic>
        <p:nvPicPr>
          <p:cNvPr id="3" name="Picture 2"/>
          <p:cNvPicPr>
            <a:picLocks noChangeAspect="1"/>
          </p:cNvPicPr>
          <p:nvPr/>
        </p:nvPicPr>
        <p:blipFill>
          <a:blip r:embed="rId3"/>
          <a:stretch>
            <a:fillRect/>
          </a:stretch>
        </p:blipFill>
        <p:spPr>
          <a:xfrm>
            <a:off x="1335742" y="4052047"/>
            <a:ext cx="1684156" cy="1607166"/>
          </a:xfrm>
          <a:prstGeom prst="rect">
            <a:avLst/>
          </a:prstGeom>
        </p:spPr>
      </p:pic>
      <p:sp>
        <p:nvSpPr>
          <p:cNvPr id="8" name="Content Placeholder 2"/>
          <p:cNvSpPr>
            <a:spLocks noGrp="1"/>
          </p:cNvSpPr>
          <p:nvPr>
            <p:ph idx="1"/>
          </p:nvPr>
        </p:nvSpPr>
        <p:spPr>
          <a:xfrm>
            <a:off x="685800" y="1143000"/>
            <a:ext cx="7772400" cy="5257800"/>
          </a:xfrm>
        </p:spPr>
        <p:txBody>
          <a:bodyPr/>
          <a:lstStyle/>
          <a:p>
            <a:r>
              <a:rPr lang="en-US" dirty="0" smtClean="0"/>
              <a:t>Model predicts what the world will do next</a:t>
            </a:r>
            <a:endParaRPr lang="en-US" dirty="0"/>
          </a:p>
        </p:txBody>
      </p:sp>
      <p:pic>
        <p:nvPicPr>
          <p:cNvPr id="7" name="Picture 6"/>
          <p:cNvPicPr>
            <a:picLocks noChangeAspect="1"/>
          </p:cNvPicPr>
          <p:nvPr/>
        </p:nvPicPr>
        <p:blipFill>
          <a:blip r:embed="rId4"/>
          <a:stretch>
            <a:fillRect/>
          </a:stretch>
        </p:blipFill>
        <p:spPr>
          <a:xfrm>
            <a:off x="5022076" y="2286000"/>
            <a:ext cx="3969524" cy="3155950"/>
          </a:xfrm>
          <a:prstGeom prst="rect">
            <a:avLst/>
          </a:prstGeom>
        </p:spPr>
      </p:pic>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955527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Maze Example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pic>
        <p:nvPicPr>
          <p:cNvPr id="6" name="Picture 5"/>
          <p:cNvPicPr>
            <a:picLocks noChangeAspect="1"/>
          </p:cNvPicPr>
          <p:nvPr/>
        </p:nvPicPr>
        <p:blipFill>
          <a:blip r:embed="rId2"/>
          <a:stretch>
            <a:fillRect/>
          </a:stretch>
        </p:blipFill>
        <p:spPr>
          <a:xfrm>
            <a:off x="0" y="1493021"/>
            <a:ext cx="9144000" cy="3871958"/>
          </a:xfrm>
          <a:prstGeom prst="rect">
            <a:avLst/>
          </a:prstGeom>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870802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Maze Example: Policy</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32</a:t>
            </a:fld>
            <a:endParaRPr lang="en-US"/>
          </a:p>
        </p:txBody>
      </p:sp>
      <p:pic>
        <p:nvPicPr>
          <p:cNvPr id="7" name="Picture 6"/>
          <p:cNvPicPr>
            <a:picLocks noChangeAspect="1"/>
          </p:cNvPicPr>
          <p:nvPr/>
        </p:nvPicPr>
        <p:blipFill>
          <a:blip r:embed="rId2"/>
          <a:stretch>
            <a:fillRect/>
          </a:stretch>
        </p:blipFill>
        <p:spPr>
          <a:xfrm>
            <a:off x="1981200" y="1524000"/>
            <a:ext cx="5450014" cy="4572000"/>
          </a:xfrm>
          <a:prstGeom prst="rect">
            <a:avLst/>
          </a:prstGeom>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422444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Maze Example: Value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33</a:t>
            </a:fld>
            <a:endParaRPr lang="en-US"/>
          </a:p>
        </p:txBody>
      </p:sp>
      <p:pic>
        <p:nvPicPr>
          <p:cNvPr id="6" name="Picture 5"/>
          <p:cNvPicPr>
            <a:picLocks noChangeAspect="1"/>
          </p:cNvPicPr>
          <p:nvPr/>
        </p:nvPicPr>
        <p:blipFill>
          <a:blip r:embed="rId2"/>
          <a:stretch>
            <a:fillRect/>
          </a:stretch>
        </p:blipFill>
        <p:spPr>
          <a:xfrm>
            <a:off x="1524000" y="1371600"/>
            <a:ext cx="5754965" cy="4876800"/>
          </a:xfrm>
          <a:prstGeom prst="rect">
            <a:avLst/>
          </a:prstGeom>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1058194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Maze Example: Model</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34</a:t>
            </a:fld>
            <a:endParaRPr lang="en-US"/>
          </a:p>
        </p:txBody>
      </p:sp>
      <p:pic>
        <p:nvPicPr>
          <p:cNvPr id="7" name="Picture 6"/>
          <p:cNvPicPr>
            <a:picLocks noChangeAspect="1"/>
          </p:cNvPicPr>
          <p:nvPr/>
        </p:nvPicPr>
        <p:blipFill>
          <a:blip r:embed="rId2"/>
          <a:stretch>
            <a:fillRect/>
          </a:stretch>
        </p:blipFill>
        <p:spPr>
          <a:xfrm>
            <a:off x="0" y="1204958"/>
            <a:ext cx="9144000" cy="5272042"/>
          </a:xfrm>
          <a:prstGeom prst="rect">
            <a:avLst/>
          </a:prstGeom>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782773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an RL Agent</a:t>
            </a:r>
            <a:endParaRPr lang="en-US" dirty="0"/>
          </a:p>
        </p:txBody>
      </p:sp>
      <p:sp>
        <p:nvSpPr>
          <p:cNvPr id="3" name="Content Placeholder 2"/>
          <p:cNvSpPr>
            <a:spLocks noGrp="1"/>
          </p:cNvSpPr>
          <p:nvPr>
            <p:ph idx="1"/>
          </p:nvPr>
        </p:nvSpPr>
        <p:spPr/>
        <p:txBody>
          <a:bodyPr/>
          <a:lstStyle/>
          <a:p>
            <a:r>
              <a:rPr lang="en-US" dirty="0"/>
              <a:t>Value function</a:t>
            </a:r>
          </a:p>
          <a:p>
            <a:pPr lvl="1"/>
            <a:r>
              <a:rPr lang="en-US" dirty="0"/>
              <a:t>How good is each state and/or state-action pair?</a:t>
            </a:r>
          </a:p>
          <a:p>
            <a:endParaRPr lang="en-US" dirty="0"/>
          </a:p>
          <a:p>
            <a:r>
              <a:rPr lang="en-US" dirty="0" smtClean="0"/>
              <a:t>Policy</a:t>
            </a:r>
          </a:p>
          <a:p>
            <a:pPr lvl="1"/>
            <a:r>
              <a:rPr lang="en-US" dirty="0" smtClean="0"/>
              <a:t>How does an agent behave?</a:t>
            </a:r>
          </a:p>
          <a:p>
            <a:pPr lvl="1"/>
            <a:endParaRPr lang="en-US" dirty="0"/>
          </a:p>
          <a:p>
            <a:r>
              <a:rPr lang="en-US" dirty="0" smtClean="0"/>
              <a:t>Model</a:t>
            </a:r>
          </a:p>
          <a:p>
            <a:pPr lvl="1"/>
            <a:r>
              <a:rPr lang="en-US" dirty="0" smtClean="0"/>
              <a:t>Agent’s representation of the environment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35</a:t>
            </a:fld>
            <a:endParaRPr lang="en-US"/>
          </a:p>
        </p:txBody>
      </p:sp>
    </p:spTree>
    <p:extLst>
      <p:ext uri="{BB962C8B-B14F-4D97-AF65-F5344CB8AC3E}">
        <p14:creationId xmlns:p14="http://schemas.microsoft.com/office/powerpoint/2010/main" val="1052337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RL</a:t>
            </a:r>
            <a:endParaRPr lang="en-US" dirty="0"/>
          </a:p>
        </p:txBody>
      </p:sp>
      <p:sp>
        <p:nvSpPr>
          <p:cNvPr id="3" name="Content Placeholder 2"/>
          <p:cNvSpPr>
            <a:spLocks noGrp="1"/>
          </p:cNvSpPr>
          <p:nvPr>
            <p:ph idx="1"/>
          </p:nvPr>
        </p:nvSpPr>
        <p:spPr/>
        <p:txBody>
          <a:bodyPr/>
          <a:lstStyle/>
          <a:p>
            <a:r>
              <a:rPr lang="en-US" dirty="0" smtClean="0"/>
              <a:t>Value-based RL</a:t>
            </a:r>
            <a:endParaRPr lang="en-US" dirty="0"/>
          </a:p>
          <a:p>
            <a:pPr lvl="1"/>
            <a:r>
              <a:rPr lang="en-US" dirty="0" smtClean="0"/>
              <a:t>Estimate the optimal action-value function</a:t>
            </a:r>
            <a:endParaRPr lang="en-US" dirty="0"/>
          </a:p>
          <a:p>
            <a:endParaRPr lang="en-US" dirty="0"/>
          </a:p>
          <a:p>
            <a:r>
              <a:rPr lang="en-US" dirty="0" smtClean="0"/>
              <a:t>Policy-based RL</a:t>
            </a:r>
            <a:endParaRPr lang="en-US" dirty="0"/>
          </a:p>
          <a:p>
            <a:pPr lvl="1"/>
            <a:r>
              <a:rPr lang="en-US" dirty="0" smtClean="0"/>
              <a:t>Search directly for the optimal policy </a:t>
            </a:r>
            <a:endParaRPr lang="en-US" dirty="0"/>
          </a:p>
          <a:p>
            <a:pPr lvl="1"/>
            <a:endParaRPr lang="en-US" dirty="0"/>
          </a:p>
          <a:p>
            <a:r>
              <a:rPr lang="en-US" dirty="0"/>
              <a:t>Model</a:t>
            </a:r>
          </a:p>
          <a:p>
            <a:pPr lvl="1"/>
            <a:r>
              <a:rPr lang="en-US" dirty="0" smtClean="0"/>
              <a:t>Build a model of the world</a:t>
            </a:r>
          </a:p>
          <a:p>
            <a:pPr lvl="2"/>
            <a:r>
              <a:rPr lang="en-US" dirty="0" smtClean="0"/>
              <a:t>State transition, reward probabilities</a:t>
            </a:r>
          </a:p>
          <a:p>
            <a:pPr lvl="1"/>
            <a:r>
              <a:rPr lang="en-US" dirty="0" smtClean="0"/>
              <a:t>Plan (e.g. by look-ahead) using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36</a:t>
            </a:fld>
            <a:endParaRPr lang="en-US"/>
          </a:p>
        </p:txBody>
      </p:sp>
      <p:pic>
        <p:nvPicPr>
          <p:cNvPr id="6" name="Picture 5"/>
          <p:cNvPicPr>
            <a:picLocks noChangeAspect="1"/>
          </p:cNvPicPr>
          <p:nvPr/>
        </p:nvPicPr>
        <p:blipFill>
          <a:blip r:embed="rId2"/>
          <a:stretch>
            <a:fillRect/>
          </a:stretch>
        </p:blipFill>
        <p:spPr>
          <a:xfrm>
            <a:off x="6343650" y="1524000"/>
            <a:ext cx="971550" cy="415192"/>
          </a:xfrm>
          <a:prstGeom prst="rect">
            <a:avLst/>
          </a:prstGeom>
        </p:spPr>
      </p:pic>
      <p:pic>
        <p:nvPicPr>
          <p:cNvPr id="7" name="Picture 6"/>
          <p:cNvPicPr>
            <a:picLocks noChangeAspect="1"/>
          </p:cNvPicPr>
          <p:nvPr/>
        </p:nvPicPr>
        <p:blipFill>
          <a:blip r:embed="rId3"/>
          <a:stretch>
            <a:fillRect/>
          </a:stretch>
        </p:blipFill>
        <p:spPr>
          <a:xfrm>
            <a:off x="5722097" y="2667000"/>
            <a:ext cx="635000" cy="685800"/>
          </a:xfrm>
          <a:prstGeom prst="rect">
            <a:avLst/>
          </a:prstGeom>
        </p:spPr>
      </p:pic>
    </p:spTree>
    <p:extLst>
      <p:ext uri="{BB962C8B-B14F-4D97-AF65-F5344CB8AC3E}">
        <p14:creationId xmlns:p14="http://schemas.microsoft.com/office/powerpoint/2010/main" val="2104983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RL</a:t>
            </a:r>
            <a:endParaRPr lang="en-US" dirty="0"/>
          </a:p>
        </p:txBody>
      </p:sp>
      <p:sp>
        <p:nvSpPr>
          <p:cNvPr id="3" name="Content Placeholder 2"/>
          <p:cNvSpPr>
            <a:spLocks noGrp="1"/>
          </p:cNvSpPr>
          <p:nvPr>
            <p:ph idx="1"/>
          </p:nvPr>
        </p:nvSpPr>
        <p:spPr/>
        <p:txBody>
          <a:bodyPr/>
          <a:lstStyle/>
          <a:p>
            <a:r>
              <a:rPr lang="en-US" dirty="0" smtClean="0"/>
              <a:t>Value-based RL</a:t>
            </a:r>
            <a:endParaRPr lang="en-US" dirty="0"/>
          </a:p>
          <a:p>
            <a:pPr lvl="1"/>
            <a:r>
              <a:rPr lang="en-US" dirty="0" smtClean="0"/>
              <a:t>Use neural nets to represent Q function </a:t>
            </a:r>
          </a:p>
          <a:p>
            <a:endParaRPr lang="en-US" dirty="0" smtClean="0"/>
          </a:p>
          <a:p>
            <a:r>
              <a:rPr lang="en-US" dirty="0" smtClean="0"/>
              <a:t>Policy-based RL</a:t>
            </a:r>
            <a:endParaRPr lang="en-US" dirty="0"/>
          </a:p>
          <a:p>
            <a:pPr lvl="1"/>
            <a:r>
              <a:rPr lang="en-US" dirty="0" smtClean="0"/>
              <a:t>Use neural nets to represent policy </a:t>
            </a:r>
            <a:endParaRPr lang="en-US" dirty="0"/>
          </a:p>
          <a:p>
            <a:pPr lvl="1"/>
            <a:endParaRPr lang="en-US" dirty="0"/>
          </a:p>
          <a:p>
            <a:r>
              <a:rPr lang="en-US" dirty="0"/>
              <a:t>Model</a:t>
            </a:r>
          </a:p>
          <a:p>
            <a:pPr lvl="1"/>
            <a:r>
              <a:rPr lang="en-US" dirty="0" smtClean="0"/>
              <a:t>Use neural nets to represent and learn the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37</a:t>
            </a:fld>
            <a:endParaRPr lang="en-US"/>
          </a:p>
        </p:txBody>
      </p:sp>
      <p:pic>
        <p:nvPicPr>
          <p:cNvPr id="11" name="Picture 10"/>
          <p:cNvPicPr>
            <a:picLocks noChangeAspect="1"/>
          </p:cNvPicPr>
          <p:nvPr/>
        </p:nvPicPr>
        <p:blipFill>
          <a:blip r:embed="rId2"/>
          <a:stretch>
            <a:fillRect/>
          </a:stretch>
        </p:blipFill>
        <p:spPr>
          <a:xfrm>
            <a:off x="6070600" y="2057400"/>
            <a:ext cx="2768600" cy="317500"/>
          </a:xfrm>
          <a:prstGeom prst="rect">
            <a:avLst/>
          </a:prstGeom>
        </p:spPr>
      </p:pic>
      <p:pic>
        <p:nvPicPr>
          <p:cNvPr id="12" name="Picture 11"/>
          <p:cNvPicPr>
            <a:picLocks noChangeAspect="1"/>
          </p:cNvPicPr>
          <p:nvPr/>
        </p:nvPicPr>
        <p:blipFill>
          <a:blip r:embed="rId3"/>
          <a:stretch>
            <a:fillRect/>
          </a:stretch>
        </p:blipFill>
        <p:spPr>
          <a:xfrm>
            <a:off x="6096000" y="1587500"/>
            <a:ext cx="1168400" cy="317500"/>
          </a:xfrm>
          <a:prstGeom prst="rect">
            <a:avLst/>
          </a:prstGeom>
        </p:spPr>
      </p:pic>
      <p:pic>
        <p:nvPicPr>
          <p:cNvPr id="13" name="Picture 12"/>
          <p:cNvPicPr>
            <a:picLocks noChangeAspect="1"/>
          </p:cNvPicPr>
          <p:nvPr/>
        </p:nvPicPr>
        <p:blipFill>
          <a:blip r:embed="rId4"/>
          <a:stretch>
            <a:fillRect/>
          </a:stretch>
        </p:blipFill>
        <p:spPr>
          <a:xfrm>
            <a:off x="5562600" y="2965450"/>
            <a:ext cx="292100" cy="190500"/>
          </a:xfrm>
          <a:prstGeom prst="rect">
            <a:avLst/>
          </a:prstGeom>
        </p:spPr>
      </p:pic>
      <p:pic>
        <p:nvPicPr>
          <p:cNvPr id="15" name="Picture 14"/>
          <p:cNvPicPr>
            <a:picLocks noChangeAspect="1"/>
          </p:cNvPicPr>
          <p:nvPr/>
        </p:nvPicPr>
        <p:blipFill>
          <a:blip r:embed="rId5"/>
          <a:stretch>
            <a:fillRect/>
          </a:stretch>
        </p:blipFill>
        <p:spPr>
          <a:xfrm>
            <a:off x="5562600" y="3282950"/>
            <a:ext cx="1143000" cy="292100"/>
          </a:xfrm>
          <a:prstGeom prst="rect">
            <a:avLst/>
          </a:prstGeom>
        </p:spPr>
      </p:pic>
    </p:spTree>
    <p:extLst>
      <p:ext uri="{BB962C8B-B14F-4D97-AF65-F5344CB8AC3E}">
        <p14:creationId xmlns:p14="http://schemas.microsoft.com/office/powerpoint/2010/main" val="412798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RL</a:t>
            </a:r>
            <a:endParaRPr lang="en-US" dirty="0"/>
          </a:p>
        </p:txBody>
      </p:sp>
      <p:sp>
        <p:nvSpPr>
          <p:cNvPr id="3" name="Content Placeholder 2"/>
          <p:cNvSpPr>
            <a:spLocks noGrp="1"/>
          </p:cNvSpPr>
          <p:nvPr>
            <p:ph idx="1"/>
          </p:nvPr>
        </p:nvSpPr>
        <p:spPr/>
        <p:txBody>
          <a:bodyPr/>
          <a:lstStyle/>
          <a:p>
            <a:r>
              <a:rPr lang="en-US" dirty="0" smtClean="0"/>
              <a:t>Value-based RL</a:t>
            </a:r>
            <a:endParaRPr lang="en-US" dirty="0"/>
          </a:p>
          <a:p>
            <a:pPr lvl="1"/>
            <a:r>
              <a:rPr lang="en-US" dirty="0" smtClean="0"/>
              <a:t>Estimate the optimal action-value function</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38</a:t>
            </a:fld>
            <a:endParaRPr lang="en-US"/>
          </a:p>
        </p:txBody>
      </p:sp>
      <p:pic>
        <p:nvPicPr>
          <p:cNvPr id="6" name="Picture 5"/>
          <p:cNvPicPr>
            <a:picLocks noChangeAspect="1"/>
          </p:cNvPicPr>
          <p:nvPr/>
        </p:nvPicPr>
        <p:blipFill>
          <a:blip r:embed="rId2"/>
          <a:stretch>
            <a:fillRect/>
          </a:stretch>
        </p:blipFill>
        <p:spPr>
          <a:xfrm>
            <a:off x="6343650" y="1524000"/>
            <a:ext cx="971550" cy="415192"/>
          </a:xfrm>
          <a:prstGeom prst="rect">
            <a:avLst/>
          </a:prstGeom>
        </p:spPr>
      </p:pic>
    </p:spTree>
    <p:extLst>
      <p:ext uri="{BB962C8B-B14F-4D97-AF65-F5344CB8AC3E}">
        <p14:creationId xmlns:p14="http://schemas.microsoft.com/office/powerpoint/2010/main" val="1823770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Value Function</a:t>
            </a:r>
            <a:endParaRPr lang="en-US" dirty="0"/>
          </a:p>
        </p:txBody>
      </p:sp>
      <p:sp>
        <p:nvSpPr>
          <p:cNvPr id="3" name="Content Placeholder 2"/>
          <p:cNvSpPr>
            <a:spLocks noGrp="1"/>
          </p:cNvSpPr>
          <p:nvPr>
            <p:ph idx="1"/>
          </p:nvPr>
        </p:nvSpPr>
        <p:spPr/>
        <p:txBody>
          <a:bodyPr/>
          <a:lstStyle/>
          <a:p>
            <a:r>
              <a:rPr lang="en-US" dirty="0" smtClean="0"/>
              <a:t>Optimal Q-function is the maximum achievable value</a:t>
            </a:r>
          </a:p>
          <a:p>
            <a:endParaRPr lang="en-US"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39</a:t>
            </a:fld>
            <a:endParaRPr lang="en-US">
              <a:solidFill>
                <a:prstClr val="white">
                  <a:lumMod val="50000"/>
                </a:prstClr>
              </a:solidFill>
            </a:endParaRPr>
          </a:p>
        </p:txBody>
      </p:sp>
      <p:pic>
        <p:nvPicPr>
          <p:cNvPr id="6" name="Picture 5"/>
          <p:cNvPicPr>
            <a:picLocks noChangeAspect="1"/>
          </p:cNvPicPr>
          <p:nvPr/>
        </p:nvPicPr>
        <p:blipFill>
          <a:blip r:embed="rId2"/>
          <a:stretch>
            <a:fillRect/>
          </a:stretch>
        </p:blipFill>
        <p:spPr>
          <a:xfrm>
            <a:off x="2362200" y="1676401"/>
            <a:ext cx="4991100" cy="626224"/>
          </a:xfrm>
          <a:prstGeom prst="rect">
            <a:avLst/>
          </a:prstGeom>
        </p:spPr>
      </p:pic>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497029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28600" y="834629"/>
            <a:ext cx="8229600" cy="857400"/>
          </a:xfrm>
          <a:prstGeom prst="rect">
            <a:avLst/>
          </a:prstGeom>
        </p:spPr>
        <p:txBody>
          <a:bodyPr lIns="91425" tIns="91425" rIns="91425" bIns="91425" anchor="ctr" anchorCtr="0">
            <a:noAutofit/>
          </a:bodyPr>
          <a:lstStyle/>
          <a:p>
            <a:r>
              <a:rPr lang="en" dirty="0" smtClean="0">
                <a:solidFill>
                  <a:schemeClr val="tx1"/>
                </a:solidFill>
              </a:rPr>
              <a:t>Unsupervised </a:t>
            </a:r>
            <a:r>
              <a:rPr lang="en" dirty="0">
                <a:solidFill>
                  <a:schemeClr val="tx1"/>
                </a:solidFill>
              </a:rPr>
              <a:t>Learning</a:t>
            </a:r>
          </a:p>
        </p:txBody>
      </p:sp>
      <p:sp>
        <p:nvSpPr>
          <p:cNvPr id="79" name="Shape 79"/>
          <p:cNvSpPr txBox="1"/>
          <p:nvPr/>
        </p:nvSpPr>
        <p:spPr>
          <a:xfrm>
            <a:off x="312425" y="1752600"/>
            <a:ext cx="3960000" cy="3568200"/>
          </a:xfrm>
          <a:prstGeom prst="rect">
            <a:avLst/>
          </a:prstGeom>
          <a:noFill/>
          <a:ln>
            <a:noFill/>
          </a:ln>
        </p:spPr>
        <p:txBody>
          <a:bodyPr lIns="91425" tIns="91425" rIns="91425" bIns="91425" anchor="ctr" anchorCtr="0">
            <a:noAutofit/>
          </a:bodyPr>
          <a:lstStyle/>
          <a:p>
            <a:pPr>
              <a:spcBef>
                <a:spcPts val="0"/>
              </a:spcBef>
            </a:pPr>
            <a:r>
              <a:rPr lang="en" sz="2000" b="1">
                <a:solidFill>
                  <a:srgbClr val="000000"/>
                </a:solidFill>
              </a:rPr>
              <a:t>Data</a:t>
            </a:r>
            <a:r>
              <a:rPr lang="en" sz="2000">
                <a:solidFill>
                  <a:srgbClr val="000000"/>
                </a:solidFill>
              </a:rPr>
              <a:t>: x</a:t>
            </a:r>
          </a:p>
          <a:p>
            <a:pPr>
              <a:spcBef>
                <a:spcPts val="0"/>
              </a:spcBef>
            </a:pPr>
            <a:r>
              <a:rPr lang="en" sz="2000">
                <a:solidFill>
                  <a:srgbClr val="000000"/>
                </a:solidFill>
              </a:rPr>
              <a:t>Just data, no labels!</a:t>
            </a:r>
          </a:p>
          <a:p>
            <a:pPr>
              <a:spcBef>
                <a:spcPts val="0"/>
              </a:spcBef>
            </a:pPr>
            <a:endParaRPr sz="2000">
              <a:solidFill>
                <a:srgbClr val="000000"/>
              </a:solidFill>
            </a:endParaRPr>
          </a:p>
          <a:p>
            <a:pPr>
              <a:spcBef>
                <a:spcPts val="0"/>
              </a:spcBef>
            </a:pPr>
            <a:r>
              <a:rPr lang="en" sz="2000" b="1">
                <a:solidFill>
                  <a:srgbClr val="000000"/>
                </a:solidFill>
              </a:rPr>
              <a:t>Goal</a:t>
            </a:r>
            <a:r>
              <a:rPr lang="en" sz="2000">
                <a:solidFill>
                  <a:srgbClr val="000000"/>
                </a:solidFill>
              </a:rPr>
              <a:t>: Learn some underlying hidden </a:t>
            </a:r>
            <a:r>
              <a:rPr lang="en" sz="2000" i="1">
                <a:solidFill>
                  <a:srgbClr val="000000"/>
                </a:solidFill>
              </a:rPr>
              <a:t>structure</a:t>
            </a:r>
            <a:r>
              <a:rPr lang="en" sz="2000">
                <a:solidFill>
                  <a:srgbClr val="000000"/>
                </a:solidFill>
              </a:rPr>
              <a:t> of the data</a:t>
            </a:r>
          </a:p>
          <a:p>
            <a:pPr>
              <a:spcBef>
                <a:spcPts val="0"/>
              </a:spcBef>
            </a:pPr>
            <a:endParaRPr sz="2000">
              <a:solidFill>
                <a:srgbClr val="000000"/>
              </a:solidFill>
            </a:endParaRPr>
          </a:p>
          <a:p>
            <a:pPr>
              <a:spcBef>
                <a:spcPts val="0"/>
              </a:spcBef>
            </a:pPr>
            <a:r>
              <a:rPr lang="en" sz="2000" b="1">
                <a:solidFill>
                  <a:srgbClr val="000000"/>
                </a:solidFill>
              </a:rPr>
              <a:t>Examples</a:t>
            </a:r>
            <a:r>
              <a:rPr lang="en" sz="2000">
                <a:solidFill>
                  <a:srgbClr val="000000"/>
                </a:solidFill>
              </a:rPr>
              <a:t>: Clustering, dimensionality reduction, feature learning, density estimation, etc.</a:t>
            </a:r>
          </a:p>
        </p:txBody>
      </p:sp>
      <p:sp>
        <p:nvSpPr>
          <p:cNvPr id="80" name="Shape 80"/>
          <p:cNvSpPr txBox="1"/>
          <p:nvPr/>
        </p:nvSpPr>
        <p:spPr>
          <a:xfrm>
            <a:off x="5326075" y="4583650"/>
            <a:ext cx="3272100" cy="431400"/>
          </a:xfrm>
          <a:prstGeom prst="rect">
            <a:avLst/>
          </a:prstGeom>
          <a:noFill/>
          <a:ln>
            <a:noFill/>
          </a:ln>
        </p:spPr>
        <p:txBody>
          <a:bodyPr lIns="91425" tIns="91425" rIns="91425" bIns="91425" anchor="t" anchorCtr="0">
            <a:noAutofit/>
          </a:bodyPr>
          <a:lstStyle/>
          <a:p>
            <a:pPr>
              <a:spcBef>
                <a:spcPts val="0"/>
              </a:spcBef>
            </a:pPr>
            <a:r>
              <a:rPr lang="en" sz="1800"/>
              <a:t>2-d density estimation</a:t>
            </a:r>
          </a:p>
        </p:txBody>
      </p:sp>
      <p:sp>
        <p:nvSpPr>
          <p:cNvPr id="81" name="Shape 81"/>
          <p:cNvSpPr txBox="1"/>
          <p:nvPr/>
        </p:nvSpPr>
        <p:spPr>
          <a:xfrm>
            <a:off x="7838700" y="5133275"/>
            <a:ext cx="1305300" cy="258600"/>
          </a:xfrm>
          <a:prstGeom prst="rect">
            <a:avLst/>
          </a:prstGeom>
          <a:noFill/>
          <a:ln>
            <a:noFill/>
          </a:ln>
        </p:spPr>
        <p:txBody>
          <a:bodyPr lIns="91425" tIns="91425" rIns="91425" bIns="91425" anchor="t" anchorCtr="0">
            <a:noAutofit/>
          </a:bodyPr>
          <a:lstStyle/>
          <a:p>
            <a:pPr>
              <a:spcBef>
                <a:spcPts val="0"/>
              </a:spcBef>
            </a:pPr>
            <a:r>
              <a:rPr lang="en" sz="600">
                <a:solidFill>
                  <a:srgbClr val="999999"/>
                </a:solidFill>
              </a:rPr>
              <a:t>2-d density images </a:t>
            </a:r>
            <a:r>
              <a:rPr lang="en" sz="600" u="sng">
                <a:solidFill>
                  <a:srgbClr val="1155CC"/>
                </a:solidFill>
                <a:hlinkClick r:id="rId3"/>
              </a:rPr>
              <a:t>left</a:t>
            </a:r>
            <a:r>
              <a:rPr lang="en" sz="600">
                <a:solidFill>
                  <a:srgbClr val="999999"/>
                </a:solidFill>
              </a:rPr>
              <a:t> and </a:t>
            </a:r>
            <a:r>
              <a:rPr lang="en" sz="600" u="sng">
                <a:solidFill>
                  <a:srgbClr val="1155CC"/>
                </a:solidFill>
                <a:hlinkClick r:id="rId4"/>
              </a:rPr>
              <a:t>right</a:t>
            </a:r>
            <a:r>
              <a:rPr lang="en" sz="600">
                <a:solidFill>
                  <a:srgbClr val="999999"/>
                </a:solidFill>
              </a:rPr>
              <a:t> are </a:t>
            </a:r>
            <a:r>
              <a:rPr lang="en" sz="600" u="sng">
                <a:solidFill>
                  <a:srgbClr val="999999"/>
                </a:solidFill>
                <a:hlinkClick r:id="rId5"/>
              </a:rPr>
              <a:t>CC0 public domain</a:t>
            </a:r>
          </a:p>
        </p:txBody>
      </p:sp>
      <p:sp>
        <p:nvSpPr>
          <p:cNvPr id="82" name="Shape 82"/>
          <p:cNvSpPr txBox="1"/>
          <p:nvPr/>
        </p:nvSpPr>
        <p:spPr>
          <a:xfrm>
            <a:off x="5650830" y="2670200"/>
            <a:ext cx="2470200" cy="431400"/>
          </a:xfrm>
          <a:prstGeom prst="rect">
            <a:avLst/>
          </a:prstGeom>
          <a:noFill/>
          <a:ln>
            <a:noFill/>
          </a:ln>
        </p:spPr>
        <p:txBody>
          <a:bodyPr lIns="91425" tIns="91425" rIns="91425" bIns="91425" anchor="t" anchorCtr="0">
            <a:noAutofit/>
          </a:bodyPr>
          <a:lstStyle/>
          <a:p>
            <a:pPr>
              <a:spcBef>
                <a:spcPts val="0"/>
              </a:spcBef>
            </a:pPr>
            <a:r>
              <a:rPr lang="en" sz="1800"/>
              <a:t>1-d density estimation</a:t>
            </a:r>
          </a:p>
        </p:txBody>
      </p:sp>
      <p:pic>
        <p:nvPicPr>
          <p:cNvPr id="83" name="Shape 83"/>
          <p:cNvPicPr preferRelativeResize="0"/>
          <p:nvPr/>
        </p:nvPicPr>
        <p:blipFill>
          <a:blip r:embed="rId6">
            <a:alphaModFix/>
          </a:blip>
          <a:stretch>
            <a:fillRect/>
          </a:stretch>
        </p:blipFill>
        <p:spPr>
          <a:xfrm>
            <a:off x="4709925" y="1771850"/>
            <a:ext cx="4049274" cy="898350"/>
          </a:xfrm>
          <a:prstGeom prst="rect">
            <a:avLst/>
          </a:prstGeom>
          <a:noFill/>
          <a:ln>
            <a:noFill/>
          </a:ln>
        </p:spPr>
      </p:pic>
      <p:pic>
        <p:nvPicPr>
          <p:cNvPr id="84" name="Shape 84"/>
          <p:cNvPicPr preferRelativeResize="0"/>
          <p:nvPr/>
        </p:nvPicPr>
        <p:blipFill>
          <a:blip r:embed="rId7">
            <a:alphaModFix/>
          </a:blip>
          <a:stretch>
            <a:fillRect/>
          </a:stretch>
        </p:blipFill>
        <p:spPr>
          <a:xfrm>
            <a:off x="4702875" y="3162375"/>
            <a:ext cx="1999575" cy="1572400"/>
          </a:xfrm>
          <a:prstGeom prst="rect">
            <a:avLst/>
          </a:prstGeom>
          <a:noFill/>
          <a:ln>
            <a:noFill/>
          </a:ln>
        </p:spPr>
      </p:pic>
      <p:pic>
        <p:nvPicPr>
          <p:cNvPr id="85" name="Shape 85"/>
          <p:cNvPicPr preferRelativeResize="0"/>
          <p:nvPr/>
        </p:nvPicPr>
        <p:blipFill>
          <a:blip r:embed="rId8">
            <a:alphaModFix/>
          </a:blip>
          <a:stretch>
            <a:fillRect/>
          </a:stretch>
        </p:blipFill>
        <p:spPr>
          <a:xfrm>
            <a:off x="7051997" y="3272724"/>
            <a:ext cx="1541078" cy="1258025"/>
          </a:xfrm>
          <a:prstGeom prst="rect">
            <a:avLst/>
          </a:prstGeom>
          <a:noFill/>
          <a:ln>
            <a:noFill/>
          </a:ln>
        </p:spPr>
      </p:pic>
      <p:sp>
        <p:nvSpPr>
          <p:cNvPr id="86" name="Shape 86"/>
          <p:cNvSpPr txBox="1"/>
          <p:nvPr/>
        </p:nvSpPr>
        <p:spPr>
          <a:xfrm>
            <a:off x="4770925" y="2213150"/>
            <a:ext cx="4230000" cy="921600"/>
          </a:xfrm>
          <a:prstGeom prst="rect">
            <a:avLst/>
          </a:prstGeom>
          <a:noFill/>
          <a:ln>
            <a:noFill/>
          </a:ln>
        </p:spPr>
        <p:txBody>
          <a:bodyPr lIns="91425" tIns="91425" rIns="91425" bIns="91425" anchor="ctr" anchorCtr="0">
            <a:noAutofit/>
          </a:bodyPr>
          <a:lstStyle/>
          <a:p>
            <a:pPr>
              <a:lnSpc>
                <a:spcPct val="115000"/>
              </a:lnSpc>
              <a:spcBef>
                <a:spcPts val="0"/>
              </a:spcBef>
            </a:pPr>
            <a:r>
              <a:rPr lang="en" sz="600">
                <a:solidFill>
                  <a:srgbClr val="999999"/>
                </a:solidFill>
                <a:latin typeface="Calibri"/>
                <a:ea typeface="Calibri"/>
                <a:cs typeface="Calibri"/>
                <a:sym typeface="Calibri"/>
              </a:rPr>
              <a:t>Figure copyright Ian Goodfellow, 2016. Reproduced with permission. </a:t>
            </a:r>
          </a:p>
        </p:txBody>
      </p:sp>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79820226"/>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Value Function</a:t>
            </a:r>
            <a:endParaRPr lang="en-US" dirty="0"/>
          </a:p>
        </p:txBody>
      </p:sp>
      <p:sp>
        <p:nvSpPr>
          <p:cNvPr id="3" name="Content Placeholder 2"/>
          <p:cNvSpPr>
            <a:spLocks noGrp="1"/>
          </p:cNvSpPr>
          <p:nvPr>
            <p:ph idx="1"/>
          </p:nvPr>
        </p:nvSpPr>
        <p:spPr/>
        <p:txBody>
          <a:bodyPr/>
          <a:lstStyle/>
          <a:p>
            <a:r>
              <a:rPr lang="en-US" dirty="0" smtClean="0"/>
              <a:t>Optimal Q-function is the maximum achievable value</a:t>
            </a:r>
          </a:p>
          <a:p>
            <a:endParaRPr lang="en-US" dirty="0"/>
          </a:p>
          <a:p>
            <a:endParaRPr lang="en-US" dirty="0" smtClean="0"/>
          </a:p>
          <a:p>
            <a:r>
              <a:rPr lang="en-US" dirty="0" smtClean="0"/>
              <a:t>Once we have it, we can act optimally</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40</a:t>
            </a:fld>
            <a:endParaRPr lang="en-US">
              <a:solidFill>
                <a:prstClr val="white">
                  <a:lumMod val="50000"/>
                </a:prstClr>
              </a:solidFill>
            </a:endParaRPr>
          </a:p>
        </p:txBody>
      </p:sp>
      <p:pic>
        <p:nvPicPr>
          <p:cNvPr id="6" name="Picture 5"/>
          <p:cNvPicPr>
            <a:picLocks noChangeAspect="1"/>
          </p:cNvPicPr>
          <p:nvPr/>
        </p:nvPicPr>
        <p:blipFill>
          <a:blip r:embed="rId2"/>
          <a:stretch>
            <a:fillRect/>
          </a:stretch>
        </p:blipFill>
        <p:spPr>
          <a:xfrm>
            <a:off x="2362200" y="1676401"/>
            <a:ext cx="4991100" cy="626224"/>
          </a:xfrm>
          <a:prstGeom prst="rect">
            <a:avLst/>
          </a:prstGeom>
        </p:spPr>
      </p:pic>
      <p:pic>
        <p:nvPicPr>
          <p:cNvPr id="7" name="Picture 6"/>
          <p:cNvPicPr>
            <a:picLocks noChangeAspect="1"/>
          </p:cNvPicPr>
          <p:nvPr/>
        </p:nvPicPr>
        <p:blipFill>
          <a:blip r:embed="rId3"/>
          <a:stretch>
            <a:fillRect/>
          </a:stretch>
        </p:blipFill>
        <p:spPr>
          <a:xfrm>
            <a:off x="2590800" y="2914650"/>
            <a:ext cx="3213100" cy="743603"/>
          </a:xfrm>
          <a:prstGeom prst="rect">
            <a:avLst/>
          </a:prstGeom>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832625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Value Function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r>
              <a:rPr lang="en-US" dirty="0" smtClean="0"/>
              <a:t>Optimal value maximizes over all future decisions</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41</a:t>
            </a:fld>
            <a:endParaRPr lang="en-US">
              <a:solidFill>
                <a:prstClr val="white">
                  <a:lumMod val="50000"/>
                </a:prstClr>
              </a:solidFill>
            </a:endParaRPr>
          </a:p>
        </p:txBody>
      </p:sp>
      <p:pic>
        <p:nvPicPr>
          <p:cNvPr id="8" name="Picture 7"/>
          <p:cNvPicPr>
            <a:picLocks noChangeAspect="1"/>
          </p:cNvPicPr>
          <p:nvPr/>
        </p:nvPicPr>
        <p:blipFill>
          <a:blip r:embed="rId2"/>
          <a:stretch>
            <a:fillRect/>
          </a:stretch>
        </p:blipFill>
        <p:spPr>
          <a:xfrm>
            <a:off x="1447800" y="2902296"/>
            <a:ext cx="5582950" cy="1364904"/>
          </a:xfrm>
          <a:prstGeom prst="rect">
            <a:avLst/>
          </a:prstGeom>
        </p:spPr>
      </p:pic>
      <p:pic>
        <p:nvPicPr>
          <p:cNvPr id="9" name="Picture 8"/>
          <p:cNvPicPr>
            <a:picLocks noChangeAspect="1"/>
          </p:cNvPicPr>
          <p:nvPr/>
        </p:nvPicPr>
        <p:blipFill>
          <a:blip r:embed="rId3"/>
          <a:stretch>
            <a:fillRect/>
          </a:stretch>
        </p:blipFill>
        <p:spPr>
          <a:xfrm>
            <a:off x="2362200" y="990600"/>
            <a:ext cx="4991100" cy="626224"/>
          </a:xfrm>
          <a:prstGeom prst="rect">
            <a:avLst/>
          </a:prstGeom>
        </p:spPr>
      </p:pic>
      <p:pic>
        <p:nvPicPr>
          <p:cNvPr id="10" name="Picture 9"/>
          <p:cNvPicPr>
            <a:picLocks noChangeAspect="1"/>
          </p:cNvPicPr>
          <p:nvPr/>
        </p:nvPicPr>
        <p:blipFill>
          <a:blip r:embed="rId4"/>
          <a:stretch>
            <a:fillRect/>
          </a:stretch>
        </p:blipFill>
        <p:spPr>
          <a:xfrm>
            <a:off x="2590800" y="1524000"/>
            <a:ext cx="3213100" cy="743603"/>
          </a:xfrm>
          <a:prstGeom prst="rect">
            <a:avLst/>
          </a:prstGeom>
        </p:spPr>
      </p:pic>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1015286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Value Function</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r>
              <a:rPr lang="en-US" dirty="0" smtClean="0"/>
              <a:t>Optimal value maximizes over all future decisions</a:t>
            </a:r>
          </a:p>
          <a:p>
            <a:endParaRPr lang="en-US" dirty="0"/>
          </a:p>
          <a:p>
            <a:endParaRPr lang="en-US" dirty="0" smtClean="0"/>
          </a:p>
          <a:p>
            <a:endParaRPr lang="en-US" dirty="0"/>
          </a:p>
          <a:p>
            <a:r>
              <a:rPr lang="en-US" dirty="0" smtClean="0"/>
              <a:t>Formally, Q* satisfies Bellman Equations</a:t>
            </a:r>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solidFill>
                  <a:prstClr val="white">
                    <a:lumMod val="50000"/>
                  </a:prstClr>
                </a:solidFill>
              </a:rPr>
              <a:t>(C) Dhruv Batra </a:t>
            </a:r>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42</a:t>
            </a:fld>
            <a:endParaRPr lang="en-US">
              <a:solidFill>
                <a:prstClr val="white">
                  <a:lumMod val="50000"/>
                </a:prstClr>
              </a:solidFill>
            </a:endParaRPr>
          </a:p>
        </p:txBody>
      </p:sp>
      <p:pic>
        <p:nvPicPr>
          <p:cNvPr id="8" name="Picture 7"/>
          <p:cNvPicPr>
            <a:picLocks noChangeAspect="1"/>
          </p:cNvPicPr>
          <p:nvPr/>
        </p:nvPicPr>
        <p:blipFill>
          <a:blip r:embed="rId2"/>
          <a:stretch>
            <a:fillRect/>
          </a:stretch>
        </p:blipFill>
        <p:spPr>
          <a:xfrm>
            <a:off x="1447800" y="2902296"/>
            <a:ext cx="5582950" cy="1364904"/>
          </a:xfrm>
          <a:prstGeom prst="rect">
            <a:avLst/>
          </a:prstGeom>
        </p:spPr>
      </p:pic>
      <p:pic>
        <p:nvPicPr>
          <p:cNvPr id="9" name="Picture 8"/>
          <p:cNvPicPr>
            <a:picLocks noChangeAspect="1"/>
          </p:cNvPicPr>
          <p:nvPr/>
        </p:nvPicPr>
        <p:blipFill>
          <a:blip r:embed="rId3"/>
          <a:stretch>
            <a:fillRect/>
          </a:stretch>
        </p:blipFill>
        <p:spPr>
          <a:xfrm>
            <a:off x="2362200" y="990600"/>
            <a:ext cx="4991100" cy="626224"/>
          </a:xfrm>
          <a:prstGeom prst="rect">
            <a:avLst/>
          </a:prstGeom>
        </p:spPr>
      </p:pic>
      <p:pic>
        <p:nvPicPr>
          <p:cNvPr id="10" name="Picture 9"/>
          <p:cNvPicPr>
            <a:picLocks noChangeAspect="1"/>
          </p:cNvPicPr>
          <p:nvPr/>
        </p:nvPicPr>
        <p:blipFill>
          <a:blip r:embed="rId4"/>
          <a:stretch>
            <a:fillRect/>
          </a:stretch>
        </p:blipFill>
        <p:spPr>
          <a:xfrm>
            <a:off x="2590800" y="1524000"/>
            <a:ext cx="3213100" cy="743603"/>
          </a:xfrm>
          <a:prstGeom prst="rect">
            <a:avLst/>
          </a:prstGeom>
        </p:spPr>
      </p:pic>
      <p:pic>
        <p:nvPicPr>
          <p:cNvPr id="11" name="Picture 10"/>
          <p:cNvPicPr>
            <a:picLocks noChangeAspect="1"/>
          </p:cNvPicPr>
          <p:nvPr/>
        </p:nvPicPr>
        <p:blipFill>
          <a:blip r:embed="rId5"/>
          <a:stretch>
            <a:fillRect/>
          </a:stretch>
        </p:blipFill>
        <p:spPr>
          <a:xfrm>
            <a:off x="1466850" y="4876800"/>
            <a:ext cx="5924550" cy="931724"/>
          </a:xfrm>
          <a:prstGeom prst="rect">
            <a:avLst/>
          </a:prstGeom>
        </p:spPr>
      </p:pic>
      <p:sp>
        <p:nvSpPr>
          <p:cNvPr id="12"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2124959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Solving for the optimal policy</a:t>
            </a:r>
          </a:p>
        </p:txBody>
      </p:sp>
      <p:sp>
        <p:nvSpPr>
          <p:cNvPr id="405" name="Shape 405"/>
          <p:cNvSpPr txBox="1"/>
          <p:nvPr/>
        </p:nvSpPr>
        <p:spPr>
          <a:xfrm>
            <a:off x="622125" y="2035525"/>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6" name="Shape 406"/>
          <p:cNvSpPr txBox="1"/>
          <p:nvPr/>
        </p:nvSpPr>
        <p:spPr>
          <a:xfrm>
            <a:off x="601375" y="2208300"/>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07" name="Shape 407"/>
          <p:cNvSpPr txBox="1"/>
          <p:nvPr/>
        </p:nvSpPr>
        <p:spPr>
          <a:xfrm>
            <a:off x="525175" y="2859550"/>
            <a:ext cx="66558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Q</a:t>
            </a:r>
            <a:r>
              <a:rPr lang="en" sz="1600" kern="0" baseline="-25000">
                <a:solidFill>
                  <a:srgbClr val="000000"/>
                </a:solidFill>
                <a:latin typeface="Arial"/>
                <a:ea typeface="Arial"/>
                <a:cs typeface="Arial"/>
                <a:sym typeface="Arial"/>
              </a:rPr>
              <a:t>i</a:t>
            </a:r>
            <a:r>
              <a:rPr lang="en" sz="1600" kern="0">
                <a:solidFill>
                  <a:srgbClr val="000000"/>
                </a:solidFill>
                <a:latin typeface="Arial"/>
                <a:ea typeface="Arial"/>
                <a:cs typeface="Arial"/>
                <a:sym typeface="Arial"/>
              </a:rPr>
              <a:t> will converge to Q* as i -&gt; infinity</a:t>
            </a:r>
          </a:p>
        </p:txBody>
      </p:sp>
      <p:pic>
        <p:nvPicPr>
          <p:cNvPr id="408" name="Shape 408"/>
          <p:cNvPicPr preferRelativeResize="0"/>
          <p:nvPr/>
        </p:nvPicPr>
        <p:blipFill>
          <a:blip r:embed="rId3">
            <a:alphaModFix/>
          </a:blip>
          <a:stretch>
            <a:fillRect/>
          </a:stretch>
        </p:blipFill>
        <p:spPr>
          <a:xfrm>
            <a:off x="1687451" y="2264476"/>
            <a:ext cx="4691125" cy="498575"/>
          </a:xfrm>
          <a:prstGeom prst="rect">
            <a:avLst/>
          </a:prstGeom>
          <a:noFill/>
          <a:ln>
            <a:noFill/>
          </a:ln>
        </p:spPr>
      </p:pic>
      <p:sp>
        <p:nvSpPr>
          <p:cNvPr id="409" name="Shape 409"/>
          <p:cNvSpPr txBox="1"/>
          <p:nvPr/>
        </p:nvSpPr>
        <p:spPr>
          <a:xfrm>
            <a:off x="469725" y="1806925"/>
            <a:ext cx="83841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dirty="0">
                <a:solidFill>
                  <a:srgbClr val="000000"/>
                </a:solidFill>
                <a:latin typeface="Arial"/>
                <a:ea typeface="Arial"/>
                <a:cs typeface="Arial"/>
                <a:sym typeface="Arial"/>
              </a:rPr>
              <a:t>Value iteration </a:t>
            </a:r>
            <a:r>
              <a:rPr lang="en" sz="1600" kern="0" dirty="0">
                <a:solidFill>
                  <a:srgbClr val="000000"/>
                </a:solidFill>
                <a:latin typeface="Arial"/>
                <a:ea typeface="Arial"/>
                <a:cs typeface="Arial"/>
                <a:sym typeface="Arial"/>
              </a:rPr>
              <a:t>algorithm: Use Bellman equation as an iterative update</a:t>
            </a: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a:p>
            <a:pPr algn="l" eaLnBrk="1" fontAlgn="auto" hangingPunct="1">
              <a:spcBef>
                <a:spcPts val="0"/>
              </a:spcBef>
              <a:spcAft>
                <a:spcPts val="0"/>
              </a:spcAft>
            </a:pPr>
            <a:endParaRPr sz="1400" kern="0" dirty="0">
              <a:solidFill>
                <a:srgbClr val="000000"/>
              </a:solidFill>
              <a:latin typeface="Arial"/>
              <a:ea typeface="Arial"/>
              <a:cs typeface="Arial"/>
              <a:sym typeface="Arial"/>
            </a:endParaRP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19467151"/>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p:nvPr/>
        </p:nvSpPr>
        <p:spPr>
          <a:xfrm>
            <a:off x="525175" y="3552925"/>
            <a:ext cx="79620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What’s the problem with this?</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5" name="Shape 415"/>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Solving for the optimal policy</a:t>
            </a:r>
          </a:p>
        </p:txBody>
      </p:sp>
      <p:sp>
        <p:nvSpPr>
          <p:cNvPr id="417" name="Shape 417"/>
          <p:cNvSpPr txBox="1"/>
          <p:nvPr/>
        </p:nvSpPr>
        <p:spPr>
          <a:xfrm>
            <a:off x="622125" y="2035525"/>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8" name="Shape 418"/>
          <p:cNvSpPr txBox="1"/>
          <p:nvPr/>
        </p:nvSpPr>
        <p:spPr>
          <a:xfrm>
            <a:off x="601375" y="2208300"/>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19" name="Shape 419"/>
          <p:cNvSpPr txBox="1"/>
          <p:nvPr/>
        </p:nvSpPr>
        <p:spPr>
          <a:xfrm>
            <a:off x="525175" y="2859550"/>
            <a:ext cx="66558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Q</a:t>
            </a:r>
            <a:r>
              <a:rPr lang="en" sz="1600" kern="0" baseline="-25000">
                <a:solidFill>
                  <a:srgbClr val="000000"/>
                </a:solidFill>
                <a:latin typeface="Arial"/>
                <a:ea typeface="Arial"/>
                <a:cs typeface="Arial"/>
                <a:sym typeface="Arial"/>
              </a:rPr>
              <a:t>i</a:t>
            </a:r>
            <a:r>
              <a:rPr lang="en" sz="1600" kern="0">
                <a:solidFill>
                  <a:srgbClr val="000000"/>
                </a:solidFill>
                <a:latin typeface="Arial"/>
                <a:ea typeface="Arial"/>
                <a:cs typeface="Arial"/>
                <a:sym typeface="Arial"/>
              </a:rPr>
              <a:t> will converge to Q* as i -&gt; infinity</a:t>
            </a:r>
          </a:p>
        </p:txBody>
      </p:sp>
      <p:pic>
        <p:nvPicPr>
          <p:cNvPr id="420" name="Shape 420"/>
          <p:cNvPicPr preferRelativeResize="0"/>
          <p:nvPr/>
        </p:nvPicPr>
        <p:blipFill>
          <a:blip r:embed="rId3">
            <a:alphaModFix/>
          </a:blip>
          <a:stretch>
            <a:fillRect/>
          </a:stretch>
        </p:blipFill>
        <p:spPr>
          <a:xfrm>
            <a:off x="1687451" y="2264476"/>
            <a:ext cx="4691125" cy="498575"/>
          </a:xfrm>
          <a:prstGeom prst="rect">
            <a:avLst/>
          </a:prstGeom>
          <a:noFill/>
          <a:ln>
            <a:noFill/>
          </a:ln>
        </p:spPr>
      </p:pic>
      <p:sp>
        <p:nvSpPr>
          <p:cNvPr id="421" name="Shape 421"/>
          <p:cNvSpPr txBox="1"/>
          <p:nvPr/>
        </p:nvSpPr>
        <p:spPr>
          <a:xfrm>
            <a:off x="469725" y="1806925"/>
            <a:ext cx="83841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Value iteration </a:t>
            </a:r>
            <a:r>
              <a:rPr lang="en" sz="1600" kern="0">
                <a:solidFill>
                  <a:srgbClr val="000000"/>
                </a:solidFill>
                <a:latin typeface="Arial"/>
                <a:ea typeface="Arial"/>
                <a:cs typeface="Arial"/>
                <a:sym typeface="Arial"/>
              </a:rPr>
              <a:t>algorithm: Use Bellman equation as an iterative update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71815874"/>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Shape 426"/>
          <p:cNvSpPr txBox="1"/>
          <p:nvPr/>
        </p:nvSpPr>
        <p:spPr>
          <a:xfrm>
            <a:off x="525175" y="3552925"/>
            <a:ext cx="79620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What’s the problem with this?</a:t>
            </a:r>
          </a:p>
          <a:p>
            <a:pPr algn="l" eaLnBrk="1" fontAlgn="auto" hangingPunct="1">
              <a:spcBef>
                <a:spcPts val="0"/>
              </a:spcBef>
              <a:spcAft>
                <a:spcPts val="0"/>
              </a:spcAft>
            </a:pPr>
            <a:r>
              <a:rPr lang="en" sz="1400" kern="0">
                <a:solidFill>
                  <a:srgbClr val="000000"/>
                </a:solidFill>
                <a:latin typeface="Arial"/>
                <a:ea typeface="Arial"/>
                <a:cs typeface="Arial"/>
                <a:sym typeface="Arial"/>
              </a:rPr>
              <a:t>Not scalable. Must compute Q(s,a) for every state-action pair. If state is e.g. current game state pixels, computationally infeasible to compute for entire state space!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27" name="Shape 427"/>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Solving for the optimal policy</a:t>
            </a:r>
          </a:p>
        </p:txBody>
      </p:sp>
      <p:sp>
        <p:nvSpPr>
          <p:cNvPr id="429" name="Shape 429"/>
          <p:cNvSpPr txBox="1"/>
          <p:nvPr/>
        </p:nvSpPr>
        <p:spPr>
          <a:xfrm>
            <a:off x="622125" y="2035525"/>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0" name="Shape 430"/>
          <p:cNvSpPr txBox="1"/>
          <p:nvPr/>
        </p:nvSpPr>
        <p:spPr>
          <a:xfrm>
            <a:off x="601375" y="2208300"/>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31" name="Shape 431"/>
          <p:cNvSpPr txBox="1"/>
          <p:nvPr/>
        </p:nvSpPr>
        <p:spPr>
          <a:xfrm>
            <a:off x="525175" y="2859550"/>
            <a:ext cx="66558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Q</a:t>
            </a:r>
            <a:r>
              <a:rPr lang="en" sz="1600" kern="0" baseline="-25000">
                <a:solidFill>
                  <a:srgbClr val="000000"/>
                </a:solidFill>
                <a:latin typeface="Arial"/>
                <a:ea typeface="Arial"/>
                <a:cs typeface="Arial"/>
                <a:sym typeface="Arial"/>
              </a:rPr>
              <a:t>i</a:t>
            </a:r>
            <a:r>
              <a:rPr lang="en" sz="1600" kern="0">
                <a:solidFill>
                  <a:srgbClr val="000000"/>
                </a:solidFill>
                <a:latin typeface="Arial"/>
                <a:ea typeface="Arial"/>
                <a:cs typeface="Arial"/>
                <a:sym typeface="Arial"/>
              </a:rPr>
              <a:t> will converge to Q* as i -&gt; infinity</a:t>
            </a:r>
          </a:p>
        </p:txBody>
      </p:sp>
      <p:pic>
        <p:nvPicPr>
          <p:cNvPr id="432" name="Shape 432"/>
          <p:cNvPicPr preferRelativeResize="0"/>
          <p:nvPr/>
        </p:nvPicPr>
        <p:blipFill>
          <a:blip r:embed="rId3">
            <a:alphaModFix/>
          </a:blip>
          <a:stretch>
            <a:fillRect/>
          </a:stretch>
        </p:blipFill>
        <p:spPr>
          <a:xfrm>
            <a:off x="1687451" y="2264476"/>
            <a:ext cx="4691125" cy="498575"/>
          </a:xfrm>
          <a:prstGeom prst="rect">
            <a:avLst/>
          </a:prstGeom>
          <a:noFill/>
          <a:ln>
            <a:noFill/>
          </a:ln>
        </p:spPr>
      </p:pic>
      <p:sp>
        <p:nvSpPr>
          <p:cNvPr id="433" name="Shape 433"/>
          <p:cNvSpPr txBox="1"/>
          <p:nvPr/>
        </p:nvSpPr>
        <p:spPr>
          <a:xfrm>
            <a:off x="469725" y="1806925"/>
            <a:ext cx="83841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Value iteration </a:t>
            </a:r>
            <a:r>
              <a:rPr lang="en" sz="1600" kern="0">
                <a:solidFill>
                  <a:srgbClr val="000000"/>
                </a:solidFill>
                <a:latin typeface="Arial"/>
                <a:ea typeface="Arial"/>
                <a:cs typeface="Arial"/>
                <a:sym typeface="Arial"/>
              </a:rPr>
              <a:t>algorithm: Use Bellman equation as an iterative update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2640504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p:nvPr/>
        </p:nvSpPr>
        <p:spPr>
          <a:xfrm>
            <a:off x="525175" y="3552925"/>
            <a:ext cx="79620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What’s the problem with this?</a:t>
            </a:r>
          </a:p>
          <a:p>
            <a:pPr algn="l" eaLnBrk="1" fontAlgn="auto" hangingPunct="1">
              <a:spcBef>
                <a:spcPts val="0"/>
              </a:spcBef>
              <a:spcAft>
                <a:spcPts val="0"/>
              </a:spcAft>
            </a:pPr>
            <a:r>
              <a:rPr lang="en" sz="1400" kern="0">
                <a:solidFill>
                  <a:srgbClr val="000000"/>
                </a:solidFill>
                <a:latin typeface="Arial"/>
                <a:ea typeface="Arial"/>
                <a:cs typeface="Arial"/>
                <a:sym typeface="Arial"/>
              </a:rPr>
              <a:t>Not scalable. Must compute Q(s,a) for every state-action pair. If state is e.g. current game state pixels, computationally infeasible to compute for entire state space!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FF"/>
                </a:solidFill>
                <a:latin typeface="Arial"/>
                <a:ea typeface="Arial"/>
                <a:cs typeface="Arial"/>
                <a:sym typeface="Arial"/>
              </a:rPr>
              <a:t>Solution: </a:t>
            </a:r>
            <a:r>
              <a:rPr lang="en" sz="1400" kern="0">
                <a:solidFill>
                  <a:srgbClr val="000000"/>
                </a:solidFill>
                <a:latin typeface="Arial"/>
                <a:ea typeface="Arial"/>
                <a:cs typeface="Arial"/>
                <a:sym typeface="Arial"/>
              </a:rPr>
              <a:t> use a function approximator to estimate Q(s,a). E.g. a neural network! </a:t>
            </a:r>
          </a:p>
        </p:txBody>
      </p:sp>
      <p:sp>
        <p:nvSpPr>
          <p:cNvPr id="439" name="Shape 439"/>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 dirty="0">
                <a:solidFill>
                  <a:schemeClr val="tx1"/>
                </a:solidFill>
              </a:rPr>
              <a:t>Solving for the optimal policy</a:t>
            </a:r>
          </a:p>
        </p:txBody>
      </p:sp>
      <p:sp>
        <p:nvSpPr>
          <p:cNvPr id="441" name="Shape 441"/>
          <p:cNvSpPr txBox="1"/>
          <p:nvPr/>
        </p:nvSpPr>
        <p:spPr>
          <a:xfrm>
            <a:off x="622125" y="2035525"/>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2" name="Shape 442"/>
          <p:cNvSpPr txBox="1"/>
          <p:nvPr/>
        </p:nvSpPr>
        <p:spPr>
          <a:xfrm>
            <a:off x="601375" y="2208300"/>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443" name="Shape 443"/>
          <p:cNvSpPr txBox="1"/>
          <p:nvPr/>
        </p:nvSpPr>
        <p:spPr>
          <a:xfrm>
            <a:off x="525175" y="2859550"/>
            <a:ext cx="66558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Q</a:t>
            </a:r>
            <a:r>
              <a:rPr lang="en" sz="1600" kern="0" baseline="-25000">
                <a:solidFill>
                  <a:srgbClr val="000000"/>
                </a:solidFill>
                <a:latin typeface="Arial"/>
                <a:ea typeface="Arial"/>
                <a:cs typeface="Arial"/>
                <a:sym typeface="Arial"/>
              </a:rPr>
              <a:t>i</a:t>
            </a:r>
            <a:r>
              <a:rPr lang="en" sz="1600" kern="0">
                <a:solidFill>
                  <a:srgbClr val="000000"/>
                </a:solidFill>
                <a:latin typeface="Arial"/>
                <a:ea typeface="Arial"/>
                <a:cs typeface="Arial"/>
                <a:sym typeface="Arial"/>
              </a:rPr>
              <a:t> will converge to Q* as i -&gt; infinity</a:t>
            </a:r>
          </a:p>
        </p:txBody>
      </p:sp>
      <p:pic>
        <p:nvPicPr>
          <p:cNvPr id="444" name="Shape 444"/>
          <p:cNvPicPr preferRelativeResize="0"/>
          <p:nvPr/>
        </p:nvPicPr>
        <p:blipFill>
          <a:blip r:embed="rId3">
            <a:alphaModFix/>
          </a:blip>
          <a:stretch>
            <a:fillRect/>
          </a:stretch>
        </p:blipFill>
        <p:spPr>
          <a:xfrm>
            <a:off x="1687451" y="2264476"/>
            <a:ext cx="4691125" cy="498575"/>
          </a:xfrm>
          <a:prstGeom prst="rect">
            <a:avLst/>
          </a:prstGeom>
          <a:noFill/>
          <a:ln>
            <a:noFill/>
          </a:ln>
        </p:spPr>
      </p:pic>
      <p:sp>
        <p:nvSpPr>
          <p:cNvPr id="445" name="Shape 445"/>
          <p:cNvSpPr txBox="1"/>
          <p:nvPr/>
        </p:nvSpPr>
        <p:spPr>
          <a:xfrm>
            <a:off x="469725" y="1806925"/>
            <a:ext cx="83841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Value iteration </a:t>
            </a:r>
            <a:r>
              <a:rPr lang="en" sz="1600" kern="0">
                <a:solidFill>
                  <a:srgbClr val="000000"/>
                </a:solidFill>
                <a:latin typeface="Arial"/>
                <a:ea typeface="Arial"/>
                <a:cs typeface="Arial"/>
                <a:sym typeface="Arial"/>
              </a:rPr>
              <a:t>algorithm: Use Bellman equation as an iterative update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5135468"/>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cs.stanford.edu/people/karpathy/reinforcejs/gridworld_td.html</a:t>
            </a:r>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spTree>
    <p:extLst>
      <p:ext uri="{BB962C8B-B14F-4D97-AF65-F5344CB8AC3E}">
        <p14:creationId xmlns:p14="http://schemas.microsoft.com/office/powerpoint/2010/main" val="917966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RL</a:t>
            </a:r>
            <a:endParaRPr lang="en-US" dirty="0"/>
          </a:p>
        </p:txBody>
      </p:sp>
      <p:sp>
        <p:nvSpPr>
          <p:cNvPr id="3" name="Content Placeholder 2"/>
          <p:cNvSpPr>
            <a:spLocks noGrp="1"/>
          </p:cNvSpPr>
          <p:nvPr>
            <p:ph idx="1"/>
          </p:nvPr>
        </p:nvSpPr>
        <p:spPr/>
        <p:txBody>
          <a:bodyPr/>
          <a:lstStyle/>
          <a:p>
            <a:r>
              <a:rPr lang="en-US" dirty="0" smtClean="0"/>
              <a:t>Value-based RL</a:t>
            </a:r>
            <a:endParaRPr lang="en-US" dirty="0"/>
          </a:p>
          <a:p>
            <a:pPr lvl="1"/>
            <a:r>
              <a:rPr lang="en-US" dirty="0" smtClean="0"/>
              <a:t>Use neural nets to represent Q function </a:t>
            </a:r>
          </a:p>
          <a:p>
            <a:endParaRPr lang="en-US" dirty="0" smtClean="0"/>
          </a:p>
          <a:p>
            <a:r>
              <a:rPr lang="en-US" dirty="0" smtClean="0"/>
              <a:t>Policy-based RL</a:t>
            </a:r>
            <a:endParaRPr lang="en-US" dirty="0"/>
          </a:p>
          <a:p>
            <a:pPr lvl="1"/>
            <a:r>
              <a:rPr lang="en-US" dirty="0" smtClean="0"/>
              <a:t>Use neural nets to represent policy </a:t>
            </a:r>
            <a:endParaRPr lang="en-US" dirty="0"/>
          </a:p>
          <a:p>
            <a:pPr lvl="1"/>
            <a:endParaRPr lang="en-US" dirty="0"/>
          </a:p>
          <a:p>
            <a:r>
              <a:rPr lang="en-US" dirty="0"/>
              <a:t>Model</a:t>
            </a:r>
          </a:p>
          <a:p>
            <a:pPr lvl="1"/>
            <a:r>
              <a:rPr lang="en-US" dirty="0" smtClean="0"/>
              <a:t>Use neural nets to represent and learn the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pic>
        <p:nvPicPr>
          <p:cNvPr id="11" name="Picture 10"/>
          <p:cNvPicPr>
            <a:picLocks noChangeAspect="1"/>
          </p:cNvPicPr>
          <p:nvPr/>
        </p:nvPicPr>
        <p:blipFill>
          <a:blip r:embed="rId2"/>
          <a:stretch>
            <a:fillRect/>
          </a:stretch>
        </p:blipFill>
        <p:spPr>
          <a:xfrm>
            <a:off x="6070600" y="2057400"/>
            <a:ext cx="2768600" cy="317500"/>
          </a:xfrm>
          <a:prstGeom prst="rect">
            <a:avLst/>
          </a:prstGeom>
        </p:spPr>
      </p:pic>
      <p:pic>
        <p:nvPicPr>
          <p:cNvPr id="12" name="Picture 11"/>
          <p:cNvPicPr>
            <a:picLocks noChangeAspect="1"/>
          </p:cNvPicPr>
          <p:nvPr/>
        </p:nvPicPr>
        <p:blipFill>
          <a:blip r:embed="rId3"/>
          <a:stretch>
            <a:fillRect/>
          </a:stretch>
        </p:blipFill>
        <p:spPr>
          <a:xfrm>
            <a:off x="6096000" y="1587500"/>
            <a:ext cx="1168400" cy="317500"/>
          </a:xfrm>
          <a:prstGeom prst="rect">
            <a:avLst/>
          </a:prstGeom>
        </p:spPr>
      </p:pic>
      <p:pic>
        <p:nvPicPr>
          <p:cNvPr id="13" name="Picture 12"/>
          <p:cNvPicPr>
            <a:picLocks noChangeAspect="1"/>
          </p:cNvPicPr>
          <p:nvPr/>
        </p:nvPicPr>
        <p:blipFill>
          <a:blip r:embed="rId4"/>
          <a:stretch>
            <a:fillRect/>
          </a:stretch>
        </p:blipFill>
        <p:spPr>
          <a:xfrm>
            <a:off x="5562600" y="2965450"/>
            <a:ext cx="292100" cy="190500"/>
          </a:xfrm>
          <a:prstGeom prst="rect">
            <a:avLst/>
          </a:prstGeom>
        </p:spPr>
      </p:pic>
      <p:pic>
        <p:nvPicPr>
          <p:cNvPr id="15" name="Picture 14"/>
          <p:cNvPicPr>
            <a:picLocks noChangeAspect="1"/>
          </p:cNvPicPr>
          <p:nvPr/>
        </p:nvPicPr>
        <p:blipFill>
          <a:blip r:embed="rId5"/>
          <a:stretch>
            <a:fillRect/>
          </a:stretch>
        </p:blipFill>
        <p:spPr>
          <a:xfrm>
            <a:off x="5562600" y="3282950"/>
            <a:ext cx="1143000" cy="292100"/>
          </a:xfrm>
          <a:prstGeom prst="rect">
            <a:avLst/>
          </a:prstGeom>
        </p:spPr>
      </p:pic>
      <p:sp>
        <p:nvSpPr>
          <p:cNvPr id="6" name="Rectangle 5"/>
          <p:cNvSpPr/>
          <p:nvPr/>
        </p:nvSpPr>
        <p:spPr bwMode="auto">
          <a:xfrm>
            <a:off x="533400" y="2501900"/>
            <a:ext cx="8382000" cy="1231900"/>
          </a:xfrm>
          <a:prstGeom prst="rect">
            <a:avLst/>
          </a:prstGeom>
          <a:solidFill>
            <a:schemeClr val="bg1">
              <a:alpha val="8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33400" y="3657600"/>
            <a:ext cx="8382000" cy="1231900"/>
          </a:xfrm>
          <a:prstGeom prst="rect">
            <a:avLst/>
          </a:prstGeom>
          <a:solidFill>
            <a:schemeClr val="bg1">
              <a:alpha val="8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50736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US" dirty="0" smtClean="0">
                <a:solidFill>
                  <a:schemeClr val="tx1"/>
                </a:solidFill>
              </a:rPr>
              <a:t>Q-Networks</a:t>
            </a:r>
            <a:endParaRPr lang="en" dirty="0">
              <a:solidFill>
                <a:schemeClr val="tx1"/>
              </a:solidFill>
            </a:endParaRPr>
          </a:p>
        </p:txBody>
      </p:sp>
      <p:sp>
        <p:nvSpPr>
          <p:cNvPr id="452" name="Shape 452"/>
          <p:cNvSpPr txBox="1"/>
          <p:nvPr/>
        </p:nvSpPr>
        <p:spPr>
          <a:xfrm>
            <a:off x="622125" y="2568925"/>
            <a:ext cx="3981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2" name="Picture 1"/>
          <p:cNvPicPr>
            <a:picLocks noChangeAspect="1"/>
          </p:cNvPicPr>
          <p:nvPr/>
        </p:nvPicPr>
        <p:blipFill>
          <a:blip r:embed="rId3"/>
          <a:stretch>
            <a:fillRect/>
          </a:stretch>
        </p:blipFill>
        <p:spPr>
          <a:xfrm>
            <a:off x="2514600" y="1779411"/>
            <a:ext cx="4648200" cy="5078589"/>
          </a:xfrm>
          <a:prstGeom prst="rect">
            <a:avLst/>
          </a:prstGeom>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998844282"/>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What is Reinforcement Learning?"/>
          <p:cNvSpPr txBox="1">
            <a:spLocks noGrp="1"/>
          </p:cNvSpPr>
          <p:nvPr>
            <p:ph type="title"/>
          </p:nvPr>
        </p:nvSpPr>
        <p:spPr>
          <a:prstGeom prst="rect">
            <a:avLst/>
          </a:prstGeom>
        </p:spPr>
        <p:txBody>
          <a:bodyPr/>
          <a:lstStyle/>
          <a:p>
            <a:r>
              <a:rPr dirty="0">
                <a:solidFill>
                  <a:schemeClr val="tx1"/>
                </a:solidFill>
              </a:rPr>
              <a:t>What is Reinforcement Learning?</a:t>
            </a:r>
          </a:p>
        </p:txBody>
      </p:sp>
      <p:sp>
        <p:nvSpPr>
          <p:cNvPr id="253" name="Agent-oriented learning—learning by interacting with an environment to achieve a goal…"/>
          <p:cNvSpPr txBox="1">
            <a:spLocks noGrp="1"/>
          </p:cNvSpPr>
          <p:nvPr>
            <p:ph type="body" idx="1"/>
          </p:nvPr>
        </p:nvSpPr>
        <p:spPr>
          <a:xfrm>
            <a:off x="616148" y="1346032"/>
            <a:ext cx="7804548" cy="5004720"/>
          </a:xfrm>
          <a:prstGeom prst="rect">
            <a:avLst/>
          </a:prstGeom>
        </p:spPr>
        <p:txBody>
          <a:bodyPr/>
          <a:lstStyle/>
          <a:p>
            <a:pPr>
              <a:buBlip>
                <a:blip r:embed="rId2"/>
              </a:buBlip>
            </a:pPr>
            <a:r>
              <a:rPr dirty="0"/>
              <a:t>Agent-oriented learning—learning by interacting with an environment to achieve a goal </a:t>
            </a:r>
          </a:p>
          <a:p>
            <a:pPr lvl="1"/>
            <a:r>
              <a:rPr dirty="0"/>
              <a:t>more </a:t>
            </a:r>
            <a:r>
              <a:rPr dirty="0">
                <a:solidFill>
                  <a:schemeClr val="accent5"/>
                </a:solidFill>
              </a:rPr>
              <a:t>realistic</a:t>
            </a:r>
            <a:r>
              <a:rPr dirty="0"/>
              <a:t> and </a:t>
            </a:r>
            <a:r>
              <a:rPr dirty="0">
                <a:solidFill>
                  <a:schemeClr val="accent5"/>
                </a:solidFill>
              </a:rPr>
              <a:t>ambitious</a:t>
            </a:r>
            <a:r>
              <a:rPr dirty="0"/>
              <a:t> than other kinds of machine learning</a:t>
            </a:r>
          </a:p>
          <a:p>
            <a:pPr>
              <a:buBlip>
                <a:blip r:embed="rId2"/>
              </a:buBlip>
            </a:pPr>
            <a:r>
              <a:rPr dirty="0"/>
              <a:t>Learning by trial and error, with only delayed evaluative feedback (reward)</a:t>
            </a:r>
          </a:p>
          <a:p>
            <a:pPr lvl="1"/>
            <a:r>
              <a:rPr dirty="0"/>
              <a:t>the kind of machine learning most like natural learning</a:t>
            </a:r>
          </a:p>
          <a:p>
            <a:pPr lvl="1"/>
            <a:r>
              <a:rPr dirty="0"/>
              <a:t>learning that can tell for itself when it is right or </a:t>
            </a:r>
            <a:r>
              <a:rPr dirty="0" smtClean="0"/>
              <a:t>wrong</a:t>
            </a:r>
            <a:endParaRPr dirty="0"/>
          </a:p>
        </p:txBody>
      </p:sp>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Rich Sutton</a:t>
            </a:r>
            <a:endParaRPr lang="en-US" sz="1200" dirty="0"/>
          </a:p>
        </p:txBody>
      </p:sp>
    </p:spTree>
    <p:extLst>
      <p:ext uri="{BB962C8B-B14F-4D97-AF65-F5344CB8AC3E}">
        <p14:creationId xmlns:p14="http://schemas.microsoft.com/office/powerpoint/2010/main" val="57143254"/>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Case Study: Playing Atari Games </a:t>
            </a:r>
          </a:p>
        </p:txBody>
      </p:sp>
      <p:pic>
        <p:nvPicPr>
          <p:cNvPr id="536" name="Shape 536"/>
          <p:cNvPicPr preferRelativeResize="0"/>
          <p:nvPr/>
        </p:nvPicPr>
        <p:blipFill>
          <a:blip r:embed="rId3">
            <a:alphaModFix/>
          </a:blip>
          <a:stretch>
            <a:fillRect/>
          </a:stretch>
        </p:blipFill>
        <p:spPr>
          <a:xfrm>
            <a:off x="337200" y="1904375"/>
            <a:ext cx="8469600" cy="1213350"/>
          </a:xfrm>
          <a:prstGeom prst="rect">
            <a:avLst/>
          </a:prstGeom>
          <a:noFill/>
          <a:ln>
            <a:noFill/>
          </a:ln>
        </p:spPr>
      </p:pic>
      <p:sp>
        <p:nvSpPr>
          <p:cNvPr id="537" name="Shape 537"/>
          <p:cNvSpPr txBox="1"/>
          <p:nvPr/>
        </p:nvSpPr>
        <p:spPr>
          <a:xfrm>
            <a:off x="427775" y="3331850"/>
            <a:ext cx="74352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b="1" kern="0">
                <a:solidFill>
                  <a:srgbClr val="000000"/>
                </a:solidFill>
                <a:latin typeface="Arial"/>
                <a:ea typeface="Arial"/>
                <a:cs typeface="Arial"/>
                <a:sym typeface="Arial"/>
              </a:rPr>
              <a:t>Objective</a:t>
            </a:r>
            <a:r>
              <a:rPr lang="en" sz="1600" kern="0">
                <a:solidFill>
                  <a:srgbClr val="000000"/>
                </a:solidFill>
                <a:latin typeface="Arial"/>
                <a:ea typeface="Arial"/>
                <a:cs typeface="Arial"/>
                <a:sym typeface="Arial"/>
              </a:rPr>
              <a:t>: Complete the game with the highest score</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b="1" kern="0">
                <a:solidFill>
                  <a:srgbClr val="000000"/>
                </a:solidFill>
                <a:latin typeface="Arial"/>
                <a:ea typeface="Arial"/>
                <a:cs typeface="Arial"/>
                <a:sym typeface="Arial"/>
              </a:rPr>
              <a:t>State: </a:t>
            </a:r>
            <a:r>
              <a:rPr lang="en" sz="1600" kern="0">
                <a:solidFill>
                  <a:srgbClr val="000000"/>
                </a:solidFill>
                <a:latin typeface="Arial"/>
                <a:ea typeface="Arial"/>
                <a:cs typeface="Arial"/>
                <a:sym typeface="Arial"/>
              </a:rPr>
              <a:t>Raw pixel inputs of the game state</a:t>
            </a:r>
          </a:p>
          <a:p>
            <a:pPr algn="l" eaLnBrk="1" fontAlgn="auto" hangingPunct="1">
              <a:spcBef>
                <a:spcPts val="0"/>
              </a:spcBef>
              <a:spcAft>
                <a:spcPts val="0"/>
              </a:spcAft>
            </a:pPr>
            <a:r>
              <a:rPr lang="en" sz="1600" b="1" kern="0">
                <a:solidFill>
                  <a:srgbClr val="000000"/>
                </a:solidFill>
                <a:latin typeface="Arial"/>
                <a:ea typeface="Arial"/>
                <a:cs typeface="Arial"/>
                <a:sym typeface="Arial"/>
              </a:rPr>
              <a:t>Action:</a:t>
            </a:r>
            <a:r>
              <a:rPr lang="en" sz="1600" kern="0">
                <a:solidFill>
                  <a:srgbClr val="000000"/>
                </a:solidFill>
                <a:latin typeface="Arial"/>
                <a:ea typeface="Arial"/>
                <a:cs typeface="Arial"/>
                <a:sym typeface="Arial"/>
              </a:rPr>
              <a:t> Game controls e.g. Left, Right, Up, Down</a:t>
            </a:r>
          </a:p>
          <a:p>
            <a:pPr algn="l" eaLnBrk="1" fontAlgn="auto" hangingPunct="1">
              <a:spcBef>
                <a:spcPts val="0"/>
              </a:spcBef>
              <a:spcAft>
                <a:spcPts val="0"/>
              </a:spcAft>
            </a:pPr>
            <a:r>
              <a:rPr lang="en" sz="1600" b="1" kern="0">
                <a:solidFill>
                  <a:srgbClr val="000000"/>
                </a:solidFill>
                <a:latin typeface="Arial"/>
                <a:ea typeface="Arial"/>
                <a:cs typeface="Arial"/>
                <a:sym typeface="Arial"/>
              </a:rPr>
              <a:t>Reward: </a:t>
            </a:r>
            <a:r>
              <a:rPr lang="en" sz="1600" kern="0">
                <a:solidFill>
                  <a:srgbClr val="000000"/>
                </a:solidFill>
                <a:latin typeface="Arial"/>
                <a:ea typeface="Arial"/>
                <a:cs typeface="Arial"/>
                <a:sym typeface="Arial"/>
              </a:rPr>
              <a:t>Score increase/decrease at each time step</a:t>
            </a:r>
          </a:p>
        </p:txBody>
      </p:sp>
      <p:sp>
        <p:nvSpPr>
          <p:cNvPr id="538" name="Shape 538"/>
          <p:cNvSpPr txBox="1"/>
          <p:nvPr/>
        </p:nvSpPr>
        <p:spPr>
          <a:xfrm>
            <a:off x="3159425" y="4920900"/>
            <a:ext cx="5891700" cy="921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Volodymyr Mnih et al., 2013. Reproduced with permission. </a:t>
            </a:r>
          </a:p>
        </p:txBody>
      </p:sp>
      <p:sp>
        <p:nvSpPr>
          <p:cNvPr id="539" name="Shape 539"/>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8813673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p:nvPr/>
        </p:nvSpPr>
        <p:spPr>
          <a:xfrm>
            <a:off x="486500" y="1995425"/>
            <a:ext cx="66417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                    :</a:t>
            </a:r>
          </a:p>
          <a:p>
            <a:pPr algn="l" eaLnBrk="1" fontAlgn="auto" hangingPunct="1">
              <a:spcBef>
                <a:spcPts val="0"/>
              </a:spcBef>
              <a:spcAft>
                <a:spcPts val="0"/>
              </a:spcAft>
            </a:pPr>
            <a:r>
              <a:rPr lang="en" sz="1600" kern="0">
                <a:solidFill>
                  <a:srgbClr val="000000"/>
                </a:solidFill>
                <a:latin typeface="Arial"/>
                <a:ea typeface="Arial"/>
                <a:cs typeface="Arial"/>
                <a:sym typeface="Arial"/>
              </a:rPr>
              <a:t>neural network </a:t>
            </a:r>
          </a:p>
          <a:p>
            <a:pPr algn="l" eaLnBrk="1" fontAlgn="auto" hangingPunct="1">
              <a:spcBef>
                <a:spcPts val="0"/>
              </a:spcBef>
              <a:spcAft>
                <a:spcPts val="0"/>
              </a:spcAft>
            </a:pPr>
            <a:r>
              <a:rPr lang="en" sz="1600" kern="0">
                <a:solidFill>
                  <a:srgbClr val="000000"/>
                </a:solidFill>
                <a:latin typeface="Arial"/>
                <a:ea typeface="Arial"/>
                <a:cs typeface="Arial"/>
                <a:sym typeface="Arial"/>
              </a:rPr>
              <a:t>with weights</a:t>
            </a:r>
          </a:p>
        </p:txBody>
      </p:sp>
      <p:sp>
        <p:nvSpPr>
          <p:cNvPr id="545" name="Shape 545"/>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Q-network Architecture</a:t>
            </a:r>
          </a:p>
        </p:txBody>
      </p:sp>
      <p:pic>
        <p:nvPicPr>
          <p:cNvPr id="547" name="Shape 547"/>
          <p:cNvPicPr preferRelativeResize="0"/>
          <p:nvPr/>
        </p:nvPicPr>
        <p:blipFill rotWithShape="1">
          <a:blip r:embed="rId3">
            <a:alphaModFix/>
          </a:blip>
          <a:srcRect l="20254" r="59868"/>
          <a:stretch/>
        </p:blipFill>
        <p:spPr>
          <a:xfrm>
            <a:off x="3787249" y="3686449"/>
            <a:ext cx="1072400" cy="772900"/>
          </a:xfrm>
          <a:prstGeom prst="rect">
            <a:avLst/>
          </a:prstGeom>
          <a:noFill/>
          <a:ln>
            <a:noFill/>
          </a:ln>
        </p:spPr>
      </p:pic>
      <p:pic>
        <p:nvPicPr>
          <p:cNvPr id="548" name="Shape 548"/>
          <p:cNvPicPr preferRelativeResize="0"/>
          <p:nvPr/>
        </p:nvPicPr>
        <p:blipFill rotWithShape="1">
          <a:blip r:embed="rId3">
            <a:alphaModFix/>
          </a:blip>
          <a:srcRect l="20254" r="59868"/>
          <a:stretch/>
        </p:blipFill>
        <p:spPr>
          <a:xfrm>
            <a:off x="3905049" y="3686449"/>
            <a:ext cx="1072400" cy="772900"/>
          </a:xfrm>
          <a:prstGeom prst="rect">
            <a:avLst/>
          </a:prstGeom>
          <a:noFill/>
          <a:ln>
            <a:noFill/>
          </a:ln>
        </p:spPr>
      </p:pic>
      <p:pic>
        <p:nvPicPr>
          <p:cNvPr id="549" name="Shape 549"/>
          <p:cNvPicPr preferRelativeResize="0"/>
          <p:nvPr/>
        </p:nvPicPr>
        <p:blipFill rotWithShape="1">
          <a:blip r:embed="rId3">
            <a:alphaModFix/>
          </a:blip>
          <a:srcRect l="20254" r="59868"/>
          <a:stretch/>
        </p:blipFill>
        <p:spPr>
          <a:xfrm>
            <a:off x="4022899" y="3686449"/>
            <a:ext cx="1072400" cy="772900"/>
          </a:xfrm>
          <a:prstGeom prst="rect">
            <a:avLst/>
          </a:prstGeom>
          <a:noFill/>
          <a:ln>
            <a:noFill/>
          </a:ln>
        </p:spPr>
      </p:pic>
      <p:pic>
        <p:nvPicPr>
          <p:cNvPr id="550" name="Shape 550"/>
          <p:cNvPicPr preferRelativeResize="0"/>
          <p:nvPr/>
        </p:nvPicPr>
        <p:blipFill rotWithShape="1">
          <a:blip r:embed="rId3">
            <a:alphaModFix/>
          </a:blip>
          <a:srcRect l="20254" r="59868"/>
          <a:stretch/>
        </p:blipFill>
        <p:spPr>
          <a:xfrm>
            <a:off x="4152224" y="3686449"/>
            <a:ext cx="1072400" cy="772900"/>
          </a:xfrm>
          <a:prstGeom prst="rect">
            <a:avLst/>
          </a:prstGeom>
          <a:noFill/>
          <a:ln>
            <a:noFill/>
          </a:ln>
        </p:spPr>
      </p:pic>
      <p:sp>
        <p:nvSpPr>
          <p:cNvPr id="551" name="Shape 551"/>
          <p:cNvSpPr txBox="1"/>
          <p:nvPr/>
        </p:nvSpPr>
        <p:spPr>
          <a:xfrm>
            <a:off x="1284575" y="4448325"/>
            <a:ext cx="6641700" cy="774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Current state s</a:t>
            </a:r>
            <a:r>
              <a:rPr lang="en" sz="1400" b="1" kern="0" baseline="-25000">
                <a:solidFill>
                  <a:srgbClr val="000000"/>
                </a:solidFill>
                <a:latin typeface="Arial"/>
                <a:ea typeface="Arial"/>
                <a:cs typeface="Arial"/>
                <a:sym typeface="Arial"/>
              </a:rPr>
              <a:t>t</a:t>
            </a:r>
            <a:r>
              <a:rPr lang="en" sz="1400" b="1" kern="0">
                <a:solidFill>
                  <a:srgbClr val="000000"/>
                </a:solidFill>
                <a:latin typeface="Arial"/>
                <a:ea typeface="Arial"/>
                <a:cs typeface="Arial"/>
                <a:sym typeface="Arial"/>
              </a:rPr>
              <a:t>: 84x84x4 stack of last 4 frames </a:t>
            </a:r>
          </a:p>
          <a:p>
            <a:pPr eaLnBrk="1" fontAlgn="auto" hangingPunct="1">
              <a:spcBef>
                <a:spcPts val="0"/>
              </a:spcBef>
              <a:spcAft>
                <a:spcPts val="0"/>
              </a:spcAft>
            </a:pPr>
            <a:r>
              <a:rPr lang="en" sz="1400" kern="0">
                <a:solidFill>
                  <a:srgbClr val="000000"/>
                </a:solidFill>
                <a:latin typeface="Arial"/>
                <a:ea typeface="Arial"/>
                <a:cs typeface="Arial"/>
                <a:sym typeface="Arial"/>
              </a:rPr>
              <a:t>(after RGB-&gt;grayscale conversion, downsampling, and cropping)</a:t>
            </a:r>
          </a:p>
        </p:txBody>
      </p:sp>
      <p:sp>
        <p:nvSpPr>
          <p:cNvPr id="552" name="Shape 552"/>
          <p:cNvSpPr/>
          <p:nvPr/>
        </p:nvSpPr>
        <p:spPr>
          <a:xfrm>
            <a:off x="3440450" y="3287739"/>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16 8x8 conv, stride 4</a:t>
            </a:r>
          </a:p>
        </p:txBody>
      </p:sp>
      <p:sp>
        <p:nvSpPr>
          <p:cNvPr id="553" name="Shape 553"/>
          <p:cNvSpPr/>
          <p:nvPr/>
        </p:nvSpPr>
        <p:spPr>
          <a:xfrm>
            <a:off x="3440450" y="2919743"/>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32 4x4 conv, stride 2</a:t>
            </a:r>
          </a:p>
        </p:txBody>
      </p:sp>
      <p:sp>
        <p:nvSpPr>
          <p:cNvPr id="554" name="Shape 554"/>
          <p:cNvSpPr/>
          <p:nvPr/>
        </p:nvSpPr>
        <p:spPr>
          <a:xfrm>
            <a:off x="3440450" y="2551746"/>
            <a:ext cx="2067000" cy="2715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38761D"/>
                </a:solidFill>
                <a:latin typeface="Helvetica Neue Light"/>
                <a:ea typeface="Helvetica Neue Light"/>
                <a:cs typeface="Helvetica Neue Light"/>
                <a:sym typeface="Helvetica Neue Light"/>
              </a:rPr>
              <a:t>FC-256</a:t>
            </a:r>
          </a:p>
        </p:txBody>
      </p:sp>
      <p:sp>
        <p:nvSpPr>
          <p:cNvPr id="555" name="Shape 555"/>
          <p:cNvSpPr/>
          <p:nvPr/>
        </p:nvSpPr>
        <p:spPr>
          <a:xfrm>
            <a:off x="3527450" y="2183750"/>
            <a:ext cx="1827600" cy="271500"/>
          </a:xfrm>
          <a:prstGeom prst="rect">
            <a:avLst/>
          </a:prstGeom>
          <a:solidFill>
            <a:srgbClr val="C9DAF8"/>
          </a:solidFill>
          <a:ln w="19050" cap="flat" cmpd="sng">
            <a:solidFill>
              <a:srgbClr val="1155CC"/>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1155CC"/>
                </a:solidFill>
                <a:latin typeface="Helvetica Neue Light"/>
                <a:ea typeface="Helvetica Neue Light"/>
                <a:cs typeface="Helvetica Neue Light"/>
                <a:sym typeface="Helvetica Neue Light"/>
              </a:rPr>
              <a:t>FC-4 (Q-values)</a:t>
            </a:r>
          </a:p>
        </p:txBody>
      </p:sp>
      <p:pic>
        <p:nvPicPr>
          <p:cNvPr id="556" name="Shape 556"/>
          <p:cNvPicPr preferRelativeResize="0"/>
          <p:nvPr/>
        </p:nvPicPr>
        <p:blipFill>
          <a:blip r:embed="rId4">
            <a:alphaModFix/>
          </a:blip>
          <a:stretch>
            <a:fillRect/>
          </a:stretch>
        </p:blipFill>
        <p:spPr>
          <a:xfrm>
            <a:off x="625376" y="2058901"/>
            <a:ext cx="1005283" cy="271499"/>
          </a:xfrm>
          <a:prstGeom prst="rect">
            <a:avLst/>
          </a:prstGeom>
          <a:noFill/>
          <a:ln>
            <a:noFill/>
          </a:ln>
        </p:spPr>
      </p:pic>
      <p:pic>
        <p:nvPicPr>
          <p:cNvPr id="557" name="Shape 557"/>
          <p:cNvPicPr preferRelativeResize="0"/>
          <p:nvPr/>
        </p:nvPicPr>
        <p:blipFill>
          <a:blip r:embed="rId5">
            <a:alphaModFix/>
          </a:blip>
          <a:stretch>
            <a:fillRect/>
          </a:stretch>
        </p:blipFill>
        <p:spPr>
          <a:xfrm>
            <a:off x="1792475" y="2581796"/>
            <a:ext cx="125274" cy="211400"/>
          </a:xfrm>
          <a:prstGeom prst="rect">
            <a:avLst/>
          </a:prstGeom>
          <a:noFill/>
          <a:ln>
            <a:noFill/>
          </a:ln>
        </p:spPr>
      </p:pic>
      <p:sp>
        <p:nvSpPr>
          <p:cNvPr id="558" name="Shape 558"/>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1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28066419"/>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p:nvPr/>
        </p:nvSpPr>
        <p:spPr>
          <a:xfrm>
            <a:off x="486500" y="1995425"/>
            <a:ext cx="66417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                    :</a:t>
            </a:r>
          </a:p>
          <a:p>
            <a:pPr algn="l" eaLnBrk="1" fontAlgn="auto" hangingPunct="1">
              <a:spcBef>
                <a:spcPts val="0"/>
              </a:spcBef>
              <a:spcAft>
                <a:spcPts val="0"/>
              </a:spcAft>
            </a:pPr>
            <a:r>
              <a:rPr lang="en" sz="1600" kern="0">
                <a:solidFill>
                  <a:srgbClr val="000000"/>
                </a:solidFill>
                <a:latin typeface="Arial"/>
                <a:ea typeface="Arial"/>
                <a:cs typeface="Arial"/>
                <a:sym typeface="Arial"/>
              </a:rPr>
              <a:t>neural network </a:t>
            </a:r>
          </a:p>
          <a:p>
            <a:pPr algn="l" eaLnBrk="1" fontAlgn="auto" hangingPunct="1">
              <a:spcBef>
                <a:spcPts val="0"/>
              </a:spcBef>
              <a:spcAft>
                <a:spcPts val="0"/>
              </a:spcAft>
            </a:pPr>
            <a:r>
              <a:rPr lang="en" sz="1600" kern="0">
                <a:solidFill>
                  <a:srgbClr val="000000"/>
                </a:solidFill>
                <a:latin typeface="Arial"/>
                <a:ea typeface="Arial"/>
                <a:cs typeface="Arial"/>
                <a:sym typeface="Arial"/>
              </a:rPr>
              <a:t>with weights</a:t>
            </a:r>
          </a:p>
        </p:txBody>
      </p:sp>
      <p:sp>
        <p:nvSpPr>
          <p:cNvPr id="564" name="Shape 564"/>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Q-network Architecture</a:t>
            </a:r>
          </a:p>
        </p:txBody>
      </p:sp>
      <p:pic>
        <p:nvPicPr>
          <p:cNvPr id="566" name="Shape 566"/>
          <p:cNvPicPr preferRelativeResize="0"/>
          <p:nvPr/>
        </p:nvPicPr>
        <p:blipFill rotWithShape="1">
          <a:blip r:embed="rId3">
            <a:alphaModFix/>
          </a:blip>
          <a:srcRect l="20254" r="59868"/>
          <a:stretch/>
        </p:blipFill>
        <p:spPr>
          <a:xfrm>
            <a:off x="3787249" y="3686449"/>
            <a:ext cx="1072400" cy="772900"/>
          </a:xfrm>
          <a:prstGeom prst="rect">
            <a:avLst/>
          </a:prstGeom>
          <a:noFill/>
          <a:ln>
            <a:noFill/>
          </a:ln>
        </p:spPr>
      </p:pic>
      <p:pic>
        <p:nvPicPr>
          <p:cNvPr id="567" name="Shape 567"/>
          <p:cNvPicPr preferRelativeResize="0"/>
          <p:nvPr/>
        </p:nvPicPr>
        <p:blipFill rotWithShape="1">
          <a:blip r:embed="rId3">
            <a:alphaModFix/>
          </a:blip>
          <a:srcRect l="20254" r="59868"/>
          <a:stretch/>
        </p:blipFill>
        <p:spPr>
          <a:xfrm>
            <a:off x="3905049" y="3686449"/>
            <a:ext cx="1072400" cy="772900"/>
          </a:xfrm>
          <a:prstGeom prst="rect">
            <a:avLst/>
          </a:prstGeom>
          <a:noFill/>
          <a:ln>
            <a:noFill/>
          </a:ln>
        </p:spPr>
      </p:pic>
      <p:pic>
        <p:nvPicPr>
          <p:cNvPr id="568" name="Shape 568"/>
          <p:cNvPicPr preferRelativeResize="0"/>
          <p:nvPr/>
        </p:nvPicPr>
        <p:blipFill rotWithShape="1">
          <a:blip r:embed="rId3">
            <a:alphaModFix/>
          </a:blip>
          <a:srcRect l="20254" r="59868"/>
          <a:stretch/>
        </p:blipFill>
        <p:spPr>
          <a:xfrm>
            <a:off x="4022899" y="3686449"/>
            <a:ext cx="1072400" cy="772900"/>
          </a:xfrm>
          <a:prstGeom prst="rect">
            <a:avLst/>
          </a:prstGeom>
          <a:noFill/>
          <a:ln>
            <a:noFill/>
          </a:ln>
        </p:spPr>
      </p:pic>
      <p:pic>
        <p:nvPicPr>
          <p:cNvPr id="569" name="Shape 569"/>
          <p:cNvPicPr preferRelativeResize="0"/>
          <p:nvPr/>
        </p:nvPicPr>
        <p:blipFill rotWithShape="1">
          <a:blip r:embed="rId3">
            <a:alphaModFix/>
          </a:blip>
          <a:srcRect l="20254" r="59868"/>
          <a:stretch/>
        </p:blipFill>
        <p:spPr>
          <a:xfrm>
            <a:off x="4152224" y="3686449"/>
            <a:ext cx="1072400" cy="772900"/>
          </a:xfrm>
          <a:prstGeom prst="rect">
            <a:avLst/>
          </a:prstGeom>
          <a:noFill/>
          <a:ln>
            <a:noFill/>
          </a:ln>
        </p:spPr>
      </p:pic>
      <p:sp>
        <p:nvSpPr>
          <p:cNvPr id="570" name="Shape 570"/>
          <p:cNvSpPr txBox="1"/>
          <p:nvPr/>
        </p:nvSpPr>
        <p:spPr>
          <a:xfrm>
            <a:off x="1284575" y="4448325"/>
            <a:ext cx="6641700" cy="774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Current state s</a:t>
            </a:r>
            <a:r>
              <a:rPr lang="en" sz="1400" b="1" kern="0" baseline="-25000">
                <a:solidFill>
                  <a:srgbClr val="000000"/>
                </a:solidFill>
                <a:latin typeface="Arial"/>
                <a:ea typeface="Arial"/>
                <a:cs typeface="Arial"/>
                <a:sym typeface="Arial"/>
              </a:rPr>
              <a:t>t</a:t>
            </a:r>
            <a:r>
              <a:rPr lang="en" sz="1400" b="1" kern="0">
                <a:solidFill>
                  <a:srgbClr val="000000"/>
                </a:solidFill>
                <a:latin typeface="Arial"/>
                <a:ea typeface="Arial"/>
                <a:cs typeface="Arial"/>
                <a:sym typeface="Arial"/>
              </a:rPr>
              <a:t>: 84x84x4 stack of last 4 frames </a:t>
            </a:r>
          </a:p>
          <a:p>
            <a:pPr eaLnBrk="1" fontAlgn="auto" hangingPunct="1">
              <a:spcBef>
                <a:spcPts val="0"/>
              </a:spcBef>
              <a:spcAft>
                <a:spcPts val="0"/>
              </a:spcAft>
            </a:pPr>
            <a:r>
              <a:rPr lang="en" sz="1400" kern="0">
                <a:solidFill>
                  <a:srgbClr val="000000"/>
                </a:solidFill>
                <a:latin typeface="Arial"/>
                <a:ea typeface="Arial"/>
                <a:cs typeface="Arial"/>
                <a:sym typeface="Arial"/>
              </a:rPr>
              <a:t>(after RGB-&gt;grayscale conversion, downsampling, and cropping)</a:t>
            </a:r>
          </a:p>
        </p:txBody>
      </p:sp>
      <p:sp>
        <p:nvSpPr>
          <p:cNvPr id="571" name="Shape 571"/>
          <p:cNvSpPr/>
          <p:nvPr/>
        </p:nvSpPr>
        <p:spPr>
          <a:xfrm>
            <a:off x="3440450" y="3287739"/>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16 8x8 conv, stride 4</a:t>
            </a:r>
          </a:p>
        </p:txBody>
      </p:sp>
      <p:sp>
        <p:nvSpPr>
          <p:cNvPr id="572" name="Shape 572"/>
          <p:cNvSpPr/>
          <p:nvPr/>
        </p:nvSpPr>
        <p:spPr>
          <a:xfrm>
            <a:off x="3440450" y="2919743"/>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32 4x4 conv, stride 2</a:t>
            </a:r>
          </a:p>
        </p:txBody>
      </p:sp>
      <p:sp>
        <p:nvSpPr>
          <p:cNvPr id="573" name="Shape 573"/>
          <p:cNvSpPr/>
          <p:nvPr/>
        </p:nvSpPr>
        <p:spPr>
          <a:xfrm>
            <a:off x="3440450" y="2551746"/>
            <a:ext cx="2067000" cy="2715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38761D"/>
                </a:solidFill>
                <a:latin typeface="Helvetica Neue Light"/>
                <a:ea typeface="Helvetica Neue Light"/>
                <a:cs typeface="Helvetica Neue Light"/>
                <a:sym typeface="Helvetica Neue Light"/>
              </a:rPr>
              <a:t>FC-256</a:t>
            </a:r>
          </a:p>
        </p:txBody>
      </p:sp>
      <p:sp>
        <p:nvSpPr>
          <p:cNvPr id="574" name="Shape 574"/>
          <p:cNvSpPr/>
          <p:nvPr/>
        </p:nvSpPr>
        <p:spPr>
          <a:xfrm>
            <a:off x="3527450" y="2183750"/>
            <a:ext cx="1827600" cy="271500"/>
          </a:xfrm>
          <a:prstGeom prst="rect">
            <a:avLst/>
          </a:prstGeom>
          <a:solidFill>
            <a:srgbClr val="C9DAF8"/>
          </a:solidFill>
          <a:ln w="19050" cap="flat" cmpd="sng">
            <a:solidFill>
              <a:srgbClr val="1155CC"/>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1155CC"/>
                </a:solidFill>
                <a:latin typeface="Helvetica Neue Light"/>
                <a:ea typeface="Helvetica Neue Light"/>
                <a:cs typeface="Helvetica Neue Light"/>
                <a:sym typeface="Helvetica Neue Light"/>
              </a:rPr>
              <a:t>FC-4 (Q-values)</a:t>
            </a:r>
          </a:p>
        </p:txBody>
      </p:sp>
      <p:pic>
        <p:nvPicPr>
          <p:cNvPr id="575" name="Shape 575"/>
          <p:cNvPicPr preferRelativeResize="0"/>
          <p:nvPr/>
        </p:nvPicPr>
        <p:blipFill>
          <a:blip r:embed="rId4">
            <a:alphaModFix/>
          </a:blip>
          <a:stretch>
            <a:fillRect/>
          </a:stretch>
        </p:blipFill>
        <p:spPr>
          <a:xfrm>
            <a:off x="625376" y="2058901"/>
            <a:ext cx="1005283" cy="271499"/>
          </a:xfrm>
          <a:prstGeom prst="rect">
            <a:avLst/>
          </a:prstGeom>
          <a:noFill/>
          <a:ln>
            <a:noFill/>
          </a:ln>
        </p:spPr>
      </p:pic>
      <p:pic>
        <p:nvPicPr>
          <p:cNvPr id="576" name="Shape 576"/>
          <p:cNvPicPr preferRelativeResize="0"/>
          <p:nvPr/>
        </p:nvPicPr>
        <p:blipFill>
          <a:blip r:embed="rId5">
            <a:alphaModFix/>
          </a:blip>
          <a:stretch>
            <a:fillRect/>
          </a:stretch>
        </p:blipFill>
        <p:spPr>
          <a:xfrm>
            <a:off x="1792475" y="2581796"/>
            <a:ext cx="125274" cy="211400"/>
          </a:xfrm>
          <a:prstGeom prst="rect">
            <a:avLst/>
          </a:prstGeom>
          <a:noFill/>
          <a:ln>
            <a:noFill/>
          </a:ln>
        </p:spPr>
      </p:pic>
      <p:sp>
        <p:nvSpPr>
          <p:cNvPr id="577" name="Shape 577"/>
          <p:cNvSpPr txBox="1"/>
          <p:nvPr/>
        </p:nvSpPr>
        <p:spPr>
          <a:xfrm>
            <a:off x="6848100" y="3943412"/>
            <a:ext cx="21762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Input: state s</a:t>
            </a:r>
            <a:r>
              <a:rPr lang="en" sz="1600" kern="0" baseline="-25000">
                <a:solidFill>
                  <a:srgbClr val="0000FF"/>
                </a:solidFill>
                <a:latin typeface="Arial"/>
                <a:ea typeface="Arial"/>
                <a:cs typeface="Arial"/>
                <a:sym typeface="Arial"/>
              </a:rPr>
              <a:t>t</a:t>
            </a:r>
          </a:p>
        </p:txBody>
      </p:sp>
      <p:cxnSp>
        <p:nvCxnSpPr>
          <p:cNvPr id="578" name="Shape 578"/>
          <p:cNvCxnSpPr/>
          <p:nvPr/>
        </p:nvCxnSpPr>
        <p:spPr>
          <a:xfrm rot="10800000">
            <a:off x="5788500" y="4140225"/>
            <a:ext cx="1059600" cy="0"/>
          </a:xfrm>
          <a:prstGeom prst="straightConnector1">
            <a:avLst/>
          </a:prstGeom>
          <a:noFill/>
          <a:ln w="19050" cap="flat" cmpd="sng">
            <a:solidFill>
              <a:srgbClr val="0000FF"/>
            </a:solidFill>
            <a:prstDash val="solid"/>
            <a:round/>
            <a:headEnd type="none" w="lg" len="lg"/>
            <a:tailEnd type="triangle" w="lg" len="lg"/>
          </a:ln>
        </p:spPr>
      </p:cxnSp>
      <p:sp>
        <p:nvSpPr>
          <p:cNvPr id="579" name="Shape 579"/>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1613733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p:nvPr/>
        </p:nvSpPr>
        <p:spPr>
          <a:xfrm>
            <a:off x="486500" y="1995425"/>
            <a:ext cx="66417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                    :</a:t>
            </a:r>
          </a:p>
          <a:p>
            <a:pPr algn="l" eaLnBrk="1" fontAlgn="auto" hangingPunct="1">
              <a:spcBef>
                <a:spcPts val="0"/>
              </a:spcBef>
              <a:spcAft>
                <a:spcPts val="0"/>
              </a:spcAft>
            </a:pPr>
            <a:r>
              <a:rPr lang="en" sz="1600" kern="0">
                <a:solidFill>
                  <a:srgbClr val="000000"/>
                </a:solidFill>
                <a:latin typeface="Arial"/>
                <a:ea typeface="Arial"/>
                <a:cs typeface="Arial"/>
                <a:sym typeface="Arial"/>
              </a:rPr>
              <a:t>neural network </a:t>
            </a:r>
          </a:p>
          <a:p>
            <a:pPr algn="l" eaLnBrk="1" fontAlgn="auto" hangingPunct="1">
              <a:spcBef>
                <a:spcPts val="0"/>
              </a:spcBef>
              <a:spcAft>
                <a:spcPts val="0"/>
              </a:spcAft>
            </a:pPr>
            <a:r>
              <a:rPr lang="en" sz="1600" kern="0">
                <a:solidFill>
                  <a:srgbClr val="000000"/>
                </a:solidFill>
                <a:latin typeface="Arial"/>
                <a:ea typeface="Arial"/>
                <a:cs typeface="Arial"/>
                <a:sym typeface="Arial"/>
              </a:rPr>
              <a:t>with weights</a:t>
            </a:r>
          </a:p>
        </p:txBody>
      </p:sp>
      <p:sp>
        <p:nvSpPr>
          <p:cNvPr id="585" name="Shape 585"/>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Q-network Architecture</a:t>
            </a:r>
          </a:p>
        </p:txBody>
      </p:sp>
      <p:pic>
        <p:nvPicPr>
          <p:cNvPr id="587" name="Shape 587"/>
          <p:cNvPicPr preferRelativeResize="0"/>
          <p:nvPr/>
        </p:nvPicPr>
        <p:blipFill rotWithShape="1">
          <a:blip r:embed="rId3">
            <a:alphaModFix/>
          </a:blip>
          <a:srcRect l="20254" r="59868"/>
          <a:stretch/>
        </p:blipFill>
        <p:spPr>
          <a:xfrm>
            <a:off x="3787249" y="3686449"/>
            <a:ext cx="1072400" cy="772900"/>
          </a:xfrm>
          <a:prstGeom prst="rect">
            <a:avLst/>
          </a:prstGeom>
          <a:noFill/>
          <a:ln>
            <a:noFill/>
          </a:ln>
        </p:spPr>
      </p:pic>
      <p:pic>
        <p:nvPicPr>
          <p:cNvPr id="588" name="Shape 588"/>
          <p:cNvPicPr preferRelativeResize="0"/>
          <p:nvPr/>
        </p:nvPicPr>
        <p:blipFill rotWithShape="1">
          <a:blip r:embed="rId3">
            <a:alphaModFix/>
          </a:blip>
          <a:srcRect l="20254" r="59868"/>
          <a:stretch/>
        </p:blipFill>
        <p:spPr>
          <a:xfrm>
            <a:off x="3905049" y="3686449"/>
            <a:ext cx="1072400" cy="772900"/>
          </a:xfrm>
          <a:prstGeom prst="rect">
            <a:avLst/>
          </a:prstGeom>
          <a:noFill/>
          <a:ln>
            <a:noFill/>
          </a:ln>
        </p:spPr>
      </p:pic>
      <p:pic>
        <p:nvPicPr>
          <p:cNvPr id="589" name="Shape 589"/>
          <p:cNvPicPr preferRelativeResize="0"/>
          <p:nvPr/>
        </p:nvPicPr>
        <p:blipFill rotWithShape="1">
          <a:blip r:embed="rId3">
            <a:alphaModFix/>
          </a:blip>
          <a:srcRect l="20254" r="59868"/>
          <a:stretch/>
        </p:blipFill>
        <p:spPr>
          <a:xfrm>
            <a:off x="4022899" y="3686449"/>
            <a:ext cx="1072400" cy="772900"/>
          </a:xfrm>
          <a:prstGeom prst="rect">
            <a:avLst/>
          </a:prstGeom>
          <a:noFill/>
          <a:ln>
            <a:noFill/>
          </a:ln>
        </p:spPr>
      </p:pic>
      <p:pic>
        <p:nvPicPr>
          <p:cNvPr id="590" name="Shape 590"/>
          <p:cNvPicPr preferRelativeResize="0"/>
          <p:nvPr/>
        </p:nvPicPr>
        <p:blipFill rotWithShape="1">
          <a:blip r:embed="rId3">
            <a:alphaModFix/>
          </a:blip>
          <a:srcRect l="20254" r="59868"/>
          <a:stretch/>
        </p:blipFill>
        <p:spPr>
          <a:xfrm>
            <a:off x="4152224" y="3686449"/>
            <a:ext cx="1072400" cy="772900"/>
          </a:xfrm>
          <a:prstGeom prst="rect">
            <a:avLst/>
          </a:prstGeom>
          <a:noFill/>
          <a:ln>
            <a:noFill/>
          </a:ln>
        </p:spPr>
      </p:pic>
      <p:sp>
        <p:nvSpPr>
          <p:cNvPr id="591" name="Shape 591"/>
          <p:cNvSpPr txBox="1"/>
          <p:nvPr/>
        </p:nvSpPr>
        <p:spPr>
          <a:xfrm>
            <a:off x="1284575" y="4448325"/>
            <a:ext cx="6641700" cy="774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Current state s</a:t>
            </a:r>
            <a:r>
              <a:rPr lang="en" sz="1400" b="1" kern="0" baseline="-25000">
                <a:solidFill>
                  <a:srgbClr val="000000"/>
                </a:solidFill>
                <a:latin typeface="Arial"/>
                <a:ea typeface="Arial"/>
                <a:cs typeface="Arial"/>
                <a:sym typeface="Arial"/>
              </a:rPr>
              <a:t>t</a:t>
            </a:r>
            <a:r>
              <a:rPr lang="en" sz="1400" b="1" kern="0">
                <a:solidFill>
                  <a:srgbClr val="000000"/>
                </a:solidFill>
                <a:latin typeface="Arial"/>
                <a:ea typeface="Arial"/>
                <a:cs typeface="Arial"/>
                <a:sym typeface="Arial"/>
              </a:rPr>
              <a:t>: 84x84x4 stack of last 4 frames </a:t>
            </a:r>
          </a:p>
          <a:p>
            <a:pPr eaLnBrk="1" fontAlgn="auto" hangingPunct="1">
              <a:spcBef>
                <a:spcPts val="0"/>
              </a:spcBef>
              <a:spcAft>
                <a:spcPts val="0"/>
              </a:spcAft>
            </a:pPr>
            <a:r>
              <a:rPr lang="en" sz="1400" kern="0">
                <a:solidFill>
                  <a:srgbClr val="000000"/>
                </a:solidFill>
                <a:latin typeface="Arial"/>
                <a:ea typeface="Arial"/>
                <a:cs typeface="Arial"/>
                <a:sym typeface="Arial"/>
              </a:rPr>
              <a:t>(after RGB-&gt;grayscale conversion, downsampling, and cropping)</a:t>
            </a:r>
          </a:p>
        </p:txBody>
      </p:sp>
      <p:sp>
        <p:nvSpPr>
          <p:cNvPr id="592" name="Shape 592"/>
          <p:cNvSpPr/>
          <p:nvPr/>
        </p:nvSpPr>
        <p:spPr>
          <a:xfrm>
            <a:off x="3440450" y="3287739"/>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16 8x8 conv, stride 4</a:t>
            </a:r>
          </a:p>
        </p:txBody>
      </p:sp>
      <p:sp>
        <p:nvSpPr>
          <p:cNvPr id="593" name="Shape 593"/>
          <p:cNvSpPr/>
          <p:nvPr/>
        </p:nvSpPr>
        <p:spPr>
          <a:xfrm>
            <a:off x="3440450" y="2919743"/>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32 4x4 conv, stride 2</a:t>
            </a:r>
          </a:p>
        </p:txBody>
      </p:sp>
      <p:sp>
        <p:nvSpPr>
          <p:cNvPr id="594" name="Shape 594"/>
          <p:cNvSpPr/>
          <p:nvPr/>
        </p:nvSpPr>
        <p:spPr>
          <a:xfrm>
            <a:off x="3440450" y="2551746"/>
            <a:ext cx="2067000" cy="2715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38761D"/>
                </a:solidFill>
                <a:latin typeface="Helvetica Neue Light"/>
                <a:ea typeface="Helvetica Neue Light"/>
                <a:cs typeface="Helvetica Neue Light"/>
                <a:sym typeface="Helvetica Neue Light"/>
              </a:rPr>
              <a:t>FC-256</a:t>
            </a:r>
          </a:p>
        </p:txBody>
      </p:sp>
      <p:sp>
        <p:nvSpPr>
          <p:cNvPr id="595" name="Shape 595"/>
          <p:cNvSpPr/>
          <p:nvPr/>
        </p:nvSpPr>
        <p:spPr>
          <a:xfrm>
            <a:off x="3527450" y="2183750"/>
            <a:ext cx="1827600" cy="271500"/>
          </a:xfrm>
          <a:prstGeom prst="rect">
            <a:avLst/>
          </a:prstGeom>
          <a:solidFill>
            <a:srgbClr val="C9DAF8"/>
          </a:solidFill>
          <a:ln w="19050" cap="flat" cmpd="sng">
            <a:solidFill>
              <a:srgbClr val="1155CC"/>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1155CC"/>
                </a:solidFill>
                <a:latin typeface="Helvetica Neue Light"/>
                <a:ea typeface="Helvetica Neue Light"/>
                <a:cs typeface="Helvetica Neue Light"/>
                <a:sym typeface="Helvetica Neue Light"/>
              </a:rPr>
              <a:t>FC-4 (Q-values)</a:t>
            </a:r>
          </a:p>
        </p:txBody>
      </p:sp>
      <p:pic>
        <p:nvPicPr>
          <p:cNvPr id="596" name="Shape 596"/>
          <p:cNvPicPr preferRelativeResize="0"/>
          <p:nvPr/>
        </p:nvPicPr>
        <p:blipFill>
          <a:blip r:embed="rId4">
            <a:alphaModFix/>
          </a:blip>
          <a:stretch>
            <a:fillRect/>
          </a:stretch>
        </p:blipFill>
        <p:spPr>
          <a:xfrm>
            <a:off x="625376" y="2058901"/>
            <a:ext cx="1005283" cy="271499"/>
          </a:xfrm>
          <a:prstGeom prst="rect">
            <a:avLst/>
          </a:prstGeom>
          <a:noFill/>
          <a:ln>
            <a:noFill/>
          </a:ln>
        </p:spPr>
      </p:pic>
      <p:pic>
        <p:nvPicPr>
          <p:cNvPr id="597" name="Shape 597"/>
          <p:cNvPicPr preferRelativeResize="0"/>
          <p:nvPr/>
        </p:nvPicPr>
        <p:blipFill>
          <a:blip r:embed="rId5">
            <a:alphaModFix/>
          </a:blip>
          <a:stretch>
            <a:fillRect/>
          </a:stretch>
        </p:blipFill>
        <p:spPr>
          <a:xfrm>
            <a:off x="1792475" y="2581796"/>
            <a:ext cx="125274" cy="211400"/>
          </a:xfrm>
          <a:prstGeom prst="rect">
            <a:avLst/>
          </a:prstGeom>
          <a:noFill/>
          <a:ln>
            <a:noFill/>
          </a:ln>
        </p:spPr>
      </p:pic>
      <p:sp>
        <p:nvSpPr>
          <p:cNvPr id="598" name="Shape 598"/>
          <p:cNvSpPr txBox="1"/>
          <p:nvPr/>
        </p:nvSpPr>
        <p:spPr>
          <a:xfrm>
            <a:off x="6848100" y="2744775"/>
            <a:ext cx="21762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Familiar conv layers, FC layer</a:t>
            </a:r>
          </a:p>
        </p:txBody>
      </p:sp>
      <p:cxnSp>
        <p:nvCxnSpPr>
          <p:cNvPr id="599" name="Shape 599"/>
          <p:cNvCxnSpPr>
            <a:stCxn id="598" idx="1"/>
          </p:cNvCxnSpPr>
          <p:nvPr/>
        </p:nvCxnSpPr>
        <p:spPr>
          <a:xfrm rot="10800000">
            <a:off x="5788500" y="2997225"/>
            <a:ext cx="1059600" cy="0"/>
          </a:xfrm>
          <a:prstGeom prst="straightConnector1">
            <a:avLst/>
          </a:prstGeom>
          <a:noFill/>
          <a:ln w="19050" cap="flat" cmpd="sng">
            <a:solidFill>
              <a:srgbClr val="0000FF"/>
            </a:solidFill>
            <a:prstDash val="solid"/>
            <a:round/>
            <a:headEnd type="none" w="lg" len="lg"/>
            <a:tailEnd type="triangle" w="lg" len="lg"/>
          </a:ln>
        </p:spPr>
      </p:cxnSp>
      <p:sp>
        <p:nvSpPr>
          <p:cNvPr id="600" name="Shape 600"/>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0572225"/>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p:nvPr/>
        </p:nvSpPr>
        <p:spPr>
          <a:xfrm>
            <a:off x="486500" y="1995425"/>
            <a:ext cx="66417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                    :</a:t>
            </a:r>
          </a:p>
          <a:p>
            <a:pPr algn="l" eaLnBrk="1" fontAlgn="auto" hangingPunct="1">
              <a:spcBef>
                <a:spcPts val="0"/>
              </a:spcBef>
              <a:spcAft>
                <a:spcPts val="0"/>
              </a:spcAft>
            </a:pPr>
            <a:r>
              <a:rPr lang="en" sz="1600" kern="0">
                <a:solidFill>
                  <a:srgbClr val="000000"/>
                </a:solidFill>
                <a:latin typeface="Arial"/>
                <a:ea typeface="Arial"/>
                <a:cs typeface="Arial"/>
                <a:sym typeface="Arial"/>
              </a:rPr>
              <a:t>neural network </a:t>
            </a:r>
          </a:p>
          <a:p>
            <a:pPr algn="l" eaLnBrk="1" fontAlgn="auto" hangingPunct="1">
              <a:spcBef>
                <a:spcPts val="0"/>
              </a:spcBef>
              <a:spcAft>
                <a:spcPts val="0"/>
              </a:spcAft>
            </a:pPr>
            <a:r>
              <a:rPr lang="en" sz="1600" kern="0">
                <a:solidFill>
                  <a:srgbClr val="000000"/>
                </a:solidFill>
                <a:latin typeface="Arial"/>
                <a:ea typeface="Arial"/>
                <a:cs typeface="Arial"/>
                <a:sym typeface="Arial"/>
              </a:rPr>
              <a:t>with weights</a:t>
            </a:r>
          </a:p>
        </p:txBody>
      </p:sp>
      <p:sp>
        <p:nvSpPr>
          <p:cNvPr id="606" name="Shape 606"/>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Q-network Architecture</a:t>
            </a:r>
          </a:p>
        </p:txBody>
      </p:sp>
      <p:pic>
        <p:nvPicPr>
          <p:cNvPr id="608" name="Shape 608"/>
          <p:cNvPicPr preferRelativeResize="0"/>
          <p:nvPr/>
        </p:nvPicPr>
        <p:blipFill rotWithShape="1">
          <a:blip r:embed="rId3">
            <a:alphaModFix/>
          </a:blip>
          <a:srcRect l="20254" r="59868"/>
          <a:stretch/>
        </p:blipFill>
        <p:spPr>
          <a:xfrm>
            <a:off x="3787249" y="3686449"/>
            <a:ext cx="1072400" cy="772900"/>
          </a:xfrm>
          <a:prstGeom prst="rect">
            <a:avLst/>
          </a:prstGeom>
          <a:noFill/>
          <a:ln>
            <a:noFill/>
          </a:ln>
        </p:spPr>
      </p:pic>
      <p:pic>
        <p:nvPicPr>
          <p:cNvPr id="609" name="Shape 609"/>
          <p:cNvPicPr preferRelativeResize="0"/>
          <p:nvPr/>
        </p:nvPicPr>
        <p:blipFill rotWithShape="1">
          <a:blip r:embed="rId3">
            <a:alphaModFix/>
          </a:blip>
          <a:srcRect l="20254" r="59868"/>
          <a:stretch/>
        </p:blipFill>
        <p:spPr>
          <a:xfrm>
            <a:off x="3905049" y="3686449"/>
            <a:ext cx="1072400" cy="772900"/>
          </a:xfrm>
          <a:prstGeom prst="rect">
            <a:avLst/>
          </a:prstGeom>
          <a:noFill/>
          <a:ln>
            <a:noFill/>
          </a:ln>
        </p:spPr>
      </p:pic>
      <p:pic>
        <p:nvPicPr>
          <p:cNvPr id="610" name="Shape 610"/>
          <p:cNvPicPr preferRelativeResize="0"/>
          <p:nvPr/>
        </p:nvPicPr>
        <p:blipFill rotWithShape="1">
          <a:blip r:embed="rId3">
            <a:alphaModFix/>
          </a:blip>
          <a:srcRect l="20254" r="59868"/>
          <a:stretch/>
        </p:blipFill>
        <p:spPr>
          <a:xfrm>
            <a:off x="4022899" y="3686449"/>
            <a:ext cx="1072400" cy="772900"/>
          </a:xfrm>
          <a:prstGeom prst="rect">
            <a:avLst/>
          </a:prstGeom>
          <a:noFill/>
          <a:ln>
            <a:noFill/>
          </a:ln>
        </p:spPr>
      </p:pic>
      <p:pic>
        <p:nvPicPr>
          <p:cNvPr id="611" name="Shape 611"/>
          <p:cNvPicPr preferRelativeResize="0"/>
          <p:nvPr/>
        </p:nvPicPr>
        <p:blipFill rotWithShape="1">
          <a:blip r:embed="rId3">
            <a:alphaModFix/>
          </a:blip>
          <a:srcRect l="20254" r="59868"/>
          <a:stretch/>
        </p:blipFill>
        <p:spPr>
          <a:xfrm>
            <a:off x="4152224" y="3686449"/>
            <a:ext cx="1072400" cy="772900"/>
          </a:xfrm>
          <a:prstGeom prst="rect">
            <a:avLst/>
          </a:prstGeom>
          <a:noFill/>
          <a:ln>
            <a:noFill/>
          </a:ln>
        </p:spPr>
      </p:pic>
      <p:sp>
        <p:nvSpPr>
          <p:cNvPr id="612" name="Shape 612"/>
          <p:cNvSpPr txBox="1"/>
          <p:nvPr/>
        </p:nvSpPr>
        <p:spPr>
          <a:xfrm>
            <a:off x="1284575" y="4448325"/>
            <a:ext cx="6641700" cy="774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Current state s</a:t>
            </a:r>
            <a:r>
              <a:rPr lang="en" sz="1400" b="1" kern="0" baseline="-25000">
                <a:solidFill>
                  <a:srgbClr val="000000"/>
                </a:solidFill>
                <a:latin typeface="Arial"/>
                <a:ea typeface="Arial"/>
                <a:cs typeface="Arial"/>
                <a:sym typeface="Arial"/>
              </a:rPr>
              <a:t>t</a:t>
            </a:r>
            <a:r>
              <a:rPr lang="en" sz="1400" b="1" kern="0">
                <a:solidFill>
                  <a:srgbClr val="000000"/>
                </a:solidFill>
                <a:latin typeface="Arial"/>
                <a:ea typeface="Arial"/>
                <a:cs typeface="Arial"/>
                <a:sym typeface="Arial"/>
              </a:rPr>
              <a:t>: 84x84x4 stack of last 4 frames </a:t>
            </a:r>
          </a:p>
          <a:p>
            <a:pPr eaLnBrk="1" fontAlgn="auto" hangingPunct="1">
              <a:spcBef>
                <a:spcPts val="0"/>
              </a:spcBef>
              <a:spcAft>
                <a:spcPts val="0"/>
              </a:spcAft>
            </a:pPr>
            <a:r>
              <a:rPr lang="en" sz="1400" kern="0">
                <a:solidFill>
                  <a:srgbClr val="000000"/>
                </a:solidFill>
                <a:latin typeface="Arial"/>
                <a:ea typeface="Arial"/>
                <a:cs typeface="Arial"/>
                <a:sym typeface="Arial"/>
              </a:rPr>
              <a:t>(after RGB-&gt;grayscale conversion, downsampling, and cropping)</a:t>
            </a:r>
          </a:p>
        </p:txBody>
      </p:sp>
      <p:sp>
        <p:nvSpPr>
          <p:cNvPr id="613" name="Shape 613"/>
          <p:cNvSpPr/>
          <p:nvPr/>
        </p:nvSpPr>
        <p:spPr>
          <a:xfrm>
            <a:off x="3440450" y="3287739"/>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16 8x8 conv, stride 4</a:t>
            </a:r>
          </a:p>
        </p:txBody>
      </p:sp>
      <p:sp>
        <p:nvSpPr>
          <p:cNvPr id="614" name="Shape 614"/>
          <p:cNvSpPr/>
          <p:nvPr/>
        </p:nvSpPr>
        <p:spPr>
          <a:xfrm>
            <a:off x="3440450" y="2919743"/>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32 4x4 conv, stride 2</a:t>
            </a:r>
          </a:p>
        </p:txBody>
      </p:sp>
      <p:sp>
        <p:nvSpPr>
          <p:cNvPr id="615" name="Shape 615"/>
          <p:cNvSpPr/>
          <p:nvPr/>
        </p:nvSpPr>
        <p:spPr>
          <a:xfrm>
            <a:off x="3440450" y="2551746"/>
            <a:ext cx="2067000" cy="2715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38761D"/>
                </a:solidFill>
                <a:latin typeface="Helvetica Neue Light"/>
                <a:ea typeface="Helvetica Neue Light"/>
                <a:cs typeface="Helvetica Neue Light"/>
                <a:sym typeface="Helvetica Neue Light"/>
              </a:rPr>
              <a:t>FC-256</a:t>
            </a:r>
          </a:p>
        </p:txBody>
      </p:sp>
      <p:sp>
        <p:nvSpPr>
          <p:cNvPr id="616" name="Shape 616"/>
          <p:cNvSpPr/>
          <p:nvPr/>
        </p:nvSpPr>
        <p:spPr>
          <a:xfrm>
            <a:off x="3527450" y="2183750"/>
            <a:ext cx="1827600" cy="271500"/>
          </a:xfrm>
          <a:prstGeom prst="rect">
            <a:avLst/>
          </a:prstGeom>
          <a:solidFill>
            <a:srgbClr val="C9DAF8"/>
          </a:solidFill>
          <a:ln w="19050" cap="flat" cmpd="sng">
            <a:solidFill>
              <a:srgbClr val="1155CC"/>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1155CC"/>
                </a:solidFill>
                <a:latin typeface="Helvetica Neue Light"/>
                <a:ea typeface="Helvetica Neue Light"/>
                <a:cs typeface="Helvetica Neue Light"/>
                <a:sym typeface="Helvetica Neue Light"/>
              </a:rPr>
              <a:t>FC-4 (Q-values)</a:t>
            </a:r>
          </a:p>
        </p:txBody>
      </p:sp>
      <p:pic>
        <p:nvPicPr>
          <p:cNvPr id="617" name="Shape 617"/>
          <p:cNvPicPr preferRelativeResize="0"/>
          <p:nvPr/>
        </p:nvPicPr>
        <p:blipFill>
          <a:blip r:embed="rId4">
            <a:alphaModFix/>
          </a:blip>
          <a:stretch>
            <a:fillRect/>
          </a:stretch>
        </p:blipFill>
        <p:spPr>
          <a:xfrm>
            <a:off x="625376" y="2058901"/>
            <a:ext cx="1005283" cy="271499"/>
          </a:xfrm>
          <a:prstGeom prst="rect">
            <a:avLst/>
          </a:prstGeom>
          <a:noFill/>
          <a:ln>
            <a:noFill/>
          </a:ln>
        </p:spPr>
      </p:pic>
      <p:pic>
        <p:nvPicPr>
          <p:cNvPr id="618" name="Shape 618"/>
          <p:cNvPicPr preferRelativeResize="0"/>
          <p:nvPr/>
        </p:nvPicPr>
        <p:blipFill>
          <a:blip r:embed="rId5">
            <a:alphaModFix/>
          </a:blip>
          <a:stretch>
            <a:fillRect/>
          </a:stretch>
        </p:blipFill>
        <p:spPr>
          <a:xfrm>
            <a:off x="1792475" y="2581796"/>
            <a:ext cx="125274" cy="211400"/>
          </a:xfrm>
          <a:prstGeom prst="rect">
            <a:avLst/>
          </a:prstGeom>
          <a:noFill/>
          <a:ln>
            <a:noFill/>
          </a:ln>
        </p:spPr>
      </p:pic>
      <p:sp>
        <p:nvSpPr>
          <p:cNvPr id="619" name="Shape 619"/>
          <p:cNvSpPr txBox="1"/>
          <p:nvPr/>
        </p:nvSpPr>
        <p:spPr>
          <a:xfrm>
            <a:off x="6848100" y="2058975"/>
            <a:ext cx="21762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Last FC layer has 4-d output (if 4 actions), corresponding to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1</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2</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3</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,a</a:t>
            </a:r>
            <a:r>
              <a:rPr lang="en" sz="1400" kern="0" baseline="-25000">
                <a:solidFill>
                  <a:srgbClr val="0000FF"/>
                </a:solidFill>
                <a:latin typeface="Arial"/>
                <a:ea typeface="Arial"/>
                <a:cs typeface="Arial"/>
                <a:sym typeface="Arial"/>
              </a:rPr>
              <a:t>4</a:t>
            </a:r>
            <a:r>
              <a:rPr lang="en" sz="1400" kern="0">
                <a:solidFill>
                  <a:srgbClr val="0000FF"/>
                </a:solidFill>
                <a:latin typeface="Arial"/>
                <a:ea typeface="Arial"/>
                <a:cs typeface="Arial"/>
                <a:sym typeface="Arial"/>
              </a:rPr>
              <a:t>)</a:t>
            </a:r>
          </a:p>
        </p:txBody>
      </p:sp>
      <p:cxnSp>
        <p:nvCxnSpPr>
          <p:cNvPr id="620" name="Shape 620"/>
          <p:cNvCxnSpPr>
            <a:stCxn id="619" idx="1"/>
          </p:cNvCxnSpPr>
          <p:nvPr/>
        </p:nvCxnSpPr>
        <p:spPr>
          <a:xfrm rot="10800000">
            <a:off x="5788500" y="2311425"/>
            <a:ext cx="1059600" cy="0"/>
          </a:xfrm>
          <a:prstGeom prst="straightConnector1">
            <a:avLst/>
          </a:prstGeom>
          <a:noFill/>
          <a:ln w="19050" cap="flat" cmpd="sng">
            <a:solidFill>
              <a:srgbClr val="0000FF"/>
            </a:solidFill>
            <a:prstDash val="solid"/>
            <a:round/>
            <a:headEnd type="none" w="lg" len="lg"/>
            <a:tailEnd type="triangle" w="lg" len="lg"/>
          </a:ln>
        </p:spPr>
      </p:cxnSp>
      <p:sp>
        <p:nvSpPr>
          <p:cNvPr id="621" name="Shape 621"/>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1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3980969"/>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p:nvPr/>
        </p:nvSpPr>
        <p:spPr>
          <a:xfrm>
            <a:off x="486500" y="1995425"/>
            <a:ext cx="66417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                    :</a:t>
            </a:r>
          </a:p>
          <a:p>
            <a:pPr algn="l" eaLnBrk="1" fontAlgn="auto" hangingPunct="1">
              <a:spcBef>
                <a:spcPts val="0"/>
              </a:spcBef>
              <a:spcAft>
                <a:spcPts val="0"/>
              </a:spcAft>
            </a:pPr>
            <a:r>
              <a:rPr lang="en" sz="1600" kern="0">
                <a:solidFill>
                  <a:srgbClr val="000000"/>
                </a:solidFill>
                <a:latin typeface="Arial"/>
                <a:ea typeface="Arial"/>
                <a:cs typeface="Arial"/>
                <a:sym typeface="Arial"/>
              </a:rPr>
              <a:t>neural network </a:t>
            </a:r>
          </a:p>
          <a:p>
            <a:pPr algn="l" eaLnBrk="1" fontAlgn="auto" hangingPunct="1">
              <a:spcBef>
                <a:spcPts val="0"/>
              </a:spcBef>
              <a:spcAft>
                <a:spcPts val="0"/>
              </a:spcAft>
            </a:pPr>
            <a:r>
              <a:rPr lang="en" sz="1600" kern="0">
                <a:solidFill>
                  <a:srgbClr val="000000"/>
                </a:solidFill>
                <a:latin typeface="Arial"/>
                <a:ea typeface="Arial"/>
                <a:cs typeface="Arial"/>
                <a:sym typeface="Arial"/>
              </a:rPr>
              <a:t>with weights</a:t>
            </a:r>
          </a:p>
        </p:txBody>
      </p:sp>
      <p:sp>
        <p:nvSpPr>
          <p:cNvPr id="627" name="Shape 627"/>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Q-network Architecture</a:t>
            </a:r>
          </a:p>
        </p:txBody>
      </p:sp>
      <p:pic>
        <p:nvPicPr>
          <p:cNvPr id="629" name="Shape 629"/>
          <p:cNvPicPr preferRelativeResize="0"/>
          <p:nvPr/>
        </p:nvPicPr>
        <p:blipFill rotWithShape="1">
          <a:blip r:embed="rId3">
            <a:alphaModFix/>
          </a:blip>
          <a:srcRect l="20254" r="59868"/>
          <a:stretch/>
        </p:blipFill>
        <p:spPr>
          <a:xfrm>
            <a:off x="3787249" y="3686449"/>
            <a:ext cx="1072400" cy="772900"/>
          </a:xfrm>
          <a:prstGeom prst="rect">
            <a:avLst/>
          </a:prstGeom>
          <a:noFill/>
          <a:ln>
            <a:noFill/>
          </a:ln>
        </p:spPr>
      </p:pic>
      <p:pic>
        <p:nvPicPr>
          <p:cNvPr id="630" name="Shape 630"/>
          <p:cNvPicPr preferRelativeResize="0"/>
          <p:nvPr/>
        </p:nvPicPr>
        <p:blipFill rotWithShape="1">
          <a:blip r:embed="rId3">
            <a:alphaModFix/>
          </a:blip>
          <a:srcRect l="20254" r="59868"/>
          <a:stretch/>
        </p:blipFill>
        <p:spPr>
          <a:xfrm>
            <a:off x="3905049" y="3686449"/>
            <a:ext cx="1072400" cy="772900"/>
          </a:xfrm>
          <a:prstGeom prst="rect">
            <a:avLst/>
          </a:prstGeom>
          <a:noFill/>
          <a:ln>
            <a:noFill/>
          </a:ln>
        </p:spPr>
      </p:pic>
      <p:pic>
        <p:nvPicPr>
          <p:cNvPr id="631" name="Shape 631"/>
          <p:cNvPicPr preferRelativeResize="0"/>
          <p:nvPr/>
        </p:nvPicPr>
        <p:blipFill rotWithShape="1">
          <a:blip r:embed="rId3">
            <a:alphaModFix/>
          </a:blip>
          <a:srcRect l="20254" r="59868"/>
          <a:stretch/>
        </p:blipFill>
        <p:spPr>
          <a:xfrm>
            <a:off x="4022899" y="3686449"/>
            <a:ext cx="1072400" cy="772900"/>
          </a:xfrm>
          <a:prstGeom prst="rect">
            <a:avLst/>
          </a:prstGeom>
          <a:noFill/>
          <a:ln>
            <a:noFill/>
          </a:ln>
        </p:spPr>
      </p:pic>
      <p:pic>
        <p:nvPicPr>
          <p:cNvPr id="632" name="Shape 632"/>
          <p:cNvPicPr preferRelativeResize="0"/>
          <p:nvPr/>
        </p:nvPicPr>
        <p:blipFill rotWithShape="1">
          <a:blip r:embed="rId3">
            <a:alphaModFix/>
          </a:blip>
          <a:srcRect l="20254" r="59868"/>
          <a:stretch/>
        </p:blipFill>
        <p:spPr>
          <a:xfrm>
            <a:off x="4152224" y="3686449"/>
            <a:ext cx="1072400" cy="772900"/>
          </a:xfrm>
          <a:prstGeom prst="rect">
            <a:avLst/>
          </a:prstGeom>
          <a:noFill/>
          <a:ln>
            <a:noFill/>
          </a:ln>
        </p:spPr>
      </p:pic>
      <p:sp>
        <p:nvSpPr>
          <p:cNvPr id="633" name="Shape 633"/>
          <p:cNvSpPr txBox="1"/>
          <p:nvPr/>
        </p:nvSpPr>
        <p:spPr>
          <a:xfrm>
            <a:off x="1284575" y="4448325"/>
            <a:ext cx="6641700" cy="774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Current state s</a:t>
            </a:r>
            <a:r>
              <a:rPr lang="en" sz="1400" b="1" kern="0" baseline="-25000">
                <a:solidFill>
                  <a:srgbClr val="000000"/>
                </a:solidFill>
                <a:latin typeface="Arial"/>
                <a:ea typeface="Arial"/>
                <a:cs typeface="Arial"/>
                <a:sym typeface="Arial"/>
              </a:rPr>
              <a:t>t</a:t>
            </a:r>
            <a:r>
              <a:rPr lang="en" sz="1400" b="1" kern="0">
                <a:solidFill>
                  <a:srgbClr val="000000"/>
                </a:solidFill>
                <a:latin typeface="Arial"/>
                <a:ea typeface="Arial"/>
                <a:cs typeface="Arial"/>
                <a:sym typeface="Arial"/>
              </a:rPr>
              <a:t>: 84x84x4 stack of last 4 frames </a:t>
            </a:r>
          </a:p>
          <a:p>
            <a:pPr eaLnBrk="1" fontAlgn="auto" hangingPunct="1">
              <a:spcBef>
                <a:spcPts val="0"/>
              </a:spcBef>
              <a:spcAft>
                <a:spcPts val="0"/>
              </a:spcAft>
            </a:pPr>
            <a:r>
              <a:rPr lang="en" sz="1400" kern="0">
                <a:solidFill>
                  <a:srgbClr val="000000"/>
                </a:solidFill>
                <a:latin typeface="Arial"/>
                <a:ea typeface="Arial"/>
                <a:cs typeface="Arial"/>
                <a:sym typeface="Arial"/>
              </a:rPr>
              <a:t>(after RGB-&gt;grayscale conversion, downsampling, and cropping)</a:t>
            </a:r>
          </a:p>
        </p:txBody>
      </p:sp>
      <p:sp>
        <p:nvSpPr>
          <p:cNvPr id="634" name="Shape 634"/>
          <p:cNvSpPr/>
          <p:nvPr/>
        </p:nvSpPr>
        <p:spPr>
          <a:xfrm>
            <a:off x="3440450" y="3287739"/>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16 8x8 conv, stride 4</a:t>
            </a:r>
          </a:p>
        </p:txBody>
      </p:sp>
      <p:sp>
        <p:nvSpPr>
          <p:cNvPr id="635" name="Shape 635"/>
          <p:cNvSpPr/>
          <p:nvPr/>
        </p:nvSpPr>
        <p:spPr>
          <a:xfrm>
            <a:off x="3440450" y="2919743"/>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32 4x4 conv, stride 2</a:t>
            </a:r>
          </a:p>
        </p:txBody>
      </p:sp>
      <p:sp>
        <p:nvSpPr>
          <p:cNvPr id="636" name="Shape 636"/>
          <p:cNvSpPr/>
          <p:nvPr/>
        </p:nvSpPr>
        <p:spPr>
          <a:xfrm>
            <a:off x="3440450" y="2551746"/>
            <a:ext cx="2067000" cy="2715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38761D"/>
                </a:solidFill>
                <a:latin typeface="Helvetica Neue Light"/>
                <a:ea typeface="Helvetica Neue Light"/>
                <a:cs typeface="Helvetica Neue Light"/>
                <a:sym typeface="Helvetica Neue Light"/>
              </a:rPr>
              <a:t>FC-256</a:t>
            </a:r>
          </a:p>
        </p:txBody>
      </p:sp>
      <p:sp>
        <p:nvSpPr>
          <p:cNvPr id="637" name="Shape 637"/>
          <p:cNvSpPr/>
          <p:nvPr/>
        </p:nvSpPr>
        <p:spPr>
          <a:xfrm>
            <a:off x="3527450" y="2183750"/>
            <a:ext cx="1827600" cy="271500"/>
          </a:xfrm>
          <a:prstGeom prst="rect">
            <a:avLst/>
          </a:prstGeom>
          <a:solidFill>
            <a:srgbClr val="C9DAF8"/>
          </a:solidFill>
          <a:ln w="19050" cap="flat" cmpd="sng">
            <a:solidFill>
              <a:srgbClr val="1155CC"/>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1155CC"/>
                </a:solidFill>
                <a:latin typeface="Helvetica Neue Light"/>
                <a:ea typeface="Helvetica Neue Light"/>
                <a:cs typeface="Helvetica Neue Light"/>
                <a:sym typeface="Helvetica Neue Light"/>
              </a:rPr>
              <a:t>FC-4 (Q-values)</a:t>
            </a:r>
          </a:p>
        </p:txBody>
      </p:sp>
      <p:pic>
        <p:nvPicPr>
          <p:cNvPr id="638" name="Shape 638"/>
          <p:cNvPicPr preferRelativeResize="0"/>
          <p:nvPr/>
        </p:nvPicPr>
        <p:blipFill>
          <a:blip r:embed="rId4">
            <a:alphaModFix/>
          </a:blip>
          <a:stretch>
            <a:fillRect/>
          </a:stretch>
        </p:blipFill>
        <p:spPr>
          <a:xfrm>
            <a:off x="625376" y="2058901"/>
            <a:ext cx="1005283" cy="271499"/>
          </a:xfrm>
          <a:prstGeom prst="rect">
            <a:avLst/>
          </a:prstGeom>
          <a:noFill/>
          <a:ln>
            <a:noFill/>
          </a:ln>
        </p:spPr>
      </p:pic>
      <p:pic>
        <p:nvPicPr>
          <p:cNvPr id="639" name="Shape 639"/>
          <p:cNvPicPr preferRelativeResize="0"/>
          <p:nvPr/>
        </p:nvPicPr>
        <p:blipFill>
          <a:blip r:embed="rId5">
            <a:alphaModFix/>
          </a:blip>
          <a:stretch>
            <a:fillRect/>
          </a:stretch>
        </p:blipFill>
        <p:spPr>
          <a:xfrm>
            <a:off x="1792475" y="2581796"/>
            <a:ext cx="125274" cy="211400"/>
          </a:xfrm>
          <a:prstGeom prst="rect">
            <a:avLst/>
          </a:prstGeom>
          <a:noFill/>
          <a:ln>
            <a:noFill/>
          </a:ln>
        </p:spPr>
      </p:pic>
      <p:sp>
        <p:nvSpPr>
          <p:cNvPr id="640" name="Shape 640"/>
          <p:cNvSpPr txBox="1"/>
          <p:nvPr/>
        </p:nvSpPr>
        <p:spPr>
          <a:xfrm>
            <a:off x="6848100" y="2058975"/>
            <a:ext cx="21762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Last FC layer has 4-d output (if 4 actions), corresponding to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1</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2</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3</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,a</a:t>
            </a:r>
            <a:r>
              <a:rPr lang="en" sz="1400" kern="0" baseline="-25000">
                <a:solidFill>
                  <a:srgbClr val="0000FF"/>
                </a:solidFill>
                <a:latin typeface="Arial"/>
                <a:ea typeface="Arial"/>
                <a:cs typeface="Arial"/>
                <a:sym typeface="Arial"/>
              </a:rPr>
              <a:t>4</a:t>
            </a:r>
            <a:r>
              <a:rPr lang="en" sz="1400" kern="0">
                <a:solidFill>
                  <a:srgbClr val="0000FF"/>
                </a:solidFill>
                <a:latin typeface="Arial"/>
                <a:ea typeface="Arial"/>
                <a:cs typeface="Arial"/>
                <a:sym typeface="Arial"/>
              </a:rPr>
              <a:t>)</a:t>
            </a:r>
          </a:p>
        </p:txBody>
      </p:sp>
      <p:cxnSp>
        <p:nvCxnSpPr>
          <p:cNvPr id="641" name="Shape 641"/>
          <p:cNvCxnSpPr>
            <a:stCxn id="640" idx="1"/>
          </p:cNvCxnSpPr>
          <p:nvPr/>
        </p:nvCxnSpPr>
        <p:spPr>
          <a:xfrm rot="10800000">
            <a:off x="5788500" y="2311425"/>
            <a:ext cx="1059600" cy="0"/>
          </a:xfrm>
          <a:prstGeom prst="straightConnector1">
            <a:avLst/>
          </a:prstGeom>
          <a:noFill/>
          <a:ln w="19050" cap="flat" cmpd="sng">
            <a:solidFill>
              <a:srgbClr val="0000FF"/>
            </a:solidFill>
            <a:prstDash val="solid"/>
            <a:round/>
            <a:headEnd type="none" w="lg" len="lg"/>
            <a:tailEnd type="triangle" w="lg" len="lg"/>
          </a:ln>
        </p:spPr>
      </p:cxnSp>
      <p:sp>
        <p:nvSpPr>
          <p:cNvPr id="642" name="Shape 642"/>
          <p:cNvSpPr txBox="1"/>
          <p:nvPr/>
        </p:nvSpPr>
        <p:spPr>
          <a:xfrm>
            <a:off x="5910825" y="3483037"/>
            <a:ext cx="30756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Number of actions between 4-18 depending on Atari game</a:t>
            </a:r>
          </a:p>
        </p:txBody>
      </p:sp>
      <p:sp>
        <p:nvSpPr>
          <p:cNvPr id="643" name="Shape 643"/>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67117842"/>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p:nvPr/>
        </p:nvSpPr>
        <p:spPr>
          <a:xfrm>
            <a:off x="486500" y="1995425"/>
            <a:ext cx="66417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                    :</a:t>
            </a:r>
          </a:p>
          <a:p>
            <a:pPr algn="l" eaLnBrk="1" fontAlgn="auto" hangingPunct="1">
              <a:spcBef>
                <a:spcPts val="0"/>
              </a:spcBef>
              <a:spcAft>
                <a:spcPts val="0"/>
              </a:spcAft>
            </a:pPr>
            <a:r>
              <a:rPr lang="en" sz="1600" kern="0">
                <a:solidFill>
                  <a:srgbClr val="000000"/>
                </a:solidFill>
                <a:latin typeface="Arial"/>
                <a:ea typeface="Arial"/>
                <a:cs typeface="Arial"/>
                <a:sym typeface="Arial"/>
              </a:rPr>
              <a:t>neural network </a:t>
            </a:r>
          </a:p>
          <a:p>
            <a:pPr algn="l" eaLnBrk="1" fontAlgn="auto" hangingPunct="1">
              <a:spcBef>
                <a:spcPts val="0"/>
              </a:spcBef>
              <a:spcAft>
                <a:spcPts val="0"/>
              </a:spcAft>
            </a:pPr>
            <a:r>
              <a:rPr lang="en" sz="1600" kern="0">
                <a:solidFill>
                  <a:srgbClr val="000000"/>
                </a:solidFill>
                <a:latin typeface="Arial"/>
                <a:ea typeface="Arial"/>
                <a:cs typeface="Arial"/>
                <a:sym typeface="Arial"/>
              </a:rPr>
              <a:t>with weights</a:t>
            </a:r>
          </a:p>
        </p:txBody>
      </p:sp>
      <p:sp>
        <p:nvSpPr>
          <p:cNvPr id="649" name="Shape 649"/>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Q-network Architecture</a:t>
            </a:r>
          </a:p>
        </p:txBody>
      </p:sp>
      <p:pic>
        <p:nvPicPr>
          <p:cNvPr id="651" name="Shape 651"/>
          <p:cNvPicPr preferRelativeResize="0"/>
          <p:nvPr/>
        </p:nvPicPr>
        <p:blipFill rotWithShape="1">
          <a:blip r:embed="rId3">
            <a:alphaModFix/>
          </a:blip>
          <a:srcRect l="20254" r="59868"/>
          <a:stretch/>
        </p:blipFill>
        <p:spPr>
          <a:xfrm>
            <a:off x="3787249" y="3686449"/>
            <a:ext cx="1072400" cy="772900"/>
          </a:xfrm>
          <a:prstGeom prst="rect">
            <a:avLst/>
          </a:prstGeom>
          <a:noFill/>
          <a:ln>
            <a:noFill/>
          </a:ln>
        </p:spPr>
      </p:pic>
      <p:pic>
        <p:nvPicPr>
          <p:cNvPr id="652" name="Shape 652"/>
          <p:cNvPicPr preferRelativeResize="0"/>
          <p:nvPr/>
        </p:nvPicPr>
        <p:blipFill rotWithShape="1">
          <a:blip r:embed="rId3">
            <a:alphaModFix/>
          </a:blip>
          <a:srcRect l="20254" r="59868"/>
          <a:stretch/>
        </p:blipFill>
        <p:spPr>
          <a:xfrm>
            <a:off x="3905049" y="3686449"/>
            <a:ext cx="1072400" cy="772900"/>
          </a:xfrm>
          <a:prstGeom prst="rect">
            <a:avLst/>
          </a:prstGeom>
          <a:noFill/>
          <a:ln>
            <a:noFill/>
          </a:ln>
        </p:spPr>
      </p:pic>
      <p:pic>
        <p:nvPicPr>
          <p:cNvPr id="653" name="Shape 653"/>
          <p:cNvPicPr preferRelativeResize="0"/>
          <p:nvPr/>
        </p:nvPicPr>
        <p:blipFill rotWithShape="1">
          <a:blip r:embed="rId3">
            <a:alphaModFix/>
          </a:blip>
          <a:srcRect l="20254" r="59868"/>
          <a:stretch/>
        </p:blipFill>
        <p:spPr>
          <a:xfrm>
            <a:off x="4022899" y="3686449"/>
            <a:ext cx="1072400" cy="772900"/>
          </a:xfrm>
          <a:prstGeom prst="rect">
            <a:avLst/>
          </a:prstGeom>
          <a:noFill/>
          <a:ln>
            <a:noFill/>
          </a:ln>
        </p:spPr>
      </p:pic>
      <p:pic>
        <p:nvPicPr>
          <p:cNvPr id="654" name="Shape 654"/>
          <p:cNvPicPr preferRelativeResize="0"/>
          <p:nvPr/>
        </p:nvPicPr>
        <p:blipFill rotWithShape="1">
          <a:blip r:embed="rId3">
            <a:alphaModFix/>
          </a:blip>
          <a:srcRect l="20254" r="59868"/>
          <a:stretch/>
        </p:blipFill>
        <p:spPr>
          <a:xfrm>
            <a:off x="4152224" y="3686449"/>
            <a:ext cx="1072400" cy="772900"/>
          </a:xfrm>
          <a:prstGeom prst="rect">
            <a:avLst/>
          </a:prstGeom>
          <a:noFill/>
          <a:ln>
            <a:noFill/>
          </a:ln>
        </p:spPr>
      </p:pic>
      <p:sp>
        <p:nvSpPr>
          <p:cNvPr id="655" name="Shape 655"/>
          <p:cNvSpPr txBox="1"/>
          <p:nvPr/>
        </p:nvSpPr>
        <p:spPr>
          <a:xfrm>
            <a:off x="1284575" y="4448325"/>
            <a:ext cx="6641700" cy="7749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Current state s</a:t>
            </a:r>
            <a:r>
              <a:rPr lang="en" sz="1400" b="1" kern="0" baseline="-25000">
                <a:solidFill>
                  <a:srgbClr val="000000"/>
                </a:solidFill>
                <a:latin typeface="Arial"/>
                <a:ea typeface="Arial"/>
                <a:cs typeface="Arial"/>
                <a:sym typeface="Arial"/>
              </a:rPr>
              <a:t>t</a:t>
            </a:r>
            <a:r>
              <a:rPr lang="en" sz="1400" b="1" kern="0">
                <a:solidFill>
                  <a:srgbClr val="000000"/>
                </a:solidFill>
                <a:latin typeface="Arial"/>
                <a:ea typeface="Arial"/>
                <a:cs typeface="Arial"/>
                <a:sym typeface="Arial"/>
              </a:rPr>
              <a:t>: 84x84x4 stack of last 4 frames </a:t>
            </a:r>
          </a:p>
          <a:p>
            <a:pPr eaLnBrk="1" fontAlgn="auto" hangingPunct="1">
              <a:spcBef>
                <a:spcPts val="0"/>
              </a:spcBef>
              <a:spcAft>
                <a:spcPts val="0"/>
              </a:spcAft>
            </a:pPr>
            <a:r>
              <a:rPr lang="en" sz="1400" kern="0">
                <a:solidFill>
                  <a:srgbClr val="000000"/>
                </a:solidFill>
                <a:latin typeface="Arial"/>
                <a:ea typeface="Arial"/>
                <a:cs typeface="Arial"/>
                <a:sym typeface="Arial"/>
              </a:rPr>
              <a:t>(after RGB-&gt;grayscale conversion, downsampling, and cropping)</a:t>
            </a:r>
          </a:p>
        </p:txBody>
      </p:sp>
      <p:sp>
        <p:nvSpPr>
          <p:cNvPr id="656" name="Shape 656"/>
          <p:cNvSpPr/>
          <p:nvPr/>
        </p:nvSpPr>
        <p:spPr>
          <a:xfrm>
            <a:off x="3440450" y="3287739"/>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16 8x8 conv, stride 4</a:t>
            </a:r>
          </a:p>
        </p:txBody>
      </p:sp>
      <p:sp>
        <p:nvSpPr>
          <p:cNvPr id="657" name="Shape 657"/>
          <p:cNvSpPr/>
          <p:nvPr/>
        </p:nvSpPr>
        <p:spPr>
          <a:xfrm>
            <a:off x="3440450" y="2919743"/>
            <a:ext cx="2067000" cy="2715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FF9900"/>
                </a:solidFill>
                <a:latin typeface="Helvetica Neue Light"/>
                <a:ea typeface="Helvetica Neue Light"/>
                <a:cs typeface="Helvetica Neue Light"/>
                <a:sym typeface="Helvetica Neue Light"/>
              </a:rPr>
              <a:t>32 4x4 conv, stride 2</a:t>
            </a:r>
          </a:p>
        </p:txBody>
      </p:sp>
      <p:sp>
        <p:nvSpPr>
          <p:cNvPr id="658" name="Shape 658"/>
          <p:cNvSpPr/>
          <p:nvPr/>
        </p:nvSpPr>
        <p:spPr>
          <a:xfrm>
            <a:off x="3440450" y="2551746"/>
            <a:ext cx="2067000" cy="271500"/>
          </a:xfrm>
          <a:prstGeom prst="rect">
            <a:avLst/>
          </a:prstGeom>
          <a:solidFill>
            <a:srgbClr val="D9EAD3"/>
          </a:solidFill>
          <a:ln w="19050" cap="flat" cmpd="sng">
            <a:solidFill>
              <a:srgbClr val="38761D"/>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38761D"/>
                </a:solidFill>
                <a:latin typeface="Helvetica Neue Light"/>
                <a:ea typeface="Helvetica Neue Light"/>
                <a:cs typeface="Helvetica Neue Light"/>
                <a:sym typeface="Helvetica Neue Light"/>
              </a:rPr>
              <a:t>FC-256</a:t>
            </a:r>
          </a:p>
        </p:txBody>
      </p:sp>
      <p:sp>
        <p:nvSpPr>
          <p:cNvPr id="659" name="Shape 659"/>
          <p:cNvSpPr/>
          <p:nvPr/>
        </p:nvSpPr>
        <p:spPr>
          <a:xfrm>
            <a:off x="3527450" y="2183750"/>
            <a:ext cx="1827600" cy="271500"/>
          </a:xfrm>
          <a:prstGeom prst="rect">
            <a:avLst/>
          </a:prstGeom>
          <a:solidFill>
            <a:srgbClr val="C9DAF8"/>
          </a:solidFill>
          <a:ln w="19050" cap="flat" cmpd="sng">
            <a:solidFill>
              <a:srgbClr val="1155CC"/>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sz="1400" kern="0">
                <a:solidFill>
                  <a:srgbClr val="1155CC"/>
                </a:solidFill>
                <a:latin typeface="Helvetica Neue Light"/>
                <a:ea typeface="Helvetica Neue Light"/>
                <a:cs typeface="Helvetica Neue Light"/>
                <a:sym typeface="Helvetica Neue Light"/>
              </a:rPr>
              <a:t>FC-4 (Q-values)</a:t>
            </a:r>
          </a:p>
        </p:txBody>
      </p:sp>
      <p:pic>
        <p:nvPicPr>
          <p:cNvPr id="660" name="Shape 660"/>
          <p:cNvPicPr preferRelativeResize="0"/>
          <p:nvPr/>
        </p:nvPicPr>
        <p:blipFill>
          <a:blip r:embed="rId4">
            <a:alphaModFix/>
          </a:blip>
          <a:stretch>
            <a:fillRect/>
          </a:stretch>
        </p:blipFill>
        <p:spPr>
          <a:xfrm>
            <a:off x="625376" y="2058901"/>
            <a:ext cx="1005283" cy="271499"/>
          </a:xfrm>
          <a:prstGeom prst="rect">
            <a:avLst/>
          </a:prstGeom>
          <a:noFill/>
          <a:ln>
            <a:noFill/>
          </a:ln>
        </p:spPr>
      </p:pic>
      <p:pic>
        <p:nvPicPr>
          <p:cNvPr id="661" name="Shape 661"/>
          <p:cNvPicPr preferRelativeResize="0"/>
          <p:nvPr/>
        </p:nvPicPr>
        <p:blipFill>
          <a:blip r:embed="rId5">
            <a:alphaModFix/>
          </a:blip>
          <a:stretch>
            <a:fillRect/>
          </a:stretch>
        </p:blipFill>
        <p:spPr>
          <a:xfrm>
            <a:off x="1792475" y="2581796"/>
            <a:ext cx="125274" cy="211400"/>
          </a:xfrm>
          <a:prstGeom prst="rect">
            <a:avLst/>
          </a:prstGeom>
          <a:noFill/>
          <a:ln>
            <a:noFill/>
          </a:ln>
        </p:spPr>
      </p:pic>
      <p:sp>
        <p:nvSpPr>
          <p:cNvPr id="662" name="Shape 662"/>
          <p:cNvSpPr txBox="1"/>
          <p:nvPr/>
        </p:nvSpPr>
        <p:spPr>
          <a:xfrm>
            <a:off x="6848100" y="2058975"/>
            <a:ext cx="21762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FF"/>
                </a:solidFill>
                <a:latin typeface="Arial"/>
                <a:ea typeface="Arial"/>
                <a:cs typeface="Arial"/>
                <a:sym typeface="Arial"/>
              </a:rPr>
              <a:t>Last FC layer has 4-d output (if 4 actions), corresponding to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1</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2</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 a</a:t>
            </a:r>
            <a:r>
              <a:rPr lang="en" sz="1400" kern="0" baseline="-25000">
                <a:solidFill>
                  <a:srgbClr val="0000FF"/>
                </a:solidFill>
                <a:latin typeface="Arial"/>
                <a:ea typeface="Arial"/>
                <a:cs typeface="Arial"/>
                <a:sym typeface="Arial"/>
              </a:rPr>
              <a:t>3</a:t>
            </a:r>
            <a:r>
              <a:rPr lang="en" sz="1400" kern="0">
                <a:solidFill>
                  <a:srgbClr val="0000FF"/>
                </a:solidFill>
                <a:latin typeface="Arial"/>
                <a:ea typeface="Arial"/>
                <a:cs typeface="Arial"/>
                <a:sym typeface="Arial"/>
              </a:rPr>
              <a:t>), Q(s</a:t>
            </a:r>
            <a:r>
              <a:rPr lang="en" sz="1400" kern="0" baseline="-25000">
                <a:solidFill>
                  <a:srgbClr val="0000FF"/>
                </a:solidFill>
                <a:latin typeface="Arial"/>
                <a:ea typeface="Arial"/>
                <a:cs typeface="Arial"/>
                <a:sym typeface="Arial"/>
              </a:rPr>
              <a:t>t</a:t>
            </a:r>
            <a:r>
              <a:rPr lang="en" sz="1400" kern="0">
                <a:solidFill>
                  <a:srgbClr val="0000FF"/>
                </a:solidFill>
                <a:latin typeface="Arial"/>
                <a:ea typeface="Arial"/>
                <a:cs typeface="Arial"/>
                <a:sym typeface="Arial"/>
              </a:rPr>
              <a:t>,a</a:t>
            </a:r>
            <a:r>
              <a:rPr lang="en" sz="1400" kern="0" baseline="-25000">
                <a:solidFill>
                  <a:srgbClr val="0000FF"/>
                </a:solidFill>
                <a:latin typeface="Arial"/>
                <a:ea typeface="Arial"/>
                <a:cs typeface="Arial"/>
                <a:sym typeface="Arial"/>
              </a:rPr>
              <a:t>4</a:t>
            </a:r>
            <a:r>
              <a:rPr lang="en" sz="1400" kern="0">
                <a:solidFill>
                  <a:srgbClr val="0000FF"/>
                </a:solidFill>
                <a:latin typeface="Arial"/>
                <a:ea typeface="Arial"/>
                <a:cs typeface="Arial"/>
                <a:sym typeface="Arial"/>
              </a:rPr>
              <a:t>)</a:t>
            </a:r>
          </a:p>
        </p:txBody>
      </p:sp>
      <p:cxnSp>
        <p:nvCxnSpPr>
          <p:cNvPr id="663" name="Shape 663"/>
          <p:cNvCxnSpPr>
            <a:stCxn id="662" idx="1"/>
          </p:cNvCxnSpPr>
          <p:nvPr/>
        </p:nvCxnSpPr>
        <p:spPr>
          <a:xfrm rot="10800000">
            <a:off x="5788500" y="2311425"/>
            <a:ext cx="1059600" cy="0"/>
          </a:xfrm>
          <a:prstGeom prst="straightConnector1">
            <a:avLst/>
          </a:prstGeom>
          <a:noFill/>
          <a:ln w="19050" cap="flat" cmpd="sng">
            <a:solidFill>
              <a:srgbClr val="0000FF"/>
            </a:solidFill>
            <a:prstDash val="solid"/>
            <a:round/>
            <a:headEnd type="none" w="lg" len="lg"/>
            <a:tailEnd type="triangle" w="lg" len="lg"/>
          </a:ln>
        </p:spPr>
      </p:cxnSp>
      <p:sp>
        <p:nvSpPr>
          <p:cNvPr id="664" name="Shape 664"/>
          <p:cNvSpPr txBox="1"/>
          <p:nvPr/>
        </p:nvSpPr>
        <p:spPr>
          <a:xfrm>
            <a:off x="5910825" y="3483037"/>
            <a:ext cx="3075600" cy="50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Number of actions between 4-18 depending on Atari game</a:t>
            </a:r>
          </a:p>
        </p:txBody>
      </p:sp>
      <p:sp>
        <p:nvSpPr>
          <p:cNvPr id="665" name="Shape 665"/>
          <p:cNvSpPr txBox="1"/>
          <p:nvPr/>
        </p:nvSpPr>
        <p:spPr>
          <a:xfrm>
            <a:off x="500625" y="3025866"/>
            <a:ext cx="2304000" cy="1189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FF0000"/>
                </a:solidFill>
                <a:latin typeface="Arial"/>
                <a:ea typeface="Arial"/>
                <a:cs typeface="Arial"/>
                <a:sym typeface="Arial"/>
              </a:rPr>
              <a:t>A single feedforward pass to compute Q-values for all actions from the current state =&gt; efficient!</a:t>
            </a:r>
          </a:p>
        </p:txBody>
      </p:sp>
      <p:sp>
        <p:nvSpPr>
          <p:cNvPr id="666" name="Shape 666"/>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
        <p:nvSpPr>
          <p:cNvPr id="2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88000036"/>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p:nvPr/>
        </p:nvSpPr>
        <p:spPr>
          <a:xfrm>
            <a:off x="504200" y="1169503"/>
            <a:ext cx="7980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Remember: want to find a Q-function that satisfies the Bellman Equation: </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3" name="Shape 52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US" dirty="0" smtClean="0">
                <a:solidFill>
                  <a:schemeClr val="tx1"/>
                </a:solidFill>
              </a:rPr>
              <a:t>Deep </a:t>
            </a:r>
            <a:r>
              <a:rPr lang="en" dirty="0" smtClean="0">
                <a:solidFill>
                  <a:schemeClr val="tx1"/>
                </a:solidFill>
              </a:rPr>
              <a:t>Q-learning </a:t>
            </a:r>
            <a:endParaRPr lang="en" dirty="0">
              <a:solidFill>
                <a:schemeClr val="tx1"/>
              </a:solidFill>
            </a:endParaRPr>
          </a:p>
        </p:txBody>
      </p:sp>
      <p:pic>
        <p:nvPicPr>
          <p:cNvPr id="17" name="Picture 16"/>
          <p:cNvPicPr>
            <a:picLocks noChangeAspect="1"/>
          </p:cNvPicPr>
          <p:nvPr/>
        </p:nvPicPr>
        <p:blipFill>
          <a:blip r:embed="rId3"/>
          <a:stretch>
            <a:fillRect/>
          </a:stretch>
        </p:blipFill>
        <p:spPr>
          <a:xfrm>
            <a:off x="2133600" y="1579303"/>
            <a:ext cx="4454350" cy="401897"/>
          </a:xfrm>
          <a:prstGeom prst="rect">
            <a:avLst/>
          </a:prstGeom>
        </p:spPr>
      </p:pic>
      <p:sp>
        <p:nvSpPr>
          <p:cNvPr id="2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0956487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p:nvPr/>
        </p:nvSpPr>
        <p:spPr>
          <a:xfrm>
            <a:off x="504200" y="1169503"/>
            <a:ext cx="7980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Remember: want to find a Q-function that satisfies the Bellman Equation: </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3" name="Shape 52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US" dirty="0">
                <a:solidFill>
                  <a:schemeClr val="tx1"/>
                </a:solidFill>
              </a:rPr>
              <a:t>Deep </a:t>
            </a:r>
            <a:r>
              <a:rPr lang="en" dirty="0">
                <a:solidFill>
                  <a:schemeClr val="tx1"/>
                </a:solidFill>
              </a:rPr>
              <a:t>Q-learning </a:t>
            </a:r>
          </a:p>
        </p:txBody>
      </p:sp>
      <p:sp>
        <p:nvSpPr>
          <p:cNvPr id="520" name="Shape 520"/>
          <p:cNvSpPr txBox="1"/>
          <p:nvPr/>
        </p:nvSpPr>
        <p:spPr>
          <a:xfrm>
            <a:off x="504200" y="2702379"/>
            <a:ext cx="2147100" cy="431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Loss function:</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lang="en" sz="1600" kern="0" dirty="0">
              <a:solidFill>
                <a:srgbClr val="000000"/>
              </a:solidFill>
              <a:latin typeface="Arial"/>
              <a:ea typeface="Arial"/>
              <a:cs typeface="Arial"/>
              <a:sym typeface="Arial"/>
            </a:endParaRPr>
          </a:p>
        </p:txBody>
      </p:sp>
      <p:sp>
        <p:nvSpPr>
          <p:cNvPr id="524" name="Shape 524"/>
          <p:cNvSpPr txBox="1"/>
          <p:nvPr/>
        </p:nvSpPr>
        <p:spPr>
          <a:xfrm>
            <a:off x="504200" y="2438400"/>
            <a:ext cx="1497526"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FF"/>
                </a:solidFill>
                <a:latin typeface="Arial"/>
                <a:ea typeface="Arial"/>
                <a:cs typeface="Arial"/>
                <a:sym typeface="Arial"/>
              </a:rPr>
              <a:t>Forward Pass</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pic>
        <p:nvPicPr>
          <p:cNvPr id="16" name="Picture 15"/>
          <p:cNvPicPr>
            <a:picLocks noChangeAspect="1"/>
          </p:cNvPicPr>
          <p:nvPr/>
        </p:nvPicPr>
        <p:blipFill>
          <a:blip r:embed="rId3"/>
          <a:stretch>
            <a:fillRect/>
          </a:stretch>
        </p:blipFill>
        <p:spPr>
          <a:xfrm>
            <a:off x="2009784" y="2785187"/>
            <a:ext cx="3324216" cy="332422"/>
          </a:xfrm>
          <a:prstGeom prst="rect">
            <a:avLst/>
          </a:prstGeom>
          <a:solidFill>
            <a:schemeClr val="lt1"/>
          </a:solidFill>
        </p:spPr>
      </p:pic>
      <p:pic>
        <p:nvPicPr>
          <p:cNvPr id="17" name="Picture 16"/>
          <p:cNvPicPr>
            <a:picLocks noChangeAspect="1"/>
          </p:cNvPicPr>
          <p:nvPr/>
        </p:nvPicPr>
        <p:blipFill>
          <a:blip r:embed="rId4"/>
          <a:stretch>
            <a:fillRect/>
          </a:stretch>
        </p:blipFill>
        <p:spPr>
          <a:xfrm>
            <a:off x="2133600" y="1579303"/>
            <a:ext cx="4454350" cy="401897"/>
          </a:xfrm>
          <a:prstGeom prst="rect">
            <a:avLst/>
          </a:prstGeom>
        </p:spPr>
      </p:pic>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97222511"/>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p:nvPr/>
        </p:nvSpPr>
        <p:spPr>
          <a:xfrm>
            <a:off x="504200" y="1169503"/>
            <a:ext cx="7980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Remember: want to find a Q-function that satisfies the Bellman Equation: </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3" name="Shape 52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US" dirty="0">
                <a:solidFill>
                  <a:schemeClr val="tx1"/>
                </a:solidFill>
              </a:rPr>
              <a:t>Deep </a:t>
            </a:r>
            <a:r>
              <a:rPr lang="en" dirty="0">
                <a:solidFill>
                  <a:schemeClr val="tx1"/>
                </a:solidFill>
              </a:rPr>
              <a:t>Q-learning </a:t>
            </a:r>
          </a:p>
        </p:txBody>
      </p:sp>
      <p:sp>
        <p:nvSpPr>
          <p:cNvPr id="520" name="Shape 520"/>
          <p:cNvSpPr txBox="1"/>
          <p:nvPr/>
        </p:nvSpPr>
        <p:spPr>
          <a:xfrm>
            <a:off x="504200" y="2702379"/>
            <a:ext cx="2147100" cy="431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Loss function: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where</a:t>
            </a:r>
          </a:p>
        </p:txBody>
      </p:sp>
      <p:sp>
        <p:nvSpPr>
          <p:cNvPr id="524" name="Shape 524"/>
          <p:cNvSpPr txBox="1"/>
          <p:nvPr/>
        </p:nvSpPr>
        <p:spPr>
          <a:xfrm>
            <a:off x="504200" y="2438400"/>
            <a:ext cx="1497526"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FF"/>
                </a:solidFill>
                <a:latin typeface="Arial"/>
                <a:ea typeface="Arial"/>
                <a:cs typeface="Arial"/>
                <a:sym typeface="Arial"/>
              </a:rPr>
              <a:t>Forward Pass</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pic>
        <p:nvPicPr>
          <p:cNvPr id="16" name="Picture 15"/>
          <p:cNvPicPr>
            <a:picLocks noChangeAspect="1"/>
          </p:cNvPicPr>
          <p:nvPr/>
        </p:nvPicPr>
        <p:blipFill>
          <a:blip r:embed="rId3"/>
          <a:stretch>
            <a:fillRect/>
          </a:stretch>
        </p:blipFill>
        <p:spPr>
          <a:xfrm>
            <a:off x="2009784" y="2785187"/>
            <a:ext cx="3324216" cy="332422"/>
          </a:xfrm>
          <a:prstGeom prst="rect">
            <a:avLst/>
          </a:prstGeom>
          <a:solidFill>
            <a:schemeClr val="lt1"/>
          </a:solidFill>
        </p:spPr>
      </p:pic>
      <p:pic>
        <p:nvPicPr>
          <p:cNvPr id="17" name="Picture 16"/>
          <p:cNvPicPr>
            <a:picLocks noChangeAspect="1"/>
          </p:cNvPicPr>
          <p:nvPr/>
        </p:nvPicPr>
        <p:blipFill>
          <a:blip r:embed="rId4"/>
          <a:stretch>
            <a:fillRect/>
          </a:stretch>
        </p:blipFill>
        <p:spPr>
          <a:xfrm>
            <a:off x="2133600" y="1579303"/>
            <a:ext cx="4454350" cy="401897"/>
          </a:xfrm>
          <a:prstGeom prst="rect">
            <a:avLst/>
          </a:prstGeom>
        </p:spPr>
      </p:pic>
      <p:pic>
        <p:nvPicPr>
          <p:cNvPr id="18" name="Picture 17"/>
          <p:cNvPicPr>
            <a:picLocks noChangeAspect="1"/>
          </p:cNvPicPr>
          <p:nvPr/>
        </p:nvPicPr>
        <p:blipFill>
          <a:blip r:embed="rId5"/>
          <a:stretch>
            <a:fillRect/>
          </a:stretch>
        </p:blipFill>
        <p:spPr>
          <a:xfrm>
            <a:off x="1447801" y="3305400"/>
            <a:ext cx="3886199" cy="416379"/>
          </a:xfrm>
          <a:prstGeom prst="rect">
            <a:avLst/>
          </a:prstGeom>
        </p:spPr>
      </p:pic>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4951483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avid Silver 2015"/>
          <p:cNvSpPr txBox="1"/>
          <p:nvPr/>
        </p:nvSpPr>
        <p:spPr>
          <a:xfrm>
            <a:off x="7633961" y="6505046"/>
            <a:ext cx="1178688" cy="2365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r" defTabSz="410765">
              <a:defRPr sz="1100">
                <a:latin typeface="Helvetica Light"/>
                <a:ea typeface="Helvetica Light"/>
                <a:cs typeface="Helvetica Light"/>
                <a:sym typeface="Helvetica Light"/>
              </a:defRPr>
            </a:lvl1pPr>
          </a:lstStyle>
          <a:p>
            <a:r>
              <a:t>David Silver 2015</a:t>
            </a:r>
          </a:p>
        </p:txBody>
      </p:sp>
      <p:pic>
        <p:nvPicPr>
          <p:cNvPr id="2" name="Picture 1"/>
          <p:cNvPicPr>
            <a:picLocks noChangeAspect="1"/>
          </p:cNvPicPr>
          <p:nvPr/>
        </p:nvPicPr>
        <p:blipFill>
          <a:blip r:embed="rId2"/>
          <a:stretch>
            <a:fillRect/>
          </a:stretch>
        </p:blipFill>
        <p:spPr>
          <a:xfrm>
            <a:off x="1052315" y="0"/>
            <a:ext cx="7039369" cy="6858000"/>
          </a:xfrm>
          <a:prstGeom prst="rect">
            <a:avLst/>
          </a:prstGeom>
        </p:spPr>
      </p:pic>
    </p:spTree>
    <p:extLst>
      <p:ext uri="{BB962C8B-B14F-4D97-AF65-F5344CB8AC3E}">
        <p14:creationId xmlns:p14="http://schemas.microsoft.com/office/powerpoint/2010/main" val="424499067"/>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p:nvPr/>
        </p:nvSpPr>
        <p:spPr>
          <a:xfrm>
            <a:off x="504200" y="1169503"/>
            <a:ext cx="7980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Remember: want to find a Q-function that satisfies the Bellman Equation: </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3" name="Shape 52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US" dirty="0">
                <a:solidFill>
                  <a:schemeClr val="tx1"/>
                </a:solidFill>
              </a:rPr>
              <a:t>Deep </a:t>
            </a:r>
            <a:r>
              <a:rPr lang="en" dirty="0">
                <a:solidFill>
                  <a:schemeClr val="tx1"/>
                </a:solidFill>
              </a:rPr>
              <a:t>Q-learning </a:t>
            </a:r>
          </a:p>
        </p:txBody>
      </p:sp>
      <p:pic>
        <p:nvPicPr>
          <p:cNvPr id="518" name="Shape 518"/>
          <p:cNvPicPr preferRelativeResize="0"/>
          <p:nvPr/>
        </p:nvPicPr>
        <p:blipFill rotWithShape="1">
          <a:blip r:embed="rId3">
            <a:alphaModFix/>
          </a:blip>
          <a:srcRect l="33402" b="-15511"/>
          <a:stretch/>
        </p:blipFill>
        <p:spPr>
          <a:xfrm>
            <a:off x="3004684" y="4836152"/>
            <a:ext cx="5314623" cy="497848"/>
          </a:xfrm>
          <a:prstGeom prst="rect">
            <a:avLst/>
          </a:prstGeom>
          <a:noFill/>
          <a:ln>
            <a:noFill/>
          </a:ln>
        </p:spPr>
      </p:pic>
      <p:sp>
        <p:nvSpPr>
          <p:cNvPr id="520" name="Shape 520"/>
          <p:cNvSpPr txBox="1"/>
          <p:nvPr/>
        </p:nvSpPr>
        <p:spPr>
          <a:xfrm>
            <a:off x="504200" y="2702379"/>
            <a:ext cx="2147100" cy="431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Loss function: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where</a:t>
            </a:r>
          </a:p>
        </p:txBody>
      </p:sp>
      <p:sp>
        <p:nvSpPr>
          <p:cNvPr id="524" name="Shape 524"/>
          <p:cNvSpPr txBox="1"/>
          <p:nvPr/>
        </p:nvSpPr>
        <p:spPr>
          <a:xfrm>
            <a:off x="504200" y="2438400"/>
            <a:ext cx="1497526"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FF"/>
                </a:solidFill>
                <a:latin typeface="Arial"/>
                <a:ea typeface="Arial"/>
                <a:cs typeface="Arial"/>
                <a:sym typeface="Arial"/>
              </a:rPr>
              <a:t>Forward Pass</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5" name="Shape 525"/>
          <p:cNvSpPr txBox="1"/>
          <p:nvPr/>
        </p:nvSpPr>
        <p:spPr>
          <a:xfrm>
            <a:off x="504200" y="4009800"/>
            <a:ext cx="58653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Backward Pass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526" name="Shape 526"/>
          <p:cNvSpPr txBox="1"/>
          <p:nvPr/>
        </p:nvSpPr>
        <p:spPr>
          <a:xfrm>
            <a:off x="504200" y="4314600"/>
            <a:ext cx="56571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Gradient update (with respect to Q-function parameters </a:t>
            </a:r>
            <a:r>
              <a:rPr lang="en" sz="1600" kern="0" dirty="0" err="1">
                <a:solidFill>
                  <a:srgbClr val="000000"/>
                </a:solidFill>
                <a:latin typeface="Arial"/>
                <a:ea typeface="Arial"/>
                <a:cs typeface="Arial"/>
                <a:sym typeface="Arial"/>
              </a:rPr>
              <a:t>θ</a:t>
            </a:r>
            <a:r>
              <a:rPr lang="en" sz="1600" kern="0" dirty="0">
                <a:solidFill>
                  <a:srgbClr val="000000"/>
                </a:solidFill>
                <a:latin typeface="Arial"/>
                <a:ea typeface="Arial"/>
                <a:cs typeface="Arial"/>
                <a:sym typeface="Arial"/>
              </a:rPr>
              <a:t>):</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pic>
        <p:nvPicPr>
          <p:cNvPr id="16" name="Picture 15"/>
          <p:cNvPicPr>
            <a:picLocks noChangeAspect="1"/>
          </p:cNvPicPr>
          <p:nvPr/>
        </p:nvPicPr>
        <p:blipFill>
          <a:blip r:embed="rId4"/>
          <a:stretch>
            <a:fillRect/>
          </a:stretch>
        </p:blipFill>
        <p:spPr>
          <a:xfrm>
            <a:off x="2009784" y="2785187"/>
            <a:ext cx="3324216" cy="332422"/>
          </a:xfrm>
          <a:prstGeom prst="rect">
            <a:avLst/>
          </a:prstGeom>
          <a:solidFill>
            <a:schemeClr val="lt1"/>
          </a:solidFill>
        </p:spPr>
      </p:pic>
      <p:pic>
        <p:nvPicPr>
          <p:cNvPr id="17" name="Picture 16"/>
          <p:cNvPicPr>
            <a:picLocks noChangeAspect="1"/>
          </p:cNvPicPr>
          <p:nvPr/>
        </p:nvPicPr>
        <p:blipFill>
          <a:blip r:embed="rId5"/>
          <a:stretch>
            <a:fillRect/>
          </a:stretch>
        </p:blipFill>
        <p:spPr>
          <a:xfrm>
            <a:off x="2133600" y="1579303"/>
            <a:ext cx="4454350" cy="401897"/>
          </a:xfrm>
          <a:prstGeom prst="rect">
            <a:avLst/>
          </a:prstGeom>
        </p:spPr>
      </p:pic>
      <p:pic>
        <p:nvPicPr>
          <p:cNvPr id="18" name="Picture 17"/>
          <p:cNvPicPr>
            <a:picLocks noChangeAspect="1"/>
          </p:cNvPicPr>
          <p:nvPr/>
        </p:nvPicPr>
        <p:blipFill>
          <a:blip r:embed="rId6"/>
          <a:stretch>
            <a:fillRect/>
          </a:stretch>
        </p:blipFill>
        <p:spPr>
          <a:xfrm>
            <a:off x="1447801" y="3305400"/>
            <a:ext cx="3886199" cy="416379"/>
          </a:xfrm>
          <a:prstGeom prst="rect">
            <a:avLst/>
          </a:prstGeom>
        </p:spPr>
      </p:pic>
      <p:pic>
        <p:nvPicPr>
          <p:cNvPr id="19" name="Shape 518"/>
          <p:cNvPicPr preferRelativeResize="0"/>
          <p:nvPr/>
        </p:nvPicPr>
        <p:blipFill rotWithShape="1">
          <a:blip r:embed="rId3">
            <a:alphaModFix/>
          </a:blip>
          <a:srcRect r="81838" b="1201"/>
          <a:stretch/>
        </p:blipFill>
        <p:spPr>
          <a:xfrm>
            <a:off x="1524000" y="4836152"/>
            <a:ext cx="1449308" cy="425824"/>
          </a:xfrm>
          <a:prstGeom prst="rect">
            <a:avLst/>
          </a:prstGeom>
          <a:noFill/>
          <a:ln>
            <a:noFill/>
          </a:ln>
        </p:spPr>
      </p:pic>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96499291"/>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p:nvPr/>
        </p:nvSpPr>
        <p:spPr>
          <a:xfrm>
            <a:off x="504200" y="1169503"/>
            <a:ext cx="79800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Remember: want to find a Q-function that satisfies the Bellman Equation: </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3" name="Shape 523"/>
          <p:cNvSpPr txBox="1">
            <a:spLocks noGrp="1"/>
          </p:cNvSpPr>
          <p:nvPr>
            <p:ph type="title"/>
          </p:nvPr>
        </p:nvSpPr>
        <p:spPr>
          <a:xfrm>
            <a:off x="457200" y="228600"/>
            <a:ext cx="8229600" cy="857400"/>
          </a:xfrm>
          <a:prstGeom prst="rect">
            <a:avLst/>
          </a:prstGeom>
        </p:spPr>
        <p:txBody>
          <a:bodyPr lIns="91425" tIns="91425" rIns="91425" bIns="91425" anchor="ctr" anchorCtr="0">
            <a:noAutofit/>
          </a:bodyPr>
          <a:lstStyle/>
          <a:p>
            <a:r>
              <a:rPr lang="en-US" dirty="0">
                <a:solidFill>
                  <a:schemeClr val="tx1"/>
                </a:solidFill>
              </a:rPr>
              <a:t>Deep </a:t>
            </a:r>
            <a:r>
              <a:rPr lang="en" dirty="0">
                <a:solidFill>
                  <a:schemeClr val="tx1"/>
                </a:solidFill>
              </a:rPr>
              <a:t>Q-learning </a:t>
            </a:r>
          </a:p>
        </p:txBody>
      </p:sp>
      <p:pic>
        <p:nvPicPr>
          <p:cNvPr id="518" name="Shape 518"/>
          <p:cNvPicPr preferRelativeResize="0"/>
          <p:nvPr/>
        </p:nvPicPr>
        <p:blipFill rotWithShape="1">
          <a:blip r:embed="rId3">
            <a:alphaModFix/>
          </a:blip>
          <a:srcRect l="33402" b="-15511"/>
          <a:stretch/>
        </p:blipFill>
        <p:spPr>
          <a:xfrm>
            <a:off x="3004684" y="4836152"/>
            <a:ext cx="5314623" cy="497848"/>
          </a:xfrm>
          <a:prstGeom prst="rect">
            <a:avLst/>
          </a:prstGeom>
          <a:noFill/>
          <a:ln>
            <a:noFill/>
          </a:ln>
        </p:spPr>
      </p:pic>
      <p:sp>
        <p:nvSpPr>
          <p:cNvPr id="520" name="Shape 520"/>
          <p:cNvSpPr txBox="1"/>
          <p:nvPr/>
        </p:nvSpPr>
        <p:spPr>
          <a:xfrm>
            <a:off x="504200" y="2702379"/>
            <a:ext cx="2147100" cy="431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Loss function:</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where</a:t>
            </a:r>
          </a:p>
        </p:txBody>
      </p:sp>
      <p:sp>
        <p:nvSpPr>
          <p:cNvPr id="522" name="Shape 522"/>
          <p:cNvSpPr txBox="1"/>
          <p:nvPr/>
        </p:nvSpPr>
        <p:spPr>
          <a:xfrm>
            <a:off x="6114225" y="2659800"/>
            <a:ext cx="2888700" cy="4644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0000FF"/>
                </a:solidFill>
                <a:latin typeface="Arial"/>
                <a:ea typeface="Arial"/>
                <a:cs typeface="Arial"/>
                <a:sym typeface="Arial"/>
              </a:rPr>
              <a:t>Iteratively try to make the Q-value close to the target value (</a:t>
            </a:r>
            <a:r>
              <a:rPr lang="en" sz="1400" kern="0" dirty="0" err="1">
                <a:solidFill>
                  <a:srgbClr val="0000FF"/>
                </a:solidFill>
                <a:latin typeface="Arial"/>
                <a:ea typeface="Arial"/>
                <a:cs typeface="Arial"/>
                <a:sym typeface="Arial"/>
              </a:rPr>
              <a:t>y</a:t>
            </a:r>
            <a:r>
              <a:rPr lang="en" sz="1400" kern="0" baseline="-25000" dirty="0" err="1">
                <a:solidFill>
                  <a:srgbClr val="0000FF"/>
                </a:solidFill>
                <a:latin typeface="Arial"/>
                <a:ea typeface="Arial"/>
                <a:cs typeface="Arial"/>
                <a:sym typeface="Arial"/>
              </a:rPr>
              <a:t>i</a:t>
            </a:r>
            <a:r>
              <a:rPr lang="en" sz="1400" kern="0" dirty="0">
                <a:solidFill>
                  <a:srgbClr val="0000FF"/>
                </a:solidFill>
                <a:latin typeface="Arial"/>
                <a:ea typeface="Arial"/>
                <a:cs typeface="Arial"/>
                <a:sym typeface="Arial"/>
              </a:rPr>
              <a:t>) it should have, if Q-function corresponds to optimal Q* (and optimal policy 𝝿*)</a:t>
            </a:r>
          </a:p>
        </p:txBody>
      </p:sp>
      <p:sp>
        <p:nvSpPr>
          <p:cNvPr id="524" name="Shape 524"/>
          <p:cNvSpPr txBox="1"/>
          <p:nvPr/>
        </p:nvSpPr>
        <p:spPr>
          <a:xfrm>
            <a:off x="504200" y="2438400"/>
            <a:ext cx="1497526"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FF"/>
                </a:solidFill>
                <a:latin typeface="Arial"/>
                <a:ea typeface="Arial"/>
                <a:cs typeface="Arial"/>
                <a:sym typeface="Arial"/>
              </a:rPr>
              <a:t>Forward Pass</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5" name="Shape 525"/>
          <p:cNvSpPr txBox="1"/>
          <p:nvPr/>
        </p:nvSpPr>
        <p:spPr>
          <a:xfrm>
            <a:off x="504200" y="4009800"/>
            <a:ext cx="5865300" cy="684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FF"/>
                </a:solidFill>
                <a:latin typeface="Arial"/>
                <a:ea typeface="Arial"/>
                <a:cs typeface="Arial"/>
                <a:sym typeface="Arial"/>
              </a:rPr>
              <a:t>Backward Pass</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sp>
        <p:nvSpPr>
          <p:cNvPr id="526" name="Shape 526"/>
          <p:cNvSpPr txBox="1"/>
          <p:nvPr/>
        </p:nvSpPr>
        <p:spPr>
          <a:xfrm>
            <a:off x="504200" y="4314600"/>
            <a:ext cx="5657100" cy="393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dirty="0">
                <a:solidFill>
                  <a:srgbClr val="000000"/>
                </a:solidFill>
                <a:latin typeface="Arial"/>
                <a:ea typeface="Arial"/>
                <a:cs typeface="Arial"/>
                <a:sym typeface="Arial"/>
              </a:rPr>
              <a:t>Gradient update (with respect to Q-function parameters </a:t>
            </a:r>
            <a:r>
              <a:rPr lang="en" sz="1600" kern="0" dirty="0" err="1">
                <a:solidFill>
                  <a:srgbClr val="000000"/>
                </a:solidFill>
                <a:latin typeface="Arial"/>
                <a:ea typeface="Arial"/>
                <a:cs typeface="Arial"/>
                <a:sym typeface="Arial"/>
              </a:rPr>
              <a:t>θ</a:t>
            </a:r>
            <a:r>
              <a:rPr lang="en" sz="1600" kern="0" dirty="0">
                <a:solidFill>
                  <a:srgbClr val="000000"/>
                </a:solidFill>
                <a:latin typeface="Arial"/>
                <a:ea typeface="Arial"/>
                <a:cs typeface="Arial"/>
                <a:sym typeface="Arial"/>
              </a:rPr>
              <a:t>):</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p:txBody>
      </p:sp>
      <p:cxnSp>
        <p:nvCxnSpPr>
          <p:cNvPr id="527" name="Shape 527"/>
          <p:cNvCxnSpPr/>
          <p:nvPr/>
        </p:nvCxnSpPr>
        <p:spPr>
          <a:xfrm flipH="1" flipV="1">
            <a:off x="5486401" y="2842676"/>
            <a:ext cx="674899" cy="365027"/>
          </a:xfrm>
          <a:prstGeom prst="straightConnector1">
            <a:avLst/>
          </a:prstGeom>
          <a:noFill/>
          <a:ln w="19050" cap="flat" cmpd="sng">
            <a:solidFill>
              <a:srgbClr val="0000FF"/>
            </a:solidFill>
            <a:prstDash val="solid"/>
            <a:round/>
            <a:headEnd type="none" w="lg" len="lg"/>
            <a:tailEnd type="triangle" w="lg" len="lg"/>
          </a:ln>
        </p:spPr>
      </p:cxnSp>
      <p:cxnSp>
        <p:nvCxnSpPr>
          <p:cNvPr id="528" name="Shape 528"/>
          <p:cNvCxnSpPr/>
          <p:nvPr/>
        </p:nvCxnSpPr>
        <p:spPr>
          <a:xfrm flipH="1" flipV="1">
            <a:off x="5334000" y="2043703"/>
            <a:ext cx="1035500" cy="706088"/>
          </a:xfrm>
          <a:prstGeom prst="straightConnector1">
            <a:avLst/>
          </a:prstGeom>
          <a:noFill/>
          <a:ln w="19050" cap="flat" cmpd="sng">
            <a:solidFill>
              <a:srgbClr val="0000FF"/>
            </a:solidFill>
            <a:prstDash val="solid"/>
            <a:round/>
            <a:headEnd type="none" w="lg" len="lg"/>
            <a:tailEnd type="triangle" w="lg" len="lg"/>
          </a:ln>
        </p:spPr>
      </p:cxnSp>
      <p:pic>
        <p:nvPicPr>
          <p:cNvPr id="16" name="Picture 15"/>
          <p:cNvPicPr>
            <a:picLocks noChangeAspect="1"/>
          </p:cNvPicPr>
          <p:nvPr/>
        </p:nvPicPr>
        <p:blipFill>
          <a:blip r:embed="rId4"/>
          <a:stretch>
            <a:fillRect/>
          </a:stretch>
        </p:blipFill>
        <p:spPr>
          <a:xfrm>
            <a:off x="2009784" y="2785187"/>
            <a:ext cx="3324216" cy="332422"/>
          </a:xfrm>
          <a:prstGeom prst="rect">
            <a:avLst/>
          </a:prstGeom>
          <a:solidFill>
            <a:schemeClr val="lt1"/>
          </a:solidFill>
        </p:spPr>
      </p:pic>
      <p:pic>
        <p:nvPicPr>
          <p:cNvPr id="17" name="Picture 16"/>
          <p:cNvPicPr>
            <a:picLocks noChangeAspect="1"/>
          </p:cNvPicPr>
          <p:nvPr/>
        </p:nvPicPr>
        <p:blipFill>
          <a:blip r:embed="rId5"/>
          <a:stretch>
            <a:fillRect/>
          </a:stretch>
        </p:blipFill>
        <p:spPr>
          <a:xfrm>
            <a:off x="2133600" y="1579303"/>
            <a:ext cx="4454350" cy="401897"/>
          </a:xfrm>
          <a:prstGeom prst="rect">
            <a:avLst/>
          </a:prstGeom>
        </p:spPr>
      </p:pic>
      <p:pic>
        <p:nvPicPr>
          <p:cNvPr id="18" name="Picture 17"/>
          <p:cNvPicPr>
            <a:picLocks noChangeAspect="1"/>
          </p:cNvPicPr>
          <p:nvPr/>
        </p:nvPicPr>
        <p:blipFill>
          <a:blip r:embed="rId6"/>
          <a:stretch>
            <a:fillRect/>
          </a:stretch>
        </p:blipFill>
        <p:spPr>
          <a:xfrm>
            <a:off x="1447801" y="3305400"/>
            <a:ext cx="3886199" cy="416379"/>
          </a:xfrm>
          <a:prstGeom prst="rect">
            <a:avLst/>
          </a:prstGeom>
        </p:spPr>
      </p:pic>
      <p:pic>
        <p:nvPicPr>
          <p:cNvPr id="19" name="Shape 518"/>
          <p:cNvPicPr preferRelativeResize="0"/>
          <p:nvPr/>
        </p:nvPicPr>
        <p:blipFill rotWithShape="1">
          <a:blip r:embed="rId3">
            <a:alphaModFix/>
          </a:blip>
          <a:srcRect r="81838" b="1201"/>
          <a:stretch/>
        </p:blipFill>
        <p:spPr>
          <a:xfrm>
            <a:off x="1524000" y="4836152"/>
            <a:ext cx="1449308" cy="425824"/>
          </a:xfrm>
          <a:prstGeom prst="rect">
            <a:avLst/>
          </a:prstGeom>
          <a:noFill/>
          <a:ln>
            <a:noFill/>
          </a:ln>
        </p:spPr>
      </p:pic>
      <p:sp>
        <p:nvSpPr>
          <p:cNvPr id="2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88283363"/>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Training the Q-network: Experience Replay</a:t>
            </a:r>
          </a:p>
        </p:txBody>
      </p:sp>
      <p:sp>
        <p:nvSpPr>
          <p:cNvPr id="691" name="Shape 691"/>
          <p:cNvSpPr txBox="1">
            <a:spLocks noGrp="1"/>
          </p:cNvSpPr>
          <p:nvPr>
            <p:ph type="sldNum" sz="quarter" idx="2"/>
          </p:nvPr>
        </p:nvSpPr>
        <p:spPr>
          <a:xfrm>
            <a:off x="6655689" y="5525100"/>
            <a:ext cx="548700" cy="393600"/>
          </a:xfrm>
          <a:prstGeom prst="rect">
            <a:avLst/>
          </a:prstGeom>
        </p:spPr>
        <p:txBody>
          <a:bodyPr lIns="91425" tIns="91425" rIns="91425" bIns="91425" anchor="ctr" anchorCtr="0">
            <a:noAutofit/>
          </a:bodyPr>
          <a:lstStyle/>
          <a:p>
            <a:fld id="{00000000-1234-1234-1234-123412341234}" type="slidenum">
              <a:rPr lang="en"/>
              <a:pPr/>
              <a:t>62</a:t>
            </a:fld>
            <a:endParaRPr lang="en"/>
          </a:p>
        </p:txBody>
      </p:sp>
      <p:sp>
        <p:nvSpPr>
          <p:cNvPr id="692" name="Shape 692"/>
          <p:cNvSpPr txBox="1"/>
          <p:nvPr/>
        </p:nvSpPr>
        <p:spPr>
          <a:xfrm>
            <a:off x="562700" y="2020300"/>
            <a:ext cx="81729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Learning from batches of consecutive samples is problematic:</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Samples are correlated =&gt; inefficient learning</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Current Q-network parameters determines next training samples (e.g. if maximizing action is to move left, training samples will be dominated by samples from left-hand size) =&gt; can lead to bad feedback loops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p:txBody>
      </p:sp>
      <p:sp>
        <p:nvSpPr>
          <p:cNvPr id="693" name="Shape 693"/>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Tree>
    <p:extLst>
      <p:ext uri="{BB962C8B-B14F-4D97-AF65-F5344CB8AC3E}">
        <p14:creationId xmlns:p14="http://schemas.microsoft.com/office/powerpoint/2010/main" val="624789151"/>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Training the Q-network: Experience Replay</a:t>
            </a:r>
          </a:p>
        </p:txBody>
      </p:sp>
      <p:sp>
        <p:nvSpPr>
          <p:cNvPr id="699" name="Shape 699"/>
          <p:cNvSpPr txBox="1">
            <a:spLocks noGrp="1"/>
          </p:cNvSpPr>
          <p:nvPr>
            <p:ph type="sldNum" sz="quarter" idx="2"/>
          </p:nvPr>
        </p:nvSpPr>
        <p:spPr>
          <a:xfrm>
            <a:off x="6655689" y="5525100"/>
            <a:ext cx="548700" cy="393600"/>
          </a:xfrm>
          <a:prstGeom prst="rect">
            <a:avLst/>
          </a:prstGeom>
        </p:spPr>
        <p:txBody>
          <a:bodyPr lIns="91425" tIns="91425" rIns="91425" bIns="91425" anchor="ctr" anchorCtr="0">
            <a:noAutofit/>
          </a:bodyPr>
          <a:lstStyle/>
          <a:p>
            <a:fld id="{00000000-1234-1234-1234-123412341234}" type="slidenum">
              <a:rPr lang="en"/>
              <a:pPr/>
              <a:t>63</a:t>
            </a:fld>
            <a:endParaRPr lang="en"/>
          </a:p>
        </p:txBody>
      </p:sp>
      <p:sp>
        <p:nvSpPr>
          <p:cNvPr id="700" name="Shape 700"/>
          <p:cNvSpPr txBox="1"/>
          <p:nvPr/>
        </p:nvSpPr>
        <p:spPr>
          <a:xfrm>
            <a:off x="562700" y="2020300"/>
            <a:ext cx="8172900" cy="7749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Learning from batches of consecutive samples is problematic:</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Samples are correlated =&gt; inefficient learning</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Current Q-network parameters determines next training samples (e.g. if maximizing action is to move left, training samples will be dominated by samples from left-hand size) =&gt; can lead to bad feedback loops</a:t>
            </a: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Address these problems using </a:t>
            </a:r>
            <a:r>
              <a:rPr lang="en" sz="1600" b="1" kern="0">
                <a:solidFill>
                  <a:srgbClr val="000000"/>
                </a:solidFill>
                <a:latin typeface="Arial"/>
                <a:ea typeface="Arial"/>
                <a:cs typeface="Arial"/>
                <a:sym typeface="Arial"/>
              </a:rPr>
              <a:t>experience replay</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Continually update a </a:t>
            </a:r>
            <a:r>
              <a:rPr lang="en" sz="1600" b="1" kern="0">
                <a:solidFill>
                  <a:srgbClr val="000000"/>
                </a:solidFill>
                <a:latin typeface="Arial"/>
                <a:ea typeface="Arial"/>
                <a:cs typeface="Arial"/>
                <a:sym typeface="Arial"/>
              </a:rPr>
              <a:t>replay memory</a:t>
            </a:r>
            <a:r>
              <a:rPr lang="en" sz="1600" kern="0">
                <a:solidFill>
                  <a:srgbClr val="000000"/>
                </a:solidFill>
                <a:latin typeface="Arial"/>
                <a:ea typeface="Arial"/>
                <a:cs typeface="Arial"/>
                <a:sym typeface="Arial"/>
              </a:rPr>
              <a:t> table of transitions (s</a:t>
            </a:r>
            <a:r>
              <a:rPr lang="en" sz="1600" kern="0" baseline="-25000">
                <a:solidFill>
                  <a:srgbClr val="000000"/>
                </a:solidFill>
                <a:latin typeface="Arial"/>
                <a:ea typeface="Arial"/>
                <a:cs typeface="Arial"/>
                <a:sym typeface="Arial"/>
              </a:rPr>
              <a:t>t</a:t>
            </a:r>
            <a:r>
              <a:rPr lang="en" sz="1600" kern="0">
                <a:solidFill>
                  <a:srgbClr val="000000"/>
                </a:solidFill>
                <a:latin typeface="Arial"/>
                <a:ea typeface="Arial"/>
                <a:cs typeface="Arial"/>
                <a:sym typeface="Arial"/>
              </a:rPr>
              <a:t>, a</a:t>
            </a:r>
            <a:r>
              <a:rPr lang="en" sz="1600" kern="0" baseline="-25000">
                <a:solidFill>
                  <a:srgbClr val="000000"/>
                </a:solidFill>
                <a:latin typeface="Arial"/>
                <a:ea typeface="Arial"/>
                <a:cs typeface="Arial"/>
                <a:sym typeface="Arial"/>
              </a:rPr>
              <a:t>t</a:t>
            </a:r>
            <a:r>
              <a:rPr lang="en" sz="1600" kern="0">
                <a:solidFill>
                  <a:srgbClr val="000000"/>
                </a:solidFill>
                <a:latin typeface="Arial"/>
                <a:ea typeface="Arial"/>
                <a:cs typeface="Arial"/>
                <a:sym typeface="Arial"/>
              </a:rPr>
              <a:t>, r</a:t>
            </a:r>
            <a:r>
              <a:rPr lang="en" sz="1600" kern="0" baseline="-25000">
                <a:solidFill>
                  <a:srgbClr val="000000"/>
                </a:solidFill>
                <a:latin typeface="Arial"/>
                <a:ea typeface="Arial"/>
                <a:cs typeface="Arial"/>
                <a:sym typeface="Arial"/>
              </a:rPr>
              <a:t>t</a:t>
            </a:r>
            <a:r>
              <a:rPr lang="en" sz="1600" kern="0">
                <a:solidFill>
                  <a:srgbClr val="000000"/>
                </a:solidFill>
                <a:latin typeface="Arial"/>
                <a:ea typeface="Arial"/>
                <a:cs typeface="Arial"/>
                <a:sym typeface="Arial"/>
              </a:rPr>
              <a:t>, s</a:t>
            </a:r>
            <a:r>
              <a:rPr lang="en" sz="1600" kern="0" baseline="-25000">
                <a:solidFill>
                  <a:srgbClr val="000000"/>
                </a:solidFill>
                <a:latin typeface="Arial"/>
                <a:ea typeface="Arial"/>
                <a:cs typeface="Arial"/>
                <a:sym typeface="Arial"/>
              </a:rPr>
              <a:t>t+1</a:t>
            </a:r>
            <a:r>
              <a:rPr lang="en" sz="1600" kern="0">
                <a:solidFill>
                  <a:srgbClr val="000000"/>
                </a:solidFill>
                <a:latin typeface="Arial"/>
                <a:ea typeface="Arial"/>
                <a:cs typeface="Arial"/>
                <a:sym typeface="Arial"/>
              </a:rPr>
              <a:t>) as game (experience) episodes are played</a:t>
            </a:r>
          </a:p>
          <a:p>
            <a:pPr marL="457200" indent="-330200" algn="l" eaLnBrk="1" fontAlgn="auto" hangingPunct="1">
              <a:spcBef>
                <a:spcPts val="0"/>
              </a:spcBef>
              <a:spcAft>
                <a:spcPts val="0"/>
              </a:spcAft>
              <a:buSzPct val="100000"/>
              <a:buFontTx/>
              <a:buChar char="-"/>
            </a:pPr>
            <a:r>
              <a:rPr lang="en" sz="1600" kern="0">
                <a:solidFill>
                  <a:srgbClr val="000000"/>
                </a:solidFill>
                <a:latin typeface="Arial"/>
                <a:ea typeface="Arial"/>
                <a:cs typeface="Arial"/>
                <a:sym typeface="Arial"/>
              </a:rPr>
              <a:t>Train Q-network on random minibatches of transitions from the replay memory, instead of consecutive samples </a:t>
            </a:r>
          </a:p>
        </p:txBody>
      </p:sp>
      <p:sp>
        <p:nvSpPr>
          <p:cNvPr id="701" name="Shape 701"/>
          <p:cNvSpPr txBox="1"/>
          <p:nvPr/>
        </p:nvSpPr>
        <p:spPr>
          <a:xfrm>
            <a:off x="5742425" y="857250"/>
            <a:ext cx="34611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NIPS Workshop 2013; Nature 2015]</a:t>
            </a:r>
          </a:p>
        </p:txBody>
      </p:sp>
    </p:spTree>
    <p:extLst>
      <p:ext uri="{BB962C8B-B14F-4D97-AF65-F5344CB8AC3E}">
        <p14:creationId xmlns:p14="http://schemas.microsoft.com/office/powerpoint/2010/main" val="2101069445"/>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 Replay</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64</a:t>
            </a:fld>
            <a:endParaRPr lang="en-US"/>
          </a:p>
        </p:txBody>
      </p:sp>
      <p:pic>
        <p:nvPicPr>
          <p:cNvPr id="6" name="Picture 5"/>
          <p:cNvPicPr>
            <a:picLocks noChangeAspect="1"/>
          </p:cNvPicPr>
          <p:nvPr/>
        </p:nvPicPr>
        <p:blipFill>
          <a:blip r:embed="rId2"/>
          <a:stretch>
            <a:fillRect/>
          </a:stretch>
        </p:blipFill>
        <p:spPr>
          <a:xfrm>
            <a:off x="0" y="1061016"/>
            <a:ext cx="9144000" cy="2977584"/>
          </a:xfrm>
          <a:prstGeom prst="rect">
            <a:avLst/>
          </a:prstGeom>
        </p:spPr>
      </p:pic>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David Silver</a:t>
            </a:r>
            <a:endParaRPr lang="en-US" sz="1200" dirty="0"/>
          </a:p>
        </p:txBody>
      </p:sp>
    </p:spTree>
    <p:extLst>
      <p:ext uri="{BB962C8B-B14F-4D97-AF65-F5344CB8AC3E}">
        <p14:creationId xmlns:p14="http://schemas.microsoft.com/office/powerpoint/2010/main" val="47681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4" name="Shape 804"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title="Google DeepMind's Deep Q-learning playing Atari Breakout">
            <a:hlinkClick r:id="rId3"/>
          </p:cNvPr>
          <p:cNvSpPr/>
          <p:nvPr/>
        </p:nvSpPr>
        <p:spPr>
          <a:xfrm>
            <a:off x="2170825" y="1189975"/>
            <a:ext cx="5068174" cy="3801124"/>
          </a:xfrm>
          <a:prstGeom prst="rect">
            <a:avLst/>
          </a:prstGeom>
          <a:blipFill>
            <a:blip r:embed="rId4">
              <a:alphaModFix/>
            </a:blip>
            <a:stretch>
              <a:fillRect/>
            </a:stretch>
          </a:blipFill>
          <a:ln>
            <a:noFill/>
          </a:ln>
        </p:spPr>
      </p:sp>
      <p:sp>
        <p:nvSpPr>
          <p:cNvPr id="805" name="Shape 805"/>
          <p:cNvSpPr txBox="1"/>
          <p:nvPr/>
        </p:nvSpPr>
        <p:spPr>
          <a:xfrm>
            <a:off x="6197700" y="5143500"/>
            <a:ext cx="3022500" cy="294000"/>
          </a:xfrm>
          <a:prstGeom prst="rect">
            <a:avLst/>
          </a:prstGeom>
          <a:noFill/>
          <a:ln>
            <a:noFill/>
          </a:ln>
        </p:spPr>
        <p:txBody>
          <a:bodyPr lIns="91425" tIns="91425" rIns="91425" bIns="91425" anchor="t" anchorCtr="0">
            <a:noAutofit/>
          </a:bodyPr>
          <a:lstStyle/>
          <a:p>
            <a:pPr>
              <a:spcBef>
                <a:spcPts val="0"/>
              </a:spcBef>
            </a:pPr>
            <a:r>
              <a:rPr lang="en" sz="800"/>
              <a:t>Video by </a:t>
            </a:r>
            <a:r>
              <a:rPr lang="en" sz="800">
                <a:solidFill>
                  <a:srgbClr val="222222"/>
                </a:solidFill>
                <a:highlight>
                  <a:srgbClr val="FFFFFF"/>
                </a:highlight>
              </a:rPr>
              <a:t>Károly Zsolnai-Fehér</a:t>
            </a:r>
            <a:r>
              <a:rPr lang="en" sz="800"/>
              <a:t>. Reproduced with permission.</a:t>
            </a:r>
          </a:p>
        </p:txBody>
      </p:sp>
      <p:sp>
        <p:nvSpPr>
          <p:cNvPr id="806" name="Shape 806"/>
          <p:cNvSpPr txBox="1"/>
          <p:nvPr/>
        </p:nvSpPr>
        <p:spPr>
          <a:xfrm>
            <a:off x="2145200" y="4955875"/>
            <a:ext cx="3461100" cy="403800"/>
          </a:xfrm>
          <a:prstGeom prst="rect">
            <a:avLst/>
          </a:prstGeom>
          <a:noFill/>
          <a:ln>
            <a:noFill/>
          </a:ln>
        </p:spPr>
        <p:txBody>
          <a:bodyPr lIns="91425" tIns="91425" rIns="91425" bIns="91425" anchor="t" anchorCtr="0">
            <a:noAutofit/>
          </a:bodyPr>
          <a:lstStyle/>
          <a:p>
            <a:pPr>
              <a:spcBef>
                <a:spcPts val="0"/>
              </a:spcBef>
            </a:pPr>
            <a:r>
              <a:rPr lang="en" sz="950" u="sng">
                <a:solidFill>
                  <a:srgbClr val="1155CC"/>
                </a:solidFill>
                <a:highlight>
                  <a:srgbClr val="FFFFFF"/>
                </a:highlight>
                <a:hlinkClick r:id="rId5"/>
              </a:rPr>
              <a:t>https://www.youtube.com/watch?v=V1eYniJ0Rnk</a:t>
            </a: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548372442"/>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RL</a:t>
            </a:r>
            <a:endParaRPr lang="en-US" dirty="0"/>
          </a:p>
        </p:txBody>
      </p:sp>
      <p:sp>
        <p:nvSpPr>
          <p:cNvPr id="3" name="Content Placeholder 2"/>
          <p:cNvSpPr>
            <a:spLocks noGrp="1"/>
          </p:cNvSpPr>
          <p:nvPr>
            <p:ph idx="1"/>
          </p:nvPr>
        </p:nvSpPr>
        <p:spPr/>
        <p:txBody>
          <a:bodyPr/>
          <a:lstStyle/>
          <a:p>
            <a:r>
              <a:rPr lang="en-US" dirty="0" smtClean="0"/>
              <a:t>Value-based RL</a:t>
            </a:r>
            <a:endParaRPr lang="en-US" dirty="0"/>
          </a:p>
          <a:p>
            <a:pPr lvl="1"/>
            <a:r>
              <a:rPr lang="en-US" dirty="0" smtClean="0"/>
              <a:t>Use neural nets to represent Q function </a:t>
            </a:r>
          </a:p>
          <a:p>
            <a:endParaRPr lang="en-US" dirty="0" smtClean="0"/>
          </a:p>
          <a:p>
            <a:r>
              <a:rPr lang="en-US" dirty="0" smtClean="0"/>
              <a:t>Policy-based RL</a:t>
            </a:r>
            <a:endParaRPr lang="en-US" dirty="0"/>
          </a:p>
          <a:p>
            <a:pPr lvl="1"/>
            <a:r>
              <a:rPr lang="en-US" dirty="0" smtClean="0"/>
              <a:t>Use neural nets to represent policy </a:t>
            </a:r>
            <a:endParaRPr lang="en-US" dirty="0"/>
          </a:p>
          <a:p>
            <a:pPr lvl="1"/>
            <a:endParaRPr lang="en-US" dirty="0"/>
          </a:p>
          <a:p>
            <a:r>
              <a:rPr lang="en-US" dirty="0"/>
              <a:t>Model</a:t>
            </a:r>
          </a:p>
          <a:p>
            <a:pPr lvl="1"/>
            <a:r>
              <a:rPr lang="en-US" dirty="0" smtClean="0"/>
              <a:t>Use neural nets to represent and learn the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pic>
        <p:nvPicPr>
          <p:cNvPr id="11" name="Picture 10"/>
          <p:cNvPicPr>
            <a:picLocks noChangeAspect="1"/>
          </p:cNvPicPr>
          <p:nvPr/>
        </p:nvPicPr>
        <p:blipFill>
          <a:blip r:embed="rId2"/>
          <a:stretch>
            <a:fillRect/>
          </a:stretch>
        </p:blipFill>
        <p:spPr>
          <a:xfrm>
            <a:off x="6070600" y="2057400"/>
            <a:ext cx="2768600" cy="317500"/>
          </a:xfrm>
          <a:prstGeom prst="rect">
            <a:avLst/>
          </a:prstGeom>
        </p:spPr>
      </p:pic>
      <p:pic>
        <p:nvPicPr>
          <p:cNvPr id="12" name="Picture 11"/>
          <p:cNvPicPr>
            <a:picLocks noChangeAspect="1"/>
          </p:cNvPicPr>
          <p:nvPr/>
        </p:nvPicPr>
        <p:blipFill>
          <a:blip r:embed="rId3"/>
          <a:stretch>
            <a:fillRect/>
          </a:stretch>
        </p:blipFill>
        <p:spPr>
          <a:xfrm>
            <a:off x="6096000" y="1587500"/>
            <a:ext cx="1168400" cy="317500"/>
          </a:xfrm>
          <a:prstGeom prst="rect">
            <a:avLst/>
          </a:prstGeom>
        </p:spPr>
      </p:pic>
      <p:pic>
        <p:nvPicPr>
          <p:cNvPr id="13" name="Picture 12"/>
          <p:cNvPicPr>
            <a:picLocks noChangeAspect="1"/>
          </p:cNvPicPr>
          <p:nvPr/>
        </p:nvPicPr>
        <p:blipFill>
          <a:blip r:embed="rId4"/>
          <a:stretch>
            <a:fillRect/>
          </a:stretch>
        </p:blipFill>
        <p:spPr>
          <a:xfrm>
            <a:off x="5562600" y="2965450"/>
            <a:ext cx="292100" cy="190500"/>
          </a:xfrm>
          <a:prstGeom prst="rect">
            <a:avLst/>
          </a:prstGeom>
        </p:spPr>
      </p:pic>
      <p:pic>
        <p:nvPicPr>
          <p:cNvPr id="15" name="Picture 14"/>
          <p:cNvPicPr>
            <a:picLocks noChangeAspect="1"/>
          </p:cNvPicPr>
          <p:nvPr/>
        </p:nvPicPr>
        <p:blipFill>
          <a:blip r:embed="rId5"/>
          <a:stretch>
            <a:fillRect/>
          </a:stretch>
        </p:blipFill>
        <p:spPr>
          <a:xfrm>
            <a:off x="5562600" y="3282950"/>
            <a:ext cx="1143000" cy="292100"/>
          </a:xfrm>
          <a:prstGeom prst="rect">
            <a:avLst/>
          </a:prstGeom>
        </p:spPr>
      </p:pic>
      <p:sp>
        <p:nvSpPr>
          <p:cNvPr id="10" name="Rectangle 9"/>
          <p:cNvSpPr/>
          <p:nvPr/>
        </p:nvSpPr>
        <p:spPr bwMode="auto">
          <a:xfrm>
            <a:off x="533400" y="1143000"/>
            <a:ext cx="8382000" cy="1231900"/>
          </a:xfrm>
          <a:prstGeom prst="rect">
            <a:avLst/>
          </a:prstGeom>
          <a:solidFill>
            <a:schemeClr val="bg1">
              <a:alpha val="8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33400" y="3657600"/>
            <a:ext cx="8382000" cy="1231900"/>
          </a:xfrm>
          <a:prstGeom prst="rect">
            <a:avLst/>
          </a:prstGeom>
          <a:solidFill>
            <a:schemeClr val="bg1">
              <a:alpha val="8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12068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p:nvPr/>
        </p:nvSpPr>
        <p:spPr>
          <a:xfrm>
            <a:off x="525800" y="1827125"/>
            <a:ext cx="82296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Formally, let’s define a class of parameterized policies: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For each policy, define its value:</a:t>
            </a: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26" name="Shape 826"/>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Policy Gradients</a:t>
            </a:r>
          </a:p>
        </p:txBody>
      </p:sp>
      <p:pic>
        <p:nvPicPr>
          <p:cNvPr id="828" name="Shape 828"/>
          <p:cNvPicPr preferRelativeResize="0"/>
          <p:nvPr/>
        </p:nvPicPr>
        <p:blipFill>
          <a:blip r:embed="rId3">
            <a:alphaModFix/>
          </a:blip>
          <a:stretch>
            <a:fillRect/>
          </a:stretch>
        </p:blipFill>
        <p:spPr>
          <a:xfrm>
            <a:off x="2658051" y="2795198"/>
            <a:ext cx="2295259" cy="857400"/>
          </a:xfrm>
          <a:prstGeom prst="rect">
            <a:avLst/>
          </a:prstGeom>
          <a:noFill/>
          <a:ln>
            <a:noFill/>
          </a:ln>
        </p:spPr>
      </p:pic>
      <p:pic>
        <p:nvPicPr>
          <p:cNvPr id="829" name="Shape 829"/>
          <p:cNvPicPr preferRelativeResize="0"/>
          <p:nvPr/>
        </p:nvPicPr>
        <p:blipFill>
          <a:blip r:embed="rId4">
            <a:alphaModFix/>
          </a:blip>
          <a:stretch>
            <a:fillRect/>
          </a:stretch>
        </p:blipFill>
        <p:spPr>
          <a:xfrm>
            <a:off x="6145901" y="1920625"/>
            <a:ext cx="2153141" cy="297524"/>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582100966"/>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p:nvPr/>
        </p:nvSpPr>
        <p:spPr>
          <a:xfrm>
            <a:off x="525800" y="1827125"/>
            <a:ext cx="82296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Formally, let’s define a class of parameterized policies: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For each policy, define its value: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We want to find the optimal policy</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How can we do this? </a:t>
            </a:r>
          </a:p>
        </p:txBody>
      </p:sp>
      <p:sp>
        <p:nvSpPr>
          <p:cNvPr id="835" name="Shape 835"/>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Policy Gradients</a:t>
            </a:r>
          </a:p>
        </p:txBody>
      </p:sp>
      <p:pic>
        <p:nvPicPr>
          <p:cNvPr id="837" name="Shape 837"/>
          <p:cNvPicPr preferRelativeResize="0"/>
          <p:nvPr/>
        </p:nvPicPr>
        <p:blipFill>
          <a:blip r:embed="rId3">
            <a:alphaModFix/>
          </a:blip>
          <a:stretch>
            <a:fillRect/>
          </a:stretch>
        </p:blipFill>
        <p:spPr>
          <a:xfrm>
            <a:off x="2658051" y="2795198"/>
            <a:ext cx="2295259" cy="857400"/>
          </a:xfrm>
          <a:prstGeom prst="rect">
            <a:avLst/>
          </a:prstGeom>
          <a:noFill/>
          <a:ln>
            <a:noFill/>
          </a:ln>
        </p:spPr>
      </p:pic>
      <p:pic>
        <p:nvPicPr>
          <p:cNvPr id="838" name="Shape 838"/>
          <p:cNvPicPr preferRelativeResize="0"/>
          <p:nvPr/>
        </p:nvPicPr>
        <p:blipFill>
          <a:blip r:embed="rId4">
            <a:alphaModFix/>
          </a:blip>
          <a:stretch>
            <a:fillRect/>
          </a:stretch>
        </p:blipFill>
        <p:spPr>
          <a:xfrm>
            <a:off x="4170401" y="4167676"/>
            <a:ext cx="1842725" cy="347175"/>
          </a:xfrm>
          <a:prstGeom prst="rect">
            <a:avLst/>
          </a:prstGeom>
          <a:noFill/>
          <a:ln>
            <a:noFill/>
          </a:ln>
        </p:spPr>
      </p:pic>
      <p:pic>
        <p:nvPicPr>
          <p:cNvPr id="839" name="Shape 839"/>
          <p:cNvPicPr preferRelativeResize="0"/>
          <p:nvPr/>
        </p:nvPicPr>
        <p:blipFill>
          <a:blip r:embed="rId5">
            <a:alphaModFix/>
          </a:blip>
          <a:stretch>
            <a:fillRect/>
          </a:stretch>
        </p:blipFill>
        <p:spPr>
          <a:xfrm>
            <a:off x="6145901" y="1920625"/>
            <a:ext cx="2153141" cy="297524"/>
          </a:xfrm>
          <a:prstGeom prst="rect">
            <a:avLst/>
          </a:prstGeom>
          <a:noFill/>
          <a:ln>
            <a:no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167458903"/>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p:nvPr/>
        </p:nvSpPr>
        <p:spPr>
          <a:xfrm>
            <a:off x="525800" y="1827125"/>
            <a:ext cx="82296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Formally, let’s define a class of parameterized policies: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For each policy, define its value: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We want to find the optimal policy</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How can we do this? </a:t>
            </a:r>
          </a:p>
        </p:txBody>
      </p:sp>
      <p:sp>
        <p:nvSpPr>
          <p:cNvPr id="845" name="Shape 845"/>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Policy Gradients</a:t>
            </a:r>
          </a:p>
        </p:txBody>
      </p:sp>
      <p:pic>
        <p:nvPicPr>
          <p:cNvPr id="847" name="Shape 847"/>
          <p:cNvPicPr preferRelativeResize="0"/>
          <p:nvPr/>
        </p:nvPicPr>
        <p:blipFill>
          <a:blip r:embed="rId3">
            <a:alphaModFix/>
          </a:blip>
          <a:stretch>
            <a:fillRect/>
          </a:stretch>
        </p:blipFill>
        <p:spPr>
          <a:xfrm>
            <a:off x="2658051" y="2795198"/>
            <a:ext cx="2295259" cy="857400"/>
          </a:xfrm>
          <a:prstGeom prst="rect">
            <a:avLst/>
          </a:prstGeom>
          <a:noFill/>
          <a:ln>
            <a:noFill/>
          </a:ln>
        </p:spPr>
      </p:pic>
      <p:pic>
        <p:nvPicPr>
          <p:cNvPr id="848" name="Shape 848"/>
          <p:cNvPicPr preferRelativeResize="0"/>
          <p:nvPr/>
        </p:nvPicPr>
        <p:blipFill>
          <a:blip r:embed="rId4">
            <a:alphaModFix/>
          </a:blip>
          <a:stretch>
            <a:fillRect/>
          </a:stretch>
        </p:blipFill>
        <p:spPr>
          <a:xfrm>
            <a:off x="4170401" y="4167676"/>
            <a:ext cx="1842725" cy="347175"/>
          </a:xfrm>
          <a:prstGeom prst="rect">
            <a:avLst/>
          </a:prstGeom>
          <a:noFill/>
          <a:ln>
            <a:noFill/>
          </a:ln>
        </p:spPr>
      </p:pic>
      <p:pic>
        <p:nvPicPr>
          <p:cNvPr id="849" name="Shape 849"/>
          <p:cNvPicPr preferRelativeResize="0"/>
          <p:nvPr/>
        </p:nvPicPr>
        <p:blipFill>
          <a:blip r:embed="rId5">
            <a:alphaModFix/>
          </a:blip>
          <a:stretch>
            <a:fillRect/>
          </a:stretch>
        </p:blipFill>
        <p:spPr>
          <a:xfrm>
            <a:off x="6145901" y="1920625"/>
            <a:ext cx="2153141" cy="297524"/>
          </a:xfrm>
          <a:prstGeom prst="rect">
            <a:avLst/>
          </a:prstGeom>
          <a:noFill/>
          <a:ln>
            <a:noFill/>
          </a:ln>
        </p:spPr>
      </p:pic>
      <p:sp>
        <p:nvSpPr>
          <p:cNvPr id="850" name="Shape 850"/>
          <p:cNvSpPr txBox="1"/>
          <p:nvPr/>
        </p:nvSpPr>
        <p:spPr>
          <a:xfrm>
            <a:off x="525800" y="4907850"/>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FF"/>
                </a:solidFill>
                <a:latin typeface="Arial"/>
                <a:ea typeface="Arial"/>
                <a:cs typeface="Arial"/>
                <a:sym typeface="Arial"/>
              </a:rPr>
              <a:t>Gradient ascent on policy parameters!</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2249908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robot_a2-4.mov" descr="robot_a2-4.mov"/>
          <p:cNvPicPr>
            <a:picLocks/>
          </p:cNvPicPr>
          <p:nvPr>
            <a:videoFile r:link="rId2"/>
            <p:extLst>
              <p:ext uri="{DAA4B4D4-6D71-4841-9C94-3DE7FCFB9230}">
                <p14:media xmlns:p14="http://schemas.microsoft.com/office/powerpoint/2010/main" r:embed="rId1"/>
              </p:ext>
            </p:extLst>
          </p:nvPr>
        </p:nvPicPr>
        <p:blipFill>
          <a:blip r:embed="rId10">
            <a:extLst/>
          </a:blip>
          <a:stretch>
            <a:fillRect/>
          </a:stretch>
        </p:blipFill>
        <p:spPr>
          <a:xfrm>
            <a:off x="4457700" y="634999"/>
            <a:ext cx="3810000" cy="2857501"/>
          </a:xfrm>
          <a:prstGeom prst="rect">
            <a:avLst/>
          </a:prstGeom>
          <a:ln w="12700">
            <a:miter lim="400000"/>
          </a:ln>
        </p:spPr>
      </p:pic>
      <p:sp>
        <p:nvSpPr>
          <p:cNvPr id="259" name="Example: Hajime Kimura’s RL Robots"/>
          <p:cNvSpPr txBox="1">
            <a:spLocks noGrp="1"/>
          </p:cNvSpPr>
          <p:nvPr>
            <p:ph type="title"/>
          </p:nvPr>
        </p:nvSpPr>
        <p:spPr>
          <a:xfrm>
            <a:off x="303088" y="-451731"/>
            <a:ext cx="8615475" cy="1518048"/>
          </a:xfrm>
          <a:prstGeom prst="rect">
            <a:avLst/>
          </a:prstGeom>
        </p:spPr>
        <p:txBody>
          <a:bodyPr/>
          <a:lstStyle/>
          <a:p>
            <a:r>
              <a:t>Example: Hajime Kimura’s RL Robots</a:t>
            </a:r>
          </a:p>
        </p:txBody>
      </p:sp>
      <p:sp>
        <p:nvSpPr>
          <p:cNvPr id="260" name="Before"/>
          <p:cNvSpPr txBox="1"/>
          <p:nvPr/>
        </p:nvSpPr>
        <p:spPr>
          <a:xfrm>
            <a:off x="1790700" y="3441700"/>
            <a:ext cx="1102073"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321468">
              <a:lnSpc>
                <a:spcPts val="2600"/>
              </a:lnSpc>
              <a:tabLst>
                <a:tab pos="914400" algn="l"/>
              </a:tabLst>
              <a:defRPr sz="2200">
                <a:latin typeface="Comic Sans MS"/>
                <a:ea typeface="Comic Sans MS"/>
                <a:cs typeface="Comic Sans MS"/>
                <a:sym typeface="Comic Sans MS"/>
              </a:defRPr>
            </a:lvl1pPr>
          </a:lstStyle>
          <a:p>
            <a:r>
              <a:t>Before</a:t>
            </a:r>
          </a:p>
        </p:txBody>
      </p:sp>
      <p:pic>
        <p:nvPicPr>
          <p:cNvPr id="261" name="robot_a0-8.mov" descr="robot_a0-8.mov"/>
          <p:cNvPicPr>
            <a:picLocks/>
          </p:cNvPicPr>
          <p:nvPr>
            <a:videoFile r:link="rId4"/>
            <p:extLst>
              <p:ext uri="{DAA4B4D4-6D71-4841-9C94-3DE7FCFB9230}">
                <p14:media xmlns:p14="http://schemas.microsoft.com/office/powerpoint/2010/main" r:embed="rId3"/>
              </p:ext>
            </p:extLst>
          </p:nvPr>
        </p:nvPicPr>
        <p:blipFill>
          <a:blip r:embed="rId11">
            <a:extLst/>
          </a:blip>
          <a:stretch>
            <a:fillRect/>
          </a:stretch>
        </p:blipFill>
        <p:spPr>
          <a:xfrm>
            <a:off x="368299" y="634999"/>
            <a:ext cx="3826935" cy="2870202"/>
          </a:xfrm>
          <a:prstGeom prst="rect">
            <a:avLst/>
          </a:prstGeom>
          <a:ln w="12700">
            <a:miter lim="400000"/>
          </a:ln>
        </p:spPr>
      </p:pic>
      <p:pic>
        <p:nvPicPr>
          <p:cNvPr id="262" name="robot_a02-3.mov" descr="robot_a02-3.mov"/>
          <p:cNvPicPr>
            <a:picLocks/>
          </p:cNvPicPr>
          <p:nvPr>
            <a:videoFile r:link="rId6"/>
            <p:extLst>
              <p:ext uri="{DAA4B4D4-6D71-4841-9C94-3DE7FCFB9230}">
                <p14:media xmlns:p14="http://schemas.microsoft.com/office/powerpoint/2010/main" r:embed="rId5"/>
              </p:ext>
            </p:extLst>
          </p:nvPr>
        </p:nvPicPr>
        <p:blipFill>
          <a:blip r:embed="rId12">
            <a:extLst/>
          </a:blip>
          <a:stretch>
            <a:fillRect/>
          </a:stretch>
        </p:blipFill>
        <p:spPr>
          <a:xfrm>
            <a:off x="444499" y="3810000"/>
            <a:ext cx="3670302" cy="2752725"/>
          </a:xfrm>
          <a:prstGeom prst="rect">
            <a:avLst/>
          </a:prstGeom>
          <a:ln w="12700">
            <a:miter lim="400000"/>
          </a:ln>
        </p:spPr>
      </p:pic>
      <p:pic>
        <p:nvPicPr>
          <p:cNvPr id="263" name="robot_b-4.mov" descr="robot_b-4.mov"/>
          <p:cNvPicPr>
            <a:picLocks/>
          </p:cNvPicPr>
          <p:nvPr>
            <a:videoFile r:link="rId8"/>
            <p:extLst>
              <p:ext uri="{DAA4B4D4-6D71-4841-9C94-3DE7FCFB9230}">
                <p14:media xmlns:p14="http://schemas.microsoft.com/office/powerpoint/2010/main" r:embed="rId7"/>
              </p:ext>
            </p:extLst>
          </p:nvPr>
        </p:nvPicPr>
        <p:blipFill>
          <a:blip r:embed="rId13">
            <a:extLst/>
          </a:blip>
          <a:stretch>
            <a:fillRect/>
          </a:stretch>
        </p:blipFill>
        <p:spPr>
          <a:xfrm>
            <a:off x="4559300" y="3797300"/>
            <a:ext cx="3657600" cy="2743201"/>
          </a:xfrm>
          <a:prstGeom prst="rect">
            <a:avLst/>
          </a:prstGeom>
          <a:ln w="12700">
            <a:miter lim="400000"/>
          </a:ln>
        </p:spPr>
      </p:pic>
      <p:sp>
        <p:nvSpPr>
          <p:cNvPr id="264" name="After"/>
          <p:cNvSpPr txBox="1"/>
          <p:nvPr/>
        </p:nvSpPr>
        <p:spPr>
          <a:xfrm>
            <a:off x="5905500" y="3429000"/>
            <a:ext cx="949226"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321468">
              <a:lnSpc>
                <a:spcPts val="2600"/>
              </a:lnSpc>
              <a:tabLst>
                <a:tab pos="914400" algn="l"/>
              </a:tabLst>
              <a:defRPr sz="2200">
                <a:latin typeface="Comic Sans MS"/>
                <a:ea typeface="Comic Sans MS"/>
                <a:cs typeface="Comic Sans MS"/>
                <a:sym typeface="Comic Sans MS"/>
              </a:defRPr>
            </a:lvl1pPr>
          </a:lstStyle>
          <a:p>
            <a:r>
              <a:t>After</a:t>
            </a:r>
          </a:p>
        </p:txBody>
      </p:sp>
      <p:sp>
        <p:nvSpPr>
          <p:cNvPr id="265" name="Backward"/>
          <p:cNvSpPr txBox="1"/>
          <p:nvPr/>
        </p:nvSpPr>
        <p:spPr>
          <a:xfrm>
            <a:off x="1638300" y="6489700"/>
            <a:ext cx="1473548"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321468">
              <a:lnSpc>
                <a:spcPts val="2600"/>
              </a:lnSpc>
              <a:tabLst>
                <a:tab pos="914400" algn="l"/>
              </a:tabLst>
              <a:defRPr sz="2200">
                <a:latin typeface="Comic Sans MS"/>
                <a:ea typeface="Comic Sans MS"/>
                <a:cs typeface="Comic Sans MS"/>
                <a:sym typeface="Comic Sans MS"/>
              </a:defRPr>
            </a:lvl1pPr>
          </a:lstStyle>
          <a:p>
            <a:r>
              <a:t>Backward</a:t>
            </a:r>
          </a:p>
        </p:txBody>
      </p:sp>
      <p:sp>
        <p:nvSpPr>
          <p:cNvPr id="266" name="New Robot, Same algorithm"/>
          <p:cNvSpPr txBox="1"/>
          <p:nvPr/>
        </p:nvSpPr>
        <p:spPr>
          <a:xfrm>
            <a:off x="4445000" y="6477000"/>
            <a:ext cx="4047828" cy="520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321468">
              <a:lnSpc>
                <a:spcPts val="2600"/>
              </a:lnSpc>
              <a:tabLst>
                <a:tab pos="914400" algn="l"/>
                <a:tab pos="1828800" algn="l"/>
                <a:tab pos="2743200" algn="l"/>
                <a:tab pos="3657600" algn="l"/>
              </a:tabLst>
              <a:defRPr sz="2200">
                <a:latin typeface="Comic Sans MS"/>
                <a:ea typeface="Comic Sans MS"/>
                <a:cs typeface="Comic Sans MS"/>
                <a:sym typeface="Comic Sans MS"/>
              </a:defRPr>
            </a:lvl1pPr>
          </a:lstStyle>
          <a:p>
            <a:r>
              <a:t>New Robot, Same algorithm</a:t>
            </a:r>
          </a:p>
        </p:txBody>
      </p: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Rich Sutton</a:t>
            </a:r>
            <a:endParaRPr lang="en-US" sz="1200" dirty="0"/>
          </a:p>
        </p:txBody>
      </p:sp>
    </p:spTree>
    <p:extLst>
      <p:ext uri="{BB962C8B-B14F-4D97-AF65-F5344CB8AC3E}">
        <p14:creationId xmlns:p14="http://schemas.microsoft.com/office/powerpoint/2010/main" val="97893094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8"/>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 fill="hold"/>
                                        <p:tgtEl>
                                          <p:spTgt spid="258"/>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262"/>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 fill="hold"/>
                                        <p:tgtEl>
                                          <p:spTgt spid="262"/>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63"/>
                                        </p:tgtEl>
                                        <p:attrNameLst>
                                          <p:attrName>style.visibility</p:attrName>
                                        </p:attrNameLst>
                                      </p:cBhvr>
                                      <p:to>
                                        <p:strVal val="visible"/>
                                      </p:to>
                                    </p:set>
                                  </p:childTnLst>
                                </p:cTn>
                              </p:par>
                            </p:childTnLst>
                          </p:cTn>
                        </p:par>
                        <p:par>
                          <p:cTn id="25" fill="hold">
                            <p:stCondLst>
                              <p:cond delay="0"/>
                            </p:stCondLst>
                            <p:childTnLst>
                              <p:par>
                                <p:cTn id="26" presetID="1" presetClass="mediacall" presetSubtype="0" fill="hold" nodeType="afterEffect">
                                  <p:stCondLst>
                                    <p:cond delay="0"/>
                                  </p:stCondLst>
                                  <p:childTnLst>
                                    <p:cmd type="call" cmd="playFrom(0.0)">
                                      <p:cBhvr>
                                        <p:cTn id="27" dur="1" fill="hold"/>
                                        <p:tgtEl>
                                          <p:spTgt spid="2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8" fill="hold" display="0">
                  <p:stCondLst>
                    <p:cond delay="indefinite"/>
                  </p:stCondLst>
                </p:cTn>
                <p:tgtEl>
                  <p:spTgt spid="258"/>
                </p:tgtEl>
              </p:cMediaNode>
            </p:video>
            <p:video>
              <p:cMediaNode vol="100000">
                <p:cTn id="29" fill="hold" display="0">
                  <p:stCondLst>
                    <p:cond delay="indefinite"/>
                  </p:stCondLst>
                </p:cTn>
                <p:tgtEl>
                  <p:spTgt spid="261"/>
                </p:tgtEl>
              </p:cMediaNode>
            </p:video>
            <p:video>
              <p:cMediaNode vol="100000">
                <p:cTn id="30" fill="hold" display="0">
                  <p:stCondLst>
                    <p:cond delay="indefinite"/>
                  </p:stCondLst>
                </p:cTn>
                <p:tgtEl>
                  <p:spTgt spid="262"/>
                </p:tgtEl>
              </p:cMediaNode>
            </p:video>
            <p:video>
              <p:cMediaNode vol="100000">
                <p:cTn id="31" fill="hold" display="0">
                  <p:stCondLst>
                    <p:cond delay="indefinite"/>
                  </p:stCondLst>
                </p:cTn>
                <p:tgtEl>
                  <p:spTgt spid="263"/>
                </p:tgtEl>
              </p:cMediaNode>
            </p:video>
          </p:childTnLst>
        </p:cTn>
      </p:par>
    </p:tnLst>
    <p:bldLst>
      <p:bldP spid="258" grpId="0" animBg="1" advAuto="0"/>
      <p:bldP spid="262" grpId="0" animBg="1" advAuto="0"/>
      <p:bldP spid="263"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Shape 855"/>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solidFill>
                  <a:schemeClr val="dk1"/>
                </a:solidFill>
              </a:rPr>
              <a:t>REINFORCE algorithm</a:t>
            </a:r>
          </a:p>
        </p:txBody>
      </p:sp>
      <p:pic>
        <p:nvPicPr>
          <p:cNvPr id="857" name="Shape 857"/>
          <p:cNvPicPr preferRelativeResize="0"/>
          <p:nvPr/>
        </p:nvPicPr>
        <p:blipFill>
          <a:blip r:embed="rId3">
            <a:alphaModFix/>
          </a:blip>
          <a:stretch>
            <a:fillRect/>
          </a:stretch>
        </p:blipFill>
        <p:spPr>
          <a:xfrm>
            <a:off x="4637200" y="3875637"/>
            <a:ext cx="2661642" cy="297524"/>
          </a:xfrm>
          <a:prstGeom prst="rect">
            <a:avLst/>
          </a:prstGeom>
          <a:noFill/>
          <a:ln>
            <a:noFill/>
          </a:ln>
        </p:spPr>
      </p:pic>
      <p:pic>
        <p:nvPicPr>
          <p:cNvPr id="858" name="Shape 858"/>
          <p:cNvPicPr preferRelativeResize="0"/>
          <p:nvPr/>
        </p:nvPicPr>
        <p:blipFill>
          <a:blip r:embed="rId4">
            <a:alphaModFix/>
          </a:blip>
          <a:stretch>
            <a:fillRect/>
          </a:stretch>
        </p:blipFill>
        <p:spPr>
          <a:xfrm>
            <a:off x="3015750" y="2369273"/>
            <a:ext cx="2626700" cy="994075"/>
          </a:xfrm>
          <a:prstGeom prst="rect">
            <a:avLst/>
          </a:prstGeom>
          <a:noFill/>
          <a:ln>
            <a:noFill/>
          </a:ln>
        </p:spPr>
      </p:pic>
      <p:sp>
        <p:nvSpPr>
          <p:cNvPr id="859" name="Shape 859"/>
          <p:cNvSpPr txBox="1"/>
          <p:nvPr/>
        </p:nvSpPr>
        <p:spPr>
          <a:xfrm>
            <a:off x="476575" y="1842675"/>
            <a:ext cx="81117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61111"/>
            </a:pPr>
            <a:r>
              <a:rPr lang="en" sz="1800" kern="0">
                <a:solidFill>
                  <a:srgbClr val="000000"/>
                </a:solidFill>
                <a:latin typeface="Arial"/>
                <a:ea typeface="Arial"/>
                <a:cs typeface="Arial"/>
                <a:sym typeface="Arial"/>
              </a:rPr>
              <a:t>Mathematically, we can write:</a:t>
            </a: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61111"/>
            </a:pPr>
            <a:r>
              <a:rPr lang="en" sz="1800" kern="0">
                <a:solidFill>
                  <a:srgbClr val="000000"/>
                </a:solidFill>
                <a:latin typeface="Arial"/>
                <a:ea typeface="Arial"/>
                <a:cs typeface="Arial"/>
                <a:sym typeface="Arial"/>
              </a:rPr>
              <a:t>Where r(𝜏) is the reward of a trajectory</a:t>
            </a:r>
          </a:p>
          <a:p>
            <a:pPr algn="l" eaLnBrk="1" fontAlgn="auto" hangingPunct="1">
              <a:spcBef>
                <a:spcPts val="0"/>
              </a:spcBef>
              <a:spcAft>
                <a:spcPts val="0"/>
              </a:spcAft>
              <a:buClr>
                <a:srgbClr val="000000"/>
              </a:buClr>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81529361"/>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Shape 864"/>
          <p:cNvSpPr txBox="1">
            <a:spLocks noGrp="1"/>
          </p:cNvSpPr>
          <p:nvPr>
            <p:ph type="title"/>
          </p:nvPr>
        </p:nvSpPr>
        <p:spPr>
          <a:xfrm>
            <a:off x="461900" y="1063228"/>
            <a:ext cx="8229600" cy="857400"/>
          </a:xfrm>
          <a:prstGeom prst="rect">
            <a:avLst/>
          </a:prstGeom>
        </p:spPr>
        <p:txBody>
          <a:bodyPr lIns="91425" tIns="91425" rIns="91425" bIns="91425" anchor="ctr" anchorCtr="0">
            <a:noAutofit/>
          </a:bodyPr>
          <a:lstStyle/>
          <a:p>
            <a:r>
              <a:rPr lang="en" dirty="0">
                <a:solidFill>
                  <a:schemeClr val="tx1"/>
                </a:solidFill>
              </a:rPr>
              <a:t>REINFORCE algorithm</a:t>
            </a:r>
          </a:p>
        </p:txBody>
      </p:sp>
      <p:pic>
        <p:nvPicPr>
          <p:cNvPr id="866" name="Shape 866"/>
          <p:cNvPicPr preferRelativeResize="0"/>
          <p:nvPr/>
        </p:nvPicPr>
        <p:blipFill>
          <a:blip r:embed="rId3">
            <a:alphaModFix/>
          </a:blip>
          <a:stretch>
            <a:fillRect/>
          </a:stretch>
        </p:blipFill>
        <p:spPr>
          <a:xfrm>
            <a:off x="2506225" y="1920624"/>
            <a:ext cx="2265556" cy="857400"/>
          </a:xfrm>
          <a:prstGeom prst="rect">
            <a:avLst/>
          </a:prstGeom>
          <a:noFill/>
          <a:ln>
            <a:noFill/>
          </a:ln>
        </p:spPr>
      </p:pic>
      <p:sp>
        <p:nvSpPr>
          <p:cNvPr id="867" name="Shape 867"/>
          <p:cNvSpPr txBox="1"/>
          <p:nvPr/>
        </p:nvSpPr>
        <p:spPr>
          <a:xfrm>
            <a:off x="4799700" y="1157125"/>
            <a:ext cx="6600" cy="4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pPr>
            <a:endParaRPr sz="1400" kern="0">
              <a:solidFill>
                <a:srgbClr val="000000"/>
              </a:solidFill>
              <a:latin typeface="Arial"/>
              <a:ea typeface="Arial"/>
              <a:cs typeface="Arial"/>
              <a:sym typeface="Arial"/>
            </a:endParaRPr>
          </a:p>
        </p:txBody>
      </p:sp>
      <p:sp>
        <p:nvSpPr>
          <p:cNvPr id="868" name="Shape 868"/>
          <p:cNvSpPr txBox="1"/>
          <p:nvPr/>
        </p:nvSpPr>
        <p:spPr>
          <a:xfrm>
            <a:off x="425300" y="1786700"/>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Expected reward:</a:t>
            </a:r>
          </a:p>
        </p:txBody>
      </p:sp>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14396019"/>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461900" y="1063228"/>
            <a:ext cx="8229600" cy="857400"/>
          </a:xfrm>
          <a:prstGeom prst="rect">
            <a:avLst/>
          </a:prstGeom>
        </p:spPr>
        <p:txBody>
          <a:bodyPr lIns="91425" tIns="91425" rIns="91425" bIns="91425" anchor="ctr" anchorCtr="0">
            <a:noAutofit/>
          </a:bodyPr>
          <a:lstStyle/>
          <a:p>
            <a:r>
              <a:rPr lang="en" dirty="0">
                <a:solidFill>
                  <a:schemeClr val="tx1"/>
                </a:solidFill>
              </a:rPr>
              <a:t>REINFORCE algorithm</a:t>
            </a:r>
          </a:p>
        </p:txBody>
      </p:sp>
      <p:pic>
        <p:nvPicPr>
          <p:cNvPr id="875" name="Shape 875"/>
          <p:cNvPicPr preferRelativeResize="0"/>
          <p:nvPr/>
        </p:nvPicPr>
        <p:blipFill>
          <a:blip r:embed="rId3">
            <a:alphaModFix/>
          </a:blip>
          <a:stretch>
            <a:fillRect/>
          </a:stretch>
        </p:blipFill>
        <p:spPr>
          <a:xfrm>
            <a:off x="2506225" y="1920624"/>
            <a:ext cx="2265556" cy="857400"/>
          </a:xfrm>
          <a:prstGeom prst="rect">
            <a:avLst/>
          </a:prstGeom>
          <a:noFill/>
          <a:ln>
            <a:noFill/>
          </a:ln>
        </p:spPr>
      </p:pic>
      <p:pic>
        <p:nvPicPr>
          <p:cNvPr id="876" name="Shape 876"/>
          <p:cNvPicPr preferRelativeResize="0"/>
          <p:nvPr/>
        </p:nvPicPr>
        <p:blipFill>
          <a:blip r:embed="rId4">
            <a:alphaModFix/>
          </a:blip>
          <a:stretch>
            <a:fillRect/>
          </a:stretch>
        </p:blipFill>
        <p:spPr>
          <a:xfrm>
            <a:off x="3015751" y="2955175"/>
            <a:ext cx="3007605" cy="548637"/>
          </a:xfrm>
          <a:prstGeom prst="rect">
            <a:avLst/>
          </a:prstGeom>
          <a:noFill/>
          <a:ln>
            <a:noFill/>
          </a:ln>
        </p:spPr>
      </p:pic>
      <p:sp>
        <p:nvSpPr>
          <p:cNvPr id="877" name="Shape 877"/>
          <p:cNvSpPr txBox="1"/>
          <p:nvPr/>
        </p:nvSpPr>
        <p:spPr>
          <a:xfrm>
            <a:off x="4799700" y="1157125"/>
            <a:ext cx="6600" cy="4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78" name="Shape 878"/>
          <p:cNvSpPr txBox="1"/>
          <p:nvPr/>
        </p:nvSpPr>
        <p:spPr>
          <a:xfrm>
            <a:off x="405675" y="2972525"/>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Now let’s differentiate this: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79" name="Shape 879"/>
          <p:cNvSpPr txBox="1"/>
          <p:nvPr/>
        </p:nvSpPr>
        <p:spPr>
          <a:xfrm>
            <a:off x="425300" y="1786700"/>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Expected reward:</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75448755"/>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Shape 884"/>
          <p:cNvSpPr txBox="1">
            <a:spLocks noGrp="1"/>
          </p:cNvSpPr>
          <p:nvPr>
            <p:ph type="title"/>
          </p:nvPr>
        </p:nvSpPr>
        <p:spPr>
          <a:xfrm>
            <a:off x="461900" y="1063228"/>
            <a:ext cx="8229600" cy="857400"/>
          </a:xfrm>
          <a:prstGeom prst="rect">
            <a:avLst/>
          </a:prstGeom>
        </p:spPr>
        <p:txBody>
          <a:bodyPr lIns="91425" tIns="91425" rIns="91425" bIns="91425" anchor="ctr" anchorCtr="0">
            <a:noAutofit/>
          </a:bodyPr>
          <a:lstStyle/>
          <a:p>
            <a:r>
              <a:rPr lang="en" dirty="0">
                <a:solidFill>
                  <a:schemeClr val="tx1"/>
                </a:solidFill>
              </a:rPr>
              <a:t>REINFORCE algorithm</a:t>
            </a:r>
          </a:p>
        </p:txBody>
      </p:sp>
      <p:pic>
        <p:nvPicPr>
          <p:cNvPr id="886" name="Shape 886"/>
          <p:cNvPicPr preferRelativeResize="0"/>
          <p:nvPr/>
        </p:nvPicPr>
        <p:blipFill>
          <a:blip r:embed="rId3">
            <a:alphaModFix/>
          </a:blip>
          <a:stretch>
            <a:fillRect/>
          </a:stretch>
        </p:blipFill>
        <p:spPr>
          <a:xfrm>
            <a:off x="2506225" y="1920624"/>
            <a:ext cx="2265556" cy="857400"/>
          </a:xfrm>
          <a:prstGeom prst="rect">
            <a:avLst/>
          </a:prstGeom>
          <a:noFill/>
          <a:ln>
            <a:noFill/>
          </a:ln>
        </p:spPr>
      </p:pic>
      <p:pic>
        <p:nvPicPr>
          <p:cNvPr id="887" name="Shape 887"/>
          <p:cNvPicPr preferRelativeResize="0"/>
          <p:nvPr/>
        </p:nvPicPr>
        <p:blipFill>
          <a:blip r:embed="rId4">
            <a:alphaModFix/>
          </a:blip>
          <a:stretch>
            <a:fillRect/>
          </a:stretch>
        </p:blipFill>
        <p:spPr>
          <a:xfrm>
            <a:off x="3015751" y="2955175"/>
            <a:ext cx="3007605" cy="548637"/>
          </a:xfrm>
          <a:prstGeom prst="rect">
            <a:avLst/>
          </a:prstGeom>
          <a:noFill/>
          <a:ln>
            <a:noFill/>
          </a:ln>
        </p:spPr>
      </p:pic>
      <p:sp>
        <p:nvSpPr>
          <p:cNvPr id="888" name="Shape 888"/>
          <p:cNvSpPr txBox="1"/>
          <p:nvPr/>
        </p:nvSpPr>
        <p:spPr>
          <a:xfrm>
            <a:off x="6111775" y="2914050"/>
            <a:ext cx="2955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FF0000"/>
                </a:solidFill>
                <a:latin typeface="Arial"/>
                <a:ea typeface="Arial"/>
                <a:cs typeface="Arial"/>
                <a:sym typeface="Arial"/>
              </a:rPr>
              <a:t>Intractable! </a:t>
            </a:r>
            <a:r>
              <a:rPr lang="en-US" sz="1400" kern="0" dirty="0" smtClean="0">
                <a:solidFill>
                  <a:srgbClr val="FF0000"/>
                </a:solidFill>
                <a:latin typeface="Arial"/>
                <a:ea typeface="Arial"/>
                <a:cs typeface="Arial"/>
                <a:sym typeface="Arial"/>
              </a:rPr>
              <a:t>Expectation of </a:t>
            </a:r>
            <a:r>
              <a:rPr lang="en-US" sz="1400" kern="0" dirty="0">
                <a:solidFill>
                  <a:srgbClr val="FF0000"/>
                </a:solidFill>
                <a:latin typeface="Arial"/>
                <a:ea typeface="Arial"/>
                <a:cs typeface="Arial"/>
                <a:sym typeface="Arial"/>
              </a:rPr>
              <a:t>g</a:t>
            </a:r>
            <a:r>
              <a:rPr lang="en" sz="1400" kern="0" dirty="0" err="1" smtClean="0">
                <a:solidFill>
                  <a:srgbClr val="FF0000"/>
                </a:solidFill>
                <a:latin typeface="Arial"/>
                <a:ea typeface="Arial"/>
                <a:cs typeface="Arial"/>
                <a:sym typeface="Arial"/>
              </a:rPr>
              <a:t>radient</a:t>
            </a:r>
            <a:r>
              <a:rPr lang="en" sz="1400" kern="0" dirty="0" smtClean="0">
                <a:solidFill>
                  <a:srgbClr val="FF0000"/>
                </a:solidFill>
                <a:latin typeface="Arial"/>
                <a:ea typeface="Arial"/>
                <a:cs typeface="Arial"/>
                <a:sym typeface="Arial"/>
              </a:rPr>
              <a:t> is </a:t>
            </a:r>
            <a:r>
              <a:rPr lang="en" sz="1400" kern="0" dirty="0">
                <a:solidFill>
                  <a:srgbClr val="FF0000"/>
                </a:solidFill>
                <a:latin typeface="Arial"/>
                <a:ea typeface="Arial"/>
                <a:cs typeface="Arial"/>
                <a:sym typeface="Arial"/>
              </a:rPr>
              <a:t>problematic when p depends on </a:t>
            </a:r>
            <a:r>
              <a:rPr lang="en" sz="1400" kern="0" dirty="0" err="1">
                <a:solidFill>
                  <a:srgbClr val="FF0000"/>
                </a:solidFill>
                <a:latin typeface="Arial"/>
                <a:ea typeface="Arial"/>
                <a:cs typeface="Arial"/>
                <a:sym typeface="Arial"/>
              </a:rPr>
              <a:t>θ</a:t>
            </a:r>
            <a:r>
              <a:rPr lang="en" sz="1400" kern="0" dirty="0">
                <a:solidFill>
                  <a:srgbClr val="FF0000"/>
                </a:solidFill>
                <a:latin typeface="Arial"/>
                <a:ea typeface="Arial"/>
                <a:cs typeface="Arial"/>
                <a:sym typeface="Arial"/>
              </a:rPr>
              <a:t> </a:t>
            </a:r>
          </a:p>
        </p:txBody>
      </p:sp>
      <p:sp>
        <p:nvSpPr>
          <p:cNvPr id="889" name="Shape 889"/>
          <p:cNvSpPr txBox="1"/>
          <p:nvPr/>
        </p:nvSpPr>
        <p:spPr>
          <a:xfrm>
            <a:off x="4799700" y="1157125"/>
            <a:ext cx="6600" cy="4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90" name="Shape 890"/>
          <p:cNvSpPr txBox="1"/>
          <p:nvPr/>
        </p:nvSpPr>
        <p:spPr>
          <a:xfrm>
            <a:off x="405675" y="2972525"/>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Now let’s differentiate this: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6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891" name="Shape 891"/>
          <p:cNvSpPr txBox="1"/>
          <p:nvPr/>
        </p:nvSpPr>
        <p:spPr>
          <a:xfrm>
            <a:off x="425300" y="1786700"/>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Expected reward:</a:t>
            </a: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12131553"/>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Shape 896"/>
          <p:cNvSpPr txBox="1">
            <a:spLocks noGrp="1"/>
          </p:cNvSpPr>
          <p:nvPr>
            <p:ph type="title"/>
          </p:nvPr>
        </p:nvSpPr>
        <p:spPr>
          <a:xfrm>
            <a:off x="461900" y="1063228"/>
            <a:ext cx="8229600" cy="857400"/>
          </a:xfrm>
          <a:prstGeom prst="rect">
            <a:avLst/>
          </a:prstGeom>
        </p:spPr>
        <p:txBody>
          <a:bodyPr lIns="91425" tIns="91425" rIns="91425" bIns="91425" anchor="ctr" anchorCtr="0">
            <a:noAutofit/>
          </a:bodyPr>
          <a:lstStyle/>
          <a:p>
            <a:r>
              <a:rPr lang="en" dirty="0">
                <a:solidFill>
                  <a:schemeClr val="tx1"/>
                </a:solidFill>
              </a:rPr>
              <a:t>REINFORCE algorithm</a:t>
            </a:r>
          </a:p>
        </p:txBody>
      </p:sp>
      <p:pic>
        <p:nvPicPr>
          <p:cNvPr id="898" name="Shape 898"/>
          <p:cNvPicPr preferRelativeResize="0"/>
          <p:nvPr/>
        </p:nvPicPr>
        <p:blipFill>
          <a:blip r:embed="rId3">
            <a:alphaModFix/>
          </a:blip>
          <a:stretch>
            <a:fillRect/>
          </a:stretch>
        </p:blipFill>
        <p:spPr>
          <a:xfrm>
            <a:off x="2506225" y="1920624"/>
            <a:ext cx="2265556" cy="857400"/>
          </a:xfrm>
          <a:prstGeom prst="rect">
            <a:avLst/>
          </a:prstGeom>
          <a:noFill/>
          <a:ln>
            <a:noFill/>
          </a:ln>
        </p:spPr>
      </p:pic>
      <p:pic>
        <p:nvPicPr>
          <p:cNvPr id="899" name="Shape 899"/>
          <p:cNvPicPr preferRelativeResize="0"/>
          <p:nvPr/>
        </p:nvPicPr>
        <p:blipFill>
          <a:blip r:embed="rId4">
            <a:alphaModFix/>
          </a:blip>
          <a:stretch>
            <a:fillRect/>
          </a:stretch>
        </p:blipFill>
        <p:spPr>
          <a:xfrm>
            <a:off x="3015751" y="2955175"/>
            <a:ext cx="3007605" cy="548637"/>
          </a:xfrm>
          <a:prstGeom prst="rect">
            <a:avLst/>
          </a:prstGeom>
          <a:noFill/>
          <a:ln>
            <a:noFill/>
          </a:ln>
        </p:spPr>
      </p:pic>
      <p:sp>
        <p:nvSpPr>
          <p:cNvPr id="900" name="Shape 900"/>
          <p:cNvSpPr txBox="1"/>
          <p:nvPr/>
        </p:nvSpPr>
        <p:spPr>
          <a:xfrm>
            <a:off x="6111775" y="2914050"/>
            <a:ext cx="2955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FF0000"/>
                </a:solidFill>
                <a:latin typeface="Arial"/>
                <a:ea typeface="Arial"/>
                <a:cs typeface="Arial"/>
                <a:sym typeface="Arial"/>
              </a:rPr>
              <a:t>Intractable! </a:t>
            </a:r>
            <a:r>
              <a:rPr lang="en-US" sz="1400" kern="0" dirty="0">
                <a:solidFill>
                  <a:srgbClr val="FF0000"/>
                </a:solidFill>
                <a:latin typeface="Arial"/>
                <a:ea typeface="Arial"/>
                <a:cs typeface="Arial"/>
                <a:sym typeface="Arial"/>
              </a:rPr>
              <a:t>Expectation of g</a:t>
            </a:r>
            <a:r>
              <a:rPr lang="en" sz="1400" kern="0" dirty="0" err="1">
                <a:solidFill>
                  <a:srgbClr val="FF0000"/>
                </a:solidFill>
                <a:latin typeface="Arial"/>
                <a:ea typeface="Arial"/>
                <a:cs typeface="Arial"/>
                <a:sym typeface="Arial"/>
              </a:rPr>
              <a:t>radient</a:t>
            </a:r>
            <a:r>
              <a:rPr lang="en" sz="1400" kern="0" dirty="0">
                <a:solidFill>
                  <a:srgbClr val="FF0000"/>
                </a:solidFill>
                <a:latin typeface="Arial"/>
                <a:ea typeface="Arial"/>
                <a:cs typeface="Arial"/>
                <a:sym typeface="Arial"/>
              </a:rPr>
              <a:t> is problematic when p depends on </a:t>
            </a:r>
            <a:r>
              <a:rPr lang="en" sz="1400" kern="0" dirty="0" err="1">
                <a:solidFill>
                  <a:srgbClr val="FF0000"/>
                </a:solidFill>
                <a:latin typeface="Arial"/>
                <a:ea typeface="Arial"/>
                <a:cs typeface="Arial"/>
                <a:sym typeface="Arial"/>
              </a:rPr>
              <a:t>θ</a:t>
            </a:r>
            <a:r>
              <a:rPr lang="en" sz="1400" kern="0" dirty="0">
                <a:solidFill>
                  <a:srgbClr val="FF0000"/>
                </a:solidFill>
                <a:latin typeface="Arial"/>
                <a:ea typeface="Arial"/>
                <a:cs typeface="Arial"/>
                <a:sym typeface="Arial"/>
              </a:rPr>
              <a:t> </a:t>
            </a:r>
          </a:p>
        </p:txBody>
      </p:sp>
      <p:pic>
        <p:nvPicPr>
          <p:cNvPr id="901" name="Shape 901"/>
          <p:cNvPicPr preferRelativeResize="0"/>
          <p:nvPr/>
        </p:nvPicPr>
        <p:blipFill>
          <a:blip r:embed="rId5">
            <a:alphaModFix/>
          </a:blip>
          <a:stretch>
            <a:fillRect/>
          </a:stretch>
        </p:blipFill>
        <p:spPr>
          <a:xfrm>
            <a:off x="3631951" y="3799026"/>
            <a:ext cx="4694525" cy="508475"/>
          </a:xfrm>
          <a:prstGeom prst="rect">
            <a:avLst/>
          </a:prstGeom>
          <a:noFill/>
          <a:ln>
            <a:noFill/>
          </a:ln>
        </p:spPr>
      </p:pic>
      <p:sp>
        <p:nvSpPr>
          <p:cNvPr id="902" name="Shape 902"/>
          <p:cNvSpPr txBox="1"/>
          <p:nvPr/>
        </p:nvSpPr>
        <p:spPr>
          <a:xfrm>
            <a:off x="4799700" y="1157125"/>
            <a:ext cx="6600" cy="4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03" name="Shape 903"/>
          <p:cNvSpPr txBox="1"/>
          <p:nvPr/>
        </p:nvSpPr>
        <p:spPr>
          <a:xfrm>
            <a:off x="405675" y="2972525"/>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Now let’s differentiate this: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However, we can use a nice trick:</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04" name="Shape 904"/>
          <p:cNvSpPr txBox="1"/>
          <p:nvPr/>
        </p:nvSpPr>
        <p:spPr>
          <a:xfrm>
            <a:off x="425300" y="1786700"/>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Expected reward:</a:t>
            </a:r>
          </a:p>
        </p:txBody>
      </p:sp>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007240246"/>
      </p:ext>
    </p:extLst>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title"/>
          </p:nvPr>
        </p:nvSpPr>
        <p:spPr>
          <a:xfrm>
            <a:off x="461900" y="1063228"/>
            <a:ext cx="8229600" cy="857400"/>
          </a:xfrm>
          <a:prstGeom prst="rect">
            <a:avLst/>
          </a:prstGeom>
        </p:spPr>
        <p:txBody>
          <a:bodyPr lIns="91425" tIns="91425" rIns="91425" bIns="91425" anchor="ctr" anchorCtr="0">
            <a:noAutofit/>
          </a:bodyPr>
          <a:lstStyle/>
          <a:p>
            <a:r>
              <a:rPr lang="en" dirty="0">
                <a:solidFill>
                  <a:schemeClr val="tx1"/>
                </a:solidFill>
              </a:rPr>
              <a:t>REINFORCE algorithm</a:t>
            </a:r>
          </a:p>
        </p:txBody>
      </p:sp>
      <p:pic>
        <p:nvPicPr>
          <p:cNvPr id="911" name="Shape 911"/>
          <p:cNvPicPr preferRelativeResize="0"/>
          <p:nvPr/>
        </p:nvPicPr>
        <p:blipFill>
          <a:blip r:embed="rId3">
            <a:alphaModFix/>
          </a:blip>
          <a:stretch>
            <a:fillRect/>
          </a:stretch>
        </p:blipFill>
        <p:spPr>
          <a:xfrm>
            <a:off x="2506225" y="1920624"/>
            <a:ext cx="2265556" cy="857400"/>
          </a:xfrm>
          <a:prstGeom prst="rect">
            <a:avLst/>
          </a:prstGeom>
          <a:noFill/>
          <a:ln>
            <a:noFill/>
          </a:ln>
        </p:spPr>
      </p:pic>
      <p:pic>
        <p:nvPicPr>
          <p:cNvPr id="912" name="Shape 912"/>
          <p:cNvPicPr preferRelativeResize="0"/>
          <p:nvPr/>
        </p:nvPicPr>
        <p:blipFill>
          <a:blip r:embed="rId4">
            <a:alphaModFix/>
          </a:blip>
          <a:stretch>
            <a:fillRect/>
          </a:stretch>
        </p:blipFill>
        <p:spPr>
          <a:xfrm>
            <a:off x="3015751" y="2955175"/>
            <a:ext cx="3007605" cy="548637"/>
          </a:xfrm>
          <a:prstGeom prst="rect">
            <a:avLst/>
          </a:prstGeom>
          <a:noFill/>
          <a:ln>
            <a:noFill/>
          </a:ln>
        </p:spPr>
      </p:pic>
      <p:sp>
        <p:nvSpPr>
          <p:cNvPr id="913" name="Shape 913"/>
          <p:cNvSpPr txBox="1"/>
          <p:nvPr/>
        </p:nvSpPr>
        <p:spPr>
          <a:xfrm>
            <a:off x="6111775" y="2914050"/>
            <a:ext cx="2955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dirty="0">
                <a:solidFill>
                  <a:srgbClr val="FF0000"/>
                </a:solidFill>
                <a:latin typeface="Arial"/>
                <a:ea typeface="Arial"/>
                <a:cs typeface="Arial"/>
                <a:sym typeface="Arial"/>
              </a:rPr>
              <a:t>Intractable! </a:t>
            </a:r>
            <a:r>
              <a:rPr lang="en-US" sz="1400" kern="0" dirty="0">
                <a:solidFill>
                  <a:srgbClr val="FF0000"/>
                </a:solidFill>
                <a:latin typeface="Arial"/>
                <a:ea typeface="Arial"/>
                <a:cs typeface="Arial"/>
                <a:sym typeface="Arial"/>
              </a:rPr>
              <a:t>Expectation of g</a:t>
            </a:r>
            <a:r>
              <a:rPr lang="en" sz="1400" kern="0" dirty="0" err="1">
                <a:solidFill>
                  <a:srgbClr val="FF0000"/>
                </a:solidFill>
                <a:latin typeface="Arial"/>
                <a:ea typeface="Arial"/>
                <a:cs typeface="Arial"/>
                <a:sym typeface="Arial"/>
              </a:rPr>
              <a:t>radient</a:t>
            </a:r>
            <a:r>
              <a:rPr lang="en" sz="1400" kern="0" dirty="0">
                <a:solidFill>
                  <a:srgbClr val="FF0000"/>
                </a:solidFill>
                <a:latin typeface="Arial"/>
                <a:ea typeface="Arial"/>
                <a:cs typeface="Arial"/>
                <a:sym typeface="Arial"/>
              </a:rPr>
              <a:t> is problematic when p depends on </a:t>
            </a:r>
            <a:r>
              <a:rPr lang="en" sz="1400" kern="0" dirty="0" err="1">
                <a:solidFill>
                  <a:srgbClr val="FF0000"/>
                </a:solidFill>
                <a:latin typeface="Arial"/>
                <a:ea typeface="Arial"/>
                <a:cs typeface="Arial"/>
                <a:sym typeface="Arial"/>
              </a:rPr>
              <a:t>θ</a:t>
            </a:r>
            <a:r>
              <a:rPr lang="en" sz="1400" kern="0" dirty="0">
                <a:solidFill>
                  <a:srgbClr val="FF0000"/>
                </a:solidFill>
                <a:latin typeface="Arial"/>
                <a:ea typeface="Arial"/>
                <a:cs typeface="Arial"/>
                <a:sym typeface="Arial"/>
              </a:rPr>
              <a:t> </a:t>
            </a:r>
          </a:p>
        </p:txBody>
      </p:sp>
      <p:pic>
        <p:nvPicPr>
          <p:cNvPr id="914" name="Shape 914"/>
          <p:cNvPicPr preferRelativeResize="0"/>
          <p:nvPr/>
        </p:nvPicPr>
        <p:blipFill>
          <a:blip r:embed="rId5">
            <a:alphaModFix/>
          </a:blip>
          <a:stretch>
            <a:fillRect/>
          </a:stretch>
        </p:blipFill>
        <p:spPr>
          <a:xfrm>
            <a:off x="3631951" y="3799026"/>
            <a:ext cx="4694525" cy="508475"/>
          </a:xfrm>
          <a:prstGeom prst="rect">
            <a:avLst/>
          </a:prstGeom>
          <a:noFill/>
          <a:ln>
            <a:noFill/>
          </a:ln>
        </p:spPr>
      </p:pic>
      <p:pic>
        <p:nvPicPr>
          <p:cNvPr id="915" name="Shape 915"/>
          <p:cNvPicPr preferRelativeResize="0"/>
          <p:nvPr/>
        </p:nvPicPr>
        <p:blipFill>
          <a:blip r:embed="rId6">
            <a:alphaModFix/>
          </a:blip>
          <a:stretch>
            <a:fillRect/>
          </a:stretch>
        </p:blipFill>
        <p:spPr>
          <a:xfrm>
            <a:off x="2000400" y="4502123"/>
            <a:ext cx="3956302" cy="857399"/>
          </a:xfrm>
          <a:prstGeom prst="rect">
            <a:avLst/>
          </a:prstGeom>
          <a:noFill/>
          <a:ln>
            <a:noFill/>
          </a:ln>
        </p:spPr>
      </p:pic>
      <p:sp>
        <p:nvSpPr>
          <p:cNvPr id="916" name="Shape 916"/>
          <p:cNvSpPr txBox="1"/>
          <p:nvPr/>
        </p:nvSpPr>
        <p:spPr>
          <a:xfrm>
            <a:off x="6165600" y="4862700"/>
            <a:ext cx="20520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kern="0" dirty="0">
                <a:solidFill>
                  <a:srgbClr val="0000FF"/>
                </a:solidFill>
                <a:latin typeface="Arial"/>
                <a:ea typeface="Arial"/>
                <a:cs typeface="Arial"/>
                <a:sym typeface="Arial"/>
              </a:rPr>
              <a:t>Can estimate with Monte Carlo sampling</a:t>
            </a:r>
          </a:p>
        </p:txBody>
      </p:sp>
      <p:sp>
        <p:nvSpPr>
          <p:cNvPr id="917" name="Shape 917"/>
          <p:cNvSpPr txBox="1"/>
          <p:nvPr/>
        </p:nvSpPr>
        <p:spPr>
          <a:xfrm>
            <a:off x="4799700" y="1157125"/>
            <a:ext cx="6600" cy="405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18" name="Shape 918"/>
          <p:cNvSpPr txBox="1"/>
          <p:nvPr/>
        </p:nvSpPr>
        <p:spPr>
          <a:xfrm>
            <a:off x="405675" y="2972525"/>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Now let’s differentiate this: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600" kern="0">
                <a:solidFill>
                  <a:srgbClr val="000000"/>
                </a:solidFill>
                <a:latin typeface="Arial"/>
                <a:ea typeface="Arial"/>
                <a:cs typeface="Arial"/>
                <a:sym typeface="Arial"/>
              </a:rPr>
              <a:t>However, we can use a nice trick:</a:t>
            </a:r>
          </a:p>
          <a:p>
            <a:pPr algn="l" eaLnBrk="1" fontAlgn="auto" hangingPunct="1">
              <a:spcBef>
                <a:spcPts val="0"/>
              </a:spcBef>
              <a:spcAft>
                <a:spcPts val="0"/>
              </a:spcAft>
            </a:pPr>
            <a:r>
              <a:rPr lang="en" sz="1600" kern="0">
                <a:solidFill>
                  <a:srgbClr val="000000"/>
                </a:solidFill>
                <a:latin typeface="Arial"/>
                <a:ea typeface="Arial"/>
                <a:cs typeface="Arial"/>
                <a:sym typeface="Arial"/>
              </a:rPr>
              <a:t>If we inject this back:</a:t>
            </a: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919" name="Shape 919"/>
          <p:cNvSpPr txBox="1"/>
          <p:nvPr/>
        </p:nvSpPr>
        <p:spPr>
          <a:xfrm>
            <a:off x="425300" y="1786700"/>
            <a:ext cx="38829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600" kern="0">
                <a:solidFill>
                  <a:srgbClr val="000000"/>
                </a:solidFill>
                <a:latin typeface="Arial"/>
                <a:ea typeface="Arial"/>
                <a:cs typeface="Arial"/>
                <a:sym typeface="Arial"/>
              </a:rPr>
              <a:t>Expected reward:</a:t>
            </a:r>
          </a:p>
        </p:txBody>
      </p:sp>
      <p:sp>
        <p:nvSpPr>
          <p:cNvPr id="13"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495606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t>REINFORCE algorithm</a:t>
            </a:r>
          </a:p>
        </p:txBody>
      </p:sp>
      <p:sp>
        <p:nvSpPr>
          <p:cNvPr id="926" name="Shape 926"/>
          <p:cNvSpPr txBox="1"/>
          <p:nvPr/>
        </p:nvSpPr>
        <p:spPr>
          <a:xfrm>
            <a:off x="395650" y="18573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Can we compute those quantities without knowing the transition probabilities?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We have: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927" name="Shape 927"/>
          <p:cNvPicPr preferRelativeResize="0"/>
          <p:nvPr/>
        </p:nvPicPr>
        <p:blipFill>
          <a:blip r:embed="rId3">
            <a:alphaModFix/>
          </a:blip>
          <a:stretch>
            <a:fillRect/>
          </a:stretch>
        </p:blipFill>
        <p:spPr>
          <a:xfrm>
            <a:off x="1527676" y="2529574"/>
            <a:ext cx="3152893" cy="490050"/>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52821927"/>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t>REINFORCE algorithm</a:t>
            </a:r>
          </a:p>
        </p:txBody>
      </p:sp>
      <p:sp>
        <p:nvSpPr>
          <p:cNvPr id="934" name="Shape 934"/>
          <p:cNvSpPr txBox="1"/>
          <p:nvPr/>
        </p:nvSpPr>
        <p:spPr>
          <a:xfrm>
            <a:off x="395650" y="18573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Can we compute those quantities without knowing the transition probabilities?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We have: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Thus: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935" name="Shape 935"/>
          <p:cNvPicPr preferRelativeResize="0"/>
          <p:nvPr/>
        </p:nvPicPr>
        <p:blipFill>
          <a:blip r:embed="rId3">
            <a:alphaModFix/>
          </a:blip>
          <a:stretch>
            <a:fillRect/>
          </a:stretch>
        </p:blipFill>
        <p:spPr>
          <a:xfrm>
            <a:off x="1527676" y="2529574"/>
            <a:ext cx="3152893" cy="490050"/>
          </a:xfrm>
          <a:prstGeom prst="rect">
            <a:avLst/>
          </a:prstGeom>
          <a:noFill/>
          <a:ln>
            <a:noFill/>
          </a:ln>
        </p:spPr>
      </p:pic>
      <p:pic>
        <p:nvPicPr>
          <p:cNvPr id="936" name="Shape 936"/>
          <p:cNvPicPr preferRelativeResize="0"/>
          <p:nvPr/>
        </p:nvPicPr>
        <p:blipFill>
          <a:blip r:embed="rId4">
            <a:alphaModFix/>
          </a:blip>
          <a:stretch>
            <a:fillRect/>
          </a:stretch>
        </p:blipFill>
        <p:spPr>
          <a:xfrm>
            <a:off x="1132025" y="3050176"/>
            <a:ext cx="4345436" cy="490037"/>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2611835"/>
      </p:ext>
    </p:extLst>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t>REINFORCE algorithm</a:t>
            </a:r>
          </a:p>
        </p:txBody>
      </p:sp>
      <p:sp>
        <p:nvSpPr>
          <p:cNvPr id="943" name="Shape 943"/>
          <p:cNvSpPr txBox="1"/>
          <p:nvPr/>
        </p:nvSpPr>
        <p:spPr>
          <a:xfrm>
            <a:off x="395650" y="18573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Can we compute those quantities without knowing the transition probabilities?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We have: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Thus: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And when differentiating:</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pic>
        <p:nvPicPr>
          <p:cNvPr id="944" name="Shape 944"/>
          <p:cNvPicPr preferRelativeResize="0"/>
          <p:nvPr/>
        </p:nvPicPr>
        <p:blipFill>
          <a:blip r:embed="rId3">
            <a:alphaModFix/>
          </a:blip>
          <a:stretch>
            <a:fillRect/>
          </a:stretch>
        </p:blipFill>
        <p:spPr>
          <a:xfrm>
            <a:off x="1527676" y="2529574"/>
            <a:ext cx="3152893" cy="490050"/>
          </a:xfrm>
          <a:prstGeom prst="rect">
            <a:avLst/>
          </a:prstGeom>
          <a:noFill/>
          <a:ln>
            <a:noFill/>
          </a:ln>
        </p:spPr>
      </p:pic>
      <p:pic>
        <p:nvPicPr>
          <p:cNvPr id="945" name="Shape 945"/>
          <p:cNvPicPr preferRelativeResize="0"/>
          <p:nvPr/>
        </p:nvPicPr>
        <p:blipFill>
          <a:blip r:embed="rId4">
            <a:alphaModFix/>
          </a:blip>
          <a:stretch>
            <a:fillRect/>
          </a:stretch>
        </p:blipFill>
        <p:spPr>
          <a:xfrm>
            <a:off x="1132025" y="3050176"/>
            <a:ext cx="4345436" cy="490037"/>
          </a:xfrm>
          <a:prstGeom prst="rect">
            <a:avLst/>
          </a:prstGeom>
          <a:noFill/>
          <a:ln>
            <a:noFill/>
          </a:ln>
        </p:spPr>
      </p:pic>
      <p:pic>
        <p:nvPicPr>
          <p:cNvPr id="946" name="Shape 946"/>
          <p:cNvPicPr preferRelativeResize="0"/>
          <p:nvPr/>
        </p:nvPicPr>
        <p:blipFill>
          <a:blip r:embed="rId5">
            <a:alphaModFix/>
          </a:blip>
          <a:stretch>
            <a:fillRect/>
          </a:stretch>
        </p:blipFill>
        <p:spPr>
          <a:xfrm>
            <a:off x="3114525" y="3582925"/>
            <a:ext cx="3217787" cy="490050"/>
          </a:xfrm>
          <a:prstGeom prst="rect">
            <a:avLst/>
          </a:prstGeom>
          <a:noFill/>
          <a:ln>
            <a:noFill/>
          </a:ln>
        </p:spPr>
      </p:pic>
      <p:sp>
        <p:nvSpPr>
          <p:cNvPr id="947" name="Shape 947"/>
          <p:cNvSpPr txBox="1"/>
          <p:nvPr/>
        </p:nvSpPr>
        <p:spPr>
          <a:xfrm>
            <a:off x="6427100" y="3353562"/>
            <a:ext cx="26004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FF"/>
                </a:solidFill>
                <a:latin typeface="Arial"/>
                <a:ea typeface="Arial"/>
                <a:cs typeface="Arial"/>
                <a:sym typeface="Arial"/>
              </a:rPr>
              <a:t>Doesn’t depend on transition probabilities!</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617369081"/>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a:t>REINFORCE algorithm</a:t>
            </a:r>
          </a:p>
        </p:txBody>
      </p:sp>
      <p:sp>
        <p:nvSpPr>
          <p:cNvPr id="954" name="Shape 954"/>
          <p:cNvSpPr txBox="1"/>
          <p:nvPr/>
        </p:nvSpPr>
        <p:spPr>
          <a:xfrm>
            <a:off x="395650" y="18573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Can we compute those quantities without knowing the transition probabilities?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We have: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Thus: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And when differentiating:</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Therefore when sampling a trajectory 𝜏, we can estimate J(𝜃) with</a:t>
            </a:r>
          </a:p>
        </p:txBody>
      </p:sp>
      <p:pic>
        <p:nvPicPr>
          <p:cNvPr id="955" name="Shape 955"/>
          <p:cNvPicPr preferRelativeResize="0"/>
          <p:nvPr/>
        </p:nvPicPr>
        <p:blipFill>
          <a:blip r:embed="rId3">
            <a:alphaModFix/>
          </a:blip>
          <a:stretch>
            <a:fillRect/>
          </a:stretch>
        </p:blipFill>
        <p:spPr>
          <a:xfrm>
            <a:off x="1527676" y="2529574"/>
            <a:ext cx="3152893" cy="490050"/>
          </a:xfrm>
          <a:prstGeom prst="rect">
            <a:avLst/>
          </a:prstGeom>
          <a:noFill/>
          <a:ln>
            <a:noFill/>
          </a:ln>
        </p:spPr>
      </p:pic>
      <p:pic>
        <p:nvPicPr>
          <p:cNvPr id="956" name="Shape 956"/>
          <p:cNvPicPr preferRelativeResize="0"/>
          <p:nvPr/>
        </p:nvPicPr>
        <p:blipFill>
          <a:blip r:embed="rId4">
            <a:alphaModFix/>
          </a:blip>
          <a:stretch>
            <a:fillRect/>
          </a:stretch>
        </p:blipFill>
        <p:spPr>
          <a:xfrm>
            <a:off x="1132025" y="3050176"/>
            <a:ext cx="4345436" cy="490037"/>
          </a:xfrm>
          <a:prstGeom prst="rect">
            <a:avLst/>
          </a:prstGeom>
          <a:noFill/>
          <a:ln>
            <a:noFill/>
          </a:ln>
        </p:spPr>
      </p:pic>
      <p:pic>
        <p:nvPicPr>
          <p:cNvPr id="957" name="Shape 957"/>
          <p:cNvPicPr preferRelativeResize="0"/>
          <p:nvPr/>
        </p:nvPicPr>
        <p:blipFill>
          <a:blip r:embed="rId5">
            <a:alphaModFix/>
          </a:blip>
          <a:stretch>
            <a:fillRect/>
          </a:stretch>
        </p:blipFill>
        <p:spPr>
          <a:xfrm>
            <a:off x="3114525" y="3582925"/>
            <a:ext cx="3217787" cy="490050"/>
          </a:xfrm>
          <a:prstGeom prst="rect">
            <a:avLst/>
          </a:prstGeom>
          <a:noFill/>
          <a:ln>
            <a:noFill/>
          </a:ln>
        </p:spPr>
      </p:pic>
      <p:pic>
        <p:nvPicPr>
          <p:cNvPr id="958" name="Shape 958"/>
          <p:cNvPicPr preferRelativeResize="0"/>
          <p:nvPr/>
        </p:nvPicPr>
        <p:blipFill>
          <a:blip r:embed="rId6">
            <a:alphaModFix/>
          </a:blip>
          <a:stretch>
            <a:fillRect/>
          </a:stretch>
        </p:blipFill>
        <p:spPr>
          <a:xfrm>
            <a:off x="2629026" y="4654975"/>
            <a:ext cx="3543825" cy="564550"/>
          </a:xfrm>
          <a:prstGeom prst="rect">
            <a:avLst/>
          </a:prstGeom>
          <a:noFill/>
          <a:ln>
            <a:noFill/>
          </a:ln>
        </p:spPr>
      </p:pic>
      <p:sp>
        <p:nvSpPr>
          <p:cNvPr id="959" name="Shape 959"/>
          <p:cNvSpPr txBox="1"/>
          <p:nvPr/>
        </p:nvSpPr>
        <p:spPr>
          <a:xfrm>
            <a:off x="6427100" y="3353562"/>
            <a:ext cx="26004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600" kern="0">
                <a:solidFill>
                  <a:srgbClr val="0000FF"/>
                </a:solidFill>
                <a:latin typeface="Arial"/>
                <a:ea typeface="Arial"/>
                <a:cs typeface="Arial"/>
                <a:sym typeface="Arial"/>
              </a:rPr>
              <a:t>Doesn’t depend on transition probabilities!</a:t>
            </a:r>
          </a:p>
        </p:txBody>
      </p:sp>
      <p:pic>
        <p:nvPicPr>
          <p:cNvPr id="960" name="Shape 960"/>
          <p:cNvPicPr preferRelativeResize="0"/>
          <p:nvPr/>
        </p:nvPicPr>
        <p:blipFill>
          <a:blip r:embed="rId7">
            <a:alphaModFix/>
          </a:blip>
          <a:stretch>
            <a:fillRect/>
          </a:stretch>
        </p:blipFill>
        <p:spPr>
          <a:xfrm>
            <a:off x="4951900" y="999973"/>
            <a:ext cx="3956302" cy="857399"/>
          </a:xfrm>
          <a:prstGeom prst="rect">
            <a:avLst/>
          </a:prstGeom>
          <a:noFill/>
          <a:ln>
            <a:noFill/>
          </a:ln>
        </p:spPr>
      </p:pic>
      <p:sp>
        <p:nvSpPr>
          <p:cNvPr id="11"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2188330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 name="The RL Interface"/>
          <p:cNvSpPr txBox="1">
            <a:spLocks noGrp="1"/>
          </p:cNvSpPr>
          <p:nvPr>
            <p:ph type="title"/>
          </p:nvPr>
        </p:nvSpPr>
        <p:spPr>
          <a:xfrm>
            <a:off x="379589" y="163855"/>
            <a:ext cx="7804548" cy="909528"/>
          </a:xfrm>
          <a:prstGeom prst="rect">
            <a:avLst/>
          </a:prstGeom>
        </p:spPr>
        <p:txBody>
          <a:bodyPr/>
          <a:lstStyle>
            <a:lvl1pPr algn="l">
              <a:defRPr sz="3200">
                <a:solidFill>
                  <a:srgbClr val="0433FF"/>
                </a:solidFill>
              </a:defRPr>
            </a:lvl1pPr>
          </a:lstStyle>
          <a:p>
            <a:r>
              <a:t>The RL Interface</a:t>
            </a:r>
          </a:p>
        </p:txBody>
      </p:sp>
      <p:sp>
        <p:nvSpPr>
          <p:cNvPr id="269" name="Environment may be unknown, nonlinear, stochastic and complex…"/>
          <p:cNvSpPr txBox="1">
            <a:spLocks noGrp="1"/>
          </p:cNvSpPr>
          <p:nvPr>
            <p:ph type="body" sz="half" idx="1"/>
          </p:nvPr>
        </p:nvSpPr>
        <p:spPr>
          <a:xfrm>
            <a:off x="390650" y="4160307"/>
            <a:ext cx="8362700" cy="2502289"/>
          </a:xfrm>
          <a:prstGeom prst="rect">
            <a:avLst/>
          </a:prstGeom>
        </p:spPr>
        <p:txBody>
          <a:bodyPr/>
          <a:lstStyle/>
          <a:p>
            <a:pPr marL="296333" indent="-296333">
              <a:spcBef>
                <a:spcPts val="2100"/>
              </a:spcBef>
              <a:defRPr sz="2000"/>
            </a:pPr>
            <a:r>
              <a:t>Environment may be unknown, nonlinear, stochastic and complex</a:t>
            </a:r>
          </a:p>
          <a:p>
            <a:pPr marL="296333" indent="-296333">
              <a:spcBef>
                <a:spcPts val="2100"/>
              </a:spcBef>
              <a:defRPr sz="2000"/>
            </a:pPr>
            <a:r>
              <a:t>Agent learns a policy mapping states to actions</a:t>
            </a:r>
          </a:p>
          <a:p>
            <a:pPr marL="740833" lvl="1" indent="-296333">
              <a:spcBef>
                <a:spcPts val="2100"/>
              </a:spcBef>
              <a:defRPr sz="2000">
                <a:latin typeface="Helvetica"/>
                <a:ea typeface="Helvetica"/>
                <a:cs typeface="Helvetica"/>
                <a:sym typeface="Helvetica"/>
              </a:defRPr>
            </a:pPr>
            <a:r>
              <a:t>Seeking to maximize its cumulative reward in the long run</a:t>
            </a:r>
          </a:p>
        </p:txBody>
      </p:sp>
      <p:sp>
        <p:nvSpPr>
          <p:cNvPr id="270" name="Agent"/>
          <p:cNvSpPr/>
          <p:nvPr/>
        </p:nvSpPr>
        <p:spPr>
          <a:xfrm>
            <a:off x="3525523" y="1670985"/>
            <a:ext cx="1643063" cy="705446"/>
          </a:xfrm>
          <a:prstGeom prst="roundRect">
            <a:avLst>
              <a:gd name="adj" fmla="val 7595"/>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lstStyle>
            <a:lvl1pPr defTabSz="410765">
              <a:defRPr>
                <a:effectLst>
                  <a:outerShdw blurRad="38100" dist="12700" dir="5400000" rotWithShape="0">
                    <a:srgbClr val="000000">
                      <a:alpha val="50000"/>
                    </a:srgbClr>
                  </a:outerShdw>
                </a:effectLst>
              </a:defRPr>
            </a:lvl1pPr>
          </a:lstStyle>
          <a:p>
            <a:r>
              <a:rPr sz="2000"/>
              <a:t>Agent</a:t>
            </a:r>
          </a:p>
        </p:txBody>
      </p:sp>
      <p:sp>
        <p:nvSpPr>
          <p:cNvPr id="271" name="Rounded Rectangle"/>
          <p:cNvSpPr/>
          <p:nvPr/>
        </p:nvSpPr>
        <p:spPr>
          <a:xfrm>
            <a:off x="3271027" y="3340837"/>
            <a:ext cx="2152055" cy="745665"/>
          </a:xfrm>
          <a:prstGeom prst="roundRect">
            <a:avLst>
              <a:gd name="adj" fmla="val 7185"/>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lstStyle/>
          <a:p>
            <a:pPr defTabSz="410765">
              <a:defRPr sz="2400">
                <a:effectLst>
                  <a:outerShdw blurRad="38100" dist="12700" dir="5400000" rotWithShape="0">
                    <a:srgbClr val="000000">
                      <a:alpha val="50000"/>
                    </a:srgbClr>
                  </a:outerShdw>
                </a:effectLst>
              </a:defRPr>
            </a:pPr>
            <a:endParaRPr/>
          </a:p>
        </p:txBody>
      </p:sp>
      <p:sp>
        <p:nvSpPr>
          <p:cNvPr id="272" name="Line"/>
          <p:cNvSpPr/>
          <p:nvPr/>
        </p:nvSpPr>
        <p:spPr>
          <a:xfrm>
            <a:off x="2474124" y="2014101"/>
            <a:ext cx="1057446" cy="1693900"/>
          </a:xfrm>
          <a:custGeom>
            <a:avLst/>
            <a:gdLst/>
            <a:ahLst/>
            <a:cxnLst>
              <a:cxn ang="0">
                <a:pos x="wd2" y="hd2"/>
              </a:cxn>
              <a:cxn ang="5400000">
                <a:pos x="wd2" y="hd2"/>
              </a:cxn>
              <a:cxn ang="10800000">
                <a:pos x="wd2" y="hd2"/>
              </a:cxn>
              <a:cxn ang="16200000">
                <a:pos x="wd2" y="hd2"/>
              </a:cxn>
            </a:cxnLst>
            <a:rect l="0" t="0" r="r" b="b"/>
            <a:pathLst>
              <a:path w="21600" h="21600" extrusionOk="0">
                <a:moveTo>
                  <a:pt x="16253" y="21600"/>
                </a:moveTo>
                <a:lnTo>
                  <a:pt x="0" y="21600"/>
                </a:lnTo>
                <a:lnTo>
                  <a:pt x="0" y="0"/>
                </a:lnTo>
                <a:lnTo>
                  <a:pt x="21600" y="0"/>
                </a:lnTo>
              </a:path>
            </a:pathLst>
          </a:custGeom>
          <a:ln w="88900">
            <a:solidFill>
              <a:srgbClr val="006B36"/>
            </a:solidFill>
            <a:miter lim="400000"/>
            <a:tailEnd type="triangle"/>
          </a:ln>
        </p:spPr>
        <p:txBody>
          <a:bodyPr lIns="35718" tIns="35718" rIns="35718" bIns="35718" anchor="ctr"/>
          <a:lstStyle/>
          <a:p>
            <a:pPr defTabSz="410765"/>
            <a:endParaRPr/>
          </a:p>
        </p:txBody>
      </p:sp>
      <p:sp>
        <p:nvSpPr>
          <p:cNvPr id="273" name="Line"/>
          <p:cNvSpPr/>
          <p:nvPr/>
        </p:nvSpPr>
        <p:spPr>
          <a:xfrm>
            <a:off x="5171096" y="2048892"/>
            <a:ext cx="1107526" cy="1651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5173" y="21600"/>
                </a:lnTo>
              </a:path>
            </a:pathLst>
          </a:custGeom>
          <a:ln w="38100">
            <a:solidFill>
              <a:srgbClr val="005493"/>
            </a:solidFill>
            <a:miter lim="400000"/>
            <a:tailEnd type="triangle"/>
          </a:ln>
        </p:spPr>
        <p:txBody>
          <a:bodyPr lIns="35718" tIns="35718" rIns="35718" bIns="35718" anchor="ctr"/>
          <a:lstStyle/>
          <a:p>
            <a:pPr defTabSz="410765"/>
            <a:endParaRPr/>
          </a:p>
        </p:txBody>
      </p:sp>
      <p:sp>
        <p:nvSpPr>
          <p:cNvPr id="274" name="Line"/>
          <p:cNvSpPr/>
          <p:nvPr/>
        </p:nvSpPr>
        <p:spPr>
          <a:xfrm flipV="1">
            <a:off x="4315695" y="2397934"/>
            <a:ext cx="1" cy="953403"/>
          </a:xfrm>
          <a:prstGeom prst="line">
            <a:avLst/>
          </a:prstGeom>
          <a:ln w="25400">
            <a:solidFill>
              <a:srgbClr val="FF2600"/>
            </a:solidFill>
            <a:miter lim="400000"/>
            <a:tailEnd type="triangle"/>
          </a:ln>
        </p:spPr>
        <p:txBody>
          <a:bodyPr lIns="0" tIns="0" rIns="0" bIns="0"/>
          <a:lstStyle/>
          <a:p>
            <a:pPr algn="l" defTabSz="321468">
              <a:defRPr sz="800">
                <a:latin typeface="Helvetica"/>
                <a:ea typeface="Helvetica"/>
                <a:cs typeface="Helvetica"/>
                <a:sym typeface="Helvetica"/>
              </a:defRPr>
            </a:pPr>
            <a:endParaRPr/>
          </a:p>
        </p:txBody>
      </p:sp>
      <p:sp>
        <p:nvSpPr>
          <p:cNvPr id="275" name="Action,…"/>
          <p:cNvSpPr txBox="1"/>
          <p:nvPr/>
        </p:nvSpPr>
        <p:spPr>
          <a:xfrm>
            <a:off x="6380465" y="2479519"/>
            <a:ext cx="1014414" cy="820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l" defTabSz="410765">
              <a:defRPr sz="1800">
                <a:solidFill>
                  <a:srgbClr val="005493"/>
                </a:solidFill>
              </a:defRPr>
            </a:pPr>
            <a:r>
              <a:rPr i="1"/>
              <a:t>Action</a:t>
            </a:r>
            <a:r>
              <a:t>, </a:t>
            </a:r>
          </a:p>
          <a:p>
            <a:pPr algn="l" defTabSz="410765">
              <a:defRPr sz="1600">
                <a:solidFill>
                  <a:srgbClr val="005493"/>
                </a:solidFill>
              </a:defRPr>
            </a:pPr>
            <a:r>
              <a:t>Response, </a:t>
            </a:r>
          </a:p>
          <a:p>
            <a:pPr algn="l" defTabSz="410765">
              <a:defRPr sz="1600">
                <a:solidFill>
                  <a:srgbClr val="005493"/>
                </a:solidFill>
              </a:defRPr>
            </a:pPr>
            <a:r>
              <a:t>Control</a:t>
            </a:r>
          </a:p>
        </p:txBody>
      </p:sp>
      <p:sp>
        <p:nvSpPr>
          <p:cNvPr id="276" name="State,…"/>
          <p:cNvSpPr txBox="1"/>
          <p:nvPr/>
        </p:nvSpPr>
        <p:spPr>
          <a:xfrm>
            <a:off x="1437857" y="2387642"/>
            <a:ext cx="907158" cy="80803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r" defTabSz="410765">
              <a:defRPr sz="1800">
                <a:solidFill>
                  <a:srgbClr val="006B36"/>
                </a:solidFill>
              </a:defRPr>
            </a:pPr>
            <a:r>
              <a:rPr i="1"/>
              <a:t>State, </a:t>
            </a:r>
          </a:p>
          <a:p>
            <a:pPr algn="r" defTabSz="410765">
              <a:defRPr sz="1600">
                <a:solidFill>
                  <a:srgbClr val="006B36"/>
                </a:solidFill>
              </a:defRPr>
            </a:pPr>
            <a:r>
              <a:t>Stimulus, </a:t>
            </a:r>
          </a:p>
          <a:p>
            <a:pPr algn="r" defTabSz="410765">
              <a:defRPr sz="1600">
                <a:solidFill>
                  <a:srgbClr val="006B36"/>
                </a:solidFill>
              </a:defRPr>
            </a:pPr>
            <a:r>
              <a:t>Situation</a:t>
            </a:r>
          </a:p>
        </p:txBody>
      </p:sp>
      <p:sp>
        <p:nvSpPr>
          <p:cNvPr id="277" name="Reward,…"/>
          <p:cNvSpPr txBox="1"/>
          <p:nvPr/>
        </p:nvSpPr>
        <p:spPr>
          <a:xfrm>
            <a:off x="4371286" y="2451242"/>
            <a:ext cx="1313948" cy="841575"/>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l" defTabSz="410765">
              <a:spcBef>
                <a:spcPts val="0"/>
              </a:spcBef>
              <a:defRPr sz="1800">
                <a:solidFill>
                  <a:srgbClr val="FF2600"/>
                </a:solidFill>
              </a:defRPr>
            </a:pPr>
            <a:r>
              <a:rPr i="1" dirty="0"/>
              <a:t>Reward</a:t>
            </a:r>
            <a:r>
              <a:rPr dirty="0"/>
              <a:t>, </a:t>
            </a:r>
          </a:p>
          <a:p>
            <a:pPr algn="l" defTabSz="410765">
              <a:spcBef>
                <a:spcPts val="0"/>
              </a:spcBef>
              <a:defRPr sz="1600">
                <a:solidFill>
                  <a:srgbClr val="FF2600"/>
                </a:solidFill>
              </a:defRPr>
            </a:pPr>
            <a:r>
              <a:rPr dirty="0"/>
              <a:t>Gain, Payoff, </a:t>
            </a:r>
          </a:p>
          <a:p>
            <a:pPr algn="l" defTabSz="410765">
              <a:spcBef>
                <a:spcPts val="0"/>
              </a:spcBef>
              <a:defRPr sz="1600">
                <a:solidFill>
                  <a:srgbClr val="FF2600"/>
                </a:solidFill>
              </a:defRPr>
            </a:pPr>
            <a:r>
              <a:rPr dirty="0"/>
              <a:t>Cost</a:t>
            </a:r>
          </a:p>
        </p:txBody>
      </p:sp>
      <p:sp>
        <p:nvSpPr>
          <p:cNvPr id="278" name="Environment…"/>
          <p:cNvSpPr txBox="1"/>
          <p:nvPr/>
        </p:nvSpPr>
        <p:spPr>
          <a:xfrm>
            <a:off x="3463201" y="3359793"/>
            <a:ext cx="1776264" cy="718464"/>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defTabSz="410765">
              <a:lnSpc>
                <a:spcPct val="80000"/>
              </a:lnSpc>
              <a:defRPr sz="2400">
                <a:effectLst>
                  <a:outerShdw blurRad="38100" dist="12700" dir="5400000" rotWithShape="0">
                    <a:srgbClr val="000000">
                      <a:alpha val="50000"/>
                    </a:srgbClr>
                  </a:outerShdw>
                </a:effectLst>
              </a:defRPr>
            </a:pPr>
            <a:r>
              <a:rPr sz="2000"/>
              <a:t>Environment</a:t>
            </a:r>
          </a:p>
          <a:p>
            <a:pPr defTabSz="410765">
              <a:lnSpc>
                <a:spcPct val="80000"/>
              </a:lnSpc>
              <a:defRPr sz="1600">
                <a:effectLst>
                  <a:outerShdw blurRad="38100" dist="12700" dir="5400000" rotWithShape="0">
                    <a:srgbClr val="000000">
                      <a:alpha val="50000"/>
                    </a:srgbClr>
                  </a:outerShdw>
                </a:effectLst>
              </a:defRPr>
            </a:pPr>
            <a:r>
              <a:rPr sz="2000"/>
              <a:t>(world)</a:t>
            </a:r>
          </a:p>
        </p:txBody>
      </p:sp>
    </p:spTree>
    <p:extLst>
      <p:ext uri="{BB962C8B-B14F-4D97-AF65-F5344CB8AC3E}">
        <p14:creationId xmlns:p14="http://schemas.microsoft.com/office/powerpoint/2010/main" val="1525062810"/>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txBox="1">
            <a:spLocks noGrp="1"/>
          </p:cNvSpPr>
          <p:nvPr>
            <p:ph type="title"/>
          </p:nvPr>
        </p:nvSpPr>
        <p:spPr>
          <a:xfrm>
            <a:off x="329125" y="1063228"/>
            <a:ext cx="8229600" cy="857400"/>
          </a:xfrm>
          <a:prstGeom prst="rect">
            <a:avLst/>
          </a:prstGeom>
        </p:spPr>
        <p:txBody>
          <a:bodyPr lIns="91425" tIns="91425" rIns="91425" bIns="91425" anchor="ctr" anchorCtr="0">
            <a:noAutofit/>
          </a:bodyPr>
          <a:lstStyle/>
          <a:p>
            <a:r>
              <a:rPr lang="en" dirty="0">
                <a:solidFill>
                  <a:schemeClr val="tx1"/>
                </a:solidFill>
              </a:rPr>
              <a:t>Intuition</a:t>
            </a:r>
          </a:p>
        </p:txBody>
      </p:sp>
      <p:sp>
        <p:nvSpPr>
          <p:cNvPr id="967" name="Shape 967"/>
          <p:cNvSpPr txBox="1"/>
          <p:nvPr/>
        </p:nvSpPr>
        <p:spPr>
          <a:xfrm>
            <a:off x="471850" y="1781175"/>
            <a:ext cx="8291100" cy="35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b="1" kern="0">
                <a:solidFill>
                  <a:srgbClr val="000000"/>
                </a:solidFill>
                <a:latin typeface="Arial"/>
                <a:ea typeface="Arial"/>
                <a:cs typeface="Arial"/>
                <a:sym typeface="Arial"/>
              </a:rPr>
              <a:t>Interpretation:</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If r(𝜏) is high, push up the probabilities of the actions seen</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If r(𝜏) is low, push down the probabilities of the actions seen</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FF0000"/>
              </a:solidFill>
              <a:latin typeface="Arial"/>
              <a:ea typeface="Arial"/>
              <a:cs typeface="Arial"/>
              <a:sym typeface="Arial"/>
            </a:endParaRPr>
          </a:p>
        </p:txBody>
      </p:sp>
      <p:pic>
        <p:nvPicPr>
          <p:cNvPr id="968" name="Shape 968"/>
          <p:cNvPicPr preferRelativeResize="0"/>
          <p:nvPr/>
        </p:nvPicPr>
        <p:blipFill>
          <a:blip r:embed="rId3">
            <a:alphaModFix/>
          </a:blip>
          <a:stretch>
            <a:fillRect/>
          </a:stretch>
        </p:blipFill>
        <p:spPr>
          <a:xfrm>
            <a:off x="2942624" y="1832475"/>
            <a:ext cx="3992300" cy="635999"/>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958011028"/>
      </p:ext>
    </p:extLst>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329125" y="1063228"/>
            <a:ext cx="8229600" cy="857400"/>
          </a:xfrm>
          <a:prstGeom prst="rect">
            <a:avLst/>
          </a:prstGeom>
        </p:spPr>
        <p:txBody>
          <a:bodyPr lIns="91425" tIns="91425" rIns="91425" bIns="91425" anchor="ctr" anchorCtr="0">
            <a:noAutofit/>
          </a:bodyPr>
          <a:lstStyle/>
          <a:p>
            <a:r>
              <a:rPr lang="en" dirty="0">
                <a:solidFill>
                  <a:schemeClr val="tx1"/>
                </a:solidFill>
              </a:rPr>
              <a:t>Intuition</a:t>
            </a:r>
          </a:p>
        </p:txBody>
      </p:sp>
      <p:sp>
        <p:nvSpPr>
          <p:cNvPr id="975" name="Shape 975"/>
          <p:cNvSpPr txBox="1"/>
          <p:nvPr/>
        </p:nvSpPr>
        <p:spPr>
          <a:xfrm>
            <a:off x="471850" y="1781175"/>
            <a:ext cx="8291100" cy="35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b="1" kern="0">
                <a:solidFill>
                  <a:srgbClr val="000000"/>
                </a:solidFill>
                <a:latin typeface="Arial"/>
                <a:ea typeface="Arial"/>
                <a:cs typeface="Arial"/>
                <a:sym typeface="Arial"/>
              </a:rPr>
              <a:t>Interpretation:</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If r(𝜏) is high, push up the probabilities of the actions seen</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If r(𝜏) is low, push down the probabilities of the actions seen</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Might seem simplistic to say that if a trajectory is good then all its actions were good. </a:t>
            </a:r>
            <a:r>
              <a:rPr lang="en" sz="1800" kern="0">
                <a:solidFill>
                  <a:srgbClr val="0000FF"/>
                </a:solidFill>
                <a:latin typeface="Arial"/>
                <a:ea typeface="Arial"/>
                <a:cs typeface="Arial"/>
                <a:sym typeface="Arial"/>
              </a:rPr>
              <a:t>But in expectation, it averages out!</a:t>
            </a:r>
          </a:p>
          <a:p>
            <a:pPr algn="l" eaLnBrk="1" fontAlgn="auto" hangingPunct="1">
              <a:spcBef>
                <a:spcPts val="0"/>
              </a:spcBef>
              <a:spcAft>
                <a:spcPts val="0"/>
              </a:spcAft>
            </a:pPr>
            <a:endParaRPr sz="1800" kern="0">
              <a:solidFill>
                <a:srgbClr val="FF0000"/>
              </a:solidFill>
              <a:latin typeface="Arial"/>
              <a:ea typeface="Arial"/>
              <a:cs typeface="Arial"/>
              <a:sym typeface="Arial"/>
            </a:endParaRPr>
          </a:p>
        </p:txBody>
      </p:sp>
      <p:pic>
        <p:nvPicPr>
          <p:cNvPr id="976" name="Shape 976"/>
          <p:cNvPicPr preferRelativeResize="0"/>
          <p:nvPr/>
        </p:nvPicPr>
        <p:blipFill>
          <a:blip r:embed="rId3">
            <a:alphaModFix/>
          </a:blip>
          <a:stretch>
            <a:fillRect/>
          </a:stretch>
        </p:blipFill>
        <p:spPr>
          <a:xfrm>
            <a:off x="2942624" y="1832475"/>
            <a:ext cx="3992300" cy="635999"/>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74133775"/>
      </p:ext>
    </p:extLst>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Intuition</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82</a:t>
            </a:fld>
            <a:endParaRPr lang="en-US"/>
          </a:p>
        </p:txBody>
      </p:sp>
      <p:pic>
        <p:nvPicPr>
          <p:cNvPr id="2050" name="Picture 2" descr="http://karpathy.github.io/assets/rl/episod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10650" cy="345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310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title"/>
          </p:nvPr>
        </p:nvSpPr>
        <p:spPr>
          <a:xfrm>
            <a:off x="329125" y="1063228"/>
            <a:ext cx="8229600" cy="857400"/>
          </a:xfrm>
          <a:prstGeom prst="rect">
            <a:avLst/>
          </a:prstGeom>
        </p:spPr>
        <p:txBody>
          <a:bodyPr lIns="91425" tIns="91425" rIns="91425" bIns="91425" anchor="ctr" anchorCtr="0">
            <a:noAutofit/>
          </a:bodyPr>
          <a:lstStyle/>
          <a:p>
            <a:r>
              <a:rPr lang="en" dirty="0">
                <a:solidFill>
                  <a:schemeClr val="tx1"/>
                </a:solidFill>
              </a:rPr>
              <a:t>Intuition</a:t>
            </a:r>
          </a:p>
        </p:txBody>
      </p:sp>
      <p:sp>
        <p:nvSpPr>
          <p:cNvPr id="983" name="Shape 983"/>
          <p:cNvSpPr txBox="1"/>
          <p:nvPr/>
        </p:nvSpPr>
        <p:spPr>
          <a:xfrm>
            <a:off x="471850" y="1781175"/>
            <a:ext cx="8291100" cy="35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dirty="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Interpretation:</a:t>
            </a:r>
          </a:p>
          <a:p>
            <a:pPr marL="457200" indent="-342900" algn="l" eaLnBrk="1" fontAlgn="auto" hangingPunct="1">
              <a:spcBef>
                <a:spcPts val="0"/>
              </a:spcBef>
              <a:spcAft>
                <a:spcPts val="0"/>
              </a:spcAft>
              <a:buSzPct val="100000"/>
              <a:buFontTx/>
              <a:buChar char="-"/>
            </a:pPr>
            <a:r>
              <a:rPr lang="en" sz="1800" kern="0" dirty="0">
                <a:solidFill>
                  <a:srgbClr val="000000"/>
                </a:solidFill>
                <a:latin typeface="Arial"/>
                <a:ea typeface="Arial"/>
                <a:cs typeface="Arial"/>
                <a:sym typeface="Arial"/>
              </a:rPr>
              <a:t>If r(𝜏) is high, push up the probabilities of the actions seen</a:t>
            </a:r>
          </a:p>
          <a:p>
            <a:pPr marL="457200" indent="-342900" algn="l" eaLnBrk="1" fontAlgn="auto" hangingPunct="1">
              <a:spcBef>
                <a:spcPts val="0"/>
              </a:spcBef>
              <a:spcAft>
                <a:spcPts val="0"/>
              </a:spcAft>
              <a:buSzPct val="100000"/>
              <a:buFontTx/>
              <a:buChar char="-"/>
            </a:pPr>
            <a:r>
              <a:rPr lang="en" sz="1800" kern="0" dirty="0">
                <a:solidFill>
                  <a:srgbClr val="000000"/>
                </a:solidFill>
                <a:latin typeface="Arial"/>
                <a:ea typeface="Arial"/>
                <a:cs typeface="Arial"/>
                <a:sym typeface="Arial"/>
              </a:rPr>
              <a:t>If r(𝜏) is low, push down the probabilities of the actions seen</a:t>
            </a:r>
          </a:p>
          <a:p>
            <a:pPr algn="l" eaLnBrk="1" fontAlgn="auto" hangingPunct="1">
              <a:spcBef>
                <a:spcPts val="0"/>
              </a:spcBef>
              <a:spcAft>
                <a:spcPts val="0"/>
              </a:spcAft>
            </a:pPr>
            <a:endParaRPr sz="18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kern="0" dirty="0">
                <a:solidFill>
                  <a:srgbClr val="000000"/>
                </a:solidFill>
                <a:latin typeface="Arial"/>
                <a:ea typeface="Arial"/>
                <a:cs typeface="Arial"/>
                <a:sym typeface="Arial"/>
              </a:rPr>
              <a:t>Might seem simplistic to say that if a trajectory is good then all its actions were good. </a:t>
            </a:r>
            <a:r>
              <a:rPr lang="en" sz="1800" kern="0" dirty="0">
                <a:solidFill>
                  <a:srgbClr val="0000FF"/>
                </a:solidFill>
                <a:latin typeface="Arial"/>
                <a:ea typeface="Arial"/>
                <a:cs typeface="Arial"/>
                <a:sym typeface="Arial"/>
              </a:rPr>
              <a:t>But in expectation, it averages out!</a:t>
            </a:r>
          </a:p>
          <a:p>
            <a:pPr algn="l" eaLnBrk="1" fontAlgn="auto" hangingPunct="1">
              <a:spcBef>
                <a:spcPts val="0"/>
              </a:spcBef>
              <a:spcAft>
                <a:spcPts val="0"/>
              </a:spcAft>
            </a:pPr>
            <a:endParaRPr sz="2400" kern="0" dirty="0">
              <a:solidFill>
                <a:srgbClr val="0000FF"/>
              </a:solidFill>
              <a:latin typeface="Arial"/>
              <a:ea typeface="Arial"/>
              <a:cs typeface="Arial"/>
              <a:sym typeface="Arial"/>
            </a:endParaRPr>
          </a:p>
          <a:p>
            <a:pPr algn="l" eaLnBrk="1" fontAlgn="auto" hangingPunct="1">
              <a:spcBef>
                <a:spcPts val="0"/>
              </a:spcBef>
              <a:spcAft>
                <a:spcPts val="0"/>
              </a:spcAft>
            </a:pPr>
            <a:r>
              <a:rPr lang="en" sz="1800" kern="0" dirty="0">
                <a:solidFill>
                  <a:srgbClr val="FF0000"/>
                </a:solidFill>
                <a:latin typeface="Arial"/>
                <a:ea typeface="Arial"/>
                <a:cs typeface="Arial"/>
                <a:sym typeface="Arial"/>
              </a:rPr>
              <a:t>However, this also suffers from high variance because credit assignment is really hard. Can we help the estimator?</a:t>
            </a:r>
          </a:p>
        </p:txBody>
      </p:sp>
      <p:pic>
        <p:nvPicPr>
          <p:cNvPr id="984" name="Shape 984"/>
          <p:cNvPicPr preferRelativeResize="0"/>
          <p:nvPr/>
        </p:nvPicPr>
        <p:blipFill>
          <a:blip r:embed="rId3">
            <a:alphaModFix/>
          </a:blip>
          <a:stretch>
            <a:fillRect/>
          </a:stretch>
        </p:blipFill>
        <p:spPr>
          <a:xfrm>
            <a:off x="2942624" y="1832475"/>
            <a:ext cx="3992300" cy="635999"/>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808139476"/>
      </p:ext>
    </p:extLst>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097" name="Shape 1097"/>
          <p:cNvSpPr txBox="1"/>
          <p:nvPr/>
        </p:nvSpPr>
        <p:spPr>
          <a:xfrm>
            <a:off x="309326" y="1659325"/>
            <a:ext cx="6124799" cy="279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Objective:</a:t>
            </a:r>
            <a:r>
              <a:rPr lang="en" sz="1400" kern="0">
                <a:solidFill>
                  <a:srgbClr val="000000"/>
                </a:solidFill>
                <a:latin typeface="Arial"/>
                <a:ea typeface="Arial"/>
                <a:cs typeface="Arial"/>
                <a:sym typeface="Arial"/>
              </a:rPr>
              <a:t> Image Classification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Take a sequence of “glimpses” selectively focusing on regions of the image, to predict class</a:t>
            </a:r>
          </a:p>
          <a:p>
            <a:pPr marL="457200" indent="-228600" algn="l" eaLnBrk="1" fontAlgn="auto" hangingPunct="1">
              <a:spcBef>
                <a:spcPts val="0"/>
              </a:spcBef>
              <a:spcAft>
                <a:spcPts val="0"/>
              </a:spcAft>
              <a:buFontTx/>
              <a:buChar char="-"/>
            </a:pPr>
            <a:r>
              <a:rPr lang="en" sz="1400" kern="0">
                <a:solidFill>
                  <a:srgbClr val="000000"/>
                </a:solidFill>
                <a:latin typeface="Arial"/>
                <a:ea typeface="Arial"/>
                <a:cs typeface="Arial"/>
                <a:sym typeface="Arial"/>
              </a:rPr>
              <a:t>Inspiration from human perception and eye movements</a:t>
            </a:r>
          </a:p>
          <a:p>
            <a:pPr marL="457200" indent="-228600" algn="l" eaLnBrk="1" fontAlgn="auto" hangingPunct="1">
              <a:spcBef>
                <a:spcPts val="0"/>
              </a:spcBef>
              <a:spcAft>
                <a:spcPts val="0"/>
              </a:spcAft>
              <a:buFontTx/>
              <a:buChar char="-"/>
            </a:pPr>
            <a:r>
              <a:rPr lang="en" sz="1400" kern="0">
                <a:solidFill>
                  <a:srgbClr val="000000"/>
                </a:solidFill>
                <a:latin typeface="Arial"/>
                <a:ea typeface="Arial"/>
                <a:cs typeface="Arial"/>
                <a:sym typeface="Arial"/>
              </a:rPr>
              <a:t>Saves computational resources =&gt; scalability</a:t>
            </a:r>
          </a:p>
          <a:p>
            <a:pPr marL="457200" indent="-228600" algn="l" eaLnBrk="1" fontAlgn="auto" hangingPunct="1">
              <a:spcBef>
                <a:spcPts val="0"/>
              </a:spcBef>
              <a:spcAft>
                <a:spcPts val="0"/>
              </a:spcAft>
              <a:buFontTx/>
              <a:buChar char="-"/>
            </a:pPr>
            <a:r>
              <a:rPr lang="en" sz="1400" kern="0">
                <a:solidFill>
                  <a:srgbClr val="000000"/>
                </a:solidFill>
                <a:latin typeface="Arial"/>
                <a:ea typeface="Arial"/>
                <a:cs typeface="Arial"/>
                <a:sym typeface="Arial"/>
              </a:rPr>
              <a:t>Able to ignore clutter / irrelevant parts of image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b="1" kern="0">
                <a:solidFill>
                  <a:srgbClr val="000000"/>
                </a:solidFill>
                <a:latin typeface="Arial"/>
                <a:ea typeface="Arial"/>
                <a:cs typeface="Arial"/>
                <a:sym typeface="Arial"/>
              </a:rPr>
              <a:t>State: </a:t>
            </a:r>
            <a:r>
              <a:rPr lang="en" sz="1400" kern="0">
                <a:solidFill>
                  <a:srgbClr val="000000"/>
                </a:solidFill>
                <a:latin typeface="Arial"/>
                <a:ea typeface="Arial"/>
                <a:cs typeface="Arial"/>
                <a:sym typeface="Arial"/>
              </a:rPr>
              <a:t>Glimpses seen so far</a:t>
            </a:r>
          </a:p>
          <a:p>
            <a:pPr algn="l" eaLnBrk="1" fontAlgn="auto" hangingPunct="1">
              <a:spcBef>
                <a:spcPts val="0"/>
              </a:spcBef>
              <a:spcAft>
                <a:spcPts val="0"/>
              </a:spcAft>
            </a:pPr>
            <a:r>
              <a:rPr lang="en" sz="1400" b="1" kern="0">
                <a:solidFill>
                  <a:srgbClr val="000000"/>
                </a:solidFill>
                <a:latin typeface="Arial"/>
                <a:ea typeface="Arial"/>
                <a:cs typeface="Arial"/>
                <a:sym typeface="Arial"/>
              </a:rPr>
              <a:t>Action: </a:t>
            </a:r>
            <a:r>
              <a:rPr lang="en" sz="1400" kern="0">
                <a:solidFill>
                  <a:srgbClr val="000000"/>
                </a:solidFill>
                <a:latin typeface="Arial"/>
                <a:ea typeface="Arial"/>
                <a:cs typeface="Arial"/>
                <a:sym typeface="Arial"/>
              </a:rPr>
              <a:t>(x,y) coordinates (center of glimpse) of where to look next in image</a:t>
            </a:r>
          </a:p>
          <a:p>
            <a:pPr algn="l" eaLnBrk="1" fontAlgn="auto" hangingPunct="1">
              <a:spcBef>
                <a:spcPts val="0"/>
              </a:spcBef>
              <a:spcAft>
                <a:spcPts val="0"/>
              </a:spcAft>
            </a:pPr>
            <a:r>
              <a:rPr lang="en" sz="1400" b="1" kern="0">
                <a:solidFill>
                  <a:srgbClr val="000000"/>
                </a:solidFill>
                <a:latin typeface="Arial"/>
                <a:ea typeface="Arial"/>
                <a:cs typeface="Arial"/>
                <a:sym typeface="Arial"/>
              </a:rPr>
              <a:t>Reward: </a:t>
            </a:r>
            <a:r>
              <a:rPr lang="en" sz="1400" kern="0">
                <a:solidFill>
                  <a:srgbClr val="000000"/>
                </a:solidFill>
                <a:latin typeface="Arial"/>
                <a:ea typeface="Arial"/>
                <a:cs typeface="Arial"/>
                <a:sym typeface="Arial"/>
              </a:rPr>
              <a:t>1 at the final timestep if image correctly classified, 0 otherwise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098" name="Shape 1098"/>
          <p:cNvPicPr preferRelativeResize="0"/>
          <p:nvPr/>
        </p:nvPicPr>
        <p:blipFill>
          <a:blip r:embed="rId3">
            <a:alphaModFix/>
          </a:blip>
          <a:stretch>
            <a:fillRect/>
          </a:stretch>
        </p:blipFill>
        <p:spPr>
          <a:xfrm>
            <a:off x="6490775" y="1975451"/>
            <a:ext cx="1904075" cy="1904075"/>
          </a:xfrm>
          <a:prstGeom prst="rect">
            <a:avLst/>
          </a:prstGeom>
          <a:noFill/>
          <a:ln>
            <a:noFill/>
          </a:ln>
        </p:spPr>
      </p:pic>
      <p:sp>
        <p:nvSpPr>
          <p:cNvPr id="1099" name="Shape 1099"/>
          <p:cNvSpPr txBox="1"/>
          <p:nvPr/>
        </p:nvSpPr>
        <p:spPr>
          <a:xfrm>
            <a:off x="7242225" y="3956112"/>
            <a:ext cx="894600" cy="429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glimpse</a:t>
            </a:r>
          </a:p>
        </p:txBody>
      </p:sp>
      <p:cxnSp>
        <p:nvCxnSpPr>
          <p:cNvPr id="1100" name="Shape 1100"/>
          <p:cNvCxnSpPr/>
          <p:nvPr/>
        </p:nvCxnSpPr>
        <p:spPr>
          <a:xfrm rot="10800000">
            <a:off x="7472325" y="2929512"/>
            <a:ext cx="217200" cy="1102800"/>
          </a:xfrm>
          <a:prstGeom prst="straightConnector1">
            <a:avLst/>
          </a:prstGeom>
          <a:noFill/>
          <a:ln w="19050" cap="flat" cmpd="sng">
            <a:solidFill>
              <a:srgbClr val="FF0000"/>
            </a:solidFill>
            <a:prstDash val="solid"/>
            <a:round/>
            <a:headEnd type="none" w="lg" len="lg"/>
            <a:tailEnd type="triangle" w="lg" len="lg"/>
          </a:ln>
        </p:spPr>
      </p:cxnSp>
      <p:sp>
        <p:nvSpPr>
          <p:cNvPr id="1101" name="Shape 1101"/>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28779764"/>
      </p:ext>
    </p:extLst>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Shape 1106"/>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108" name="Shape 1108"/>
          <p:cNvSpPr txBox="1"/>
          <p:nvPr/>
        </p:nvSpPr>
        <p:spPr>
          <a:xfrm>
            <a:off x="309326" y="1659325"/>
            <a:ext cx="6124799" cy="2790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b="1" kern="0">
                <a:solidFill>
                  <a:srgbClr val="000000"/>
                </a:solidFill>
                <a:latin typeface="Arial"/>
                <a:ea typeface="Arial"/>
                <a:cs typeface="Arial"/>
                <a:sym typeface="Arial"/>
              </a:rPr>
              <a:t>Objective:</a:t>
            </a:r>
            <a:r>
              <a:rPr lang="en" sz="1400" kern="0">
                <a:solidFill>
                  <a:srgbClr val="000000"/>
                </a:solidFill>
                <a:latin typeface="Arial"/>
                <a:ea typeface="Arial"/>
                <a:cs typeface="Arial"/>
                <a:sym typeface="Arial"/>
              </a:rPr>
              <a:t> Image Classification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Take a sequence of “glimpses” selectively focusing on regions of the image, to predict class</a:t>
            </a:r>
          </a:p>
          <a:p>
            <a:pPr marL="457200" indent="-228600" algn="l" eaLnBrk="1" fontAlgn="auto" hangingPunct="1">
              <a:spcBef>
                <a:spcPts val="0"/>
              </a:spcBef>
              <a:spcAft>
                <a:spcPts val="0"/>
              </a:spcAft>
              <a:buFontTx/>
              <a:buChar char="-"/>
            </a:pPr>
            <a:r>
              <a:rPr lang="en" sz="1400" kern="0">
                <a:solidFill>
                  <a:srgbClr val="000000"/>
                </a:solidFill>
                <a:latin typeface="Arial"/>
                <a:ea typeface="Arial"/>
                <a:cs typeface="Arial"/>
                <a:sym typeface="Arial"/>
              </a:rPr>
              <a:t>Inspiration from human perception and eye movements</a:t>
            </a:r>
          </a:p>
          <a:p>
            <a:pPr marL="457200" indent="-228600" algn="l" eaLnBrk="1" fontAlgn="auto" hangingPunct="1">
              <a:spcBef>
                <a:spcPts val="0"/>
              </a:spcBef>
              <a:spcAft>
                <a:spcPts val="0"/>
              </a:spcAft>
              <a:buFontTx/>
              <a:buChar char="-"/>
            </a:pPr>
            <a:r>
              <a:rPr lang="en" sz="1400" kern="0">
                <a:solidFill>
                  <a:srgbClr val="000000"/>
                </a:solidFill>
                <a:latin typeface="Arial"/>
                <a:ea typeface="Arial"/>
                <a:cs typeface="Arial"/>
                <a:sym typeface="Arial"/>
              </a:rPr>
              <a:t>Saves computational resources =&gt; scalability</a:t>
            </a:r>
          </a:p>
          <a:p>
            <a:pPr marL="457200" indent="-228600" algn="l" eaLnBrk="1" fontAlgn="auto" hangingPunct="1">
              <a:spcBef>
                <a:spcPts val="0"/>
              </a:spcBef>
              <a:spcAft>
                <a:spcPts val="0"/>
              </a:spcAft>
              <a:buFontTx/>
              <a:buChar char="-"/>
            </a:pPr>
            <a:r>
              <a:rPr lang="en" sz="1400" kern="0">
                <a:solidFill>
                  <a:srgbClr val="000000"/>
                </a:solidFill>
                <a:latin typeface="Arial"/>
                <a:ea typeface="Arial"/>
                <a:cs typeface="Arial"/>
                <a:sym typeface="Arial"/>
              </a:rPr>
              <a:t>Able to ignore clutter / irrelevant parts of image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b="1" kern="0">
                <a:solidFill>
                  <a:srgbClr val="000000"/>
                </a:solidFill>
                <a:latin typeface="Arial"/>
                <a:ea typeface="Arial"/>
                <a:cs typeface="Arial"/>
                <a:sym typeface="Arial"/>
              </a:rPr>
              <a:t>State: </a:t>
            </a:r>
            <a:r>
              <a:rPr lang="en" sz="1400" kern="0">
                <a:solidFill>
                  <a:srgbClr val="000000"/>
                </a:solidFill>
                <a:latin typeface="Arial"/>
                <a:ea typeface="Arial"/>
                <a:cs typeface="Arial"/>
                <a:sym typeface="Arial"/>
              </a:rPr>
              <a:t>Glimpses seen so far</a:t>
            </a:r>
          </a:p>
          <a:p>
            <a:pPr algn="l" eaLnBrk="1" fontAlgn="auto" hangingPunct="1">
              <a:spcBef>
                <a:spcPts val="0"/>
              </a:spcBef>
              <a:spcAft>
                <a:spcPts val="0"/>
              </a:spcAft>
            </a:pPr>
            <a:r>
              <a:rPr lang="en" sz="1400" b="1" kern="0">
                <a:solidFill>
                  <a:srgbClr val="000000"/>
                </a:solidFill>
                <a:latin typeface="Arial"/>
                <a:ea typeface="Arial"/>
                <a:cs typeface="Arial"/>
                <a:sym typeface="Arial"/>
              </a:rPr>
              <a:t>Action: </a:t>
            </a:r>
            <a:r>
              <a:rPr lang="en" sz="1400" kern="0">
                <a:solidFill>
                  <a:srgbClr val="000000"/>
                </a:solidFill>
                <a:latin typeface="Arial"/>
                <a:ea typeface="Arial"/>
                <a:cs typeface="Arial"/>
                <a:sym typeface="Arial"/>
              </a:rPr>
              <a:t>(x,y) coordinates (center of glimpse) of where to look next in image</a:t>
            </a:r>
          </a:p>
          <a:p>
            <a:pPr algn="l" eaLnBrk="1" fontAlgn="auto" hangingPunct="1">
              <a:spcBef>
                <a:spcPts val="0"/>
              </a:spcBef>
              <a:spcAft>
                <a:spcPts val="0"/>
              </a:spcAft>
            </a:pPr>
            <a:r>
              <a:rPr lang="en" sz="1400" b="1" kern="0">
                <a:solidFill>
                  <a:srgbClr val="000000"/>
                </a:solidFill>
                <a:latin typeface="Arial"/>
                <a:ea typeface="Arial"/>
                <a:cs typeface="Arial"/>
                <a:sym typeface="Arial"/>
              </a:rPr>
              <a:t>Reward: </a:t>
            </a:r>
            <a:r>
              <a:rPr lang="en" sz="1400" kern="0">
                <a:solidFill>
                  <a:srgbClr val="000000"/>
                </a:solidFill>
                <a:latin typeface="Arial"/>
                <a:ea typeface="Arial"/>
                <a:cs typeface="Arial"/>
                <a:sym typeface="Arial"/>
              </a:rPr>
              <a:t>1 at the final timestep if image correctly classified, 0 otherwise</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pic>
        <p:nvPicPr>
          <p:cNvPr id="1109" name="Shape 1109"/>
          <p:cNvPicPr preferRelativeResize="0"/>
          <p:nvPr/>
        </p:nvPicPr>
        <p:blipFill>
          <a:blip r:embed="rId3">
            <a:alphaModFix/>
          </a:blip>
          <a:stretch>
            <a:fillRect/>
          </a:stretch>
        </p:blipFill>
        <p:spPr>
          <a:xfrm>
            <a:off x="6490775" y="1975451"/>
            <a:ext cx="1904075" cy="1904075"/>
          </a:xfrm>
          <a:prstGeom prst="rect">
            <a:avLst/>
          </a:prstGeom>
          <a:noFill/>
          <a:ln>
            <a:noFill/>
          </a:ln>
        </p:spPr>
      </p:pic>
      <p:sp>
        <p:nvSpPr>
          <p:cNvPr id="1110" name="Shape 1110"/>
          <p:cNvSpPr txBox="1"/>
          <p:nvPr/>
        </p:nvSpPr>
        <p:spPr>
          <a:xfrm>
            <a:off x="243825" y="4385800"/>
            <a:ext cx="9027300" cy="429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r>
              <a:rPr lang="en" sz="1400" kern="0">
                <a:solidFill>
                  <a:srgbClr val="000000"/>
                </a:solidFill>
                <a:latin typeface="Arial"/>
                <a:ea typeface="Arial"/>
                <a:cs typeface="Arial"/>
                <a:sym typeface="Arial"/>
              </a:rPr>
              <a:t>Glimpsing is a non-differentiable operation =&gt; learn policy for how to take glimpse actions using REINFORCE</a:t>
            </a:r>
          </a:p>
          <a:p>
            <a:pPr algn="l" eaLnBrk="1" fontAlgn="auto" hangingPunct="1">
              <a:spcBef>
                <a:spcPts val="0"/>
              </a:spcBef>
              <a:spcAft>
                <a:spcPts val="0"/>
              </a:spcAft>
            </a:pPr>
            <a:r>
              <a:rPr lang="en" sz="1400" kern="0">
                <a:solidFill>
                  <a:srgbClr val="000000"/>
                </a:solidFill>
                <a:latin typeface="Arial"/>
                <a:ea typeface="Arial"/>
                <a:cs typeface="Arial"/>
                <a:sym typeface="Arial"/>
              </a:rPr>
              <a:t>Given state of glimpses seen so far, use RNN to model the state and output next action</a:t>
            </a: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a:p>
            <a:pPr algn="l" eaLnBrk="1" fontAlgn="auto" hangingPunct="1">
              <a:spcBef>
                <a:spcPts val="0"/>
              </a:spcBef>
              <a:spcAft>
                <a:spcPts val="0"/>
              </a:spcAft>
            </a:pPr>
            <a:endParaRPr sz="1400" kern="0">
              <a:solidFill>
                <a:srgbClr val="000000"/>
              </a:solidFill>
              <a:latin typeface="Arial"/>
              <a:ea typeface="Arial"/>
              <a:cs typeface="Arial"/>
              <a:sym typeface="Arial"/>
            </a:endParaRPr>
          </a:p>
        </p:txBody>
      </p:sp>
      <p:sp>
        <p:nvSpPr>
          <p:cNvPr id="1111" name="Shape 1111"/>
          <p:cNvSpPr txBox="1"/>
          <p:nvPr/>
        </p:nvSpPr>
        <p:spPr>
          <a:xfrm>
            <a:off x="7242225" y="3956112"/>
            <a:ext cx="894600" cy="4293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glimpse</a:t>
            </a:r>
          </a:p>
        </p:txBody>
      </p:sp>
      <p:cxnSp>
        <p:nvCxnSpPr>
          <p:cNvPr id="1112" name="Shape 1112"/>
          <p:cNvCxnSpPr/>
          <p:nvPr/>
        </p:nvCxnSpPr>
        <p:spPr>
          <a:xfrm rot="10800000">
            <a:off x="7472325" y="2929512"/>
            <a:ext cx="217200" cy="1102800"/>
          </a:xfrm>
          <a:prstGeom prst="straightConnector1">
            <a:avLst/>
          </a:prstGeom>
          <a:noFill/>
          <a:ln w="19050" cap="flat" cmpd="sng">
            <a:solidFill>
              <a:srgbClr val="FF0000"/>
            </a:solidFill>
            <a:prstDash val="solid"/>
            <a:round/>
            <a:headEnd type="none" w="lg" len="lg"/>
            <a:tailEnd type="triangle" w="lg" len="lg"/>
          </a:ln>
        </p:spPr>
      </p:cxnSp>
      <p:sp>
        <p:nvSpPr>
          <p:cNvPr id="1113" name="Shape 1113"/>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737069934"/>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120" name="Shape 1120"/>
          <p:cNvSpPr/>
          <p:nvPr/>
        </p:nvSpPr>
        <p:spPr>
          <a:xfrm>
            <a:off x="1416275" y="239435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121" name="Shape 1121"/>
          <p:cNvSpPr/>
          <p:nvPr/>
        </p:nvSpPr>
        <p:spPr>
          <a:xfrm>
            <a:off x="13858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pic>
        <p:nvPicPr>
          <p:cNvPr id="1122" name="Shape 1122"/>
          <p:cNvPicPr preferRelativeResize="0"/>
          <p:nvPr/>
        </p:nvPicPr>
        <p:blipFill>
          <a:blip r:embed="rId3">
            <a:alphaModFix/>
          </a:blip>
          <a:stretch>
            <a:fillRect/>
          </a:stretch>
        </p:blipFill>
        <p:spPr>
          <a:xfrm>
            <a:off x="343197" y="2385925"/>
            <a:ext cx="857400" cy="857400"/>
          </a:xfrm>
          <a:prstGeom prst="rect">
            <a:avLst/>
          </a:prstGeom>
          <a:noFill/>
          <a:ln>
            <a:noFill/>
          </a:ln>
        </p:spPr>
      </p:pic>
      <p:cxnSp>
        <p:nvCxnSpPr>
          <p:cNvPr id="1123" name="Shape 1123"/>
          <p:cNvCxnSpPr>
            <a:stCxn id="1121" idx="0"/>
            <a:endCxn id="1120" idx="4"/>
          </p:cNvCxnSpPr>
          <p:nvPr/>
        </p:nvCxnSpPr>
        <p:spPr>
          <a:xfrm rot="10800000">
            <a:off x="17464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124" name="Shape 1124"/>
          <p:cNvCxnSpPr>
            <a:stCxn id="1120" idx="0"/>
          </p:cNvCxnSpPr>
          <p:nvPr/>
        </p:nvCxnSpPr>
        <p:spPr>
          <a:xfrm rot="10800000">
            <a:off x="1746425"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125" name="Shape 1125"/>
          <p:cNvSpPr/>
          <p:nvPr/>
        </p:nvSpPr>
        <p:spPr>
          <a:xfrm>
            <a:off x="1385825" y="184418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a:t>
            </a:r>
          </a:p>
        </p:txBody>
      </p:sp>
      <p:pic>
        <p:nvPicPr>
          <p:cNvPr id="1126" name="Shape 1126"/>
          <p:cNvPicPr preferRelativeResize="0"/>
          <p:nvPr/>
        </p:nvPicPr>
        <p:blipFill>
          <a:blip r:embed="rId4">
            <a:alphaModFix/>
          </a:blip>
          <a:stretch>
            <a:fillRect/>
          </a:stretch>
        </p:blipFill>
        <p:spPr>
          <a:xfrm>
            <a:off x="1447375" y="4849999"/>
            <a:ext cx="597200" cy="597175"/>
          </a:xfrm>
          <a:prstGeom prst="rect">
            <a:avLst/>
          </a:prstGeom>
          <a:noFill/>
          <a:ln>
            <a:noFill/>
          </a:ln>
        </p:spPr>
      </p:pic>
      <p:pic>
        <p:nvPicPr>
          <p:cNvPr id="1127" name="Shape 1127"/>
          <p:cNvPicPr preferRelativeResize="0"/>
          <p:nvPr/>
        </p:nvPicPr>
        <p:blipFill rotWithShape="1">
          <a:blip r:embed="rId5">
            <a:alphaModFix/>
          </a:blip>
          <a:srcRect l="42067" t="32981" r="45960" b="55889"/>
          <a:stretch/>
        </p:blipFill>
        <p:spPr>
          <a:xfrm>
            <a:off x="1385400" y="3844750"/>
            <a:ext cx="721200" cy="670450"/>
          </a:xfrm>
          <a:prstGeom prst="rect">
            <a:avLst/>
          </a:prstGeom>
          <a:noFill/>
          <a:ln>
            <a:noFill/>
          </a:ln>
        </p:spPr>
      </p:pic>
      <p:cxnSp>
        <p:nvCxnSpPr>
          <p:cNvPr id="1128" name="Shape 1128"/>
          <p:cNvCxnSpPr>
            <a:stCxn id="1127" idx="0"/>
            <a:endCxn id="1121" idx="2"/>
          </p:cNvCxnSpPr>
          <p:nvPr/>
        </p:nvCxnSpPr>
        <p:spPr>
          <a:xfrm rot="10800000" flipH="1">
            <a:off x="1746000" y="3604750"/>
            <a:ext cx="300" cy="240000"/>
          </a:xfrm>
          <a:prstGeom prst="straightConnector1">
            <a:avLst/>
          </a:prstGeom>
          <a:noFill/>
          <a:ln w="9525" cap="flat" cmpd="sng">
            <a:solidFill>
              <a:schemeClr val="dk2"/>
            </a:solidFill>
            <a:prstDash val="solid"/>
            <a:round/>
            <a:headEnd type="none" w="lg" len="lg"/>
            <a:tailEnd type="triangle" w="lg" len="lg"/>
          </a:ln>
        </p:spPr>
      </p:cxnSp>
      <p:sp>
        <p:nvSpPr>
          <p:cNvPr id="1129" name="Shape 1129"/>
          <p:cNvSpPr txBox="1"/>
          <p:nvPr/>
        </p:nvSpPr>
        <p:spPr>
          <a:xfrm>
            <a:off x="249900" y="3243325"/>
            <a:ext cx="10440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Input image</a:t>
            </a:r>
          </a:p>
        </p:txBody>
      </p:sp>
      <p:sp>
        <p:nvSpPr>
          <p:cNvPr id="1130" name="Shape 1130"/>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1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72081010"/>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Shape 1135"/>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137" name="Shape 1137"/>
          <p:cNvSpPr/>
          <p:nvPr/>
        </p:nvSpPr>
        <p:spPr>
          <a:xfrm>
            <a:off x="1416275" y="239435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138" name="Shape 1138"/>
          <p:cNvSpPr/>
          <p:nvPr/>
        </p:nvSpPr>
        <p:spPr>
          <a:xfrm>
            <a:off x="13858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pic>
        <p:nvPicPr>
          <p:cNvPr id="1139" name="Shape 1139"/>
          <p:cNvPicPr preferRelativeResize="0"/>
          <p:nvPr/>
        </p:nvPicPr>
        <p:blipFill>
          <a:blip r:embed="rId3">
            <a:alphaModFix/>
          </a:blip>
          <a:stretch>
            <a:fillRect/>
          </a:stretch>
        </p:blipFill>
        <p:spPr>
          <a:xfrm>
            <a:off x="343197" y="2385925"/>
            <a:ext cx="857400" cy="857400"/>
          </a:xfrm>
          <a:prstGeom prst="rect">
            <a:avLst/>
          </a:prstGeom>
          <a:noFill/>
          <a:ln>
            <a:noFill/>
          </a:ln>
        </p:spPr>
      </p:pic>
      <p:cxnSp>
        <p:nvCxnSpPr>
          <p:cNvPr id="1140" name="Shape 1140"/>
          <p:cNvCxnSpPr>
            <a:stCxn id="1138" idx="0"/>
            <a:endCxn id="1137" idx="4"/>
          </p:cNvCxnSpPr>
          <p:nvPr/>
        </p:nvCxnSpPr>
        <p:spPr>
          <a:xfrm rot="10800000">
            <a:off x="17464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141" name="Shape 1141"/>
          <p:cNvCxnSpPr>
            <a:stCxn id="1137" idx="0"/>
          </p:cNvCxnSpPr>
          <p:nvPr/>
        </p:nvCxnSpPr>
        <p:spPr>
          <a:xfrm rot="10800000">
            <a:off x="1746425"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142" name="Shape 1142"/>
          <p:cNvSpPr/>
          <p:nvPr/>
        </p:nvSpPr>
        <p:spPr>
          <a:xfrm>
            <a:off x="1385825" y="184418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a:t>
            </a:r>
          </a:p>
        </p:txBody>
      </p:sp>
      <p:sp>
        <p:nvSpPr>
          <p:cNvPr id="1143" name="Shape 1143"/>
          <p:cNvSpPr/>
          <p:nvPr/>
        </p:nvSpPr>
        <p:spPr>
          <a:xfrm>
            <a:off x="2777718" y="2394358"/>
            <a:ext cx="660299"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144" name="Shape 1144"/>
          <p:cNvSpPr/>
          <p:nvPr/>
        </p:nvSpPr>
        <p:spPr>
          <a:xfrm>
            <a:off x="27472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145" name="Shape 1145"/>
          <p:cNvCxnSpPr>
            <a:stCxn id="1144" idx="0"/>
            <a:endCxn id="1143" idx="4"/>
          </p:cNvCxnSpPr>
          <p:nvPr/>
        </p:nvCxnSpPr>
        <p:spPr>
          <a:xfrm rot="10800000">
            <a:off x="31078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146" name="Shape 1146"/>
          <p:cNvCxnSpPr>
            <a:stCxn id="1143" idx="0"/>
          </p:cNvCxnSpPr>
          <p:nvPr/>
        </p:nvCxnSpPr>
        <p:spPr>
          <a:xfrm rot="10800000">
            <a:off x="3107867"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147" name="Shape 1147"/>
          <p:cNvSpPr/>
          <p:nvPr/>
        </p:nvSpPr>
        <p:spPr>
          <a:xfrm>
            <a:off x="2747275" y="184420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a:t>
            </a:r>
          </a:p>
        </p:txBody>
      </p:sp>
      <p:pic>
        <p:nvPicPr>
          <p:cNvPr id="1148" name="Shape 1148"/>
          <p:cNvPicPr preferRelativeResize="0"/>
          <p:nvPr/>
        </p:nvPicPr>
        <p:blipFill>
          <a:blip r:embed="rId4">
            <a:alphaModFix/>
          </a:blip>
          <a:stretch>
            <a:fillRect/>
          </a:stretch>
        </p:blipFill>
        <p:spPr>
          <a:xfrm>
            <a:off x="1447375" y="4849999"/>
            <a:ext cx="597200" cy="597175"/>
          </a:xfrm>
          <a:prstGeom prst="rect">
            <a:avLst/>
          </a:prstGeom>
          <a:noFill/>
          <a:ln>
            <a:noFill/>
          </a:ln>
        </p:spPr>
      </p:pic>
      <p:pic>
        <p:nvPicPr>
          <p:cNvPr id="1149" name="Shape 1149"/>
          <p:cNvPicPr preferRelativeResize="0"/>
          <p:nvPr/>
        </p:nvPicPr>
        <p:blipFill rotWithShape="1">
          <a:blip r:embed="rId5">
            <a:alphaModFix/>
          </a:blip>
          <a:srcRect l="42067" t="32981" r="45960" b="55889"/>
          <a:stretch/>
        </p:blipFill>
        <p:spPr>
          <a:xfrm>
            <a:off x="2746837" y="3844750"/>
            <a:ext cx="721200" cy="670450"/>
          </a:xfrm>
          <a:prstGeom prst="rect">
            <a:avLst/>
          </a:prstGeom>
          <a:noFill/>
          <a:ln>
            <a:noFill/>
          </a:ln>
        </p:spPr>
      </p:pic>
      <p:cxnSp>
        <p:nvCxnSpPr>
          <p:cNvPr id="1150" name="Shape 1150"/>
          <p:cNvCxnSpPr>
            <a:stCxn id="1149" idx="0"/>
            <a:endCxn id="1144" idx="2"/>
          </p:cNvCxnSpPr>
          <p:nvPr/>
        </p:nvCxnSpPr>
        <p:spPr>
          <a:xfrm rot="10800000" flipH="1">
            <a:off x="3107437" y="3604750"/>
            <a:ext cx="300" cy="240000"/>
          </a:xfrm>
          <a:prstGeom prst="straightConnector1">
            <a:avLst/>
          </a:prstGeom>
          <a:noFill/>
          <a:ln w="9525" cap="flat" cmpd="sng">
            <a:solidFill>
              <a:schemeClr val="dk2"/>
            </a:solidFill>
            <a:prstDash val="solid"/>
            <a:round/>
            <a:headEnd type="none" w="lg" len="lg"/>
            <a:tailEnd type="triangle" w="lg" len="lg"/>
          </a:ln>
        </p:spPr>
      </p:cxnSp>
      <p:pic>
        <p:nvPicPr>
          <p:cNvPr id="1151" name="Shape 1151"/>
          <p:cNvPicPr preferRelativeResize="0"/>
          <p:nvPr/>
        </p:nvPicPr>
        <p:blipFill>
          <a:blip r:embed="rId5">
            <a:alphaModFix/>
          </a:blip>
          <a:stretch>
            <a:fillRect/>
          </a:stretch>
        </p:blipFill>
        <p:spPr>
          <a:xfrm>
            <a:off x="2809273" y="4850000"/>
            <a:ext cx="597200" cy="597200"/>
          </a:xfrm>
          <a:prstGeom prst="rect">
            <a:avLst/>
          </a:prstGeom>
          <a:noFill/>
          <a:ln>
            <a:noFill/>
          </a:ln>
        </p:spPr>
      </p:pic>
      <p:pic>
        <p:nvPicPr>
          <p:cNvPr id="1152" name="Shape 1152"/>
          <p:cNvPicPr preferRelativeResize="0"/>
          <p:nvPr/>
        </p:nvPicPr>
        <p:blipFill rotWithShape="1">
          <a:blip r:embed="rId6">
            <a:alphaModFix/>
          </a:blip>
          <a:srcRect l="42067" t="32981" r="45960" b="55889"/>
          <a:stretch/>
        </p:blipFill>
        <p:spPr>
          <a:xfrm>
            <a:off x="1385400" y="3844750"/>
            <a:ext cx="721200" cy="670450"/>
          </a:xfrm>
          <a:prstGeom prst="rect">
            <a:avLst/>
          </a:prstGeom>
          <a:noFill/>
          <a:ln>
            <a:noFill/>
          </a:ln>
        </p:spPr>
      </p:pic>
      <p:cxnSp>
        <p:nvCxnSpPr>
          <p:cNvPr id="1153" name="Shape 1153"/>
          <p:cNvCxnSpPr>
            <a:stCxn id="1152" idx="0"/>
            <a:endCxn id="1138" idx="2"/>
          </p:cNvCxnSpPr>
          <p:nvPr/>
        </p:nvCxnSpPr>
        <p:spPr>
          <a:xfrm rot="10800000" flipH="1">
            <a:off x="1746000" y="3604750"/>
            <a:ext cx="300" cy="240000"/>
          </a:xfrm>
          <a:prstGeom prst="straightConnector1">
            <a:avLst/>
          </a:prstGeom>
          <a:noFill/>
          <a:ln w="9525" cap="flat" cmpd="sng">
            <a:solidFill>
              <a:schemeClr val="dk2"/>
            </a:solidFill>
            <a:prstDash val="solid"/>
            <a:round/>
            <a:headEnd type="none" w="lg" len="lg"/>
            <a:tailEnd type="triangle" w="lg" len="lg"/>
          </a:ln>
        </p:spPr>
      </p:cxnSp>
      <p:cxnSp>
        <p:nvCxnSpPr>
          <p:cNvPr id="1154" name="Shape 1154"/>
          <p:cNvCxnSpPr>
            <a:stCxn id="1142" idx="0"/>
            <a:endCxn id="1149" idx="2"/>
          </p:cNvCxnSpPr>
          <p:nvPr/>
        </p:nvCxnSpPr>
        <p:spPr>
          <a:xfrm rot="-5400000" flipH="1">
            <a:off x="1091525" y="2499087"/>
            <a:ext cx="2670900" cy="1361100"/>
          </a:xfrm>
          <a:prstGeom prst="curvedConnector5">
            <a:avLst>
              <a:gd name="adj1" fmla="val -8916"/>
              <a:gd name="adj2" fmla="val 49997"/>
              <a:gd name="adj3" fmla="val 108920"/>
            </a:avLst>
          </a:prstGeom>
          <a:noFill/>
          <a:ln w="19050" cap="flat" cmpd="sng">
            <a:solidFill>
              <a:schemeClr val="dk2"/>
            </a:solidFill>
            <a:prstDash val="solid"/>
            <a:round/>
            <a:headEnd type="none" w="lg" len="lg"/>
            <a:tailEnd type="triangle" w="lg" len="lg"/>
          </a:ln>
        </p:spPr>
      </p:cxnSp>
      <p:sp>
        <p:nvSpPr>
          <p:cNvPr id="1155" name="Shape 1155"/>
          <p:cNvSpPr txBox="1"/>
          <p:nvPr/>
        </p:nvSpPr>
        <p:spPr>
          <a:xfrm>
            <a:off x="249900" y="3243325"/>
            <a:ext cx="10440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Input image</a:t>
            </a:r>
          </a:p>
        </p:txBody>
      </p:sp>
      <p:cxnSp>
        <p:nvCxnSpPr>
          <p:cNvPr id="1156" name="Shape 1156"/>
          <p:cNvCxnSpPr>
            <a:stCxn id="1137" idx="6"/>
            <a:endCxn id="1143" idx="2"/>
          </p:cNvCxnSpPr>
          <p:nvPr/>
        </p:nvCxnSpPr>
        <p:spPr>
          <a:xfrm>
            <a:off x="2076575" y="2724507"/>
            <a:ext cx="701100" cy="0"/>
          </a:xfrm>
          <a:prstGeom prst="straightConnector1">
            <a:avLst/>
          </a:prstGeom>
          <a:noFill/>
          <a:ln w="9525" cap="flat" cmpd="sng">
            <a:solidFill>
              <a:schemeClr val="dk2"/>
            </a:solidFill>
            <a:prstDash val="solid"/>
            <a:round/>
            <a:headEnd type="none" w="lg" len="lg"/>
            <a:tailEnd type="triangle" w="lg" len="lg"/>
          </a:ln>
        </p:spPr>
      </p:cxnSp>
      <p:sp>
        <p:nvSpPr>
          <p:cNvPr id="1157" name="Shape 1157"/>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2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000529938"/>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Shape 1162"/>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164" name="Shape 1164"/>
          <p:cNvSpPr/>
          <p:nvPr/>
        </p:nvSpPr>
        <p:spPr>
          <a:xfrm>
            <a:off x="1416275" y="239435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165" name="Shape 1165"/>
          <p:cNvSpPr/>
          <p:nvPr/>
        </p:nvSpPr>
        <p:spPr>
          <a:xfrm>
            <a:off x="13858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pic>
        <p:nvPicPr>
          <p:cNvPr id="1166" name="Shape 1166"/>
          <p:cNvPicPr preferRelativeResize="0"/>
          <p:nvPr/>
        </p:nvPicPr>
        <p:blipFill>
          <a:blip r:embed="rId3">
            <a:alphaModFix/>
          </a:blip>
          <a:stretch>
            <a:fillRect/>
          </a:stretch>
        </p:blipFill>
        <p:spPr>
          <a:xfrm>
            <a:off x="343197" y="2385925"/>
            <a:ext cx="857400" cy="857400"/>
          </a:xfrm>
          <a:prstGeom prst="rect">
            <a:avLst/>
          </a:prstGeom>
          <a:noFill/>
          <a:ln>
            <a:noFill/>
          </a:ln>
        </p:spPr>
      </p:pic>
      <p:cxnSp>
        <p:nvCxnSpPr>
          <p:cNvPr id="1167" name="Shape 1167"/>
          <p:cNvCxnSpPr>
            <a:stCxn id="1165" idx="0"/>
            <a:endCxn id="1164" idx="4"/>
          </p:cNvCxnSpPr>
          <p:nvPr/>
        </p:nvCxnSpPr>
        <p:spPr>
          <a:xfrm rot="10800000">
            <a:off x="17464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168" name="Shape 1168"/>
          <p:cNvCxnSpPr>
            <a:stCxn id="1164" idx="0"/>
          </p:cNvCxnSpPr>
          <p:nvPr/>
        </p:nvCxnSpPr>
        <p:spPr>
          <a:xfrm rot="10800000">
            <a:off x="1746425"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169" name="Shape 1169"/>
          <p:cNvSpPr/>
          <p:nvPr/>
        </p:nvSpPr>
        <p:spPr>
          <a:xfrm>
            <a:off x="1385825" y="184418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a:t>
            </a:r>
          </a:p>
        </p:txBody>
      </p:sp>
      <p:sp>
        <p:nvSpPr>
          <p:cNvPr id="1170" name="Shape 1170"/>
          <p:cNvSpPr/>
          <p:nvPr/>
        </p:nvSpPr>
        <p:spPr>
          <a:xfrm>
            <a:off x="2777718" y="2394358"/>
            <a:ext cx="660299"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171" name="Shape 1171"/>
          <p:cNvSpPr/>
          <p:nvPr/>
        </p:nvSpPr>
        <p:spPr>
          <a:xfrm>
            <a:off x="27472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172" name="Shape 1172"/>
          <p:cNvCxnSpPr>
            <a:stCxn id="1171" idx="0"/>
            <a:endCxn id="1170" idx="4"/>
          </p:cNvCxnSpPr>
          <p:nvPr/>
        </p:nvCxnSpPr>
        <p:spPr>
          <a:xfrm rot="10800000">
            <a:off x="31078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173" name="Shape 1173"/>
          <p:cNvCxnSpPr>
            <a:stCxn id="1170" idx="0"/>
          </p:cNvCxnSpPr>
          <p:nvPr/>
        </p:nvCxnSpPr>
        <p:spPr>
          <a:xfrm rot="10800000">
            <a:off x="3107867"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174" name="Shape 1174"/>
          <p:cNvSpPr/>
          <p:nvPr/>
        </p:nvSpPr>
        <p:spPr>
          <a:xfrm>
            <a:off x="2747275" y="184420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a:t>
            </a:r>
          </a:p>
        </p:txBody>
      </p:sp>
      <p:sp>
        <p:nvSpPr>
          <p:cNvPr id="1175" name="Shape 1175"/>
          <p:cNvSpPr/>
          <p:nvPr/>
        </p:nvSpPr>
        <p:spPr>
          <a:xfrm>
            <a:off x="4139223" y="240530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176" name="Shape 1176"/>
          <p:cNvSpPr/>
          <p:nvPr/>
        </p:nvSpPr>
        <p:spPr>
          <a:xfrm>
            <a:off x="4108775" y="3347100"/>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177" name="Shape 1177"/>
          <p:cNvCxnSpPr>
            <a:stCxn id="1176" idx="0"/>
            <a:endCxn id="1175" idx="4"/>
          </p:cNvCxnSpPr>
          <p:nvPr/>
        </p:nvCxnSpPr>
        <p:spPr>
          <a:xfrm rot="10800000">
            <a:off x="4469375" y="3065700"/>
            <a:ext cx="0" cy="281400"/>
          </a:xfrm>
          <a:prstGeom prst="straightConnector1">
            <a:avLst/>
          </a:prstGeom>
          <a:noFill/>
          <a:ln w="9525" cap="flat" cmpd="sng">
            <a:solidFill>
              <a:schemeClr val="dk2"/>
            </a:solidFill>
            <a:prstDash val="solid"/>
            <a:round/>
            <a:headEnd type="none" w="lg" len="lg"/>
            <a:tailEnd type="triangle" w="lg" len="lg"/>
          </a:ln>
        </p:spPr>
      </p:cxnSp>
      <p:cxnSp>
        <p:nvCxnSpPr>
          <p:cNvPr id="1178" name="Shape 1178"/>
          <p:cNvCxnSpPr>
            <a:stCxn id="1175" idx="0"/>
          </p:cNvCxnSpPr>
          <p:nvPr/>
        </p:nvCxnSpPr>
        <p:spPr>
          <a:xfrm rot="10800000">
            <a:off x="4469373" y="2209407"/>
            <a:ext cx="0" cy="195900"/>
          </a:xfrm>
          <a:prstGeom prst="straightConnector1">
            <a:avLst/>
          </a:prstGeom>
          <a:noFill/>
          <a:ln w="9525" cap="flat" cmpd="sng">
            <a:solidFill>
              <a:schemeClr val="dk2"/>
            </a:solidFill>
            <a:prstDash val="solid"/>
            <a:round/>
            <a:headEnd type="none" w="lg" len="lg"/>
            <a:tailEnd type="triangle" w="lg" len="lg"/>
          </a:ln>
        </p:spPr>
      </p:cxnSp>
      <p:sp>
        <p:nvSpPr>
          <p:cNvPr id="1179" name="Shape 1179"/>
          <p:cNvSpPr/>
          <p:nvPr/>
        </p:nvSpPr>
        <p:spPr>
          <a:xfrm>
            <a:off x="4108725" y="188825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3</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3</a:t>
            </a:r>
            <a:r>
              <a:rPr lang="en" kern="0">
                <a:solidFill>
                  <a:srgbClr val="000000"/>
                </a:solidFill>
                <a:latin typeface="Arial"/>
                <a:ea typeface="Arial"/>
                <a:cs typeface="Arial"/>
                <a:sym typeface="Arial"/>
              </a:rPr>
              <a:t>)</a:t>
            </a:r>
          </a:p>
        </p:txBody>
      </p:sp>
      <p:pic>
        <p:nvPicPr>
          <p:cNvPr id="1180" name="Shape 1180"/>
          <p:cNvPicPr preferRelativeResize="0"/>
          <p:nvPr/>
        </p:nvPicPr>
        <p:blipFill>
          <a:blip r:embed="rId4">
            <a:alphaModFix/>
          </a:blip>
          <a:stretch>
            <a:fillRect/>
          </a:stretch>
        </p:blipFill>
        <p:spPr>
          <a:xfrm>
            <a:off x="1447375" y="4849999"/>
            <a:ext cx="597200" cy="597175"/>
          </a:xfrm>
          <a:prstGeom prst="rect">
            <a:avLst/>
          </a:prstGeom>
          <a:noFill/>
          <a:ln>
            <a:noFill/>
          </a:ln>
        </p:spPr>
      </p:pic>
      <p:pic>
        <p:nvPicPr>
          <p:cNvPr id="1181" name="Shape 1181"/>
          <p:cNvPicPr preferRelativeResize="0"/>
          <p:nvPr/>
        </p:nvPicPr>
        <p:blipFill rotWithShape="1">
          <a:blip r:embed="rId5">
            <a:alphaModFix/>
          </a:blip>
          <a:srcRect l="42067" t="32981" r="45960" b="55889"/>
          <a:stretch/>
        </p:blipFill>
        <p:spPr>
          <a:xfrm>
            <a:off x="2746837" y="3844750"/>
            <a:ext cx="721200" cy="670450"/>
          </a:xfrm>
          <a:prstGeom prst="rect">
            <a:avLst/>
          </a:prstGeom>
          <a:noFill/>
          <a:ln>
            <a:noFill/>
          </a:ln>
        </p:spPr>
      </p:pic>
      <p:cxnSp>
        <p:nvCxnSpPr>
          <p:cNvPr id="1182" name="Shape 1182"/>
          <p:cNvCxnSpPr>
            <a:stCxn id="1181" idx="0"/>
            <a:endCxn id="1171" idx="2"/>
          </p:cNvCxnSpPr>
          <p:nvPr/>
        </p:nvCxnSpPr>
        <p:spPr>
          <a:xfrm rot="10800000" flipH="1">
            <a:off x="3107437" y="3604750"/>
            <a:ext cx="300" cy="240000"/>
          </a:xfrm>
          <a:prstGeom prst="straightConnector1">
            <a:avLst/>
          </a:prstGeom>
          <a:noFill/>
          <a:ln w="9525" cap="flat" cmpd="sng">
            <a:solidFill>
              <a:schemeClr val="dk2"/>
            </a:solidFill>
            <a:prstDash val="solid"/>
            <a:round/>
            <a:headEnd type="none" w="lg" len="lg"/>
            <a:tailEnd type="triangle" w="lg" len="lg"/>
          </a:ln>
        </p:spPr>
      </p:cxnSp>
      <p:pic>
        <p:nvPicPr>
          <p:cNvPr id="1183" name="Shape 1183"/>
          <p:cNvPicPr preferRelativeResize="0"/>
          <p:nvPr/>
        </p:nvPicPr>
        <p:blipFill>
          <a:blip r:embed="rId5">
            <a:alphaModFix/>
          </a:blip>
          <a:stretch>
            <a:fillRect/>
          </a:stretch>
        </p:blipFill>
        <p:spPr>
          <a:xfrm>
            <a:off x="2809273" y="4850000"/>
            <a:ext cx="597200" cy="597200"/>
          </a:xfrm>
          <a:prstGeom prst="rect">
            <a:avLst/>
          </a:prstGeom>
          <a:noFill/>
          <a:ln>
            <a:noFill/>
          </a:ln>
        </p:spPr>
      </p:pic>
      <p:pic>
        <p:nvPicPr>
          <p:cNvPr id="1184" name="Shape 1184"/>
          <p:cNvPicPr preferRelativeResize="0"/>
          <p:nvPr/>
        </p:nvPicPr>
        <p:blipFill rotWithShape="1">
          <a:blip r:embed="rId6">
            <a:alphaModFix/>
          </a:blip>
          <a:srcRect l="30526" t="24545" r="57718" b="64527"/>
          <a:stretch/>
        </p:blipFill>
        <p:spPr>
          <a:xfrm>
            <a:off x="4108287" y="3844750"/>
            <a:ext cx="721200" cy="670450"/>
          </a:xfrm>
          <a:prstGeom prst="rect">
            <a:avLst/>
          </a:prstGeom>
          <a:noFill/>
          <a:ln>
            <a:noFill/>
          </a:ln>
        </p:spPr>
      </p:pic>
      <p:cxnSp>
        <p:nvCxnSpPr>
          <p:cNvPr id="1185" name="Shape 1185"/>
          <p:cNvCxnSpPr>
            <a:stCxn id="1184" idx="0"/>
            <a:endCxn id="1176" idx="2"/>
          </p:cNvCxnSpPr>
          <p:nvPr/>
        </p:nvCxnSpPr>
        <p:spPr>
          <a:xfrm rot="10800000" flipH="1">
            <a:off x="4468887" y="3604750"/>
            <a:ext cx="600" cy="240000"/>
          </a:xfrm>
          <a:prstGeom prst="straightConnector1">
            <a:avLst/>
          </a:prstGeom>
          <a:noFill/>
          <a:ln w="9525" cap="flat" cmpd="sng">
            <a:solidFill>
              <a:schemeClr val="dk2"/>
            </a:solidFill>
            <a:prstDash val="solid"/>
            <a:round/>
            <a:headEnd type="none" w="lg" len="lg"/>
            <a:tailEnd type="triangle" w="lg" len="lg"/>
          </a:ln>
        </p:spPr>
      </p:cxnSp>
      <p:pic>
        <p:nvPicPr>
          <p:cNvPr id="1186" name="Shape 1186"/>
          <p:cNvPicPr preferRelativeResize="0"/>
          <p:nvPr/>
        </p:nvPicPr>
        <p:blipFill rotWithShape="1">
          <a:blip r:embed="rId7">
            <a:alphaModFix/>
          </a:blip>
          <a:srcRect l="42067" t="32981" r="45960" b="55889"/>
          <a:stretch/>
        </p:blipFill>
        <p:spPr>
          <a:xfrm>
            <a:off x="1385400" y="3844750"/>
            <a:ext cx="721200" cy="670450"/>
          </a:xfrm>
          <a:prstGeom prst="rect">
            <a:avLst/>
          </a:prstGeom>
          <a:noFill/>
          <a:ln>
            <a:noFill/>
          </a:ln>
        </p:spPr>
      </p:pic>
      <p:cxnSp>
        <p:nvCxnSpPr>
          <p:cNvPr id="1187" name="Shape 1187"/>
          <p:cNvCxnSpPr>
            <a:stCxn id="1186" idx="0"/>
            <a:endCxn id="1165" idx="2"/>
          </p:cNvCxnSpPr>
          <p:nvPr/>
        </p:nvCxnSpPr>
        <p:spPr>
          <a:xfrm rot="10800000" flipH="1">
            <a:off x="1746000" y="3604750"/>
            <a:ext cx="300" cy="240000"/>
          </a:xfrm>
          <a:prstGeom prst="straightConnector1">
            <a:avLst/>
          </a:prstGeom>
          <a:noFill/>
          <a:ln w="9525" cap="flat" cmpd="sng">
            <a:solidFill>
              <a:schemeClr val="dk2"/>
            </a:solidFill>
            <a:prstDash val="solid"/>
            <a:round/>
            <a:headEnd type="none" w="lg" len="lg"/>
            <a:tailEnd type="triangle" w="lg" len="lg"/>
          </a:ln>
        </p:spPr>
      </p:cxnSp>
      <p:cxnSp>
        <p:nvCxnSpPr>
          <p:cNvPr id="1188" name="Shape 1188"/>
          <p:cNvCxnSpPr>
            <a:stCxn id="1169" idx="0"/>
            <a:endCxn id="1181" idx="2"/>
          </p:cNvCxnSpPr>
          <p:nvPr/>
        </p:nvCxnSpPr>
        <p:spPr>
          <a:xfrm rot="-5400000" flipH="1">
            <a:off x="1091525" y="2499087"/>
            <a:ext cx="2670900" cy="1361100"/>
          </a:xfrm>
          <a:prstGeom prst="curvedConnector5">
            <a:avLst>
              <a:gd name="adj1" fmla="val -8916"/>
              <a:gd name="adj2" fmla="val 49997"/>
              <a:gd name="adj3" fmla="val 108920"/>
            </a:avLst>
          </a:prstGeom>
          <a:noFill/>
          <a:ln w="19050" cap="flat" cmpd="sng">
            <a:solidFill>
              <a:schemeClr val="dk2"/>
            </a:solidFill>
            <a:prstDash val="solid"/>
            <a:round/>
            <a:headEnd type="none" w="lg" len="lg"/>
            <a:tailEnd type="triangle" w="lg" len="lg"/>
          </a:ln>
        </p:spPr>
      </p:cxnSp>
      <p:cxnSp>
        <p:nvCxnSpPr>
          <p:cNvPr id="1189" name="Shape 1189"/>
          <p:cNvCxnSpPr>
            <a:stCxn id="1174" idx="0"/>
            <a:endCxn id="1184" idx="2"/>
          </p:cNvCxnSpPr>
          <p:nvPr/>
        </p:nvCxnSpPr>
        <p:spPr>
          <a:xfrm rot="-5400000" flipH="1">
            <a:off x="2452975" y="2499100"/>
            <a:ext cx="2670900" cy="1361100"/>
          </a:xfrm>
          <a:prstGeom prst="curvedConnector5">
            <a:avLst>
              <a:gd name="adj1" fmla="val -8916"/>
              <a:gd name="adj2" fmla="val 49997"/>
              <a:gd name="adj3" fmla="val 108919"/>
            </a:avLst>
          </a:prstGeom>
          <a:noFill/>
          <a:ln w="19050" cap="flat" cmpd="sng">
            <a:solidFill>
              <a:schemeClr val="dk2"/>
            </a:solidFill>
            <a:prstDash val="solid"/>
            <a:round/>
            <a:headEnd type="none" w="lg" len="lg"/>
            <a:tailEnd type="triangle" w="lg" len="lg"/>
          </a:ln>
        </p:spPr>
      </p:cxnSp>
      <p:pic>
        <p:nvPicPr>
          <p:cNvPr id="1190" name="Shape 1190"/>
          <p:cNvPicPr preferRelativeResize="0"/>
          <p:nvPr/>
        </p:nvPicPr>
        <p:blipFill>
          <a:blip r:embed="rId6">
            <a:alphaModFix/>
          </a:blip>
          <a:stretch>
            <a:fillRect/>
          </a:stretch>
        </p:blipFill>
        <p:spPr>
          <a:xfrm>
            <a:off x="4171175" y="4850000"/>
            <a:ext cx="597200" cy="597200"/>
          </a:xfrm>
          <a:prstGeom prst="rect">
            <a:avLst/>
          </a:prstGeom>
          <a:noFill/>
          <a:ln>
            <a:noFill/>
          </a:ln>
        </p:spPr>
      </p:pic>
      <p:sp>
        <p:nvSpPr>
          <p:cNvPr id="1191" name="Shape 1191"/>
          <p:cNvSpPr txBox="1"/>
          <p:nvPr/>
        </p:nvSpPr>
        <p:spPr>
          <a:xfrm>
            <a:off x="249900" y="3243325"/>
            <a:ext cx="10440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Input image</a:t>
            </a:r>
          </a:p>
        </p:txBody>
      </p:sp>
      <p:cxnSp>
        <p:nvCxnSpPr>
          <p:cNvPr id="1192" name="Shape 1192"/>
          <p:cNvCxnSpPr>
            <a:stCxn id="1164" idx="6"/>
            <a:endCxn id="1170" idx="2"/>
          </p:cNvCxnSpPr>
          <p:nvPr/>
        </p:nvCxnSpPr>
        <p:spPr>
          <a:xfrm>
            <a:off x="2076575" y="2724507"/>
            <a:ext cx="701100" cy="0"/>
          </a:xfrm>
          <a:prstGeom prst="straightConnector1">
            <a:avLst/>
          </a:prstGeom>
          <a:noFill/>
          <a:ln w="9525" cap="flat" cmpd="sng">
            <a:solidFill>
              <a:schemeClr val="dk2"/>
            </a:solidFill>
            <a:prstDash val="solid"/>
            <a:round/>
            <a:headEnd type="none" w="lg" len="lg"/>
            <a:tailEnd type="triangle" w="lg" len="lg"/>
          </a:ln>
        </p:spPr>
      </p:cxnSp>
      <p:cxnSp>
        <p:nvCxnSpPr>
          <p:cNvPr id="1193" name="Shape 1193"/>
          <p:cNvCxnSpPr>
            <a:stCxn id="1170" idx="6"/>
            <a:endCxn id="1175" idx="2"/>
          </p:cNvCxnSpPr>
          <p:nvPr/>
        </p:nvCxnSpPr>
        <p:spPr>
          <a:xfrm>
            <a:off x="3438017" y="2724507"/>
            <a:ext cx="701100" cy="11100"/>
          </a:xfrm>
          <a:prstGeom prst="straightConnector1">
            <a:avLst/>
          </a:prstGeom>
          <a:noFill/>
          <a:ln w="9525" cap="flat" cmpd="sng">
            <a:solidFill>
              <a:schemeClr val="dk2"/>
            </a:solidFill>
            <a:prstDash val="solid"/>
            <a:round/>
            <a:headEnd type="none" w="lg" len="lg"/>
            <a:tailEnd type="triangle" w="lg" len="lg"/>
          </a:ln>
        </p:spPr>
      </p:cxnSp>
      <p:sp>
        <p:nvSpPr>
          <p:cNvPr id="1194" name="Shape 1194"/>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3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3370297"/>
      </p:ext>
    </p:extLst>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201" name="Shape 1201"/>
          <p:cNvSpPr/>
          <p:nvPr/>
        </p:nvSpPr>
        <p:spPr>
          <a:xfrm>
            <a:off x="1416275" y="239435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02" name="Shape 1202"/>
          <p:cNvSpPr/>
          <p:nvPr/>
        </p:nvSpPr>
        <p:spPr>
          <a:xfrm>
            <a:off x="13858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pic>
        <p:nvPicPr>
          <p:cNvPr id="1203" name="Shape 1203"/>
          <p:cNvPicPr preferRelativeResize="0"/>
          <p:nvPr/>
        </p:nvPicPr>
        <p:blipFill>
          <a:blip r:embed="rId3">
            <a:alphaModFix/>
          </a:blip>
          <a:stretch>
            <a:fillRect/>
          </a:stretch>
        </p:blipFill>
        <p:spPr>
          <a:xfrm>
            <a:off x="343197" y="2385925"/>
            <a:ext cx="857400" cy="857400"/>
          </a:xfrm>
          <a:prstGeom prst="rect">
            <a:avLst/>
          </a:prstGeom>
          <a:noFill/>
          <a:ln>
            <a:noFill/>
          </a:ln>
        </p:spPr>
      </p:pic>
      <p:cxnSp>
        <p:nvCxnSpPr>
          <p:cNvPr id="1204" name="Shape 1204"/>
          <p:cNvCxnSpPr>
            <a:stCxn id="1202" idx="0"/>
            <a:endCxn id="1201" idx="4"/>
          </p:cNvCxnSpPr>
          <p:nvPr/>
        </p:nvCxnSpPr>
        <p:spPr>
          <a:xfrm rot="10800000">
            <a:off x="17464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205" name="Shape 1205"/>
          <p:cNvCxnSpPr>
            <a:stCxn id="1201" idx="0"/>
          </p:cNvCxnSpPr>
          <p:nvPr/>
        </p:nvCxnSpPr>
        <p:spPr>
          <a:xfrm rot="10800000">
            <a:off x="1746425"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206" name="Shape 1206"/>
          <p:cNvSpPr/>
          <p:nvPr/>
        </p:nvSpPr>
        <p:spPr>
          <a:xfrm>
            <a:off x="1385825" y="184418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a:t>
            </a:r>
          </a:p>
        </p:txBody>
      </p:sp>
      <p:sp>
        <p:nvSpPr>
          <p:cNvPr id="1207" name="Shape 1207"/>
          <p:cNvSpPr/>
          <p:nvPr/>
        </p:nvSpPr>
        <p:spPr>
          <a:xfrm>
            <a:off x="2777718" y="2394358"/>
            <a:ext cx="660299"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08" name="Shape 1208"/>
          <p:cNvSpPr/>
          <p:nvPr/>
        </p:nvSpPr>
        <p:spPr>
          <a:xfrm>
            <a:off x="27472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09" name="Shape 1209"/>
          <p:cNvCxnSpPr>
            <a:stCxn id="1208" idx="0"/>
            <a:endCxn id="1207" idx="4"/>
          </p:cNvCxnSpPr>
          <p:nvPr/>
        </p:nvCxnSpPr>
        <p:spPr>
          <a:xfrm rot="10800000">
            <a:off x="31078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210" name="Shape 1210"/>
          <p:cNvCxnSpPr>
            <a:stCxn id="1207" idx="0"/>
          </p:cNvCxnSpPr>
          <p:nvPr/>
        </p:nvCxnSpPr>
        <p:spPr>
          <a:xfrm rot="10800000">
            <a:off x="3107867"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211" name="Shape 1211"/>
          <p:cNvSpPr/>
          <p:nvPr/>
        </p:nvSpPr>
        <p:spPr>
          <a:xfrm>
            <a:off x="2747275" y="184420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a:t>
            </a:r>
          </a:p>
        </p:txBody>
      </p:sp>
      <p:sp>
        <p:nvSpPr>
          <p:cNvPr id="1212" name="Shape 1212"/>
          <p:cNvSpPr/>
          <p:nvPr/>
        </p:nvSpPr>
        <p:spPr>
          <a:xfrm>
            <a:off x="4139223" y="240530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13" name="Shape 1213"/>
          <p:cNvSpPr/>
          <p:nvPr/>
        </p:nvSpPr>
        <p:spPr>
          <a:xfrm>
            <a:off x="4108775" y="3347100"/>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14" name="Shape 1214"/>
          <p:cNvCxnSpPr>
            <a:stCxn id="1213" idx="0"/>
            <a:endCxn id="1212" idx="4"/>
          </p:cNvCxnSpPr>
          <p:nvPr/>
        </p:nvCxnSpPr>
        <p:spPr>
          <a:xfrm rot="10800000">
            <a:off x="4469375" y="3065700"/>
            <a:ext cx="0" cy="281400"/>
          </a:xfrm>
          <a:prstGeom prst="straightConnector1">
            <a:avLst/>
          </a:prstGeom>
          <a:noFill/>
          <a:ln w="9525" cap="flat" cmpd="sng">
            <a:solidFill>
              <a:schemeClr val="dk2"/>
            </a:solidFill>
            <a:prstDash val="solid"/>
            <a:round/>
            <a:headEnd type="none" w="lg" len="lg"/>
            <a:tailEnd type="triangle" w="lg" len="lg"/>
          </a:ln>
        </p:spPr>
      </p:cxnSp>
      <p:cxnSp>
        <p:nvCxnSpPr>
          <p:cNvPr id="1215" name="Shape 1215"/>
          <p:cNvCxnSpPr>
            <a:stCxn id="1212" idx="0"/>
          </p:cNvCxnSpPr>
          <p:nvPr/>
        </p:nvCxnSpPr>
        <p:spPr>
          <a:xfrm rot="10800000">
            <a:off x="4469373" y="2209407"/>
            <a:ext cx="0" cy="195900"/>
          </a:xfrm>
          <a:prstGeom prst="straightConnector1">
            <a:avLst/>
          </a:prstGeom>
          <a:noFill/>
          <a:ln w="9525" cap="flat" cmpd="sng">
            <a:solidFill>
              <a:schemeClr val="dk2"/>
            </a:solidFill>
            <a:prstDash val="solid"/>
            <a:round/>
            <a:headEnd type="none" w="lg" len="lg"/>
            <a:tailEnd type="triangle" w="lg" len="lg"/>
          </a:ln>
        </p:spPr>
      </p:cxnSp>
      <p:sp>
        <p:nvSpPr>
          <p:cNvPr id="1216" name="Shape 1216"/>
          <p:cNvSpPr/>
          <p:nvPr/>
        </p:nvSpPr>
        <p:spPr>
          <a:xfrm>
            <a:off x="4108725" y="188825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3</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3</a:t>
            </a:r>
            <a:r>
              <a:rPr lang="en" kern="0">
                <a:solidFill>
                  <a:srgbClr val="000000"/>
                </a:solidFill>
                <a:latin typeface="Arial"/>
                <a:ea typeface="Arial"/>
                <a:cs typeface="Arial"/>
                <a:sym typeface="Arial"/>
              </a:rPr>
              <a:t>)</a:t>
            </a:r>
          </a:p>
        </p:txBody>
      </p:sp>
      <p:sp>
        <p:nvSpPr>
          <p:cNvPr id="1217" name="Shape 1217"/>
          <p:cNvSpPr/>
          <p:nvPr/>
        </p:nvSpPr>
        <p:spPr>
          <a:xfrm>
            <a:off x="5500716" y="2390233"/>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18" name="Shape 1218"/>
          <p:cNvSpPr/>
          <p:nvPr/>
        </p:nvSpPr>
        <p:spPr>
          <a:xfrm>
            <a:off x="54703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19" name="Shape 1219"/>
          <p:cNvCxnSpPr>
            <a:stCxn id="1218" idx="0"/>
            <a:endCxn id="1217" idx="4"/>
          </p:cNvCxnSpPr>
          <p:nvPr/>
        </p:nvCxnSpPr>
        <p:spPr>
          <a:xfrm rot="10800000">
            <a:off x="5830925" y="3050387"/>
            <a:ext cx="0" cy="296700"/>
          </a:xfrm>
          <a:prstGeom prst="straightConnector1">
            <a:avLst/>
          </a:prstGeom>
          <a:noFill/>
          <a:ln w="9525" cap="flat" cmpd="sng">
            <a:solidFill>
              <a:schemeClr val="dk2"/>
            </a:solidFill>
            <a:prstDash val="solid"/>
            <a:round/>
            <a:headEnd type="none" w="lg" len="lg"/>
            <a:tailEnd type="triangle" w="lg" len="lg"/>
          </a:ln>
        </p:spPr>
      </p:cxnSp>
      <p:cxnSp>
        <p:nvCxnSpPr>
          <p:cNvPr id="1220" name="Shape 1220"/>
          <p:cNvCxnSpPr>
            <a:stCxn id="1217" idx="0"/>
          </p:cNvCxnSpPr>
          <p:nvPr/>
        </p:nvCxnSpPr>
        <p:spPr>
          <a:xfrm rot="10800000">
            <a:off x="5830866" y="2194332"/>
            <a:ext cx="0" cy="195900"/>
          </a:xfrm>
          <a:prstGeom prst="straightConnector1">
            <a:avLst/>
          </a:prstGeom>
          <a:noFill/>
          <a:ln w="9525" cap="flat" cmpd="sng">
            <a:solidFill>
              <a:schemeClr val="dk2"/>
            </a:solidFill>
            <a:prstDash val="solid"/>
            <a:round/>
            <a:headEnd type="none" w="lg" len="lg"/>
            <a:tailEnd type="triangle" w="lg" len="lg"/>
          </a:ln>
        </p:spPr>
      </p:cxnSp>
      <p:sp>
        <p:nvSpPr>
          <p:cNvPr id="1221" name="Shape 1221"/>
          <p:cNvSpPr/>
          <p:nvPr/>
        </p:nvSpPr>
        <p:spPr>
          <a:xfrm>
            <a:off x="5470325" y="188823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4</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4</a:t>
            </a:r>
            <a:r>
              <a:rPr lang="en" kern="0">
                <a:solidFill>
                  <a:srgbClr val="000000"/>
                </a:solidFill>
                <a:latin typeface="Arial"/>
                <a:ea typeface="Arial"/>
                <a:cs typeface="Arial"/>
                <a:sym typeface="Arial"/>
              </a:rPr>
              <a:t>)</a:t>
            </a:r>
          </a:p>
        </p:txBody>
      </p:sp>
      <p:pic>
        <p:nvPicPr>
          <p:cNvPr id="1222" name="Shape 1222"/>
          <p:cNvPicPr preferRelativeResize="0"/>
          <p:nvPr/>
        </p:nvPicPr>
        <p:blipFill>
          <a:blip r:embed="rId4">
            <a:alphaModFix/>
          </a:blip>
          <a:stretch>
            <a:fillRect/>
          </a:stretch>
        </p:blipFill>
        <p:spPr>
          <a:xfrm>
            <a:off x="1447375" y="4849999"/>
            <a:ext cx="597200" cy="597175"/>
          </a:xfrm>
          <a:prstGeom prst="rect">
            <a:avLst/>
          </a:prstGeom>
          <a:noFill/>
          <a:ln>
            <a:noFill/>
          </a:ln>
        </p:spPr>
      </p:pic>
      <p:pic>
        <p:nvPicPr>
          <p:cNvPr id="1223" name="Shape 1223"/>
          <p:cNvPicPr preferRelativeResize="0"/>
          <p:nvPr/>
        </p:nvPicPr>
        <p:blipFill rotWithShape="1">
          <a:blip r:embed="rId5">
            <a:alphaModFix/>
          </a:blip>
          <a:srcRect l="42067" t="32981" r="45960" b="55889"/>
          <a:stretch/>
        </p:blipFill>
        <p:spPr>
          <a:xfrm>
            <a:off x="2746837" y="3844750"/>
            <a:ext cx="721200" cy="670450"/>
          </a:xfrm>
          <a:prstGeom prst="rect">
            <a:avLst/>
          </a:prstGeom>
          <a:noFill/>
          <a:ln>
            <a:noFill/>
          </a:ln>
        </p:spPr>
      </p:pic>
      <p:cxnSp>
        <p:nvCxnSpPr>
          <p:cNvPr id="1224" name="Shape 1224"/>
          <p:cNvCxnSpPr>
            <a:stCxn id="1223" idx="0"/>
            <a:endCxn id="1208" idx="2"/>
          </p:cNvCxnSpPr>
          <p:nvPr/>
        </p:nvCxnSpPr>
        <p:spPr>
          <a:xfrm rot="10800000" flipH="1">
            <a:off x="3107437" y="3604750"/>
            <a:ext cx="300" cy="240000"/>
          </a:xfrm>
          <a:prstGeom prst="straightConnector1">
            <a:avLst/>
          </a:prstGeom>
          <a:noFill/>
          <a:ln w="9525" cap="flat" cmpd="sng">
            <a:solidFill>
              <a:schemeClr val="dk2"/>
            </a:solidFill>
            <a:prstDash val="solid"/>
            <a:round/>
            <a:headEnd type="none" w="lg" len="lg"/>
            <a:tailEnd type="triangle" w="lg" len="lg"/>
          </a:ln>
        </p:spPr>
      </p:cxnSp>
      <p:pic>
        <p:nvPicPr>
          <p:cNvPr id="1225" name="Shape 1225"/>
          <p:cNvPicPr preferRelativeResize="0"/>
          <p:nvPr/>
        </p:nvPicPr>
        <p:blipFill>
          <a:blip r:embed="rId5">
            <a:alphaModFix/>
          </a:blip>
          <a:stretch>
            <a:fillRect/>
          </a:stretch>
        </p:blipFill>
        <p:spPr>
          <a:xfrm>
            <a:off x="2809273" y="4850000"/>
            <a:ext cx="597200" cy="597200"/>
          </a:xfrm>
          <a:prstGeom prst="rect">
            <a:avLst/>
          </a:prstGeom>
          <a:noFill/>
          <a:ln>
            <a:noFill/>
          </a:ln>
        </p:spPr>
      </p:pic>
      <p:pic>
        <p:nvPicPr>
          <p:cNvPr id="1226" name="Shape 1226"/>
          <p:cNvPicPr preferRelativeResize="0"/>
          <p:nvPr/>
        </p:nvPicPr>
        <p:blipFill rotWithShape="1">
          <a:blip r:embed="rId6">
            <a:alphaModFix/>
          </a:blip>
          <a:srcRect l="30526" t="24545" r="57718" b="64527"/>
          <a:stretch/>
        </p:blipFill>
        <p:spPr>
          <a:xfrm>
            <a:off x="4108287" y="3844750"/>
            <a:ext cx="721200" cy="670450"/>
          </a:xfrm>
          <a:prstGeom prst="rect">
            <a:avLst/>
          </a:prstGeom>
          <a:noFill/>
          <a:ln>
            <a:noFill/>
          </a:ln>
        </p:spPr>
      </p:pic>
      <p:cxnSp>
        <p:nvCxnSpPr>
          <p:cNvPr id="1227" name="Shape 1227"/>
          <p:cNvCxnSpPr>
            <a:stCxn id="1226" idx="0"/>
            <a:endCxn id="1213" idx="2"/>
          </p:cNvCxnSpPr>
          <p:nvPr/>
        </p:nvCxnSpPr>
        <p:spPr>
          <a:xfrm rot="10800000" flipH="1">
            <a:off x="4468887" y="3604750"/>
            <a:ext cx="600" cy="240000"/>
          </a:xfrm>
          <a:prstGeom prst="straightConnector1">
            <a:avLst/>
          </a:prstGeom>
          <a:noFill/>
          <a:ln w="9525" cap="flat" cmpd="sng">
            <a:solidFill>
              <a:schemeClr val="dk2"/>
            </a:solidFill>
            <a:prstDash val="solid"/>
            <a:round/>
            <a:headEnd type="none" w="lg" len="lg"/>
            <a:tailEnd type="triangle" w="lg" len="lg"/>
          </a:ln>
        </p:spPr>
      </p:cxnSp>
      <p:pic>
        <p:nvPicPr>
          <p:cNvPr id="1228" name="Shape 1228"/>
          <p:cNvPicPr preferRelativeResize="0"/>
          <p:nvPr/>
        </p:nvPicPr>
        <p:blipFill rotWithShape="1">
          <a:blip r:embed="rId7">
            <a:alphaModFix/>
          </a:blip>
          <a:srcRect l="18266" t="28941" r="70049" b="60196"/>
          <a:stretch/>
        </p:blipFill>
        <p:spPr>
          <a:xfrm>
            <a:off x="5469712" y="3844750"/>
            <a:ext cx="721200" cy="670450"/>
          </a:xfrm>
          <a:prstGeom prst="rect">
            <a:avLst/>
          </a:prstGeom>
          <a:noFill/>
          <a:ln>
            <a:noFill/>
          </a:ln>
        </p:spPr>
      </p:pic>
      <p:pic>
        <p:nvPicPr>
          <p:cNvPr id="1229" name="Shape 1229"/>
          <p:cNvPicPr preferRelativeResize="0"/>
          <p:nvPr/>
        </p:nvPicPr>
        <p:blipFill rotWithShape="1">
          <a:blip r:embed="rId8">
            <a:alphaModFix/>
          </a:blip>
          <a:srcRect l="42067" t="32981" r="45960" b="55889"/>
          <a:stretch/>
        </p:blipFill>
        <p:spPr>
          <a:xfrm>
            <a:off x="1385400" y="3844750"/>
            <a:ext cx="721200" cy="670450"/>
          </a:xfrm>
          <a:prstGeom prst="rect">
            <a:avLst/>
          </a:prstGeom>
          <a:noFill/>
          <a:ln>
            <a:noFill/>
          </a:ln>
        </p:spPr>
      </p:pic>
      <p:cxnSp>
        <p:nvCxnSpPr>
          <p:cNvPr id="1230" name="Shape 1230"/>
          <p:cNvCxnSpPr>
            <a:stCxn id="1229" idx="0"/>
            <a:endCxn id="1202" idx="2"/>
          </p:cNvCxnSpPr>
          <p:nvPr/>
        </p:nvCxnSpPr>
        <p:spPr>
          <a:xfrm rot="10800000" flipH="1">
            <a:off x="1746000" y="3604750"/>
            <a:ext cx="300" cy="240000"/>
          </a:xfrm>
          <a:prstGeom prst="straightConnector1">
            <a:avLst/>
          </a:prstGeom>
          <a:noFill/>
          <a:ln w="9525" cap="flat" cmpd="sng">
            <a:solidFill>
              <a:schemeClr val="dk2"/>
            </a:solidFill>
            <a:prstDash val="solid"/>
            <a:round/>
            <a:headEnd type="none" w="lg" len="lg"/>
            <a:tailEnd type="triangle" w="lg" len="lg"/>
          </a:ln>
        </p:spPr>
      </p:cxnSp>
      <p:cxnSp>
        <p:nvCxnSpPr>
          <p:cNvPr id="1231" name="Shape 1231"/>
          <p:cNvCxnSpPr>
            <a:stCxn id="1228" idx="0"/>
            <a:endCxn id="1218" idx="2"/>
          </p:cNvCxnSpPr>
          <p:nvPr/>
        </p:nvCxnSpPr>
        <p:spPr>
          <a:xfrm rot="10800000" flipH="1">
            <a:off x="5830312" y="3604750"/>
            <a:ext cx="600" cy="240000"/>
          </a:xfrm>
          <a:prstGeom prst="straightConnector1">
            <a:avLst/>
          </a:prstGeom>
          <a:noFill/>
          <a:ln w="9525" cap="flat" cmpd="sng">
            <a:solidFill>
              <a:schemeClr val="dk2"/>
            </a:solidFill>
            <a:prstDash val="solid"/>
            <a:round/>
            <a:headEnd type="none" w="lg" len="lg"/>
            <a:tailEnd type="triangle" w="lg" len="lg"/>
          </a:ln>
        </p:spPr>
      </p:cxnSp>
      <p:cxnSp>
        <p:nvCxnSpPr>
          <p:cNvPr id="1232" name="Shape 1232"/>
          <p:cNvCxnSpPr>
            <a:stCxn id="1206" idx="0"/>
            <a:endCxn id="1223" idx="2"/>
          </p:cNvCxnSpPr>
          <p:nvPr/>
        </p:nvCxnSpPr>
        <p:spPr>
          <a:xfrm rot="-5400000" flipH="1">
            <a:off x="1091525" y="2499087"/>
            <a:ext cx="2670900" cy="1361100"/>
          </a:xfrm>
          <a:prstGeom prst="curvedConnector5">
            <a:avLst>
              <a:gd name="adj1" fmla="val -8916"/>
              <a:gd name="adj2" fmla="val 49997"/>
              <a:gd name="adj3" fmla="val 108920"/>
            </a:avLst>
          </a:prstGeom>
          <a:noFill/>
          <a:ln w="19050" cap="flat" cmpd="sng">
            <a:solidFill>
              <a:schemeClr val="dk2"/>
            </a:solidFill>
            <a:prstDash val="solid"/>
            <a:round/>
            <a:headEnd type="none" w="lg" len="lg"/>
            <a:tailEnd type="triangle" w="lg" len="lg"/>
          </a:ln>
        </p:spPr>
      </p:cxnSp>
      <p:cxnSp>
        <p:nvCxnSpPr>
          <p:cNvPr id="1233" name="Shape 1233"/>
          <p:cNvCxnSpPr>
            <a:stCxn id="1211" idx="0"/>
            <a:endCxn id="1226" idx="2"/>
          </p:cNvCxnSpPr>
          <p:nvPr/>
        </p:nvCxnSpPr>
        <p:spPr>
          <a:xfrm rot="-5400000" flipH="1">
            <a:off x="2452975" y="2499100"/>
            <a:ext cx="2670900" cy="1361100"/>
          </a:xfrm>
          <a:prstGeom prst="curvedConnector5">
            <a:avLst>
              <a:gd name="adj1" fmla="val -8916"/>
              <a:gd name="adj2" fmla="val 49997"/>
              <a:gd name="adj3" fmla="val 108919"/>
            </a:avLst>
          </a:prstGeom>
          <a:noFill/>
          <a:ln w="19050" cap="flat" cmpd="sng">
            <a:solidFill>
              <a:schemeClr val="dk2"/>
            </a:solidFill>
            <a:prstDash val="solid"/>
            <a:round/>
            <a:headEnd type="none" w="lg" len="lg"/>
            <a:tailEnd type="triangle" w="lg" len="lg"/>
          </a:ln>
        </p:spPr>
      </p:cxnSp>
      <p:cxnSp>
        <p:nvCxnSpPr>
          <p:cNvPr id="1234" name="Shape 1234"/>
          <p:cNvCxnSpPr>
            <a:stCxn id="1216" idx="0"/>
            <a:endCxn id="1228" idx="2"/>
          </p:cNvCxnSpPr>
          <p:nvPr/>
        </p:nvCxnSpPr>
        <p:spPr>
          <a:xfrm rot="-5400000" flipH="1">
            <a:off x="3836325" y="2521250"/>
            <a:ext cx="2627100" cy="1361100"/>
          </a:xfrm>
          <a:prstGeom prst="curvedConnector5">
            <a:avLst>
              <a:gd name="adj1" fmla="val -9064"/>
              <a:gd name="adj2" fmla="val 49996"/>
              <a:gd name="adj3" fmla="val 109058"/>
            </a:avLst>
          </a:prstGeom>
          <a:noFill/>
          <a:ln w="19050" cap="flat" cmpd="sng">
            <a:solidFill>
              <a:schemeClr val="dk2"/>
            </a:solidFill>
            <a:prstDash val="solid"/>
            <a:round/>
            <a:headEnd type="none" w="lg" len="lg"/>
            <a:tailEnd type="triangle" w="lg" len="lg"/>
          </a:ln>
        </p:spPr>
      </p:cxnSp>
      <p:pic>
        <p:nvPicPr>
          <p:cNvPr id="1235" name="Shape 1235"/>
          <p:cNvPicPr preferRelativeResize="0"/>
          <p:nvPr/>
        </p:nvPicPr>
        <p:blipFill>
          <a:blip r:embed="rId6">
            <a:alphaModFix/>
          </a:blip>
          <a:stretch>
            <a:fillRect/>
          </a:stretch>
        </p:blipFill>
        <p:spPr>
          <a:xfrm>
            <a:off x="4171175" y="4850000"/>
            <a:ext cx="597200" cy="597200"/>
          </a:xfrm>
          <a:prstGeom prst="rect">
            <a:avLst/>
          </a:prstGeom>
          <a:noFill/>
          <a:ln>
            <a:noFill/>
          </a:ln>
        </p:spPr>
      </p:pic>
      <p:pic>
        <p:nvPicPr>
          <p:cNvPr id="1236" name="Shape 1236"/>
          <p:cNvPicPr preferRelativeResize="0"/>
          <p:nvPr/>
        </p:nvPicPr>
        <p:blipFill>
          <a:blip r:embed="rId7">
            <a:alphaModFix/>
          </a:blip>
          <a:stretch>
            <a:fillRect/>
          </a:stretch>
        </p:blipFill>
        <p:spPr>
          <a:xfrm>
            <a:off x="5531725" y="4850000"/>
            <a:ext cx="597200" cy="597200"/>
          </a:xfrm>
          <a:prstGeom prst="rect">
            <a:avLst/>
          </a:prstGeom>
          <a:noFill/>
          <a:ln>
            <a:noFill/>
          </a:ln>
        </p:spPr>
      </p:pic>
      <p:sp>
        <p:nvSpPr>
          <p:cNvPr id="1237" name="Shape 1237"/>
          <p:cNvSpPr txBox="1"/>
          <p:nvPr/>
        </p:nvSpPr>
        <p:spPr>
          <a:xfrm>
            <a:off x="249900" y="3243325"/>
            <a:ext cx="10440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Input image</a:t>
            </a:r>
          </a:p>
        </p:txBody>
      </p:sp>
      <p:cxnSp>
        <p:nvCxnSpPr>
          <p:cNvPr id="1238" name="Shape 1238"/>
          <p:cNvCxnSpPr>
            <a:stCxn id="1201" idx="6"/>
            <a:endCxn id="1207" idx="2"/>
          </p:cNvCxnSpPr>
          <p:nvPr/>
        </p:nvCxnSpPr>
        <p:spPr>
          <a:xfrm>
            <a:off x="2076575" y="2724507"/>
            <a:ext cx="701100" cy="0"/>
          </a:xfrm>
          <a:prstGeom prst="straightConnector1">
            <a:avLst/>
          </a:prstGeom>
          <a:noFill/>
          <a:ln w="9525" cap="flat" cmpd="sng">
            <a:solidFill>
              <a:schemeClr val="dk2"/>
            </a:solidFill>
            <a:prstDash val="solid"/>
            <a:round/>
            <a:headEnd type="none" w="lg" len="lg"/>
            <a:tailEnd type="triangle" w="lg" len="lg"/>
          </a:ln>
        </p:spPr>
      </p:cxnSp>
      <p:cxnSp>
        <p:nvCxnSpPr>
          <p:cNvPr id="1239" name="Shape 1239"/>
          <p:cNvCxnSpPr>
            <a:stCxn id="1207" idx="6"/>
            <a:endCxn id="1212" idx="2"/>
          </p:cNvCxnSpPr>
          <p:nvPr/>
        </p:nvCxnSpPr>
        <p:spPr>
          <a:xfrm>
            <a:off x="3438017" y="2724507"/>
            <a:ext cx="701100" cy="11100"/>
          </a:xfrm>
          <a:prstGeom prst="straightConnector1">
            <a:avLst/>
          </a:prstGeom>
          <a:noFill/>
          <a:ln w="9525" cap="flat" cmpd="sng">
            <a:solidFill>
              <a:schemeClr val="dk2"/>
            </a:solidFill>
            <a:prstDash val="solid"/>
            <a:round/>
            <a:headEnd type="none" w="lg" len="lg"/>
            <a:tailEnd type="triangle" w="lg" len="lg"/>
          </a:ln>
        </p:spPr>
      </p:cxnSp>
      <p:cxnSp>
        <p:nvCxnSpPr>
          <p:cNvPr id="1240" name="Shape 1240"/>
          <p:cNvCxnSpPr>
            <a:stCxn id="1212" idx="6"/>
            <a:endCxn id="1217" idx="2"/>
          </p:cNvCxnSpPr>
          <p:nvPr/>
        </p:nvCxnSpPr>
        <p:spPr>
          <a:xfrm rot="10800000" flipH="1">
            <a:off x="4799523" y="2720457"/>
            <a:ext cx="701100" cy="15000"/>
          </a:xfrm>
          <a:prstGeom prst="straightConnector1">
            <a:avLst/>
          </a:prstGeom>
          <a:noFill/>
          <a:ln w="9525" cap="flat" cmpd="sng">
            <a:solidFill>
              <a:schemeClr val="dk2"/>
            </a:solidFill>
            <a:prstDash val="solid"/>
            <a:round/>
            <a:headEnd type="none" w="lg" len="lg"/>
            <a:tailEnd type="triangle" w="lg" len="lg"/>
          </a:ln>
        </p:spPr>
      </p:cxnSp>
      <p:sp>
        <p:nvSpPr>
          <p:cNvPr id="1241" name="Shape 1241"/>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4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2253656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ignature challenges of RL"/>
          <p:cNvSpPr txBox="1">
            <a:spLocks noGrp="1"/>
          </p:cNvSpPr>
          <p:nvPr>
            <p:ph type="title"/>
          </p:nvPr>
        </p:nvSpPr>
        <p:spPr>
          <a:prstGeom prst="rect">
            <a:avLst/>
          </a:prstGeom>
        </p:spPr>
        <p:txBody>
          <a:bodyPr/>
          <a:lstStyle/>
          <a:p>
            <a:r>
              <a:rPr dirty="0"/>
              <a:t>Signature challenges of RL</a:t>
            </a:r>
          </a:p>
        </p:txBody>
      </p:sp>
      <p:sp>
        <p:nvSpPr>
          <p:cNvPr id="283" name="Evaluative feedback (reward)…"/>
          <p:cNvSpPr txBox="1">
            <a:spLocks noGrp="1"/>
          </p:cNvSpPr>
          <p:nvPr>
            <p:ph type="body" idx="1"/>
          </p:nvPr>
        </p:nvSpPr>
        <p:spPr>
          <a:prstGeom prst="rect">
            <a:avLst/>
          </a:prstGeom>
        </p:spPr>
        <p:txBody>
          <a:bodyPr/>
          <a:lstStyle/>
          <a:p>
            <a:pPr>
              <a:buBlip>
                <a:blip r:embed="rId2"/>
              </a:buBlip>
            </a:pPr>
            <a:r>
              <a:t>Evaluative feedback (reward)</a:t>
            </a:r>
          </a:p>
          <a:p>
            <a:pPr>
              <a:buBlip>
                <a:blip r:embed="rId2"/>
              </a:buBlip>
            </a:pPr>
            <a:r>
              <a:t>Sequentiality, delayed consequences</a:t>
            </a:r>
          </a:p>
          <a:p>
            <a:pPr>
              <a:buBlip>
                <a:blip r:embed="rId2"/>
              </a:buBlip>
            </a:pPr>
            <a:r>
              <a:t>Need for trial and error, to explore as well as exploit</a:t>
            </a:r>
          </a:p>
          <a:p>
            <a:pPr>
              <a:buBlip>
                <a:blip r:embed="rId2"/>
              </a:buBlip>
            </a:pPr>
            <a:r>
              <a:t>Non-stationarity</a:t>
            </a:r>
          </a:p>
          <a:p>
            <a:pPr>
              <a:buBlip>
                <a:blip r:embed="rId2"/>
              </a:buBlip>
            </a:pPr>
            <a:r>
              <a:t>The fleeting nature of time and online data</a:t>
            </a:r>
          </a:p>
        </p:txBody>
      </p:sp>
      <p:sp>
        <p:nvSpPr>
          <p:cNvPr id="4"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Rich Sutton</a:t>
            </a:r>
            <a:endParaRPr lang="en-US" sz="1200" dirty="0"/>
          </a:p>
        </p:txBody>
      </p:sp>
    </p:spTree>
    <p:extLst>
      <p:ext uri="{BB962C8B-B14F-4D97-AF65-F5344CB8AC3E}">
        <p14:creationId xmlns:p14="http://schemas.microsoft.com/office/powerpoint/2010/main" val="2003748576"/>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01" name="Shape 1301"/>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247" name="Shape 1247"/>
          <p:cNvSpPr/>
          <p:nvPr/>
        </p:nvSpPr>
        <p:spPr>
          <a:xfrm>
            <a:off x="1416275" y="239435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48" name="Shape 1248"/>
          <p:cNvSpPr/>
          <p:nvPr/>
        </p:nvSpPr>
        <p:spPr>
          <a:xfrm>
            <a:off x="13858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pic>
        <p:nvPicPr>
          <p:cNvPr id="1249" name="Shape 1249"/>
          <p:cNvPicPr preferRelativeResize="0"/>
          <p:nvPr/>
        </p:nvPicPr>
        <p:blipFill>
          <a:blip r:embed="rId3">
            <a:alphaModFix/>
          </a:blip>
          <a:stretch>
            <a:fillRect/>
          </a:stretch>
        </p:blipFill>
        <p:spPr>
          <a:xfrm>
            <a:off x="343197" y="2385925"/>
            <a:ext cx="857400" cy="857400"/>
          </a:xfrm>
          <a:prstGeom prst="rect">
            <a:avLst/>
          </a:prstGeom>
          <a:noFill/>
          <a:ln>
            <a:noFill/>
          </a:ln>
        </p:spPr>
      </p:pic>
      <p:cxnSp>
        <p:nvCxnSpPr>
          <p:cNvPr id="1250" name="Shape 1250"/>
          <p:cNvCxnSpPr>
            <a:stCxn id="1248" idx="0"/>
            <a:endCxn id="1247" idx="4"/>
          </p:cNvCxnSpPr>
          <p:nvPr/>
        </p:nvCxnSpPr>
        <p:spPr>
          <a:xfrm rot="10800000">
            <a:off x="17464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251" name="Shape 1251"/>
          <p:cNvCxnSpPr>
            <a:stCxn id="1247" idx="0"/>
          </p:cNvCxnSpPr>
          <p:nvPr/>
        </p:nvCxnSpPr>
        <p:spPr>
          <a:xfrm rot="10800000">
            <a:off x="1746425"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252" name="Shape 1252"/>
          <p:cNvSpPr/>
          <p:nvPr/>
        </p:nvSpPr>
        <p:spPr>
          <a:xfrm>
            <a:off x="1385825" y="184418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1</a:t>
            </a:r>
            <a:r>
              <a:rPr lang="en" kern="0">
                <a:solidFill>
                  <a:srgbClr val="000000"/>
                </a:solidFill>
                <a:latin typeface="Arial"/>
                <a:ea typeface="Arial"/>
                <a:cs typeface="Arial"/>
                <a:sym typeface="Arial"/>
              </a:rPr>
              <a:t>)</a:t>
            </a:r>
          </a:p>
        </p:txBody>
      </p:sp>
      <p:sp>
        <p:nvSpPr>
          <p:cNvPr id="1253" name="Shape 1253"/>
          <p:cNvSpPr/>
          <p:nvPr/>
        </p:nvSpPr>
        <p:spPr>
          <a:xfrm>
            <a:off x="2777718" y="2394358"/>
            <a:ext cx="660299"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54" name="Shape 1254"/>
          <p:cNvSpPr/>
          <p:nvPr/>
        </p:nvSpPr>
        <p:spPr>
          <a:xfrm>
            <a:off x="27472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55" name="Shape 1255"/>
          <p:cNvCxnSpPr>
            <a:stCxn id="1254" idx="0"/>
            <a:endCxn id="1253" idx="4"/>
          </p:cNvCxnSpPr>
          <p:nvPr/>
        </p:nvCxnSpPr>
        <p:spPr>
          <a:xfrm rot="10800000">
            <a:off x="3107825" y="3054587"/>
            <a:ext cx="0" cy="292500"/>
          </a:xfrm>
          <a:prstGeom prst="straightConnector1">
            <a:avLst/>
          </a:prstGeom>
          <a:noFill/>
          <a:ln w="9525" cap="flat" cmpd="sng">
            <a:solidFill>
              <a:schemeClr val="dk2"/>
            </a:solidFill>
            <a:prstDash val="solid"/>
            <a:round/>
            <a:headEnd type="none" w="lg" len="lg"/>
            <a:tailEnd type="triangle" w="lg" len="lg"/>
          </a:ln>
        </p:spPr>
      </p:cxnSp>
      <p:cxnSp>
        <p:nvCxnSpPr>
          <p:cNvPr id="1256" name="Shape 1256"/>
          <p:cNvCxnSpPr>
            <a:stCxn id="1253" idx="0"/>
          </p:cNvCxnSpPr>
          <p:nvPr/>
        </p:nvCxnSpPr>
        <p:spPr>
          <a:xfrm rot="10800000">
            <a:off x="3107867" y="2198457"/>
            <a:ext cx="0" cy="195900"/>
          </a:xfrm>
          <a:prstGeom prst="straightConnector1">
            <a:avLst/>
          </a:prstGeom>
          <a:noFill/>
          <a:ln w="9525" cap="flat" cmpd="sng">
            <a:solidFill>
              <a:schemeClr val="dk2"/>
            </a:solidFill>
            <a:prstDash val="solid"/>
            <a:round/>
            <a:headEnd type="none" w="lg" len="lg"/>
            <a:tailEnd type="triangle" w="lg" len="lg"/>
          </a:ln>
        </p:spPr>
      </p:cxnSp>
      <p:sp>
        <p:nvSpPr>
          <p:cNvPr id="1257" name="Shape 1257"/>
          <p:cNvSpPr/>
          <p:nvPr/>
        </p:nvSpPr>
        <p:spPr>
          <a:xfrm>
            <a:off x="2747275" y="184420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2</a:t>
            </a:r>
            <a:r>
              <a:rPr lang="en" kern="0">
                <a:solidFill>
                  <a:srgbClr val="000000"/>
                </a:solidFill>
                <a:latin typeface="Arial"/>
                <a:ea typeface="Arial"/>
                <a:cs typeface="Arial"/>
                <a:sym typeface="Arial"/>
              </a:rPr>
              <a:t>)</a:t>
            </a:r>
          </a:p>
        </p:txBody>
      </p:sp>
      <p:sp>
        <p:nvSpPr>
          <p:cNvPr id="1258" name="Shape 1258"/>
          <p:cNvSpPr/>
          <p:nvPr/>
        </p:nvSpPr>
        <p:spPr>
          <a:xfrm>
            <a:off x="4139223" y="2405308"/>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59" name="Shape 1259"/>
          <p:cNvSpPr/>
          <p:nvPr/>
        </p:nvSpPr>
        <p:spPr>
          <a:xfrm>
            <a:off x="4108775" y="3347100"/>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60" name="Shape 1260"/>
          <p:cNvCxnSpPr>
            <a:stCxn id="1259" idx="0"/>
            <a:endCxn id="1258" idx="4"/>
          </p:cNvCxnSpPr>
          <p:nvPr/>
        </p:nvCxnSpPr>
        <p:spPr>
          <a:xfrm rot="10800000">
            <a:off x="4469375" y="3065700"/>
            <a:ext cx="0" cy="281400"/>
          </a:xfrm>
          <a:prstGeom prst="straightConnector1">
            <a:avLst/>
          </a:prstGeom>
          <a:noFill/>
          <a:ln w="9525" cap="flat" cmpd="sng">
            <a:solidFill>
              <a:schemeClr val="dk2"/>
            </a:solidFill>
            <a:prstDash val="solid"/>
            <a:round/>
            <a:headEnd type="none" w="lg" len="lg"/>
            <a:tailEnd type="triangle" w="lg" len="lg"/>
          </a:ln>
        </p:spPr>
      </p:cxnSp>
      <p:cxnSp>
        <p:nvCxnSpPr>
          <p:cNvPr id="1261" name="Shape 1261"/>
          <p:cNvCxnSpPr>
            <a:stCxn id="1258" idx="0"/>
          </p:cNvCxnSpPr>
          <p:nvPr/>
        </p:nvCxnSpPr>
        <p:spPr>
          <a:xfrm rot="10800000">
            <a:off x="4469373" y="2209407"/>
            <a:ext cx="0" cy="195900"/>
          </a:xfrm>
          <a:prstGeom prst="straightConnector1">
            <a:avLst/>
          </a:prstGeom>
          <a:noFill/>
          <a:ln w="9525" cap="flat" cmpd="sng">
            <a:solidFill>
              <a:schemeClr val="dk2"/>
            </a:solidFill>
            <a:prstDash val="solid"/>
            <a:round/>
            <a:headEnd type="none" w="lg" len="lg"/>
            <a:tailEnd type="triangle" w="lg" len="lg"/>
          </a:ln>
        </p:spPr>
      </p:cxnSp>
      <p:sp>
        <p:nvSpPr>
          <p:cNvPr id="1262" name="Shape 1262"/>
          <p:cNvSpPr/>
          <p:nvPr/>
        </p:nvSpPr>
        <p:spPr>
          <a:xfrm>
            <a:off x="4108725" y="1888250"/>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3</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3</a:t>
            </a:r>
            <a:r>
              <a:rPr lang="en" kern="0">
                <a:solidFill>
                  <a:srgbClr val="000000"/>
                </a:solidFill>
                <a:latin typeface="Arial"/>
                <a:ea typeface="Arial"/>
                <a:cs typeface="Arial"/>
                <a:sym typeface="Arial"/>
              </a:rPr>
              <a:t>)</a:t>
            </a:r>
          </a:p>
        </p:txBody>
      </p:sp>
      <p:sp>
        <p:nvSpPr>
          <p:cNvPr id="1263" name="Shape 1263"/>
          <p:cNvSpPr/>
          <p:nvPr/>
        </p:nvSpPr>
        <p:spPr>
          <a:xfrm>
            <a:off x="5500716" y="2390233"/>
            <a:ext cx="660300" cy="660299"/>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64" name="Shape 1264"/>
          <p:cNvSpPr/>
          <p:nvPr/>
        </p:nvSpPr>
        <p:spPr>
          <a:xfrm>
            <a:off x="5470325" y="3347087"/>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65" name="Shape 1265"/>
          <p:cNvCxnSpPr>
            <a:stCxn id="1264" idx="0"/>
            <a:endCxn id="1263" idx="4"/>
          </p:cNvCxnSpPr>
          <p:nvPr/>
        </p:nvCxnSpPr>
        <p:spPr>
          <a:xfrm rot="10800000">
            <a:off x="5830925" y="3050387"/>
            <a:ext cx="0" cy="296700"/>
          </a:xfrm>
          <a:prstGeom prst="straightConnector1">
            <a:avLst/>
          </a:prstGeom>
          <a:noFill/>
          <a:ln w="9525" cap="flat" cmpd="sng">
            <a:solidFill>
              <a:schemeClr val="dk2"/>
            </a:solidFill>
            <a:prstDash val="solid"/>
            <a:round/>
            <a:headEnd type="none" w="lg" len="lg"/>
            <a:tailEnd type="triangle" w="lg" len="lg"/>
          </a:ln>
        </p:spPr>
      </p:cxnSp>
      <p:cxnSp>
        <p:nvCxnSpPr>
          <p:cNvPr id="1266" name="Shape 1266"/>
          <p:cNvCxnSpPr>
            <a:stCxn id="1263" idx="0"/>
          </p:cNvCxnSpPr>
          <p:nvPr/>
        </p:nvCxnSpPr>
        <p:spPr>
          <a:xfrm rot="10800000">
            <a:off x="5830866" y="2194332"/>
            <a:ext cx="0" cy="195900"/>
          </a:xfrm>
          <a:prstGeom prst="straightConnector1">
            <a:avLst/>
          </a:prstGeom>
          <a:noFill/>
          <a:ln w="9525" cap="flat" cmpd="sng">
            <a:solidFill>
              <a:schemeClr val="dk2"/>
            </a:solidFill>
            <a:prstDash val="solid"/>
            <a:round/>
            <a:headEnd type="none" w="lg" len="lg"/>
            <a:tailEnd type="triangle" w="lg" len="lg"/>
          </a:ln>
        </p:spPr>
      </p:cxnSp>
      <p:sp>
        <p:nvSpPr>
          <p:cNvPr id="1267" name="Shape 1267"/>
          <p:cNvSpPr/>
          <p:nvPr/>
        </p:nvSpPr>
        <p:spPr>
          <a:xfrm>
            <a:off x="5470325" y="1888237"/>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4</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4</a:t>
            </a:r>
            <a:r>
              <a:rPr lang="en" kern="0">
                <a:solidFill>
                  <a:srgbClr val="000000"/>
                </a:solidFill>
                <a:latin typeface="Arial"/>
                <a:ea typeface="Arial"/>
                <a:cs typeface="Arial"/>
                <a:sym typeface="Arial"/>
              </a:rPr>
              <a:t>)</a:t>
            </a:r>
          </a:p>
        </p:txBody>
      </p:sp>
      <p:sp>
        <p:nvSpPr>
          <p:cNvPr id="1268" name="Shape 1268"/>
          <p:cNvSpPr/>
          <p:nvPr/>
        </p:nvSpPr>
        <p:spPr>
          <a:xfrm>
            <a:off x="6862220" y="2390224"/>
            <a:ext cx="660300" cy="660300"/>
          </a:xfrm>
          <a:prstGeom prst="ellipse">
            <a:avLst/>
          </a:prstGeom>
          <a:solidFill>
            <a:srgbClr val="C9DAF8"/>
          </a:solidFill>
          <a:ln w="19050" cap="flat" cmpd="sng">
            <a:solidFill>
              <a:srgbClr val="4A86E8"/>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endParaRPr sz="900" kern="0">
              <a:solidFill>
                <a:srgbClr val="0000FF"/>
              </a:solidFill>
              <a:latin typeface="Arial"/>
              <a:ea typeface="Arial"/>
              <a:cs typeface="Arial"/>
              <a:sym typeface="Arial"/>
            </a:endParaRPr>
          </a:p>
        </p:txBody>
      </p:sp>
      <p:sp>
        <p:nvSpPr>
          <p:cNvPr id="1269" name="Shape 1269"/>
          <p:cNvSpPr/>
          <p:nvPr/>
        </p:nvSpPr>
        <p:spPr>
          <a:xfrm>
            <a:off x="6831875" y="3325062"/>
            <a:ext cx="721200" cy="257700"/>
          </a:xfrm>
          <a:prstGeom prst="rect">
            <a:avLst/>
          </a:prstGeom>
          <a:solidFill>
            <a:srgbClr val="FCE5CD"/>
          </a:solidFill>
          <a:ln w="19050" cap="flat" cmpd="sng">
            <a:solidFill>
              <a:srgbClr val="FF9900"/>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FF9900"/>
                </a:solidFill>
                <a:latin typeface="Arial"/>
                <a:ea typeface="Arial"/>
                <a:cs typeface="Arial"/>
                <a:sym typeface="Arial"/>
              </a:rPr>
              <a:t>NN</a:t>
            </a:r>
          </a:p>
        </p:txBody>
      </p:sp>
      <p:cxnSp>
        <p:nvCxnSpPr>
          <p:cNvPr id="1270" name="Shape 1270"/>
          <p:cNvCxnSpPr>
            <a:stCxn id="1269" idx="0"/>
            <a:endCxn id="1268" idx="4"/>
          </p:cNvCxnSpPr>
          <p:nvPr/>
        </p:nvCxnSpPr>
        <p:spPr>
          <a:xfrm rot="10800000">
            <a:off x="7192475" y="3050562"/>
            <a:ext cx="0" cy="274500"/>
          </a:xfrm>
          <a:prstGeom prst="straightConnector1">
            <a:avLst/>
          </a:prstGeom>
          <a:noFill/>
          <a:ln w="9525" cap="flat" cmpd="sng">
            <a:solidFill>
              <a:schemeClr val="dk2"/>
            </a:solidFill>
            <a:prstDash val="solid"/>
            <a:round/>
            <a:headEnd type="none" w="lg" len="lg"/>
            <a:tailEnd type="triangle" w="lg" len="lg"/>
          </a:ln>
        </p:spPr>
      </p:cxnSp>
      <p:cxnSp>
        <p:nvCxnSpPr>
          <p:cNvPr id="1271" name="Shape 1271"/>
          <p:cNvCxnSpPr>
            <a:stCxn id="1268" idx="0"/>
          </p:cNvCxnSpPr>
          <p:nvPr/>
        </p:nvCxnSpPr>
        <p:spPr>
          <a:xfrm rot="10800000">
            <a:off x="7192370" y="2194324"/>
            <a:ext cx="0" cy="195900"/>
          </a:xfrm>
          <a:prstGeom prst="straightConnector1">
            <a:avLst/>
          </a:prstGeom>
          <a:noFill/>
          <a:ln w="9525" cap="flat" cmpd="sng">
            <a:solidFill>
              <a:schemeClr val="dk2"/>
            </a:solidFill>
            <a:prstDash val="solid"/>
            <a:round/>
            <a:headEnd type="none" w="lg" len="lg"/>
            <a:tailEnd type="triangle" w="lg" len="lg"/>
          </a:ln>
        </p:spPr>
      </p:cxnSp>
      <p:sp>
        <p:nvSpPr>
          <p:cNvPr id="1272" name="Shape 1272"/>
          <p:cNvSpPr/>
          <p:nvPr/>
        </p:nvSpPr>
        <p:spPr>
          <a:xfrm>
            <a:off x="6832025" y="1888262"/>
            <a:ext cx="721200" cy="257700"/>
          </a:xfrm>
          <a:prstGeom prst="rect">
            <a:avLst/>
          </a:prstGeom>
          <a:noFill/>
          <a:ln>
            <a:noFill/>
          </a:ln>
        </p:spPr>
        <p:txBody>
          <a:bodyPr lIns="91425" tIns="91425" rIns="91425" bIns="91425" anchor="ctr"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(x</a:t>
            </a:r>
            <a:r>
              <a:rPr lang="en" kern="0" baseline="-25000">
                <a:solidFill>
                  <a:srgbClr val="000000"/>
                </a:solidFill>
                <a:latin typeface="Arial"/>
                <a:ea typeface="Arial"/>
                <a:cs typeface="Arial"/>
                <a:sym typeface="Arial"/>
              </a:rPr>
              <a:t>5</a:t>
            </a:r>
            <a:r>
              <a:rPr lang="en" kern="0">
                <a:solidFill>
                  <a:srgbClr val="000000"/>
                </a:solidFill>
                <a:latin typeface="Arial"/>
                <a:ea typeface="Arial"/>
                <a:cs typeface="Arial"/>
                <a:sym typeface="Arial"/>
              </a:rPr>
              <a:t>, y</a:t>
            </a:r>
            <a:r>
              <a:rPr lang="en" kern="0" baseline="-25000">
                <a:solidFill>
                  <a:srgbClr val="000000"/>
                </a:solidFill>
                <a:latin typeface="Arial"/>
                <a:ea typeface="Arial"/>
                <a:cs typeface="Arial"/>
                <a:sym typeface="Arial"/>
              </a:rPr>
              <a:t>5</a:t>
            </a:r>
            <a:r>
              <a:rPr lang="en" kern="0">
                <a:solidFill>
                  <a:srgbClr val="000000"/>
                </a:solidFill>
                <a:latin typeface="Arial"/>
                <a:ea typeface="Arial"/>
                <a:cs typeface="Arial"/>
                <a:sym typeface="Arial"/>
              </a:rPr>
              <a:t>)</a:t>
            </a:r>
          </a:p>
        </p:txBody>
      </p:sp>
      <p:pic>
        <p:nvPicPr>
          <p:cNvPr id="1273" name="Shape 1273"/>
          <p:cNvPicPr preferRelativeResize="0"/>
          <p:nvPr/>
        </p:nvPicPr>
        <p:blipFill>
          <a:blip r:embed="rId4">
            <a:alphaModFix/>
          </a:blip>
          <a:stretch>
            <a:fillRect/>
          </a:stretch>
        </p:blipFill>
        <p:spPr>
          <a:xfrm>
            <a:off x="1447375" y="4849999"/>
            <a:ext cx="597200" cy="597175"/>
          </a:xfrm>
          <a:prstGeom prst="rect">
            <a:avLst/>
          </a:prstGeom>
          <a:noFill/>
          <a:ln>
            <a:noFill/>
          </a:ln>
        </p:spPr>
      </p:pic>
      <p:pic>
        <p:nvPicPr>
          <p:cNvPr id="1274" name="Shape 1274"/>
          <p:cNvPicPr preferRelativeResize="0"/>
          <p:nvPr/>
        </p:nvPicPr>
        <p:blipFill rotWithShape="1">
          <a:blip r:embed="rId5">
            <a:alphaModFix/>
          </a:blip>
          <a:srcRect l="42067" t="32981" r="45960" b="55889"/>
          <a:stretch/>
        </p:blipFill>
        <p:spPr>
          <a:xfrm>
            <a:off x="2746837" y="3844750"/>
            <a:ext cx="721200" cy="670450"/>
          </a:xfrm>
          <a:prstGeom prst="rect">
            <a:avLst/>
          </a:prstGeom>
          <a:noFill/>
          <a:ln>
            <a:noFill/>
          </a:ln>
        </p:spPr>
      </p:pic>
      <p:cxnSp>
        <p:nvCxnSpPr>
          <p:cNvPr id="1275" name="Shape 1275"/>
          <p:cNvCxnSpPr>
            <a:stCxn id="1274" idx="0"/>
            <a:endCxn id="1254" idx="2"/>
          </p:cNvCxnSpPr>
          <p:nvPr/>
        </p:nvCxnSpPr>
        <p:spPr>
          <a:xfrm rot="10800000" flipH="1">
            <a:off x="3107437" y="3604750"/>
            <a:ext cx="300" cy="240000"/>
          </a:xfrm>
          <a:prstGeom prst="straightConnector1">
            <a:avLst/>
          </a:prstGeom>
          <a:noFill/>
          <a:ln w="9525" cap="flat" cmpd="sng">
            <a:solidFill>
              <a:schemeClr val="dk2"/>
            </a:solidFill>
            <a:prstDash val="solid"/>
            <a:round/>
            <a:headEnd type="none" w="lg" len="lg"/>
            <a:tailEnd type="triangle" w="lg" len="lg"/>
          </a:ln>
        </p:spPr>
      </p:cxnSp>
      <p:pic>
        <p:nvPicPr>
          <p:cNvPr id="1276" name="Shape 1276"/>
          <p:cNvPicPr preferRelativeResize="0"/>
          <p:nvPr/>
        </p:nvPicPr>
        <p:blipFill>
          <a:blip r:embed="rId5">
            <a:alphaModFix/>
          </a:blip>
          <a:stretch>
            <a:fillRect/>
          </a:stretch>
        </p:blipFill>
        <p:spPr>
          <a:xfrm>
            <a:off x="2809273" y="4850000"/>
            <a:ext cx="597200" cy="597200"/>
          </a:xfrm>
          <a:prstGeom prst="rect">
            <a:avLst/>
          </a:prstGeom>
          <a:noFill/>
          <a:ln>
            <a:noFill/>
          </a:ln>
        </p:spPr>
      </p:pic>
      <p:pic>
        <p:nvPicPr>
          <p:cNvPr id="1277" name="Shape 1277"/>
          <p:cNvPicPr preferRelativeResize="0"/>
          <p:nvPr/>
        </p:nvPicPr>
        <p:blipFill rotWithShape="1">
          <a:blip r:embed="rId6">
            <a:alphaModFix/>
          </a:blip>
          <a:srcRect l="30526" t="24545" r="57718" b="64527"/>
          <a:stretch/>
        </p:blipFill>
        <p:spPr>
          <a:xfrm>
            <a:off x="4108287" y="3844750"/>
            <a:ext cx="721200" cy="670450"/>
          </a:xfrm>
          <a:prstGeom prst="rect">
            <a:avLst/>
          </a:prstGeom>
          <a:noFill/>
          <a:ln>
            <a:noFill/>
          </a:ln>
        </p:spPr>
      </p:pic>
      <p:cxnSp>
        <p:nvCxnSpPr>
          <p:cNvPr id="1278" name="Shape 1278"/>
          <p:cNvCxnSpPr>
            <a:stCxn id="1277" idx="0"/>
            <a:endCxn id="1259" idx="2"/>
          </p:cNvCxnSpPr>
          <p:nvPr/>
        </p:nvCxnSpPr>
        <p:spPr>
          <a:xfrm rot="10800000" flipH="1">
            <a:off x="4468887" y="3604750"/>
            <a:ext cx="600" cy="240000"/>
          </a:xfrm>
          <a:prstGeom prst="straightConnector1">
            <a:avLst/>
          </a:prstGeom>
          <a:noFill/>
          <a:ln w="9525" cap="flat" cmpd="sng">
            <a:solidFill>
              <a:schemeClr val="dk2"/>
            </a:solidFill>
            <a:prstDash val="solid"/>
            <a:round/>
            <a:headEnd type="none" w="lg" len="lg"/>
            <a:tailEnd type="triangle" w="lg" len="lg"/>
          </a:ln>
        </p:spPr>
      </p:cxnSp>
      <p:pic>
        <p:nvPicPr>
          <p:cNvPr id="1279" name="Shape 1279"/>
          <p:cNvPicPr preferRelativeResize="0"/>
          <p:nvPr/>
        </p:nvPicPr>
        <p:blipFill rotWithShape="1">
          <a:blip r:embed="rId7">
            <a:alphaModFix/>
          </a:blip>
          <a:srcRect l="18266" t="28941" r="70049" b="60196"/>
          <a:stretch/>
        </p:blipFill>
        <p:spPr>
          <a:xfrm>
            <a:off x="5469712" y="3844750"/>
            <a:ext cx="721200" cy="670450"/>
          </a:xfrm>
          <a:prstGeom prst="rect">
            <a:avLst/>
          </a:prstGeom>
          <a:noFill/>
          <a:ln>
            <a:noFill/>
          </a:ln>
        </p:spPr>
      </p:pic>
      <p:pic>
        <p:nvPicPr>
          <p:cNvPr id="1280" name="Shape 1280"/>
          <p:cNvPicPr preferRelativeResize="0"/>
          <p:nvPr/>
        </p:nvPicPr>
        <p:blipFill rotWithShape="1">
          <a:blip r:embed="rId8">
            <a:alphaModFix/>
          </a:blip>
          <a:srcRect l="26637" t="10985" r="61680" b="78154"/>
          <a:stretch/>
        </p:blipFill>
        <p:spPr>
          <a:xfrm>
            <a:off x="6831150" y="3844762"/>
            <a:ext cx="721200" cy="670449"/>
          </a:xfrm>
          <a:prstGeom prst="rect">
            <a:avLst/>
          </a:prstGeom>
          <a:noFill/>
          <a:ln>
            <a:noFill/>
          </a:ln>
        </p:spPr>
      </p:pic>
      <p:pic>
        <p:nvPicPr>
          <p:cNvPr id="1281" name="Shape 1281"/>
          <p:cNvPicPr preferRelativeResize="0"/>
          <p:nvPr/>
        </p:nvPicPr>
        <p:blipFill rotWithShape="1">
          <a:blip r:embed="rId9">
            <a:alphaModFix/>
          </a:blip>
          <a:srcRect l="42067" t="32981" r="45960" b="55889"/>
          <a:stretch/>
        </p:blipFill>
        <p:spPr>
          <a:xfrm>
            <a:off x="1385400" y="3844750"/>
            <a:ext cx="721200" cy="670450"/>
          </a:xfrm>
          <a:prstGeom prst="rect">
            <a:avLst/>
          </a:prstGeom>
          <a:noFill/>
          <a:ln>
            <a:noFill/>
          </a:ln>
        </p:spPr>
      </p:pic>
      <p:cxnSp>
        <p:nvCxnSpPr>
          <p:cNvPr id="1282" name="Shape 1282"/>
          <p:cNvCxnSpPr>
            <a:stCxn id="1281" idx="0"/>
            <a:endCxn id="1248" idx="2"/>
          </p:cNvCxnSpPr>
          <p:nvPr/>
        </p:nvCxnSpPr>
        <p:spPr>
          <a:xfrm rot="10800000" flipH="1">
            <a:off x="1746000" y="3604750"/>
            <a:ext cx="300" cy="240000"/>
          </a:xfrm>
          <a:prstGeom prst="straightConnector1">
            <a:avLst/>
          </a:prstGeom>
          <a:noFill/>
          <a:ln w="9525" cap="flat" cmpd="sng">
            <a:solidFill>
              <a:schemeClr val="dk2"/>
            </a:solidFill>
            <a:prstDash val="solid"/>
            <a:round/>
            <a:headEnd type="none" w="lg" len="lg"/>
            <a:tailEnd type="triangle" w="lg" len="lg"/>
          </a:ln>
        </p:spPr>
      </p:cxnSp>
      <p:cxnSp>
        <p:nvCxnSpPr>
          <p:cNvPr id="1283" name="Shape 1283"/>
          <p:cNvCxnSpPr>
            <a:stCxn id="1279" idx="0"/>
            <a:endCxn id="1264" idx="2"/>
          </p:cNvCxnSpPr>
          <p:nvPr/>
        </p:nvCxnSpPr>
        <p:spPr>
          <a:xfrm rot="10800000" flipH="1">
            <a:off x="5830312" y="3604750"/>
            <a:ext cx="600" cy="240000"/>
          </a:xfrm>
          <a:prstGeom prst="straightConnector1">
            <a:avLst/>
          </a:prstGeom>
          <a:noFill/>
          <a:ln w="9525" cap="flat" cmpd="sng">
            <a:solidFill>
              <a:schemeClr val="dk2"/>
            </a:solidFill>
            <a:prstDash val="solid"/>
            <a:round/>
            <a:headEnd type="none" w="lg" len="lg"/>
            <a:tailEnd type="triangle" w="lg" len="lg"/>
          </a:ln>
        </p:spPr>
      </p:cxnSp>
      <p:cxnSp>
        <p:nvCxnSpPr>
          <p:cNvPr id="1284" name="Shape 1284"/>
          <p:cNvCxnSpPr>
            <a:stCxn id="1280" idx="0"/>
            <a:endCxn id="1269" idx="2"/>
          </p:cNvCxnSpPr>
          <p:nvPr/>
        </p:nvCxnSpPr>
        <p:spPr>
          <a:xfrm rot="10800000" flipH="1">
            <a:off x="7191750" y="3582861"/>
            <a:ext cx="600" cy="261900"/>
          </a:xfrm>
          <a:prstGeom prst="straightConnector1">
            <a:avLst/>
          </a:prstGeom>
          <a:noFill/>
          <a:ln w="9525" cap="flat" cmpd="sng">
            <a:solidFill>
              <a:schemeClr val="dk2"/>
            </a:solidFill>
            <a:prstDash val="solid"/>
            <a:round/>
            <a:headEnd type="none" w="lg" len="lg"/>
            <a:tailEnd type="triangle" w="lg" len="lg"/>
          </a:ln>
        </p:spPr>
      </p:cxnSp>
      <p:cxnSp>
        <p:nvCxnSpPr>
          <p:cNvPr id="1285" name="Shape 1285"/>
          <p:cNvCxnSpPr>
            <a:stCxn id="1252" idx="0"/>
            <a:endCxn id="1274" idx="2"/>
          </p:cNvCxnSpPr>
          <p:nvPr/>
        </p:nvCxnSpPr>
        <p:spPr>
          <a:xfrm rot="-5400000" flipH="1">
            <a:off x="1091525" y="2499087"/>
            <a:ext cx="2670900" cy="1361100"/>
          </a:xfrm>
          <a:prstGeom prst="curvedConnector5">
            <a:avLst>
              <a:gd name="adj1" fmla="val -8916"/>
              <a:gd name="adj2" fmla="val 49997"/>
              <a:gd name="adj3" fmla="val 108920"/>
            </a:avLst>
          </a:prstGeom>
          <a:noFill/>
          <a:ln w="19050" cap="flat" cmpd="sng">
            <a:solidFill>
              <a:schemeClr val="dk2"/>
            </a:solidFill>
            <a:prstDash val="solid"/>
            <a:round/>
            <a:headEnd type="none" w="lg" len="lg"/>
            <a:tailEnd type="triangle" w="lg" len="lg"/>
          </a:ln>
        </p:spPr>
      </p:cxnSp>
      <p:cxnSp>
        <p:nvCxnSpPr>
          <p:cNvPr id="1286" name="Shape 1286"/>
          <p:cNvCxnSpPr>
            <a:stCxn id="1257" idx="0"/>
            <a:endCxn id="1277" idx="2"/>
          </p:cNvCxnSpPr>
          <p:nvPr/>
        </p:nvCxnSpPr>
        <p:spPr>
          <a:xfrm rot="-5400000" flipH="1">
            <a:off x="2452975" y="2499100"/>
            <a:ext cx="2670900" cy="1361100"/>
          </a:xfrm>
          <a:prstGeom prst="curvedConnector5">
            <a:avLst>
              <a:gd name="adj1" fmla="val -8916"/>
              <a:gd name="adj2" fmla="val 49997"/>
              <a:gd name="adj3" fmla="val 108919"/>
            </a:avLst>
          </a:prstGeom>
          <a:noFill/>
          <a:ln w="19050" cap="flat" cmpd="sng">
            <a:solidFill>
              <a:schemeClr val="dk2"/>
            </a:solidFill>
            <a:prstDash val="solid"/>
            <a:round/>
            <a:headEnd type="none" w="lg" len="lg"/>
            <a:tailEnd type="triangle" w="lg" len="lg"/>
          </a:ln>
        </p:spPr>
      </p:cxnSp>
      <p:cxnSp>
        <p:nvCxnSpPr>
          <p:cNvPr id="1287" name="Shape 1287"/>
          <p:cNvCxnSpPr>
            <a:stCxn id="1262" idx="0"/>
            <a:endCxn id="1279" idx="2"/>
          </p:cNvCxnSpPr>
          <p:nvPr/>
        </p:nvCxnSpPr>
        <p:spPr>
          <a:xfrm rot="-5400000" flipH="1">
            <a:off x="3836325" y="2521250"/>
            <a:ext cx="2627100" cy="1361100"/>
          </a:xfrm>
          <a:prstGeom prst="curvedConnector5">
            <a:avLst>
              <a:gd name="adj1" fmla="val -9064"/>
              <a:gd name="adj2" fmla="val 49996"/>
              <a:gd name="adj3" fmla="val 109058"/>
            </a:avLst>
          </a:prstGeom>
          <a:noFill/>
          <a:ln w="19050" cap="flat" cmpd="sng">
            <a:solidFill>
              <a:schemeClr val="dk2"/>
            </a:solidFill>
            <a:prstDash val="solid"/>
            <a:round/>
            <a:headEnd type="none" w="lg" len="lg"/>
            <a:tailEnd type="triangle" w="lg" len="lg"/>
          </a:ln>
        </p:spPr>
      </p:cxnSp>
      <p:cxnSp>
        <p:nvCxnSpPr>
          <p:cNvPr id="1288" name="Shape 1288"/>
          <p:cNvCxnSpPr>
            <a:stCxn id="1267" idx="0"/>
            <a:endCxn id="1280" idx="2"/>
          </p:cNvCxnSpPr>
          <p:nvPr/>
        </p:nvCxnSpPr>
        <p:spPr>
          <a:xfrm rot="-5400000" flipH="1">
            <a:off x="5197775" y="2521387"/>
            <a:ext cx="2627100" cy="1360800"/>
          </a:xfrm>
          <a:prstGeom prst="curvedConnector5">
            <a:avLst>
              <a:gd name="adj1" fmla="val -9064"/>
              <a:gd name="adj2" fmla="val 50001"/>
              <a:gd name="adj3" fmla="val 109059"/>
            </a:avLst>
          </a:prstGeom>
          <a:noFill/>
          <a:ln w="19050" cap="flat" cmpd="sng">
            <a:solidFill>
              <a:schemeClr val="dk2"/>
            </a:solidFill>
            <a:prstDash val="solid"/>
            <a:round/>
            <a:headEnd type="none" w="lg" len="lg"/>
            <a:tailEnd type="triangle" w="lg" len="lg"/>
          </a:ln>
        </p:spPr>
      </p:cxnSp>
      <p:cxnSp>
        <p:nvCxnSpPr>
          <p:cNvPr id="1289" name="Shape 1289"/>
          <p:cNvCxnSpPr>
            <a:stCxn id="1268" idx="6"/>
            <a:endCxn id="1290" idx="1"/>
          </p:cNvCxnSpPr>
          <p:nvPr/>
        </p:nvCxnSpPr>
        <p:spPr>
          <a:xfrm>
            <a:off x="7522520" y="2720374"/>
            <a:ext cx="436800" cy="0"/>
          </a:xfrm>
          <a:prstGeom prst="straightConnector1">
            <a:avLst/>
          </a:prstGeom>
          <a:noFill/>
          <a:ln w="9525" cap="flat" cmpd="sng">
            <a:solidFill>
              <a:schemeClr val="dk2"/>
            </a:solidFill>
            <a:prstDash val="solid"/>
            <a:round/>
            <a:headEnd type="none" w="lg" len="lg"/>
            <a:tailEnd type="triangle" w="lg" len="lg"/>
          </a:ln>
        </p:spPr>
      </p:cxnSp>
      <p:sp>
        <p:nvSpPr>
          <p:cNvPr id="1290" name="Shape 1290"/>
          <p:cNvSpPr/>
          <p:nvPr/>
        </p:nvSpPr>
        <p:spPr>
          <a:xfrm>
            <a:off x="7959325" y="2591525"/>
            <a:ext cx="857400" cy="257700"/>
          </a:xfrm>
          <a:prstGeom prst="rect">
            <a:avLst/>
          </a:prstGeom>
          <a:solidFill>
            <a:srgbClr val="D9D2E9"/>
          </a:solidFill>
          <a:ln w="19050" cap="flat" cmpd="sng">
            <a:solidFill>
              <a:srgbClr val="9900FF"/>
            </a:solidFill>
            <a:prstDash val="solid"/>
            <a:round/>
            <a:headEnd type="none" w="med" len="med"/>
            <a:tailEnd type="none" w="med" len="med"/>
          </a:ln>
        </p:spPr>
        <p:txBody>
          <a:bodyPr lIns="91425" tIns="91425" rIns="91425" bIns="91425" anchor="ctr" anchorCtr="0">
            <a:noAutofit/>
          </a:bodyPr>
          <a:lstStyle/>
          <a:p>
            <a:pPr eaLnBrk="1" fontAlgn="auto" hangingPunct="1">
              <a:spcBef>
                <a:spcPts val="0"/>
              </a:spcBef>
              <a:spcAft>
                <a:spcPts val="0"/>
              </a:spcAft>
            </a:pPr>
            <a:r>
              <a:rPr lang="en" kern="0">
                <a:solidFill>
                  <a:srgbClr val="9900FF"/>
                </a:solidFill>
                <a:latin typeface="Arial"/>
                <a:ea typeface="Arial"/>
                <a:cs typeface="Arial"/>
                <a:sym typeface="Arial"/>
              </a:rPr>
              <a:t>Softmax</a:t>
            </a:r>
          </a:p>
        </p:txBody>
      </p:sp>
      <p:pic>
        <p:nvPicPr>
          <p:cNvPr id="1291" name="Shape 1291"/>
          <p:cNvPicPr preferRelativeResize="0"/>
          <p:nvPr/>
        </p:nvPicPr>
        <p:blipFill>
          <a:blip r:embed="rId6">
            <a:alphaModFix/>
          </a:blip>
          <a:stretch>
            <a:fillRect/>
          </a:stretch>
        </p:blipFill>
        <p:spPr>
          <a:xfrm>
            <a:off x="4171175" y="4850000"/>
            <a:ext cx="597200" cy="597200"/>
          </a:xfrm>
          <a:prstGeom prst="rect">
            <a:avLst/>
          </a:prstGeom>
          <a:noFill/>
          <a:ln>
            <a:noFill/>
          </a:ln>
        </p:spPr>
      </p:pic>
      <p:pic>
        <p:nvPicPr>
          <p:cNvPr id="1292" name="Shape 1292"/>
          <p:cNvPicPr preferRelativeResize="0"/>
          <p:nvPr/>
        </p:nvPicPr>
        <p:blipFill>
          <a:blip r:embed="rId7">
            <a:alphaModFix/>
          </a:blip>
          <a:stretch>
            <a:fillRect/>
          </a:stretch>
        </p:blipFill>
        <p:spPr>
          <a:xfrm>
            <a:off x="5531725" y="4850000"/>
            <a:ext cx="597200" cy="597200"/>
          </a:xfrm>
          <a:prstGeom prst="rect">
            <a:avLst/>
          </a:prstGeom>
          <a:noFill/>
          <a:ln>
            <a:noFill/>
          </a:ln>
        </p:spPr>
      </p:pic>
      <p:pic>
        <p:nvPicPr>
          <p:cNvPr id="1293" name="Shape 1293"/>
          <p:cNvPicPr preferRelativeResize="0"/>
          <p:nvPr/>
        </p:nvPicPr>
        <p:blipFill>
          <a:blip r:embed="rId8">
            <a:alphaModFix/>
          </a:blip>
          <a:stretch>
            <a:fillRect/>
          </a:stretch>
        </p:blipFill>
        <p:spPr>
          <a:xfrm>
            <a:off x="6860050" y="4849987"/>
            <a:ext cx="597200" cy="597200"/>
          </a:xfrm>
          <a:prstGeom prst="rect">
            <a:avLst/>
          </a:prstGeom>
          <a:noFill/>
          <a:ln>
            <a:noFill/>
          </a:ln>
        </p:spPr>
      </p:pic>
      <p:sp>
        <p:nvSpPr>
          <p:cNvPr id="1294" name="Shape 1294"/>
          <p:cNvSpPr txBox="1"/>
          <p:nvPr/>
        </p:nvSpPr>
        <p:spPr>
          <a:xfrm>
            <a:off x="249900" y="3243325"/>
            <a:ext cx="10440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Input image</a:t>
            </a:r>
          </a:p>
        </p:txBody>
      </p:sp>
      <p:sp>
        <p:nvSpPr>
          <p:cNvPr id="1295" name="Shape 1295"/>
          <p:cNvSpPr txBox="1"/>
          <p:nvPr/>
        </p:nvSpPr>
        <p:spPr>
          <a:xfrm>
            <a:off x="7755625" y="3188525"/>
            <a:ext cx="1264800" cy="738600"/>
          </a:xfrm>
          <a:prstGeom prst="rect">
            <a:avLst/>
          </a:prstGeom>
          <a:noFill/>
          <a:ln>
            <a:noFill/>
          </a:ln>
        </p:spPr>
        <p:txBody>
          <a:bodyPr lIns="91425" tIns="91425" rIns="91425" bIns="91425" anchor="t" anchorCtr="0">
            <a:noAutofit/>
          </a:bodyPr>
          <a:lstStyle/>
          <a:p>
            <a:pPr eaLnBrk="1" fontAlgn="auto" hangingPunct="1">
              <a:spcBef>
                <a:spcPts val="0"/>
              </a:spcBef>
              <a:spcAft>
                <a:spcPts val="0"/>
              </a:spcAft>
            </a:pPr>
            <a:r>
              <a:rPr lang="en" sz="1400" b="1" kern="0">
                <a:solidFill>
                  <a:srgbClr val="000000"/>
                </a:solidFill>
                <a:latin typeface="Arial"/>
                <a:ea typeface="Arial"/>
                <a:cs typeface="Arial"/>
                <a:sym typeface="Arial"/>
              </a:rPr>
              <a:t>y=2</a:t>
            </a:r>
          </a:p>
        </p:txBody>
      </p:sp>
      <p:cxnSp>
        <p:nvCxnSpPr>
          <p:cNvPr id="1296" name="Shape 1296"/>
          <p:cNvCxnSpPr>
            <a:stCxn id="1247" idx="6"/>
            <a:endCxn id="1253" idx="2"/>
          </p:cNvCxnSpPr>
          <p:nvPr/>
        </p:nvCxnSpPr>
        <p:spPr>
          <a:xfrm>
            <a:off x="2076575" y="2724507"/>
            <a:ext cx="701100" cy="0"/>
          </a:xfrm>
          <a:prstGeom prst="straightConnector1">
            <a:avLst/>
          </a:prstGeom>
          <a:noFill/>
          <a:ln w="9525" cap="flat" cmpd="sng">
            <a:solidFill>
              <a:schemeClr val="dk2"/>
            </a:solidFill>
            <a:prstDash val="solid"/>
            <a:round/>
            <a:headEnd type="none" w="lg" len="lg"/>
            <a:tailEnd type="triangle" w="lg" len="lg"/>
          </a:ln>
        </p:spPr>
      </p:cxnSp>
      <p:cxnSp>
        <p:nvCxnSpPr>
          <p:cNvPr id="1297" name="Shape 1297"/>
          <p:cNvCxnSpPr>
            <a:stCxn id="1253" idx="6"/>
            <a:endCxn id="1258" idx="2"/>
          </p:cNvCxnSpPr>
          <p:nvPr/>
        </p:nvCxnSpPr>
        <p:spPr>
          <a:xfrm>
            <a:off x="3438017" y="2724507"/>
            <a:ext cx="701100" cy="11100"/>
          </a:xfrm>
          <a:prstGeom prst="straightConnector1">
            <a:avLst/>
          </a:prstGeom>
          <a:noFill/>
          <a:ln w="9525" cap="flat" cmpd="sng">
            <a:solidFill>
              <a:schemeClr val="dk2"/>
            </a:solidFill>
            <a:prstDash val="solid"/>
            <a:round/>
            <a:headEnd type="none" w="lg" len="lg"/>
            <a:tailEnd type="triangle" w="lg" len="lg"/>
          </a:ln>
        </p:spPr>
      </p:cxnSp>
      <p:cxnSp>
        <p:nvCxnSpPr>
          <p:cNvPr id="1298" name="Shape 1298"/>
          <p:cNvCxnSpPr>
            <a:stCxn id="1258" idx="6"/>
            <a:endCxn id="1263" idx="2"/>
          </p:cNvCxnSpPr>
          <p:nvPr/>
        </p:nvCxnSpPr>
        <p:spPr>
          <a:xfrm rot="10800000" flipH="1">
            <a:off x="4799523" y="2720457"/>
            <a:ext cx="701100" cy="15000"/>
          </a:xfrm>
          <a:prstGeom prst="straightConnector1">
            <a:avLst/>
          </a:prstGeom>
          <a:noFill/>
          <a:ln w="9525" cap="flat" cmpd="sng">
            <a:solidFill>
              <a:schemeClr val="dk2"/>
            </a:solidFill>
            <a:prstDash val="solid"/>
            <a:round/>
            <a:headEnd type="none" w="lg" len="lg"/>
            <a:tailEnd type="triangle" w="lg" len="lg"/>
          </a:ln>
        </p:spPr>
      </p:cxnSp>
      <p:cxnSp>
        <p:nvCxnSpPr>
          <p:cNvPr id="1299" name="Shape 1299"/>
          <p:cNvCxnSpPr>
            <a:stCxn id="1263" idx="6"/>
            <a:endCxn id="1268" idx="2"/>
          </p:cNvCxnSpPr>
          <p:nvPr/>
        </p:nvCxnSpPr>
        <p:spPr>
          <a:xfrm>
            <a:off x="6161016" y="2720382"/>
            <a:ext cx="701100" cy="0"/>
          </a:xfrm>
          <a:prstGeom prst="straightConnector1">
            <a:avLst/>
          </a:prstGeom>
          <a:noFill/>
          <a:ln w="9525" cap="flat" cmpd="sng">
            <a:solidFill>
              <a:schemeClr val="dk2"/>
            </a:solidFill>
            <a:prstDash val="solid"/>
            <a:round/>
            <a:headEnd type="none" w="lg" len="lg"/>
            <a:tailEnd type="triangle" w="lg" len="lg"/>
          </a:ln>
        </p:spPr>
      </p:cxnSp>
      <p:cxnSp>
        <p:nvCxnSpPr>
          <p:cNvPr id="1300" name="Shape 1300"/>
          <p:cNvCxnSpPr>
            <a:stCxn id="1290" idx="2"/>
            <a:endCxn id="1295" idx="0"/>
          </p:cNvCxnSpPr>
          <p:nvPr/>
        </p:nvCxnSpPr>
        <p:spPr>
          <a:xfrm>
            <a:off x="8388025" y="2849225"/>
            <a:ext cx="0" cy="339300"/>
          </a:xfrm>
          <a:prstGeom prst="straightConnector1">
            <a:avLst/>
          </a:prstGeom>
          <a:noFill/>
          <a:ln w="9525" cap="flat" cmpd="sng">
            <a:solidFill>
              <a:schemeClr val="dk2"/>
            </a:solidFill>
            <a:prstDash val="solid"/>
            <a:round/>
            <a:headEnd type="none" w="lg" len="lg"/>
            <a:tailEnd type="triangle" w="lg" len="lg"/>
          </a:ln>
        </p:spPr>
      </p:cxnSp>
      <p:sp>
        <p:nvSpPr>
          <p:cNvPr id="1302" name="Shape 1302"/>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59"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60650149"/>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8" name="Shape 1308"/>
          <p:cNvSpPr txBox="1">
            <a:spLocks noGrp="1"/>
          </p:cNvSpPr>
          <p:nvPr>
            <p:ph type="title"/>
          </p:nvPr>
        </p:nvSpPr>
        <p:spPr>
          <a:xfrm>
            <a:off x="219825" y="801929"/>
            <a:ext cx="8229600" cy="857400"/>
          </a:xfrm>
          <a:prstGeom prst="rect">
            <a:avLst/>
          </a:prstGeom>
        </p:spPr>
        <p:txBody>
          <a:bodyPr lIns="91425" tIns="91425" rIns="91425" bIns="91425" anchor="ctr" anchorCtr="0">
            <a:noAutofit/>
          </a:bodyPr>
          <a:lstStyle/>
          <a:p>
            <a:r>
              <a:rPr lang="en" sz="2400" dirty="0">
                <a:solidFill>
                  <a:schemeClr val="tx1"/>
                </a:solidFill>
              </a:rPr>
              <a:t>REINFORCE in action: Recurrent Attention Model (RAM)</a:t>
            </a:r>
          </a:p>
        </p:txBody>
      </p:sp>
      <p:sp>
        <p:nvSpPr>
          <p:cNvPr id="1309" name="Shape 1309"/>
          <p:cNvSpPr txBox="1"/>
          <p:nvPr/>
        </p:nvSpPr>
        <p:spPr>
          <a:xfrm>
            <a:off x="7699200" y="5103525"/>
            <a:ext cx="13962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i="1" kern="0">
                <a:solidFill>
                  <a:srgbClr val="000000"/>
                </a:solidFill>
                <a:latin typeface="Arial"/>
                <a:ea typeface="Arial"/>
                <a:cs typeface="Arial"/>
                <a:sym typeface="Arial"/>
              </a:rPr>
              <a:t>[Mnih et al. 2014]</a:t>
            </a:r>
          </a:p>
        </p:txBody>
      </p:sp>
      <p:sp>
        <p:nvSpPr>
          <p:cNvPr id="1310" name="Shape 1310"/>
          <p:cNvSpPr txBox="1"/>
          <p:nvPr/>
        </p:nvSpPr>
        <p:spPr>
          <a:xfrm>
            <a:off x="116350" y="5108625"/>
            <a:ext cx="2904000" cy="393600"/>
          </a:xfrm>
          <a:prstGeom prst="rect">
            <a:avLst/>
          </a:prstGeom>
          <a:noFill/>
          <a:ln>
            <a:noFill/>
          </a:ln>
        </p:spPr>
        <p:txBody>
          <a:bodyPr lIns="91425" tIns="91425" rIns="91425" bIns="91425" anchor="ctr" anchorCtr="0">
            <a:noAutofit/>
          </a:bodyPr>
          <a:lstStyle/>
          <a:p>
            <a:pPr algn="r" eaLnBrk="1" fontAlgn="auto" hangingPunct="1">
              <a:lnSpc>
                <a:spcPct val="115000"/>
              </a:lnSpc>
              <a:spcBef>
                <a:spcPts val="0"/>
              </a:spcBef>
              <a:spcAft>
                <a:spcPts val="0"/>
              </a:spcAft>
            </a:pPr>
            <a:r>
              <a:rPr lang="en" sz="800" kern="0">
                <a:solidFill>
                  <a:srgbClr val="000000"/>
                </a:solidFill>
                <a:latin typeface="Calibri"/>
                <a:ea typeface="Calibri"/>
                <a:cs typeface="Calibri"/>
                <a:sym typeface="Calibri"/>
              </a:rPr>
              <a:t>Figures copyright Daniel Levy, 2017. Reproduced with permission. </a:t>
            </a:r>
          </a:p>
        </p:txBody>
      </p:sp>
      <p:pic>
        <p:nvPicPr>
          <p:cNvPr id="1311" name="Shape 1311" descr="unnamed-1.gif"/>
          <p:cNvPicPr preferRelativeResize="0"/>
          <p:nvPr/>
        </p:nvPicPr>
        <p:blipFill>
          <a:blip r:embed="rId3">
            <a:alphaModFix/>
          </a:blip>
          <a:stretch>
            <a:fillRect/>
          </a:stretch>
        </p:blipFill>
        <p:spPr>
          <a:xfrm>
            <a:off x="3198850" y="2002103"/>
            <a:ext cx="1905000" cy="1905000"/>
          </a:xfrm>
          <a:prstGeom prst="rect">
            <a:avLst/>
          </a:prstGeom>
          <a:noFill/>
          <a:ln>
            <a:noFill/>
          </a:ln>
        </p:spPr>
      </p:pic>
      <p:pic>
        <p:nvPicPr>
          <p:cNvPr id="1312" name="Shape 1312" descr="unnamed-2.gif"/>
          <p:cNvPicPr preferRelativeResize="0"/>
          <p:nvPr/>
        </p:nvPicPr>
        <p:blipFill>
          <a:blip r:embed="rId4">
            <a:alphaModFix/>
          </a:blip>
          <a:stretch>
            <a:fillRect/>
          </a:stretch>
        </p:blipFill>
        <p:spPr>
          <a:xfrm>
            <a:off x="5485650" y="2002103"/>
            <a:ext cx="1905000" cy="1905000"/>
          </a:xfrm>
          <a:prstGeom prst="rect">
            <a:avLst/>
          </a:prstGeom>
          <a:noFill/>
          <a:ln>
            <a:noFill/>
          </a:ln>
        </p:spPr>
      </p:pic>
      <p:pic>
        <p:nvPicPr>
          <p:cNvPr id="1313" name="Shape 1313" descr="unnamed.gif"/>
          <p:cNvPicPr preferRelativeResize="0"/>
          <p:nvPr/>
        </p:nvPicPr>
        <p:blipFill>
          <a:blip r:embed="rId5">
            <a:alphaModFix/>
          </a:blip>
          <a:stretch>
            <a:fillRect/>
          </a:stretch>
        </p:blipFill>
        <p:spPr>
          <a:xfrm>
            <a:off x="1011050" y="2002103"/>
            <a:ext cx="1905000" cy="1905000"/>
          </a:xfrm>
          <a:prstGeom prst="rect">
            <a:avLst/>
          </a:prstGeom>
          <a:noFill/>
          <a:ln>
            <a:noFill/>
          </a:ln>
        </p:spPr>
      </p:pic>
      <p:sp>
        <p:nvSpPr>
          <p:cNvPr id="1314" name="Shape 1314"/>
          <p:cNvSpPr txBox="1"/>
          <p:nvPr/>
        </p:nvSpPr>
        <p:spPr>
          <a:xfrm>
            <a:off x="913675" y="4191675"/>
            <a:ext cx="6705600" cy="4038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400" kern="0">
                <a:solidFill>
                  <a:srgbClr val="000000"/>
                </a:solidFill>
                <a:latin typeface="Arial"/>
                <a:ea typeface="Arial"/>
                <a:cs typeface="Arial"/>
                <a:sym typeface="Arial"/>
              </a:rPr>
              <a:t>Has also been used in many other tasks including fine-grained image recognition, image captioning, and visual question-answering!</a:t>
            </a:r>
          </a:p>
        </p:txBody>
      </p:sp>
      <p:sp>
        <p:nvSpPr>
          <p:cNvPr id="10"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8892533"/>
      </p:ext>
    </p:extLst>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title"/>
          </p:nvPr>
        </p:nvSpPr>
        <p:spPr>
          <a:xfrm>
            <a:off x="329125" y="1063228"/>
            <a:ext cx="8229600" cy="857400"/>
          </a:xfrm>
          <a:prstGeom prst="rect">
            <a:avLst/>
          </a:prstGeom>
        </p:spPr>
        <p:txBody>
          <a:bodyPr lIns="91425" tIns="91425" rIns="91425" bIns="91425" anchor="ctr" anchorCtr="0">
            <a:noAutofit/>
          </a:bodyPr>
          <a:lstStyle/>
          <a:p>
            <a:r>
              <a:rPr lang="en" dirty="0">
                <a:solidFill>
                  <a:schemeClr val="tx1"/>
                </a:solidFill>
              </a:rPr>
              <a:t>Intuition</a:t>
            </a:r>
          </a:p>
        </p:txBody>
      </p:sp>
      <p:sp>
        <p:nvSpPr>
          <p:cNvPr id="983" name="Shape 983"/>
          <p:cNvSpPr txBox="1"/>
          <p:nvPr/>
        </p:nvSpPr>
        <p:spPr>
          <a:xfrm>
            <a:off x="471850" y="1781175"/>
            <a:ext cx="8291100" cy="35151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b="1" kern="0">
                <a:solidFill>
                  <a:srgbClr val="000000"/>
                </a:solidFill>
                <a:latin typeface="Arial"/>
                <a:ea typeface="Arial"/>
                <a:cs typeface="Arial"/>
                <a:sym typeface="Arial"/>
              </a:rPr>
              <a:t>Interpretation:</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If r(𝜏) is high, push up the probabilities of the actions seen</a:t>
            </a:r>
          </a:p>
          <a:p>
            <a:pPr marL="457200" indent="-342900" algn="l" eaLnBrk="1" fontAlgn="auto" hangingPunct="1">
              <a:spcBef>
                <a:spcPts val="0"/>
              </a:spcBef>
              <a:spcAft>
                <a:spcPts val="0"/>
              </a:spcAft>
              <a:buSzPct val="100000"/>
              <a:buFontTx/>
              <a:buChar char="-"/>
            </a:pPr>
            <a:r>
              <a:rPr lang="en" sz="1800" kern="0">
                <a:solidFill>
                  <a:srgbClr val="000000"/>
                </a:solidFill>
                <a:latin typeface="Arial"/>
                <a:ea typeface="Arial"/>
                <a:cs typeface="Arial"/>
                <a:sym typeface="Arial"/>
              </a:rPr>
              <a:t>If r(𝜏) is low, push down the probabilities of the actions seen</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Might seem simplistic to say that if a trajectory is good then all its actions were good. </a:t>
            </a:r>
            <a:r>
              <a:rPr lang="en" sz="1800" kern="0">
                <a:solidFill>
                  <a:srgbClr val="0000FF"/>
                </a:solidFill>
                <a:latin typeface="Arial"/>
                <a:ea typeface="Arial"/>
                <a:cs typeface="Arial"/>
                <a:sym typeface="Arial"/>
              </a:rPr>
              <a:t>But in expectation, it averages out!</a:t>
            </a:r>
          </a:p>
          <a:p>
            <a:pPr algn="l" eaLnBrk="1" fontAlgn="auto" hangingPunct="1">
              <a:spcBef>
                <a:spcPts val="0"/>
              </a:spcBef>
              <a:spcAft>
                <a:spcPts val="0"/>
              </a:spcAft>
            </a:pPr>
            <a:endParaRPr sz="2400" kern="0">
              <a:solidFill>
                <a:srgbClr val="0000FF"/>
              </a:solidFill>
              <a:latin typeface="Arial"/>
              <a:ea typeface="Arial"/>
              <a:cs typeface="Arial"/>
              <a:sym typeface="Arial"/>
            </a:endParaRPr>
          </a:p>
          <a:p>
            <a:pPr algn="l" eaLnBrk="1" fontAlgn="auto" hangingPunct="1">
              <a:spcBef>
                <a:spcPts val="0"/>
              </a:spcBef>
              <a:spcAft>
                <a:spcPts val="0"/>
              </a:spcAft>
            </a:pPr>
            <a:r>
              <a:rPr lang="en" sz="1800" kern="0">
                <a:solidFill>
                  <a:srgbClr val="FF0000"/>
                </a:solidFill>
                <a:latin typeface="Arial"/>
                <a:ea typeface="Arial"/>
                <a:cs typeface="Arial"/>
                <a:sym typeface="Arial"/>
              </a:rPr>
              <a:t>However, this also suffers from high variance because credit assignment is really hard. Can we help the estimator?</a:t>
            </a:r>
          </a:p>
        </p:txBody>
      </p:sp>
      <p:pic>
        <p:nvPicPr>
          <p:cNvPr id="984" name="Shape 984"/>
          <p:cNvPicPr preferRelativeResize="0"/>
          <p:nvPr/>
        </p:nvPicPr>
        <p:blipFill>
          <a:blip r:embed="rId3">
            <a:alphaModFix/>
          </a:blip>
          <a:stretch>
            <a:fillRect/>
          </a:stretch>
        </p:blipFill>
        <p:spPr>
          <a:xfrm>
            <a:off x="2942624" y="1832475"/>
            <a:ext cx="3992300" cy="635999"/>
          </a:xfrm>
          <a:prstGeom prst="rect">
            <a:avLst/>
          </a:prstGeom>
          <a:noFill/>
          <a:ln>
            <a:noFill/>
          </a:ln>
        </p:spPr>
      </p:pic>
      <p:sp>
        <p:nvSpPr>
          <p:cNvPr id="5"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74908966"/>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Shape 989"/>
          <p:cNvSpPr txBox="1">
            <a:spLocks noGrp="1"/>
          </p:cNvSpPr>
          <p:nvPr>
            <p:ph type="title"/>
          </p:nvPr>
        </p:nvSpPr>
        <p:spPr>
          <a:xfrm>
            <a:off x="381000" y="1063228"/>
            <a:ext cx="8229600" cy="857400"/>
          </a:xfrm>
          <a:prstGeom prst="rect">
            <a:avLst/>
          </a:prstGeom>
        </p:spPr>
        <p:txBody>
          <a:bodyPr lIns="91425" tIns="91425" rIns="91425" bIns="91425" anchor="ctr" anchorCtr="0">
            <a:noAutofit/>
          </a:bodyPr>
          <a:lstStyle/>
          <a:p>
            <a:r>
              <a:rPr lang="en" dirty="0">
                <a:solidFill>
                  <a:schemeClr val="tx1"/>
                </a:solidFill>
              </a:rPr>
              <a:t>Variance reduction</a:t>
            </a:r>
          </a:p>
        </p:txBody>
      </p:sp>
      <p:sp>
        <p:nvSpPr>
          <p:cNvPr id="991" name="Shape 991"/>
          <p:cNvSpPr txBox="1"/>
          <p:nvPr/>
        </p:nvSpPr>
        <p:spPr>
          <a:xfrm>
            <a:off x="395637" y="18060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buSzPct val="61111"/>
            </a:pPr>
            <a:r>
              <a:rPr lang="en" sz="1800" kern="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b="1" kern="0">
              <a:solidFill>
                <a:srgbClr val="000000"/>
              </a:solidFill>
              <a:latin typeface="Arial"/>
              <a:ea typeface="Arial"/>
              <a:cs typeface="Arial"/>
              <a:sym typeface="Arial"/>
            </a:endParaRPr>
          </a:p>
        </p:txBody>
      </p:sp>
      <p:pic>
        <p:nvPicPr>
          <p:cNvPr id="992" name="Shape 992"/>
          <p:cNvPicPr preferRelativeResize="0"/>
          <p:nvPr/>
        </p:nvPicPr>
        <p:blipFill>
          <a:blip r:embed="rId3">
            <a:alphaModFix/>
          </a:blip>
          <a:stretch>
            <a:fillRect/>
          </a:stretch>
        </p:blipFill>
        <p:spPr>
          <a:xfrm>
            <a:off x="2790224" y="1832475"/>
            <a:ext cx="3992300" cy="635999"/>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949924440"/>
      </p:ext>
    </p:extLst>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381000" y="1063228"/>
            <a:ext cx="8229600" cy="857400"/>
          </a:xfrm>
          <a:prstGeom prst="rect">
            <a:avLst/>
          </a:prstGeom>
        </p:spPr>
        <p:txBody>
          <a:bodyPr lIns="91425" tIns="91425" rIns="91425" bIns="91425" anchor="ctr" anchorCtr="0">
            <a:noAutofit/>
          </a:bodyPr>
          <a:lstStyle/>
          <a:p>
            <a:r>
              <a:rPr lang="en" dirty="0">
                <a:solidFill>
                  <a:schemeClr val="tx1"/>
                </a:solidFill>
              </a:rPr>
              <a:t>Variance reduction</a:t>
            </a:r>
          </a:p>
        </p:txBody>
      </p:sp>
      <p:sp>
        <p:nvSpPr>
          <p:cNvPr id="999" name="Shape 999"/>
          <p:cNvSpPr txBox="1"/>
          <p:nvPr/>
        </p:nvSpPr>
        <p:spPr>
          <a:xfrm>
            <a:off x="395637" y="18060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b="1" kern="0">
                <a:solidFill>
                  <a:srgbClr val="000000"/>
                </a:solidFill>
                <a:latin typeface="Arial"/>
                <a:ea typeface="Arial"/>
                <a:cs typeface="Arial"/>
                <a:sym typeface="Arial"/>
              </a:rPr>
              <a:t>First idea: </a:t>
            </a:r>
            <a:r>
              <a:rPr lang="en" sz="1800" kern="0">
                <a:solidFill>
                  <a:srgbClr val="000000"/>
                </a:solidFill>
                <a:latin typeface="Arial"/>
                <a:ea typeface="Arial"/>
                <a:cs typeface="Arial"/>
                <a:sym typeface="Arial"/>
              </a:rPr>
              <a:t>Push up probabilities of an action seen, only by the cumulative future reward from that state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b="1" kern="0">
              <a:solidFill>
                <a:srgbClr val="000000"/>
              </a:solidFill>
              <a:latin typeface="Arial"/>
              <a:ea typeface="Arial"/>
              <a:cs typeface="Arial"/>
              <a:sym typeface="Arial"/>
            </a:endParaRPr>
          </a:p>
        </p:txBody>
      </p:sp>
      <p:pic>
        <p:nvPicPr>
          <p:cNvPr id="1000" name="Shape 1000"/>
          <p:cNvPicPr preferRelativeResize="0"/>
          <p:nvPr/>
        </p:nvPicPr>
        <p:blipFill>
          <a:blip r:embed="rId3">
            <a:alphaModFix/>
          </a:blip>
          <a:stretch>
            <a:fillRect/>
          </a:stretch>
        </p:blipFill>
        <p:spPr>
          <a:xfrm>
            <a:off x="2318950" y="3257600"/>
            <a:ext cx="3893150" cy="812374"/>
          </a:xfrm>
          <a:prstGeom prst="rect">
            <a:avLst/>
          </a:prstGeom>
          <a:noFill/>
          <a:ln>
            <a:noFill/>
          </a:ln>
        </p:spPr>
      </p:pic>
      <p:pic>
        <p:nvPicPr>
          <p:cNvPr id="1001" name="Shape 1001"/>
          <p:cNvPicPr preferRelativeResize="0"/>
          <p:nvPr/>
        </p:nvPicPr>
        <p:blipFill>
          <a:blip r:embed="rId4">
            <a:alphaModFix/>
          </a:blip>
          <a:stretch>
            <a:fillRect/>
          </a:stretch>
        </p:blipFill>
        <p:spPr>
          <a:xfrm>
            <a:off x="2790224" y="1832475"/>
            <a:ext cx="3992300" cy="635999"/>
          </a:xfrm>
          <a:prstGeom prst="rect">
            <a:avLst/>
          </a:prstGeom>
          <a:noFill/>
          <a:ln>
            <a:noFill/>
          </a:ln>
        </p:spPr>
      </p:pic>
      <p:sp>
        <p:nvSpPr>
          <p:cNvPr id="7"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898165251"/>
      </p:ext>
    </p:extLst>
  </p:cSld>
  <p:clrMapOvr>
    <a:masterClrMapping/>
  </p:clrMapOvr>
  <p:transition spd="med"/>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381000" y="1063228"/>
            <a:ext cx="8229600" cy="857400"/>
          </a:xfrm>
          <a:prstGeom prst="rect">
            <a:avLst/>
          </a:prstGeom>
        </p:spPr>
        <p:txBody>
          <a:bodyPr lIns="91425" tIns="91425" rIns="91425" bIns="91425" anchor="ctr" anchorCtr="0">
            <a:noAutofit/>
          </a:bodyPr>
          <a:lstStyle/>
          <a:p>
            <a:r>
              <a:rPr lang="en" dirty="0">
                <a:solidFill>
                  <a:schemeClr val="tx1"/>
                </a:solidFill>
              </a:rPr>
              <a:t>Variance reduction</a:t>
            </a:r>
          </a:p>
        </p:txBody>
      </p:sp>
      <p:sp>
        <p:nvSpPr>
          <p:cNvPr id="1008" name="Shape 1008"/>
          <p:cNvSpPr txBox="1"/>
          <p:nvPr/>
        </p:nvSpPr>
        <p:spPr>
          <a:xfrm>
            <a:off x="395637" y="1806075"/>
            <a:ext cx="82911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Gradient estimator:</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b="1" kern="0">
                <a:solidFill>
                  <a:srgbClr val="000000"/>
                </a:solidFill>
                <a:latin typeface="Arial"/>
                <a:ea typeface="Arial"/>
                <a:cs typeface="Arial"/>
                <a:sym typeface="Arial"/>
              </a:rPr>
              <a:t>First idea: </a:t>
            </a:r>
            <a:r>
              <a:rPr lang="en" sz="1800" kern="0">
                <a:solidFill>
                  <a:srgbClr val="000000"/>
                </a:solidFill>
                <a:latin typeface="Arial"/>
                <a:ea typeface="Arial"/>
                <a:cs typeface="Arial"/>
                <a:sym typeface="Arial"/>
              </a:rPr>
              <a:t>Push up probabilities of an action seen, only by the cumulative future reward from that state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b="1" kern="0">
                <a:solidFill>
                  <a:srgbClr val="000000"/>
                </a:solidFill>
                <a:latin typeface="Arial"/>
                <a:ea typeface="Arial"/>
                <a:cs typeface="Arial"/>
                <a:sym typeface="Arial"/>
              </a:rPr>
              <a:t>Second idea: </a:t>
            </a:r>
            <a:r>
              <a:rPr lang="en" sz="1800" kern="0">
                <a:solidFill>
                  <a:srgbClr val="000000"/>
                </a:solidFill>
                <a:latin typeface="Arial"/>
                <a:ea typeface="Arial"/>
                <a:cs typeface="Arial"/>
                <a:sym typeface="Arial"/>
              </a:rPr>
              <a:t>Use discount factor 𝛾 to ignore delayed effects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b="1" kern="0">
              <a:solidFill>
                <a:srgbClr val="000000"/>
              </a:solidFill>
              <a:latin typeface="Arial"/>
              <a:ea typeface="Arial"/>
              <a:cs typeface="Arial"/>
              <a:sym typeface="Arial"/>
            </a:endParaRPr>
          </a:p>
        </p:txBody>
      </p:sp>
      <p:pic>
        <p:nvPicPr>
          <p:cNvPr id="1009" name="Shape 1009"/>
          <p:cNvPicPr preferRelativeResize="0"/>
          <p:nvPr/>
        </p:nvPicPr>
        <p:blipFill>
          <a:blip r:embed="rId3">
            <a:alphaModFix/>
          </a:blip>
          <a:stretch>
            <a:fillRect/>
          </a:stretch>
        </p:blipFill>
        <p:spPr>
          <a:xfrm>
            <a:off x="2318951" y="4480874"/>
            <a:ext cx="4368075" cy="812374"/>
          </a:xfrm>
          <a:prstGeom prst="rect">
            <a:avLst/>
          </a:prstGeom>
          <a:noFill/>
          <a:ln>
            <a:noFill/>
          </a:ln>
        </p:spPr>
      </p:pic>
      <p:pic>
        <p:nvPicPr>
          <p:cNvPr id="1010" name="Shape 1010"/>
          <p:cNvPicPr preferRelativeResize="0"/>
          <p:nvPr/>
        </p:nvPicPr>
        <p:blipFill>
          <a:blip r:embed="rId4">
            <a:alphaModFix/>
          </a:blip>
          <a:stretch>
            <a:fillRect/>
          </a:stretch>
        </p:blipFill>
        <p:spPr>
          <a:xfrm>
            <a:off x="2318950" y="3257600"/>
            <a:ext cx="3893150" cy="812374"/>
          </a:xfrm>
          <a:prstGeom prst="rect">
            <a:avLst/>
          </a:prstGeom>
          <a:noFill/>
          <a:ln>
            <a:noFill/>
          </a:ln>
        </p:spPr>
      </p:pic>
      <p:pic>
        <p:nvPicPr>
          <p:cNvPr id="1011" name="Shape 1011"/>
          <p:cNvPicPr preferRelativeResize="0"/>
          <p:nvPr/>
        </p:nvPicPr>
        <p:blipFill>
          <a:blip r:embed="rId5">
            <a:alphaModFix/>
          </a:blip>
          <a:stretch>
            <a:fillRect/>
          </a:stretch>
        </p:blipFill>
        <p:spPr>
          <a:xfrm>
            <a:off x="2790224" y="1832475"/>
            <a:ext cx="3992300" cy="635999"/>
          </a:xfrm>
          <a:prstGeom prst="rect">
            <a:avLst/>
          </a:prstGeom>
          <a:noFill/>
          <a:ln>
            <a:noFill/>
          </a:ln>
        </p:spPr>
      </p:pic>
      <p:sp>
        <p:nvSpPr>
          <p:cNvPr id="8"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333288905"/>
      </p:ext>
    </p:extLst>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457200" y="1063228"/>
            <a:ext cx="8229600" cy="857400"/>
          </a:xfrm>
          <a:prstGeom prst="rect">
            <a:avLst/>
          </a:prstGeom>
        </p:spPr>
        <p:txBody>
          <a:bodyPr vert="horz" wrap="square" lIns="91425" tIns="91425" rIns="91425" bIns="91425" numCol="1" anchor="ctr" anchorCtr="0" compatLnSpc="1">
            <a:prstTxWarp prst="textNoShape">
              <a:avLst/>
            </a:prstTxWarp>
            <a:noAutofit/>
          </a:bodyPr>
          <a:lstStyle/>
          <a:p>
            <a:pPr>
              <a:spcBef>
                <a:spcPts val="0"/>
              </a:spcBef>
            </a:pPr>
            <a:r>
              <a:rPr lang="en" dirty="0">
                <a:solidFill>
                  <a:schemeClr val="tx1"/>
                </a:solidFill>
              </a:rPr>
              <a:t>Variance reduction: Baseline</a:t>
            </a:r>
          </a:p>
        </p:txBody>
      </p:sp>
      <p:sp>
        <p:nvSpPr>
          <p:cNvPr id="1017" name="Shape 1017"/>
          <p:cNvSpPr txBox="1">
            <a:spLocks noGrp="1"/>
          </p:cNvSpPr>
          <p:nvPr>
            <p:ph type="body" idx="1"/>
          </p:nvPr>
        </p:nvSpPr>
        <p:spPr>
          <a:xfrm>
            <a:off x="457200" y="1709575"/>
            <a:ext cx="8229600" cy="3725700"/>
          </a:xfrm>
          <a:prstGeom prst="rect">
            <a:avLst/>
          </a:prstGeom>
        </p:spPr>
        <p:txBody>
          <a:bodyPr vert="horz" wrap="square" lIns="91425" tIns="91425" rIns="91425" bIns="91425" numCol="1" anchor="ctr" anchorCtr="0" compatLnSpc="1">
            <a:prstTxWarp prst="textNoShape">
              <a:avLst/>
            </a:prstTxWarp>
            <a:noAutofit/>
          </a:bodyPr>
          <a:lstStyle/>
          <a:p>
            <a:pPr>
              <a:spcBef>
                <a:spcPts val="0"/>
              </a:spcBef>
              <a:buNone/>
            </a:pPr>
            <a:r>
              <a:rPr lang="en" b="1"/>
              <a:t>Problem: </a:t>
            </a:r>
            <a:r>
              <a:rPr lang="en"/>
              <a:t>The raw value of a trajectory isn’t necessarily meaningful. For example, if rewards are all positive, you keep pushing up probabilities of actions.</a:t>
            </a:r>
          </a:p>
          <a:p>
            <a:pPr>
              <a:spcBef>
                <a:spcPts val="0"/>
              </a:spcBef>
              <a:buNone/>
            </a:pPr>
            <a:endParaRPr/>
          </a:p>
          <a:p>
            <a:pPr>
              <a:spcBef>
                <a:spcPts val="0"/>
              </a:spcBef>
              <a:buNone/>
            </a:pPr>
            <a:r>
              <a:rPr lang="en" b="1"/>
              <a:t>What is important then? </a:t>
            </a:r>
            <a:r>
              <a:rPr lang="en"/>
              <a:t>Whether a reward is better or worse than what you expect to get</a:t>
            </a:r>
          </a:p>
          <a:p>
            <a:pPr>
              <a:spcBef>
                <a:spcPts val="0"/>
              </a:spcBef>
              <a:buNone/>
            </a:pPr>
            <a:endParaRPr/>
          </a:p>
          <a:p>
            <a:pPr>
              <a:spcBef>
                <a:spcPts val="0"/>
              </a:spcBef>
              <a:buNone/>
            </a:pPr>
            <a:r>
              <a:rPr lang="en" b="1"/>
              <a:t>Idea: </a:t>
            </a:r>
            <a:r>
              <a:rPr lang="en"/>
              <a:t>Introduce a baseline function dependent on the state.</a:t>
            </a:r>
          </a:p>
          <a:p>
            <a:pPr>
              <a:spcBef>
                <a:spcPts val="0"/>
              </a:spcBef>
              <a:buNone/>
            </a:pPr>
            <a:r>
              <a:rPr lang="en"/>
              <a:t>Concretely, estimator is now: </a:t>
            </a:r>
          </a:p>
          <a:p>
            <a:pPr>
              <a:spcBef>
                <a:spcPts val="0"/>
              </a:spcBef>
              <a:buNone/>
            </a:pPr>
            <a:endParaRPr/>
          </a:p>
          <a:p>
            <a:pPr>
              <a:spcBef>
                <a:spcPts val="0"/>
              </a:spcBef>
              <a:buNone/>
            </a:pPr>
            <a:endParaRPr/>
          </a:p>
        </p:txBody>
      </p:sp>
      <p:pic>
        <p:nvPicPr>
          <p:cNvPr id="1019" name="Shape 1019"/>
          <p:cNvPicPr preferRelativeResize="0"/>
          <p:nvPr/>
        </p:nvPicPr>
        <p:blipFill>
          <a:blip r:embed="rId3">
            <a:alphaModFix/>
          </a:blip>
          <a:stretch>
            <a:fillRect/>
          </a:stretch>
        </p:blipFill>
        <p:spPr>
          <a:xfrm>
            <a:off x="2055201" y="4602676"/>
            <a:ext cx="4812325" cy="766675"/>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77712904"/>
      </p:ext>
    </p:extLst>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Shape 1024"/>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How to choose the baseline?</a:t>
            </a:r>
          </a:p>
        </p:txBody>
      </p:sp>
      <p:pic>
        <p:nvPicPr>
          <p:cNvPr id="1026" name="Shape 1026"/>
          <p:cNvPicPr preferRelativeResize="0"/>
          <p:nvPr/>
        </p:nvPicPr>
        <p:blipFill>
          <a:blip r:embed="rId3">
            <a:alphaModFix/>
          </a:blip>
          <a:stretch>
            <a:fillRect/>
          </a:stretch>
        </p:blipFill>
        <p:spPr>
          <a:xfrm>
            <a:off x="1903539" y="1915951"/>
            <a:ext cx="4812325" cy="766675"/>
          </a:xfrm>
          <a:prstGeom prst="rect">
            <a:avLst/>
          </a:prstGeom>
          <a:noFill/>
          <a:ln>
            <a:noFill/>
          </a:ln>
        </p:spPr>
      </p:pic>
      <p:sp>
        <p:nvSpPr>
          <p:cNvPr id="1027" name="Shape 1027"/>
          <p:cNvSpPr txBox="1"/>
          <p:nvPr/>
        </p:nvSpPr>
        <p:spPr>
          <a:xfrm>
            <a:off x="436400" y="2758825"/>
            <a:ext cx="82296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 simple baseline: constant moving average of rewards experienced so far from all trajectories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FF"/>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365762086"/>
      </p:ext>
    </p:extLst>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Shape 1032"/>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How to choose the baseline?</a:t>
            </a:r>
          </a:p>
        </p:txBody>
      </p:sp>
      <p:sp>
        <p:nvSpPr>
          <p:cNvPr id="1034" name="Shape 1034"/>
          <p:cNvSpPr txBox="1"/>
          <p:nvPr/>
        </p:nvSpPr>
        <p:spPr>
          <a:xfrm>
            <a:off x="436400" y="2758825"/>
            <a:ext cx="82296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 simple baseline: constant moving average of rewards experienced so far from all trajectories</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Variance reduction techniques seen so far are typically used in “Vanilla REINFORCE”</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endParaRPr sz="1800" kern="0">
              <a:solidFill>
                <a:srgbClr val="0000FF"/>
              </a:solidFill>
              <a:latin typeface="Arial"/>
              <a:ea typeface="Arial"/>
              <a:cs typeface="Arial"/>
              <a:sym typeface="Arial"/>
            </a:endParaRPr>
          </a:p>
        </p:txBody>
      </p:sp>
      <p:pic>
        <p:nvPicPr>
          <p:cNvPr id="1035" name="Shape 1035"/>
          <p:cNvPicPr preferRelativeResize="0"/>
          <p:nvPr/>
        </p:nvPicPr>
        <p:blipFill>
          <a:blip r:embed="rId3">
            <a:alphaModFix/>
          </a:blip>
          <a:stretch>
            <a:fillRect/>
          </a:stretch>
        </p:blipFill>
        <p:spPr>
          <a:xfrm>
            <a:off x="1903539" y="1915951"/>
            <a:ext cx="4812325" cy="766675"/>
          </a:xfrm>
          <a:prstGeom prst="rect">
            <a:avLst/>
          </a:prstGeom>
          <a:noFill/>
          <a:ln>
            <a:noFill/>
          </a:ln>
        </p:spPr>
      </p:pic>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1673041269"/>
      </p:ext>
    </p:extLst>
  </p:cSld>
  <p:clrMapOvr>
    <a:masterClrMapping/>
  </p:clrMapOvr>
  <p:transition spd="med"/>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457200" y="1063228"/>
            <a:ext cx="8229600" cy="857400"/>
          </a:xfrm>
          <a:prstGeom prst="rect">
            <a:avLst/>
          </a:prstGeom>
        </p:spPr>
        <p:txBody>
          <a:bodyPr lIns="91425" tIns="91425" rIns="91425" bIns="91425" anchor="ctr" anchorCtr="0">
            <a:noAutofit/>
          </a:bodyPr>
          <a:lstStyle/>
          <a:p>
            <a:r>
              <a:rPr lang="en" dirty="0">
                <a:solidFill>
                  <a:schemeClr val="tx1"/>
                </a:solidFill>
              </a:rPr>
              <a:t>How to choose the baseline?</a:t>
            </a:r>
          </a:p>
        </p:txBody>
      </p:sp>
      <p:sp>
        <p:nvSpPr>
          <p:cNvPr id="1042" name="Shape 1042"/>
          <p:cNvSpPr txBox="1"/>
          <p:nvPr/>
        </p:nvSpPr>
        <p:spPr>
          <a:xfrm>
            <a:off x="512600" y="1844425"/>
            <a:ext cx="8308500" cy="7386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pPr>
            <a:r>
              <a:rPr lang="en" sz="1800" kern="0">
                <a:solidFill>
                  <a:srgbClr val="000000"/>
                </a:solidFill>
                <a:latin typeface="Arial"/>
                <a:ea typeface="Arial"/>
                <a:cs typeface="Arial"/>
                <a:sym typeface="Arial"/>
              </a:rPr>
              <a:t>A better baseline: Want to push up the probability of an action from a state, if this action was better than the </a:t>
            </a:r>
            <a:r>
              <a:rPr lang="en" sz="1800" b="1" kern="0">
                <a:solidFill>
                  <a:srgbClr val="000000"/>
                </a:solidFill>
                <a:latin typeface="Arial"/>
                <a:ea typeface="Arial"/>
                <a:cs typeface="Arial"/>
                <a:sym typeface="Arial"/>
              </a:rPr>
              <a:t>expected value of what we should get from that state</a:t>
            </a:r>
            <a:r>
              <a:rPr lang="en" sz="1800" kern="0">
                <a:solidFill>
                  <a:srgbClr val="000000"/>
                </a:solidFill>
                <a:latin typeface="Arial"/>
                <a:ea typeface="Arial"/>
                <a:cs typeface="Arial"/>
                <a:sym typeface="Arial"/>
              </a:rPr>
              <a:t>.</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FF"/>
                </a:solidFill>
                <a:latin typeface="Arial"/>
                <a:ea typeface="Arial"/>
                <a:cs typeface="Arial"/>
                <a:sym typeface="Arial"/>
              </a:rPr>
              <a:t>Q: What does this remind you of?</a:t>
            </a:r>
          </a:p>
          <a:p>
            <a:pPr algn="l" eaLnBrk="1" fontAlgn="auto" hangingPunct="1">
              <a:spcBef>
                <a:spcPts val="0"/>
              </a:spcBef>
              <a:spcAft>
                <a:spcPts val="0"/>
              </a:spcAft>
            </a:pPr>
            <a:endParaRPr sz="1800" kern="0">
              <a:solidFill>
                <a:srgbClr val="0000FF"/>
              </a:solidFill>
              <a:latin typeface="Arial"/>
              <a:ea typeface="Arial"/>
              <a:cs typeface="Arial"/>
              <a:sym typeface="Arial"/>
            </a:endParaRP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endParaRPr sz="1800" kern="0">
              <a:solidFill>
                <a:srgbClr val="FF0000"/>
              </a:solidFill>
              <a:latin typeface="Arial"/>
              <a:ea typeface="Arial"/>
              <a:cs typeface="Arial"/>
              <a:sym typeface="Arial"/>
            </a:endParaRPr>
          </a:p>
          <a:p>
            <a:pPr algn="l" eaLnBrk="1" fontAlgn="auto" hangingPunct="1">
              <a:spcBef>
                <a:spcPts val="0"/>
              </a:spcBef>
              <a:spcAft>
                <a:spcPts val="0"/>
              </a:spcAft>
            </a:pPr>
            <a:endParaRPr sz="1800" kern="0">
              <a:solidFill>
                <a:srgbClr val="000000"/>
              </a:solidFill>
              <a:latin typeface="Arial"/>
              <a:ea typeface="Arial"/>
              <a:cs typeface="Arial"/>
              <a:sym typeface="Arial"/>
            </a:endParaRPr>
          </a:p>
        </p:txBody>
      </p:sp>
      <p:sp>
        <p:nvSpPr>
          <p:cNvPr id="1043" name="Shape 1043"/>
          <p:cNvSpPr txBox="1"/>
          <p:nvPr/>
        </p:nvSpPr>
        <p:spPr>
          <a:xfrm>
            <a:off x="483325" y="3873800"/>
            <a:ext cx="8170200" cy="453000"/>
          </a:xfrm>
          <a:prstGeom prst="rect">
            <a:avLst/>
          </a:prstGeom>
          <a:noFill/>
          <a:ln>
            <a:noFill/>
          </a:ln>
        </p:spPr>
        <p:txBody>
          <a:bodyPr lIns="91425" tIns="91425" rIns="91425" bIns="91425" anchor="t" anchorCtr="0">
            <a:noAutofit/>
          </a:bodyPr>
          <a:lstStyle/>
          <a:p>
            <a:pPr algn="l" eaLnBrk="1" fontAlgn="auto" hangingPunct="1">
              <a:spcBef>
                <a:spcPts val="0"/>
              </a:spcBef>
              <a:spcAft>
                <a:spcPts val="0"/>
              </a:spcAft>
              <a:buClr>
                <a:srgbClr val="000000"/>
              </a:buClr>
            </a:pPr>
            <a:endParaRPr sz="1400" kern="0">
              <a:solidFill>
                <a:srgbClr val="000000"/>
              </a:solidFill>
              <a:latin typeface="Arial"/>
              <a:ea typeface="Arial"/>
              <a:cs typeface="Arial"/>
              <a:sym typeface="Arial"/>
            </a:endParaRPr>
          </a:p>
        </p:txBody>
      </p:sp>
      <p:sp>
        <p:nvSpPr>
          <p:cNvPr id="6" name="Slide Number Placeholder 4"/>
          <p:cNvSpPr txBox="1">
            <a:spLocks/>
          </p:cNvSpPr>
          <p:nvPr/>
        </p:nvSpPr>
        <p:spPr bwMode="auto">
          <a:xfrm>
            <a:off x="1828800" y="6400800"/>
            <a:ext cx="5410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200" dirty="0" smtClean="0"/>
              <a:t>Slide Credit: </a:t>
            </a:r>
            <a:r>
              <a:rPr lang="en-US" sz="1200" dirty="0" err="1" smtClean="0"/>
              <a:t>Fei-Fei</a:t>
            </a:r>
            <a:r>
              <a:rPr lang="en-US" sz="1200" dirty="0" smtClean="0"/>
              <a:t> Li, Justin Johnson, Serena Yeung, CS 231n</a:t>
            </a:r>
            <a:endParaRPr lang="en-US" sz="1200" dirty="0"/>
          </a:p>
        </p:txBody>
      </p:sp>
    </p:spTree>
    <p:extLst>
      <p:ext uri="{BB962C8B-B14F-4D97-AF65-F5344CB8AC3E}">
        <p14:creationId xmlns:p14="http://schemas.microsoft.com/office/powerpoint/2010/main" val="2139958872"/>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48967</TotalTime>
  <Words>5601</Words>
  <Application>Microsoft Macintosh PowerPoint</Application>
  <PresentationFormat>On-screen Show (4:3)</PresentationFormat>
  <Paragraphs>1001</Paragraphs>
  <Slides>104</Slides>
  <Notes>74</Notes>
  <HiddenSlides>3</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104</vt:i4>
      </vt:variant>
    </vt:vector>
  </HeadingPairs>
  <TitlesOfParts>
    <vt:vector size="116" baseType="lpstr">
      <vt:lpstr>Arial Narrow</vt:lpstr>
      <vt:lpstr>Avenir Roman</vt:lpstr>
      <vt:lpstr>Calibri</vt:lpstr>
      <vt:lpstr>Comic Sans MS</vt:lpstr>
      <vt:lpstr>Helvetica</vt:lpstr>
      <vt:lpstr>Helvetica Light</vt:lpstr>
      <vt:lpstr>Helvetica Neue Light</vt:lpstr>
      <vt:lpstr>ＭＳ Ｐゴシック</vt:lpstr>
      <vt:lpstr>Osaka</vt:lpstr>
      <vt:lpstr>Symbol</vt:lpstr>
      <vt:lpstr>Arial</vt:lpstr>
      <vt:lpstr>Blank Presentation</vt:lpstr>
      <vt:lpstr>CS 7643: Deep Learning</vt:lpstr>
      <vt:lpstr>Types of Learning</vt:lpstr>
      <vt:lpstr>Supervised Learning</vt:lpstr>
      <vt:lpstr>Unsupervised Learning</vt:lpstr>
      <vt:lpstr>What is Reinforcement Learning?</vt:lpstr>
      <vt:lpstr>PowerPoint Presentation</vt:lpstr>
      <vt:lpstr>Example: Hajime Kimura’s RL Robots</vt:lpstr>
      <vt:lpstr>The RL Interface</vt:lpstr>
      <vt:lpstr>Signature challenges of RL</vt:lpstr>
      <vt:lpstr>RL API</vt:lpstr>
      <vt:lpstr>State</vt:lpstr>
      <vt:lpstr>Robot Locomotion</vt:lpstr>
      <vt:lpstr>Atari Games</vt:lpstr>
      <vt:lpstr>Go</vt:lpstr>
      <vt:lpstr>Demo</vt:lpstr>
      <vt:lpstr>Markov Decision Process</vt:lpstr>
      <vt:lpstr>Markov Decision Process</vt:lpstr>
      <vt:lpstr>Markov Decision Process</vt:lpstr>
      <vt:lpstr>Components of an RL Agent</vt:lpstr>
      <vt:lpstr>Policy</vt:lpstr>
      <vt:lpstr>The optimal policy 𝝿*</vt:lpstr>
      <vt:lpstr>The optimal policy 𝝿*</vt:lpstr>
      <vt:lpstr>The optimal policy 𝝿*</vt:lpstr>
      <vt:lpstr>The optimal policy 𝝿*</vt:lpstr>
      <vt:lpstr>Value Function</vt:lpstr>
      <vt:lpstr>Definitions: Value function and Q-value function</vt:lpstr>
      <vt:lpstr>Definitions: Value function and Q-value function</vt:lpstr>
      <vt:lpstr>Definitions: Value function and Q-value function</vt:lpstr>
      <vt:lpstr>Model</vt:lpstr>
      <vt:lpstr>Model</vt:lpstr>
      <vt:lpstr>Maze Example</vt:lpstr>
      <vt:lpstr>Maze Example: Policy</vt:lpstr>
      <vt:lpstr>Maze Example: Value</vt:lpstr>
      <vt:lpstr>Maze Example: Model</vt:lpstr>
      <vt:lpstr>Components of an RL Agent</vt:lpstr>
      <vt:lpstr>Approaches to RL</vt:lpstr>
      <vt:lpstr>Deep RL</vt:lpstr>
      <vt:lpstr>Approaches to RL</vt:lpstr>
      <vt:lpstr>Optimal Value Function</vt:lpstr>
      <vt:lpstr>Optimal Value Function</vt:lpstr>
      <vt:lpstr>Optimal Value Function</vt:lpstr>
      <vt:lpstr>Optimal Value Function</vt:lpstr>
      <vt:lpstr>Solving for the optimal policy</vt:lpstr>
      <vt:lpstr>Solving for the optimal policy</vt:lpstr>
      <vt:lpstr>Solving for the optimal policy</vt:lpstr>
      <vt:lpstr>Solving for the optimal policy</vt:lpstr>
      <vt:lpstr>Demo</vt:lpstr>
      <vt:lpstr>Deep RL</vt:lpstr>
      <vt:lpstr>Q-Networks</vt:lpstr>
      <vt:lpstr>Case Study: Playing Atari Games </vt:lpstr>
      <vt:lpstr>Q-network Architecture</vt:lpstr>
      <vt:lpstr>Q-network Architecture</vt:lpstr>
      <vt:lpstr>Q-network Architecture</vt:lpstr>
      <vt:lpstr>Q-network Architecture</vt:lpstr>
      <vt:lpstr>Q-network Architecture</vt:lpstr>
      <vt:lpstr>Q-network Architecture</vt:lpstr>
      <vt:lpstr>Deep Q-learning </vt:lpstr>
      <vt:lpstr>Deep Q-learning </vt:lpstr>
      <vt:lpstr>Deep Q-learning </vt:lpstr>
      <vt:lpstr>Deep Q-learning </vt:lpstr>
      <vt:lpstr>Deep Q-learning </vt:lpstr>
      <vt:lpstr>Training the Q-network: Experience Replay</vt:lpstr>
      <vt:lpstr>Training the Q-network: Experience Replay</vt:lpstr>
      <vt:lpstr>Experience Replay</vt:lpstr>
      <vt:lpstr>PowerPoint Presentation</vt:lpstr>
      <vt:lpstr>Deep RL</vt:lpstr>
      <vt:lpstr>Policy Gradients</vt:lpstr>
      <vt:lpstr>Policy Gradients</vt:lpstr>
      <vt:lpstr>Policy Gradients</vt:lpstr>
      <vt:lpstr>REINFORCE algorithm</vt:lpstr>
      <vt:lpstr>REINFORCE algorithm</vt:lpstr>
      <vt:lpstr>REINFORCE algorithm</vt:lpstr>
      <vt:lpstr>REINFORCE algorithm</vt:lpstr>
      <vt:lpstr>REINFORCE algorithm</vt:lpstr>
      <vt:lpstr>REINFORCE algorithm</vt:lpstr>
      <vt:lpstr>REINFORCE algorithm</vt:lpstr>
      <vt:lpstr>REINFORCE algorithm</vt:lpstr>
      <vt:lpstr>REINFORCE algorithm</vt:lpstr>
      <vt:lpstr>REINFORCE algorithm</vt:lpstr>
      <vt:lpstr>Intuition</vt:lpstr>
      <vt:lpstr>Intuition</vt:lpstr>
      <vt:lpstr>Intuition</vt:lpstr>
      <vt:lpstr>Intuition</vt:lpstr>
      <vt:lpstr>REINFORCE in action: Recurrent Attention Model (RAM)</vt:lpstr>
      <vt:lpstr>REINFORCE in action: Recurrent Attention Model (RAM)</vt:lpstr>
      <vt:lpstr>REINFORCE in action: Recurrent Attention Model (RAM)</vt:lpstr>
      <vt:lpstr>REINFORCE in action: Recurrent Attention Model (RAM)</vt:lpstr>
      <vt:lpstr>REINFORCE in action: Recurrent Attention Model (RAM)</vt:lpstr>
      <vt:lpstr>REINFORCE in action: Recurrent Attention Model (RAM)</vt:lpstr>
      <vt:lpstr>REINFORCE in action: Recurrent Attention Model (RAM)</vt:lpstr>
      <vt:lpstr>REINFORCE in action: Recurrent Attention Model (RAM)</vt:lpstr>
      <vt:lpstr>Intuition</vt:lpstr>
      <vt:lpstr>Variance reduction</vt:lpstr>
      <vt:lpstr>Variance reduction</vt:lpstr>
      <vt:lpstr>Variance reduction</vt:lpstr>
      <vt:lpstr>Variance reduction: Baseline</vt:lpstr>
      <vt:lpstr>How to choose the baseline?</vt:lpstr>
      <vt:lpstr>How to choose the baseline?</vt:lpstr>
      <vt:lpstr>How to choose the baseline?</vt:lpstr>
      <vt:lpstr>How to choose the baseline?</vt:lpstr>
      <vt:lpstr>How to choose the baseline?</vt:lpstr>
      <vt:lpstr>How to choose the baseline?</vt:lpstr>
      <vt:lpstr>Actor-Critic Algorithm</vt:lpstr>
      <vt:lpstr>Summary</vt:lpstr>
    </vt:vector>
  </TitlesOfParts>
  <Manager/>
  <Company>Virginia Tech</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Dhruv Batra</cp:lastModifiedBy>
  <cp:revision>2940</cp:revision>
  <cp:lastPrinted>2015-04-01T17:45:43Z</cp:lastPrinted>
  <dcterms:created xsi:type="dcterms:W3CDTF">2013-03-06T19:31:42Z</dcterms:created>
  <dcterms:modified xsi:type="dcterms:W3CDTF">2017-11-05T02:06:30Z</dcterms:modified>
  <cp:category/>
</cp:coreProperties>
</file>