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104"/>
  </p:notesMasterIdLst>
  <p:handoutMasterIdLst>
    <p:handoutMasterId r:id="rId105"/>
  </p:handoutMasterIdLst>
  <p:sldIdLst>
    <p:sldId id="256" r:id="rId3"/>
    <p:sldId id="546" r:id="rId4"/>
    <p:sldId id="514" r:id="rId5"/>
    <p:sldId id="518" r:id="rId6"/>
    <p:sldId id="520" r:id="rId7"/>
    <p:sldId id="521" r:id="rId8"/>
    <p:sldId id="522" r:id="rId9"/>
    <p:sldId id="526" r:id="rId10"/>
    <p:sldId id="547" r:id="rId11"/>
    <p:sldId id="525" r:id="rId12"/>
    <p:sldId id="545" r:id="rId13"/>
    <p:sldId id="527" r:id="rId14"/>
    <p:sldId id="528" r:id="rId15"/>
    <p:sldId id="548" r:id="rId16"/>
    <p:sldId id="615" r:id="rId17"/>
    <p:sldId id="616" r:id="rId18"/>
    <p:sldId id="619" r:id="rId19"/>
    <p:sldId id="617" r:id="rId20"/>
    <p:sldId id="618" r:id="rId21"/>
    <p:sldId id="620" r:id="rId22"/>
    <p:sldId id="534" r:id="rId23"/>
    <p:sldId id="531" r:id="rId24"/>
    <p:sldId id="621" r:id="rId25"/>
    <p:sldId id="532" r:id="rId26"/>
    <p:sldId id="622" r:id="rId27"/>
    <p:sldId id="550" r:id="rId28"/>
    <p:sldId id="551" r:id="rId29"/>
    <p:sldId id="552" r:id="rId30"/>
    <p:sldId id="553" r:id="rId31"/>
    <p:sldId id="554" r:id="rId32"/>
    <p:sldId id="555" r:id="rId33"/>
    <p:sldId id="556" r:id="rId34"/>
    <p:sldId id="557" r:id="rId35"/>
    <p:sldId id="558" r:id="rId36"/>
    <p:sldId id="559" r:id="rId37"/>
    <p:sldId id="560" r:id="rId38"/>
    <p:sldId id="561" r:id="rId39"/>
    <p:sldId id="562" r:id="rId40"/>
    <p:sldId id="563" r:id="rId41"/>
    <p:sldId id="564" r:id="rId42"/>
    <p:sldId id="565" r:id="rId43"/>
    <p:sldId id="566" r:id="rId44"/>
    <p:sldId id="567" r:id="rId45"/>
    <p:sldId id="568" r:id="rId46"/>
    <p:sldId id="569" r:id="rId47"/>
    <p:sldId id="570" r:id="rId48"/>
    <p:sldId id="571" r:id="rId49"/>
    <p:sldId id="572" r:id="rId50"/>
    <p:sldId id="623" r:id="rId51"/>
    <p:sldId id="624" r:id="rId52"/>
    <p:sldId id="625" r:id="rId53"/>
    <p:sldId id="626" r:id="rId54"/>
    <p:sldId id="627" r:id="rId55"/>
    <p:sldId id="628" r:id="rId56"/>
    <p:sldId id="629" r:id="rId57"/>
    <p:sldId id="573" r:id="rId58"/>
    <p:sldId id="574" r:id="rId59"/>
    <p:sldId id="575" r:id="rId60"/>
    <p:sldId id="576" r:id="rId61"/>
    <p:sldId id="577" r:id="rId62"/>
    <p:sldId id="578" r:id="rId63"/>
    <p:sldId id="579" r:id="rId64"/>
    <p:sldId id="580" r:id="rId65"/>
    <p:sldId id="581" r:id="rId66"/>
    <p:sldId id="582" r:id="rId67"/>
    <p:sldId id="583" r:id="rId68"/>
    <p:sldId id="584" r:id="rId69"/>
    <p:sldId id="585" r:id="rId70"/>
    <p:sldId id="586" r:id="rId71"/>
    <p:sldId id="587" r:id="rId72"/>
    <p:sldId id="588" r:id="rId73"/>
    <p:sldId id="589" r:id="rId74"/>
    <p:sldId id="590" r:id="rId75"/>
    <p:sldId id="591" r:id="rId76"/>
    <p:sldId id="592" r:id="rId77"/>
    <p:sldId id="593" r:id="rId78"/>
    <p:sldId id="594" r:id="rId79"/>
    <p:sldId id="595" r:id="rId80"/>
    <p:sldId id="596" r:id="rId81"/>
    <p:sldId id="597" r:id="rId82"/>
    <p:sldId id="598" r:id="rId83"/>
    <p:sldId id="599" r:id="rId84"/>
    <p:sldId id="600" r:id="rId85"/>
    <p:sldId id="601" r:id="rId86"/>
    <p:sldId id="602" r:id="rId87"/>
    <p:sldId id="630" r:id="rId88"/>
    <p:sldId id="631" r:id="rId89"/>
    <p:sldId id="632" r:id="rId90"/>
    <p:sldId id="603" r:id="rId91"/>
    <p:sldId id="604" r:id="rId92"/>
    <p:sldId id="605" r:id="rId93"/>
    <p:sldId id="606" r:id="rId94"/>
    <p:sldId id="607" r:id="rId95"/>
    <p:sldId id="608" r:id="rId96"/>
    <p:sldId id="633" r:id="rId97"/>
    <p:sldId id="634" r:id="rId98"/>
    <p:sldId id="635" r:id="rId99"/>
    <p:sldId id="610" r:id="rId100"/>
    <p:sldId id="611" r:id="rId101"/>
    <p:sldId id="612" r:id="rId102"/>
    <p:sldId id="613" r:id="rId103"/>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2" autoAdjust="0"/>
    <p:restoredTop sz="93544" autoAdjust="0"/>
  </p:normalViewPr>
  <p:slideViewPr>
    <p:cSldViewPr>
      <p:cViewPr varScale="1">
        <p:scale>
          <a:sx n="118" d="100"/>
          <a:sy n="118" d="100"/>
        </p:scale>
        <p:origin x="85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notesMaster" Target="notesMasters/notesMaster1.xml"/><Relationship Id="rId105" Type="http://schemas.openxmlformats.org/officeDocument/2006/relationships/handoutMaster" Target="handoutMasters/handoutMaster1.xml"/><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10/18/17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2326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11334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1687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81652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0" name="Shape 5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42519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3" name="Shape 5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720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22606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6" name="Shape 6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6708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3" name="Shape 6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46633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377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0789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4" name="Shape 7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3105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Shape 8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5" name="Shape 8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905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4" name="Shape 8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24538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9" name="Shape 9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6038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7" name="Shape 9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5190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6" name="Shape 9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64334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Shape 9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3" name="Shape 9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35403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7" name="Shape 9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69396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2" name="Shape 10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9709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6" name="Shape 10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4183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D9B584A-B9D8-443D-B09B-86E5AF592380}" type="slidenum">
              <a:rPr lang="en-US"/>
              <a:pPr/>
              <a:t>12</a:t>
            </a:fld>
            <a:endParaRPr lang="en-US"/>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Shape 1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1" name="Shape 1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60868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3" name="Shape 1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53447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Shape 1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1" name="Shape 13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46218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Shape 13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7" name="Shape 1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51640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Shape 1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9" name="Shape 15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60605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Shape 15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8" name="Shape 15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73869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Shape 15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3" name="Shape 15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24471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Shape 15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9" name="Shape 15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96292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Shape 1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6" name="Shape 15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30542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6" name="Shape 15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5208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A557F4-9B78-C140-AB19-BD396D2EE86C}" type="slidenum">
              <a:rPr lang="en-US"/>
              <a:pPr/>
              <a:t>16</a:t>
            </a:fld>
            <a:endParaRPr lang="en-US"/>
          </a:p>
        </p:txBody>
      </p:sp>
      <p:sp>
        <p:nvSpPr>
          <p:cNvPr id="2304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9800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Shape 15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2" name="Shape 15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06270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Shape 15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8" name="Shape 15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62679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Shape 16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4" name="Shape 16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73548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Shape 1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1" name="Shape 16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87592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Shape 16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7" name="Shape 16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843804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Shape 16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3" name="Shape 16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794755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Shape 17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3" name="Shape 17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46173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Shape 17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1" name="Shape 17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82921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Shape 17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0" name="Shape 17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46908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Shape 17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9" name="Shape 17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8423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Shape 10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2" name="Shape 10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Gradients add at branches, from multivariate chain rule</a:t>
            </a:r>
          </a:p>
          <a:p>
            <a:pPr lvl="0" rtl="0">
              <a:spcBef>
                <a:spcPts val="0"/>
              </a:spcBef>
              <a:buNone/>
            </a:pPr>
            <a:r>
              <a:rPr lang="en"/>
              <a:t>Since wiggling this node affects both connected nodes in the forward pass, then at  backprop the upstream gradient coming into this node is the sum of the gradients flowing back from both nodes</a:t>
            </a:r>
          </a:p>
        </p:txBody>
      </p:sp>
    </p:spTree>
    <p:extLst>
      <p:ext uri="{BB962C8B-B14F-4D97-AF65-F5344CB8AC3E}">
        <p14:creationId xmlns:p14="http://schemas.microsoft.com/office/powerpoint/2010/main" val="1001874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Shape 17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8" name="Shape 17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986542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Shape 18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7" name="Shape 18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77784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Shape 2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4" name="Shape 23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057363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6"/>
        <p:cNvGrpSpPr/>
        <p:nvPr/>
      </p:nvGrpSpPr>
      <p:grpSpPr>
        <a:xfrm>
          <a:off x="0" y="0"/>
          <a:ext cx="0" cy="0"/>
          <a:chOff x="0" y="0"/>
          <a:chExt cx="0" cy="0"/>
        </a:xfrm>
      </p:grpSpPr>
      <p:sp>
        <p:nvSpPr>
          <p:cNvPr id="2467" name="Shape 2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8" name="Shape 24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8110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Shape 24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0" name="Shape 24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288579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6"/>
        <p:cNvGrpSpPr/>
        <p:nvPr/>
      </p:nvGrpSpPr>
      <p:grpSpPr>
        <a:xfrm>
          <a:off x="0" y="0"/>
          <a:ext cx="0" cy="0"/>
          <a:chOff x="0" y="0"/>
          <a:chExt cx="0" cy="0"/>
        </a:xfrm>
      </p:grpSpPr>
      <p:sp>
        <p:nvSpPr>
          <p:cNvPr id="2517" name="Shape 25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8" name="Shape 25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296692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Shape 2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9" name="Shape 25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057645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Shape 2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1" name="Shape 25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89793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5"/>
        <p:cNvGrpSpPr/>
        <p:nvPr/>
      </p:nvGrpSpPr>
      <p:grpSpPr>
        <a:xfrm>
          <a:off x="0" y="0"/>
          <a:ext cx="0" cy="0"/>
          <a:chOff x="0" y="0"/>
          <a:chExt cx="0" cy="0"/>
        </a:xfrm>
      </p:grpSpPr>
      <p:sp>
        <p:nvSpPr>
          <p:cNvPr id="2586" name="Shape 25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7" name="Shape 25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363038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Shape 26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2" name="Shape 26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780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2474" indent="-281721" eaLnBrk="0" hangingPunct="0">
              <a:defRPr sz="2400">
                <a:solidFill>
                  <a:schemeClr val="tx1"/>
                </a:solidFill>
                <a:latin typeface="Arial" charset="0"/>
                <a:ea typeface="ＭＳ Ｐゴシック" charset="0"/>
              </a:defRPr>
            </a:lvl2pPr>
            <a:lvl3pPr marL="1126884" indent="-225377" eaLnBrk="0" hangingPunct="0">
              <a:defRPr sz="2400">
                <a:solidFill>
                  <a:schemeClr val="tx1"/>
                </a:solidFill>
                <a:latin typeface="Arial" charset="0"/>
                <a:ea typeface="ＭＳ Ｐゴシック" charset="0"/>
              </a:defRPr>
            </a:lvl3pPr>
            <a:lvl4pPr marL="1577637" indent="-225377" eaLnBrk="0" hangingPunct="0">
              <a:defRPr sz="2400">
                <a:solidFill>
                  <a:schemeClr val="tx1"/>
                </a:solidFill>
                <a:latin typeface="Arial" charset="0"/>
                <a:ea typeface="ＭＳ Ｐゴシック" charset="0"/>
              </a:defRPr>
            </a:lvl4pPr>
            <a:lvl5pPr marL="2028391" indent="-225377" eaLnBrk="0" hangingPunct="0">
              <a:defRPr sz="2400">
                <a:solidFill>
                  <a:schemeClr val="tx1"/>
                </a:solidFill>
                <a:latin typeface="Arial" charset="0"/>
                <a:ea typeface="ＭＳ Ｐゴシック" charset="0"/>
              </a:defRPr>
            </a:lvl5pPr>
            <a:lvl6pPr marL="2479144" indent="-225377" eaLnBrk="0" fontAlgn="base" hangingPunct="0">
              <a:spcBef>
                <a:spcPct val="0"/>
              </a:spcBef>
              <a:spcAft>
                <a:spcPct val="0"/>
              </a:spcAft>
              <a:defRPr sz="2400">
                <a:solidFill>
                  <a:schemeClr val="tx1"/>
                </a:solidFill>
                <a:latin typeface="Arial" charset="0"/>
                <a:ea typeface="ＭＳ Ｐゴシック" charset="0"/>
              </a:defRPr>
            </a:lvl6pPr>
            <a:lvl7pPr marL="2929898" indent="-225377" eaLnBrk="0" fontAlgn="base" hangingPunct="0">
              <a:spcBef>
                <a:spcPct val="0"/>
              </a:spcBef>
              <a:spcAft>
                <a:spcPct val="0"/>
              </a:spcAft>
              <a:defRPr sz="2400">
                <a:solidFill>
                  <a:schemeClr val="tx1"/>
                </a:solidFill>
                <a:latin typeface="Arial" charset="0"/>
                <a:ea typeface="ＭＳ Ｐゴシック" charset="0"/>
              </a:defRPr>
            </a:lvl7pPr>
            <a:lvl8pPr marL="3380651" indent="-225377" eaLnBrk="0" fontAlgn="base" hangingPunct="0">
              <a:spcBef>
                <a:spcPct val="0"/>
              </a:spcBef>
              <a:spcAft>
                <a:spcPct val="0"/>
              </a:spcAft>
              <a:defRPr sz="2400">
                <a:solidFill>
                  <a:schemeClr val="tx1"/>
                </a:solidFill>
                <a:latin typeface="Arial" charset="0"/>
                <a:ea typeface="ＭＳ Ｐゴシック" charset="0"/>
              </a:defRPr>
            </a:lvl8pPr>
            <a:lvl9pPr marL="3831405" indent="-22537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C96302-3D4A-0142-9D99-0D8A99FF47A4}" type="slidenum">
              <a:rPr lang="en-US" sz="1200">
                <a:latin typeface="Times New Roman" charset="0"/>
              </a:rPr>
              <a:pPr eaLnBrk="1" hangingPunct="1"/>
              <a:t>21</a:t>
            </a:fld>
            <a:endParaRPr lang="en-US" sz="1200">
              <a:latin typeface="Times New Roman" charset="0"/>
            </a:endParaRPr>
          </a:p>
        </p:txBody>
      </p:sp>
      <p:sp>
        <p:nvSpPr>
          <p:cNvPr id="39939" name="Text Box 2"/>
          <p:cNvSpPr txBox="1">
            <a:spLocks noChangeArrowheads="1"/>
          </p:cNvSpPr>
          <p:nvPr/>
        </p:nvSpPr>
        <p:spPr bwMode="auto">
          <a:xfrm>
            <a:off x="1210053" y="694641"/>
            <a:ext cx="4437894" cy="3429000"/>
          </a:xfrm>
          <a:prstGeom prst="rect">
            <a:avLst/>
          </a:prstGeom>
          <a:solidFill>
            <a:srgbClr val="FFFFFF"/>
          </a:solidFill>
          <a:ln w="9360">
            <a:solidFill>
              <a:srgbClr val="000000"/>
            </a:solidFill>
            <a:miter lim="800000"/>
            <a:headEnd/>
            <a:tailEnd/>
          </a:ln>
        </p:spPr>
        <p:txBody>
          <a:bodyPr wrap="none" lIns="90151" tIns="45075" rIns="90151" bIns="45075"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
        <p:nvSpPr>
          <p:cNvPr id="39940" name="Text Box 3"/>
          <p:cNvSpPr>
            <a:spLocks noGrp="1" noChangeArrowheads="1"/>
          </p:cNvSpPr>
          <p:nvPr>
            <p:ph type="body"/>
          </p:nvPr>
        </p:nvSpPr>
        <p:spPr>
          <a:xfrm>
            <a:off x="687038" y="4343085"/>
            <a:ext cx="5483924" cy="4111011"/>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3562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363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1247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smtClean="0"/>
              <a:t>Research at TTI</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spcBef>
                <a:spcPts val="0"/>
              </a:spcBef>
              <a:buSzPct val="100000"/>
              <a:defRPr sz="30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457200" y="1600200"/>
            <a:ext cx="8229600" cy="4967600"/>
          </a:xfrm>
          <a:prstGeom prst="rect">
            <a:avLst/>
          </a:prstGeom>
          <a:noFill/>
          <a:ln>
            <a:noFill/>
          </a:ln>
        </p:spPr>
        <p:txBody>
          <a:bodyPr lIns="91425" tIns="91425" rIns="91425" bIns="91425" anchor="ctr" anchorCtr="0"/>
          <a:lstStyle>
            <a:lvl1pPr lvl="0" rtl="0">
              <a:spcBef>
                <a:spcPts val="0"/>
              </a:spcBef>
              <a:buSzPct val="100000"/>
              <a:buChar char="●"/>
              <a:defRPr sz="180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6655703" y="6223800"/>
            <a:ext cx="7326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969859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6" name="Shape 16"/>
          <p:cNvSpPr txBox="1">
            <a:spLocks noGrp="1"/>
          </p:cNvSpPr>
          <p:nvPr>
            <p:ph type="sldNum" idx="12"/>
          </p:nvPr>
        </p:nvSpPr>
        <p:spPr>
          <a:xfrm>
            <a:off x="6655704" y="6223800"/>
            <a:ext cx="7755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19261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(C) Dhruv Batra </a:t>
            </a:r>
            <a:endParaRPr lang="en-US"/>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(C) Dhruv Batra </a:t>
            </a:r>
            <a:endParaRPr lang="en-US"/>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(C) Dhruv Batra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smtClean="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6" r:id="rId12"/>
    <p:sldLayoutId id="2147483714" r:id="rId13"/>
  </p:sldLayoutIdLst>
  <p:timing>
    <p:tnLst>
      <p:par>
        <p:cTn id="1" dur="indefinite" restart="never" nodeType="tmRoot"/>
      </p:par>
    </p:tnLst>
  </p:timing>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gif"/><Relationship Id="rId3" Type="http://schemas.openxmlformats.org/officeDocument/2006/relationships/image" Target="../media/image10.gi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6" Type="http://schemas.openxmlformats.org/officeDocument/2006/relationships/image" Target="../media/image15.wmf"/><Relationship Id="rId7" Type="http://schemas.openxmlformats.org/officeDocument/2006/relationships/image" Target="../media/image16.wmf"/><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23.xml"/><Relationship Id="rId6" Type="http://schemas.openxmlformats.org/officeDocument/2006/relationships/notesSlide" Target="../notesSlides/notesSlide5.xml"/><Relationship Id="rId1" Type="http://schemas.openxmlformats.org/officeDocument/2006/relationships/tags" Target="../tags/tag1.xml"/><Relationship Id="rId2" Type="http://schemas.openxmlformats.org/officeDocument/2006/relationships/tags" Target="../tags/tag2.xml"/></Relationships>
</file>

<file path=ppt/slides/_rels/slide19.xml.rels><?xml version="1.0" encoding="UTF-8" standalone="yes"?>
<Relationships xmlns="http://schemas.openxmlformats.org/package/2006/relationships"><Relationship Id="rId13" Type="http://schemas.openxmlformats.org/officeDocument/2006/relationships/tags" Target="../tags/tag17.xml"/><Relationship Id="rId14" Type="http://schemas.openxmlformats.org/officeDocument/2006/relationships/tags" Target="../tags/tag18.xml"/><Relationship Id="rId15" Type="http://schemas.openxmlformats.org/officeDocument/2006/relationships/tags" Target="../tags/tag19.xml"/><Relationship Id="rId16" Type="http://schemas.openxmlformats.org/officeDocument/2006/relationships/tags" Target="../tags/tag20.xml"/><Relationship Id="rId17" Type="http://schemas.openxmlformats.org/officeDocument/2006/relationships/tags" Target="../tags/tag21.xml"/><Relationship Id="rId18" Type="http://schemas.openxmlformats.org/officeDocument/2006/relationships/tags" Target="../tags/tag22.xml"/><Relationship Id="rId19" Type="http://schemas.openxmlformats.org/officeDocument/2006/relationships/tags" Target="../tags/tag23.xml"/><Relationship Id="rId63" Type="http://schemas.openxmlformats.org/officeDocument/2006/relationships/tags" Target="../tags/tag67.xml"/><Relationship Id="rId64" Type="http://schemas.openxmlformats.org/officeDocument/2006/relationships/slideLayout" Target="../slideLayouts/slideLayout13.xml"/><Relationship Id="rId50" Type="http://schemas.openxmlformats.org/officeDocument/2006/relationships/tags" Target="../tags/tag54.xml"/><Relationship Id="rId51" Type="http://schemas.openxmlformats.org/officeDocument/2006/relationships/tags" Target="../tags/tag55.xml"/><Relationship Id="rId52" Type="http://schemas.openxmlformats.org/officeDocument/2006/relationships/tags" Target="../tags/tag56.xml"/><Relationship Id="rId53" Type="http://schemas.openxmlformats.org/officeDocument/2006/relationships/tags" Target="../tags/tag57.xml"/><Relationship Id="rId54" Type="http://schemas.openxmlformats.org/officeDocument/2006/relationships/tags" Target="../tags/tag58.xml"/><Relationship Id="rId55" Type="http://schemas.openxmlformats.org/officeDocument/2006/relationships/tags" Target="../tags/tag59.xml"/><Relationship Id="rId56" Type="http://schemas.openxmlformats.org/officeDocument/2006/relationships/tags" Target="../tags/tag60.xml"/><Relationship Id="rId57" Type="http://schemas.openxmlformats.org/officeDocument/2006/relationships/tags" Target="../tags/tag61.xml"/><Relationship Id="rId58" Type="http://schemas.openxmlformats.org/officeDocument/2006/relationships/tags" Target="../tags/tag62.xml"/><Relationship Id="rId59" Type="http://schemas.openxmlformats.org/officeDocument/2006/relationships/tags" Target="../tags/tag63.xml"/><Relationship Id="rId40" Type="http://schemas.openxmlformats.org/officeDocument/2006/relationships/tags" Target="../tags/tag44.xml"/><Relationship Id="rId41" Type="http://schemas.openxmlformats.org/officeDocument/2006/relationships/tags" Target="../tags/tag45.xml"/><Relationship Id="rId42" Type="http://schemas.openxmlformats.org/officeDocument/2006/relationships/tags" Target="../tags/tag46.xml"/><Relationship Id="rId43" Type="http://schemas.openxmlformats.org/officeDocument/2006/relationships/tags" Target="../tags/tag47.xml"/><Relationship Id="rId44" Type="http://schemas.openxmlformats.org/officeDocument/2006/relationships/tags" Target="../tags/tag48.xml"/><Relationship Id="rId45" Type="http://schemas.openxmlformats.org/officeDocument/2006/relationships/tags" Target="../tags/tag49.xml"/><Relationship Id="rId46" Type="http://schemas.openxmlformats.org/officeDocument/2006/relationships/tags" Target="../tags/tag50.xml"/><Relationship Id="rId47" Type="http://schemas.openxmlformats.org/officeDocument/2006/relationships/tags" Target="../tags/tag51.xml"/><Relationship Id="rId48" Type="http://schemas.openxmlformats.org/officeDocument/2006/relationships/tags" Target="../tags/tag52.xml"/><Relationship Id="rId49" Type="http://schemas.openxmlformats.org/officeDocument/2006/relationships/tags" Target="../tags/tag53.xml"/><Relationship Id="rId1" Type="http://schemas.openxmlformats.org/officeDocument/2006/relationships/tags" Target="../tags/tag5.xml"/><Relationship Id="rId2" Type="http://schemas.openxmlformats.org/officeDocument/2006/relationships/tags" Target="../tags/tag6.xml"/><Relationship Id="rId3" Type="http://schemas.openxmlformats.org/officeDocument/2006/relationships/tags" Target="../tags/tag7.xml"/><Relationship Id="rId4" Type="http://schemas.openxmlformats.org/officeDocument/2006/relationships/tags" Target="../tags/tag8.xml"/><Relationship Id="rId5" Type="http://schemas.openxmlformats.org/officeDocument/2006/relationships/tags" Target="../tags/tag9.xml"/><Relationship Id="rId6" Type="http://schemas.openxmlformats.org/officeDocument/2006/relationships/tags" Target="../tags/tag10.xml"/><Relationship Id="rId7" Type="http://schemas.openxmlformats.org/officeDocument/2006/relationships/tags" Target="../tags/tag11.xml"/><Relationship Id="rId8" Type="http://schemas.openxmlformats.org/officeDocument/2006/relationships/tags" Target="../tags/tag12.xml"/><Relationship Id="rId9" Type="http://schemas.openxmlformats.org/officeDocument/2006/relationships/tags" Target="../tags/tag13.xml"/><Relationship Id="rId30" Type="http://schemas.openxmlformats.org/officeDocument/2006/relationships/tags" Target="../tags/tag34.xml"/><Relationship Id="rId31" Type="http://schemas.openxmlformats.org/officeDocument/2006/relationships/tags" Target="../tags/tag35.xml"/><Relationship Id="rId32" Type="http://schemas.openxmlformats.org/officeDocument/2006/relationships/tags" Target="../tags/tag36.xml"/><Relationship Id="rId33" Type="http://schemas.openxmlformats.org/officeDocument/2006/relationships/tags" Target="../tags/tag37.xml"/><Relationship Id="rId34" Type="http://schemas.openxmlformats.org/officeDocument/2006/relationships/tags" Target="../tags/tag38.xml"/><Relationship Id="rId35" Type="http://schemas.openxmlformats.org/officeDocument/2006/relationships/tags" Target="../tags/tag39.xml"/><Relationship Id="rId36" Type="http://schemas.openxmlformats.org/officeDocument/2006/relationships/tags" Target="../tags/tag40.xml"/><Relationship Id="rId37" Type="http://schemas.openxmlformats.org/officeDocument/2006/relationships/tags" Target="../tags/tag41.xml"/><Relationship Id="rId38" Type="http://schemas.openxmlformats.org/officeDocument/2006/relationships/tags" Target="../tags/tag42.xml"/><Relationship Id="rId39" Type="http://schemas.openxmlformats.org/officeDocument/2006/relationships/tags" Target="../tags/tag43.xml"/><Relationship Id="rId20" Type="http://schemas.openxmlformats.org/officeDocument/2006/relationships/tags" Target="../tags/tag24.xml"/><Relationship Id="rId21" Type="http://schemas.openxmlformats.org/officeDocument/2006/relationships/tags" Target="../tags/tag25.xml"/><Relationship Id="rId22" Type="http://schemas.openxmlformats.org/officeDocument/2006/relationships/tags" Target="../tags/tag26.xml"/><Relationship Id="rId23" Type="http://schemas.openxmlformats.org/officeDocument/2006/relationships/tags" Target="../tags/tag27.xml"/><Relationship Id="rId24" Type="http://schemas.openxmlformats.org/officeDocument/2006/relationships/tags" Target="../tags/tag28.xml"/><Relationship Id="rId25" Type="http://schemas.openxmlformats.org/officeDocument/2006/relationships/tags" Target="../tags/tag29.xml"/><Relationship Id="rId26" Type="http://schemas.openxmlformats.org/officeDocument/2006/relationships/tags" Target="../tags/tag30.xml"/><Relationship Id="rId27" Type="http://schemas.openxmlformats.org/officeDocument/2006/relationships/tags" Target="../tags/tag31.xml"/><Relationship Id="rId28" Type="http://schemas.openxmlformats.org/officeDocument/2006/relationships/tags" Target="../tags/tag32.xml"/><Relationship Id="rId29" Type="http://schemas.openxmlformats.org/officeDocument/2006/relationships/tags" Target="../tags/tag33.xml"/><Relationship Id="rId60" Type="http://schemas.openxmlformats.org/officeDocument/2006/relationships/tags" Target="../tags/tag64.xml"/><Relationship Id="rId61" Type="http://schemas.openxmlformats.org/officeDocument/2006/relationships/tags" Target="../tags/tag65.xml"/><Relationship Id="rId62" Type="http://schemas.openxmlformats.org/officeDocument/2006/relationships/tags" Target="../tags/tag66.xml"/><Relationship Id="rId10" Type="http://schemas.openxmlformats.org/officeDocument/2006/relationships/tags" Target="../tags/tag14.xml"/><Relationship Id="rId11" Type="http://schemas.openxmlformats.org/officeDocument/2006/relationships/tags" Target="../tags/tag15.xml"/><Relationship Id="rId12" Type="http://schemas.openxmlformats.org/officeDocument/2006/relationships/tags" Target="../tags/tag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12.wmf"/><Relationship Id="rId5" Type="http://schemas.openxmlformats.org/officeDocument/2006/relationships/image" Target="../media/image15.wmf"/><Relationship Id="rId6" Type="http://schemas.openxmlformats.org/officeDocument/2006/relationships/image" Target="../media/image16.wmf"/><Relationship Id="rId7" Type="http://schemas.openxmlformats.org/officeDocument/2006/relationships/image" Target="../media/image13.wmf"/><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3.emf"/><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25.jp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image" Target="../media/image2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image" Target="../media/image2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emf"/></Relationships>
</file>

<file path=ppt/slides/_rels/slide52.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emf"/><Relationship Id="rId7" Type="http://schemas.openxmlformats.org/officeDocument/2006/relationships/image" Target="../media/image34.emf"/><Relationship Id="rId1" Type="http://schemas.openxmlformats.org/officeDocument/2006/relationships/slideLayout" Target="../slideLayouts/slideLayout13.xml"/><Relationship Id="rId2" Type="http://schemas.openxmlformats.org/officeDocument/2006/relationships/image" Target="../media/image29.emf"/></Relationships>
</file>

<file path=ppt/slides/_rels/slide53.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7" Type="http://schemas.openxmlformats.org/officeDocument/2006/relationships/image" Target="../media/image35.emf"/><Relationship Id="rId8" Type="http://schemas.openxmlformats.org/officeDocument/2006/relationships/image" Target="../media/image36.emf"/><Relationship Id="rId1" Type="http://schemas.openxmlformats.org/officeDocument/2006/relationships/slideLayout" Target="../slideLayouts/slideLayout13.xml"/><Relationship Id="rId2" Type="http://schemas.openxmlformats.org/officeDocument/2006/relationships/image" Target="../media/image30.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dbs.cloudcv.org/captioning&amp;mode=interactiv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image" Target="../media/image2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hyperlink" Target="https://gist.github.com/karpathy/d4dee566867f8291f086" TargetMode="External"/><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4.xml"/><Relationship Id="rId2"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4.xml"/><Relationship Id="rId2"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stacks.math.columbia.edu/" TargetMode="External"/><Relationship Id="rId5" Type="http://schemas.openxmlformats.org/officeDocument/2006/relationships/hyperlink" Target="https://github.com/stacks/stacks-project/blob/master/COPYING" TargetMode="External"/><Relationship Id="rId1" Type="http://schemas.openxmlformats.org/officeDocument/2006/relationships/slideLayout" Target="../slideLayouts/slideLayout24.xml"/><Relationship Id="rId2" Type="http://schemas.openxmlformats.org/officeDocument/2006/relationships/notesSlide" Target="../notesSlides/notesSlide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4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5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5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 Id="rId3" Type="http://schemas.openxmlformats.org/officeDocument/2006/relationships/image" Target="../media/image5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1.xml"/><Relationship Id="rId3"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4.xml"/><Relationship Id="rId2" Type="http://schemas.openxmlformats.org/officeDocument/2006/relationships/notesSlide" Target="../notesSlides/notesSlide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 Id="rId3"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 Id="rId3" Type="http://schemas.openxmlformats.org/officeDocument/2006/relationships/image" Target="../media/image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 Id="rId3" Type="http://schemas.openxmlformats.org/officeDocument/2006/relationships/image" Target="../media/image66.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4.xml"/><Relationship Id="rId2" Type="http://schemas.openxmlformats.org/officeDocument/2006/relationships/notesSlide" Target="../notesSlides/notesSlide5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image" Target="../media/image66.png"/></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 Id="rId3" Type="http://schemas.openxmlformats.org/officeDocument/2006/relationships/image" Target="../media/image7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8.gi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 Id="rId3" Type="http://schemas.openxmlformats.org/officeDocument/2006/relationships/image" Target="../media/image7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a:t>CS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smtClean="0"/>
          </a:p>
          <a:p>
            <a:r>
              <a:rPr lang="en-US" sz="2800" dirty="0" smtClean="0"/>
              <a:t>Dhruv Batra </a:t>
            </a:r>
          </a:p>
          <a:p>
            <a:r>
              <a:rPr lang="en-US" sz="2800" dirty="0" smtClean="0"/>
              <a:t>Georgia Tech</a:t>
            </a:r>
            <a:endParaRPr lang="en-US" sz="2800" dirty="0"/>
          </a:p>
        </p:txBody>
      </p:sp>
      <p:sp>
        <p:nvSpPr>
          <p:cNvPr id="3" name="TextBox 2"/>
          <p:cNvSpPr txBox="1"/>
          <p:nvPr/>
        </p:nvSpPr>
        <p:spPr>
          <a:xfrm>
            <a:off x="1828800" y="2307610"/>
            <a:ext cx="6934200" cy="1938992"/>
          </a:xfrm>
          <a:prstGeom prst="rect">
            <a:avLst/>
          </a:prstGeom>
          <a:noFill/>
        </p:spPr>
        <p:txBody>
          <a:bodyPr wrap="square" rtlCol="0">
            <a:spAutoFit/>
          </a:bodyPr>
          <a:lstStyle/>
          <a:p>
            <a:pPr lvl="0" algn="l">
              <a:spcBef>
                <a:spcPct val="20000"/>
              </a:spcBef>
            </a:pPr>
            <a:r>
              <a:rPr lang="en-US" sz="2400" kern="0" dirty="0" smtClean="0">
                <a:solidFill>
                  <a:prstClr val="black"/>
                </a:solidFill>
                <a:latin typeface="Arial"/>
                <a:ea typeface="Osaka"/>
                <a:cs typeface="Osaka"/>
              </a:rPr>
              <a:t>Topics</a:t>
            </a:r>
            <a:r>
              <a:rPr lang="en-US" sz="2400" kern="0" dirty="0">
                <a:solidFill>
                  <a:prstClr val="black"/>
                </a:solidFill>
                <a:latin typeface="Arial"/>
                <a:ea typeface="Osaka"/>
                <a:cs typeface="Osaka"/>
              </a:rPr>
              <a:t>: </a:t>
            </a:r>
          </a:p>
          <a:p>
            <a:pPr marL="742950" lvl="1" indent="-285750" algn="l">
              <a:spcBef>
                <a:spcPct val="20000"/>
              </a:spcBef>
              <a:buFontTx/>
              <a:buChar char="–"/>
            </a:pPr>
            <a:r>
              <a:rPr lang="en-US" sz="2000" kern="0" dirty="0" smtClean="0">
                <a:solidFill>
                  <a:prstClr val="black"/>
                </a:solidFill>
                <a:latin typeface="Arial"/>
                <a:ea typeface="Osaka"/>
                <a:cs typeface="Osaka"/>
              </a:rPr>
              <a:t>Recurrent Neural Networks (RNNs)</a:t>
            </a:r>
          </a:p>
          <a:p>
            <a:pPr marL="742950" lvl="1" indent="-285750" algn="l">
              <a:spcBef>
                <a:spcPct val="20000"/>
              </a:spcBef>
              <a:buFontTx/>
              <a:buChar char="–"/>
            </a:pPr>
            <a:r>
              <a:rPr lang="en-US" sz="2000" kern="0" dirty="0" err="1" smtClean="0">
                <a:solidFill>
                  <a:prstClr val="black"/>
                </a:solidFill>
                <a:latin typeface="Arial"/>
                <a:ea typeface="Osaka"/>
                <a:cs typeface="Osaka"/>
              </a:rPr>
              <a:t>BackProp</a:t>
            </a:r>
            <a:r>
              <a:rPr lang="en-US" sz="2000" kern="0" dirty="0" smtClean="0">
                <a:solidFill>
                  <a:prstClr val="black"/>
                </a:solidFill>
                <a:latin typeface="Arial"/>
                <a:ea typeface="Osaka"/>
                <a:cs typeface="Osaka"/>
              </a:rPr>
              <a:t> Through Time (BPTT)</a:t>
            </a:r>
          </a:p>
          <a:p>
            <a:pPr marL="742950" lvl="1" indent="-285750" algn="l">
              <a:spcBef>
                <a:spcPct val="20000"/>
              </a:spcBef>
              <a:buFontTx/>
              <a:buChar char="–"/>
            </a:pPr>
            <a:r>
              <a:rPr lang="en-US" sz="2000" kern="0" dirty="0" smtClean="0">
                <a:solidFill>
                  <a:prstClr val="black"/>
                </a:solidFill>
                <a:latin typeface="Arial"/>
                <a:ea typeface="Osaka"/>
                <a:cs typeface="Osaka"/>
              </a:rPr>
              <a:t>Vanishing / Exploding Gradients</a:t>
            </a:r>
          </a:p>
          <a:p>
            <a:pPr marL="742950" lvl="1" indent="-285750" algn="l">
              <a:spcBef>
                <a:spcPct val="20000"/>
              </a:spcBef>
              <a:buFontTx/>
              <a:buChar char="–"/>
            </a:pPr>
            <a:endParaRPr lang="en-US" sz="2000" kern="0" dirty="0">
              <a:solidFill>
                <a:prstClr val="black"/>
              </a:solidFill>
              <a:latin typeface="Arial"/>
              <a:ea typeface="Osaka"/>
              <a:cs typeface="Osak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sz="3200" dirty="0" smtClean="0"/>
              <a:t>Even where you might not expect a sequence… </a:t>
            </a:r>
            <a:endParaRPr lang="en-US" sz="3200"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a:t>
            </a:fld>
            <a:endParaRPr lang="en-US"/>
          </a:p>
        </p:txBody>
      </p:sp>
      <p:sp>
        <p:nvSpPr>
          <p:cNvPr id="10" name="TextBox 9"/>
          <p:cNvSpPr txBox="1"/>
          <p:nvPr/>
        </p:nvSpPr>
        <p:spPr>
          <a:xfrm>
            <a:off x="3306057" y="6578469"/>
            <a:ext cx="2613816" cy="276999"/>
          </a:xfrm>
          <a:prstGeom prst="rect">
            <a:avLst/>
          </a:prstGeom>
          <a:noFill/>
        </p:spPr>
        <p:txBody>
          <a:bodyPr wrap="none" rtlCol="0">
            <a:spAutoFit/>
          </a:bodyPr>
          <a:lstStyle/>
          <a:p>
            <a:r>
              <a:rPr lang="en-US" dirty="0">
                <a:solidFill>
                  <a:schemeClr val="bg1">
                    <a:lumMod val="65000"/>
                  </a:schemeClr>
                </a:solidFill>
              </a:rPr>
              <a:t>Image Credit: </a:t>
            </a:r>
            <a:r>
              <a:rPr lang="en-US" dirty="0" smtClean="0">
                <a:solidFill>
                  <a:schemeClr val="bg1">
                    <a:lumMod val="65000"/>
                  </a:schemeClr>
                </a:solidFill>
              </a:rPr>
              <a:t>Ba et al.; </a:t>
            </a:r>
            <a:r>
              <a:rPr lang="en-US" dirty="0" err="1" smtClean="0">
                <a:solidFill>
                  <a:schemeClr val="bg1">
                    <a:lumMod val="65000"/>
                  </a:schemeClr>
                </a:solidFill>
              </a:rPr>
              <a:t>Gregor</a:t>
            </a:r>
            <a:r>
              <a:rPr lang="en-US" dirty="0" smtClean="0">
                <a:solidFill>
                  <a:schemeClr val="bg1">
                    <a:lumMod val="65000"/>
                  </a:schemeClr>
                </a:solidFill>
              </a:rPr>
              <a:t> et al</a:t>
            </a:r>
            <a:endParaRPr lang="en-US" dirty="0">
              <a:solidFill>
                <a:schemeClr val="bg1">
                  <a:lumMod val="65000"/>
                </a:schemeClr>
              </a:solidFill>
            </a:endParaRPr>
          </a:p>
        </p:txBody>
      </p:sp>
      <p:sp>
        <p:nvSpPr>
          <p:cNvPr id="11" name="Content Placeholder 2"/>
          <p:cNvSpPr>
            <a:spLocks noGrp="1"/>
          </p:cNvSpPr>
          <p:nvPr>
            <p:ph idx="1"/>
          </p:nvPr>
        </p:nvSpPr>
        <p:spPr>
          <a:xfrm>
            <a:off x="685800" y="1143000"/>
            <a:ext cx="7772400" cy="5257800"/>
          </a:xfrm>
        </p:spPr>
        <p:txBody>
          <a:bodyPr/>
          <a:lstStyle/>
          <a:p>
            <a:r>
              <a:rPr lang="en-US" dirty="0" smtClean="0"/>
              <a:t>Output ordering = sequence</a:t>
            </a:r>
            <a:endParaRPr lang="en-US" dirty="0"/>
          </a:p>
        </p:txBody>
      </p:sp>
      <p:pic>
        <p:nvPicPr>
          <p:cNvPr id="12" name="Picture 11" descr="house_rea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44" y="1625600"/>
            <a:ext cx="2759456" cy="4927600"/>
          </a:xfrm>
          <a:prstGeom prst="rect">
            <a:avLst/>
          </a:prstGeom>
        </p:spPr>
      </p:pic>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pic>
        <p:nvPicPr>
          <p:cNvPr id="13" name="Picture 12" descr="house_generat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421" y="1622681"/>
            <a:ext cx="4937799" cy="4773206"/>
          </a:xfrm>
          <a:prstGeom prst="rect">
            <a:avLst/>
          </a:prstGeom>
        </p:spPr>
      </p:pic>
    </p:spTree>
    <p:extLst>
      <p:ext uri="{BB962C8B-B14F-4D97-AF65-F5344CB8AC3E}">
        <p14:creationId xmlns:p14="http://schemas.microsoft.com/office/powerpoint/2010/main" val="7467271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smtClean="0"/>
              <a:t>LSTM Variants #2: Coupled Gates</a:t>
            </a:r>
            <a:endParaRPr lang="en-US" dirty="0"/>
          </a:p>
        </p:txBody>
      </p:sp>
      <p:sp>
        <p:nvSpPr>
          <p:cNvPr id="3" name="Content Placeholder 2"/>
          <p:cNvSpPr>
            <a:spLocks noGrp="1"/>
          </p:cNvSpPr>
          <p:nvPr>
            <p:ph idx="1"/>
          </p:nvPr>
        </p:nvSpPr>
        <p:spPr/>
        <p:txBody>
          <a:bodyPr/>
          <a:lstStyle/>
          <a:p>
            <a:r>
              <a:rPr lang="en-US" dirty="0" smtClean="0"/>
              <a:t>Only memorize new if forgetting old</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100</a:t>
            </a:fld>
            <a:endParaRPr lang="en-US"/>
          </a:p>
        </p:txBody>
      </p:sp>
      <p:pic>
        <p:nvPicPr>
          <p:cNvPr id="7" name="Picture 6"/>
          <p:cNvPicPr>
            <a:picLocks noChangeAspect="1"/>
          </p:cNvPicPr>
          <p:nvPr/>
        </p:nvPicPr>
        <p:blipFill>
          <a:blip r:embed="rId2"/>
          <a:stretch>
            <a:fillRect/>
          </a:stretch>
        </p:blipFill>
        <p:spPr>
          <a:xfrm>
            <a:off x="0" y="2006600"/>
            <a:ext cx="9144000" cy="2824324"/>
          </a:xfrm>
          <a:prstGeom prst="rect">
            <a:avLst/>
          </a:prstGeom>
        </p:spPr>
      </p:pic>
      <p:sp>
        <p:nvSpPr>
          <p:cNvPr id="8" name="TextBox 7"/>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14101621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smtClean="0"/>
              <a:t>LSTM Variants #3: Gated Recurrent Units</a:t>
            </a:r>
            <a:endParaRPr lang="en-US" dirty="0"/>
          </a:p>
        </p:txBody>
      </p:sp>
      <p:sp>
        <p:nvSpPr>
          <p:cNvPr id="3" name="Content Placeholder 2"/>
          <p:cNvSpPr>
            <a:spLocks noGrp="1"/>
          </p:cNvSpPr>
          <p:nvPr>
            <p:ph idx="1"/>
          </p:nvPr>
        </p:nvSpPr>
        <p:spPr/>
        <p:txBody>
          <a:bodyPr/>
          <a:lstStyle/>
          <a:p>
            <a:r>
              <a:rPr lang="en-US" dirty="0" smtClean="0"/>
              <a:t>Changes: </a:t>
            </a:r>
          </a:p>
          <a:p>
            <a:pPr lvl="1"/>
            <a:r>
              <a:rPr lang="en-US" dirty="0" smtClean="0"/>
              <a:t>No explicit memory; memory = hidden output</a:t>
            </a:r>
          </a:p>
          <a:p>
            <a:pPr lvl="1"/>
            <a:r>
              <a:rPr lang="en-US" dirty="0" smtClean="0"/>
              <a:t>Z = memorize new and forget old</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101</a:t>
            </a:fld>
            <a:endParaRPr lang="en-US"/>
          </a:p>
        </p:txBody>
      </p:sp>
      <p:pic>
        <p:nvPicPr>
          <p:cNvPr id="6" name="Picture 5"/>
          <p:cNvPicPr>
            <a:picLocks noChangeAspect="1"/>
          </p:cNvPicPr>
          <p:nvPr/>
        </p:nvPicPr>
        <p:blipFill>
          <a:blip r:embed="rId2"/>
          <a:stretch>
            <a:fillRect/>
          </a:stretch>
        </p:blipFill>
        <p:spPr>
          <a:xfrm>
            <a:off x="0" y="3119276"/>
            <a:ext cx="9144000" cy="2824324"/>
          </a:xfrm>
          <a:prstGeom prst="rect">
            <a:avLst/>
          </a:prstGeom>
        </p:spPr>
      </p:pic>
      <p:sp>
        <p:nvSpPr>
          <p:cNvPr id="8" name="TextBox 7"/>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965609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a:t>
            </a:fld>
            <a:endParaRPr lang="en-US"/>
          </a:p>
        </p:txBody>
      </p:sp>
      <p:pic>
        <p:nvPicPr>
          <p:cNvPr id="6" name="Picture 5"/>
          <p:cNvPicPr>
            <a:picLocks noChangeAspect="1"/>
          </p:cNvPicPr>
          <p:nvPr/>
        </p:nvPicPr>
        <p:blipFill>
          <a:blip r:embed="rId2"/>
          <a:stretch>
            <a:fillRect/>
          </a:stretch>
        </p:blipFill>
        <p:spPr>
          <a:xfrm>
            <a:off x="2057400" y="0"/>
            <a:ext cx="5017118" cy="6858000"/>
          </a:xfrm>
          <a:prstGeom prst="rect">
            <a:avLst/>
          </a:prstGeom>
        </p:spPr>
      </p:pic>
      <p:sp>
        <p:nvSpPr>
          <p:cNvPr id="7" name="TextBox 6"/>
          <p:cNvSpPr txBox="1"/>
          <p:nvPr/>
        </p:nvSpPr>
        <p:spPr>
          <a:xfrm>
            <a:off x="2921120" y="6578469"/>
            <a:ext cx="3383709" cy="276999"/>
          </a:xfrm>
          <a:prstGeom prst="rect">
            <a:avLst/>
          </a:prstGeom>
          <a:noFill/>
        </p:spPr>
        <p:txBody>
          <a:bodyPr wrap="none" rtlCol="0">
            <a:spAutoFit/>
          </a:bodyPr>
          <a:lstStyle/>
          <a:p>
            <a:r>
              <a:rPr lang="en-US" dirty="0">
                <a:solidFill>
                  <a:schemeClr val="bg1">
                    <a:lumMod val="65000"/>
                  </a:schemeClr>
                </a:solidFill>
              </a:rPr>
              <a:t>Image Credit: </a:t>
            </a:r>
            <a:r>
              <a:rPr lang="en-US" dirty="0" smtClean="0">
                <a:solidFill>
                  <a:schemeClr val="bg1">
                    <a:lumMod val="65000"/>
                  </a:schemeClr>
                </a:solidFill>
              </a:rPr>
              <a:t>[</a:t>
            </a:r>
            <a:r>
              <a:rPr lang="en-US" dirty="0" err="1" smtClean="0">
                <a:solidFill>
                  <a:schemeClr val="bg1">
                    <a:lumMod val="65000"/>
                  </a:schemeClr>
                </a:solidFill>
              </a:rPr>
              <a:t>Pinheiro</a:t>
            </a:r>
            <a:r>
              <a:rPr lang="en-US" dirty="0" smtClean="0">
                <a:solidFill>
                  <a:schemeClr val="bg1">
                    <a:lumMod val="65000"/>
                  </a:schemeClr>
                </a:solidFill>
              </a:rPr>
              <a:t> and </a:t>
            </a:r>
            <a:r>
              <a:rPr lang="en-US" dirty="0" err="1" smtClean="0">
                <a:solidFill>
                  <a:schemeClr val="bg1">
                    <a:lumMod val="65000"/>
                  </a:schemeClr>
                </a:solidFill>
              </a:rPr>
              <a:t>Collobert</a:t>
            </a:r>
            <a:r>
              <a:rPr lang="en-US" dirty="0" smtClean="0">
                <a:solidFill>
                  <a:schemeClr val="bg1">
                    <a:lumMod val="65000"/>
                  </a:schemeClr>
                </a:solidFill>
              </a:rPr>
              <a:t>, ICML14]</a:t>
            </a:r>
            <a:endParaRPr lang="en-US" dirty="0">
              <a:solidFill>
                <a:schemeClr val="bg1">
                  <a:lumMod val="65000"/>
                </a:schemeClr>
              </a:solidFill>
            </a:endParaRPr>
          </a:p>
        </p:txBody>
      </p:sp>
    </p:spTree>
    <p:extLst>
      <p:ext uri="{BB962C8B-B14F-4D97-AF65-F5344CB8AC3E}">
        <p14:creationId xmlns:p14="http://schemas.microsoft.com/office/powerpoint/2010/main" val="1341688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p:txBody>
          <a:bodyPr/>
          <a:lstStyle/>
          <a:p>
            <a:pPr eaLnBrk="1" hangingPunct="1"/>
            <a:r>
              <a:rPr lang="en-US" dirty="0" smtClean="0"/>
              <a:t>Why model sequences?</a:t>
            </a:r>
          </a:p>
        </p:txBody>
      </p:sp>
      <p:pic>
        <p:nvPicPr>
          <p:cNvPr id="20485" name="Picture 3" descr="w51-r3"/>
          <p:cNvPicPr>
            <a:picLocks noGrp="1" noChangeAspect="1" noChangeArrowheads="1"/>
          </p:cNvPicPr>
          <p:nvPr>
            <p:ph sz="half" idx="4294967295"/>
          </p:nvPr>
        </p:nvPicPr>
        <p:blipFill>
          <a:blip r:embed="rId3" cstate="print"/>
          <a:srcRect/>
          <a:stretch>
            <a:fillRect/>
          </a:stretch>
        </p:blipFill>
        <p:spPr>
          <a:xfrm>
            <a:off x="1849438" y="1539875"/>
            <a:ext cx="1616075" cy="2879725"/>
          </a:xfrm>
        </p:spPr>
      </p:pic>
      <p:grpSp>
        <p:nvGrpSpPr>
          <p:cNvPr id="2" name="Group 4"/>
          <p:cNvGrpSpPr>
            <a:grpSpLocks/>
          </p:cNvGrpSpPr>
          <p:nvPr/>
        </p:nvGrpSpPr>
        <p:grpSpPr bwMode="auto">
          <a:xfrm>
            <a:off x="152400" y="1528763"/>
            <a:ext cx="8534400" cy="2898775"/>
            <a:chOff x="96" y="963"/>
            <a:chExt cx="5376" cy="1826"/>
          </a:xfrm>
        </p:grpSpPr>
        <p:pic>
          <p:nvPicPr>
            <p:cNvPr id="20488" name="Picture 5" descr="w51-e6"/>
            <p:cNvPicPr>
              <a:picLocks noChangeAspect="1" noChangeArrowheads="1"/>
            </p:cNvPicPr>
            <p:nvPr/>
          </p:nvPicPr>
          <p:blipFill>
            <a:blip r:embed="rId4" cstate="print"/>
            <a:srcRect/>
            <a:stretch>
              <a:fillRect/>
            </a:stretch>
          </p:blipFill>
          <p:spPr bwMode="auto">
            <a:xfrm>
              <a:off x="4510" y="963"/>
              <a:ext cx="962" cy="1826"/>
            </a:xfrm>
            <a:prstGeom prst="rect">
              <a:avLst/>
            </a:prstGeom>
            <a:noFill/>
            <a:ln w="9525">
              <a:noFill/>
              <a:miter lim="800000"/>
              <a:headEnd/>
              <a:tailEnd/>
            </a:ln>
          </p:spPr>
        </p:pic>
        <p:pic>
          <p:nvPicPr>
            <p:cNvPr id="20489" name="Picture 6" descr="w51-b2"/>
            <p:cNvPicPr>
              <a:picLocks noChangeAspect="1" noChangeArrowheads="1"/>
            </p:cNvPicPr>
            <p:nvPr/>
          </p:nvPicPr>
          <p:blipFill>
            <a:blip r:embed="rId5" cstate="print"/>
            <a:srcRect/>
            <a:stretch>
              <a:fillRect/>
            </a:stretch>
          </p:blipFill>
          <p:spPr bwMode="auto">
            <a:xfrm>
              <a:off x="96" y="963"/>
              <a:ext cx="962" cy="1826"/>
            </a:xfrm>
            <a:prstGeom prst="rect">
              <a:avLst/>
            </a:prstGeom>
            <a:noFill/>
            <a:ln w="9525">
              <a:noFill/>
              <a:miter lim="800000"/>
              <a:headEnd/>
              <a:tailEnd/>
            </a:ln>
          </p:spPr>
        </p:pic>
        <p:pic>
          <p:nvPicPr>
            <p:cNvPr id="20490" name="Picture 7" descr="w51-a4"/>
            <p:cNvPicPr>
              <a:picLocks noChangeAspect="1" noChangeArrowheads="1"/>
            </p:cNvPicPr>
            <p:nvPr/>
          </p:nvPicPr>
          <p:blipFill>
            <a:blip r:embed="rId6" cstate="print"/>
            <a:srcRect/>
            <a:stretch>
              <a:fillRect/>
            </a:stretch>
          </p:blipFill>
          <p:spPr bwMode="auto">
            <a:xfrm>
              <a:off x="2290" y="973"/>
              <a:ext cx="940" cy="1811"/>
            </a:xfrm>
            <a:prstGeom prst="rect">
              <a:avLst/>
            </a:prstGeom>
            <a:noFill/>
            <a:ln w="9525">
              <a:noFill/>
              <a:miter lim="800000"/>
              <a:headEnd/>
              <a:tailEnd/>
            </a:ln>
          </p:spPr>
        </p:pic>
      </p:grpSp>
      <p:pic>
        <p:nvPicPr>
          <p:cNvPr id="20487" name="Picture 8" descr="w51-c5"/>
          <p:cNvPicPr>
            <a:picLocks noChangeAspect="1" noChangeArrowheads="1"/>
          </p:cNvPicPr>
          <p:nvPr/>
        </p:nvPicPr>
        <p:blipFill>
          <a:blip r:embed="rId7" cstate="print"/>
          <a:srcRect/>
          <a:stretch>
            <a:fillRect/>
          </a:stretch>
        </p:blipFill>
        <p:spPr bwMode="auto">
          <a:xfrm>
            <a:off x="5297488" y="1524000"/>
            <a:ext cx="1690687" cy="2895600"/>
          </a:xfrm>
          <a:prstGeom prst="rect">
            <a:avLst/>
          </a:prstGeom>
          <a:noFill/>
          <a:ln w="9525">
            <a:noFill/>
            <a:miter lim="800000"/>
            <a:headEnd/>
            <a:tailEnd/>
          </a:ln>
        </p:spPr>
      </p:pic>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dirty="0" smtClean="0"/>
              <a:t>Figure Credit: Carlos </a:t>
            </a:r>
            <a:r>
              <a:rPr lang="en-US" dirty="0" err="1" smtClean="0"/>
              <a:t>Guestrin</a:t>
            </a:r>
            <a:endParaRPr lang="en-US" dirty="0"/>
          </a:p>
        </p:txBody>
      </p:sp>
    </p:spTree>
    <p:extLst>
      <p:ext uri="{BB962C8B-B14F-4D97-AF65-F5344CB8AC3E}">
        <p14:creationId xmlns:p14="http://schemas.microsoft.com/office/powerpoint/2010/main" val="248203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model sequences?</a:t>
            </a:r>
            <a:endParaRPr lang="en-US" dirty="0"/>
          </a:p>
        </p:txBody>
      </p:sp>
      <p:sp>
        <p:nvSpPr>
          <p:cNvPr id="3" name="Footer Placeholder 2"/>
          <p:cNvSpPr>
            <a:spLocks noGrp="1"/>
          </p:cNvSpPr>
          <p:nvPr>
            <p:ph type="ftr" sz="quarter" idx="11"/>
          </p:nvPr>
        </p:nvSpPr>
        <p:spPr/>
        <p:txBody>
          <a:bodyPr/>
          <a:lstStyle/>
          <a:p>
            <a:pPr>
              <a:defRPr/>
            </a:pPr>
            <a:r>
              <a:rPr lang="en-US" smtClean="0"/>
              <a:t>(C) Dhruv Batra </a:t>
            </a:r>
            <a:endParaRPr lang="en-US"/>
          </a:p>
        </p:txBody>
      </p:sp>
      <p:sp>
        <p:nvSpPr>
          <p:cNvPr id="4" name="Slide Number Placeholder 3"/>
          <p:cNvSpPr>
            <a:spLocks noGrp="1"/>
          </p:cNvSpPr>
          <p:nvPr>
            <p:ph type="sldNum" sz="quarter" idx="12"/>
          </p:nvPr>
        </p:nvSpPr>
        <p:spPr/>
        <p:txBody>
          <a:bodyPr/>
          <a:lstStyle/>
          <a:p>
            <a:pPr>
              <a:defRPr/>
            </a:pPr>
            <a:fld id="{BA8D718F-682B-7343-BB3C-8AD70332433B}" type="slidenum">
              <a:rPr lang="en-US" smtClean="0"/>
              <a:pPr>
                <a:defRPr/>
              </a:pPr>
              <a:t>13</a:t>
            </a:fld>
            <a:endParaRPr lang="en-US"/>
          </a:p>
        </p:txBody>
      </p:sp>
      <p:pic>
        <p:nvPicPr>
          <p:cNvPr id="5" name="Picture 4"/>
          <p:cNvPicPr>
            <a:picLocks noChangeAspect="1"/>
          </p:cNvPicPr>
          <p:nvPr/>
        </p:nvPicPr>
        <p:blipFill>
          <a:blip r:embed="rId2"/>
          <a:stretch>
            <a:fillRect/>
          </a:stretch>
        </p:blipFill>
        <p:spPr>
          <a:xfrm>
            <a:off x="2425700" y="2260600"/>
            <a:ext cx="4279900" cy="2324100"/>
          </a:xfrm>
          <a:prstGeom prst="rect">
            <a:avLst/>
          </a:prstGeom>
        </p:spPr>
      </p:pic>
      <p:sp>
        <p:nvSpPr>
          <p:cNvPr id="6" name="TextBox 5"/>
          <p:cNvSpPr txBox="1"/>
          <p:nvPr/>
        </p:nvSpPr>
        <p:spPr>
          <a:xfrm>
            <a:off x="3622577" y="6578469"/>
            <a:ext cx="1980756" cy="276999"/>
          </a:xfrm>
          <a:prstGeom prst="rect">
            <a:avLst/>
          </a:prstGeom>
          <a:noFill/>
        </p:spPr>
        <p:txBody>
          <a:bodyPr wrap="none" rtlCol="0">
            <a:spAutoFit/>
          </a:bodyPr>
          <a:lstStyle/>
          <a:p>
            <a:r>
              <a:rPr lang="en-US" dirty="0">
                <a:solidFill>
                  <a:schemeClr val="bg1">
                    <a:lumMod val="65000"/>
                  </a:schemeClr>
                </a:solidFill>
              </a:rPr>
              <a:t>Image Credit: Alex </a:t>
            </a:r>
            <a:r>
              <a:rPr lang="en-US" dirty="0" smtClean="0">
                <a:solidFill>
                  <a:schemeClr val="bg1">
                    <a:lumMod val="65000"/>
                  </a:schemeClr>
                </a:solidFill>
              </a:rPr>
              <a:t>Graves</a:t>
            </a:r>
            <a:endParaRPr lang="en-US" dirty="0">
              <a:solidFill>
                <a:schemeClr val="bg1">
                  <a:lumMod val="65000"/>
                </a:schemeClr>
              </a:solidFill>
            </a:endParaRPr>
          </a:p>
        </p:txBody>
      </p:sp>
    </p:spTree>
    <p:extLst>
      <p:ext uri="{BB962C8B-B14F-4D97-AF65-F5344CB8AC3E}">
        <p14:creationId xmlns:p14="http://schemas.microsoft.com/office/powerpoint/2010/main" val="144159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Sequences in Input or Output?</a:t>
            </a:r>
            <a:endParaRPr lang="en-US" dirty="0"/>
          </a:p>
        </p:txBody>
      </p:sp>
      <p:sp>
        <p:nvSpPr>
          <p:cNvPr id="3" name="Content Placeholder 2"/>
          <p:cNvSpPr>
            <a:spLocks noGrp="1"/>
          </p:cNvSpPr>
          <p:nvPr>
            <p:ph idx="1"/>
          </p:nvPr>
        </p:nvSpPr>
        <p:spPr/>
        <p:txBody>
          <a:bodyPr/>
          <a:lstStyle/>
          <a:p>
            <a:r>
              <a:rPr lang="en-US" dirty="0" smtClean="0"/>
              <a:t>It’s a spectrum… </a:t>
            </a:r>
            <a:endParaRPr lang="en-US" dirty="0"/>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a:t>
            </a:fld>
            <a:endParaRPr lang="en-US"/>
          </a:p>
        </p:txBody>
      </p:sp>
      <p:pic>
        <p:nvPicPr>
          <p:cNvPr id="6" name="Picture 5"/>
          <p:cNvPicPr>
            <a:picLocks noChangeAspect="1"/>
          </p:cNvPicPr>
          <p:nvPr/>
        </p:nvPicPr>
        <p:blipFill>
          <a:blip r:embed="rId2"/>
          <a:stretch>
            <a:fillRect/>
          </a:stretch>
        </p:blipFill>
        <p:spPr>
          <a:xfrm>
            <a:off x="0" y="1828800"/>
            <a:ext cx="9144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smtClean="0"/>
              <a:t>Input: No sequence</a:t>
            </a:r>
          </a:p>
          <a:p>
            <a:r>
              <a:rPr lang="en-US" dirty="0" smtClean="0"/>
              <a:t>Output: No sequence</a:t>
            </a:r>
          </a:p>
          <a:p>
            <a:r>
              <a:rPr lang="en-US" dirty="0" smtClean="0"/>
              <a:t>Example: “standard” classification / </a:t>
            </a:r>
            <a:r>
              <a:rPr lang="en-US" dirty="0"/>
              <a:t/>
            </a:r>
            <a:br>
              <a:rPr lang="en-US" dirty="0"/>
            </a:br>
            <a:r>
              <a:rPr lang="en-US" dirty="0" smtClean="0"/>
              <a:t>regression problems</a:t>
            </a:r>
          </a:p>
        </p:txBody>
      </p:sp>
      <p:sp>
        <p:nvSpPr>
          <p:cNvPr id="8" name="TextBox 7"/>
          <p:cNvSpPr txBox="1"/>
          <p:nvPr/>
        </p:nvSpPr>
        <p:spPr>
          <a:xfrm>
            <a:off x="1371600" y="4800600"/>
            <a:ext cx="1524000" cy="1015663"/>
          </a:xfrm>
          <a:prstGeom prst="rect">
            <a:avLst/>
          </a:prstGeom>
          <a:noFill/>
        </p:spPr>
        <p:txBody>
          <a:bodyPr wrap="square" rtlCol="0">
            <a:spAutoFit/>
          </a:bodyPr>
          <a:lstStyle/>
          <a:p>
            <a:r>
              <a:rPr lang="en-US" dirty="0" smtClean="0"/>
              <a:t>Input: No sequence</a:t>
            </a:r>
            <a:endParaRPr lang="en-US" dirty="0"/>
          </a:p>
          <a:p>
            <a:r>
              <a:rPr lang="en-US" dirty="0" smtClean="0"/>
              <a:t>Output: Sequence</a:t>
            </a:r>
          </a:p>
          <a:p>
            <a:r>
              <a:rPr lang="en-US" dirty="0" smtClean="0"/>
              <a:t>Example: Im2Caption</a:t>
            </a:r>
          </a:p>
        </p:txBody>
      </p:sp>
      <p:sp>
        <p:nvSpPr>
          <p:cNvPr id="9" name="TextBox 8"/>
          <p:cNvSpPr txBox="1"/>
          <p:nvPr/>
        </p:nvSpPr>
        <p:spPr>
          <a:xfrm>
            <a:off x="3124200" y="4800600"/>
            <a:ext cx="1524000" cy="1569660"/>
          </a:xfrm>
          <a:prstGeom prst="rect">
            <a:avLst/>
          </a:prstGeom>
          <a:noFill/>
        </p:spPr>
        <p:txBody>
          <a:bodyPr wrap="square" rtlCol="0">
            <a:spAutoFit/>
          </a:bodyPr>
          <a:lstStyle/>
          <a:p>
            <a:r>
              <a:rPr lang="en-US" dirty="0" smtClean="0"/>
              <a:t>Input: Sequence</a:t>
            </a:r>
            <a:endParaRPr lang="en-US" dirty="0"/>
          </a:p>
          <a:p>
            <a:r>
              <a:rPr lang="en-US" dirty="0" smtClean="0"/>
              <a:t>Output: No sequence</a:t>
            </a:r>
          </a:p>
          <a:p>
            <a:r>
              <a:rPr lang="en-US" dirty="0" smtClean="0"/>
              <a:t>Example: sentence classification, multiple-choice question answering</a:t>
            </a:r>
          </a:p>
        </p:txBody>
      </p:sp>
      <p:sp>
        <p:nvSpPr>
          <p:cNvPr id="10" name="TextBox 9"/>
          <p:cNvSpPr txBox="1"/>
          <p:nvPr/>
        </p:nvSpPr>
        <p:spPr>
          <a:xfrm>
            <a:off x="4953000" y="4800600"/>
            <a:ext cx="4038600" cy="1015663"/>
          </a:xfrm>
          <a:prstGeom prst="rect">
            <a:avLst/>
          </a:prstGeom>
          <a:noFill/>
        </p:spPr>
        <p:txBody>
          <a:bodyPr wrap="square" rtlCol="0">
            <a:spAutoFit/>
          </a:bodyPr>
          <a:lstStyle/>
          <a:p>
            <a:r>
              <a:rPr lang="en-US" dirty="0" smtClean="0"/>
              <a:t>Input: Sequence</a:t>
            </a:r>
            <a:endParaRPr lang="en-US" dirty="0"/>
          </a:p>
          <a:p>
            <a:r>
              <a:rPr lang="en-US" dirty="0" smtClean="0"/>
              <a:t>Output: Sequence</a:t>
            </a:r>
          </a:p>
          <a:p>
            <a:r>
              <a:rPr lang="en-US" dirty="0" smtClean="0"/>
              <a:t>Example: machine translation, video captioning, open-ended question answering, video question answering</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t>
            </a:r>
            <a:r>
              <a:rPr lang="en-US" dirty="0" smtClean="0">
                <a:solidFill>
                  <a:schemeClr val="bg1">
                    <a:lumMod val="65000"/>
                  </a:schemeClr>
                </a:solidFill>
              </a:rPr>
              <a:t>Andrej </a:t>
            </a:r>
            <a:r>
              <a:rPr lang="en-US" dirty="0" err="1" smtClean="0">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1957078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Key Ideas</a:t>
            </a:r>
            <a:endParaRPr lang="en-US" dirty="0"/>
          </a:p>
        </p:txBody>
      </p:sp>
      <p:sp>
        <p:nvSpPr>
          <p:cNvPr id="3" name="Content Placeholder 2"/>
          <p:cNvSpPr>
            <a:spLocks noGrp="1"/>
          </p:cNvSpPr>
          <p:nvPr>
            <p:ph idx="1"/>
          </p:nvPr>
        </p:nvSpPr>
        <p:spPr/>
        <p:txBody>
          <a:bodyPr/>
          <a:lstStyle/>
          <a:p>
            <a:r>
              <a:rPr lang="en-US" dirty="0"/>
              <a:t>Parameter </a:t>
            </a:r>
            <a:r>
              <a:rPr lang="en-US" dirty="0" smtClean="0"/>
              <a:t>Sharing</a:t>
            </a:r>
          </a:p>
          <a:p>
            <a:pPr lvl="1"/>
            <a:r>
              <a:rPr lang="en-US" dirty="0"/>
              <a:t>i</a:t>
            </a:r>
            <a:r>
              <a:rPr lang="en-US" dirty="0" smtClean="0"/>
              <a:t>n computation graphs = adding gradients</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a:t>
            </a:fld>
            <a:endParaRPr lang="en-US"/>
          </a:p>
        </p:txBody>
      </p:sp>
    </p:spTree>
    <p:extLst>
      <p:ext uri="{BB962C8B-B14F-4D97-AF65-F5344CB8AC3E}">
        <p14:creationId xmlns:p14="http://schemas.microsoft.com/office/powerpoint/2010/main" val="3227635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658880" y="36482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7" name="Rectangle 3"/>
          <p:cNvSpPr>
            <a:spLocks noChangeArrowheads="1"/>
          </p:cNvSpPr>
          <p:nvPr/>
        </p:nvSpPr>
        <p:spPr bwMode="auto">
          <a:xfrm>
            <a:off x="3748320" y="3452426"/>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8" name="Rectangle 4"/>
          <p:cNvSpPr>
            <a:spLocks noChangeArrowheads="1"/>
          </p:cNvSpPr>
          <p:nvPr/>
        </p:nvSpPr>
        <p:spPr bwMode="auto">
          <a:xfrm>
            <a:off x="2736000" y="49861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9" name="Rectangle 5"/>
          <p:cNvSpPr>
            <a:spLocks noChangeArrowheads="1"/>
          </p:cNvSpPr>
          <p:nvPr/>
        </p:nvSpPr>
        <p:spPr bwMode="auto">
          <a:xfrm>
            <a:off x="2312640" y="2308946"/>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0" name="Rectangle 6"/>
          <p:cNvSpPr>
            <a:spLocks noChangeArrowheads="1"/>
          </p:cNvSpPr>
          <p:nvPr/>
        </p:nvSpPr>
        <p:spPr bwMode="auto">
          <a:xfrm>
            <a:off x="3160800" y="1231713"/>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1" name="Line 7"/>
          <p:cNvSpPr>
            <a:spLocks noChangeShapeType="1"/>
          </p:cNvSpPr>
          <p:nvPr/>
        </p:nvSpPr>
        <p:spPr bwMode="auto">
          <a:xfrm flipV="1">
            <a:off x="3362401" y="5796993"/>
            <a:ext cx="1440" cy="832407"/>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2" name="Line 8"/>
          <p:cNvSpPr>
            <a:spLocks noChangeShapeType="1"/>
          </p:cNvSpPr>
          <p:nvPr/>
        </p:nvSpPr>
        <p:spPr bwMode="auto">
          <a:xfrm flipH="1" flipV="1">
            <a:off x="2279521" y="4476374"/>
            <a:ext cx="1084320" cy="625026"/>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3" name="Freeform 9"/>
          <p:cNvSpPr>
            <a:spLocks/>
          </p:cNvSpPr>
          <p:nvPr/>
        </p:nvSpPr>
        <p:spPr bwMode="auto">
          <a:xfrm>
            <a:off x="67681" y="3102469"/>
            <a:ext cx="3250080" cy="3318108"/>
          </a:xfrm>
          <a:custGeom>
            <a:avLst/>
            <a:gdLst>
              <a:gd name="T0" fmla="*/ 9953 w 9954"/>
              <a:gd name="T1" fmla="*/ 10161 h 10162"/>
              <a:gd name="T2" fmla="*/ 1698 w 9954"/>
              <a:gd name="T3" fmla="*/ 5715 h 10162"/>
              <a:gd name="T4" fmla="*/ 8683 w 9954"/>
              <a:gd name="T5" fmla="*/ 0 h 10162"/>
            </a:gdLst>
            <a:ahLst/>
            <a:cxnLst>
              <a:cxn ang="0">
                <a:pos x="T0" y="T1"/>
              </a:cxn>
              <a:cxn ang="0">
                <a:pos x="T2" y="T3"/>
              </a:cxn>
              <a:cxn ang="0">
                <a:pos x="T4" y="T5"/>
              </a:cxn>
            </a:cxnLst>
            <a:rect l="0" t="0" r="r" b="b"/>
            <a:pathLst>
              <a:path w="9954" h="10162">
                <a:moveTo>
                  <a:pt x="9953" y="10161"/>
                </a:moveTo>
                <a:cubicBezTo>
                  <a:pt x="7715" y="9152"/>
                  <a:pt x="2264" y="6965"/>
                  <a:pt x="1698" y="5715"/>
                </a:cubicBezTo>
                <a:cubicBezTo>
                  <a:pt x="0" y="1965"/>
                  <a:pt x="8826" y="579"/>
                  <a:pt x="8683" y="0"/>
                </a:cubicBezTo>
              </a:path>
            </a:pathLst>
          </a:custGeom>
          <a:noFill/>
          <a:ln w="36720" cap="flat">
            <a:solidFill>
              <a:srgbClr val="000000"/>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4" name="Freeform 10"/>
          <p:cNvSpPr>
            <a:spLocks/>
          </p:cNvSpPr>
          <p:nvPr/>
        </p:nvSpPr>
        <p:spPr bwMode="auto">
          <a:xfrm>
            <a:off x="3661921" y="2065560"/>
            <a:ext cx="3250080" cy="2903345"/>
          </a:xfrm>
          <a:custGeom>
            <a:avLst/>
            <a:gdLst>
              <a:gd name="T0" fmla="*/ 0 w 9954"/>
              <a:gd name="T1" fmla="*/ 8890 h 8891"/>
              <a:gd name="T2" fmla="*/ 6350 w 9954"/>
              <a:gd name="T3" fmla="*/ 6667 h 8891"/>
              <a:gd name="T4" fmla="*/ 8255 w 9954"/>
              <a:gd name="T5" fmla="*/ 5001 h 8891"/>
              <a:gd name="T6" fmla="*/ 1270 w 9954"/>
              <a:gd name="T7" fmla="*/ 0 h 8891"/>
            </a:gdLst>
            <a:ahLst/>
            <a:cxnLst>
              <a:cxn ang="0">
                <a:pos x="T0" y="T1"/>
              </a:cxn>
              <a:cxn ang="0">
                <a:pos x="T2" y="T3"/>
              </a:cxn>
              <a:cxn ang="0">
                <a:pos x="T4" y="T5"/>
              </a:cxn>
              <a:cxn ang="0">
                <a:pos x="T6" y="T7"/>
              </a:cxn>
            </a:cxnLst>
            <a:rect l="0" t="0" r="r" b="b"/>
            <a:pathLst>
              <a:path w="9954" h="8891">
                <a:moveTo>
                  <a:pt x="0" y="8890"/>
                </a:moveTo>
                <a:cubicBezTo>
                  <a:pt x="1517" y="8295"/>
                  <a:pt x="4418" y="7572"/>
                  <a:pt x="6350" y="6667"/>
                </a:cubicBezTo>
                <a:cubicBezTo>
                  <a:pt x="7510" y="6125"/>
                  <a:pt x="8160" y="5368"/>
                  <a:pt x="8255" y="5001"/>
                </a:cubicBezTo>
                <a:cubicBezTo>
                  <a:pt x="9953" y="1719"/>
                  <a:pt x="1127" y="507"/>
                  <a:pt x="1270" y="0"/>
                </a:cubicBezTo>
              </a:path>
            </a:pathLst>
          </a:custGeom>
          <a:noFill/>
          <a:ln w="36720" cap="flat">
            <a:solidFill>
              <a:srgbClr val="000000"/>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5" name="Line 11"/>
          <p:cNvSpPr>
            <a:spLocks noChangeShapeType="1"/>
          </p:cNvSpPr>
          <p:nvPr/>
        </p:nvSpPr>
        <p:spPr bwMode="auto">
          <a:xfrm flipH="1" flipV="1">
            <a:off x="3938401" y="2064121"/>
            <a:ext cx="624960" cy="1454553"/>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6" name="Line 12"/>
          <p:cNvSpPr>
            <a:spLocks noChangeShapeType="1"/>
          </p:cNvSpPr>
          <p:nvPr/>
        </p:nvSpPr>
        <p:spPr bwMode="auto">
          <a:xfrm flipV="1">
            <a:off x="2903040" y="2064121"/>
            <a:ext cx="829440" cy="41764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7" name="Line 13"/>
          <p:cNvSpPr>
            <a:spLocks noChangeShapeType="1"/>
          </p:cNvSpPr>
          <p:nvPr/>
        </p:nvSpPr>
        <p:spPr bwMode="auto">
          <a:xfrm flipV="1">
            <a:off x="3317760" y="4268992"/>
            <a:ext cx="1036800" cy="1039789"/>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9" name="Line 15"/>
          <p:cNvSpPr>
            <a:spLocks noChangeShapeType="1"/>
          </p:cNvSpPr>
          <p:nvPr/>
        </p:nvSpPr>
        <p:spPr bwMode="auto">
          <a:xfrm flipV="1">
            <a:off x="2073600" y="3101030"/>
            <a:ext cx="1036800" cy="832407"/>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TextBox 18"/>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0"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1"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16</a:t>
            </a:fld>
            <a:endParaRPr lang="en-US"/>
          </a:p>
        </p:txBody>
      </p:sp>
      <p:sp>
        <p:nvSpPr>
          <p:cNvPr id="22"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smtClean="0"/>
              <a:t>Computational Graph</a:t>
            </a:r>
            <a:endParaRPr lang="en-US" kern="0" dirty="0"/>
          </a:p>
        </p:txBody>
      </p:sp>
    </p:spTree>
    <p:extLst>
      <p:ext uri="{BB962C8B-B14F-4D97-AF65-F5344CB8AC3E}">
        <p14:creationId xmlns:p14="http://schemas.microsoft.com/office/powerpoint/2010/main" val="978843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 Dhruv Batra </a:t>
            </a:r>
            <a:endParaRPr lang="en-US"/>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17</a:t>
            </a:fld>
            <a:endParaRPr lang="en-US"/>
          </a:p>
        </p:txBody>
      </p:sp>
    </p:spTree>
    <p:extLst>
      <p:ext uri="{BB962C8B-B14F-4D97-AF65-F5344CB8AC3E}">
        <p14:creationId xmlns:p14="http://schemas.microsoft.com/office/powerpoint/2010/main" val="564617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5" name="Shape 1015"/>
          <p:cNvSpPr/>
          <p:nvPr/>
        </p:nvSpPr>
        <p:spPr>
          <a:xfrm>
            <a:off x="2909925" y="2683950"/>
            <a:ext cx="863100" cy="863100"/>
          </a:xfrm>
          <a:prstGeom prst="ellipse">
            <a:avLst/>
          </a:prstGeom>
          <a:solidFill>
            <a:srgbClr val="EFEFEF"/>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16" name="Shape 1016"/>
          <p:cNvCxnSpPr/>
          <p:nvPr/>
        </p:nvCxnSpPr>
        <p:spPr>
          <a:xfrm rot="10800000" flipH="1">
            <a:off x="3750650" y="2133275"/>
            <a:ext cx="1577400" cy="833400"/>
          </a:xfrm>
          <a:prstGeom prst="straightConnector1">
            <a:avLst/>
          </a:prstGeom>
          <a:noFill/>
          <a:ln w="9525" cap="flat" cmpd="sng">
            <a:solidFill>
              <a:srgbClr val="38761D"/>
            </a:solidFill>
            <a:prstDash val="solid"/>
            <a:round/>
            <a:headEnd type="none" w="lg" len="lg"/>
            <a:tailEnd type="triangle" w="lg" len="lg"/>
          </a:ln>
        </p:spPr>
      </p:cxnSp>
      <p:sp>
        <p:nvSpPr>
          <p:cNvPr id="1017" name="Shape 1017"/>
          <p:cNvSpPr/>
          <p:nvPr/>
        </p:nvSpPr>
        <p:spPr>
          <a:xfrm>
            <a:off x="5328050" y="1705450"/>
            <a:ext cx="863100" cy="863100"/>
          </a:xfrm>
          <a:prstGeom prst="ellipse">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18" name="Shape 1018"/>
          <p:cNvCxnSpPr>
            <a:stCxn id="1015" idx="5"/>
          </p:cNvCxnSpPr>
          <p:nvPr/>
        </p:nvCxnSpPr>
        <p:spPr>
          <a:xfrm>
            <a:off x="3646626" y="3420651"/>
            <a:ext cx="1703700" cy="840600"/>
          </a:xfrm>
          <a:prstGeom prst="straightConnector1">
            <a:avLst/>
          </a:prstGeom>
          <a:noFill/>
          <a:ln w="9525" cap="flat" cmpd="sng">
            <a:solidFill>
              <a:srgbClr val="38761D"/>
            </a:solidFill>
            <a:prstDash val="solid"/>
            <a:round/>
            <a:headEnd type="none" w="lg" len="lg"/>
            <a:tailEnd type="triangle" w="lg" len="lg"/>
          </a:ln>
        </p:spPr>
      </p:cxnSp>
      <p:sp>
        <p:nvSpPr>
          <p:cNvPr id="1019" name="Shape 1019"/>
          <p:cNvSpPr/>
          <p:nvPr/>
        </p:nvSpPr>
        <p:spPr>
          <a:xfrm>
            <a:off x="5350325" y="3874125"/>
            <a:ext cx="863100" cy="863100"/>
          </a:xfrm>
          <a:prstGeom prst="ellipse">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20" name="Shape 1020"/>
          <p:cNvCxnSpPr/>
          <p:nvPr/>
        </p:nvCxnSpPr>
        <p:spPr>
          <a:xfrm flipH="1">
            <a:off x="3906825" y="2319300"/>
            <a:ext cx="1458300" cy="751500"/>
          </a:xfrm>
          <a:prstGeom prst="straightConnector1">
            <a:avLst/>
          </a:prstGeom>
          <a:noFill/>
          <a:ln w="9525" cap="flat" cmpd="sng">
            <a:solidFill>
              <a:srgbClr val="FF0000"/>
            </a:solidFill>
            <a:prstDash val="solid"/>
            <a:round/>
            <a:headEnd type="none" w="lg" len="lg"/>
            <a:tailEnd type="triangle" w="lg" len="lg"/>
          </a:ln>
        </p:spPr>
      </p:cxnSp>
      <p:cxnSp>
        <p:nvCxnSpPr>
          <p:cNvPr id="1021" name="Shape 1021"/>
          <p:cNvCxnSpPr>
            <a:stCxn id="1019" idx="1"/>
          </p:cNvCxnSpPr>
          <p:nvPr/>
        </p:nvCxnSpPr>
        <p:spPr>
          <a:xfrm rot="10800000">
            <a:off x="3899623" y="3301523"/>
            <a:ext cx="1577100" cy="699000"/>
          </a:xfrm>
          <a:prstGeom prst="straightConnector1">
            <a:avLst/>
          </a:prstGeom>
          <a:noFill/>
          <a:ln w="9525" cap="flat" cmpd="sng">
            <a:solidFill>
              <a:srgbClr val="FF0000"/>
            </a:solidFill>
            <a:prstDash val="solid"/>
            <a:round/>
            <a:headEnd type="none" w="lg" len="lg"/>
            <a:tailEnd type="triangle" w="lg" len="lg"/>
          </a:ln>
        </p:spPr>
      </p:cxnSp>
      <p:cxnSp>
        <p:nvCxnSpPr>
          <p:cNvPr id="1022" name="Shape 1022"/>
          <p:cNvCxnSpPr/>
          <p:nvPr/>
        </p:nvCxnSpPr>
        <p:spPr>
          <a:xfrm rot="10800000" flipH="1">
            <a:off x="6168725" y="1448875"/>
            <a:ext cx="930000" cy="520800"/>
          </a:xfrm>
          <a:prstGeom prst="straightConnector1">
            <a:avLst/>
          </a:prstGeom>
          <a:noFill/>
          <a:ln w="9525" cap="flat" cmpd="sng">
            <a:solidFill>
              <a:schemeClr val="dk2"/>
            </a:solidFill>
            <a:prstDash val="solid"/>
            <a:round/>
            <a:headEnd type="none" w="lg" len="lg"/>
            <a:tailEnd type="triangle" w="lg" len="lg"/>
          </a:ln>
        </p:spPr>
      </p:cxnSp>
      <p:cxnSp>
        <p:nvCxnSpPr>
          <p:cNvPr id="1023" name="Shape 1023"/>
          <p:cNvCxnSpPr/>
          <p:nvPr/>
        </p:nvCxnSpPr>
        <p:spPr>
          <a:xfrm>
            <a:off x="6161300" y="2304500"/>
            <a:ext cx="1063800" cy="409200"/>
          </a:xfrm>
          <a:prstGeom prst="straightConnector1">
            <a:avLst/>
          </a:prstGeom>
          <a:noFill/>
          <a:ln w="9525" cap="flat" cmpd="sng">
            <a:solidFill>
              <a:schemeClr val="dk2"/>
            </a:solidFill>
            <a:prstDash val="solid"/>
            <a:round/>
            <a:headEnd type="none" w="lg" len="lg"/>
            <a:tailEnd type="triangle" w="lg" len="lg"/>
          </a:ln>
        </p:spPr>
      </p:cxnSp>
      <p:cxnSp>
        <p:nvCxnSpPr>
          <p:cNvPr id="1024" name="Shape 1024"/>
          <p:cNvCxnSpPr/>
          <p:nvPr/>
        </p:nvCxnSpPr>
        <p:spPr>
          <a:xfrm rot="10800000" flipH="1">
            <a:off x="6183600" y="3450300"/>
            <a:ext cx="1182900" cy="669600"/>
          </a:xfrm>
          <a:prstGeom prst="straightConnector1">
            <a:avLst/>
          </a:prstGeom>
          <a:noFill/>
          <a:ln w="9525" cap="flat" cmpd="sng">
            <a:solidFill>
              <a:schemeClr val="dk2"/>
            </a:solidFill>
            <a:prstDash val="solid"/>
            <a:round/>
            <a:headEnd type="none" w="lg" len="lg"/>
            <a:tailEnd type="triangle" w="lg" len="lg"/>
          </a:ln>
        </p:spPr>
      </p:cxnSp>
      <p:cxnSp>
        <p:nvCxnSpPr>
          <p:cNvPr id="1025" name="Shape 1025"/>
          <p:cNvCxnSpPr>
            <a:stCxn id="1019" idx="5"/>
          </p:cNvCxnSpPr>
          <p:nvPr/>
        </p:nvCxnSpPr>
        <p:spPr>
          <a:xfrm>
            <a:off x="6087026" y="4610826"/>
            <a:ext cx="989400" cy="573000"/>
          </a:xfrm>
          <a:prstGeom prst="straightConnector1">
            <a:avLst/>
          </a:prstGeom>
          <a:noFill/>
          <a:ln w="9525" cap="flat" cmpd="sng">
            <a:solidFill>
              <a:schemeClr val="dk2"/>
            </a:solidFill>
            <a:prstDash val="solid"/>
            <a:round/>
            <a:headEnd type="none" w="lg" len="lg"/>
            <a:tailEnd type="triangle" w="lg" len="lg"/>
          </a:ln>
        </p:spPr>
      </p:cxnSp>
      <p:cxnSp>
        <p:nvCxnSpPr>
          <p:cNvPr id="1026" name="Shape 1026"/>
          <p:cNvCxnSpPr>
            <a:endCxn id="1015" idx="2"/>
          </p:cNvCxnSpPr>
          <p:nvPr/>
        </p:nvCxnSpPr>
        <p:spPr>
          <a:xfrm>
            <a:off x="1771425" y="3115500"/>
            <a:ext cx="1138500" cy="0"/>
          </a:xfrm>
          <a:prstGeom prst="straightConnector1">
            <a:avLst/>
          </a:prstGeom>
          <a:noFill/>
          <a:ln w="9525" cap="flat" cmpd="sng">
            <a:solidFill>
              <a:schemeClr val="dk2"/>
            </a:solidFill>
            <a:prstDash val="solid"/>
            <a:round/>
            <a:headEnd type="none" w="lg" len="lg"/>
            <a:tailEnd type="triangle" w="lg" len="lg"/>
          </a:ln>
        </p:spPr>
      </p:cxnSp>
      <p:sp>
        <p:nvSpPr>
          <p:cNvPr id="1027" name="Shape 1027"/>
          <p:cNvSpPr txBox="1"/>
          <p:nvPr/>
        </p:nvSpPr>
        <p:spPr>
          <a:xfrm>
            <a:off x="3961025" y="2903555"/>
            <a:ext cx="394500" cy="409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a:t>
            </a:r>
          </a:p>
        </p:txBody>
      </p:sp>
      <p:sp>
        <p:nvSpPr>
          <p:cNvPr id="2" name="Title 1"/>
          <p:cNvSpPr>
            <a:spLocks noGrp="1"/>
          </p:cNvSpPr>
          <p:nvPr>
            <p:ph type="title"/>
          </p:nvPr>
        </p:nvSpPr>
        <p:spPr>
          <a:xfrm>
            <a:off x="311700" y="227000"/>
            <a:ext cx="8520600" cy="763600"/>
          </a:xfrm>
        </p:spPr>
        <p:txBody>
          <a:bodyPr/>
          <a:lstStyle/>
          <a:p>
            <a:r>
              <a:rPr lang="en" dirty="0"/>
              <a:t>Gradients add at branches</a:t>
            </a:r>
            <a:endParaRPr lang="en-US" dirty="0"/>
          </a:p>
        </p:txBody>
      </p:sp>
      <p:sp>
        <p:nvSpPr>
          <p:cNvPr id="1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grpSp>
        <p:nvGrpSpPr>
          <p:cNvPr id="7" name="SMARTInkShape-Group553"/>
          <p:cNvGrpSpPr/>
          <p:nvPr/>
        </p:nvGrpSpPr>
        <p:grpSpPr>
          <a:xfrm>
            <a:off x="4327613" y="2477557"/>
            <a:ext cx="981623" cy="1174329"/>
            <a:chOff x="4327613" y="2477557"/>
            <a:chExt cx="981623" cy="1174329"/>
          </a:xfrm>
        </p:grpSpPr>
        <p:sp>
          <p:nvSpPr>
            <p:cNvPr id="3" name="SMARTInkShape-1534"/>
            <p:cNvSpPr/>
            <p:nvPr>
              <p:custDataLst>
                <p:tags r:id="rId1"/>
              </p:custDataLst>
            </p:nvPr>
          </p:nvSpPr>
          <p:spPr bwMode="auto">
            <a:xfrm>
              <a:off x="4374832" y="2477557"/>
              <a:ext cx="908687" cy="536638"/>
            </a:xfrm>
            <a:custGeom>
              <a:avLst/>
              <a:gdLst/>
              <a:ahLst/>
              <a:cxnLst/>
              <a:rect l="0" t="0" r="0" b="0"/>
              <a:pathLst>
                <a:path w="908687" h="536638">
                  <a:moveTo>
                    <a:pt x="908686" y="8468"/>
                  </a:moveTo>
                  <a:lnTo>
                    <a:pt x="908686" y="8468"/>
                  </a:lnTo>
                  <a:lnTo>
                    <a:pt x="908686" y="0"/>
                  </a:lnTo>
                  <a:lnTo>
                    <a:pt x="908686" y="4477"/>
                  </a:lnTo>
                  <a:lnTo>
                    <a:pt x="875630" y="31673"/>
                  </a:lnTo>
                  <a:lnTo>
                    <a:pt x="835391" y="61698"/>
                  </a:lnTo>
                  <a:lnTo>
                    <a:pt x="800863" y="86418"/>
                  </a:lnTo>
                  <a:lnTo>
                    <a:pt x="779654" y="102345"/>
                  </a:lnTo>
                  <a:lnTo>
                    <a:pt x="756942" y="119630"/>
                  </a:lnTo>
                  <a:lnTo>
                    <a:pt x="733228" y="137821"/>
                  </a:lnTo>
                  <a:lnTo>
                    <a:pt x="708847" y="156616"/>
                  </a:lnTo>
                  <a:lnTo>
                    <a:pt x="684020" y="175813"/>
                  </a:lnTo>
                  <a:lnTo>
                    <a:pt x="658896" y="195279"/>
                  </a:lnTo>
                  <a:lnTo>
                    <a:pt x="633574" y="214924"/>
                  </a:lnTo>
                  <a:lnTo>
                    <a:pt x="608120" y="234688"/>
                  </a:lnTo>
                  <a:lnTo>
                    <a:pt x="582579" y="253579"/>
                  </a:lnTo>
                  <a:lnTo>
                    <a:pt x="556979" y="271887"/>
                  </a:lnTo>
                  <a:lnTo>
                    <a:pt x="531339" y="289808"/>
                  </a:lnTo>
                  <a:lnTo>
                    <a:pt x="504721" y="307471"/>
                  </a:lnTo>
                  <a:lnTo>
                    <a:pt x="477451" y="324961"/>
                  </a:lnTo>
                  <a:lnTo>
                    <a:pt x="449746" y="342336"/>
                  </a:lnTo>
                  <a:lnTo>
                    <a:pt x="423656" y="357729"/>
                  </a:lnTo>
                  <a:lnTo>
                    <a:pt x="398643" y="371801"/>
                  </a:lnTo>
                  <a:lnTo>
                    <a:pt x="374347" y="384992"/>
                  </a:lnTo>
                  <a:lnTo>
                    <a:pt x="349577" y="398549"/>
                  </a:lnTo>
                  <a:lnTo>
                    <a:pt x="324491" y="412350"/>
                  </a:lnTo>
                  <a:lnTo>
                    <a:pt x="299195" y="426313"/>
                  </a:lnTo>
                  <a:lnTo>
                    <a:pt x="274711" y="438478"/>
                  </a:lnTo>
                  <a:lnTo>
                    <a:pt x="250769" y="449447"/>
                  </a:lnTo>
                  <a:lnTo>
                    <a:pt x="227186" y="459616"/>
                  </a:lnTo>
                  <a:lnTo>
                    <a:pt x="204798" y="469253"/>
                  </a:lnTo>
                  <a:lnTo>
                    <a:pt x="162141" y="487581"/>
                  </a:lnTo>
                  <a:lnTo>
                    <a:pt x="120958" y="502712"/>
                  </a:lnTo>
                  <a:lnTo>
                    <a:pt x="82335" y="515787"/>
                  </a:lnTo>
                  <a:lnTo>
                    <a:pt x="49293" y="527948"/>
                  </a:lnTo>
                  <a:lnTo>
                    <a:pt x="17569" y="536403"/>
                  </a:lnTo>
                  <a:lnTo>
                    <a:pt x="11713" y="536637"/>
                  </a:lnTo>
                  <a:lnTo>
                    <a:pt x="7809" y="535840"/>
                  </a:lnTo>
                  <a:lnTo>
                    <a:pt x="0" y="5313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SMARTInkShape-1535"/>
            <p:cNvSpPr/>
            <p:nvPr>
              <p:custDataLst>
                <p:tags r:id="rId2"/>
              </p:custDataLst>
            </p:nvPr>
          </p:nvSpPr>
          <p:spPr bwMode="auto">
            <a:xfrm>
              <a:off x="4327613" y="2828925"/>
              <a:ext cx="184381" cy="276581"/>
            </a:xfrm>
            <a:custGeom>
              <a:avLst/>
              <a:gdLst/>
              <a:ahLst/>
              <a:cxnLst/>
              <a:rect l="0" t="0" r="0" b="0"/>
              <a:pathLst>
                <a:path w="184381" h="276581">
                  <a:moveTo>
                    <a:pt x="184380" y="0"/>
                  </a:moveTo>
                  <a:lnTo>
                    <a:pt x="184380" y="0"/>
                  </a:lnTo>
                  <a:lnTo>
                    <a:pt x="144481" y="38945"/>
                  </a:lnTo>
                  <a:lnTo>
                    <a:pt x="113942" y="65886"/>
                  </a:lnTo>
                  <a:lnTo>
                    <a:pt x="83224" y="94370"/>
                  </a:lnTo>
                  <a:lnTo>
                    <a:pt x="55602" y="123857"/>
                  </a:lnTo>
                  <a:lnTo>
                    <a:pt x="33800" y="156013"/>
                  </a:lnTo>
                  <a:lnTo>
                    <a:pt x="10011" y="197144"/>
                  </a:lnTo>
                  <a:lnTo>
                    <a:pt x="0" y="233461"/>
                  </a:lnTo>
                  <a:lnTo>
                    <a:pt x="1452" y="243271"/>
                  </a:lnTo>
                  <a:lnTo>
                    <a:pt x="10686" y="259250"/>
                  </a:lnTo>
                  <a:lnTo>
                    <a:pt x="29395" y="270162"/>
                  </a:lnTo>
                  <a:lnTo>
                    <a:pt x="41051" y="274406"/>
                  </a:lnTo>
                  <a:lnTo>
                    <a:pt x="74323" y="276580"/>
                  </a:lnTo>
                  <a:lnTo>
                    <a:pt x="112606" y="275324"/>
                  </a:lnTo>
                  <a:lnTo>
                    <a:pt x="148670" y="274766"/>
                  </a:lnTo>
                  <a:lnTo>
                    <a:pt x="184380"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SMARTInkShape-1536"/>
            <p:cNvSpPr/>
            <p:nvPr>
              <p:custDataLst>
                <p:tags r:id="rId3"/>
              </p:custDataLst>
            </p:nvPr>
          </p:nvSpPr>
          <p:spPr bwMode="auto">
            <a:xfrm>
              <a:off x="4355623" y="3300413"/>
              <a:ext cx="953613" cy="351473"/>
            </a:xfrm>
            <a:custGeom>
              <a:avLst/>
              <a:gdLst/>
              <a:ahLst/>
              <a:cxnLst/>
              <a:rect l="0" t="0" r="0" b="0"/>
              <a:pathLst>
                <a:path w="953613" h="351473">
                  <a:moveTo>
                    <a:pt x="953612" y="351472"/>
                  </a:moveTo>
                  <a:lnTo>
                    <a:pt x="953612" y="351472"/>
                  </a:lnTo>
                  <a:lnTo>
                    <a:pt x="925321" y="350519"/>
                  </a:lnTo>
                  <a:lnTo>
                    <a:pt x="887956" y="334104"/>
                  </a:lnTo>
                  <a:lnTo>
                    <a:pt x="855101" y="320609"/>
                  </a:lnTo>
                  <a:lnTo>
                    <a:pt x="826009" y="307275"/>
                  </a:lnTo>
                  <a:lnTo>
                    <a:pt x="787680" y="294999"/>
                  </a:lnTo>
                  <a:lnTo>
                    <a:pt x="763933" y="288106"/>
                  </a:lnTo>
                  <a:lnTo>
                    <a:pt x="737624" y="280653"/>
                  </a:lnTo>
                  <a:lnTo>
                    <a:pt x="709608" y="272827"/>
                  </a:lnTo>
                  <a:lnTo>
                    <a:pt x="679500" y="263799"/>
                  </a:lnTo>
                  <a:lnTo>
                    <a:pt x="647998" y="253971"/>
                  </a:lnTo>
                  <a:lnTo>
                    <a:pt x="615567" y="243609"/>
                  </a:lnTo>
                  <a:lnTo>
                    <a:pt x="582516" y="232891"/>
                  </a:lnTo>
                  <a:lnTo>
                    <a:pt x="549052" y="221935"/>
                  </a:lnTo>
                  <a:lnTo>
                    <a:pt x="515313" y="210822"/>
                  </a:lnTo>
                  <a:lnTo>
                    <a:pt x="482343" y="198650"/>
                  </a:lnTo>
                  <a:lnTo>
                    <a:pt x="449885" y="185773"/>
                  </a:lnTo>
                  <a:lnTo>
                    <a:pt x="417769" y="172426"/>
                  </a:lnTo>
                  <a:lnTo>
                    <a:pt x="386833" y="159718"/>
                  </a:lnTo>
                  <a:lnTo>
                    <a:pt x="356685" y="147436"/>
                  </a:lnTo>
                  <a:lnTo>
                    <a:pt x="327060" y="135438"/>
                  </a:lnTo>
                  <a:lnTo>
                    <a:pt x="297786" y="123629"/>
                  </a:lnTo>
                  <a:lnTo>
                    <a:pt x="268744" y="111947"/>
                  </a:lnTo>
                  <a:lnTo>
                    <a:pt x="239859" y="100348"/>
                  </a:lnTo>
                  <a:lnTo>
                    <a:pt x="212981" y="89759"/>
                  </a:lnTo>
                  <a:lnTo>
                    <a:pt x="187443" y="79842"/>
                  </a:lnTo>
                  <a:lnTo>
                    <a:pt x="162798" y="70373"/>
                  </a:lnTo>
                  <a:lnTo>
                    <a:pt x="139700" y="61202"/>
                  </a:lnTo>
                  <a:lnTo>
                    <a:pt x="117634" y="52231"/>
                  </a:lnTo>
                  <a:lnTo>
                    <a:pt x="78194" y="35596"/>
                  </a:lnTo>
                  <a:lnTo>
                    <a:pt x="36475" y="16473"/>
                  </a:lnTo>
                  <a:lnTo>
                    <a:pt x="398" y="1571"/>
                  </a:lnTo>
                  <a:lnTo>
                    <a:pt x="0" y="1047"/>
                  </a:lnTo>
                  <a:lnTo>
                    <a:pt x="20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SMARTInkShape-1537"/>
            <p:cNvSpPr/>
            <p:nvPr>
              <p:custDataLst>
                <p:tags r:id="rId4"/>
              </p:custDataLst>
            </p:nvPr>
          </p:nvSpPr>
          <p:spPr bwMode="auto">
            <a:xfrm>
              <a:off x="4368102" y="3249144"/>
              <a:ext cx="101029" cy="179857"/>
            </a:xfrm>
            <a:custGeom>
              <a:avLst/>
              <a:gdLst/>
              <a:ahLst/>
              <a:cxnLst/>
              <a:rect l="0" t="0" r="0" b="0"/>
              <a:pathLst>
                <a:path w="101029" h="179857">
                  <a:moveTo>
                    <a:pt x="92455" y="25551"/>
                  </a:moveTo>
                  <a:lnTo>
                    <a:pt x="92455" y="25551"/>
                  </a:lnTo>
                  <a:lnTo>
                    <a:pt x="61211" y="6238"/>
                  </a:lnTo>
                  <a:lnTo>
                    <a:pt x="43934" y="1731"/>
                  </a:lnTo>
                  <a:lnTo>
                    <a:pt x="14144" y="0"/>
                  </a:lnTo>
                  <a:lnTo>
                    <a:pt x="10720" y="1849"/>
                  </a:lnTo>
                  <a:lnTo>
                    <a:pt x="4376" y="8984"/>
                  </a:lnTo>
                  <a:lnTo>
                    <a:pt x="921" y="18505"/>
                  </a:lnTo>
                  <a:lnTo>
                    <a:pt x="0" y="23711"/>
                  </a:lnTo>
                  <a:lnTo>
                    <a:pt x="1517" y="34576"/>
                  </a:lnTo>
                  <a:lnTo>
                    <a:pt x="14802" y="66175"/>
                  </a:lnTo>
                  <a:lnTo>
                    <a:pt x="42615" y="103213"/>
                  </a:lnTo>
                  <a:lnTo>
                    <a:pt x="67210" y="135134"/>
                  </a:lnTo>
                  <a:lnTo>
                    <a:pt x="101028" y="1798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129110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Duality in </a:t>
            </a:r>
            <a:r>
              <a:rPr lang="en-US" dirty="0" err="1" smtClean="0"/>
              <a:t>Fprop</a:t>
            </a:r>
            <a:r>
              <a:rPr lang="en-US" dirty="0" smtClean="0"/>
              <a:t> and </a:t>
            </a:r>
            <a:r>
              <a:rPr lang="en-US" dirty="0" err="1" smtClean="0"/>
              <a:t>Bprop</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19</a:t>
            </a:fld>
            <a:endParaRPr lang="en-US"/>
          </a:p>
        </p:txBody>
      </p:sp>
      <p:sp>
        <p:nvSpPr>
          <p:cNvPr id="6" name="Oval 8"/>
          <p:cNvSpPr>
            <a:spLocks noChangeArrowheads="1"/>
          </p:cNvSpPr>
          <p:nvPr/>
        </p:nvSpPr>
        <p:spPr bwMode="auto">
          <a:xfrm>
            <a:off x="3164280" y="3197488"/>
            <a:ext cx="414720" cy="414764"/>
          </a:xfrm>
          <a:prstGeom prst="ellipse">
            <a:avLst/>
          </a:prstGeom>
          <a:noFill/>
          <a:ln w="3672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7" name="Line 9"/>
          <p:cNvSpPr>
            <a:spLocks noChangeShapeType="1"/>
          </p:cNvSpPr>
          <p:nvPr/>
        </p:nvSpPr>
        <p:spPr bwMode="auto">
          <a:xfrm>
            <a:off x="2607000" y="2847530"/>
            <a:ext cx="622080" cy="41476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 name="Line 10"/>
          <p:cNvSpPr>
            <a:spLocks noChangeShapeType="1"/>
          </p:cNvSpPr>
          <p:nvPr/>
        </p:nvSpPr>
        <p:spPr bwMode="auto">
          <a:xfrm flipV="1">
            <a:off x="2608440" y="3466796"/>
            <a:ext cx="622080" cy="41764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 name="Line 11"/>
          <p:cNvSpPr>
            <a:spLocks noChangeShapeType="1"/>
          </p:cNvSpPr>
          <p:nvPr/>
        </p:nvSpPr>
        <p:spPr bwMode="auto">
          <a:xfrm>
            <a:off x="3551640" y="3381828"/>
            <a:ext cx="6076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0" name="Oval 12"/>
          <p:cNvSpPr>
            <a:spLocks noChangeArrowheads="1"/>
          </p:cNvSpPr>
          <p:nvPr/>
        </p:nvSpPr>
        <p:spPr bwMode="auto">
          <a:xfrm flipH="1">
            <a:off x="6355320" y="4405774"/>
            <a:ext cx="414720" cy="414764"/>
          </a:xfrm>
          <a:prstGeom prst="ellipse">
            <a:avLst/>
          </a:prstGeom>
          <a:noFill/>
          <a:ln w="3672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11" name="Line 13"/>
          <p:cNvSpPr>
            <a:spLocks noChangeShapeType="1"/>
          </p:cNvSpPr>
          <p:nvPr/>
        </p:nvSpPr>
        <p:spPr bwMode="auto">
          <a:xfrm flipH="1">
            <a:off x="6703801" y="4055818"/>
            <a:ext cx="624960" cy="414764"/>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2" name="Line 14"/>
          <p:cNvSpPr>
            <a:spLocks noChangeShapeType="1"/>
          </p:cNvSpPr>
          <p:nvPr/>
        </p:nvSpPr>
        <p:spPr bwMode="auto">
          <a:xfrm flipH="1" flipV="1">
            <a:off x="6703801" y="4675083"/>
            <a:ext cx="624960" cy="417644"/>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 name="Line 15"/>
          <p:cNvSpPr>
            <a:spLocks noChangeShapeType="1"/>
          </p:cNvSpPr>
          <p:nvPr/>
        </p:nvSpPr>
        <p:spPr bwMode="auto">
          <a:xfrm flipH="1">
            <a:off x="5773560" y="4590113"/>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4" name="Line 16"/>
          <p:cNvSpPr>
            <a:spLocks noChangeShapeType="1"/>
          </p:cNvSpPr>
          <p:nvPr/>
        </p:nvSpPr>
        <p:spPr bwMode="auto">
          <a:xfrm flipH="1">
            <a:off x="5868600" y="3088037"/>
            <a:ext cx="610560" cy="1440"/>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 name="Line 17"/>
          <p:cNvSpPr>
            <a:spLocks noChangeShapeType="1"/>
          </p:cNvSpPr>
          <p:nvPr/>
        </p:nvSpPr>
        <p:spPr bwMode="auto">
          <a:xfrm flipH="1">
            <a:off x="5868600" y="3708741"/>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6" name="Line 18"/>
          <p:cNvSpPr>
            <a:spLocks noChangeShapeType="1"/>
          </p:cNvSpPr>
          <p:nvPr/>
        </p:nvSpPr>
        <p:spPr bwMode="auto">
          <a:xfrm>
            <a:off x="6483480" y="3088037"/>
            <a:ext cx="1440" cy="622145"/>
          </a:xfrm>
          <a:prstGeom prst="line">
            <a:avLst/>
          </a:prstGeom>
          <a:noFill/>
          <a:ln w="36720" cap="flat">
            <a:solidFill>
              <a:srgbClr val="00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7" name="Line 19"/>
          <p:cNvSpPr>
            <a:spLocks noChangeShapeType="1"/>
          </p:cNvSpPr>
          <p:nvPr/>
        </p:nvSpPr>
        <p:spPr bwMode="auto">
          <a:xfrm flipH="1">
            <a:off x="6457560" y="3414950"/>
            <a:ext cx="610560" cy="1441"/>
          </a:xfrm>
          <a:prstGeom prst="line">
            <a:avLst/>
          </a:prstGeom>
          <a:noFill/>
          <a:ln w="36720" cap="flat">
            <a:solidFill>
              <a:srgbClr val="00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8" name="Line 20"/>
          <p:cNvSpPr>
            <a:spLocks noChangeShapeType="1"/>
          </p:cNvSpPr>
          <p:nvPr/>
        </p:nvSpPr>
        <p:spPr bwMode="auto">
          <a:xfrm>
            <a:off x="3224761" y="4165270"/>
            <a:ext cx="6076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Line 21"/>
          <p:cNvSpPr>
            <a:spLocks noChangeShapeType="1"/>
          </p:cNvSpPr>
          <p:nvPr/>
        </p:nvSpPr>
        <p:spPr bwMode="auto">
          <a:xfrm>
            <a:off x="3224761" y="4785974"/>
            <a:ext cx="607680" cy="1441"/>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0" name="Line 22"/>
          <p:cNvSpPr>
            <a:spLocks noChangeShapeType="1"/>
          </p:cNvSpPr>
          <p:nvPr/>
        </p:nvSpPr>
        <p:spPr bwMode="auto">
          <a:xfrm>
            <a:off x="3220440" y="4165270"/>
            <a:ext cx="1440" cy="622145"/>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1" name="Line 23"/>
          <p:cNvSpPr>
            <a:spLocks noChangeShapeType="1"/>
          </p:cNvSpPr>
          <p:nvPr/>
        </p:nvSpPr>
        <p:spPr bwMode="auto">
          <a:xfrm>
            <a:off x="2637241" y="4492183"/>
            <a:ext cx="607680" cy="1441"/>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2" name="Line 24"/>
          <p:cNvSpPr>
            <a:spLocks noChangeShapeType="1"/>
          </p:cNvSpPr>
          <p:nvPr/>
        </p:nvSpPr>
        <p:spPr bwMode="auto">
          <a:xfrm>
            <a:off x="2042520" y="3982370"/>
            <a:ext cx="5806080" cy="1441"/>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3" name="Line 25"/>
          <p:cNvSpPr>
            <a:spLocks noChangeShapeType="1"/>
          </p:cNvSpPr>
          <p:nvPr/>
        </p:nvSpPr>
        <p:spPr bwMode="auto">
          <a:xfrm>
            <a:off x="2042520" y="2774084"/>
            <a:ext cx="5806080" cy="1440"/>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4" name="Line 26"/>
          <p:cNvSpPr>
            <a:spLocks noChangeShapeType="1"/>
          </p:cNvSpPr>
          <p:nvPr/>
        </p:nvSpPr>
        <p:spPr bwMode="auto">
          <a:xfrm flipV="1">
            <a:off x="4844760" y="2412605"/>
            <a:ext cx="1440" cy="2491462"/>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5" name="Text Box 27"/>
          <p:cNvSpPr txBox="1">
            <a:spLocks noChangeArrowheads="1"/>
          </p:cNvSpPr>
          <p:nvPr/>
        </p:nvSpPr>
        <p:spPr bwMode="auto">
          <a:xfrm>
            <a:off x="2804760" y="2362201"/>
            <a:ext cx="1248960" cy="698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dirty="0">
                <a:latin typeface="FreeSans" charset="0"/>
              </a:rPr>
              <a:t>FPROP</a:t>
            </a:r>
          </a:p>
        </p:txBody>
      </p:sp>
      <p:sp>
        <p:nvSpPr>
          <p:cNvPr id="26" name="Text Box 28"/>
          <p:cNvSpPr txBox="1">
            <a:spLocks noChangeArrowheads="1"/>
          </p:cNvSpPr>
          <p:nvPr/>
        </p:nvSpPr>
        <p:spPr bwMode="auto">
          <a:xfrm>
            <a:off x="5746200" y="2362200"/>
            <a:ext cx="1272960" cy="4421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a:latin typeface="FreeSans" charset="0"/>
              </a:rPr>
              <a:t>BPROP</a:t>
            </a:r>
          </a:p>
        </p:txBody>
      </p:sp>
      <p:sp>
        <p:nvSpPr>
          <p:cNvPr id="27" name="Text Box 29"/>
          <p:cNvSpPr txBox="1">
            <a:spLocks noChangeArrowheads="1"/>
          </p:cNvSpPr>
          <p:nvPr/>
        </p:nvSpPr>
        <p:spPr bwMode="auto">
          <a:xfrm rot="16200000">
            <a:off x="1849517" y="3203265"/>
            <a:ext cx="829527" cy="3139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SUM</a:t>
            </a:r>
          </a:p>
        </p:txBody>
      </p:sp>
      <p:sp>
        <p:nvSpPr>
          <p:cNvPr id="28" name="Text Box 30"/>
          <p:cNvSpPr txBox="1">
            <a:spLocks noChangeArrowheads="1"/>
          </p:cNvSpPr>
          <p:nvPr/>
        </p:nvSpPr>
        <p:spPr bwMode="auto">
          <a:xfrm rot="16200000">
            <a:off x="1965437" y="4229385"/>
            <a:ext cx="829527" cy="5457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COPY</a:t>
            </a:r>
          </a:p>
          <a:p>
            <a:pPr algn="ctr"/>
            <a:endParaRPr lang="en-US">
              <a:latin typeface="FreeSans" charset="0"/>
            </a:endParaRPr>
          </a:p>
        </p:txBody>
      </p:sp>
      <p:sp>
        <p:nvSpPr>
          <p:cNvPr id="29" name="SMARTInkShape-1538"/>
          <p:cNvSpPr/>
          <p:nvPr>
            <p:custDataLst>
              <p:tags r:id="rId1"/>
            </p:custDataLst>
          </p:nvPr>
        </p:nvSpPr>
        <p:spPr bwMode="auto">
          <a:xfrm>
            <a:off x="1498106" y="917257"/>
            <a:ext cx="1627007" cy="60009"/>
          </a:xfrm>
          <a:custGeom>
            <a:avLst/>
            <a:gdLst/>
            <a:ahLst/>
            <a:cxnLst/>
            <a:rect l="0" t="0" r="0" b="0"/>
            <a:pathLst>
              <a:path w="1627007" h="60009">
                <a:moveTo>
                  <a:pt x="4939" y="60008"/>
                </a:moveTo>
                <a:lnTo>
                  <a:pt x="4939" y="60008"/>
                </a:lnTo>
                <a:lnTo>
                  <a:pt x="388" y="50906"/>
                </a:lnTo>
                <a:lnTo>
                  <a:pt x="0" y="47273"/>
                </a:lnTo>
                <a:lnTo>
                  <a:pt x="4101" y="36188"/>
                </a:lnTo>
                <a:lnTo>
                  <a:pt x="18343" y="34853"/>
                </a:lnTo>
                <a:lnTo>
                  <a:pt x="56552" y="41245"/>
                </a:lnTo>
                <a:lnTo>
                  <a:pt x="97173" y="48945"/>
                </a:lnTo>
                <a:lnTo>
                  <a:pt x="131974" y="54456"/>
                </a:lnTo>
                <a:lnTo>
                  <a:pt x="154399" y="55354"/>
                </a:lnTo>
                <a:lnTo>
                  <a:pt x="179827" y="55001"/>
                </a:lnTo>
                <a:lnTo>
                  <a:pt x="207256" y="53812"/>
                </a:lnTo>
                <a:lnTo>
                  <a:pt x="237924" y="53020"/>
                </a:lnTo>
                <a:lnTo>
                  <a:pt x="270753" y="52492"/>
                </a:lnTo>
                <a:lnTo>
                  <a:pt x="305021" y="52140"/>
                </a:lnTo>
                <a:lnTo>
                  <a:pt x="342153" y="50952"/>
                </a:lnTo>
                <a:lnTo>
                  <a:pt x="381196" y="49208"/>
                </a:lnTo>
                <a:lnTo>
                  <a:pt x="421512" y="47093"/>
                </a:lnTo>
                <a:lnTo>
                  <a:pt x="463629" y="45683"/>
                </a:lnTo>
                <a:lnTo>
                  <a:pt x="506948" y="44743"/>
                </a:lnTo>
                <a:lnTo>
                  <a:pt x="551066" y="44116"/>
                </a:lnTo>
                <a:lnTo>
                  <a:pt x="595719" y="42746"/>
                </a:lnTo>
                <a:lnTo>
                  <a:pt x="640727" y="40880"/>
                </a:lnTo>
                <a:lnTo>
                  <a:pt x="685973" y="38684"/>
                </a:lnTo>
                <a:lnTo>
                  <a:pt x="733282" y="36267"/>
                </a:lnTo>
                <a:lnTo>
                  <a:pt x="781966" y="33703"/>
                </a:lnTo>
                <a:lnTo>
                  <a:pt x="831567" y="31041"/>
                </a:lnTo>
                <a:lnTo>
                  <a:pt x="879874" y="28314"/>
                </a:lnTo>
                <a:lnTo>
                  <a:pt x="927319" y="25544"/>
                </a:lnTo>
                <a:lnTo>
                  <a:pt x="974189" y="22744"/>
                </a:lnTo>
                <a:lnTo>
                  <a:pt x="1019723" y="19926"/>
                </a:lnTo>
                <a:lnTo>
                  <a:pt x="1064367" y="17094"/>
                </a:lnTo>
                <a:lnTo>
                  <a:pt x="1108417" y="14254"/>
                </a:lnTo>
                <a:lnTo>
                  <a:pt x="1151118" y="12360"/>
                </a:lnTo>
                <a:lnTo>
                  <a:pt x="1192921" y="11098"/>
                </a:lnTo>
                <a:lnTo>
                  <a:pt x="1234125" y="10256"/>
                </a:lnTo>
                <a:lnTo>
                  <a:pt x="1273024" y="9695"/>
                </a:lnTo>
                <a:lnTo>
                  <a:pt x="1310386" y="9321"/>
                </a:lnTo>
                <a:lnTo>
                  <a:pt x="1346725" y="9072"/>
                </a:lnTo>
                <a:lnTo>
                  <a:pt x="1380475" y="8905"/>
                </a:lnTo>
                <a:lnTo>
                  <a:pt x="1412501" y="8795"/>
                </a:lnTo>
                <a:lnTo>
                  <a:pt x="1443376" y="8721"/>
                </a:lnTo>
                <a:lnTo>
                  <a:pt x="1470627" y="8672"/>
                </a:lnTo>
                <a:lnTo>
                  <a:pt x="1495462" y="8639"/>
                </a:lnTo>
                <a:lnTo>
                  <a:pt x="1518686" y="8617"/>
                </a:lnTo>
                <a:lnTo>
                  <a:pt x="1557190" y="8592"/>
                </a:lnTo>
                <a:lnTo>
                  <a:pt x="1598023" y="6039"/>
                </a:lnTo>
                <a:lnTo>
                  <a:pt x="1626509" y="796"/>
                </a:lnTo>
                <a:lnTo>
                  <a:pt x="1627006" y="531"/>
                </a:lnTo>
                <a:lnTo>
                  <a:pt x="1626385" y="354"/>
                </a:lnTo>
                <a:lnTo>
                  <a:pt x="160799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1539"/>
          <p:cNvSpPr/>
          <p:nvPr>
            <p:custDataLst>
              <p:tags r:id="rId2"/>
            </p:custDataLst>
          </p:nvPr>
        </p:nvSpPr>
        <p:spPr bwMode="auto">
          <a:xfrm>
            <a:off x="3843338" y="857250"/>
            <a:ext cx="910247" cy="60008"/>
          </a:xfrm>
          <a:custGeom>
            <a:avLst/>
            <a:gdLst/>
            <a:ahLst/>
            <a:cxnLst/>
            <a:rect l="0" t="0" r="0" b="0"/>
            <a:pathLst>
              <a:path w="910247" h="60008">
                <a:moveTo>
                  <a:pt x="0" y="60007"/>
                </a:moveTo>
                <a:lnTo>
                  <a:pt x="0" y="60007"/>
                </a:lnTo>
                <a:lnTo>
                  <a:pt x="0" y="36188"/>
                </a:lnTo>
                <a:lnTo>
                  <a:pt x="13652" y="30301"/>
                </a:lnTo>
                <a:lnTo>
                  <a:pt x="40345" y="27076"/>
                </a:lnTo>
                <a:lnTo>
                  <a:pt x="76936" y="30671"/>
                </a:lnTo>
                <a:lnTo>
                  <a:pt x="116744" y="32681"/>
                </a:lnTo>
                <a:lnTo>
                  <a:pt x="140694" y="33218"/>
                </a:lnTo>
                <a:lnTo>
                  <a:pt x="167138" y="34528"/>
                </a:lnTo>
                <a:lnTo>
                  <a:pt x="195245" y="36353"/>
                </a:lnTo>
                <a:lnTo>
                  <a:pt x="224461" y="38523"/>
                </a:lnTo>
                <a:lnTo>
                  <a:pt x="259178" y="39017"/>
                </a:lnTo>
                <a:lnTo>
                  <a:pt x="297563" y="38394"/>
                </a:lnTo>
                <a:lnTo>
                  <a:pt x="338392" y="37026"/>
                </a:lnTo>
                <a:lnTo>
                  <a:pt x="381805" y="36114"/>
                </a:lnTo>
                <a:lnTo>
                  <a:pt x="426939" y="35506"/>
                </a:lnTo>
                <a:lnTo>
                  <a:pt x="473221" y="35101"/>
                </a:lnTo>
                <a:lnTo>
                  <a:pt x="520268" y="32925"/>
                </a:lnTo>
                <a:lnTo>
                  <a:pt x="567825" y="29570"/>
                </a:lnTo>
                <a:lnTo>
                  <a:pt x="615723" y="25428"/>
                </a:lnTo>
                <a:lnTo>
                  <a:pt x="660037" y="21715"/>
                </a:lnTo>
                <a:lnTo>
                  <a:pt x="701962" y="18286"/>
                </a:lnTo>
                <a:lnTo>
                  <a:pt x="742295" y="15049"/>
                </a:lnTo>
                <a:lnTo>
                  <a:pt x="777755" y="12890"/>
                </a:lnTo>
                <a:lnTo>
                  <a:pt x="809968" y="11451"/>
                </a:lnTo>
                <a:lnTo>
                  <a:pt x="840016" y="10491"/>
                </a:lnTo>
                <a:lnTo>
                  <a:pt x="878482" y="6885"/>
                </a:lnTo>
                <a:lnTo>
                  <a:pt x="909598" y="1360"/>
                </a:lnTo>
                <a:lnTo>
                  <a:pt x="910246" y="907"/>
                </a:lnTo>
                <a:lnTo>
                  <a:pt x="90011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540"/>
          <p:cNvSpPr/>
          <p:nvPr>
            <p:custDataLst>
              <p:tags r:id="rId3"/>
            </p:custDataLst>
          </p:nvPr>
        </p:nvSpPr>
        <p:spPr bwMode="auto">
          <a:xfrm>
            <a:off x="6329363" y="891543"/>
            <a:ext cx="1388745" cy="65944"/>
          </a:xfrm>
          <a:custGeom>
            <a:avLst/>
            <a:gdLst/>
            <a:ahLst/>
            <a:cxnLst/>
            <a:rect l="0" t="0" r="0" b="0"/>
            <a:pathLst>
              <a:path w="1388745" h="65944">
                <a:moveTo>
                  <a:pt x="0" y="8570"/>
                </a:moveTo>
                <a:lnTo>
                  <a:pt x="0" y="8570"/>
                </a:lnTo>
                <a:lnTo>
                  <a:pt x="0" y="1189"/>
                </a:lnTo>
                <a:lnTo>
                  <a:pt x="952" y="791"/>
                </a:lnTo>
                <a:lnTo>
                  <a:pt x="29645" y="154"/>
                </a:lnTo>
                <a:lnTo>
                  <a:pt x="48338" y="102"/>
                </a:lnTo>
                <a:lnTo>
                  <a:pt x="76040" y="67"/>
                </a:lnTo>
                <a:lnTo>
                  <a:pt x="109748" y="43"/>
                </a:lnTo>
                <a:lnTo>
                  <a:pt x="147460" y="28"/>
                </a:lnTo>
                <a:lnTo>
                  <a:pt x="193557" y="18"/>
                </a:lnTo>
                <a:lnTo>
                  <a:pt x="245243" y="11"/>
                </a:lnTo>
                <a:lnTo>
                  <a:pt x="300655" y="6"/>
                </a:lnTo>
                <a:lnTo>
                  <a:pt x="361408" y="3"/>
                </a:lnTo>
                <a:lnTo>
                  <a:pt x="425724" y="1"/>
                </a:lnTo>
                <a:lnTo>
                  <a:pt x="492414" y="0"/>
                </a:lnTo>
                <a:lnTo>
                  <a:pt x="563543" y="1904"/>
                </a:lnTo>
                <a:lnTo>
                  <a:pt x="637632" y="5078"/>
                </a:lnTo>
                <a:lnTo>
                  <a:pt x="713695" y="9099"/>
                </a:lnTo>
                <a:lnTo>
                  <a:pt x="789169" y="13685"/>
                </a:lnTo>
                <a:lnTo>
                  <a:pt x="864250" y="18648"/>
                </a:lnTo>
                <a:lnTo>
                  <a:pt x="939069" y="23861"/>
                </a:lnTo>
                <a:lnTo>
                  <a:pt x="1008950" y="30194"/>
                </a:lnTo>
                <a:lnTo>
                  <a:pt x="1075542" y="37273"/>
                </a:lnTo>
                <a:lnTo>
                  <a:pt x="1139938" y="44850"/>
                </a:lnTo>
                <a:lnTo>
                  <a:pt x="1194298" y="50854"/>
                </a:lnTo>
                <a:lnTo>
                  <a:pt x="1241969" y="55809"/>
                </a:lnTo>
                <a:lnTo>
                  <a:pt x="1285178" y="60065"/>
                </a:lnTo>
                <a:lnTo>
                  <a:pt x="1317796" y="62902"/>
                </a:lnTo>
                <a:lnTo>
                  <a:pt x="1343350" y="64794"/>
                </a:lnTo>
                <a:lnTo>
                  <a:pt x="1376189" y="65943"/>
                </a:lnTo>
                <a:lnTo>
                  <a:pt x="1382279" y="64916"/>
                </a:lnTo>
                <a:lnTo>
                  <a:pt x="1388744" y="600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1541"/>
          <p:cNvSpPr/>
          <p:nvPr>
            <p:custDataLst>
              <p:tags r:id="rId4"/>
            </p:custDataLst>
          </p:nvPr>
        </p:nvSpPr>
        <p:spPr bwMode="auto">
          <a:xfrm>
            <a:off x="3081313" y="3197542"/>
            <a:ext cx="455197" cy="450158"/>
          </a:xfrm>
          <a:custGeom>
            <a:avLst/>
            <a:gdLst/>
            <a:ahLst/>
            <a:cxnLst/>
            <a:rect l="0" t="0" r="0" b="0"/>
            <a:pathLst>
              <a:path w="455197" h="450158">
                <a:moveTo>
                  <a:pt x="136232" y="0"/>
                </a:moveTo>
                <a:lnTo>
                  <a:pt x="136232" y="0"/>
                </a:lnTo>
                <a:lnTo>
                  <a:pt x="131681" y="4551"/>
                </a:lnTo>
                <a:lnTo>
                  <a:pt x="126907" y="6786"/>
                </a:lnTo>
                <a:lnTo>
                  <a:pt x="113273" y="9290"/>
                </a:lnTo>
                <a:lnTo>
                  <a:pt x="99072" y="20474"/>
                </a:lnTo>
                <a:lnTo>
                  <a:pt x="81761" y="39322"/>
                </a:lnTo>
                <a:lnTo>
                  <a:pt x="60596" y="77815"/>
                </a:lnTo>
                <a:lnTo>
                  <a:pt x="39765" y="118418"/>
                </a:lnTo>
                <a:lnTo>
                  <a:pt x="27745" y="151821"/>
                </a:lnTo>
                <a:lnTo>
                  <a:pt x="13494" y="185848"/>
                </a:lnTo>
                <a:lnTo>
                  <a:pt x="3769" y="219108"/>
                </a:lnTo>
                <a:lnTo>
                  <a:pt x="0" y="258969"/>
                </a:lnTo>
                <a:lnTo>
                  <a:pt x="1390" y="280833"/>
                </a:lnTo>
                <a:lnTo>
                  <a:pt x="17804" y="323373"/>
                </a:lnTo>
                <a:lnTo>
                  <a:pt x="43941" y="359575"/>
                </a:lnTo>
                <a:lnTo>
                  <a:pt x="86165" y="399507"/>
                </a:lnTo>
                <a:lnTo>
                  <a:pt x="115471" y="412483"/>
                </a:lnTo>
                <a:lnTo>
                  <a:pt x="148284" y="417810"/>
                </a:lnTo>
                <a:lnTo>
                  <a:pt x="186687" y="423939"/>
                </a:lnTo>
                <a:lnTo>
                  <a:pt x="223678" y="436339"/>
                </a:lnTo>
                <a:lnTo>
                  <a:pt x="258768" y="442976"/>
                </a:lnTo>
                <a:lnTo>
                  <a:pt x="291070" y="450157"/>
                </a:lnTo>
                <a:lnTo>
                  <a:pt x="303791" y="448355"/>
                </a:lnTo>
                <a:lnTo>
                  <a:pt x="315796" y="439299"/>
                </a:lnTo>
                <a:lnTo>
                  <a:pt x="348125" y="401100"/>
                </a:lnTo>
                <a:lnTo>
                  <a:pt x="375545" y="366071"/>
                </a:lnTo>
                <a:lnTo>
                  <a:pt x="409458" y="326946"/>
                </a:lnTo>
                <a:lnTo>
                  <a:pt x="435489" y="291700"/>
                </a:lnTo>
                <a:lnTo>
                  <a:pt x="454424" y="257222"/>
                </a:lnTo>
                <a:lnTo>
                  <a:pt x="455196" y="222370"/>
                </a:lnTo>
                <a:lnTo>
                  <a:pt x="449392" y="181881"/>
                </a:lnTo>
                <a:lnTo>
                  <a:pt x="439244" y="151321"/>
                </a:lnTo>
                <a:lnTo>
                  <a:pt x="432538" y="135171"/>
                </a:lnTo>
                <a:lnTo>
                  <a:pt x="409846" y="109606"/>
                </a:lnTo>
                <a:lnTo>
                  <a:pt x="379758" y="88719"/>
                </a:lnTo>
                <a:lnTo>
                  <a:pt x="344161" y="69911"/>
                </a:lnTo>
                <a:lnTo>
                  <a:pt x="303575" y="59647"/>
                </a:lnTo>
                <a:lnTo>
                  <a:pt x="261089" y="55085"/>
                </a:lnTo>
                <a:lnTo>
                  <a:pt x="219982" y="53058"/>
                </a:lnTo>
                <a:lnTo>
                  <a:pt x="182027" y="57236"/>
                </a:lnTo>
                <a:lnTo>
                  <a:pt x="127659"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7" name="SMARTInkShape-Group558"/>
          <p:cNvGrpSpPr/>
          <p:nvPr/>
        </p:nvGrpSpPr>
        <p:grpSpPr>
          <a:xfrm>
            <a:off x="2257425" y="2974657"/>
            <a:ext cx="722196" cy="882969"/>
            <a:chOff x="2257425" y="2974657"/>
            <a:chExt cx="722196" cy="882969"/>
          </a:xfrm>
        </p:grpSpPr>
        <p:sp>
          <p:nvSpPr>
            <p:cNvPr id="33" name="SMARTInkShape-1542"/>
            <p:cNvSpPr/>
            <p:nvPr>
              <p:custDataLst>
                <p:tags r:id="rId60"/>
              </p:custDataLst>
            </p:nvPr>
          </p:nvSpPr>
          <p:spPr bwMode="auto">
            <a:xfrm>
              <a:off x="2514600" y="3549015"/>
              <a:ext cx="171451" cy="111443"/>
            </a:xfrm>
            <a:custGeom>
              <a:avLst/>
              <a:gdLst/>
              <a:ahLst/>
              <a:cxnLst/>
              <a:rect l="0" t="0" r="0" b="0"/>
              <a:pathLst>
                <a:path w="171451" h="111443">
                  <a:moveTo>
                    <a:pt x="0" y="0"/>
                  </a:moveTo>
                  <a:lnTo>
                    <a:pt x="0" y="0"/>
                  </a:lnTo>
                  <a:lnTo>
                    <a:pt x="34219" y="13688"/>
                  </a:lnTo>
                  <a:lnTo>
                    <a:pt x="73110" y="29244"/>
                  </a:lnTo>
                  <a:lnTo>
                    <a:pt x="113843" y="45918"/>
                  </a:lnTo>
                  <a:lnTo>
                    <a:pt x="147608" y="63876"/>
                  </a:lnTo>
                  <a:lnTo>
                    <a:pt x="160219" y="78872"/>
                  </a:lnTo>
                  <a:lnTo>
                    <a:pt x="166458" y="92522"/>
                  </a:lnTo>
                  <a:lnTo>
                    <a:pt x="17145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1543"/>
            <p:cNvSpPr/>
            <p:nvPr>
              <p:custDataLst>
                <p:tags r:id="rId61"/>
              </p:custDataLst>
            </p:nvPr>
          </p:nvSpPr>
          <p:spPr bwMode="auto">
            <a:xfrm>
              <a:off x="2377440" y="2974657"/>
              <a:ext cx="574358" cy="325757"/>
            </a:xfrm>
            <a:custGeom>
              <a:avLst/>
              <a:gdLst/>
              <a:ahLst/>
              <a:cxnLst/>
              <a:rect l="0" t="0" r="0" b="0"/>
              <a:pathLst>
                <a:path w="574358" h="325757">
                  <a:moveTo>
                    <a:pt x="0" y="0"/>
                  </a:moveTo>
                  <a:lnTo>
                    <a:pt x="0" y="0"/>
                  </a:lnTo>
                  <a:lnTo>
                    <a:pt x="4551" y="0"/>
                  </a:lnTo>
                  <a:lnTo>
                    <a:pt x="44015" y="23864"/>
                  </a:lnTo>
                  <a:lnTo>
                    <a:pt x="82574" y="44854"/>
                  </a:lnTo>
                  <a:lnTo>
                    <a:pt x="113852" y="63433"/>
                  </a:lnTo>
                  <a:lnTo>
                    <a:pt x="147756" y="83437"/>
                  </a:lnTo>
                  <a:lnTo>
                    <a:pt x="185050" y="101853"/>
                  </a:lnTo>
                  <a:lnTo>
                    <a:pt x="223849" y="119563"/>
                  </a:lnTo>
                  <a:lnTo>
                    <a:pt x="264271" y="136959"/>
                  </a:lnTo>
                  <a:lnTo>
                    <a:pt x="285718" y="145599"/>
                  </a:lnTo>
                  <a:lnTo>
                    <a:pt x="327963" y="162818"/>
                  </a:lnTo>
                  <a:lnTo>
                    <a:pt x="365789" y="179996"/>
                  </a:lnTo>
                  <a:lnTo>
                    <a:pt x="401650" y="197156"/>
                  </a:lnTo>
                  <a:lnTo>
                    <a:pt x="435686" y="214308"/>
                  </a:lnTo>
                  <a:lnTo>
                    <a:pt x="466688" y="231455"/>
                  </a:lnTo>
                  <a:lnTo>
                    <a:pt x="501816" y="257175"/>
                  </a:lnTo>
                  <a:lnTo>
                    <a:pt x="538333" y="289560"/>
                  </a:lnTo>
                  <a:lnTo>
                    <a:pt x="566344" y="310464"/>
                  </a:lnTo>
                  <a:lnTo>
                    <a:pt x="570796" y="316737"/>
                  </a:lnTo>
                  <a:lnTo>
                    <a:pt x="574357" y="3257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1544"/>
            <p:cNvSpPr/>
            <p:nvPr>
              <p:custDataLst>
                <p:tags r:id="rId62"/>
              </p:custDataLst>
            </p:nvPr>
          </p:nvSpPr>
          <p:spPr bwMode="auto">
            <a:xfrm>
              <a:off x="2840355" y="3111817"/>
              <a:ext cx="139266" cy="240031"/>
            </a:xfrm>
            <a:custGeom>
              <a:avLst/>
              <a:gdLst/>
              <a:ahLst/>
              <a:cxnLst/>
              <a:rect l="0" t="0" r="0" b="0"/>
              <a:pathLst>
                <a:path w="139266" h="240031">
                  <a:moveTo>
                    <a:pt x="0" y="0"/>
                  </a:moveTo>
                  <a:lnTo>
                    <a:pt x="0" y="0"/>
                  </a:lnTo>
                  <a:lnTo>
                    <a:pt x="18650" y="11866"/>
                  </a:lnTo>
                  <a:lnTo>
                    <a:pt x="30197" y="20514"/>
                  </a:lnTo>
                  <a:lnTo>
                    <a:pt x="63432" y="38907"/>
                  </a:lnTo>
                  <a:lnTo>
                    <a:pt x="90232" y="61376"/>
                  </a:lnTo>
                  <a:lnTo>
                    <a:pt x="127276" y="103050"/>
                  </a:lnTo>
                  <a:lnTo>
                    <a:pt x="136895" y="120095"/>
                  </a:lnTo>
                  <a:lnTo>
                    <a:pt x="139265" y="139736"/>
                  </a:lnTo>
                  <a:lnTo>
                    <a:pt x="138563" y="150308"/>
                  </a:lnTo>
                  <a:lnTo>
                    <a:pt x="127624" y="169673"/>
                  </a:lnTo>
                  <a:lnTo>
                    <a:pt x="85006" y="209940"/>
                  </a:lnTo>
                  <a:lnTo>
                    <a:pt x="49211" y="229633"/>
                  </a:lnTo>
                  <a:lnTo>
                    <a:pt x="25717"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1545"/>
            <p:cNvSpPr/>
            <p:nvPr>
              <p:custDataLst>
                <p:tags r:id="rId63"/>
              </p:custDataLst>
            </p:nvPr>
          </p:nvSpPr>
          <p:spPr bwMode="auto">
            <a:xfrm>
              <a:off x="2257425" y="3480435"/>
              <a:ext cx="497206" cy="377191"/>
            </a:xfrm>
            <a:custGeom>
              <a:avLst/>
              <a:gdLst/>
              <a:ahLst/>
              <a:cxnLst/>
              <a:rect l="0" t="0" r="0" b="0"/>
              <a:pathLst>
                <a:path w="497206" h="377191">
                  <a:moveTo>
                    <a:pt x="0" y="377190"/>
                  </a:moveTo>
                  <a:lnTo>
                    <a:pt x="0" y="377190"/>
                  </a:lnTo>
                  <a:lnTo>
                    <a:pt x="19579" y="369394"/>
                  </a:lnTo>
                  <a:lnTo>
                    <a:pt x="57624" y="345107"/>
                  </a:lnTo>
                  <a:lnTo>
                    <a:pt x="98671" y="314767"/>
                  </a:lnTo>
                  <a:lnTo>
                    <a:pt x="133072" y="289122"/>
                  </a:lnTo>
                  <a:lnTo>
                    <a:pt x="172490" y="260896"/>
                  </a:lnTo>
                  <a:lnTo>
                    <a:pt x="195004" y="245368"/>
                  </a:lnTo>
                  <a:lnTo>
                    <a:pt x="218585" y="229301"/>
                  </a:lnTo>
                  <a:lnTo>
                    <a:pt x="243831" y="212875"/>
                  </a:lnTo>
                  <a:lnTo>
                    <a:pt x="270186" y="196209"/>
                  </a:lnTo>
                  <a:lnTo>
                    <a:pt x="297282" y="179383"/>
                  </a:lnTo>
                  <a:lnTo>
                    <a:pt x="322966" y="163404"/>
                  </a:lnTo>
                  <a:lnTo>
                    <a:pt x="347707" y="147988"/>
                  </a:lnTo>
                  <a:lnTo>
                    <a:pt x="371823" y="132949"/>
                  </a:lnTo>
                  <a:lnTo>
                    <a:pt x="411317" y="108618"/>
                  </a:lnTo>
                  <a:lnTo>
                    <a:pt x="452707" y="78855"/>
                  </a:lnTo>
                  <a:lnTo>
                    <a:pt x="488241" y="41358"/>
                  </a:lnTo>
                  <a:lnTo>
                    <a:pt x="493221" y="29176"/>
                  </a:lnTo>
                  <a:lnTo>
                    <a:pt x="4972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0" name="SMARTInkShape-Group559"/>
          <p:cNvGrpSpPr/>
          <p:nvPr/>
        </p:nvGrpSpPr>
        <p:grpSpPr>
          <a:xfrm>
            <a:off x="3586163" y="3154680"/>
            <a:ext cx="600076" cy="145734"/>
            <a:chOff x="3586163" y="3154680"/>
            <a:chExt cx="600076" cy="145734"/>
          </a:xfrm>
        </p:grpSpPr>
        <p:sp>
          <p:nvSpPr>
            <p:cNvPr id="38" name="SMARTInkShape-1546"/>
            <p:cNvSpPr/>
            <p:nvPr>
              <p:custDataLst>
                <p:tags r:id="rId58"/>
              </p:custDataLst>
            </p:nvPr>
          </p:nvSpPr>
          <p:spPr bwMode="auto">
            <a:xfrm>
              <a:off x="4083368" y="3154680"/>
              <a:ext cx="102871" cy="145734"/>
            </a:xfrm>
            <a:custGeom>
              <a:avLst/>
              <a:gdLst/>
              <a:ahLst/>
              <a:cxnLst/>
              <a:rect l="0" t="0" r="0" b="0"/>
              <a:pathLst>
                <a:path w="102871" h="145734">
                  <a:moveTo>
                    <a:pt x="0" y="0"/>
                  </a:moveTo>
                  <a:lnTo>
                    <a:pt x="0" y="0"/>
                  </a:lnTo>
                  <a:lnTo>
                    <a:pt x="16482" y="0"/>
                  </a:lnTo>
                  <a:lnTo>
                    <a:pt x="41184" y="13653"/>
                  </a:lnTo>
                  <a:lnTo>
                    <a:pt x="68082" y="44897"/>
                  </a:lnTo>
                  <a:lnTo>
                    <a:pt x="89599" y="84317"/>
                  </a:lnTo>
                  <a:lnTo>
                    <a:pt x="98938" y="121608"/>
                  </a:lnTo>
                  <a:lnTo>
                    <a:pt x="102870"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1547"/>
            <p:cNvSpPr/>
            <p:nvPr>
              <p:custDataLst>
                <p:tags r:id="rId59"/>
              </p:custDataLst>
            </p:nvPr>
          </p:nvSpPr>
          <p:spPr bwMode="auto">
            <a:xfrm>
              <a:off x="3586163" y="3188970"/>
              <a:ext cx="575725" cy="59476"/>
            </a:xfrm>
            <a:custGeom>
              <a:avLst/>
              <a:gdLst/>
              <a:ahLst/>
              <a:cxnLst/>
              <a:rect l="0" t="0" r="0" b="0"/>
              <a:pathLst>
                <a:path w="575725" h="59476">
                  <a:moveTo>
                    <a:pt x="0" y="0"/>
                  </a:moveTo>
                  <a:lnTo>
                    <a:pt x="0" y="0"/>
                  </a:lnTo>
                  <a:lnTo>
                    <a:pt x="0" y="4551"/>
                  </a:lnTo>
                  <a:lnTo>
                    <a:pt x="2540" y="9325"/>
                  </a:lnTo>
                  <a:lnTo>
                    <a:pt x="7796" y="14622"/>
                  </a:lnTo>
                  <a:lnTo>
                    <a:pt x="47282" y="37353"/>
                  </a:lnTo>
                  <a:lnTo>
                    <a:pt x="89574" y="47792"/>
                  </a:lnTo>
                  <a:lnTo>
                    <a:pt x="121725" y="53943"/>
                  </a:lnTo>
                  <a:lnTo>
                    <a:pt x="142110" y="55965"/>
                  </a:lnTo>
                  <a:lnTo>
                    <a:pt x="165225" y="57312"/>
                  </a:lnTo>
                  <a:lnTo>
                    <a:pt x="190160" y="58210"/>
                  </a:lnTo>
                  <a:lnTo>
                    <a:pt x="216308" y="58810"/>
                  </a:lnTo>
                  <a:lnTo>
                    <a:pt x="243265" y="59209"/>
                  </a:lnTo>
                  <a:lnTo>
                    <a:pt x="270761" y="59475"/>
                  </a:lnTo>
                  <a:lnTo>
                    <a:pt x="299570" y="58700"/>
                  </a:lnTo>
                  <a:lnTo>
                    <a:pt x="329253" y="57231"/>
                  </a:lnTo>
                  <a:lnTo>
                    <a:pt x="359520" y="55299"/>
                  </a:lnTo>
                  <a:lnTo>
                    <a:pt x="389222" y="53058"/>
                  </a:lnTo>
                  <a:lnTo>
                    <a:pt x="418549" y="50612"/>
                  </a:lnTo>
                  <a:lnTo>
                    <a:pt x="447625" y="48029"/>
                  </a:lnTo>
                  <a:lnTo>
                    <a:pt x="472724" y="45354"/>
                  </a:lnTo>
                  <a:lnTo>
                    <a:pt x="495172" y="42619"/>
                  </a:lnTo>
                  <a:lnTo>
                    <a:pt x="532496" y="37992"/>
                  </a:lnTo>
                  <a:lnTo>
                    <a:pt x="566716" y="34434"/>
                  </a:lnTo>
                  <a:lnTo>
                    <a:pt x="575724" y="30227"/>
                  </a:lnTo>
                  <a:lnTo>
                    <a:pt x="575268" y="26819"/>
                  </a:lnTo>
                  <a:lnTo>
                    <a:pt x="567142" y="17952"/>
                  </a:lnTo>
                  <a:lnTo>
                    <a:pt x="554005" y="12741"/>
                  </a:lnTo>
                  <a:lnTo>
                    <a:pt x="531494"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5" name="SMARTInkShape-Group560"/>
          <p:cNvGrpSpPr/>
          <p:nvPr/>
        </p:nvGrpSpPr>
        <p:grpSpPr>
          <a:xfrm>
            <a:off x="5840730" y="2820705"/>
            <a:ext cx="1620203" cy="994059"/>
            <a:chOff x="5840730" y="2820705"/>
            <a:chExt cx="1620203" cy="994059"/>
          </a:xfrm>
        </p:grpSpPr>
        <p:sp>
          <p:nvSpPr>
            <p:cNvPr id="41" name="SMARTInkShape-1548"/>
            <p:cNvSpPr/>
            <p:nvPr>
              <p:custDataLst>
                <p:tags r:id="rId54"/>
              </p:custDataLst>
            </p:nvPr>
          </p:nvSpPr>
          <p:spPr bwMode="auto">
            <a:xfrm>
              <a:off x="5840730" y="3610810"/>
              <a:ext cx="180023" cy="203954"/>
            </a:xfrm>
            <a:custGeom>
              <a:avLst/>
              <a:gdLst/>
              <a:ahLst/>
              <a:cxnLst/>
              <a:rect l="0" t="0" r="0" b="0"/>
              <a:pathLst>
                <a:path w="180023" h="203954">
                  <a:moveTo>
                    <a:pt x="180022" y="6785"/>
                  </a:moveTo>
                  <a:lnTo>
                    <a:pt x="180022" y="6785"/>
                  </a:lnTo>
                  <a:lnTo>
                    <a:pt x="152047" y="0"/>
                  </a:lnTo>
                  <a:lnTo>
                    <a:pt x="110467" y="3116"/>
                  </a:lnTo>
                  <a:lnTo>
                    <a:pt x="74852" y="19351"/>
                  </a:lnTo>
                  <a:lnTo>
                    <a:pt x="40170" y="46809"/>
                  </a:lnTo>
                  <a:lnTo>
                    <a:pt x="14865" y="88177"/>
                  </a:lnTo>
                  <a:lnTo>
                    <a:pt x="6607" y="120111"/>
                  </a:lnTo>
                  <a:lnTo>
                    <a:pt x="2937" y="151450"/>
                  </a:lnTo>
                  <a:lnTo>
                    <a:pt x="0" y="2039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1549"/>
            <p:cNvSpPr/>
            <p:nvPr>
              <p:custDataLst>
                <p:tags r:id="rId55"/>
              </p:custDataLst>
            </p:nvPr>
          </p:nvSpPr>
          <p:spPr bwMode="auto">
            <a:xfrm>
              <a:off x="5866285" y="3408983"/>
              <a:ext cx="1594648" cy="385969"/>
            </a:xfrm>
            <a:custGeom>
              <a:avLst/>
              <a:gdLst/>
              <a:ahLst/>
              <a:cxnLst/>
              <a:rect l="0" t="0" r="0" b="0"/>
              <a:pathLst>
                <a:path w="1594648" h="385969">
                  <a:moveTo>
                    <a:pt x="1594647" y="37162"/>
                  </a:moveTo>
                  <a:lnTo>
                    <a:pt x="1594647" y="37162"/>
                  </a:lnTo>
                  <a:lnTo>
                    <a:pt x="1590096" y="28060"/>
                  </a:lnTo>
                  <a:lnTo>
                    <a:pt x="1569063" y="13298"/>
                  </a:lnTo>
                  <a:lnTo>
                    <a:pt x="1529600" y="1410"/>
                  </a:lnTo>
                  <a:lnTo>
                    <a:pt x="1495570" y="0"/>
                  </a:lnTo>
                  <a:lnTo>
                    <a:pt x="1456315" y="3500"/>
                  </a:lnTo>
                  <a:lnTo>
                    <a:pt x="1433846" y="7101"/>
                  </a:lnTo>
                  <a:lnTo>
                    <a:pt x="1410294" y="11406"/>
                  </a:lnTo>
                  <a:lnTo>
                    <a:pt x="1385068" y="17134"/>
                  </a:lnTo>
                  <a:lnTo>
                    <a:pt x="1358725" y="23810"/>
                  </a:lnTo>
                  <a:lnTo>
                    <a:pt x="1331638" y="31118"/>
                  </a:lnTo>
                  <a:lnTo>
                    <a:pt x="1304056" y="41705"/>
                  </a:lnTo>
                  <a:lnTo>
                    <a:pt x="1276143" y="54478"/>
                  </a:lnTo>
                  <a:lnTo>
                    <a:pt x="1248008" y="68709"/>
                  </a:lnTo>
                  <a:lnTo>
                    <a:pt x="1219727" y="84863"/>
                  </a:lnTo>
                  <a:lnTo>
                    <a:pt x="1191348" y="102300"/>
                  </a:lnTo>
                  <a:lnTo>
                    <a:pt x="1162904" y="120593"/>
                  </a:lnTo>
                  <a:lnTo>
                    <a:pt x="1135368" y="139455"/>
                  </a:lnTo>
                  <a:lnTo>
                    <a:pt x="1108439" y="158697"/>
                  </a:lnTo>
                  <a:lnTo>
                    <a:pt x="1081913" y="178193"/>
                  </a:lnTo>
                  <a:lnTo>
                    <a:pt x="1058515" y="197858"/>
                  </a:lnTo>
                  <a:lnTo>
                    <a:pt x="1017276" y="237487"/>
                  </a:lnTo>
                  <a:lnTo>
                    <a:pt x="979898" y="272245"/>
                  </a:lnTo>
                  <a:lnTo>
                    <a:pt x="942330" y="303569"/>
                  </a:lnTo>
                  <a:lnTo>
                    <a:pt x="900234" y="333365"/>
                  </a:lnTo>
                  <a:lnTo>
                    <a:pt x="858664" y="354862"/>
                  </a:lnTo>
                  <a:lnTo>
                    <a:pt x="816059" y="369815"/>
                  </a:lnTo>
                  <a:lnTo>
                    <a:pt x="792696" y="375136"/>
                  </a:lnTo>
                  <a:lnTo>
                    <a:pt x="768548" y="379635"/>
                  </a:lnTo>
                  <a:lnTo>
                    <a:pt x="743877" y="382635"/>
                  </a:lnTo>
                  <a:lnTo>
                    <a:pt x="718857" y="384635"/>
                  </a:lnTo>
                  <a:lnTo>
                    <a:pt x="693605" y="385968"/>
                  </a:lnTo>
                  <a:lnTo>
                    <a:pt x="666292" y="385904"/>
                  </a:lnTo>
                  <a:lnTo>
                    <a:pt x="637606" y="384909"/>
                  </a:lnTo>
                  <a:lnTo>
                    <a:pt x="608005" y="383293"/>
                  </a:lnTo>
                  <a:lnTo>
                    <a:pt x="577793" y="379359"/>
                  </a:lnTo>
                  <a:lnTo>
                    <a:pt x="547175" y="373878"/>
                  </a:lnTo>
                  <a:lnTo>
                    <a:pt x="516285" y="367367"/>
                  </a:lnTo>
                  <a:lnTo>
                    <a:pt x="482357" y="361121"/>
                  </a:lnTo>
                  <a:lnTo>
                    <a:pt x="446403" y="355052"/>
                  </a:lnTo>
                  <a:lnTo>
                    <a:pt x="409098" y="349101"/>
                  </a:lnTo>
                  <a:lnTo>
                    <a:pt x="372799" y="343229"/>
                  </a:lnTo>
                  <a:lnTo>
                    <a:pt x="337170" y="337409"/>
                  </a:lnTo>
                  <a:lnTo>
                    <a:pt x="301986" y="331624"/>
                  </a:lnTo>
                  <a:lnTo>
                    <a:pt x="267100" y="326815"/>
                  </a:lnTo>
                  <a:lnTo>
                    <a:pt x="232414" y="322657"/>
                  </a:lnTo>
                  <a:lnTo>
                    <a:pt x="197860" y="318932"/>
                  </a:lnTo>
                  <a:lnTo>
                    <a:pt x="167203" y="315496"/>
                  </a:lnTo>
                  <a:lnTo>
                    <a:pt x="139145" y="312253"/>
                  </a:lnTo>
                  <a:lnTo>
                    <a:pt x="112820" y="309138"/>
                  </a:lnTo>
                  <a:lnTo>
                    <a:pt x="73410" y="300598"/>
                  </a:lnTo>
                  <a:lnTo>
                    <a:pt x="34883" y="290159"/>
                  </a:lnTo>
                  <a:lnTo>
                    <a:pt x="4798" y="282082"/>
                  </a:lnTo>
                  <a:lnTo>
                    <a:pt x="1348" y="280451"/>
                  </a:lnTo>
                  <a:lnTo>
                    <a:pt x="0" y="279365"/>
                  </a:lnTo>
                  <a:lnTo>
                    <a:pt x="163" y="2771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1550"/>
            <p:cNvSpPr/>
            <p:nvPr>
              <p:custDataLst>
                <p:tags r:id="rId56"/>
              </p:custDataLst>
            </p:nvPr>
          </p:nvSpPr>
          <p:spPr bwMode="auto">
            <a:xfrm>
              <a:off x="5949278" y="2820705"/>
              <a:ext cx="174346" cy="102518"/>
            </a:xfrm>
            <a:custGeom>
              <a:avLst/>
              <a:gdLst/>
              <a:ahLst/>
              <a:cxnLst/>
              <a:rect l="0" t="0" r="0" b="0"/>
              <a:pathLst>
                <a:path w="174346" h="102518">
                  <a:moveTo>
                    <a:pt x="174345" y="8220"/>
                  </a:moveTo>
                  <a:lnTo>
                    <a:pt x="174345" y="8220"/>
                  </a:lnTo>
                  <a:lnTo>
                    <a:pt x="174345" y="3669"/>
                  </a:lnTo>
                  <a:lnTo>
                    <a:pt x="171487" y="2328"/>
                  </a:lnTo>
                  <a:lnTo>
                    <a:pt x="129447" y="0"/>
                  </a:lnTo>
                  <a:lnTo>
                    <a:pt x="98510" y="4885"/>
                  </a:lnTo>
                  <a:lnTo>
                    <a:pt x="64440" y="14357"/>
                  </a:lnTo>
                  <a:lnTo>
                    <a:pt x="33423" y="28093"/>
                  </a:lnTo>
                  <a:lnTo>
                    <a:pt x="11383" y="46262"/>
                  </a:lnTo>
                  <a:lnTo>
                    <a:pt x="2839" y="56441"/>
                  </a:lnTo>
                  <a:lnTo>
                    <a:pt x="0" y="66085"/>
                  </a:lnTo>
                  <a:lnTo>
                    <a:pt x="965" y="75372"/>
                  </a:lnTo>
                  <a:lnTo>
                    <a:pt x="11467" y="1025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1551"/>
            <p:cNvSpPr/>
            <p:nvPr>
              <p:custDataLst>
                <p:tags r:id="rId57"/>
              </p:custDataLst>
            </p:nvPr>
          </p:nvSpPr>
          <p:spPr bwMode="auto">
            <a:xfrm>
              <a:off x="6003607" y="2834494"/>
              <a:ext cx="1303021" cy="498050"/>
            </a:xfrm>
            <a:custGeom>
              <a:avLst/>
              <a:gdLst/>
              <a:ahLst/>
              <a:cxnLst/>
              <a:rect l="0" t="0" r="0" b="0"/>
              <a:pathLst>
                <a:path w="1303021" h="498050">
                  <a:moveTo>
                    <a:pt x="1303020" y="423056"/>
                  </a:moveTo>
                  <a:lnTo>
                    <a:pt x="1303020" y="423056"/>
                  </a:lnTo>
                  <a:lnTo>
                    <a:pt x="1296177" y="430852"/>
                  </a:lnTo>
                  <a:lnTo>
                    <a:pt x="1287446" y="443569"/>
                  </a:lnTo>
                  <a:lnTo>
                    <a:pt x="1270360" y="454746"/>
                  </a:lnTo>
                  <a:lnTo>
                    <a:pt x="1234500" y="469699"/>
                  </a:lnTo>
                  <a:lnTo>
                    <a:pt x="1200812" y="480616"/>
                  </a:lnTo>
                  <a:lnTo>
                    <a:pt x="1163614" y="489278"/>
                  </a:lnTo>
                  <a:lnTo>
                    <a:pt x="1123904" y="495350"/>
                  </a:lnTo>
                  <a:lnTo>
                    <a:pt x="1102648" y="496970"/>
                  </a:lnTo>
                  <a:lnTo>
                    <a:pt x="1080856" y="498049"/>
                  </a:lnTo>
                  <a:lnTo>
                    <a:pt x="1058708" y="496864"/>
                  </a:lnTo>
                  <a:lnTo>
                    <a:pt x="1036323" y="494169"/>
                  </a:lnTo>
                  <a:lnTo>
                    <a:pt x="1013780" y="490467"/>
                  </a:lnTo>
                  <a:lnTo>
                    <a:pt x="990179" y="486094"/>
                  </a:lnTo>
                  <a:lnTo>
                    <a:pt x="965871" y="481274"/>
                  </a:lnTo>
                  <a:lnTo>
                    <a:pt x="941095" y="476155"/>
                  </a:lnTo>
                  <a:lnTo>
                    <a:pt x="916004" y="468933"/>
                  </a:lnTo>
                  <a:lnTo>
                    <a:pt x="890704" y="460308"/>
                  </a:lnTo>
                  <a:lnTo>
                    <a:pt x="865265" y="450748"/>
                  </a:lnTo>
                  <a:lnTo>
                    <a:pt x="840686" y="441517"/>
                  </a:lnTo>
                  <a:lnTo>
                    <a:pt x="816681" y="432506"/>
                  </a:lnTo>
                  <a:lnTo>
                    <a:pt x="793056" y="423641"/>
                  </a:lnTo>
                  <a:lnTo>
                    <a:pt x="767782" y="413921"/>
                  </a:lnTo>
                  <a:lnTo>
                    <a:pt x="741408" y="403631"/>
                  </a:lnTo>
                  <a:lnTo>
                    <a:pt x="714299" y="392961"/>
                  </a:lnTo>
                  <a:lnTo>
                    <a:pt x="687654" y="381085"/>
                  </a:lnTo>
                  <a:lnTo>
                    <a:pt x="661320" y="368405"/>
                  </a:lnTo>
                  <a:lnTo>
                    <a:pt x="635189" y="355190"/>
                  </a:lnTo>
                  <a:lnTo>
                    <a:pt x="610150" y="340664"/>
                  </a:lnTo>
                  <a:lnTo>
                    <a:pt x="585837" y="325265"/>
                  </a:lnTo>
                  <a:lnTo>
                    <a:pt x="562008" y="309285"/>
                  </a:lnTo>
                  <a:lnTo>
                    <a:pt x="539455" y="291963"/>
                  </a:lnTo>
                  <a:lnTo>
                    <a:pt x="496616" y="254938"/>
                  </a:lnTo>
                  <a:lnTo>
                    <a:pt x="460430" y="218797"/>
                  </a:lnTo>
                  <a:lnTo>
                    <a:pt x="428474" y="183684"/>
                  </a:lnTo>
                  <a:lnTo>
                    <a:pt x="398395" y="149029"/>
                  </a:lnTo>
                  <a:lnTo>
                    <a:pt x="369152" y="117116"/>
                  </a:lnTo>
                  <a:lnTo>
                    <a:pt x="328454" y="74915"/>
                  </a:lnTo>
                  <a:lnTo>
                    <a:pt x="289725" y="40820"/>
                  </a:lnTo>
                  <a:lnTo>
                    <a:pt x="248087" y="17701"/>
                  </a:lnTo>
                  <a:lnTo>
                    <a:pt x="205587" y="4818"/>
                  </a:lnTo>
                  <a:lnTo>
                    <a:pt x="177098" y="0"/>
                  </a:lnTo>
                  <a:lnTo>
                    <a:pt x="134283" y="2643"/>
                  </a:lnTo>
                  <a:lnTo>
                    <a:pt x="105719" y="6971"/>
                  </a:lnTo>
                  <a:lnTo>
                    <a:pt x="74609" y="14609"/>
                  </a:lnTo>
                  <a:lnTo>
                    <a:pt x="35124" y="29620"/>
                  </a:lnTo>
                  <a:lnTo>
                    <a:pt x="0" y="544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4" name="SMARTInkShape-Group561"/>
          <p:cNvGrpSpPr/>
          <p:nvPr/>
        </p:nvGrpSpPr>
        <p:grpSpPr>
          <a:xfrm>
            <a:off x="3594735" y="2914650"/>
            <a:ext cx="1076415" cy="571561"/>
            <a:chOff x="3594735" y="2914650"/>
            <a:chExt cx="1076415" cy="571561"/>
          </a:xfrm>
        </p:grpSpPr>
        <p:sp>
          <p:nvSpPr>
            <p:cNvPr id="46" name="SMARTInkShape-1552"/>
            <p:cNvSpPr/>
            <p:nvPr>
              <p:custDataLst>
                <p:tags r:id="rId46"/>
              </p:custDataLst>
            </p:nvPr>
          </p:nvSpPr>
          <p:spPr bwMode="auto">
            <a:xfrm>
              <a:off x="4379385" y="2989255"/>
              <a:ext cx="291765" cy="496956"/>
            </a:xfrm>
            <a:custGeom>
              <a:avLst/>
              <a:gdLst/>
              <a:ahLst/>
              <a:cxnLst/>
              <a:rect l="0" t="0" r="0" b="0"/>
              <a:pathLst>
                <a:path w="291765" h="496956">
                  <a:moveTo>
                    <a:pt x="149753" y="2547"/>
                  </a:moveTo>
                  <a:lnTo>
                    <a:pt x="149753" y="2547"/>
                  </a:lnTo>
                  <a:lnTo>
                    <a:pt x="140651" y="2547"/>
                  </a:lnTo>
                  <a:lnTo>
                    <a:pt x="137970" y="3500"/>
                  </a:lnTo>
                  <a:lnTo>
                    <a:pt x="136182" y="5087"/>
                  </a:lnTo>
                  <a:lnTo>
                    <a:pt x="128763" y="19030"/>
                  </a:lnTo>
                  <a:lnTo>
                    <a:pt x="124969" y="40128"/>
                  </a:lnTo>
                  <a:lnTo>
                    <a:pt x="124450" y="51318"/>
                  </a:lnTo>
                  <a:lnTo>
                    <a:pt x="129299" y="62640"/>
                  </a:lnTo>
                  <a:lnTo>
                    <a:pt x="138757" y="74023"/>
                  </a:lnTo>
                  <a:lnTo>
                    <a:pt x="152486" y="85432"/>
                  </a:lnTo>
                  <a:lnTo>
                    <a:pt x="173192" y="89232"/>
                  </a:lnTo>
                  <a:lnTo>
                    <a:pt x="211625" y="83477"/>
                  </a:lnTo>
                  <a:lnTo>
                    <a:pt x="237259" y="73759"/>
                  </a:lnTo>
                  <a:lnTo>
                    <a:pt x="266803" y="52222"/>
                  </a:lnTo>
                  <a:lnTo>
                    <a:pt x="286140" y="28696"/>
                  </a:lnTo>
                  <a:lnTo>
                    <a:pt x="291331" y="15439"/>
                  </a:lnTo>
                  <a:lnTo>
                    <a:pt x="291764" y="10189"/>
                  </a:lnTo>
                  <a:lnTo>
                    <a:pt x="289703" y="1816"/>
                  </a:lnTo>
                  <a:lnTo>
                    <a:pt x="287820" y="155"/>
                  </a:lnTo>
                  <a:lnTo>
                    <a:pt x="285613" y="0"/>
                  </a:lnTo>
                  <a:lnTo>
                    <a:pt x="283189" y="849"/>
                  </a:lnTo>
                  <a:lnTo>
                    <a:pt x="270675" y="15697"/>
                  </a:lnTo>
                  <a:lnTo>
                    <a:pt x="259453" y="51846"/>
                  </a:lnTo>
                  <a:lnTo>
                    <a:pt x="253118" y="85100"/>
                  </a:lnTo>
                  <a:lnTo>
                    <a:pt x="247128" y="124010"/>
                  </a:lnTo>
                  <a:lnTo>
                    <a:pt x="244197" y="146387"/>
                  </a:lnTo>
                  <a:lnTo>
                    <a:pt x="241290" y="169878"/>
                  </a:lnTo>
                  <a:lnTo>
                    <a:pt x="239353" y="194112"/>
                  </a:lnTo>
                  <a:lnTo>
                    <a:pt x="238061" y="218839"/>
                  </a:lnTo>
                  <a:lnTo>
                    <a:pt x="237200" y="243897"/>
                  </a:lnTo>
                  <a:lnTo>
                    <a:pt x="236625" y="269175"/>
                  </a:lnTo>
                  <a:lnTo>
                    <a:pt x="236243" y="294599"/>
                  </a:lnTo>
                  <a:lnTo>
                    <a:pt x="235988" y="320121"/>
                  </a:lnTo>
                  <a:lnTo>
                    <a:pt x="234865" y="343803"/>
                  </a:lnTo>
                  <a:lnTo>
                    <a:pt x="233164" y="366259"/>
                  </a:lnTo>
                  <a:lnTo>
                    <a:pt x="225877" y="408037"/>
                  </a:lnTo>
                  <a:lnTo>
                    <a:pt x="209938" y="445655"/>
                  </a:lnTo>
                  <a:lnTo>
                    <a:pt x="179544" y="485311"/>
                  </a:lnTo>
                  <a:lnTo>
                    <a:pt x="166757" y="492030"/>
                  </a:lnTo>
                  <a:lnTo>
                    <a:pt x="137308" y="496955"/>
                  </a:lnTo>
                  <a:lnTo>
                    <a:pt x="105168" y="490889"/>
                  </a:lnTo>
                  <a:lnTo>
                    <a:pt x="88597" y="485271"/>
                  </a:lnTo>
                  <a:lnTo>
                    <a:pt x="54945" y="461249"/>
                  </a:lnTo>
                  <a:lnTo>
                    <a:pt x="24748" y="429300"/>
                  </a:lnTo>
                  <a:lnTo>
                    <a:pt x="4977" y="396050"/>
                  </a:lnTo>
                  <a:lnTo>
                    <a:pt x="0" y="364762"/>
                  </a:lnTo>
                  <a:lnTo>
                    <a:pt x="1340" y="349752"/>
                  </a:lnTo>
                  <a:lnTo>
                    <a:pt x="20609" y="317833"/>
                  </a:lnTo>
                  <a:lnTo>
                    <a:pt x="64028" y="2682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SMARTInkShape-1553"/>
            <p:cNvSpPr/>
            <p:nvPr>
              <p:custDataLst>
                <p:tags r:id="rId47"/>
              </p:custDataLst>
            </p:nvPr>
          </p:nvSpPr>
          <p:spPr bwMode="auto">
            <a:xfrm>
              <a:off x="4263390" y="3043238"/>
              <a:ext cx="180024" cy="16086"/>
            </a:xfrm>
            <a:custGeom>
              <a:avLst/>
              <a:gdLst/>
              <a:ahLst/>
              <a:cxnLst/>
              <a:rect l="0" t="0" r="0" b="0"/>
              <a:pathLst>
                <a:path w="180024" h="16086">
                  <a:moveTo>
                    <a:pt x="0" y="0"/>
                  </a:moveTo>
                  <a:lnTo>
                    <a:pt x="0" y="0"/>
                  </a:lnTo>
                  <a:lnTo>
                    <a:pt x="9102" y="9101"/>
                  </a:lnTo>
                  <a:lnTo>
                    <a:pt x="23730" y="13570"/>
                  </a:lnTo>
                  <a:lnTo>
                    <a:pt x="55926" y="16085"/>
                  </a:lnTo>
                  <a:lnTo>
                    <a:pt x="95628" y="14290"/>
                  </a:lnTo>
                  <a:lnTo>
                    <a:pt x="137555" y="7726"/>
                  </a:lnTo>
                  <a:lnTo>
                    <a:pt x="18002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1554"/>
            <p:cNvSpPr/>
            <p:nvPr>
              <p:custDataLst>
                <p:tags r:id="rId48"/>
              </p:custDataLst>
            </p:nvPr>
          </p:nvSpPr>
          <p:spPr bwMode="auto">
            <a:xfrm>
              <a:off x="4366260" y="2957513"/>
              <a:ext cx="17146" cy="162878"/>
            </a:xfrm>
            <a:custGeom>
              <a:avLst/>
              <a:gdLst/>
              <a:ahLst/>
              <a:cxnLst/>
              <a:rect l="0" t="0" r="0" b="0"/>
              <a:pathLst>
                <a:path w="17146" h="162878">
                  <a:moveTo>
                    <a:pt x="17145" y="0"/>
                  </a:moveTo>
                  <a:lnTo>
                    <a:pt x="17145" y="0"/>
                  </a:lnTo>
                  <a:lnTo>
                    <a:pt x="17145" y="38558"/>
                  </a:lnTo>
                  <a:lnTo>
                    <a:pt x="14605" y="72384"/>
                  </a:lnTo>
                  <a:lnTo>
                    <a:pt x="10360" y="107489"/>
                  </a:lnTo>
                  <a:lnTo>
                    <a:pt x="4375" y="144951"/>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SMARTInkShape-1555"/>
            <p:cNvSpPr/>
            <p:nvPr>
              <p:custDataLst>
                <p:tags r:id="rId49"/>
              </p:custDataLst>
            </p:nvPr>
          </p:nvSpPr>
          <p:spPr bwMode="auto">
            <a:xfrm>
              <a:off x="4229100" y="2931795"/>
              <a:ext cx="68581" cy="162878"/>
            </a:xfrm>
            <a:custGeom>
              <a:avLst/>
              <a:gdLst/>
              <a:ahLst/>
              <a:cxnLst/>
              <a:rect l="0" t="0" r="0" b="0"/>
              <a:pathLst>
                <a:path w="68581" h="162878">
                  <a:moveTo>
                    <a:pt x="0" y="0"/>
                  </a:moveTo>
                  <a:lnTo>
                    <a:pt x="0" y="0"/>
                  </a:lnTo>
                  <a:lnTo>
                    <a:pt x="0" y="32965"/>
                  </a:lnTo>
                  <a:lnTo>
                    <a:pt x="7796" y="75162"/>
                  </a:lnTo>
                  <a:lnTo>
                    <a:pt x="26693" y="117646"/>
                  </a:lnTo>
                  <a:lnTo>
                    <a:pt x="38533" y="135155"/>
                  </a:lnTo>
                  <a:lnTo>
                    <a:pt x="6858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 name="SMARTInkShape-1556"/>
            <p:cNvSpPr/>
            <p:nvPr>
              <p:custDataLst>
                <p:tags r:id="rId50"/>
              </p:custDataLst>
            </p:nvPr>
          </p:nvSpPr>
          <p:spPr bwMode="auto">
            <a:xfrm>
              <a:off x="4074795" y="2957513"/>
              <a:ext cx="158377" cy="158642"/>
            </a:xfrm>
            <a:custGeom>
              <a:avLst/>
              <a:gdLst/>
              <a:ahLst/>
              <a:cxnLst/>
              <a:rect l="0" t="0" r="0" b="0"/>
              <a:pathLst>
                <a:path w="158377" h="158642">
                  <a:moveTo>
                    <a:pt x="0" y="0"/>
                  </a:moveTo>
                  <a:lnTo>
                    <a:pt x="0" y="0"/>
                  </a:lnTo>
                  <a:lnTo>
                    <a:pt x="33055" y="9325"/>
                  </a:lnTo>
                  <a:lnTo>
                    <a:pt x="70754" y="19907"/>
                  </a:lnTo>
                  <a:lnTo>
                    <a:pt x="109546" y="37648"/>
                  </a:lnTo>
                  <a:lnTo>
                    <a:pt x="140091" y="61002"/>
                  </a:lnTo>
                  <a:lnTo>
                    <a:pt x="152750" y="77594"/>
                  </a:lnTo>
                  <a:lnTo>
                    <a:pt x="158376" y="94493"/>
                  </a:lnTo>
                  <a:lnTo>
                    <a:pt x="155797" y="114069"/>
                  </a:lnTo>
                  <a:lnTo>
                    <a:pt x="152442" y="124623"/>
                  </a:lnTo>
                  <a:lnTo>
                    <a:pt x="138555" y="141430"/>
                  </a:lnTo>
                  <a:lnTo>
                    <a:pt x="119682" y="153345"/>
                  </a:lnTo>
                  <a:lnTo>
                    <a:pt x="98595" y="158641"/>
                  </a:lnTo>
                  <a:lnTo>
                    <a:pt x="51435" y="1543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SMARTInkShape-1557"/>
            <p:cNvSpPr/>
            <p:nvPr>
              <p:custDataLst>
                <p:tags r:id="rId51"/>
              </p:custDataLst>
            </p:nvPr>
          </p:nvSpPr>
          <p:spPr bwMode="auto">
            <a:xfrm>
              <a:off x="3864116" y="3060382"/>
              <a:ext cx="176390" cy="58817"/>
            </a:xfrm>
            <a:custGeom>
              <a:avLst/>
              <a:gdLst/>
              <a:ahLst/>
              <a:cxnLst/>
              <a:rect l="0" t="0" r="0" b="0"/>
              <a:pathLst>
                <a:path w="176390" h="58817">
                  <a:moveTo>
                    <a:pt x="4939" y="51435"/>
                  </a:moveTo>
                  <a:lnTo>
                    <a:pt x="4939" y="51435"/>
                  </a:lnTo>
                  <a:lnTo>
                    <a:pt x="388" y="55986"/>
                  </a:lnTo>
                  <a:lnTo>
                    <a:pt x="0" y="57327"/>
                  </a:lnTo>
                  <a:lnTo>
                    <a:pt x="694" y="58221"/>
                  </a:lnTo>
                  <a:lnTo>
                    <a:pt x="2109" y="58816"/>
                  </a:lnTo>
                  <a:lnTo>
                    <a:pt x="44407" y="57311"/>
                  </a:lnTo>
                  <a:lnTo>
                    <a:pt x="86165" y="45556"/>
                  </a:lnTo>
                  <a:lnTo>
                    <a:pt x="117240" y="31678"/>
                  </a:lnTo>
                  <a:lnTo>
                    <a:pt x="156747" y="10656"/>
                  </a:lnTo>
                  <a:lnTo>
                    <a:pt x="17638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 name="SMARTInkShape-1558"/>
            <p:cNvSpPr/>
            <p:nvPr>
              <p:custDataLst>
                <p:tags r:id="rId52"/>
              </p:custDataLst>
            </p:nvPr>
          </p:nvSpPr>
          <p:spPr bwMode="auto">
            <a:xfrm>
              <a:off x="3894772" y="3000375"/>
              <a:ext cx="162879" cy="60008"/>
            </a:xfrm>
            <a:custGeom>
              <a:avLst/>
              <a:gdLst/>
              <a:ahLst/>
              <a:cxnLst/>
              <a:rect l="0" t="0" r="0" b="0"/>
              <a:pathLst>
                <a:path w="162879" h="60008">
                  <a:moveTo>
                    <a:pt x="0" y="60007"/>
                  </a:moveTo>
                  <a:lnTo>
                    <a:pt x="0" y="60007"/>
                  </a:lnTo>
                  <a:lnTo>
                    <a:pt x="40347" y="43525"/>
                  </a:lnTo>
                  <a:lnTo>
                    <a:pt x="72386" y="27924"/>
                  </a:lnTo>
                  <a:lnTo>
                    <a:pt x="106009" y="11237"/>
                  </a:lnTo>
                  <a:lnTo>
                    <a:pt x="147694" y="2220"/>
                  </a:lnTo>
                  <a:lnTo>
                    <a:pt x="16287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1559"/>
            <p:cNvSpPr/>
            <p:nvPr>
              <p:custDataLst>
                <p:tags r:id="rId53"/>
              </p:custDataLst>
            </p:nvPr>
          </p:nvSpPr>
          <p:spPr bwMode="auto">
            <a:xfrm>
              <a:off x="3594735" y="2914650"/>
              <a:ext cx="234682" cy="201547"/>
            </a:xfrm>
            <a:custGeom>
              <a:avLst/>
              <a:gdLst/>
              <a:ahLst/>
              <a:cxnLst/>
              <a:rect l="0" t="0" r="0" b="0"/>
              <a:pathLst>
                <a:path w="234682" h="201547">
                  <a:moveTo>
                    <a:pt x="0" y="25717"/>
                  </a:moveTo>
                  <a:lnTo>
                    <a:pt x="0" y="25717"/>
                  </a:lnTo>
                  <a:lnTo>
                    <a:pt x="7381" y="18336"/>
                  </a:lnTo>
                  <a:lnTo>
                    <a:pt x="12770" y="17498"/>
                  </a:lnTo>
                  <a:lnTo>
                    <a:pt x="15181" y="19285"/>
                  </a:lnTo>
                  <a:lnTo>
                    <a:pt x="20399" y="26351"/>
                  </a:lnTo>
                  <a:lnTo>
                    <a:pt x="24667" y="62002"/>
                  </a:lnTo>
                  <a:lnTo>
                    <a:pt x="25250" y="90422"/>
                  </a:lnTo>
                  <a:lnTo>
                    <a:pt x="22970" y="119562"/>
                  </a:lnTo>
                  <a:lnTo>
                    <a:pt x="21411" y="157663"/>
                  </a:lnTo>
                  <a:lnTo>
                    <a:pt x="32124" y="199449"/>
                  </a:lnTo>
                  <a:lnTo>
                    <a:pt x="32847" y="201546"/>
                  </a:lnTo>
                  <a:lnTo>
                    <a:pt x="34280" y="201039"/>
                  </a:lnTo>
                  <a:lnTo>
                    <a:pt x="61563" y="162563"/>
                  </a:lnTo>
                  <a:lnTo>
                    <a:pt x="88008" y="124468"/>
                  </a:lnTo>
                  <a:lnTo>
                    <a:pt x="101980" y="113422"/>
                  </a:lnTo>
                  <a:lnTo>
                    <a:pt x="107039" y="111809"/>
                  </a:lnTo>
                  <a:lnTo>
                    <a:pt x="111364" y="111687"/>
                  </a:lnTo>
                  <a:lnTo>
                    <a:pt x="115201" y="113511"/>
                  </a:lnTo>
                  <a:lnTo>
                    <a:pt x="126103" y="126131"/>
                  </a:lnTo>
                  <a:lnTo>
                    <a:pt x="151873" y="163683"/>
                  </a:lnTo>
                  <a:lnTo>
                    <a:pt x="168719" y="179732"/>
                  </a:lnTo>
                  <a:lnTo>
                    <a:pt x="190326" y="190519"/>
                  </a:lnTo>
                  <a:lnTo>
                    <a:pt x="197369" y="190831"/>
                  </a:lnTo>
                  <a:lnTo>
                    <a:pt x="210275" y="186096"/>
                  </a:lnTo>
                  <a:lnTo>
                    <a:pt x="219821" y="175102"/>
                  </a:lnTo>
                  <a:lnTo>
                    <a:pt x="227238" y="156881"/>
                  </a:lnTo>
                  <a:lnTo>
                    <a:pt x="233710" y="126557"/>
                  </a:lnTo>
                  <a:lnTo>
                    <a:pt x="234681" y="93395"/>
                  </a:lnTo>
                  <a:lnTo>
                    <a:pt x="232890" y="62464"/>
                  </a:lnTo>
                  <a:lnTo>
                    <a:pt x="231741" y="24404"/>
                  </a:lnTo>
                  <a:lnTo>
                    <a:pt x="23145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 name="SMARTInkShape-Group562"/>
          <p:cNvGrpSpPr/>
          <p:nvPr/>
        </p:nvGrpSpPr>
        <p:grpSpPr>
          <a:xfrm>
            <a:off x="7443788" y="2835528"/>
            <a:ext cx="685801" cy="864743"/>
            <a:chOff x="7443788" y="2835528"/>
            <a:chExt cx="685801" cy="864743"/>
          </a:xfrm>
        </p:grpSpPr>
        <p:sp>
          <p:nvSpPr>
            <p:cNvPr id="55" name="SMARTInkShape-1560"/>
            <p:cNvSpPr/>
            <p:nvPr>
              <p:custDataLst>
                <p:tags r:id="rId40"/>
              </p:custDataLst>
            </p:nvPr>
          </p:nvSpPr>
          <p:spPr bwMode="auto">
            <a:xfrm>
              <a:off x="7469505" y="3326130"/>
              <a:ext cx="548641" cy="8044"/>
            </a:xfrm>
            <a:custGeom>
              <a:avLst/>
              <a:gdLst/>
              <a:ahLst/>
              <a:cxnLst/>
              <a:rect l="0" t="0" r="0" b="0"/>
              <a:pathLst>
                <a:path w="548641" h="8044">
                  <a:moveTo>
                    <a:pt x="0" y="0"/>
                  </a:moveTo>
                  <a:lnTo>
                    <a:pt x="0" y="0"/>
                  </a:lnTo>
                  <a:lnTo>
                    <a:pt x="31856" y="0"/>
                  </a:lnTo>
                  <a:lnTo>
                    <a:pt x="72896" y="0"/>
                  </a:lnTo>
                  <a:lnTo>
                    <a:pt x="97175" y="0"/>
                  </a:lnTo>
                  <a:lnTo>
                    <a:pt x="127648" y="0"/>
                  </a:lnTo>
                  <a:lnTo>
                    <a:pt x="162251" y="0"/>
                  </a:lnTo>
                  <a:lnTo>
                    <a:pt x="199608" y="0"/>
                  </a:lnTo>
                  <a:lnTo>
                    <a:pt x="237846" y="952"/>
                  </a:lnTo>
                  <a:lnTo>
                    <a:pt x="276674" y="2540"/>
                  </a:lnTo>
                  <a:lnTo>
                    <a:pt x="315894" y="4551"/>
                  </a:lnTo>
                  <a:lnTo>
                    <a:pt x="352518" y="5891"/>
                  </a:lnTo>
                  <a:lnTo>
                    <a:pt x="387412" y="6785"/>
                  </a:lnTo>
                  <a:lnTo>
                    <a:pt x="421152" y="7381"/>
                  </a:lnTo>
                  <a:lnTo>
                    <a:pt x="449361" y="7778"/>
                  </a:lnTo>
                  <a:lnTo>
                    <a:pt x="473881" y="8043"/>
                  </a:lnTo>
                  <a:lnTo>
                    <a:pt x="511604" y="7384"/>
                  </a:lnTo>
                  <a:lnTo>
                    <a:pt x="5486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1561"/>
            <p:cNvSpPr/>
            <p:nvPr>
              <p:custDataLst>
                <p:tags r:id="rId41"/>
              </p:custDataLst>
            </p:nvPr>
          </p:nvSpPr>
          <p:spPr bwMode="auto">
            <a:xfrm>
              <a:off x="7803832" y="3026092"/>
              <a:ext cx="325757" cy="16617"/>
            </a:xfrm>
            <a:custGeom>
              <a:avLst/>
              <a:gdLst/>
              <a:ahLst/>
              <a:cxnLst/>
              <a:rect l="0" t="0" r="0" b="0"/>
              <a:pathLst>
                <a:path w="325757" h="16617">
                  <a:moveTo>
                    <a:pt x="0" y="8573"/>
                  </a:moveTo>
                  <a:lnTo>
                    <a:pt x="0" y="8573"/>
                  </a:lnTo>
                  <a:lnTo>
                    <a:pt x="0" y="13124"/>
                  </a:lnTo>
                  <a:lnTo>
                    <a:pt x="2857" y="14464"/>
                  </a:lnTo>
                  <a:lnTo>
                    <a:pt x="40676" y="16616"/>
                  </a:lnTo>
                  <a:lnTo>
                    <a:pt x="78085" y="15958"/>
                  </a:lnTo>
                  <a:lnTo>
                    <a:pt x="120113" y="12490"/>
                  </a:lnTo>
                  <a:lnTo>
                    <a:pt x="142940" y="10232"/>
                  </a:lnTo>
                  <a:lnTo>
                    <a:pt x="166731" y="7774"/>
                  </a:lnTo>
                  <a:lnTo>
                    <a:pt x="191164" y="5183"/>
                  </a:lnTo>
                  <a:lnTo>
                    <a:pt x="233553" y="2304"/>
                  </a:lnTo>
                  <a:lnTo>
                    <a:pt x="269536" y="1024"/>
                  </a:lnTo>
                  <a:lnTo>
                    <a:pt x="307405" y="304"/>
                  </a:lnTo>
                  <a:lnTo>
                    <a:pt x="32575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SMARTInkShape-1562"/>
            <p:cNvSpPr/>
            <p:nvPr>
              <p:custDataLst>
                <p:tags r:id="rId42"/>
              </p:custDataLst>
            </p:nvPr>
          </p:nvSpPr>
          <p:spPr bwMode="auto">
            <a:xfrm>
              <a:off x="7874310" y="2846070"/>
              <a:ext cx="178126" cy="402908"/>
            </a:xfrm>
            <a:custGeom>
              <a:avLst/>
              <a:gdLst/>
              <a:ahLst/>
              <a:cxnLst/>
              <a:rect l="0" t="0" r="0" b="0"/>
              <a:pathLst>
                <a:path w="178126" h="402908">
                  <a:moveTo>
                    <a:pt x="23820" y="402907"/>
                  </a:moveTo>
                  <a:lnTo>
                    <a:pt x="23820" y="402907"/>
                  </a:lnTo>
                  <a:lnTo>
                    <a:pt x="11085" y="388267"/>
                  </a:lnTo>
                  <a:lnTo>
                    <a:pt x="4508" y="374493"/>
                  </a:lnTo>
                  <a:lnTo>
                    <a:pt x="0" y="332470"/>
                  </a:lnTo>
                  <a:lnTo>
                    <a:pt x="1485" y="294132"/>
                  </a:lnTo>
                  <a:lnTo>
                    <a:pt x="3215" y="273240"/>
                  </a:lnTo>
                  <a:lnTo>
                    <a:pt x="5321" y="250740"/>
                  </a:lnTo>
                  <a:lnTo>
                    <a:pt x="7677" y="227168"/>
                  </a:lnTo>
                  <a:lnTo>
                    <a:pt x="10201" y="202880"/>
                  </a:lnTo>
                  <a:lnTo>
                    <a:pt x="18084" y="160654"/>
                  </a:lnTo>
                  <a:lnTo>
                    <a:pt x="29843" y="122837"/>
                  </a:lnTo>
                  <a:lnTo>
                    <a:pt x="47769" y="86979"/>
                  </a:lnTo>
                  <a:lnTo>
                    <a:pt x="68436" y="57072"/>
                  </a:lnTo>
                  <a:lnTo>
                    <a:pt x="101492" y="23895"/>
                  </a:lnTo>
                  <a:lnTo>
                    <a:pt x="124064" y="10620"/>
                  </a:lnTo>
                  <a:lnTo>
                    <a:pt x="161978" y="2098"/>
                  </a:lnTo>
                  <a:lnTo>
                    <a:pt x="1781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 name="SMARTInkShape-1563"/>
            <p:cNvSpPr/>
            <p:nvPr>
              <p:custDataLst>
                <p:tags r:id="rId43"/>
              </p:custDataLst>
            </p:nvPr>
          </p:nvSpPr>
          <p:spPr bwMode="auto">
            <a:xfrm>
              <a:off x="7529513" y="2835528"/>
              <a:ext cx="231427" cy="426561"/>
            </a:xfrm>
            <a:custGeom>
              <a:avLst/>
              <a:gdLst/>
              <a:ahLst/>
              <a:cxnLst/>
              <a:rect l="0" t="0" r="0" b="0"/>
              <a:pathLst>
                <a:path w="231427" h="426561">
                  <a:moveTo>
                    <a:pt x="214312" y="259144"/>
                  </a:moveTo>
                  <a:lnTo>
                    <a:pt x="214312" y="259144"/>
                  </a:lnTo>
                  <a:lnTo>
                    <a:pt x="221693" y="259144"/>
                  </a:lnTo>
                  <a:lnTo>
                    <a:pt x="222090" y="258192"/>
                  </a:lnTo>
                  <a:lnTo>
                    <a:pt x="222853" y="250925"/>
                  </a:lnTo>
                  <a:lnTo>
                    <a:pt x="227426" y="250677"/>
                  </a:lnTo>
                  <a:lnTo>
                    <a:pt x="228770" y="249689"/>
                  </a:lnTo>
                  <a:lnTo>
                    <a:pt x="231426" y="242105"/>
                  </a:lnTo>
                  <a:lnTo>
                    <a:pt x="219523" y="230077"/>
                  </a:lnTo>
                  <a:lnTo>
                    <a:pt x="214087" y="227175"/>
                  </a:lnTo>
                  <a:lnTo>
                    <a:pt x="178497" y="218273"/>
                  </a:lnTo>
                  <a:lnTo>
                    <a:pt x="170433" y="217609"/>
                  </a:lnTo>
                  <a:lnTo>
                    <a:pt x="129162" y="230232"/>
                  </a:lnTo>
                  <a:lnTo>
                    <a:pt x="89916" y="247509"/>
                  </a:lnTo>
                  <a:lnTo>
                    <a:pt x="50031" y="275911"/>
                  </a:lnTo>
                  <a:lnTo>
                    <a:pt x="21173" y="308456"/>
                  </a:lnTo>
                  <a:lnTo>
                    <a:pt x="10045" y="330908"/>
                  </a:lnTo>
                  <a:lnTo>
                    <a:pt x="7004" y="353587"/>
                  </a:lnTo>
                  <a:lnTo>
                    <a:pt x="7527" y="364969"/>
                  </a:lnTo>
                  <a:lnTo>
                    <a:pt x="15727" y="385235"/>
                  </a:lnTo>
                  <a:lnTo>
                    <a:pt x="29850" y="402815"/>
                  </a:lnTo>
                  <a:lnTo>
                    <a:pt x="48826" y="416978"/>
                  </a:lnTo>
                  <a:lnTo>
                    <a:pt x="72501" y="424543"/>
                  </a:lnTo>
                  <a:lnTo>
                    <a:pt x="85481" y="426560"/>
                  </a:lnTo>
                  <a:lnTo>
                    <a:pt x="115144" y="421181"/>
                  </a:lnTo>
                  <a:lnTo>
                    <a:pt x="145472" y="407361"/>
                  </a:lnTo>
                  <a:lnTo>
                    <a:pt x="171652" y="385343"/>
                  </a:lnTo>
                  <a:lnTo>
                    <a:pt x="190907" y="354603"/>
                  </a:lnTo>
                  <a:lnTo>
                    <a:pt x="203910" y="315858"/>
                  </a:lnTo>
                  <a:lnTo>
                    <a:pt x="207378" y="292191"/>
                  </a:lnTo>
                  <a:lnTo>
                    <a:pt x="209689" y="266888"/>
                  </a:lnTo>
                  <a:lnTo>
                    <a:pt x="211230" y="240494"/>
                  </a:lnTo>
                  <a:lnTo>
                    <a:pt x="212257" y="213373"/>
                  </a:lnTo>
                  <a:lnTo>
                    <a:pt x="212942" y="185768"/>
                  </a:lnTo>
                  <a:lnTo>
                    <a:pt x="210542" y="159744"/>
                  </a:lnTo>
                  <a:lnTo>
                    <a:pt x="206083" y="134775"/>
                  </a:lnTo>
                  <a:lnTo>
                    <a:pt x="200253" y="110509"/>
                  </a:lnTo>
                  <a:lnTo>
                    <a:pt x="178536" y="70847"/>
                  </a:lnTo>
                  <a:lnTo>
                    <a:pt x="148882" y="39249"/>
                  </a:lnTo>
                  <a:lnTo>
                    <a:pt x="113476" y="15681"/>
                  </a:lnTo>
                  <a:lnTo>
                    <a:pt x="80596" y="3301"/>
                  </a:lnTo>
                  <a:lnTo>
                    <a:pt x="65161" y="0"/>
                  </a:lnTo>
                  <a:lnTo>
                    <a:pt x="37850" y="3951"/>
                  </a:lnTo>
                  <a:lnTo>
                    <a:pt x="0" y="191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1564"/>
            <p:cNvSpPr/>
            <p:nvPr>
              <p:custDataLst>
                <p:tags r:id="rId44"/>
              </p:custDataLst>
            </p:nvPr>
          </p:nvSpPr>
          <p:spPr bwMode="auto">
            <a:xfrm>
              <a:off x="7443788" y="3326130"/>
              <a:ext cx="214313" cy="374141"/>
            </a:xfrm>
            <a:custGeom>
              <a:avLst/>
              <a:gdLst/>
              <a:ahLst/>
              <a:cxnLst/>
              <a:rect l="0" t="0" r="0" b="0"/>
              <a:pathLst>
                <a:path w="214313" h="374141">
                  <a:moveTo>
                    <a:pt x="214312" y="188595"/>
                  </a:moveTo>
                  <a:lnTo>
                    <a:pt x="214312" y="188595"/>
                  </a:lnTo>
                  <a:lnTo>
                    <a:pt x="214312" y="184044"/>
                  </a:lnTo>
                  <a:lnTo>
                    <a:pt x="211771" y="179270"/>
                  </a:lnTo>
                  <a:lnTo>
                    <a:pt x="209761" y="176663"/>
                  </a:lnTo>
                  <a:lnTo>
                    <a:pt x="193278" y="168444"/>
                  </a:lnTo>
                  <a:lnTo>
                    <a:pt x="165746" y="164527"/>
                  </a:lnTo>
                  <a:lnTo>
                    <a:pt x="124357" y="177019"/>
                  </a:lnTo>
                  <a:lnTo>
                    <a:pt x="94957" y="198690"/>
                  </a:lnTo>
                  <a:lnTo>
                    <a:pt x="67920" y="227371"/>
                  </a:lnTo>
                  <a:lnTo>
                    <a:pt x="46380" y="259169"/>
                  </a:lnTo>
                  <a:lnTo>
                    <a:pt x="34900" y="292351"/>
                  </a:lnTo>
                  <a:lnTo>
                    <a:pt x="31839" y="309201"/>
                  </a:lnTo>
                  <a:lnTo>
                    <a:pt x="36058" y="335543"/>
                  </a:lnTo>
                  <a:lnTo>
                    <a:pt x="41183" y="346568"/>
                  </a:lnTo>
                  <a:lnTo>
                    <a:pt x="57039" y="363897"/>
                  </a:lnTo>
                  <a:lnTo>
                    <a:pt x="66601" y="371186"/>
                  </a:lnTo>
                  <a:lnTo>
                    <a:pt x="77737" y="374140"/>
                  </a:lnTo>
                  <a:lnTo>
                    <a:pt x="102813" y="372342"/>
                  </a:lnTo>
                  <a:lnTo>
                    <a:pt x="129832" y="355033"/>
                  </a:lnTo>
                  <a:lnTo>
                    <a:pt x="156763" y="325432"/>
                  </a:lnTo>
                  <a:lnTo>
                    <a:pt x="181432" y="283702"/>
                  </a:lnTo>
                  <a:lnTo>
                    <a:pt x="189534" y="256762"/>
                  </a:lnTo>
                  <a:lnTo>
                    <a:pt x="194936" y="226419"/>
                  </a:lnTo>
                  <a:lnTo>
                    <a:pt x="198538" y="193809"/>
                  </a:lnTo>
                  <a:lnTo>
                    <a:pt x="197129" y="163496"/>
                  </a:lnTo>
                  <a:lnTo>
                    <a:pt x="192378" y="134715"/>
                  </a:lnTo>
                  <a:lnTo>
                    <a:pt x="185402" y="106955"/>
                  </a:lnTo>
                  <a:lnTo>
                    <a:pt x="175036" y="82733"/>
                  </a:lnTo>
                  <a:lnTo>
                    <a:pt x="148279" y="40580"/>
                  </a:lnTo>
                  <a:lnTo>
                    <a:pt x="109717" y="15495"/>
                  </a:lnTo>
                  <a:lnTo>
                    <a:pt x="67812" y="3077"/>
                  </a:lnTo>
                  <a:lnTo>
                    <a:pt x="33313" y="732"/>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1565"/>
            <p:cNvSpPr/>
            <p:nvPr>
              <p:custDataLst>
                <p:tags r:id="rId45"/>
              </p:custDataLst>
            </p:nvPr>
          </p:nvSpPr>
          <p:spPr bwMode="auto">
            <a:xfrm>
              <a:off x="7698573" y="3471863"/>
              <a:ext cx="259566" cy="194818"/>
            </a:xfrm>
            <a:custGeom>
              <a:avLst/>
              <a:gdLst/>
              <a:ahLst/>
              <a:cxnLst/>
              <a:rect l="0" t="0" r="0" b="0"/>
              <a:pathLst>
                <a:path w="259566" h="194818">
                  <a:moveTo>
                    <a:pt x="28107" y="34289"/>
                  </a:moveTo>
                  <a:lnTo>
                    <a:pt x="28107" y="34289"/>
                  </a:lnTo>
                  <a:lnTo>
                    <a:pt x="29059" y="43038"/>
                  </a:lnTo>
                  <a:lnTo>
                    <a:pt x="32658" y="55323"/>
                  </a:lnTo>
                  <a:lnTo>
                    <a:pt x="30937" y="87406"/>
                  </a:lnTo>
                  <a:lnTo>
                    <a:pt x="15293" y="127074"/>
                  </a:lnTo>
                  <a:lnTo>
                    <a:pt x="0" y="168505"/>
                  </a:lnTo>
                  <a:lnTo>
                    <a:pt x="692" y="183158"/>
                  </a:lnTo>
                  <a:lnTo>
                    <a:pt x="3163" y="187828"/>
                  </a:lnTo>
                  <a:lnTo>
                    <a:pt x="6715" y="190941"/>
                  </a:lnTo>
                  <a:lnTo>
                    <a:pt x="10987" y="193016"/>
                  </a:lnTo>
                  <a:lnTo>
                    <a:pt x="17647" y="190589"/>
                  </a:lnTo>
                  <a:lnTo>
                    <a:pt x="45222" y="168019"/>
                  </a:lnTo>
                  <a:lnTo>
                    <a:pt x="76569" y="133497"/>
                  </a:lnTo>
                  <a:lnTo>
                    <a:pt x="103427" y="107182"/>
                  </a:lnTo>
                  <a:lnTo>
                    <a:pt x="117462" y="100024"/>
                  </a:lnTo>
                  <a:lnTo>
                    <a:pt x="123872" y="100020"/>
                  </a:lnTo>
                  <a:lnTo>
                    <a:pt x="136074" y="105095"/>
                  </a:lnTo>
                  <a:lnTo>
                    <a:pt x="165186" y="145367"/>
                  </a:lnTo>
                  <a:lnTo>
                    <a:pt x="178566" y="161762"/>
                  </a:lnTo>
                  <a:lnTo>
                    <a:pt x="220029" y="189235"/>
                  </a:lnTo>
                  <a:lnTo>
                    <a:pt x="234303" y="194817"/>
                  </a:lnTo>
                  <a:lnTo>
                    <a:pt x="237961" y="194648"/>
                  </a:lnTo>
                  <a:lnTo>
                    <a:pt x="244565" y="191920"/>
                  </a:lnTo>
                  <a:lnTo>
                    <a:pt x="253639" y="157724"/>
                  </a:lnTo>
                  <a:lnTo>
                    <a:pt x="256931" y="123757"/>
                  </a:lnTo>
                  <a:lnTo>
                    <a:pt x="258394" y="88340"/>
                  </a:lnTo>
                  <a:lnTo>
                    <a:pt x="259044" y="56725"/>
                  </a:lnTo>
                  <a:lnTo>
                    <a:pt x="259461" y="14168"/>
                  </a:lnTo>
                  <a:lnTo>
                    <a:pt x="2595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6" name="SMARTInkShape-Group563"/>
          <p:cNvGrpSpPr/>
          <p:nvPr/>
        </p:nvGrpSpPr>
        <p:grpSpPr>
          <a:xfrm>
            <a:off x="5694998" y="2721282"/>
            <a:ext cx="1440180" cy="1239214"/>
            <a:chOff x="5694998" y="2721282"/>
            <a:chExt cx="1440180" cy="1239214"/>
          </a:xfrm>
        </p:grpSpPr>
        <p:sp>
          <p:nvSpPr>
            <p:cNvPr id="62" name="SMARTInkShape-1566"/>
            <p:cNvSpPr/>
            <p:nvPr>
              <p:custDataLst>
                <p:tags r:id="rId36"/>
              </p:custDataLst>
            </p:nvPr>
          </p:nvSpPr>
          <p:spPr bwMode="auto">
            <a:xfrm>
              <a:off x="6003607" y="2721282"/>
              <a:ext cx="951549" cy="406948"/>
            </a:xfrm>
            <a:custGeom>
              <a:avLst/>
              <a:gdLst/>
              <a:ahLst/>
              <a:cxnLst/>
              <a:rect l="0" t="0" r="0" b="0"/>
              <a:pathLst>
                <a:path w="951549" h="406948">
                  <a:moveTo>
                    <a:pt x="951548" y="381963"/>
                  </a:moveTo>
                  <a:lnTo>
                    <a:pt x="951548" y="381963"/>
                  </a:lnTo>
                  <a:lnTo>
                    <a:pt x="951548" y="386514"/>
                  </a:lnTo>
                  <a:lnTo>
                    <a:pt x="946468" y="391288"/>
                  </a:lnTo>
                  <a:lnTo>
                    <a:pt x="923134" y="402114"/>
                  </a:lnTo>
                  <a:lnTo>
                    <a:pt x="890213" y="406031"/>
                  </a:lnTo>
                  <a:lnTo>
                    <a:pt x="861423" y="406947"/>
                  </a:lnTo>
                  <a:lnTo>
                    <a:pt x="828625" y="405450"/>
                  </a:lnTo>
                  <a:lnTo>
                    <a:pt x="791823" y="398434"/>
                  </a:lnTo>
                  <a:lnTo>
                    <a:pt x="770769" y="393896"/>
                  </a:lnTo>
                  <a:lnTo>
                    <a:pt x="748161" y="388966"/>
                  </a:lnTo>
                  <a:lnTo>
                    <a:pt x="724516" y="383774"/>
                  </a:lnTo>
                  <a:lnTo>
                    <a:pt x="698276" y="376503"/>
                  </a:lnTo>
                  <a:lnTo>
                    <a:pt x="670305" y="367845"/>
                  </a:lnTo>
                  <a:lnTo>
                    <a:pt x="641180" y="358264"/>
                  </a:lnTo>
                  <a:lnTo>
                    <a:pt x="611286" y="348066"/>
                  </a:lnTo>
                  <a:lnTo>
                    <a:pt x="580879" y="337457"/>
                  </a:lnTo>
                  <a:lnTo>
                    <a:pt x="550131" y="326575"/>
                  </a:lnTo>
                  <a:lnTo>
                    <a:pt x="521058" y="314558"/>
                  </a:lnTo>
                  <a:lnTo>
                    <a:pt x="493105" y="301783"/>
                  </a:lnTo>
                  <a:lnTo>
                    <a:pt x="465897" y="288505"/>
                  </a:lnTo>
                  <a:lnTo>
                    <a:pt x="440138" y="272985"/>
                  </a:lnTo>
                  <a:lnTo>
                    <a:pt x="415346" y="255971"/>
                  </a:lnTo>
                  <a:lnTo>
                    <a:pt x="391197" y="237961"/>
                  </a:lnTo>
                  <a:lnTo>
                    <a:pt x="368431" y="219287"/>
                  </a:lnTo>
                  <a:lnTo>
                    <a:pt x="346586" y="200170"/>
                  </a:lnTo>
                  <a:lnTo>
                    <a:pt x="304534" y="161148"/>
                  </a:lnTo>
                  <a:lnTo>
                    <a:pt x="263619" y="121581"/>
                  </a:lnTo>
                  <a:lnTo>
                    <a:pt x="223209" y="86850"/>
                  </a:lnTo>
                  <a:lnTo>
                    <a:pt x="183977" y="57444"/>
                  </a:lnTo>
                  <a:lnTo>
                    <a:pt x="147490" y="34850"/>
                  </a:lnTo>
                  <a:lnTo>
                    <a:pt x="114765" y="17823"/>
                  </a:lnTo>
                  <a:lnTo>
                    <a:pt x="74644" y="2607"/>
                  </a:lnTo>
                  <a:lnTo>
                    <a:pt x="55083" y="0"/>
                  </a:lnTo>
                  <a:lnTo>
                    <a:pt x="40039" y="2017"/>
                  </a:lnTo>
                  <a:lnTo>
                    <a:pt x="34313" y="5793"/>
                  </a:lnTo>
                  <a:lnTo>
                    <a:pt x="25410" y="17609"/>
                  </a:lnTo>
                  <a:lnTo>
                    <a:pt x="11934" y="55321"/>
                  </a:lnTo>
                  <a:lnTo>
                    <a:pt x="0" y="990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1567"/>
            <p:cNvSpPr/>
            <p:nvPr>
              <p:custDataLst>
                <p:tags r:id="rId37"/>
              </p:custDataLst>
            </p:nvPr>
          </p:nvSpPr>
          <p:spPr bwMode="auto">
            <a:xfrm>
              <a:off x="5694998" y="3699604"/>
              <a:ext cx="248603" cy="260892"/>
            </a:xfrm>
            <a:custGeom>
              <a:avLst/>
              <a:gdLst/>
              <a:ahLst/>
              <a:cxnLst/>
              <a:rect l="0" t="0" r="0" b="0"/>
              <a:pathLst>
                <a:path w="248603" h="260892">
                  <a:moveTo>
                    <a:pt x="248602" y="12288"/>
                  </a:moveTo>
                  <a:lnTo>
                    <a:pt x="248602" y="12288"/>
                  </a:lnTo>
                  <a:lnTo>
                    <a:pt x="248602" y="7738"/>
                  </a:lnTo>
                  <a:lnTo>
                    <a:pt x="246062" y="2963"/>
                  </a:lnTo>
                  <a:lnTo>
                    <a:pt x="244051" y="357"/>
                  </a:lnTo>
                  <a:lnTo>
                    <a:pt x="231657" y="0"/>
                  </a:lnTo>
                  <a:lnTo>
                    <a:pt x="203259" y="7695"/>
                  </a:lnTo>
                  <a:lnTo>
                    <a:pt x="165634" y="27120"/>
                  </a:lnTo>
                  <a:lnTo>
                    <a:pt x="133622" y="49360"/>
                  </a:lnTo>
                  <a:lnTo>
                    <a:pt x="97170" y="81470"/>
                  </a:lnTo>
                  <a:lnTo>
                    <a:pt x="66364" y="120506"/>
                  </a:lnTo>
                  <a:lnTo>
                    <a:pt x="52815" y="141583"/>
                  </a:lnTo>
                  <a:lnTo>
                    <a:pt x="40925" y="164207"/>
                  </a:lnTo>
                  <a:lnTo>
                    <a:pt x="30140" y="187863"/>
                  </a:lnTo>
                  <a:lnTo>
                    <a:pt x="13395" y="228434"/>
                  </a:lnTo>
                  <a:lnTo>
                    <a:pt x="0" y="2608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1568"/>
            <p:cNvSpPr/>
            <p:nvPr>
              <p:custDataLst>
                <p:tags r:id="rId38"/>
              </p:custDataLst>
            </p:nvPr>
          </p:nvSpPr>
          <p:spPr bwMode="auto">
            <a:xfrm>
              <a:off x="5772150" y="3463290"/>
              <a:ext cx="1363028" cy="371230"/>
            </a:xfrm>
            <a:custGeom>
              <a:avLst/>
              <a:gdLst/>
              <a:ahLst/>
              <a:cxnLst/>
              <a:rect l="0" t="0" r="0" b="0"/>
              <a:pathLst>
                <a:path w="1363028" h="371230">
                  <a:moveTo>
                    <a:pt x="1363027" y="0"/>
                  </a:moveTo>
                  <a:lnTo>
                    <a:pt x="1363027" y="0"/>
                  </a:lnTo>
                  <a:lnTo>
                    <a:pt x="1363027" y="4551"/>
                  </a:lnTo>
                  <a:lnTo>
                    <a:pt x="1353926" y="21033"/>
                  </a:lnTo>
                  <a:lnTo>
                    <a:pt x="1317238" y="53155"/>
                  </a:lnTo>
                  <a:lnTo>
                    <a:pt x="1285209" y="73472"/>
                  </a:lnTo>
                  <a:lnTo>
                    <a:pt x="1264476" y="85176"/>
                  </a:lnTo>
                  <a:lnTo>
                    <a:pt x="1241129" y="97742"/>
                  </a:lnTo>
                  <a:lnTo>
                    <a:pt x="1216039" y="110881"/>
                  </a:lnTo>
                  <a:lnTo>
                    <a:pt x="1188835" y="124403"/>
                  </a:lnTo>
                  <a:lnTo>
                    <a:pt x="1160222" y="138180"/>
                  </a:lnTo>
                  <a:lnTo>
                    <a:pt x="1130669" y="152128"/>
                  </a:lnTo>
                  <a:lnTo>
                    <a:pt x="1099537" y="166188"/>
                  </a:lnTo>
                  <a:lnTo>
                    <a:pt x="1067352" y="180325"/>
                  </a:lnTo>
                  <a:lnTo>
                    <a:pt x="1034466" y="194512"/>
                  </a:lnTo>
                  <a:lnTo>
                    <a:pt x="1000159" y="208732"/>
                  </a:lnTo>
                  <a:lnTo>
                    <a:pt x="964905" y="222975"/>
                  </a:lnTo>
                  <a:lnTo>
                    <a:pt x="929020" y="237232"/>
                  </a:lnTo>
                  <a:lnTo>
                    <a:pt x="891761" y="251500"/>
                  </a:lnTo>
                  <a:lnTo>
                    <a:pt x="853588" y="265774"/>
                  </a:lnTo>
                  <a:lnTo>
                    <a:pt x="814804" y="280052"/>
                  </a:lnTo>
                  <a:lnTo>
                    <a:pt x="776565" y="294334"/>
                  </a:lnTo>
                  <a:lnTo>
                    <a:pt x="738690" y="308618"/>
                  </a:lnTo>
                  <a:lnTo>
                    <a:pt x="701057" y="322903"/>
                  </a:lnTo>
                  <a:lnTo>
                    <a:pt x="662634" y="335284"/>
                  </a:lnTo>
                  <a:lnTo>
                    <a:pt x="623684" y="346395"/>
                  </a:lnTo>
                  <a:lnTo>
                    <a:pt x="584381" y="356660"/>
                  </a:lnTo>
                  <a:lnTo>
                    <a:pt x="545798" y="363503"/>
                  </a:lnTo>
                  <a:lnTo>
                    <a:pt x="507693" y="368065"/>
                  </a:lnTo>
                  <a:lnTo>
                    <a:pt x="469907" y="371107"/>
                  </a:lnTo>
                  <a:lnTo>
                    <a:pt x="432333" y="371229"/>
                  </a:lnTo>
                  <a:lnTo>
                    <a:pt x="394903" y="369406"/>
                  </a:lnTo>
                  <a:lnTo>
                    <a:pt x="357566" y="366286"/>
                  </a:lnTo>
                  <a:lnTo>
                    <a:pt x="323149" y="362301"/>
                  </a:lnTo>
                  <a:lnTo>
                    <a:pt x="290681" y="357739"/>
                  </a:lnTo>
                  <a:lnTo>
                    <a:pt x="259509" y="352793"/>
                  </a:lnTo>
                  <a:lnTo>
                    <a:pt x="229204" y="347590"/>
                  </a:lnTo>
                  <a:lnTo>
                    <a:pt x="199475" y="342216"/>
                  </a:lnTo>
                  <a:lnTo>
                    <a:pt x="170131" y="336730"/>
                  </a:lnTo>
                  <a:lnTo>
                    <a:pt x="143901" y="333071"/>
                  </a:lnTo>
                  <a:lnTo>
                    <a:pt x="119746" y="330633"/>
                  </a:lnTo>
                  <a:lnTo>
                    <a:pt x="77985" y="326970"/>
                  </a:lnTo>
                  <a:lnTo>
                    <a:pt x="46725" y="322168"/>
                  </a:lnTo>
                  <a:lnTo>
                    <a:pt x="0" y="3000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1569"/>
            <p:cNvSpPr/>
            <p:nvPr>
              <p:custDataLst>
                <p:tags r:id="rId39"/>
              </p:custDataLst>
            </p:nvPr>
          </p:nvSpPr>
          <p:spPr bwMode="auto">
            <a:xfrm>
              <a:off x="5926455" y="2731226"/>
              <a:ext cx="128589" cy="54838"/>
            </a:xfrm>
            <a:custGeom>
              <a:avLst/>
              <a:gdLst/>
              <a:ahLst/>
              <a:cxnLst/>
              <a:rect l="0" t="0" r="0" b="0"/>
              <a:pathLst>
                <a:path w="128589" h="54838">
                  <a:moveTo>
                    <a:pt x="128588" y="29119"/>
                  </a:moveTo>
                  <a:lnTo>
                    <a:pt x="128588" y="29119"/>
                  </a:lnTo>
                  <a:lnTo>
                    <a:pt x="128588" y="20017"/>
                  </a:lnTo>
                  <a:lnTo>
                    <a:pt x="126048" y="13009"/>
                  </a:lnTo>
                  <a:lnTo>
                    <a:pt x="124037" y="9806"/>
                  </a:lnTo>
                  <a:lnTo>
                    <a:pt x="107554" y="749"/>
                  </a:lnTo>
                  <a:lnTo>
                    <a:pt x="90030" y="0"/>
                  </a:lnTo>
                  <a:lnTo>
                    <a:pt x="56203" y="7473"/>
                  </a:lnTo>
                  <a:lnTo>
                    <a:pt x="43184" y="11831"/>
                  </a:lnTo>
                  <a:lnTo>
                    <a:pt x="23638" y="26833"/>
                  </a:lnTo>
                  <a:lnTo>
                    <a:pt x="0" y="548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0" name="SMARTInkShape-Group564"/>
          <p:cNvGrpSpPr/>
          <p:nvPr/>
        </p:nvGrpSpPr>
        <p:grpSpPr>
          <a:xfrm>
            <a:off x="1051209" y="3154314"/>
            <a:ext cx="537264" cy="1620569"/>
            <a:chOff x="1051209" y="3154314"/>
            <a:chExt cx="537264" cy="1620569"/>
          </a:xfrm>
        </p:grpSpPr>
        <p:sp>
          <p:nvSpPr>
            <p:cNvPr id="67" name="SMARTInkShape-1570"/>
            <p:cNvSpPr/>
            <p:nvPr>
              <p:custDataLst>
                <p:tags r:id="rId33"/>
              </p:custDataLst>
            </p:nvPr>
          </p:nvSpPr>
          <p:spPr bwMode="auto">
            <a:xfrm>
              <a:off x="1096332" y="3154314"/>
              <a:ext cx="492141" cy="437564"/>
            </a:xfrm>
            <a:custGeom>
              <a:avLst/>
              <a:gdLst/>
              <a:ahLst/>
              <a:cxnLst/>
              <a:rect l="0" t="0" r="0" b="0"/>
              <a:pathLst>
                <a:path w="492141" h="437564">
                  <a:moveTo>
                    <a:pt x="29523" y="86091"/>
                  </a:moveTo>
                  <a:lnTo>
                    <a:pt x="29523" y="86091"/>
                  </a:lnTo>
                  <a:lnTo>
                    <a:pt x="0" y="100853"/>
                  </a:lnTo>
                  <a:lnTo>
                    <a:pt x="19400" y="97979"/>
                  </a:lnTo>
                  <a:lnTo>
                    <a:pt x="52646" y="85977"/>
                  </a:lnTo>
                  <a:lnTo>
                    <a:pt x="73514" y="77443"/>
                  </a:lnTo>
                  <a:lnTo>
                    <a:pt x="99808" y="67943"/>
                  </a:lnTo>
                  <a:lnTo>
                    <a:pt x="129720" y="57800"/>
                  </a:lnTo>
                  <a:lnTo>
                    <a:pt x="162043" y="47227"/>
                  </a:lnTo>
                  <a:lnTo>
                    <a:pt x="196927" y="37322"/>
                  </a:lnTo>
                  <a:lnTo>
                    <a:pt x="233518" y="27861"/>
                  </a:lnTo>
                  <a:lnTo>
                    <a:pt x="271248" y="18696"/>
                  </a:lnTo>
                  <a:lnTo>
                    <a:pt x="305925" y="11633"/>
                  </a:lnTo>
                  <a:lnTo>
                    <a:pt x="338569" y="5973"/>
                  </a:lnTo>
                  <a:lnTo>
                    <a:pt x="369856" y="1246"/>
                  </a:lnTo>
                  <a:lnTo>
                    <a:pt x="397382" y="0"/>
                  </a:lnTo>
                  <a:lnTo>
                    <a:pt x="422400" y="1075"/>
                  </a:lnTo>
                  <a:lnTo>
                    <a:pt x="445746" y="3696"/>
                  </a:lnTo>
                  <a:lnTo>
                    <a:pt x="463215" y="11158"/>
                  </a:lnTo>
                  <a:lnTo>
                    <a:pt x="487705" y="34690"/>
                  </a:lnTo>
                  <a:lnTo>
                    <a:pt x="492140" y="51824"/>
                  </a:lnTo>
                  <a:lnTo>
                    <a:pt x="489448" y="93721"/>
                  </a:lnTo>
                  <a:lnTo>
                    <a:pt x="482825" y="119753"/>
                  </a:lnTo>
                  <a:lnTo>
                    <a:pt x="473647" y="148537"/>
                  </a:lnTo>
                  <a:lnTo>
                    <a:pt x="462765" y="179157"/>
                  </a:lnTo>
                  <a:lnTo>
                    <a:pt x="451701" y="211952"/>
                  </a:lnTo>
                  <a:lnTo>
                    <a:pt x="440515" y="246199"/>
                  </a:lnTo>
                  <a:lnTo>
                    <a:pt x="429248" y="281412"/>
                  </a:lnTo>
                  <a:lnTo>
                    <a:pt x="421736" y="314412"/>
                  </a:lnTo>
                  <a:lnTo>
                    <a:pt x="416729" y="345937"/>
                  </a:lnTo>
                  <a:lnTo>
                    <a:pt x="413390" y="376479"/>
                  </a:lnTo>
                  <a:lnTo>
                    <a:pt x="406713" y="4375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8" name="SMARTInkShape-1571"/>
            <p:cNvSpPr/>
            <p:nvPr>
              <p:custDataLst>
                <p:tags r:id="rId34"/>
              </p:custDataLst>
            </p:nvPr>
          </p:nvSpPr>
          <p:spPr bwMode="auto">
            <a:xfrm>
              <a:off x="1314450" y="4320540"/>
              <a:ext cx="171166" cy="454343"/>
            </a:xfrm>
            <a:custGeom>
              <a:avLst/>
              <a:gdLst/>
              <a:ahLst/>
              <a:cxnLst/>
              <a:rect l="0" t="0" r="0" b="0"/>
              <a:pathLst>
                <a:path w="171166" h="454343">
                  <a:moveTo>
                    <a:pt x="68580" y="0"/>
                  </a:moveTo>
                  <a:lnTo>
                    <a:pt x="68580" y="0"/>
                  </a:lnTo>
                  <a:lnTo>
                    <a:pt x="64029" y="0"/>
                  </a:lnTo>
                  <a:lnTo>
                    <a:pt x="63641" y="952"/>
                  </a:lnTo>
                  <a:lnTo>
                    <a:pt x="66693" y="8748"/>
                  </a:lnTo>
                  <a:lnTo>
                    <a:pt x="72882" y="44015"/>
                  </a:lnTo>
                  <a:lnTo>
                    <a:pt x="96841" y="78333"/>
                  </a:lnTo>
                  <a:lnTo>
                    <a:pt x="121721" y="110734"/>
                  </a:lnTo>
                  <a:lnTo>
                    <a:pt x="150895" y="149121"/>
                  </a:lnTo>
                  <a:lnTo>
                    <a:pt x="165807" y="173273"/>
                  </a:lnTo>
                  <a:lnTo>
                    <a:pt x="171165" y="201788"/>
                  </a:lnTo>
                  <a:lnTo>
                    <a:pt x="168466" y="234463"/>
                  </a:lnTo>
                  <a:lnTo>
                    <a:pt x="157741" y="271211"/>
                  </a:lnTo>
                  <a:lnTo>
                    <a:pt x="133290" y="309768"/>
                  </a:lnTo>
                  <a:lnTo>
                    <a:pt x="100197" y="350082"/>
                  </a:lnTo>
                  <a:lnTo>
                    <a:pt x="82038" y="371500"/>
                  </a:lnTo>
                  <a:lnTo>
                    <a:pt x="47892" y="409904"/>
                  </a:lnTo>
                  <a:lnTo>
                    <a:pt x="6871" y="448114"/>
                  </a:lnTo>
                  <a:lnTo>
                    <a:pt x="0" y="4543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SMARTInkShape-1572"/>
            <p:cNvSpPr/>
            <p:nvPr>
              <p:custDataLst>
                <p:tags r:id="rId35"/>
              </p:custDataLst>
            </p:nvPr>
          </p:nvSpPr>
          <p:spPr bwMode="auto">
            <a:xfrm>
              <a:off x="1051209" y="3248977"/>
              <a:ext cx="468982" cy="1363029"/>
            </a:xfrm>
            <a:custGeom>
              <a:avLst/>
              <a:gdLst/>
              <a:ahLst/>
              <a:cxnLst/>
              <a:rect l="0" t="0" r="0" b="0"/>
              <a:pathLst>
                <a:path w="468982" h="1363029">
                  <a:moveTo>
                    <a:pt x="468981" y="0"/>
                  </a:moveTo>
                  <a:lnTo>
                    <a:pt x="468981" y="0"/>
                  </a:lnTo>
                  <a:lnTo>
                    <a:pt x="452036" y="2540"/>
                  </a:lnTo>
                  <a:lnTo>
                    <a:pt x="418558" y="14406"/>
                  </a:lnTo>
                  <a:lnTo>
                    <a:pt x="387516" y="29263"/>
                  </a:lnTo>
                  <a:lnTo>
                    <a:pt x="351494" y="48566"/>
                  </a:lnTo>
                  <a:lnTo>
                    <a:pt x="313260" y="77465"/>
                  </a:lnTo>
                  <a:lnTo>
                    <a:pt x="272137" y="113487"/>
                  </a:lnTo>
                  <a:lnTo>
                    <a:pt x="249169" y="133760"/>
                  </a:lnTo>
                  <a:lnTo>
                    <a:pt x="225285" y="154896"/>
                  </a:lnTo>
                  <a:lnTo>
                    <a:pt x="200789" y="180417"/>
                  </a:lnTo>
                  <a:lnTo>
                    <a:pt x="175887" y="208860"/>
                  </a:lnTo>
                  <a:lnTo>
                    <a:pt x="150712" y="239253"/>
                  </a:lnTo>
                  <a:lnTo>
                    <a:pt x="127262" y="272850"/>
                  </a:lnTo>
                  <a:lnTo>
                    <a:pt x="104961" y="308582"/>
                  </a:lnTo>
                  <a:lnTo>
                    <a:pt x="83426" y="345739"/>
                  </a:lnTo>
                  <a:lnTo>
                    <a:pt x="64307" y="385750"/>
                  </a:lnTo>
                  <a:lnTo>
                    <a:pt x="46798" y="427664"/>
                  </a:lnTo>
                  <a:lnTo>
                    <a:pt x="30363" y="470847"/>
                  </a:lnTo>
                  <a:lnTo>
                    <a:pt x="18454" y="513923"/>
                  </a:lnTo>
                  <a:lnTo>
                    <a:pt x="9562" y="556928"/>
                  </a:lnTo>
                  <a:lnTo>
                    <a:pt x="2682" y="599886"/>
                  </a:lnTo>
                  <a:lnTo>
                    <a:pt x="0" y="641859"/>
                  </a:lnTo>
                  <a:lnTo>
                    <a:pt x="117" y="683176"/>
                  </a:lnTo>
                  <a:lnTo>
                    <a:pt x="2100" y="724056"/>
                  </a:lnTo>
                  <a:lnTo>
                    <a:pt x="6280" y="762739"/>
                  </a:lnTo>
                  <a:lnTo>
                    <a:pt x="11923" y="799958"/>
                  </a:lnTo>
                  <a:lnTo>
                    <a:pt x="18544" y="836200"/>
                  </a:lnTo>
                  <a:lnTo>
                    <a:pt x="27719" y="871792"/>
                  </a:lnTo>
                  <a:lnTo>
                    <a:pt x="38599" y="906950"/>
                  </a:lnTo>
                  <a:lnTo>
                    <a:pt x="50615" y="941818"/>
                  </a:lnTo>
                  <a:lnTo>
                    <a:pt x="63388" y="973637"/>
                  </a:lnTo>
                  <a:lnTo>
                    <a:pt x="76666" y="1003421"/>
                  </a:lnTo>
                  <a:lnTo>
                    <a:pt x="90280" y="1031850"/>
                  </a:lnTo>
                  <a:lnTo>
                    <a:pt x="106024" y="1058422"/>
                  </a:lnTo>
                  <a:lnTo>
                    <a:pt x="123187" y="1083757"/>
                  </a:lnTo>
                  <a:lnTo>
                    <a:pt x="141297" y="1108268"/>
                  </a:lnTo>
                  <a:lnTo>
                    <a:pt x="159085" y="1131275"/>
                  </a:lnTo>
                  <a:lnTo>
                    <a:pt x="176658" y="1153281"/>
                  </a:lnTo>
                  <a:lnTo>
                    <a:pt x="212377" y="1194560"/>
                  </a:lnTo>
                  <a:lnTo>
                    <a:pt x="250478" y="1231956"/>
                  </a:lnTo>
                  <a:lnTo>
                    <a:pt x="289636" y="1267626"/>
                  </a:lnTo>
                  <a:lnTo>
                    <a:pt x="327360" y="1299672"/>
                  </a:lnTo>
                  <a:lnTo>
                    <a:pt x="360001" y="1323440"/>
                  </a:lnTo>
                  <a:lnTo>
                    <a:pt x="390383" y="1338448"/>
                  </a:lnTo>
                  <a:lnTo>
                    <a:pt x="426643" y="1352252"/>
                  </a:lnTo>
                  <a:lnTo>
                    <a:pt x="460409" y="13630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3" name="SMARTInkShape-Group565"/>
          <p:cNvGrpSpPr/>
          <p:nvPr/>
        </p:nvGrpSpPr>
        <p:grpSpPr>
          <a:xfrm>
            <a:off x="2343150" y="4622828"/>
            <a:ext cx="205741" cy="245888"/>
            <a:chOff x="2343150" y="4622828"/>
            <a:chExt cx="205741" cy="245888"/>
          </a:xfrm>
        </p:grpSpPr>
        <p:sp>
          <p:nvSpPr>
            <p:cNvPr id="71" name="SMARTInkShape-1573"/>
            <p:cNvSpPr/>
            <p:nvPr>
              <p:custDataLst>
                <p:tags r:id="rId31"/>
              </p:custDataLst>
            </p:nvPr>
          </p:nvSpPr>
          <p:spPr bwMode="auto">
            <a:xfrm>
              <a:off x="2417465" y="4680585"/>
              <a:ext cx="131426" cy="188131"/>
            </a:xfrm>
            <a:custGeom>
              <a:avLst/>
              <a:gdLst/>
              <a:ahLst/>
              <a:cxnLst/>
              <a:rect l="0" t="0" r="0" b="0"/>
              <a:pathLst>
                <a:path w="131426" h="188131">
                  <a:moveTo>
                    <a:pt x="62845" y="0"/>
                  </a:moveTo>
                  <a:lnTo>
                    <a:pt x="62845" y="0"/>
                  </a:lnTo>
                  <a:lnTo>
                    <a:pt x="50913" y="0"/>
                  </a:lnTo>
                  <a:lnTo>
                    <a:pt x="38143" y="9102"/>
                  </a:lnTo>
                  <a:lnTo>
                    <a:pt x="26845" y="23864"/>
                  </a:lnTo>
                  <a:lnTo>
                    <a:pt x="14494" y="59606"/>
                  </a:lnTo>
                  <a:lnTo>
                    <a:pt x="5762" y="93120"/>
                  </a:lnTo>
                  <a:lnTo>
                    <a:pt x="0" y="131837"/>
                  </a:lnTo>
                  <a:lnTo>
                    <a:pt x="5069" y="156067"/>
                  </a:lnTo>
                  <a:lnTo>
                    <a:pt x="18633" y="182026"/>
                  </a:lnTo>
                  <a:lnTo>
                    <a:pt x="27655" y="186121"/>
                  </a:lnTo>
                  <a:lnTo>
                    <a:pt x="52920" y="188130"/>
                  </a:lnTo>
                  <a:lnTo>
                    <a:pt x="83199" y="180768"/>
                  </a:lnTo>
                  <a:lnTo>
                    <a:pt x="131425"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1574"/>
            <p:cNvSpPr/>
            <p:nvPr>
              <p:custDataLst>
                <p:tags r:id="rId32"/>
              </p:custDataLst>
            </p:nvPr>
          </p:nvSpPr>
          <p:spPr bwMode="auto">
            <a:xfrm>
              <a:off x="2343150" y="4622828"/>
              <a:ext cx="85441" cy="229208"/>
            </a:xfrm>
            <a:custGeom>
              <a:avLst/>
              <a:gdLst/>
              <a:ahLst/>
              <a:cxnLst/>
              <a:rect l="0" t="0" r="0" b="0"/>
              <a:pathLst>
                <a:path w="85441" h="229208">
                  <a:moveTo>
                    <a:pt x="25718" y="32039"/>
                  </a:moveTo>
                  <a:lnTo>
                    <a:pt x="25718" y="32039"/>
                  </a:lnTo>
                  <a:lnTo>
                    <a:pt x="39405" y="13413"/>
                  </a:lnTo>
                  <a:lnTo>
                    <a:pt x="49581" y="5346"/>
                  </a:lnTo>
                  <a:lnTo>
                    <a:pt x="60454" y="1125"/>
                  </a:lnTo>
                  <a:lnTo>
                    <a:pt x="66020" y="0"/>
                  </a:lnTo>
                  <a:lnTo>
                    <a:pt x="70683" y="1155"/>
                  </a:lnTo>
                  <a:lnTo>
                    <a:pt x="78405" y="7518"/>
                  </a:lnTo>
                  <a:lnTo>
                    <a:pt x="82472" y="24315"/>
                  </a:lnTo>
                  <a:lnTo>
                    <a:pt x="84761" y="60548"/>
                  </a:lnTo>
                  <a:lnTo>
                    <a:pt x="85440" y="101446"/>
                  </a:lnTo>
                  <a:lnTo>
                    <a:pt x="83100" y="141187"/>
                  </a:lnTo>
                  <a:lnTo>
                    <a:pt x="73835" y="174552"/>
                  </a:lnTo>
                  <a:lnTo>
                    <a:pt x="53637" y="206875"/>
                  </a:lnTo>
                  <a:lnTo>
                    <a:pt x="32402" y="221108"/>
                  </a:lnTo>
                  <a:lnTo>
                    <a:pt x="0" y="2292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8" name="SMARTInkShape-Group566"/>
          <p:cNvGrpSpPr/>
          <p:nvPr/>
        </p:nvGrpSpPr>
        <p:grpSpPr>
          <a:xfrm>
            <a:off x="3028950" y="4046220"/>
            <a:ext cx="1058691" cy="1234441"/>
            <a:chOff x="3028950" y="4046220"/>
            <a:chExt cx="1058691" cy="1234441"/>
          </a:xfrm>
        </p:grpSpPr>
        <p:sp>
          <p:nvSpPr>
            <p:cNvPr id="74" name="SMARTInkShape-1575"/>
            <p:cNvSpPr/>
            <p:nvPr>
              <p:custDataLst>
                <p:tags r:id="rId27"/>
              </p:custDataLst>
            </p:nvPr>
          </p:nvSpPr>
          <p:spPr bwMode="auto">
            <a:xfrm>
              <a:off x="3689032" y="4946332"/>
              <a:ext cx="204735" cy="334329"/>
            </a:xfrm>
            <a:custGeom>
              <a:avLst/>
              <a:gdLst/>
              <a:ahLst/>
              <a:cxnLst/>
              <a:rect l="0" t="0" r="0" b="0"/>
              <a:pathLst>
                <a:path w="204735" h="334329">
                  <a:moveTo>
                    <a:pt x="0" y="0"/>
                  </a:moveTo>
                  <a:lnTo>
                    <a:pt x="0" y="0"/>
                  </a:lnTo>
                  <a:lnTo>
                    <a:pt x="15593" y="20532"/>
                  </a:lnTo>
                  <a:lnTo>
                    <a:pt x="55927" y="54645"/>
                  </a:lnTo>
                  <a:lnTo>
                    <a:pt x="95628" y="89216"/>
                  </a:lnTo>
                  <a:lnTo>
                    <a:pt x="137555" y="129622"/>
                  </a:lnTo>
                  <a:lnTo>
                    <a:pt x="175060" y="169217"/>
                  </a:lnTo>
                  <a:lnTo>
                    <a:pt x="199190" y="202539"/>
                  </a:lnTo>
                  <a:lnTo>
                    <a:pt x="204231" y="212178"/>
                  </a:lnTo>
                  <a:lnTo>
                    <a:pt x="204734" y="222415"/>
                  </a:lnTo>
                  <a:lnTo>
                    <a:pt x="197673" y="243949"/>
                  </a:lnTo>
                  <a:lnTo>
                    <a:pt x="163980" y="277492"/>
                  </a:lnTo>
                  <a:lnTo>
                    <a:pt x="126220" y="300177"/>
                  </a:lnTo>
                  <a:lnTo>
                    <a:pt x="89436" y="319150"/>
                  </a:lnTo>
                  <a:lnTo>
                    <a:pt x="60008" y="3343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SMARTInkShape-1576"/>
            <p:cNvSpPr/>
            <p:nvPr>
              <p:custDataLst>
                <p:tags r:id="rId28"/>
              </p:custDataLst>
            </p:nvPr>
          </p:nvSpPr>
          <p:spPr bwMode="auto">
            <a:xfrm>
              <a:off x="3048412" y="4663440"/>
              <a:ext cx="721203" cy="427887"/>
            </a:xfrm>
            <a:custGeom>
              <a:avLst/>
              <a:gdLst/>
              <a:ahLst/>
              <a:cxnLst/>
              <a:rect l="0" t="0" r="0" b="0"/>
              <a:pathLst>
                <a:path w="721203" h="427887">
                  <a:moveTo>
                    <a:pt x="14828" y="0"/>
                  </a:moveTo>
                  <a:lnTo>
                    <a:pt x="14828" y="0"/>
                  </a:lnTo>
                  <a:lnTo>
                    <a:pt x="2896" y="32965"/>
                  </a:lnTo>
                  <a:lnTo>
                    <a:pt x="0" y="63546"/>
                  </a:lnTo>
                  <a:lnTo>
                    <a:pt x="618" y="102538"/>
                  </a:lnTo>
                  <a:lnTo>
                    <a:pt x="7243" y="145267"/>
                  </a:lnTo>
                  <a:lnTo>
                    <a:pt x="12628" y="168282"/>
                  </a:lnTo>
                  <a:lnTo>
                    <a:pt x="19077" y="192199"/>
                  </a:lnTo>
                  <a:lnTo>
                    <a:pt x="26233" y="216714"/>
                  </a:lnTo>
                  <a:lnTo>
                    <a:pt x="36719" y="239727"/>
                  </a:lnTo>
                  <a:lnTo>
                    <a:pt x="49424" y="261735"/>
                  </a:lnTo>
                  <a:lnTo>
                    <a:pt x="82592" y="303017"/>
                  </a:lnTo>
                  <a:lnTo>
                    <a:pt x="104772" y="322026"/>
                  </a:lnTo>
                  <a:lnTo>
                    <a:pt x="129083" y="340414"/>
                  </a:lnTo>
                  <a:lnTo>
                    <a:pt x="156720" y="355530"/>
                  </a:lnTo>
                  <a:lnTo>
                    <a:pt x="186575" y="368465"/>
                  </a:lnTo>
                  <a:lnTo>
                    <a:pt x="217909" y="379946"/>
                  </a:lnTo>
                  <a:lnTo>
                    <a:pt x="252133" y="389504"/>
                  </a:lnTo>
                  <a:lnTo>
                    <a:pt x="288284" y="397782"/>
                  </a:lnTo>
                  <a:lnTo>
                    <a:pt x="325719" y="405205"/>
                  </a:lnTo>
                  <a:lnTo>
                    <a:pt x="363059" y="411107"/>
                  </a:lnTo>
                  <a:lnTo>
                    <a:pt x="400334" y="415993"/>
                  </a:lnTo>
                  <a:lnTo>
                    <a:pt x="437567" y="420204"/>
                  </a:lnTo>
                  <a:lnTo>
                    <a:pt x="472867" y="423011"/>
                  </a:lnTo>
                  <a:lnTo>
                    <a:pt x="506877" y="424883"/>
                  </a:lnTo>
                  <a:lnTo>
                    <a:pt x="540028" y="426130"/>
                  </a:lnTo>
                  <a:lnTo>
                    <a:pt x="569749" y="426962"/>
                  </a:lnTo>
                  <a:lnTo>
                    <a:pt x="597183" y="427516"/>
                  </a:lnTo>
                  <a:lnTo>
                    <a:pt x="623092" y="427886"/>
                  </a:lnTo>
                  <a:lnTo>
                    <a:pt x="662040" y="425756"/>
                  </a:lnTo>
                  <a:lnTo>
                    <a:pt x="700307" y="419202"/>
                  </a:lnTo>
                  <a:lnTo>
                    <a:pt x="708987" y="416628"/>
                  </a:lnTo>
                  <a:lnTo>
                    <a:pt x="714773" y="412054"/>
                  </a:lnTo>
                  <a:lnTo>
                    <a:pt x="721202" y="399353"/>
                  </a:lnTo>
                  <a:lnTo>
                    <a:pt x="717773"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 name="SMARTInkShape-1577"/>
            <p:cNvSpPr/>
            <p:nvPr>
              <p:custDataLst>
                <p:tags r:id="rId29"/>
              </p:custDataLst>
            </p:nvPr>
          </p:nvSpPr>
          <p:spPr bwMode="auto">
            <a:xfrm>
              <a:off x="3929063" y="4046220"/>
              <a:ext cx="88208" cy="128588"/>
            </a:xfrm>
            <a:custGeom>
              <a:avLst/>
              <a:gdLst/>
              <a:ahLst/>
              <a:cxnLst/>
              <a:rect l="0" t="0" r="0" b="0"/>
              <a:pathLst>
                <a:path w="88208" h="128588">
                  <a:moveTo>
                    <a:pt x="0" y="0"/>
                  </a:moveTo>
                  <a:lnTo>
                    <a:pt x="0" y="0"/>
                  </a:lnTo>
                  <a:lnTo>
                    <a:pt x="39487" y="37583"/>
                  </a:lnTo>
                  <a:lnTo>
                    <a:pt x="78385" y="62828"/>
                  </a:lnTo>
                  <a:lnTo>
                    <a:pt x="86590" y="70151"/>
                  </a:lnTo>
                  <a:lnTo>
                    <a:pt x="88207" y="74390"/>
                  </a:lnTo>
                  <a:lnTo>
                    <a:pt x="87463" y="84180"/>
                  </a:lnTo>
                  <a:lnTo>
                    <a:pt x="73797" y="94881"/>
                  </a:lnTo>
                  <a:lnTo>
                    <a:pt x="35320" y="117273"/>
                  </a:lnTo>
                  <a:lnTo>
                    <a:pt x="17144"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SMARTInkShape-1578"/>
            <p:cNvSpPr/>
            <p:nvPr>
              <p:custDataLst>
                <p:tags r:id="rId30"/>
              </p:custDataLst>
            </p:nvPr>
          </p:nvSpPr>
          <p:spPr bwMode="auto">
            <a:xfrm>
              <a:off x="3028950" y="4064173"/>
              <a:ext cx="1058691" cy="222078"/>
            </a:xfrm>
            <a:custGeom>
              <a:avLst/>
              <a:gdLst/>
              <a:ahLst/>
              <a:cxnLst/>
              <a:rect l="0" t="0" r="0" b="0"/>
              <a:pathLst>
                <a:path w="1058691" h="222078">
                  <a:moveTo>
                    <a:pt x="0" y="222077"/>
                  </a:moveTo>
                  <a:lnTo>
                    <a:pt x="0" y="222077"/>
                  </a:lnTo>
                  <a:lnTo>
                    <a:pt x="37301" y="200886"/>
                  </a:lnTo>
                  <a:lnTo>
                    <a:pt x="69472" y="175476"/>
                  </a:lnTo>
                  <a:lnTo>
                    <a:pt x="105675" y="146356"/>
                  </a:lnTo>
                  <a:lnTo>
                    <a:pt x="133644" y="128416"/>
                  </a:lnTo>
                  <a:lnTo>
                    <a:pt x="165125" y="110917"/>
                  </a:lnTo>
                  <a:lnTo>
                    <a:pt x="200706" y="91075"/>
                  </a:lnTo>
                  <a:lnTo>
                    <a:pt x="241603" y="70509"/>
                  </a:lnTo>
                  <a:lnTo>
                    <a:pt x="265844" y="61024"/>
                  </a:lnTo>
                  <a:lnTo>
                    <a:pt x="291529" y="51843"/>
                  </a:lnTo>
                  <a:lnTo>
                    <a:pt x="319130" y="42865"/>
                  </a:lnTo>
                  <a:lnTo>
                    <a:pt x="348009" y="34022"/>
                  </a:lnTo>
                  <a:lnTo>
                    <a:pt x="377738" y="25270"/>
                  </a:lnTo>
                  <a:lnTo>
                    <a:pt x="408036" y="18482"/>
                  </a:lnTo>
                  <a:lnTo>
                    <a:pt x="438711" y="13004"/>
                  </a:lnTo>
                  <a:lnTo>
                    <a:pt x="469640" y="8400"/>
                  </a:lnTo>
                  <a:lnTo>
                    <a:pt x="501688" y="5331"/>
                  </a:lnTo>
                  <a:lnTo>
                    <a:pt x="534484" y="3285"/>
                  </a:lnTo>
                  <a:lnTo>
                    <a:pt x="567778" y="1920"/>
                  </a:lnTo>
                  <a:lnTo>
                    <a:pt x="601404" y="1011"/>
                  </a:lnTo>
                  <a:lnTo>
                    <a:pt x="635250" y="404"/>
                  </a:lnTo>
                  <a:lnTo>
                    <a:pt x="669246" y="0"/>
                  </a:lnTo>
                  <a:lnTo>
                    <a:pt x="704291" y="1636"/>
                  </a:lnTo>
                  <a:lnTo>
                    <a:pt x="740037" y="4631"/>
                  </a:lnTo>
                  <a:lnTo>
                    <a:pt x="776251" y="8533"/>
                  </a:lnTo>
                  <a:lnTo>
                    <a:pt x="810871" y="13039"/>
                  </a:lnTo>
                  <a:lnTo>
                    <a:pt x="844428" y="17948"/>
                  </a:lnTo>
                  <a:lnTo>
                    <a:pt x="877277" y="23126"/>
                  </a:lnTo>
                  <a:lnTo>
                    <a:pt x="906797" y="28483"/>
                  </a:lnTo>
                  <a:lnTo>
                    <a:pt x="934096" y="33959"/>
                  </a:lnTo>
                  <a:lnTo>
                    <a:pt x="959916" y="39515"/>
                  </a:lnTo>
                  <a:lnTo>
                    <a:pt x="1001304" y="53309"/>
                  </a:lnTo>
                  <a:lnTo>
                    <a:pt x="1041220" y="72059"/>
                  </a:lnTo>
                  <a:lnTo>
                    <a:pt x="1053314" y="80155"/>
                  </a:lnTo>
                  <a:lnTo>
                    <a:pt x="1058690" y="86928"/>
                  </a:lnTo>
                  <a:lnTo>
                    <a:pt x="1058218" y="88163"/>
                  </a:lnTo>
                  <a:lnTo>
                    <a:pt x="1055999" y="88033"/>
                  </a:lnTo>
                  <a:lnTo>
                    <a:pt x="1045845" y="849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1" name="SMARTInkShape-Group567"/>
          <p:cNvGrpSpPr/>
          <p:nvPr/>
        </p:nvGrpSpPr>
        <p:grpSpPr>
          <a:xfrm>
            <a:off x="5738888" y="3943350"/>
            <a:ext cx="2193533" cy="2023111"/>
            <a:chOff x="5738888" y="3943350"/>
            <a:chExt cx="2193533" cy="2023111"/>
          </a:xfrm>
        </p:grpSpPr>
        <p:sp>
          <p:nvSpPr>
            <p:cNvPr id="79" name="SMARTInkShape-1579"/>
            <p:cNvSpPr/>
            <p:nvPr>
              <p:custDataLst>
                <p:tags r:id="rId5"/>
              </p:custDataLst>
            </p:nvPr>
          </p:nvSpPr>
          <p:spPr bwMode="auto">
            <a:xfrm>
              <a:off x="7555230" y="5229225"/>
              <a:ext cx="334328" cy="28833"/>
            </a:xfrm>
            <a:custGeom>
              <a:avLst/>
              <a:gdLst/>
              <a:ahLst/>
              <a:cxnLst/>
              <a:rect l="0" t="0" r="0" b="0"/>
              <a:pathLst>
                <a:path w="334328" h="28833">
                  <a:moveTo>
                    <a:pt x="0" y="0"/>
                  </a:moveTo>
                  <a:lnTo>
                    <a:pt x="0" y="0"/>
                  </a:lnTo>
                  <a:lnTo>
                    <a:pt x="27305" y="4550"/>
                  </a:lnTo>
                  <a:lnTo>
                    <a:pt x="63571" y="11865"/>
                  </a:lnTo>
                  <a:lnTo>
                    <a:pt x="85243" y="16482"/>
                  </a:lnTo>
                  <a:lnTo>
                    <a:pt x="108263" y="20513"/>
                  </a:lnTo>
                  <a:lnTo>
                    <a:pt x="132183" y="24153"/>
                  </a:lnTo>
                  <a:lnTo>
                    <a:pt x="156702" y="27532"/>
                  </a:lnTo>
                  <a:lnTo>
                    <a:pt x="180668" y="28832"/>
                  </a:lnTo>
                  <a:lnTo>
                    <a:pt x="204265" y="28746"/>
                  </a:lnTo>
                  <a:lnTo>
                    <a:pt x="227617" y="27737"/>
                  </a:lnTo>
                  <a:lnTo>
                    <a:pt x="266263" y="24074"/>
                  </a:lnTo>
                  <a:lnTo>
                    <a:pt x="296457" y="18320"/>
                  </a:lnTo>
                  <a:lnTo>
                    <a:pt x="33432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1580"/>
            <p:cNvSpPr/>
            <p:nvPr>
              <p:custDataLst>
                <p:tags r:id="rId6"/>
              </p:custDataLst>
            </p:nvPr>
          </p:nvSpPr>
          <p:spPr bwMode="auto">
            <a:xfrm>
              <a:off x="7632382" y="5054231"/>
              <a:ext cx="222887" cy="329300"/>
            </a:xfrm>
            <a:custGeom>
              <a:avLst/>
              <a:gdLst/>
              <a:ahLst/>
              <a:cxnLst/>
              <a:rect l="0" t="0" r="0" b="0"/>
              <a:pathLst>
                <a:path w="222887" h="329300">
                  <a:moveTo>
                    <a:pt x="0" y="329299"/>
                  </a:moveTo>
                  <a:lnTo>
                    <a:pt x="0" y="329299"/>
                  </a:lnTo>
                  <a:lnTo>
                    <a:pt x="2541" y="303899"/>
                  </a:lnTo>
                  <a:lnTo>
                    <a:pt x="4551" y="283791"/>
                  </a:lnTo>
                  <a:lnTo>
                    <a:pt x="7797" y="260860"/>
                  </a:lnTo>
                  <a:lnTo>
                    <a:pt x="11866" y="236048"/>
                  </a:lnTo>
                  <a:lnTo>
                    <a:pt x="16483" y="209981"/>
                  </a:lnTo>
                  <a:lnTo>
                    <a:pt x="21466" y="184984"/>
                  </a:lnTo>
                  <a:lnTo>
                    <a:pt x="26693" y="160699"/>
                  </a:lnTo>
                  <a:lnTo>
                    <a:pt x="32084" y="136889"/>
                  </a:lnTo>
                  <a:lnTo>
                    <a:pt x="43153" y="97734"/>
                  </a:lnTo>
                  <a:lnTo>
                    <a:pt x="55374" y="65408"/>
                  </a:lnTo>
                  <a:lnTo>
                    <a:pt x="79272" y="27695"/>
                  </a:lnTo>
                  <a:lnTo>
                    <a:pt x="99368" y="10785"/>
                  </a:lnTo>
                  <a:lnTo>
                    <a:pt x="123538" y="2000"/>
                  </a:lnTo>
                  <a:lnTo>
                    <a:pt x="150156" y="0"/>
                  </a:lnTo>
                  <a:lnTo>
                    <a:pt x="177861" y="5461"/>
                  </a:lnTo>
                  <a:lnTo>
                    <a:pt x="198429" y="16779"/>
                  </a:lnTo>
                  <a:lnTo>
                    <a:pt x="206581" y="23797"/>
                  </a:lnTo>
                  <a:lnTo>
                    <a:pt x="215640" y="39215"/>
                  </a:lnTo>
                  <a:lnTo>
                    <a:pt x="222886" y="635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1581"/>
            <p:cNvSpPr/>
            <p:nvPr>
              <p:custDataLst>
                <p:tags r:id="rId7"/>
              </p:custDataLst>
            </p:nvPr>
          </p:nvSpPr>
          <p:spPr bwMode="auto">
            <a:xfrm>
              <a:off x="7294691" y="5018832"/>
              <a:ext cx="275787" cy="392770"/>
            </a:xfrm>
            <a:custGeom>
              <a:avLst/>
              <a:gdLst/>
              <a:ahLst/>
              <a:cxnLst/>
              <a:rect l="0" t="0" r="0" b="0"/>
              <a:pathLst>
                <a:path w="275787" h="392770">
                  <a:moveTo>
                    <a:pt x="251966" y="338981"/>
                  </a:moveTo>
                  <a:lnTo>
                    <a:pt x="251966" y="338981"/>
                  </a:lnTo>
                  <a:lnTo>
                    <a:pt x="271278" y="303185"/>
                  </a:lnTo>
                  <a:lnTo>
                    <a:pt x="275786" y="278527"/>
                  </a:lnTo>
                  <a:lnTo>
                    <a:pt x="268020" y="248572"/>
                  </a:lnTo>
                  <a:lnTo>
                    <a:pt x="244553" y="220118"/>
                  </a:lnTo>
                  <a:lnTo>
                    <a:pt x="204367" y="198140"/>
                  </a:lnTo>
                  <a:lnTo>
                    <a:pt x="170168" y="190660"/>
                  </a:lnTo>
                  <a:lnTo>
                    <a:pt x="151714" y="188665"/>
                  </a:lnTo>
                  <a:lnTo>
                    <a:pt x="110890" y="196609"/>
                  </a:lnTo>
                  <a:lnTo>
                    <a:pt x="69251" y="215697"/>
                  </a:lnTo>
                  <a:lnTo>
                    <a:pt x="31694" y="246405"/>
                  </a:lnTo>
                  <a:lnTo>
                    <a:pt x="8652" y="279738"/>
                  </a:lnTo>
                  <a:lnTo>
                    <a:pt x="1175" y="296628"/>
                  </a:lnTo>
                  <a:lnTo>
                    <a:pt x="0" y="312651"/>
                  </a:lnTo>
                  <a:lnTo>
                    <a:pt x="8854" y="343153"/>
                  </a:lnTo>
                  <a:lnTo>
                    <a:pt x="35648" y="367505"/>
                  </a:lnTo>
                  <a:lnTo>
                    <a:pt x="72005" y="384996"/>
                  </a:lnTo>
                  <a:lnTo>
                    <a:pt x="110389" y="392769"/>
                  </a:lnTo>
                  <a:lnTo>
                    <a:pt x="152213" y="386064"/>
                  </a:lnTo>
                  <a:lnTo>
                    <a:pt x="174035" y="378942"/>
                  </a:lnTo>
                  <a:lnTo>
                    <a:pt x="208440" y="350708"/>
                  </a:lnTo>
                  <a:lnTo>
                    <a:pt x="222949" y="332512"/>
                  </a:lnTo>
                  <a:lnTo>
                    <a:pt x="232621" y="310855"/>
                  </a:lnTo>
                  <a:lnTo>
                    <a:pt x="239069" y="286893"/>
                  </a:lnTo>
                  <a:lnTo>
                    <a:pt x="243368" y="261393"/>
                  </a:lnTo>
                  <a:lnTo>
                    <a:pt x="245282" y="232963"/>
                  </a:lnTo>
                  <a:lnTo>
                    <a:pt x="245605" y="202580"/>
                  </a:lnTo>
                  <a:lnTo>
                    <a:pt x="244868" y="170894"/>
                  </a:lnTo>
                  <a:lnTo>
                    <a:pt x="240567" y="142150"/>
                  </a:lnTo>
                  <a:lnTo>
                    <a:pt x="233890" y="115368"/>
                  </a:lnTo>
                  <a:lnTo>
                    <a:pt x="225627" y="89893"/>
                  </a:lnTo>
                  <a:lnTo>
                    <a:pt x="201208" y="48887"/>
                  </a:lnTo>
                  <a:lnTo>
                    <a:pt x="172256" y="18598"/>
                  </a:lnTo>
                  <a:lnTo>
                    <a:pt x="143515" y="1960"/>
                  </a:lnTo>
                  <a:lnTo>
                    <a:pt x="130136" y="0"/>
                  </a:lnTo>
                  <a:lnTo>
                    <a:pt x="80516" y="132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SMARTInkShape-1582"/>
            <p:cNvSpPr/>
            <p:nvPr>
              <p:custDataLst>
                <p:tags r:id="rId8"/>
              </p:custDataLst>
            </p:nvPr>
          </p:nvSpPr>
          <p:spPr bwMode="auto">
            <a:xfrm>
              <a:off x="7669147" y="4543425"/>
              <a:ext cx="57534" cy="222886"/>
            </a:xfrm>
            <a:custGeom>
              <a:avLst/>
              <a:gdLst/>
              <a:ahLst/>
              <a:cxnLst/>
              <a:rect l="0" t="0" r="0" b="0"/>
              <a:pathLst>
                <a:path w="57534" h="222886">
                  <a:moveTo>
                    <a:pt x="23242" y="0"/>
                  </a:moveTo>
                  <a:lnTo>
                    <a:pt x="23242" y="0"/>
                  </a:lnTo>
                  <a:lnTo>
                    <a:pt x="20703" y="16945"/>
                  </a:lnTo>
                  <a:lnTo>
                    <a:pt x="13917" y="50423"/>
                  </a:lnTo>
                  <a:lnTo>
                    <a:pt x="8621" y="79560"/>
                  </a:lnTo>
                  <a:lnTo>
                    <a:pt x="3092" y="108385"/>
                  </a:lnTo>
                  <a:lnTo>
                    <a:pt x="0" y="137071"/>
                  </a:lnTo>
                  <a:lnTo>
                    <a:pt x="531" y="163790"/>
                  </a:lnTo>
                  <a:lnTo>
                    <a:pt x="7115" y="185191"/>
                  </a:lnTo>
                  <a:lnTo>
                    <a:pt x="24013" y="201687"/>
                  </a:lnTo>
                  <a:lnTo>
                    <a:pt x="57533"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SMARTInkShape-1583"/>
            <p:cNvSpPr/>
            <p:nvPr>
              <p:custDataLst>
                <p:tags r:id="rId9"/>
              </p:custDataLst>
            </p:nvPr>
          </p:nvSpPr>
          <p:spPr bwMode="auto">
            <a:xfrm>
              <a:off x="7606664" y="4577715"/>
              <a:ext cx="77733" cy="128588"/>
            </a:xfrm>
            <a:custGeom>
              <a:avLst/>
              <a:gdLst/>
              <a:ahLst/>
              <a:cxnLst/>
              <a:rect l="0" t="0" r="0" b="0"/>
              <a:pathLst>
                <a:path w="77733" h="128588">
                  <a:moveTo>
                    <a:pt x="8574" y="0"/>
                  </a:moveTo>
                  <a:lnTo>
                    <a:pt x="8574" y="0"/>
                  </a:lnTo>
                  <a:lnTo>
                    <a:pt x="25100" y="952"/>
                  </a:lnTo>
                  <a:lnTo>
                    <a:pt x="44267" y="7796"/>
                  </a:lnTo>
                  <a:lnTo>
                    <a:pt x="74105" y="27532"/>
                  </a:lnTo>
                  <a:lnTo>
                    <a:pt x="77027" y="32642"/>
                  </a:lnTo>
                  <a:lnTo>
                    <a:pt x="77732" y="45940"/>
                  </a:lnTo>
                  <a:lnTo>
                    <a:pt x="68223" y="69492"/>
                  </a:lnTo>
                  <a:lnTo>
                    <a:pt x="29485" y="108163"/>
                  </a:lnTo>
                  <a:lnTo>
                    <a:pt x="12739" y="123565"/>
                  </a:lnTo>
                  <a:lnTo>
                    <a:pt x="0"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SMARTInkShape-1584"/>
            <p:cNvSpPr/>
            <p:nvPr>
              <p:custDataLst>
                <p:tags r:id="rId10"/>
              </p:custDataLst>
            </p:nvPr>
          </p:nvSpPr>
          <p:spPr bwMode="auto">
            <a:xfrm>
              <a:off x="7563802" y="4174807"/>
              <a:ext cx="351474" cy="38842"/>
            </a:xfrm>
            <a:custGeom>
              <a:avLst/>
              <a:gdLst/>
              <a:ahLst/>
              <a:cxnLst/>
              <a:rect l="0" t="0" r="0" b="0"/>
              <a:pathLst>
                <a:path w="351474" h="38842">
                  <a:moveTo>
                    <a:pt x="0" y="34290"/>
                  </a:moveTo>
                  <a:lnTo>
                    <a:pt x="0" y="34290"/>
                  </a:lnTo>
                  <a:lnTo>
                    <a:pt x="34686" y="38841"/>
                  </a:lnTo>
                  <a:lnTo>
                    <a:pt x="71614" y="38535"/>
                  </a:lnTo>
                  <a:lnTo>
                    <a:pt x="93462" y="37120"/>
                  </a:lnTo>
                  <a:lnTo>
                    <a:pt x="117554" y="35224"/>
                  </a:lnTo>
                  <a:lnTo>
                    <a:pt x="143140" y="33008"/>
                  </a:lnTo>
                  <a:lnTo>
                    <a:pt x="169721" y="30578"/>
                  </a:lnTo>
                  <a:lnTo>
                    <a:pt x="196015" y="28005"/>
                  </a:lnTo>
                  <a:lnTo>
                    <a:pt x="222117" y="25338"/>
                  </a:lnTo>
                  <a:lnTo>
                    <a:pt x="248091" y="22607"/>
                  </a:lnTo>
                  <a:lnTo>
                    <a:pt x="271121" y="18882"/>
                  </a:lnTo>
                  <a:lnTo>
                    <a:pt x="311951" y="9662"/>
                  </a:lnTo>
                  <a:lnTo>
                    <a:pt x="35147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1585"/>
            <p:cNvSpPr/>
            <p:nvPr>
              <p:custDataLst>
                <p:tags r:id="rId11"/>
              </p:custDataLst>
            </p:nvPr>
          </p:nvSpPr>
          <p:spPr bwMode="auto">
            <a:xfrm>
              <a:off x="7658100" y="3948987"/>
              <a:ext cx="231458" cy="393638"/>
            </a:xfrm>
            <a:custGeom>
              <a:avLst/>
              <a:gdLst/>
              <a:ahLst/>
              <a:cxnLst/>
              <a:rect l="0" t="0" r="0" b="0"/>
              <a:pathLst>
                <a:path w="231458" h="393638">
                  <a:moveTo>
                    <a:pt x="0" y="388698"/>
                  </a:moveTo>
                  <a:lnTo>
                    <a:pt x="0" y="388698"/>
                  </a:lnTo>
                  <a:lnTo>
                    <a:pt x="9101" y="393249"/>
                  </a:lnTo>
                  <a:lnTo>
                    <a:pt x="12736" y="393637"/>
                  </a:lnTo>
                  <a:lnTo>
                    <a:pt x="19312" y="391528"/>
                  </a:lnTo>
                  <a:lnTo>
                    <a:pt x="25411" y="382335"/>
                  </a:lnTo>
                  <a:lnTo>
                    <a:pt x="34199" y="353475"/>
                  </a:lnTo>
                  <a:lnTo>
                    <a:pt x="39964" y="321609"/>
                  </a:lnTo>
                  <a:lnTo>
                    <a:pt x="45702" y="278870"/>
                  </a:lnTo>
                  <a:lnTo>
                    <a:pt x="48566" y="253567"/>
                  </a:lnTo>
                  <a:lnTo>
                    <a:pt x="51426" y="226221"/>
                  </a:lnTo>
                  <a:lnTo>
                    <a:pt x="54287" y="197512"/>
                  </a:lnTo>
                  <a:lnTo>
                    <a:pt x="58099" y="168848"/>
                  </a:lnTo>
                  <a:lnTo>
                    <a:pt x="62545" y="140214"/>
                  </a:lnTo>
                  <a:lnTo>
                    <a:pt x="67414" y="111599"/>
                  </a:lnTo>
                  <a:lnTo>
                    <a:pt x="72565" y="87760"/>
                  </a:lnTo>
                  <a:lnTo>
                    <a:pt x="83369" y="48573"/>
                  </a:lnTo>
                  <a:lnTo>
                    <a:pt x="97060" y="22901"/>
                  </a:lnTo>
                  <a:lnTo>
                    <a:pt x="104711" y="13388"/>
                  </a:lnTo>
                  <a:lnTo>
                    <a:pt x="123374" y="2819"/>
                  </a:lnTo>
                  <a:lnTo>
                    <a:pt x="133684" y="0"/>
                  </a:lnTo>
                  <a:lnTo>
                    <a:pt x="155301" y="1949"/>
                  </a:lnTo>
                  <a:lnTo>
                    <a:pt x="176655" y="10117"/>
                  </a:lnTo>
                  <a:lnTo>
                    <a:pt x="195670" y="23272"/>
                  </a:lnTo>
                  <a:lnTo>
                    <a:pt x="217891" y="60396"/>
                  </a:lnTo>
                  <a:lnTo>
                    <a:pt x="231457" y="886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SMARTInkShape-1586"/>
            <p:cNvSpPr/>
            <p:nvPr>
              <p:custDataLst>
                <p:tags r:id="rId12"/>
              </p:custDataLst>
            </p:nvPr>
          </p:nvSpPr>
          <p:spPr bwMode="auto">
            <a:xfrm>
              <a:off x="7366635" y="4428987"/>
              <a:ext cx="205741" cy="309448"/>
            </a:xfrm>
            <a:custGeom>
              <a:avLst/>
              <a:gdLst/>
              <a:ahLst/>
              <a:cxnLst/>
              <a:rect l="0" t="0" r="0" b="0"/>
              <a:pathLst>
                <a:path w="205741" h="309448">
                  <a:moveTo>
                    <a:pt x="205740" y="165873"/>
                  </a:moveTo>
                  <a:lnTo>
                    <a:pt x="205740" y="165873"/>
                  </a:lnTo>
                  <a:lnTo>
                    <a:pt x="179047" y="141720"/>
                  </a:lnTo>
                  <a:lnTo>
                    <a:pt x="157509" y="132047"/>
                  </a:lnTo>
                  <a:lnTo>
                    <a:pt x="116097" y="124796"/>
                  </a:lnTo>
                  <a:lnTo>
                    <a:pt x="78002" y="137192"/>
                  </a:lnTo>
                  <a:lnTo>
                    <a:pt x="41104" y="172615"/>
                  </a:lnTo>
                  <a:lnTo>
                    <a:pt x="20173" y="203159"/>
                  </a:lnTo>
                  <a:lnTo>
                    <a:pt x="5155" y="234832"/>
                  </a:lnTo>
                  <a:lnTo>
                    <a:pt x="1656" y="264784"/>
                  </a:lnTo>
                  <a:lnTo>
                    <a:pt x="4913" y="277533"/>
                  </a:lnTo>
                  <a:lnTo>
                    <a:pt x="18694" y="299320"/>
                  </a:lnTo>
                  <a:lnTo>
                    <a:pt x="27703" y="305320"/>
                  </a:lnTo>
                  <a:lnTo>
                    <a:pt x="47872" y="309447"/>
                  </a:lnTo>
                  <a:lnTo>
                    <a:pt x="72077" y="303026"/>
                  </a:lnTo>
                  <a:lnTo>
                    <a:pt x="85199" y="297313"/>
                  </a:lnTo>
                  <a:lnTo>
                    <a:pt x="126421" y="257417"/>
                  </a:lnTo>
                  <a:lnTo>
                    <a:pt x="137620" y="237380"/>
                  </a:lnTo>
                  <a:lnTo>
                    <a:pt x="146992" y="214497"/>
                  </a:lnTo>
                  <a:lnTo>
                    <a:pt x="155145" y="189716"/>
                  </a:lnTo>
                  <a:lnTo>
                    <a:pt x="160579" y="163671"/>
                  </a:lnTo>
                  <a:lnTo>
                    <a:pt x="164203" y="136782"/>
                  </a:lnTo>
                  <a:lnTo>
                    <a:pt x="166618" y="109332"/>
                  </a:lnTo>
                  <a:lnTo>
                    <a:pt x="165372" y="86269"/>
                  </a:lnTo>
                  <a:lnTo>
                    <a:pt x="156366" y="47943"/>
                  </a:lnTo>
                  <a:lnTo>
                    <a:pt x="137759" y="22654"/>
                  </a:lnTo>
                  <a:lnTo>
                    <a:pt x="113614" y="6971"/>
                  </a:lnTo>
                  <a:lnTo>
                    <a:pt x="87007" y="0"/>
                  </a:lnTo>
                  <a:lnTo>
                    <a:pt x="54227" y="4521"/>
                  </a:lnTo>
                  <a:lnTo>
                    <a:pt x="0" y="201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1587"/>
            <p:cNvSpPr/>
            <p:nvPr>
              <p:custDataLst>
                <p:tags r:id="rId13"/>
              </p:custDataLst>
            </p:nvPr>
          </p:nvSpPr>
          <p:spPr bwMode="auto">
            <a:xfrm>
              <a:off x="7375207" y="4406265"/>
              <a:ext cx="557214" cy="30269"/>
            </a:xfrm>
            <a:custGeom>
              <a:avLst/>
              <a:gdLst/>
              <a:ahLst/>
              <a:cxnLst/>
              <a:rect l="0" t="0" r="0" b="0"/>
              <a:pathLst>
                <a:path w="557214" h="30269">
                  <a:moveTo>
                    <a:pt x="0" y="25717"/>
                  </a:moveTo>
                  <a:lnTo>
                    <a:pt x="0" y="25717"/>
                  </a:lnTo>
                  <a:lnTo>
                    <a:pt x="27306" y="30268"/>
                  </a:lnTo>
                  <a:lnTo>
                    <a:pt x="66111" y="29962"/>
                  </a:lnTo>
                  <a:lnTo>
                    <a:pt x="89794" y="28547"/>
                  </a:lnTo>
                  <a:lnTo>
                    <a:pt x="117013" y="27604"/>
                  </a:lnTo>
                  <a:lnTo>
                    <a:pt x="146588" y="26975"/>
                  </a:lnTo>
                  <a:lnTo>
                    <a:pt x="177736" y="26556"/>
                  </a:lnTo>
                  <a:lnTo>
                    <a:pt x="211835" y="25324"/>
                  </a:lnTo>
                  <a:lnTo>
                    <a:pt x="247904" y="23550"/>
                  </a:lnTo>
                  <a:lnTo>
                    <a:pt x="285285" y="21415"/>
                  </a:lnTo>
                  <a:lnTo>
                    <a:pt x="322587" y="19039"/>
                  </a:lnTo>
                  <a:lnTo>
                    <a:pt x="359838" y="16503"/>
                  </a:lnTo>
                  <a:lnTo>
                    <a:pt x="397055" y="13859"/>
                  </a:lnTo>
                  <a:lnTo>
                    <a:pt x="430438" y="12097"/>
                  </a:lnTo>
                  <a:lnTo>
                    <a:pt x="461267" y="10922"/>
                  </a:lnTo>
                  <a:lnTo>
                    <a:pt x="490390" y="10139"/>
                  </a:lnTo>
                  <a:lnTo>
                    <a:pt x="530372" y="6729"/>
                  </a:lnTo>
                  <a:lnTo>
                    <a:pt x="556245" y="1994"/>
                  </a:lnTo>
                  <a:lnTo>
                    <a:pt x="5572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8" name="SMARTInkShape-1588"/>
            <p:cNvSpPr/>
            <p:nvPr>
              <p:custDataLst>
                <p:tags r:id="rId14"/>
              </p:custDataLst>
            </p:nvPr>
          </p:nvSpPr>
          <p:spPr bwMode="auto">
            <a:xfrm>
              <a:off x="7829550" y="3994785"/>
              <a:ext cx="89062" cy="291466"/>
            </a:xfrm>
            <a:custGeom>
              <a:avLst/>
              <a:gdLst/>
              <a:ahLst/>
              <a:cxnLst/>
              <a:rect l="0" t="0" r="0" b="0"/>
              <a:pathLst>
                <a:path w="89062" h="291466">
                  <a:moveTo>
                    <a:pt x="0" y="0"/>
                  </a:moveTo>
                  <a:lnTo>
                    <a:pt x="0" y="0"/>
                  </a:lnTo>
                  <a:lnTo>
                    <a:pt x="9325" y="26270"/>
                  </a:lnTo>
                  <a:lnTo>
                    <a:pt x="19907" y="62711"/>
                  </a:lnTo>
                  <a:lnTo>
                    <a:pt x="31708" y="91689"/>
                  </a:lnTo>
                  <a:lnTo>
                    <a:pt x="49652" y="126793"/>
                  </a:lnTo>
                  <a:lnTo>
                    <a:pt x="67787" y="162080"/>
                  </a:lnTo>
                  <a:lnTo>
                    <a:pt x="82515" y="194908"/>
                  </a:lnTo>
                  <a:lnTo>
                    <a:pt x="89061" y="222198"/>
                  </a:lnTo>
                  <a:lnTo>
                    <a:pt x="86996" y="234810"/>
                  </a:lnTo>
                  <a:lnTo>
                    <a:pt x="74543" y="258982"/>
                  </a:lnTo>
                  <a:lnTo>
                    <a:pt x="48687" y="274806"/>
                  </a:lnTo>
                  <a:lnTo>
                    <a:pt x="0"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1589"/>
            <p:cNvSpPr/>
            <p:nvPr>
              <p:custDataLst>
                <p:tags r:id="rId15"/>
              </p:custDataLst>
            </p:nvPr>
          </p:nvSpPr>
          <p:spPr bwMode="auto">
            <a:xfrm>
              <a:off x="7661208" y="4039296"/>
              <a:ext cx="125481" cy="238382"/>
            </a:xfrm>
            <a:custGeom>
              <a:avLst/>
              <a:gdLst/>
              <a:ahLst/>
              <a:cxnLst/>
              <a:rect l="0" t="0" r="0" b="0"/>
              <a:pathLst>
                <a:path w="125481" h="238382">
                  <a:moveTo>
                    <a:pt x="56899" y="24069"/>
                  </a:moveTo>
                  <a:lnTo>
                    <a:pt x="56899" y="24069"/>
                  </a:lnTo>
                  <a:lnTo>
                    <a:pt x="56899" y="19518"/>
                  </a:lnTo>
                  <a:lnTo>
                    <a:pt x="54359" y="14744"/>
                  </a:lnTo>
                  <a:lnTo>
                    <a:pt x="44967" y="3918"/>
                  </a:lnTo>
                  <a:lnTo>
                    <a:pt x="39531" y="825"/>
                  </a:lnTo>
                  <a:lnTo>
                    <a:pt x="36748" y="0"/>
                  </a:lnTo>
                  <a:lnTo>
                    <a:pt x="32987" y="2308"/>
                  </a:lnTo>
                  <a:lnTo>
                    <a:pt x="23729" y="12492"/>
                  </a:lnTo>
                  <a:lnTo>
                    <a:pt x="7807" y="47944"/>
                  </a:lnTo>
                  <a:lnTo>
                    <a:pt x="1743" y="81035"/>
                  </a:lnTo>
                  <a:lnTo>
                    <a:pt x="0" y="117015"/>
                  </a:lnTo>
                  <a:lnTo>
                    <a:pt x="2401" y="152056"/>
                  </a:lnTo>
                  <a:lnTo>
                    <a:pt x="14263" y="184139"/>
                  </a:lnTo>
                  <a:lnTo>
                    <a:pt x="33187" y="211416"/>
                  </a:lnTo>
                  <a:lnTo>
                    <a:pt x="57473" y="229889"/>
                  </a:lnTo>
                  <a:lnTo>
                    <a:pt x="84141" y="236830"/>
                  </a:lnTo>
                  <a:lnTo>
                    <a:pt x="125480" y="2383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1590"/>
            <p:cNvSpPr/>
            <p:nvPr>
              <p:custDataLst>
                <p:tags r:id="rId16"/>
              </p:custDataLst>
            </p:nvPr>
          </p:nvSpPr>
          <p:spPr bwMode="auto">
            <a:xfrm>
              <a:off x="7298055" y="3943350"/>
              <a:ext cx="317079" cy="417462"/>
            </a:xfrm>
            <a:custGeom>
              <a:avLst/>
              <a:gdLst/>
              <a:ahLst/>
              <a:cxnLst/>
              <a:rect l="0" t="0" r="0" b="0"/>
              <a:pathLst>
                <a:path w="317079" h="417462">
                  <a:moveTo>
                    <a:pt x="308609" y="257175"/>
                  </a:moveTo>
                  <a:lnTo>
                    <a:pt x="308609" y="257175"/>
                  </a:lnTo>
                  <a:lnTo>
                    <a:pt x="316830" y="248955"/>
                  </a:lnTo>
                  <a:lnTo>
                    <a:pt x="317078" y="244156"/>
                  </a:lnTo>
                  <a:lnTo>
                    <a:pt x="316160" y="242781"/>
                  </a:lnTo>
                  <a:lnTo>
                    <a:pt x="314595" y="241864"/>
                  </a:lnTo>
                  <a:lnTo>
                    <a:pt x="312600" y="241252"/>
                  </a:lnTo>
                  <a:lnTo>
                    <a:pt x="305241" y="235841"/>
                  </a:lnTo>
                  <a:lnTo>
                    <a:pt x="287927" y="232756"/>
                  </a:lnTo>
                  <a:lnTo>
                    <a:pt x="264700" y="236393"/>
                  </a:lnTo>
                  <a:lnTo>
                    <a:pt x="225359" y="253952"/>
                  </a:lnTo>
                  <a:lnTo>
                    <a:pt x="186544" y="286489"/>
                  </a:lnTo>
                  <a:lnTo>
                    <a:pt x="147020" y="329323"/>
                  </a:lnTo>
                  <a:lnTo>
                    <a:pt x="129499" y="367664"/>
                  </a:lnTo>
                  <a:lnTo>
                    <a:pt x="126769" y="387561"/>
                  </a:lnTo>
                  <a:lnTo>
                    <a:pt x="127375" y="395534"/>
                  </a:lnTo>
                  <a:lnTo>
                    <a:pt x="129685" y="401802"/>
                  </a:lnTo>
                  <a:lnTo>
                    <a:pt x="137330" y="411306"/>
                  </a:lnTo>
                  <a:lnTo>
                    <a:pt x="149618" y="416165"/>
                  </a:lnTo>
                  <a:lnTo>
                    <a:pt x="156895" y="417461"/>
                  </a:lnTo>
                  <a:lnTo>
                    <a:pt x="185341" y="410183"/>
                  </a:lnTo>
                  <a:lnTo>
                    <a:pt x="213349" y="386859"/>
                  </a:lnTo>
                  <a:lnTo>
                    <a:pt x="244295" y="351268"/>
                  </a:lnTo>
                  <a:lnTo>
                    <a:pt x="258754" y="321854"/>
                  </a:lnTo>
                  <a:lnTo>
                    <a:pt x="267401" y="289731"/>
                  </a:lnTo>
                  <a:lnTo>
                    <a:pt x="271244" y="256405"/>
                  </a:lnTo>
                  <a:lnTo>
                    <a:pt x="267872" y="222543"/>
                  </a:lnTo>
                  <a:lnTo>
                    <a:pt x="259072" y="188443"/>
                  </a:lnTo>
                  <a:lnTo>
                    <a:pt x="245636" y="154237"/>
                  </a:lnTo>
                  <a:lnTo>
                    <a:pt x="225059" y="119985"/>
                  </a:lnTo>
                  <a:lnTo>
                    <a:pt x="199086" y="87616"/>
                  </a:lnTo>
                  <a:lnTo>
                    <a:pt x="168492" y="60530"/>
                  </a:lnTo>
                  <a:lnTo>
                    <a:pt x="130766" y="38333"/>
                  </a:lnTo>
                  <a:lnTo>
                    <a:pt x="91455" y="19894"/>
                  </a:lnTo>
                  <a:lnTo>
                    <a:pt x="58109" y="5349"/>
                  </a:lnTo>
                  <a:lnTo>
                    <a:pt x="32494" y="155"/>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1591"/>
            <p:cNvSpPr/>
            <p:nvPr>
              <p:custDataLst>
                <p:tags r:id="rId17"/>
              </p:custDataLst>
            </p:nvPr>
          </p:nvSpPr>
          <p:spPr bwMode="auto">
            <a:xfrm>
              <a:off x="5967593" y="4329113"/>
              <a:ext cx="173176" cy="222885"/>
            </a:xfrm>
            <a:custGeom>
              <a:avLst/>
              <a:gdLst/>
              <a:ahLst/>
              <a:cxnLst/>
              <a:rect l="0" t="0" r="0" b="0"/>
              <a:pathLst>
                <a:path w="173176" h="222885">
                  <a:moveTo>
                    <a:pt x="173175" y="0"/>
                  </a:moveTo>
                  <a:lnTo>
                    <a:pt x="173175" y="0"/>
                  </a:lnTo>
                  <a:lnTo>
                    <a:pt x="132986" y="2539"/>
                  </a:lnTo>
                  <a:lnTo>
                    <a:pt x="100307" y="9325"/>
                  </a:lnTo>
                  <a:lnTo>
                    <a:pt x="75066" y="16526"/>
                  </a:lnTo>
                  <a:lnTo>
                    <a:pt x="39436" y="37599"/>
                  </a:lnTo>
                  <a:lnTo>
                    <a:pt x="16263" y="57032"/>
                  </a:lnTo>
                  <a:lnTo>
                    <a:pt x="3423" y="78370"/>
                  </a:lnTo>
                  <a:lnTo>
                    <a:pt x="0" y="89394"/>
                  </a:lnTo>
                  <a:lnTo>
                    <a:pt x="1527" y="101506"/>
                  </a:lnTo>
                  <a:lnTo>
                    <a:pt x="13385" y="127663"/>
                  </a:lnTo>
                  <a:lnTo>
                    <a:pt x="50582" y="164614"/>
                  </a:lnTo>
                  <a:lnTo>
                    <a:pt x="84081" y="183017"/>
                  </a:lnTo>
                  <a:lnTo>
                    <a:pt x="118337" y="197545"/>
                  </a:lnTo>
                  <a:lnTo>
                    <a:pt x="155233" y="214530"/>
                  </a:lnTo>
                  <a:lnTo>
                    <a:pt x="173175" y="2228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2" name="SMARTInkShape-1592"/>
            <p:cNvSpPr/>
            <p:nvPr>
              <p:custDataLst>
                <p:tags r:id="rId18"/>
              </p:custDataLst>
            </p:nvPr>
          </p:nvSpPr>
          <p:spPr bwMode="auto">
            <a:xfrm>
              <a:off x="5986463" y="4166235"/>
              <a:ext cx="822960" cy="246090"/>
            </a:xfrm>
            <a:custGeom>
              <a:avLst/>
              <a:gdLst/>
              <a:ahLst/>
              <a:cxnLst/>
              <a:rect l="0" t="0" r="0" b="0"/>
              <a:pathLst>
                <a:path w="822960" h="246090">
                  <a:moveTo>
                    <a:pt x="822959" y="0"/>
                  </a:moveTo>
                  <a:lnTo>
                    <a:pt x="822959" y="0"/>
                  </a:lnTo>
                  <a:lnTo>
                    <a:pt x="818408" y="0"/>
                  </a:lnTo>
                  <a:lnTo>
                    <a:pt x="786107" y="26270"/>
                  </a:lnTo>
                  <a:lnTo>
                    <a:pt x="755146" y="49775"/>
                  </a:lnTo>
                  <a:lnTo>
                    <a:pt x="712810" y="76098"/>
                  </a:lnTo>
                  <a:lnTo>
                    <a:pt x="685709" y="90737"/>
                  </a:lnTo>
                  <a:lnTo>
                    <a:pt x="655259" y="106211"/>
                  </a:lnTo>
                  <a:lnTo>
                    <a:pt x="622577" y="122242"/>
                  </a:lnTo>
                  <a:lnTo>
                    <a:pt x="588406" y="136740"/>
                  </a:lnTo>
                  <a:lnTo>
                    <a:pt x="553243" y="150215"/>
                  </a:lnTo>
                  <a:lnTo>
                    <a:pt x="517418" y="163008"/>
                  </a:lnTo>
                  <a:lnTo>
                    <a:pt x="479248" y="175347"/>
                  </a:lnTo>
                  <a:lnTo>
                    <a:pt x="439513" y="187383"/>
                  </a:lnTo>
                  <a:lnTo>
                    <a:pt x="398736" y="199217"/>
                  </a:lnTo>
                  <a:lnTo>
                    <a:pt x="360122" y="209011"/>
                  </a:lnTo>
                  <a:lnTo>
                    <a:pt x="322948" y="217445"/>
                  </a:lnTo>
                  <a:lnTo>
                    <a:pt x="286737" y="224974"/>
                  </a:lnTo>
                  <a:lnTo>
                    <a:pt x="251165" y="230945"/>
                  </a:lnTo>
                  <a:lnTo>
                    <a:pt x="216020" y="235878"/>
                  </a:lnTo>
                  <a:lnTo>
                    <a:pt x="181161" y="240120"/>
                  </a:lnTo>
                  <a:lnTo>
                    <a:pt x="150301" y="242947"/>
                  </a:lnTo>
                  <a:lnTo>
                    <a:pt x="122108" y="244832"/>
                  </a:lnTo>
                  <a:lnTo>
                    <a:pt x="95693" y="246089"/>
                  </a:lnTo>
                  <a:lnTo>
                    <a:pt x="56183" y="244945"/>
                  </a:lnTo>
                  <a:lnTo>
                    <a:pt x="13425" y="241001"/>
                  </a:lnTo>
                  <a:lnTo>
                    <a:pt x="0"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3" name="SMARTInkShape-1593"/>
            <p:cNvSpPr/>
            <p:nvPr>
              <p:custDataLst>
                <p:tags r:id="rId19"/>
              </p:custDataLst>
            </p:nvPr>
          </p:nvSpPr>
          <p:spPr bwMode="auto">
            <a:xfrm>
              <a:off x="5738888" y="4997768"/>
              <a:ext cx="187568" cy="205740"/>
            </a:xfrm>
            <a:custGeom>
              <a:avLst/>
              <a:gdLst/>
              <a:ahLst/>
              <a:cxnLst/>
              <a:rect l="0" t="0" r="0" b="0"/>
              <a:pathLst>
                <a:path w="187568" h="205740">
                  <a:moveTo>
                    <a:pt x="187567" y="0"/>
                  </a:moveTo>
                  <a:lnTo>
                    <a:pt x="187567" y="0"/>
                  </a:lnTo>
                  <a:lnTo>
                    <a:pt x="154512" y="2539"/>
                  </a:lnTo>
                  <a:lnTo>
                    <a:pt x="114273" y="14404"/>
                  </a:lnTo>
                  <a:lnTo>
                    <a:pt x="83554" y="29262"/>
                  </a:lnTo>
                  <a:lnTo>
                    <a:pt x="41390" y="59046"/>
                  </a:lnTo>
                  <a:lnTo>
                    <a:pt x="19729" y="80852"/>
                  </a:lnTo>
                  <a:lnTo>
                    <a:pt x="572" y="119100"/>
                  </a:lnTo>
                  <a:lnTo>
                    <a:pt x="0" y="146596"/>
                  </a:lnTo>
                  <a:lnTo>
                    <a:pt x="2515" y="160595"/>
                  </a:lnTo>
                  <a:lnTo>
                    <a:pt x="15469" y="181231"/>
                  </a:lnTo>
                  <a:lnTo>
                    <a:pt x="24257" y="189400"/>
                  </a:lnTo>
                  <a:lnTo>
                    <a:pt x="51803" y="198478"/>
                  </a:lnTo>
                  <a:lnTo>
                    <a:pt x="101842"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1594"/>
            <p:cNvSpPr/>
            <p:nvPr>
              <p:custDataLst>
                <p:tags r:id="rId20"/>
              </p:custDataLst>
            </p:nvPr>
          </p:nvSpPr>
          <p:spPr bwMode="auto">
            <a:xfrm>
              <a:off x="7246620" y="5525048"/>
              <a:ext cx="642938" cy="38505"/>
            </a:xfrm>
            <a:custGeom>
              <a:avLst/>
              <a:gdLst/>
              <a:ahLst/>
              <a:cxnLst/>
              <a:rect l="0" t="0" r="0" b="0"/>
              <a:pathLst>
                <a:path w="642938" h="38505">
                  <a:moveTo>
                    <a:pt x="0" y="4215"/>
                  </a:moveTo>
                  <a:lnTo>
                    <a:pt x="0" y="4215"/>
                  </a:lnTo>
                  <a:lnTo>
                    <a:pt x="9101" y="8765"/>
                  </a:lnTo>
                  <a:lnTo>
                    <a:pt x="32965" y="11595"/>
                  </a:lnTo>
                  <a:lnTo>
                    <a:pt x="63546" y="9717"/>
                  </a:lnTo>
                  <a:lnTo>
                    <a:pt x="105395" y="5707"/>
                  </a:lnTo>
                  <a:lnTo>
                    <a:pt x="131223" y="3304"/>
                  </a:lnTo>
                  <a:lnTo>
                    <a:pt x="158920" y="750"/>
                  </a:lnTo>
                  <a:lnTo>
                    <a:pt x="190719" y="0"/>
                  </a:lnTo>
                  <a:lnTo>
                    <a:pt x="225253" y="453"/>
                  </a:lnTo>
                  <a:lnTo>
                    <a:pt x="261612" y="1707"/>
                  </a:lnTo>
                  <a:lnTo>
                    <a:pt x="298233" y="3495"/>
                  </a:lnTo>
                  <a:lnTo>
                    <a:pt x="335029" y="5640"/>
                  </a:lnTo>
                  <a:lnTo>
                    <a:pt x="371942" y="8022"/>
                  </a:lnTo>
                  <a:lnTo>
                    <a:pt x="407029" y="10563"/>
                  </a:lnTo>
                  <a:lnTo>
                    <a:pt x="440898" y="13209"/>
                  </a:lnTo>
                  <a:lnTo>
                    <a:pt x="473954" y="15926"/>
                  </a:lnTo>
                  <a:lnTo>
                    <a:pt x="504564" y="18690"/>
                  </a:lnTo>
                  <a:lnTo>
                    <a:pt x="533544" y="21484"/>
                  </a:lnTo>
                  <a:lnTo>
                    <a:pt x="561436" y="24300"/>
                  </a:lnTo>
                  <a:lnTo>
                    <a:pt x="600047" y="29970"/>
                  </a:lnTo>
                  <a:lnTo>
                    <a:pt x="642937" y="385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1595"/>
            <p:cNvSpPr/>
            <p:nvPr>
              <p:custDataLst>
                <p:tags r:id="rId21"/>
              </p:custDataLst>
            </p:nvPr>
          </p:nvSpPr>
          <p:spPr bwMode="auto">
            <a:xfrm>
              <a:off x="7151743" y="5486400"/>
              <a:ext cx="281727" cy="434571"/>
            </a:xfrm>
            <a:custGeom>
              <a:avLst/>
              <a:gdLst/>
              <a:ahLst/>
              <a:cxnLst/>
              <a:rect l="0" t="0" r="0" b="0"/>
              <a:pathLst>
                <a:path w="281727" h="434571">
                  <a:moveTo>
                    <a:pt x="274900" y="282893"/>
                  </a:moveTo>
                  <a:lnTo>
                    <a:pt x="274900" y="282893"/>
                  </a:lnTo>
                  <a:lnTo>
                    <a:pt x="279451" y="278342"/>
                  </a:lnTo>
                  <a:lnTo>
                    <a:pt x="281685" y="271028"/>
                  </a:lnTo>
                  <a:lnTo>
                    <a:pt x="281726" y="260474"/>
                  </a:lnTo>
                  <a:lnTo>
                    <a:pt x="278568" y="246259"/>
                  </a:lnTo>
                  <a:lnTo>
                    <a:pt x="274487" y="240373"/>
                  </a:lnTo>
                  <a:lnTo>
                    <a:pt x="262334" y="231292"/>
                  </a:lnTo>
                  <a:lnTo>
                    <a:pt x="230325" y="220825"/>
                  </a:lnTo>
                  <a:lnTo>
                    <a:pt x="199208" y="219747"/>
                  </a:lnTo>
                  <a:lnTo>
                    <a:pt x="162201" y="225300"/>
                  </a:lnTo>
                  <a:lnTo>
                    <a:pt x="120354" y="240468"/>
                  </a:lnTo>
                  <a:lnTo>
                    <a:pt x="81435" y="264990"/>
                  </a:lnTo>
                  <a:lnTo>
                    <a:pt x="46993" y="295890"/>
                  </a:lnTo>
                  <a:lnTo>
                    <a:pt x="18985" y="331850"/>
                  </a:lnTo>
                  <a:lnTo>
                    <a:pt x="3997" y="367516"/>
                  </a:lnTo>
                  <a:lnTo>
                    <a:pt x="0" y="385028"/>
                  </a:lnTo>
                  <a:lnTo>
                    <a:pt x="1146" y="399560"/>
                  </a:lnTo>
                  <a:lnTo>
                    <a:pt x="12579" y="423327"/>
                  </a:lnTo>
                  <a:lnTo>
                    <a:pt x="22866" y="429856"/>
                  </a:lnTo>
                  <a:lnTo>
                    <a:pt x="49537" y="434570"/>
                  </a:lnTo>
                  <a:lnTo>
                    <a:pt x="85521" y="425869"/>
                  </a:lnTo>
                  <a:lnTo>
                    <a:pt x="105785" y="418215"/>
                  </a:lnTo>
                  <a:lnTo>
                    <a:pt x="138460" y="391931"/>
                  </a:lnTo>
                  <a:lnTo>
                    <a:pt x="152507" y="375587"/>
                  </a:lnTo>
                  <a:lnTo>
                    <a:pt x="163777" y="352309"/>
                  </a:lnTo>
                  <a:lnTo>
                    <a:pt x="173196" y="324407"/>
                  </a:lnTo>
                  <a:lnTo>
                    <a:pt x="181380" y="293424"/>
                  </a:lnTo>
                  <a:lnTo>
                    <a:pt x="186835" y="258481"/>
                  </a:lnTo>
                  <a:lnTo>
                    <a:pt x="190472" y="220898"/>
                  </a:lnTo>
                  <a:lnTo>
                    <a:pt x="192898" y="181555"/>
                  </a:lnTo>
                  <a:lnTo>
                    <a:pt x="191657" y="147706"/>
                  </a:lnTo>
                  <a:lnTo>
                    <a:pt x="187972" y="117522"/>
                  </a:lnTo>
                  <a:lnTo>
                    <a:pt x="182657" y="89777"/>
                  </a:lnTo>
                  <a:lnTo>
                    <a:pt x="161513" y="48791"/>
                  </a:lnTo>
                  <a:lnTo>
                    <a:pt x="134018" y="21685"/>
                  </a:lnTo>
                  <a:lnTo>
                    <a:pt x="96526" y="6425"/>
                  </a:lnTo>
                  <a:lnTo>
                    <a:pt x="777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1596"/>
            <p:cNvSpPr/>
            <p:nvPr>
              <p:custDataLst>
                <p:tags r:id="rId22"/>
              </p:custDataLst>
            </p:nvPr>
          </p:nvSpPr>
          <p:spPr bwMode="auto">
            <a:xfrm>
              <a:off x="7435214" y="5709638"/>
              <a:ext cx="148827" cy="128235"/>
            </a:xfrm>
            <a:custGeom>
              <a:avLst/>
              <a:gdLst/>
              <a:ahLst/>
              <a:cxnLst/>
              <a:rect l="0" t="0" r="0" b="0"/>
              <a:pathLst>
                <a:path w="148827" h="128235">
                  <a:moveTo>
                    <a:pt x="0" y="8219"/>
                  </a:moveTo>
                  <a:lnTo>
                    <a:pt x="0" y="8219"/>
                  </a:lnTo>
                  <a:lnTo>
                    <a:pt x="4552" y="3668"/>
                  </a:lnTo>
                  <a:lnTo>
                    <a:pt x="21035" y="838"/>
                  </a:lnTo>
                  <a:lnTo>
                    <a:pt x="53117" y="0"/>
                  </a:lnTo>
                  <a:lnTo>
                    <a:pt x="84251" y="4884"/>
                  </a:lnTo>
                  <a:lnTo>
                    <a:pt x="115550" y="15309"/>
                  </a:lnTo>
                  <a:lnTo>
                    <a:pt x="135811" y="32643"/>
                  </a:lnTo>
                  <a:lnTo>
                    <a:pt x="146086" y="50507"/>
                  </a:lnTo>
                  <a:lnTo>
                    <a:pt x="148826" y="59271"/>
                  </a:lnTo>
                  <a:lnTo>
                    <a:pt x="146843" y="67019"/>
                  </a:lnTo>
                  <a:lnTo>
                    <a:pt x="134479" y="80707"/>
                  </a:lnTo>
                  <a:lnTo>
                    <a:pt x="96997" y="103675"/>
                  </a:lnTo>
                  <a:lnTo>
                    <a:pt x="65970" y="115096"/>
                  </a:lnTo>
                  <a:lnTo>
                    <a:pt x="17146" y="1282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SMARTInkShape-1597"/>
            <p:cNvSpPr/>
            <p:nvPr>
              <p:custDataLst>
                <p:tags r:id="rId23"/>
              </p:custDataLst>
            </p:nvPr>
          </p:nvSpPr>
          <p:spPr bwMode="auto">
            <a:xfrm>
              <a:off x="7555230" y="5713787"/>
              <a:ext cx="111443" cy="252674"/>
            </a:xfrm>
            <a:custGeom>
              <a:avLst/>
              <a:gdLst/>
              <a:ahLst/>
              <a:cxnLst/>
              <a:rect l="0" t="0" r="0" b="0"/>
              <a:pathLst>
                <a:path w="111443" h="252674">
                  <a:moveTo>
                    <a:pt x="0" y="64078"/>
                  </a:moveTo>
                  <a:lnTo>
                    <a:pt x="0" y="64078"/>
                  </a:lnTo>
                  <a:lnTo>
                    <a:pt x="31361" y="26824"/>
                  </a:lnTo>
                  <a:lnTo>
                    <a:pt x="49721" y="5627"/>
                  </a:lnTo>
                  <a:lnTo>
                    <a:pt x="51244" y="2251"/>
                  </a:lnTo>
                  <a:lnTo>
                    <a:pt x="51308" y="0"/>
                  </a:lnTo>
                  <a:lnTo>
                    <a:pt x="42295" y="15035"/>
                  </a:lnTo>
                  <a:lnTo>
                    <a:pt x="27561" y="57272"/>
                  </a:lnTo>
                  <a:lnTo>
                    <a:pt x="19234" y="90581"/>
                  </a:lnTo>
                  <a:lnTo>
                    <a:pt x="13311" y="124435"/>
                  </a:lnTo>
                  <a:lnTo>
                    <a:pt x="10679" y="158530"/>
                  </a:lnTo>
                  <a:lnTo>
                    <a:pt x="14739" y="173719"/>
                  </a:lnTo>
                  <a:lnTo>
                    <a:pt x="31951" y="200754"/>
                  </a:lnTo>
                  <a:lnTo>
                    <a:pt x="60555" y="222930"/>
                  </a:lnTo>
                  <a:lnTo>
                    <a:pt x="111442" y="2526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1598"/>
            <p:cNvSpPr/>
            <p:nvPr>
              <p:custDataLst>
                <p:tags r:id="rId24"/>
              </p:custDataLst>
            </p:nvPr>
          </p:nvSpPr>
          <p:spPr bwMode="auto">
            <a:xfrm>
              <a:off x="6595110" y="4929188"/>
              <a:ext cx="445771" cy="334328"/>
            </a:xfrm>
            <a:custGeom>
              <a:avLst/>
              <a:gdLst/>
              <a:ahLst/>
              <a:cxnLst/>
              <a:rect l="0" t="0" r="0" b="0"/>
              <a:pathLst>
                <a:path w="445771" h="334328">
                  <a:moveTo>
                    <a:pt x="445770" y="334327"/>
                  </a:moveTo>
                  <a:lnTo>
                    <a:pt x="445770" y="334327"/>
                  </a:lnTo>
                  <a:lnTo>
                    <a:pt x="441219" y="329776"/>
                  </a:lnTo>
                  <a:lnTo>
                    <a:pt x="438985" y="322462"/>
                  </a:lnTo>
                  <a:lnTo>
                    <a:pt x="437039" y="313814"/>
                  </a:lnTo>
                  <a:lnTo>
                    <a:pt x="429636" y="302638"/>
                  </a:lnTo>
                  <a:lnTo>
                    <a:pt x="410551" y="284816"/>
                  </a:lnTo>
                  <a:lnTo>
                    <a:pt x="399637" y="276128"/>
                  </a:lnTo>
                  <a:lnTo>
                    <a:pt x="362319" y="239138"/>
                  </a:lnTo>
                  <a:lnTo>
                    <a:pt x="325899" y="204946"/>
                  </a:lnTo>
                  <a:lnTo>
                    <a:pt x="291212" y="175859"/>
                  </a:lnTo>
                  <a:lnTo>
                    <a:pt x="250395" y="144834"/>
                  </a:lnTo>
                  <a:lnTo>
                    <a:pt x="228842" y="129893"/>
                  </a:lnTo>
                  <a:lnTo>
                    <a:pt x="206854" y="115170"/>
                  </a:lnTo>
                  <a:lnTo>
                    <a:pt x="184575" y="101545"/>
                  </a:lnTo>
                  <a:lnTo>
                    <a:pt x="162102" y="88651"/>
                  </a:lnTo>
                  <a:lnTo>
                    <a:pt x="139501" y="76246"/>
                  </a:lnTo>
                  <a:lnTo>
                    <a:pt x="99148" y="54842"/>
                  </a:lnTo>
                  <a:lnTo>
                    <a:pt x="64068" y="36756"/>
                  </a:lnTo>
                  <a:lnTo>
                    <a:pt x="24804" y="16817"/>
                  </a:lnTo>
                  <a:lnTo>
                    <a:pt x="3116" y="5405"/>
                  </a:lnTo>
                  <a:lnTo>
                    <a:pt x="1125" y="3604"/>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 name="SMARTInkShape-1599"/>
            <p:cNvSpPr/>
            <p:nvPr>
              <p:custDataLst>
                <p:tags r:id="rId25"/>
              </p:custDataLst>
            </p:nvPr>
          </p:nvSpPr>
          <p:spPr bwMode="auto">
            <a:xfrm>
              <a:off x="6144128" y="4922667"/>
              <a:ext cx="476700" cy="181931"/>
            </a:xfrm>
            <a:custGeom>
              <a:avLst/>
              <a:gdLst/>
              <a:ahLst/>
              <a:cxnLst/>
              <a:rect l="0" t="0" r="0" b="0"/>
              <a:pathLst>
                <a:path w="476700" h="181931">
                  <a:moveTo>
                    <a:pt x="476699" y="23665"/>
                  </a:moveTo>
                  <a:lnTo>
                    <a:pt x="476699" y="23665"/>
                  </a:lnTo>
                  <a:lnTo>
                    <a:pt x="440611" y="9044"/>
                  </a:lnTo>
                  <a:lnTo>
                    <a:pt x="414255" y="1659"/>
                  </a:lnTo>
                  <a:lnTo>
                    <a:pt x="377128" y="0"/>
                  </a:lnTo>
                  <a:lnTo>
                    <a:pt x="349896" y="2987"/>
                  </a:lnTo>
                  <a:lnTo>
                    <a:pt x="326997" y="12570"/>
                  </a:lnTo>
                  <a:lnTo>
                    <a:pt x="298040" y="36571"/>
                  </a:lnTo>
                  <a:lnTo>
                    <a:pt x="282043" y="57976"/>
                  </a:lnTo>
                  <a:lnTo>
                    <a:pt x="267682" y="95850"/>
                  </a:lnTo>
                  <a:lnTo>
                    <a:pt x="256442" y="130673"/>
                  </a:lnTo>
                  <a:lnTo>
                    <a:pt x="246727" y="150281"/>
                  </a:lnTo>
                  <a:lnTo>
                    <a:pt x="230979" y="165982"/>
                  </a:lnTo>
                  <a:lnTo>
                    <a:pt x="221446" y="172835"/>
                  </a:lnTo>
                  <a:lnTo>
                    <a:pt x="198153" y="180451"/>
                  </a:lnTo>
                  <a:lnTo>
                    <a:pt x="170021" y="181930"/>
                  </a:lnTo>
                  <a:lnTo>
                    <a:pt x="135293" y="176237"/>
                  </a:lnTo>
                  <a:lnTo>
                    <a:pt x="97634" y="169898"/>
                  </a:lnTo>
                  <a:lnTo>
                    <a:pt x="61528" y="163905"/>
                  </a:lnTo>
                  <a:lnTo>
                    <a:pt x="22639" y="156129"/>
                  </a:lnTo>
                  <a:lnTo>
                    <a:pt x="8830" y="153975"/>
                  </a:lnTo>
                  <a:lnTo>
                    <a:pt x="4766" y="154354"/>
                  </a:lnTo>
                  <a:lnTo>
                    <a:pt x="2057" y="155559"/>
                  </a:lnTo>
                  <a:lnTo>
                    <a:pt x="252" y="157314"/>
                  </a:lnTo>
                  <a:lnTo>
                    <a:pt x="0" y="159438"/>
                  </a:lnTo>
                  <a:lnTo>
                    <a:pt x="5212" y="1693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 name="SMARTInkShape-1600"/>
            <p:cNvSpPr/>
            <p:nvPr>
              <p:custDataLst>
                <p:tags r:id="rId26"/>
              </p:custDataLst>
            </p:nvPr>
          </p:nvSpPr>
          <p:spPr bwMode="auto">
            <a:xfrm>
              <a:off x="5792455" y="5066880"/>
              <a:ext cx="545481" cy="85193"/>
            </a:xfrm>
            <a:custGeom>
              <a:avLst/>
              <a:gdLst/>
              <a:ahLst/>
              <a:cxnLst/>
              <a:rect l="0" t="0" r="0" b="0"/>
              <a:pathLst>
                <a:path w="545481" h="85193">
                  <a:moveTo>
                    <a:pt x="545480" y="85192"/>
                  </a:moveTo>
                  <a:lnTo>
                    <a:pt x="545480" y="85192"/>
                  </a:lnTo>
                  <a:lnTo>
                    <a:pt x="545480" y="80642"/>
                  </a:lnTo>
                  <a:lnTo>
                    <a:pt x="542940" y="75867"/>
                  </a:lnTo>
                  <a:lnTo>
                    <a:pt x="540929" y="73261"/>
                  </a:lnTo>
                  <a:lnTo>
                    <a:pt x="524447" y="65041"/>
                  </a:lnTo>
                  <a:lnTo>
                    <a:pt x="492364" y="56574"/>
                  </a:lnTo>
                  <a:lnTo>
                    <a:pt x="461230" y="50883"/>
                  </a:lnTo>
                  <a:lnTo>
                    <a:pt x="423263" y="45179"/>
                  </a:lnTo>
                  <a:lnTo>
                    <a:pt x="401137" y="42324"/>
                  </a:lnTo>
                  <a:lnTo>
                    <a:pt x="377814" y="39469"/>
                  </a:lnTo>
                  <a:lnTo>
                    <a:pt x="351787" y="35660"/>
                  </a:lnTo>
                  <a:lnTo>
                    <a:pt x="323959" y="31216"/>
                  </a:lnTo>
                  <a:lnTo>
                    <a:pt x="294929" y="26348"/>
                  </a:lnTo>
                  <a:lnTo>
                    <a:pt x="266051" y="22150"/>
                  </a:lnTo>
                  <a:lnTo>
                    <a:pt x="237274" y="18399"/>
                  </a:lnTo>
                  <a:lnTo>
                    <a:pt x="208564" y="14946"/>
                  </a:lnTo>
                  <a:lnTo>
                    <a:pt x="179900" y="11691"/>
                  </a:lnTo>
                  <a:lnTo>
                    <a:pt x="151265" y="8569"/>
                  </a:lnTo>
                  <a:lnTo>
                    <a:pt x="122650" y="5535"/>
                  </a:lnTo>
                  <a:lnTo>
                    <a:pt x="97858" y="3513"/>
                  </a:lnTo>
                  <a:lnTo>
                    <a:pt x="55072" y="1265"/>
                  </a:lnTo>
                  <a:lnTo>
                    <a:pt x="12506" y="0"/>
                  </a:lnTo>
                  <a:lnTo>
                    <a:pt x="5379" y="775"/>
                  </a:lnTo>
                  <a:lnTo>
                    <a:pt x="1580" y="2244"/>
                  </a:lnTo>
                  <a:lnTo>
                    <a:pt x="0" y="4176"/>
                  </a:lnTo>
                  <a:lnTo>
                    <a:pt x="852" y="5464"/>
                  </a:lnTo>
                  <a:lnTo>
                    <a:pt x="13985" y="80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92285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Administrativia</a:t>
            </a:r>
            <a:endParaRPr lang="en-US" dirty="0"/>
          </a:p>
        </p:txBody>
      </p:sp>
      <p:sp>
        <p:nvSpPr>
          <p:cNvPr id="3" name="Content Placeholder 2"/>
          <p:cNvSpPr>
            <a:spLocks noGrp="1"/>
          </p:cNvSpPr>
          <p:nvPr>
            <p:ph idx="1"/>
          </p:nvPr>
        </p:nvSpPr>
        <p:spPr/>
        <p:txBody>
          <a:bodyPr>
            <a:normAutofit/>
          </a:bodyPr>
          <a:lstStyle/>
          <a:p>
            <a:r>
              <a:rPr lang="en-US" dirty="0" smtClean="0"/>
              <a:t>HW3 + PS3 out</a:t>
            </a:r>
          </a:p>
          <a:p>
            <a:pPr lvl="1"/>
            <a:r>
              <a:rPr lang="en-US" dirty="0"/>
              <a:t>Due </a:t>
            </a:r>
            <a:r>
              <a:rPr lang="en-US" dirty="0" smtClean="0"/>
              <a:t>10/28</a:t>
            </a:r>
            <a:endParaRPr lang="en-US" dirty="0"/>
          </a:p>
          <a:p>
            <a:pPr lvl="1"/>
            <a:r>
              <a:rPr lang="en-US" dirty="0" smtClean="0"/>
              <a:t>Last PS and HW</a:t>
            </a:r>
          </a:p>
          <a:p>
            <a:pPr lvl="1"/>
            <a:r>
              <a:rPr lang="en-US" dirty="0" smtClean="0"/>
              <a:t>Focus on projects after that</a:t>
            </a:r>
          </a:p>
          <a:p>
            <a:endParaRPr lang="en-US" dirty="0" smtClean="0"/>
          </a:p>
          <a:p>
            <a:endParaRPr lang="en-US" dirty="0" smtClean="0"/>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65569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Key Ideas</a:t>
            </a:r>
            <a:endParaRPr lang="en-US" dirty="0"/>
          </a:p>
        </p:txBody>
      </p:sp>
      <p:sp>
        <p:nvSpPr>
          <p:cNvPr id="3" name="Content Placeholder 2"/>
          <p:cNvSpPr>
            <a:spLocks noGrp="1"/>
          </p:cNvSpPr>
          <p:nvPr>
            <p:ph idx="1"/>
          </p:nvPr>
        </p:nvSpPr>
        <p:spPr/>
        <p:txBody>
          <a:bodyPr/>
          <a:lstStyle/>
          <a:p>
            <a:r>
              <a:rPr lang="en-US" dirty="0"/>
              <a:t>Parameter </a:t>
            </a:r>
            <a:r>
              <a:rPr lang="en-US" dirty="0" smtClean="0"/>
              <a:t>Sharing</a:t>
            </a:r>
          </a:p>
          <a:p>
            <a:pPr lvl="1"/>
            <a:r>
              <a:rPr lang="en-US" dirty="0"/>
              <a:t>i</a:t>
            </a:r>
            <a:r>
              <a:rPr lang="en-US" dirty="0" smtClean="0"/>
              <a:t>n computation graphs = adding gradients</a:t>
            </a:r>
          </a:p>
          <a:p>
            <a:pPr lvl="1"/>
            <a:endParaRPr lang="en-US" dirty="0" smtClean="0"/>
          </a:p>
          <a:p>
            <a:r>
              <a:rPr lang="en-US" dirty="0" smtClean="0"/>
              <a:t>“Unrolling”</a:t>
            </a:r>
          </a:p>
          <a:p>
            <a:pPr lvl="1"/>
            <a:r>
              <a:rPr lang="en-US" dirty="0" smtClean="0"/>
              <a:t>in computation graphs with parameter sharing</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20</a:t>
            </a:fld>
            <a:endParaRPr lang="en-US"/>
          </a:p>
        </p:txBody>
      </p:sp>
    </p:spTree>
    <p:extLst>
      <p:ext uri="{BB962C8B-B14F-4D97-AF65-F5344CB8AC3E}">
        <p14:creationId xmlns:p14="http://schemas.microsoft.com/office/powerpoint/2010/main" val="1996924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 that model</a:t>
            </a:r>
            <a:endParaRPr lang="en-US" dirty="0"/>
          </a:p>
        </p:txBody>
      </p:sp>
      <p:sp>
        <p:nvSpPr>
          <p:cNvPr id="6" name="TextBox 4"/>
          <p:cNvSpPr txBox="1">
            <a:spLocks noChangeArrowheads="1"/>
          </p:cNvSpPr>
          <p:nvPr/>
        </p:nvSpPr>
        <p:spPr bwMode="auto">
          <a:xfrm>
            <a:off x="2547998" y="5405697"/>
            <a:ext cx="427996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dirty="0" smtClean="0">
                <a:solidFill>
                  <a:srgbClr val="0064E2"/>
                </a:solidFill>
              </a:rPr>
              <a:t>Hidden Markov Model (HMM)</a:t>
            </a:r>
            <a:endParaRPr lang="en-US" i="1" dirty="0">
              <a:solidFill>
                <a:srgbClr val="0064E2"/>
              </a:solidFill>
            </a:endParaRPr>
          </a:p>
        </p:txBody>
      </p:sp>
      <p:sp>
        <p:nvSpPr>
          <p:cNvPr id="7" name="Oval 3"/>
          <p:cNvSpPr>
            <a:spLocks noChangeArrowheads="1"/>
          </p:cNvSpPr>
          <p:nvPr/>
        </p:nvSpPr>
        <p:spPr bwMode="auto">
          <a:xfrm>
            <a:off x="1066800" y="2057400"/>
            <a:ext cx="1143000" cy="914400"/>
          </a:xfrm>
          <a:prstGeom prst="ellipse">
            <a:avLst/>
          </a:prstGeom>
          <a:noFill/>
          <a:ln w="57150">
            <a:solidFill>
              <a:srgbClr val="00007D"/>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Y</a:t>
            </a:r>
            <a:r>
              <a:rPr kumimoji="0" lang="en-US" sz="1600" b="0" i="0" u="none" strike="noStrike" kern="0" cap="none" spc="0" normalizeH="0" baseline="-25000" noProof="0" dirty="0" smtClean="0">
                <a:ln>
                  <a:noFill/>
                </a:ln>
                <a:solidFill>
                  <a:sysClr val="windowText" lastClr="000000"/>
                </a:solidFill>
                <a:effectLst/>
                <a:uLnTx/>
                <a:uFillTx/>
              </a:rPr>
              <a:t>1</a:t>
            </a:r>
            <a:r>
              <a:rPr kumimoji="0" lang="en-US" sz="1600" b="0" i="0" u="none" strike="noStrike" kern="0" cap="none" spc="0" normalizeH="0" baseline="0" noProof="0" dirty="0" smtClean="0">
                <a:ln>
                  <a:noFill/>
                </a:ln>
                <a:solidFill>
                  <a:sysClr val="windowText" lastClr="000000"/>
                </a:solidFill>
                <a:effectLst/>
                <a:uLnTx/>
                <a:uFillTx/>
              </a:rPr>
              <a:t> </a:t>
            </a:r>
            <a:r>
              <a:rPr kumimoji="0" lang="en-US" sz="1600" b="0" i="0" u="none" strike="noStrike" kern="0" cap="none" spc="0" normalizeH="0" baseline="0" noProof="0" dirty="0">
                <a:ln>
                  <a:noFill/>
                </a:ln>
                <a:solidFill>
                  <a:sysClr val="windowText" lastClr="000000"/>
                </a:solidFill>
                <a:effectLst/>
                <a:uLnTx/>
                <a:uFillTx/>
              </a:rPr>
              <a:t>= {a,…z}</a:t>
            </a:r>
          </a:p>
        </p:txBody>
      </p:sp>
      <p:grpSp>
        <p:nvGrpSpPr>
          <p:cNvPr id="8" name="Group 4"/>
          <p:cNvGrpSpPr>
            <a:grpSpLocks/>
          </p:cNvGrpSpPr>
          <p:nvPr/>
        </p:nvGrpSpPr>
        <p:grpSpPr bwMode="auto">
          <a:xfrm>
            <a:off x="1066800" y="2971800"/>
            <a:ext cx="1143000" cy="1447800"/>
            <a:chOff x="384" y="2304"/>
            <a:chExt cx="720" cy="912"/>
          </a:xfrm>
        </p:grpSpPr>
        <p:grpSp>
          <p:nvGrpSpPr>
            <p:cNvPr id="9" name="Group 5"/>
            <p:cNvGrpSpPr>
              <a:grpSpLocks/>
            </p:cNvGrpSpPr>
            <p:nvPr/>
          </p:nvGrpSpPr>
          <p:grpSpPr bwMode="auto">
            <a:xfrm>
              <a:off x="384" y="2640"/>
              <a:ext cx="720" cy="576"/>
              <a:chOff x="192" y="1104"/>
              <a:chExt cx="720" cy="576"/>
            </a:xfrm>
          </p:grpSpPr>
          <p:pic>
            <p:nvPicPr>
              <p:cNvPr id="11" name="Picture 6" descr="w51-b2"/>
              <p:cNvPicPr>
                <a:picLocks noChangeAspect="1" noChangeArrowheads="1"/>
              </p:cNvPicPr>
              <p:nvPr/>
            </p:nvPicPr>
            <p:blipFill>
              <a:blip r:embed="rId3" cstate="print"/>
              <a:srcRect/>
              <a:stretch>
                <a:fillRect/>
              </a:stretch>
            </p:blipFill>
            <p:spPr bwMode="auto">
              <a:xfrm>
                <a:off x="648" y="1248"/>
                <a:ext cx="216" cy="288"/>
              </a:xfrm>
              <a:prstGeom prst="rect">
                <a:avLst/>
              </a:prstGeom>
              <a:noFill/>
              <a:ln w="9525">
                <a:noFill/>
                <a:miter lim="800000"/>
                <a:headEnd/>
                <a:tailEnd/>
              </a:ln>
            </p:spPr>
          </p:pic>
          <p:sp>
            <p:nvSpPr>
              <p:cNvPr id="12" name="Oval 7"/>
              <p:cNvSpPr>
                <a:spLocks noChangeArrowheads="1"/>
              </p:cNvSpPr>
              <p:nvPr/>
            </p:nvSpPr>
            <p:spPr bwMode="auto">
              <a:xfrm>
                <a:off x="192" y="1104"/>
                <a:ext cx="720" cy="576"/>
              </a:xfrm>
              <a:prstGeom prst="ellipse">
                <a:avLst/>
              </a:prstGeom>
              <a:noFill/>
              <a:ln w="57150">
                <a:solidFill>
                  <a:srgbClr val="009900"/>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X</a:t>
                </a:r>
                <a:r>
                  <a:rPr kumimoji="0" lang="en-US" sz="1600" b="0" i="0" u="none" strike="noStrike" kern="0" cap="none" spc="0" normalizeH="0" baseline="-25000" noProof="0" dirty="0" smtClean="0">
                    <a:ln>
                      <a:noFill/>
                    </a:ln>
                    <a:solidFill>
                      <a:sysClr val="windowText" lastClr="000000"/>
                    </a:solidFill>
                    <a:effectLst/>
                    <a:uLnTx/>
                    <a:uFillTx/>
                  </a:rPr>
                  <a:t>1</a:t>
                </a:r>
                <a:r>
                  <a:rPr kumimoji="0" lang="en-US" sz="1600" b="0" i="0" u="none" strike="noStrike" kern="0" cap="none" spc="0" normalizeH="0" baseline="0" noProof="0" dirty="0" smtClean="0">
                    <a:ln>
                      <a:noFill/>
                    </a:ln>
                    <a:solidFill>
                      <a:sysClr val="windowText" lastClr="000000"/>
                    </a:solidFill>
                    <a:effectLst/>
                    <a:uLnTx/>
                    <a:uFillTx/>
                  </a:rPr>
                  <a:t> </a:t>
                </a:r>
                <a:r>
                  <a:rPr kumimoji="0" lang="en-US" sz="1600" b="0" i="0" u="none" strike="noStrike" kern="0" cap="none" spc="0" normalizeH="0" baseline="0" noProof="0" dirty="0">
                    <a:ln>
                      <a:noFill/>
                    </a:ln>
                    <a:solidFill>
                      <a:sysClr val="windowText" lastClr="000000"/>
                    </a:solidFill>
                    <a:effectLst/>
                    <a:uLnTx/>
                    <a:uFillTx/>
                  </a:rPr>
                  <a:t>=          </a:t>
                </a:r>
              </a:p>
            </p:txBody>
          </p:sp>
        </p:grpSp>
        <p:cxnSp>
          <p:nvCxnSpPr>
            <p:cNvPr id="10" name="AutoShape 8"/>
            <p:cNvCxnSpPr>
              <a:cxnSpLocks noChangeShapeType="1"/>
              <a:stCxn id="7" idx="4"/>
              <a:endCxn id="12" idx="0"/>
            </p:cNvCxnSpPr>
            <p:nvPr/>
          </p:nvCxnSpPr>
          <p:spPr bwMode="auto">
            <a:xfrm>
              <a:off x="744" y="2304"/>
              <a:ext cx="0" cy="336"/>
            </a:xfrm>
            <a:prstGeom prst="straightConnector1">
              <a:avLst/>
            </a:prstGeom>
            <a:noFill/>
            <a:ln w="57150">
              <a:solidFill>
                <a:srgbClr val="000000"/>
              </a:solidFill>
              <a:round/>
              <a:headEnd/>
              <a:tailEnd type="triangle" w="med" len="med"/>
            </a:ln>
            <a:effectLst/>
          </p:spPr>
        </p:cxnSp>
      </p:grpSp>
      <p:grpSp>
        <p:nvGrpSpPr>
          <p:cNvPr id="13" name="Group 9"/>
          <p:cNvGrpSpPr>
            <a:grpSpLocks/>
          </p:cNvGrpSpPr>
          <p:nvPr/>
        </p:nvGrpSpPr>
        <p:grpSpPr bwMode="auto">
          <a:xfrm>
            <a:off x="3733800" y="2057400"/>
            <a:ext cx="4572000" cy="914400"/>
            <a:chOff x="2064" y="1728"/>
            <a:chExt cx="2880" cy="576"/>
          </a:xfrm>
        </p:grpSpPr>
        <p:sp>
          <p:nvSpPr>
            <p:cNvPr id="14" name="Oval 10"/>
            <p:cNvSpPr>
              <a:spLocks noChangeArrowheads="1"/>
            </p:cNvSpPr>
            <p:nvPr/>
          </p:nvSpPr>
          <p:spPr bwMode="auto">
            <a:xfrm>
              <a:off x="4224" y="1728"/>
              <a:ext cx="720" cy="576"/>
            </a:xfrm>
            <a:prstGeom prst="ellipse">
              <a:avLst/>
            </a:prstGeom>
            <a:noFill/>
            <a:ln w="57150">
              <a:solidFill>
                <a:srgbClr val="00007D"/>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Y</a:t>
              </a:r>
              <a:r>
                <a:rPr kumimoji="0" lang="en-US" sz="1600" b="0" i="0" u="none" strike="noStrike" kern="0" cap="none" spc="0" normalizeH="0" baseline="-25000" noProof="0" dirty="0" smtClean="0">
                  <a:ln>
                    <a:noFill/>
                  </a:ln>
                  <a:solidFill>
                    <a:sysClr val="windowText" lastClr="000000"/>
                  </a:solidFill>
                  <a:effectLst/>
                  <a:uLnTx/>
                  <a:uFillTx/>
                </a:rPr>
                <a:t>5</a:t>
              </a:r>
              <a:r>
                <a:rPr kumimoji="0" lang="en-US" sz="1600" b="0" i="0" u="none" strike="noStrike" kern="0" cap="none" spc="0" normalizeH="0" baseline="0" noProof="0" dirty="0" smtClean="0">
                  <a:ln>
                    <a:noFill/>
                  </a:ln>
                  <a:solidFill>
                    <a:sysClr val="windowText" lastClr="000000"/>
                  </a:solidFill>
                  <a:effectLst/>
                  <a:uLnTx/>
                  <a:uFillTx/>
                </a:rPr>
                <a:t> </a:t>
              </a:r>
              <a:r>
                <a:rPr kumimoji="0" lang="en-US" sz="1600" b="0" i="0" u="none" strike="noStrike" kern="0" cap="none" spc="0" normalizeH="0" baseline="0" noProof="0" dirty="0">
                  <a:ln>
                    <a:noFill/>
                  </a:ln>
                  <a:solidFill>
                    <a:sysClr val="windowText" lastClr="000000"/>
                  </a:solidFill>
                  <a:effectLst/>
                  <a:uLnTx/>
                  <a:uFillTx/>
                </a:rPr>
                <a:t>= {a,…z}</a:t>
              </a:r>
            </a:p>
          </p:txBody>
        </p:sp>
        <p:sp>
          <p:nvSpPr>
            <p:cNvPr id="15" name="Oval 11"/>
            <p:cNvSpPr>
              <a:spLocks noChangeArrowheads="1"/>
            </p:cNvSpPr>
            <p:nvPr/>
          </p:nvSpPr>
          <p:spPr bwMode="auto">
            <a:xfrm>
              <a:off x="2304" y="1728"/>
              <a:ext cx="720" cy="576"/>
            </a:xfrm>
            <a:prstGeom prst="ellipse">
              <a:avLst/>
            </a:prstGeom>
            <a:noFill/>
            <a:ln w="57150">
              <a:solidFill>
                <a:srgbClr val="00007D"/>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Y</a:t>
              </a:r>
              <a:r>
                <a:rPr kumimoji="0" lang="en-US" sz="1600" b="0" i="0" u="none" strike="noStrike" kern="0" cap="none" spc="0" normalizeH="0" baseline="-25000" noProof="0" dirty="0" smtClean="0">
                  <a:ln>
                    <a:noFill/>
                  </a:ln>
                  <a:solidFill>
                    <a:sysClr val="windowText" lastClr="000000"/>
                  </a:solidFill>
                  <a:effectLst/>
                  <a:uLnTx/>
                  <a:uFillTx/>
                </a:rPr>
                <a:t>3</a:t>
              </a:r>
              <a:r>
                <a:rPr kumimoji="0" lang="en-US" sz="1600" b="0" i="0" u="none" strike="noStrike" kern="0" cap="none" spc="0" normalizeH="0" baseline="0" noProof="0" dirty="0" smtClean="0">
                  <a:ln>
                    <a:noFill/>
                  </a:ln>
                  <a:solidFill>
                    <a:sysClr val="windowText" lastClr="000000"/>
                  </a:solidFill>
                  <a:effectLst/>
                  <a:uLnTx/>
                  <a:uFillTx/>
                </a:rPr>
                <a:t> </a:t>
              </a:r>
              <a:r>
                <a:rPr kumimoji="0" lang="en-US" sz="1600" b="0" i="0" u="none" strike="noStrike" kern="0" cap="none" spc="0" normalizeH="0" baseline="0" noProof="0" dirty="0">
                  <a:ln>
                    <a:noFill/>
                  </a:ln>
                  <a:solidFill>
                    <a:sysClr val="windowText" lastClr="000000"/>
                  </a:solidFill>
                  <a:effectLst/>
                  <a:uLnTx/>
                  <a:uFillTx/>
                </a:rPr>
                <a:t>= {a,…z}</a:t>
              </a:r>
            </a:p>
          </p:txBody>
        </p:sp>
        <p:sp>
          <p:nvSpPr>
            <p:cNvPr id="16" name="Oval 12"/>
            <p:cNvSpPr>
              <a:spLocks noChangeArrowheads="1"/>
            </p:cNvSpPr>
            <p:nvPr/>
          </p:nvSpPr>
          <p:spPr bwMode="auto">
            <a:xfrm>
              <a:off x="3264" y="1728"/>
              <a:ext cx="720" cy="576"/>
            </a:xfrm>
            <a:prstGeom prst="ellipse">
              <a:avLst/>
            </a:prstGeom>
            <a:noFill/>
            <a:ln w="57150">
              <a:solidFill>
                <a:srgbClr val="00007D"/>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Y</a:t>
              </a:r>
              <a:r>
                <a:rPr kumimoji="0" lang="en-US" sz="1600" b="0" i="0" u="none" strike="noStrike" kern="0" cap="none" spc="0" normalizeH="0" baseline="-25000" noProof="0" dirty="0" smtClean="0">
                  <a:ln>
                    <a:noFill/>
                  </a:ln>
                  <a:solidFill>
                    <a:sysClr val="windowText" lastClr="000000"/>
                  </a:solidFill>
                  <a:effectLst/>
                  <a:uLnTx/>
                  <a:uFillTx/>
                </a:rPr>
                <a:t>4</a:t>
              </a:r>
              <a:r>
                <a:rPr kumimoji="0" lang="en-US" sz="1600" b="0" i="0" u="none" strike="noStrike" kern="0" cap="none" spc="0" normalizeH="0" baseline="0" noProof="0" dirty="0" smtClean="0">
                  <a:ln>
                    <a:noFill/>
                  </a:ln>
                  <a:solidFill>
                    <a:sysClr val="windowText" lastClr="000000"/>
                  </a:solidFill>
                  <a:effectLst/>
                  <a:uLnTx/>
                  <a:uFillTx/>
                </a:rPr>
                <a:t> </a:t>
              </a:r>
              <a:r>
                <a:rPr kumimoji="0" lang="en-US" sz="1600" b="0" i="0" u="none" strike="noStrike" kern="0" cap="none" spc="0" normalizeH="0" baseline="0" noProof="0" dirty="0">
                  <a:ln>
                    <a:noFill/>
                  </a:ln>
                  <a:solidFill>
                    <a:sysClr val="windowText" lastClr="000000"/>
                  </a:solidFill>
                  <a:effectLst/>
                  <a:uLnTx/>
                  <a:uFillTx/>
                </a:rPr>
                <a:t>= {a,…z}</a:t>
              </a:r>
            </a:p>
          </p:txBody>
        </p:sp>
        <p:cxnSp>
          <p:nvCxnSpPr>
            <p:cNvPr id="17" name="AutoShape 13"/>
            <p:cNvCxnSpPr>
              <a:cxnSpLocks noChangeShapeType="1"/>
              <a:stCxn id="16" idx="6"/>
              <a:endCxn id="14" idx="2"/>
            </p:cNvCxnSpPr>
            <p:nvPr/>
          </p:nvCxnSpPr>
          <p:spPr bwMode="auto">
            <a:xfrm>
              <a:off x="4002" y="2016"/>
              <a:ext cx="204" cy="0"/>
            </a:xfrm>
            <a:prstGeom prst="straightConnector1">
              <a:avLst/>
            </a:prstGeom>
            <a:noFill/>
            <a:ln w="57150">
              <a:solidFill>
                <a:srgbClr val="000000"/>
              </a:solidFill>
              <a:round/>
              <a:headEnd/>
              <a:tailEnd type="triangle" w="med" len="med"/>
            </a:ln>
            <a:effectLst/>
          </p:spPr>
        </p:cxnSp>
        <p:cxnSp>
          <p:nvCxnSpPr>
            <p:cNvPr id="18" name="AutoShape 14"/>
            <p:cNvCxnSpPr>
              <a:cxnSpLocks noChangeShapeType="1"/>
              <a:stCxn id="15" idx="6"/>
              <a:endCxn id="16" idx="2"/>
            </p:cNvCxnSpPr>
            <p:nvPr/>
          </p:nvCxnSpPr>
          <p:spPr bwMode="auto">
            <a:xfrm>
              <a:off x="3042" y="2016"/>
              <a:ext cx="204" cy="0"/>
            </a:xfrm>
            <a:prstGeom prst="straightConnector1">
              <a:avLst/>
            </a:prstGeom>
            <a:noFill/>
            <a:ln w="57150">
              <a:solidFill>
                <a:srgbClr val="000000"/>
              </a:solidFill>
              <a:round/>
              <a:headEnd/>
              <a:tailEnd type="triangle" w="med" len="med"/>
            </a:ln>
            <a:effectLst/>
          </p:spPr>
        </p:cxnSp>
        <p:cxnSp>
          <p:nvCxnSpPr>
            <p:cNvPr id="19" name="AutoShape 15"/>
            <p:cNvCxnSpPr>
              <a:cxnSpLocks noChangeShapeType="1"/>
              <a:stCxn id="21" idx="6"/>
              <a:endCxn id="15" idx="2"/>
            </p:cNvCxnSpPr>
            <p:nvPr/>
          </p:nvCxnSpPr>
          <p:spPr bwMode="auto">
            <a:xfrm>
              <a:off x="2064" y="2016"/>
              <a:ext cx="240" cy="0"/>
            </a:xfrm>
            <a:prstGeom prst="straightConnector1">
              <a:avLst/>
            </a:prstGeom>
            <a:noFill/>
            <a:ln w="57150">
              <a:solidFill>
                <a:srgbClr val="000000"/>
              </a:solidFill>
              <a:round/>
              <a:headEnd/>
              <a:tailEnd type="triangle" w="med" len="med"/>
            </a:ln>
            <a:effectLst/>
          </p:spPr>
        </p:cxnSp>
      </p:grpSp>
      <p:grpSp>
        <p:nvGrpSpPr>
          <p:cNvPr id="20" name="Group 16"/>
          <p:cNvGrpSpPr>
            <a:grpSpLocks/>
          </p:cNvGrpSpPr>
          <p:nvPr/>
        </p:nvGrpSpPr>
        <p:grpSpPr bwMode="auto">
          <a:xfrm>
            <a:off x="2209800" y="2057400"/>
            <a:ext cx="1524000" cy="914400"/>
            <a:chOff x="1104" y="1728"/>
            <a:chExt cx="960" cy="576"/>
          </a:xfrm>
        </p:grpSpPr>
        <p:sp>
          <p:nvSpPr>
            <p:cNvPr id="21" name="Oval 17"/>
            <p:cNvSpPr>
              <a:spLocks noChangeArrowheads="1"/>
            </p:cNvSpPr>
            <p:nvPr/>
          </p:nvSpPr>
          <p:spPr bwMode="auto">
            <a:xfrm>
              <a:off x="1344" y="1728"/>
              <a:ext cx="720" cy="576"/>
            </a:xfrm>
            <a:prstGeom prst="ellipse">
              <a:avLst/>
            </a:prstGeom>
            <a:noFill/>
            <a:ln w="57150">
              <a:solidFill>
                <a:srgbClr val="00007D"/>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Y</a:t>
              </a:r>
              <a:r>
                <a:rPr kumimoji="0" lang="en-US" sz="1600" b="0" i="0" u="none" strike="noStrike" kern="0" cap="none" spc="0" normalizeH="0" baseline="-25000" noProof="0" dirty="0" smtClean="0">
                  <a:ln>
                    <a:noFill/>
                  </a:ln>
                  <a:solidFill>
                    <a:sysClr val="windowText" lastClr="000000"/>
                  </a:solidFill>
                  <a:effectLst/>
                  <a:uLnTx/>
                  <a:uFillTx/>
                </a:rPr>
                <a:t>2</a:t>
              </a:r>
              <a:r>
                <a:rPr kumimoji="0" lang="en-US" sz="1600" b="0" i="0" u="none" strike="noStrike" kern="0" cap="none" spc="0" normalizeH="0" baseline="0" noProof="0" dirty="0" smtClean="0">
                  <a:ln>
                    <a:noFill/>
                  </a:ln>
                  <a:solidFill>
                    <a:sysClr val="windowText" lastClr="000000"/>
                  </a:solidFill>
                  <a:effectLst/>
                  <a:uLnTx/>
                  <a:uFillTx/>
                </a:rPr>
                <a:t> </a:t>
              </a:r>
              <a:r>
                <a:rPr kumimoji="0" lang="en-US" sz="1600" b="0" i="0" u="none" strike="noStrike" kern="0" cap="none" spc="0" normalizeH="0" baseline="0" noProof="0" dirty="0">
                  <a:ln>
                    <a:noFill/>
                  </a:ln>
                  <a:solidFill>
                    <a:sysClr val="windowText" lastClr="000000"/>
                  </a:solidFill>
                  <a:effectLst/>
                  <a:uLnTx/>
                  <a:uFillTx/>
                </a:rPr>
                <a:t>= {a,…z}</a:t>
              </a:r>
            </a:p>
          </p:txBody>
        </p:sp>
        <p:cxnSp>
          <p:nvCxnSpPr>
            <p:cNvPr id="22" name="AutoShape 18"/>
            <p:cNvCxnSpPr>
              <a:cxnSpLocks noChangeShapeType="1"/>
              <a:stCxn id="7" idx="6"/>
              <a:endCxn id="21" idx="2"/>
            </p:cNvCxnSpPr>
            <p:nvPr/>
          </p:nvCxnSpPr>
          <p:spPr bwMode="auto">
            <a:xfrm>
              <a:off x="1104" y="2016"/>
              <a:ext cx="240" cy="0"/>
            </a:xfrm>
            <a:prstGeom prst="straightConnector1">
              <a:avLst/>
            </a:prstGeom>
            <a:noFill/>
            <a:ln w="57150">
              <a:solidFill>
                <a:srgbClr val="000000"/>
              </a:solidFill>
              <a:round/>
              <a:headEnd/>
              <a:tailEnd type="triangle" w="med" len="med"/>
            </a:ln>
            <a:effectLst/>
          </p:spPr>
        </p:cxnSp>
      </p:grpSp>
      <p:grpSp>
        <p:nvGrpSpPr>
          <p:cNvPr id="23" name="Group 19"/>
          <p:cNvGrpSpPr>
            <a:grpSpLocks/>
          </p:cNvGrpSpPr>
          <p:nvPr/>
        </p:nvGrpSpPr>
        <p:grpSpPr bwMode="auto">
          <a:xfrm>
            <a:off x="2590800" y="2971800"/>
            <a:ext cx="1143000" cy="1447800"/>
            <a:chOff x="1344" y="2304"/>
            <a:chExt cx="720" cy="912"/>
          </a:xfrm>
        </p:grpSpPr>
        <p:grpSp>
          <p:nvGrpSpPr>
            <p:cNvPr id="24" name="Group 20"/>
            <p:cNvGrpSpPr>
              <a:grpSpLocks/>
            </p:cNvGrpSpPr>
            <p:nvPr/>
          </p:nvGrpSpPr>
          <p:grpSpPr bwMode="auto">
            <a:xfrm>
              <a:off x="1344" y="2640"/>
              <a:ext cx="720" cy="576"/>
              <a:chOff x="288" y="2112"/>
              <a:chExt cx="720" cy="576"/>
            </a:xfrm>
          </p:grpSpPr>
          <p:pic>
            <p:nvPicPr>
              <p:cNvPr id="26" name="Picture 21" descr="w51-r3"/>
              <p:cNvPicPr>
                <a:picLocks noChangeAspect="1" noChangeArrowheads="1"/>
              </p:cNvPicPr>
              <p:nvPr/>
            </p:nvPicPr>
            <p:blipFill>
              <a:blip r:embed="rId4" cstate="print"/>
              <a:srcRect/>
              <a:stretch>
                <a:fillRect/>
              </a:stretch>
            </p:blipFill>
            <p:spPr bwMode="auto">
              <a:xfrm>
                <a:off x="732" y="2256"/>
                <a:ext cx="228" cy="286"/>
              </a:xfrm>
              <a:prstGeom prst="rect">
                <a:avLst/>
              </a:prstGeom>
              <a:noFill/>
              <a:ln>
                <a:noFill/>
              </a:ln>
              <a:effectLst/>
            </p:spPr>
          </p:pic>
          <p:sp>
            <p:nvSpPr>
              <p:cNvPr id="27" name="Oval 22"/>
              <p:cNvSpPr>
                <a:spLocks noChangeArrowheads="1"/>
              </p:cNvSpPr>
              <p:nvPr/>
            </p:nvSpPr>
            <p:spPr bwMode="auto">
              <a:xfrm>
                <a:off x="288" y="2112"/>
                <a:ext cx="720" cy="576"/>
              </a:xfrm>
              <a:prstGeom prst="ellipse">
                <a:avLst/>
              </a:prstGeom>
              <a:noFill/>
              <a:ln w="57150">
                <a:solidFill>
                  <a:srgbClr val="009900"/>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X</a:t>
                </a:r>
                <a:r>
                  <a:rPr kumimoji="0" lang="en-US" sz="1600" b="0" i="0" u="none" strike="noStrike" kern="0" cap="none" spc="0" normalizeH="0" baseline="-25000" noProof="0" dirty="0" smtClean="0">
                    <a:ln>
                      <a:noFill/>
                    </a:ln>
                    <a:solidFill>
                      <a:sysClr val="windowText" lastClr="000000"/>
                    </a:solidFill>
                    <a:effectLst/>
                    <a:uLnTx/>
                    <a:uFillTx/>
                  </a:rPr>
                  <a:t>2</a:t>
                </a:r>
                <a:r>
                  <a:rPr kumimoji="0" lang="en-US" sz="1600" b="0" i="0" u="none" strike="noStrike" kern="0" cap="none" spc="0" normalizeH="0" baseline="0" noProof="0" dirty="0" smtClean="0">
                    <a:ln>
                      <a:noFill/>
                    </a:ln>
                    <a:solidFill>
                      <a:sysClr val="windowText" lastClr="000000"/>
                    </a:solidFill>
                    <a:effectLst/>
                    <a:uLnTx/>
                    <a:uFillTx/>
                  </a:rPr>
                  <a:t> </a:t>
                </a:r>
                <a:r>
                  <a:rPr lang="en-US" sz="1600" kern="0" noProof="0" dirty="0">
                    <a:solidFill>
                      <a:sysClr val="windowText" lastClr="000000"/>
                    </a:solidFill>
                  </a:rPr>
                  <a:t>=</a:t>
                </a:r>
                <a:endParaRPr kumimoji="0" lang="en-US" sz="1600" b="0" i="0" u="none" strike="noStrike" kern="0" cap="none" spc="0" normalizeH="0" baseline="0" noProof="0" dirty="0">
                  <a:ln>
                    <a:noFill/>
                  </a:ln>
                  <a:solidFill>
                    <a:sysClr val="windowText" lastClr="000000"/>
                  </a:solidFill>
                  <a:effectLst/>
                  <a:uLnTx/>
                  <a:uFillTx/>
                </a:endParaRPr>
              </a:p>
            </p:txBody>
          </p:sp>
        </p:grpSp>
        <p:cxnSp>
          <p:nvCxnSpPr>
            <p:cNvPr id="25" name="AutoShape 23"/>
            <p:cNvCxnSpPr>
              <a:cxnSpLocks noChangeShapeType="1"/>
              <a:stCxn id="21" idx="4"/>
              <a:endCxn id="27" idx="0"/>
            </p:cNvCxnSpPr>
            <p:nvPr/>
          </p:nvCxnSpPr>
          <p:spPr bwMode="auto">
            <a:xfrm>
              <a:off x="1704" y="2304"/>
              <a:ext cx="0" cy="336"/>
            </a:xfrm>
            <a:prstGeom prst="straightConnector1">
              <a:avLst/>
            </a:prstGeom>
            <a:noFill/>
            <a:ln w="57150">
              <a:solidFill>
                <a:srgbClr val="000000"/>
              </a:solidFill>
              <a:round/>
              <a:headEnd/>
              <a:tailEnd type="triangle" w="med" len="med"/>
            </a:ln>
            <a:effectLst/>
          </p:spPr>
        </p:cxnSp>
      </p:grpSp>
      <p:grpSp>
        <p:nvGrpSpPr>
          <p:cNvPr id="28" name="Group 24"/>
          <p:cNvGrpSpPr>
            <a:grpSpLocks/>
          </p:cNvGrpSpPr>
          <p:nvPr/>
        </p:nvGrpSpPr>
        <p:grpSpPr bwMode="auto">
          <a:xfrm>
            <a:off x="4114800" y="2971800"/>
            <a:ext cx="1143000" cy="1447800"/>
            <a:chOff x="2304" y="2304"/>
            <a:chExt cx="720" cy="912"/>
          </a:xfrm>
        </p:grpSpPr>
        <p:grpSp>
          <p:nvGrpSpPr>
            <p:cNvPr id="29" name="Group 25"/>
            <p:cNvGrpSpPr>
              <a:grpSpLocks/>
            </p:cNvGrpSpPr>
            <p:nvPr/>
          </p:nvGrpSpPr>
          <p:grpSpPr bwMode="auto">
            <a:xfrm>
              <a:off x="2304" y="2640"/>
              <a:ext cx="720" cy="576"/>
              <a:chOff x="1344" y="1968"/>
              <a:chExt cx="720" cy="576"/>
            </a:xfrm>
          </p:grpSpPr>
          <p:sp>
            <p:nvSpPr>
              <p:cNvPr id="31" name="Oval 26"/>
              <p:cNvSpPr>
                <a:spLocks noChangeArrowheads="1"/>
              </p:cNvSpPr>
              <p:nvPr/>
            </p:nvSpPr>
            <p:spPr bwMode="auto">
              <a:xfrm>
                <a:off x="1344" y="1968"/>
                <a:ext cx="720" cy="576"/>
              </a:xfrm>
              <a:prstGeom prst="ellipse">
                <a:avLst/>
              </a:prstGeom>
              <a:noFill/>
              <a:ln w="57150">
                <a:solidFill>
                  <a:srgbClr val="009900"/>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X</a:t>
                </a:r>
                <a:r>
                  <a:rPr kumimoji="0" lang="en-US" sz="1600" b="0" i="0" u="none" strike="noStrike" kern="0" cap="none" spc="0" normalizeH="0" baseline="-25000" noProof="0" dirty="0" smtClean="0">
                    <a:ln>
                      <a:noFill/>
                    </a:ln>
                    <a:solidFill>
                      <a:sysClr val="windowText" lastClr="000000"/>
                    </a:solidFill>
                    <a:effectLst/>
                    <a:uLnTx/>
                    <a:uFillTx/>
                  </a:rPr>
                  <a:t>3</a:t>
                </a:r>
                <a:r>
                  <a:rPr kumimoji="0" lang="en-US" sz="1600" b="0" i="0" u="none" strike="noStrike" kern="0" cap="none" spc="0" normalizeH="0" baseline="0" noProof="0" dirty="0" smtClean="0">
                    <a:ln>
                      <a:noFill/>
                    </a:ln>
                    <a:solidFill>
                      <a:sysClr val="windowText" lastClr="000000"/>
                    </a:solidFill>
                    <a:effectLst/>
                    <a:uLnTx/>
                    <a:uFillTx/>
                  </a:rPr>
                  <a:t> </a:t>
                </a:r>
                <a:r>
                  <a:rPr kumimoji="0" lang="en-US" sz="1600" b="0" i="0" u="none" strike="noStrike" kern="0" cap="none" spc="0" normalizeH="0" baseline="0" noProof="0" dirty="0">
                    <a:ln>
                      <a:noFill/>
                    </a:ln>
                    <a:solidFill>
                      <a:sysClr val="windowText" lastClr="000000"/>
                    </a:solidFill>
                    <a:effectLst/>
                    <a:uLnTx/>
                    <a:uFillTx/>
                  </a:rPr>
                  <a:t>=          </a:t>
                </a:r>
              </a:p>
            </p:txBody>
          </p:sp>
          <p:pic>
            <p:nvPicPr>
              <p:cNvPr id="32" name="Picture 27" descr="w51-a4"/>
              <p:cNvPicPr>
                <a:picLocks noChangeAspect="1" noChangeArrowheads="1"/>
              </p:cNvPicPr>
              <p:nvPr/>
            </p:nvPicPr>
            <p:blipFill>
              <a:blip r:embed="rId5" cstate="print"/>
              <a:srcRect/>
              <a:stretch>
                <a:fillRect/>
              </a:stretch>
            </p:blipFill>
            <p:spPr bwMode="auto">
              <a:xfrm>
                <a:off x="1776" y="2112"/>
                <a:ext cx="211" cy="286"/>
              </a:xfrm>
              <a:prstGeom prst="rect">
                <a:avLst/>
              </a:prstGeom>
              <a:noFill/>
              <a:ln>
                <a:noFill/>
              </a:ln>
              <a:effectLst/>
            </p:spPr>
          </p:pic>
        </p:grpSp>
        <p:cxnSp>
          <p:nvCxnSpPr>
            <p:cNvPr id="30" name="AutoShape 28"/>
            <p:cNvCxnSpPr>
              <a:cxnSpLocks noChangeShapeType="1"/>
              <a:stCxn id="15" idx="4"/>
              <a:endCxn id="31" idx="0"/>
            </p:cNvCxnSpPr>
            <p:nvPr/>
          </p:nvCxnSpPr>
          <p:spPr bwMode="auto">
            <a:xfrm>
              <a:off x="2664" y="2304"/>
              <a:ext cx="0" cy="336"/>
            </a:xfrm>
            <a:prstGeom prst="straightConnector1">
              <a:avLst/>
            </a:prstGeom>
            <a:noFill/>
            <a:ln w="57150">
              <a:solidFill>
                <a:srgbClr val="000000"/>
              </a:solidFill>
              <a:round/>
              <a:headEnd/>
              <a:tailEnd type="triangle" w="med" len="med"/>
            </a:ln>
            <a:effectLst/>
          </p:spPr>
        </p:cxnSp>
      </p:grpSp>
      <p:grpSp>
        <p:nvGrpSpPr>
          <p:cNvPr id="33" name="Group 29"/>
          <p:cNvGrpSpPr>
            <a:grpSpLocks/>
          </p:cNvGrpSpPr>
          <p:nvPr/>
        </p:nvGrpSpPr>
        <p:grpSpPr bwMode="auto">
          <a:xfrm>
            <a:off x="5638800" y="2971800"/>
            <a:ext cx="1143000" cy="1447800"/>
            <a:chOff x="3264" y="2304"/>
            <a:chExt cx="720" cy="912"/>
          </a:xfrm>
        </p:grpSpPr>
        <p:grpSp>
          <p:nvGrpSpPr>
            <p:cNvPr id="34" name="Group 30"/>
            <p:cNvGrpSpPr>
              <a:grpSpLocks/>
            </p:cNvGrpSpPr>
            <p:nvPr/>
          </p:nvGrpSpPr>
          <p:grpSpPr bwMode="auto">
            <a:xfrm>
              <a:off x="3264" y="2640"/>
              <a:ext cx="720" cy="576"/>
              <a:chOff x="2208" y="1824"/>
              <a:chExt cx="720" cy="576"/>
            </a:xfrm>
          </p:grpSpPr>
          <p:pic>
            <p:nvPicPr>
              <p:cNvPr id="36" name="Picture 31" descr="w51-c5"/>
              <p:cNvPicPr>
                <a:picLocks noChangeAspect="1" noChangeArrowheads="1"/>
              </p:cNvPicPr>
              <p:nvPr/>
            </p:nvPicPr>
            <p:blipFill>
              <a:blip r:embed="rId6" cstate="print"/>
              <a:srcRect/>
              <a:stretch>
                <a:fillRect/>
              </a:stretch>
            </p:blipFill>
            <p:spPr bwMode="auto">
              <a:xfrm>
                <a:off x="2641" y="1968"/>
                <a:ext cx="239" cy="288"/>
              </a:xfrm>
              <a:prstGeom prst="rect">
                <a:avLst/>
              </a:prstGeom>
              <a:noFill/>
              <a:ln w="9525">
                <a:noFill/>
                <a:miter lim="800000"/>
                <a:headEnd/>
                <a:tailEnd/>
              </a:ln>
            </p:spPr>
          </p:pic>
          <p:sp>
            <p:nvSpPr>
              <p:cNvPr id="37" name="Oval 32"/>
              <p:cNvSpPr>
                <a:spLocks noChangeArrowheads="1"/>
              </p:cNvSpPr>
              <p:nvPr/>
            </p:nvSpPr>
            <p:spPr bwMode="auto">
              <a:xfrm>
                <a:off x="2208" y="1824"/>
                <a:ext cx="720" cy="576"/>
              </a:xfrm>
              <a:prstGeom prst="ellipse">
                <a:avLst/>
              </a:prstGeom>
              <a:noFill/>
              <a:ln w="57150">
                <a:solidFill>
                  <a:srgbClr val="009900"/>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X</a:t>
                </a:r>
                <a:r>
                  <a:rPr kumimoji="0" lang="en-US" sz="1600" b="0" i="0" u="none" strike="noStrike" kern="0" cap="none" spc="0" normalizeH="0" baseline="-25000" noProof="0" dirty="0" smtClean="0">
                    <a:ln>
                      <a:noFill/>
                    </a:ln>
                    <a:solidFill>
                      <a:sysClr val="windowText" lastClr="000000"/>
                    </a:solidFill>
                    <a:effectLst/>
                    <a:uLnTx/>
                    <a:uFillTx/>
                  </a:rPr>
                  <a:t>4</a:t>
                </a:r>
                <a:r>
                  <a:rPr kumimoji="0" lang="en-US" sz="1600" b="0" i="0" u="none" strike="noStrike" kern="0" cap="none" spc="0" normalizeH="0" baseline="0" noProof="0" dirty="0" smtClean="0">
                    <a:ln>
                      <a:noFill/>
                    </a:ln>
                    <a:solidFill>
                      <a:sysClr val="windowText" lastClr="000000"/>
                    </a:solidFill>
                    <a:effectLst/>
                    <a:uLnTx/>
                    <a:uFillTx/>
                  </a:rPr>
                  <a:t> </a:t>
                </a:r>
                <a:r>
                  <a:rPr kumimoji="0" lang="en-US" sz="1600" b="0" i="0" u="none" strike="noStrike" kern="0" cap="none" spc="0" normalizeH="0" baseline="0" noProof="0" dirty="0">
                    <a:ln>
                      <a:noFill/>
                    </a:ln>
                    <a:solidFill>
                      <a:sysClr val="windowText" lastClr="000000"/>
                    </a:solidFill>
                    <a:effectLst/>
                    <a:uLnTx/>
                    <a:uFillTx/>
                  </a:rPr>
                  <a:t>=          </a:t>
                </a:r>
              </a:p>
            </p:txBody>
          </p:sp>
        </p:grpSp>
        <p:cxnSp>
          <p:nvCxnSpPr>
            <p:cNvPr id="35" name="AutoShape 33"/>
            <p:cNvCxnSpPr>
              <a:cxnSpLocks noChangeShapeType="1"/>
              <a:stCxn id="16" idx="4"/>
              <a:endCxn id="37" idx="0"/>
            </p:cNvCxnSpPr>
            <p:nvPr/>
          </p:nvCxnSpPr>
          <p:spPr bwMode="auto">
            <a:xfrm>
              <a:off x="3624" y="2304"/>
              <a:ext cx="0" cy="336"/>
            </a:xfrm>
            <a:prstGeom prst="straightConnector1">
              <a:avLst/>
            </a:prstGeom>
            <a:noFill/>
            <a:ln w="57150">
              <a:solidFill>
                <a:srgbClr val="000000"/>
              </a:solidFill>
              <a:round/>
              <a:headEnd/>
              <a:tailEnd type="triangle" w="med" len="med"/>
            </a:ln>
            <a:effectLst/>
          </p:spPr>
        </p:cxnSp>
      </p:grpSp>
      <p:grpSp>
        <p:nvGrpSpPr>
          <p:cNvPr id="38" name="Group 34"/>
          <p:cNvGrpSpPr>
            <a:grpSpLocks/>
          </p:cNvGrpSpPr>
          <p:nvPr/>
        </p:nvGrpSpPr>
        <p:grpSpPr bwMode="auto">
          <a:xfrm>
            <a:off x="7162800" y="2971800"/>
            <a:ext cx="1143000" cy="1447800"/>
            <a:chOff x="4224" y="2304"/>
            <a:chExt cx="720" cy="912"/>
          </a:xfrm>
        </p:grpSpPr>
        <p:grpSp>
          <p:nvGrpSpPr>
            <p:cNvPr id="39" name="Group 35"/>
            <p:cNvGrpSpPr>
              <a:grpSpLocks/>
            </p:cNvGrpSpPr>
            <p:nvPr/>
          </p:nvGrpSpPr>
          <p:grpSpPr bwMode="auto">
            <a:xfrm>
              <a:off x="4224" y="2640"/>
              <a:ext cx="720" cy="576"/>
              <a:chOff x="3408" y="1824"/>
              <a:chExt cx="720" cy="576"/>
            </a:xfrm>
          </p:grpSpPr>
          <p:pic>
            <p:nvPicPr>
              <p:cNvPr id="41" name="Picture 36" descr="w51-e6"/>
              <p:cNvPicPr>
                <a:picLocks noChangeAspect="1" noChangeArrowheads="1"/>
              </p:cNvPicPr>
              <p:nvPr/>
            </p:nvPicPr>
            <p:blipFill>
              <a:blip r:embed="rId7" cstate="print"/>
              <a:srcRect/>
              <a:stretch>
                <a:fillRect/>
              </a:stretch>
            </p:blipFill>
            <p:spPr bwMode="auto">
              <a:xfrm>
                <a:off x="3864" y="1968"/>
                <a:ext cx="216" cy="288"/>
              </a:xfrm>
              <a:prstGeom prst="rect">
                <a:avLst/>
              </a:prstGeom>
              <a:noFill/>
              <a:ln w="9525">
                <a:noFill/>
                <a:miter lim="800000"/>
                <a:headEnd/>
                <a:tailEnd/>
              </a:ln>
            </p:spPr>
          </p:pic>
          <p:sp>
            <p:nvSpPr>
              <p:cNvPr id="42" name="Oval 37"/>
              <p:cNvSpPr>
                <a:spLocks noChangeArrowheads="1"/>
              </p:cNvSpPr>
              <p:nvPr/>
            </p:nvSpPr>
            <p:spPr bwMode="auto">
              <a:xfrm>
                <a:off x="3408" y="1824"/>
                <a:ext cx="720" cy="576"/>
              </a:xfrm>
              <a:prstGeom prst="ellipse">
                <a:avLst/>
              </a:prstGeom>
              <a:noFill/>
              <a:ln w="57150">
                <a:solidFill>
                  <a:srgbClr val="009900"/>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rPr>
                  <a:t>X</a:t>
                </a:r>
                <a:r>
                  <a:rPr kumimoji="0" lang="en-US" sz="1600" b="0" i="0" u="none" strike="noStrike" kern="0" cap="none" spc="0" normalizeH="0" baseline="-25000" noProof="0" dirty="0" smtClean="0">
                    <a:ln>
                      <a:noFill/>
                    </a:ln>
                    <a:solidFill>
                      <a:sysClr val="windowText" lastClr="000000"/>
                    </a:solidFill>
                    <a:effectLst/>
                    <a:uLnTx/>
                    <a:uFillTx/>
                  </a:rPr>
                  <a:t>5</a:t>
                </a:r>
                <a:r>
                  <a:rPr kumimoji="0" lang="en-US" sz="1600" b="0" i="0" u="none" strike="noStrike" kern="0" cap="none" spc="0" normalizeH="0" baseline="0" noProof="0" dirty="0" smtClean="0">
                    <a:ln>
                      <a:noFill/>
                    </a:ln>
                    <a:solidFill>
                      <a:sysClr val="windowText" lastClr="000000"/>
                    </a:solidFill>
                    <a:effectLst/>
                    <a:uLnTx/>
                    <a:uFillTx/>
                  </a:rPr>
                  <a:t> </a:t>
                </a:r>
                <a:r>
                  <a:rPr kumimoji="0" lang="en-US" sz="1600" b="0" i="0" u="none" strike="noStrike" kern="0" cap="none" spc="0" normalizeH="0" baseline="0" noProof="0" dirty="0">
                    <a:ln>
                      <a:noFill/>
                    </a:ln>
                    <a:solidFill>
                      <a:sysClr val="windowText" lastClr="000000"/>
                    </a:solidFill>
                    <a:effectLst/>
                    <a:uLnTx/>
                    <a:uFillTx/>
                  </a:rPr>
                  <a:t>=          </a:t>
                </a:r>
              </a:p>
            </p:txBody>
          </p:sp>
        </p:grpSp>
        <p:cxnSp>
          <p:nvCxnSpPr>
            <p:cNvPr id="40" name="AutoShape 38"/>
            <p:cNvCxnSpPr>
              <a:cxnSpLocks noChangeShapeType="1"/>
              <a:stCxn id="14" idx="4"/>
              <a:endCxn id="42" idx="0"/>
            </p:cNvCxnSpPr>
            <p:nvPr/>
          </p:nvCxnSpPr>
          <p:spPr bwMode="auto">
            <a:xfrm>
              <a:off x="4584" y="2304"/>
              <a:ext cx="0" cy="336"/>
            </a:xfrm>
            <a:prstGeom prst="straightConnector1">
              <a:avLst/>
            </a:prstGeom>
            <a:noFill/>
            <a:ln w="57150">
              <a:solidFill>
                <a:srgbClr val="000000"/>
              </a:solidFill>
              <a:round/>
              <a:headEnd/>
              <a:tailEnd type="triangle" w="med" len="med"/>
            </a:ln>
            <a:effectLst/>
          </p:spPr>
        </p:cxnSp>
      </p:grpSp>
      <p:sp>
        <p:nvSpPr>
          <p:cNvPr id="47"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dirty="0" smtClean="0"/>
              <a:t>Figure Credit: Carlos </a:t>
            </a:r>
            <a:r>
              <a:rPr lang="en-US" dirty="0" err="1" smtClean="0"/>
              <a:t>Guestrin</a:t>
            </a:r>
            <a:endParaRPr lang="en-US" dirty="0"/>
          </a:p>
        </p:txBody>
      </p:sp>
      <p:sp>
        <p:nvSpPr>
          <p:cNvPr id="4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49"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21</a:t>
            </a:fld>
            <a:endParaRPr lang="en-US"/>
          </a:p>
        </p:txBody>
      </p:sp>
    </p:spTree>
    <p:extLst>
      <p:ext uri="{BB962C8B-B14F-4D97-AF65-F5344CB8AC3E}">
        <p14:creationId xmlns:p14="http://schemas.microsoft.com/office/powerpoint/2010/main" val="41242628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model sequences?</a:t>
            </a:r>
            <a:endParaRPr lang="en-US" dirty="0"/>
          </a:p>
        </p:txBody>
      </p:sp>
      <p:sp>
        <p:nvSpPr>
          <p:cNvPr id="3" name="Content Placeholder 2"/>
          <p:cNvSpPr>
            <a:spLocks noGrp="1"/>
          </p:cNvSpPr>
          <p:nvPr>
            <p:ph idx="1"/>
          </p:nvPr>
        </p:nvSpPr>
        <p:spPr/>
        <p:txBody>
          <a:bodyPr/>
          <a:lstStyle/>
          <a:p>
            <a:r>
              <a:rPr lang="en-US" dirty="0" smtClean="0"/>
              <a:t>No input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22</a:t>
            </a:fld>
            <a:endParaRPr lang="en-US"/>
          </a:p>
        </p:txBody>
      </p:sp>
      <p:pic>
        <p:nvPicPr>
          <p:cNvPr id="8" name="Picture 7"/>
          <p:cNvPicPr>
            <a:picLocks noChangeAspect="1"/>
          </p:cNvPicPr>
          <p:nvPr/>
        </p:nvPicPr>
        <p:blipFill>
          <a:blip r:embed="rId2"/>
          <a:stretch>
            <a:fillRect/>
          </a:stretch>
        </p:blipFill>
        <p:spPr>
          <a:xfrm>
            <a:off x="3093474" y="1803400"/>
            <a:ext cx="2773926" cy="939800"/>
          </a:xfrm>
          <a:prstGeom prst="rect">
            <a:avLst/>
          </a:prstGeom>
        </p:spPr>
      </p:pic>
      <p:sp>
        <p:nvSpPr>
          <p:cNvPr id="9" name="TextBox 8"/>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smtClean="0">
                <a:solidFill>
                  <a:schemeClr val="bg1">
                    <a:lumMod val="65000"/>
                  </a:schemeClr>
                </a:solidFill>
              </a:rPr>
              <a:t>Bengio</a:t>
            </a:r>
            <a:r>
              <a:rPr lang="en-US" dirty="0" smtClean="0">
                <a:solidFill>
                  <a:schemeClr val="bg1">
                    <a:lumMod val="65000"/>
                  </a:schemeClr>
                </a:solidFill>
              </a:rPr>
              <a:t>, </a:t>
            </a:r>
            <a:r>
              <a:rPr lang="en-US" dirty="0" err="1" smtClean="0">
                <a:solidFill>
                  <a:schemeClr val="bg1">
                    <a:lumMod val="65000"/>
                  </a:schemeClr>
                </a:solidFill>
              </a:rPr>
              <a:t>Goodfellow</a:t>
            </a:r>
            <a:r>
              <a:rPr lang="en-US" dirty="0" smtClean="0">
                <a:solidFill>
                  <a:schemeClr val="bg1">
                    <a:lumMod val="65000"/>
                  </a:schemeClr>
                </a:solidFill>
              </a:rPr>
              <a:t>, </a:t>
            </a:r>
            <a:r>
              <a:rPr lang="en-US" dirty="0" err="1" smtClean="0">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2958669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model sequences?</a:t>
            </a:r>
            <a:endParaRPr lang="en-US" dirty="0"/>
          </a:p>
        </p:txBody>
      </p:sp>
      <p:sp>
        <p:nvSpPr>
          <p:cNvPr id="3" name="Content Placeholder 2"/>
          <p:cNvSpPr>
            <a:spLocks noGrp="1"/>
          </p:cNvSpPr>
          <p:nvPr>
            <p:ph idx="1"/>
          </p:nvPr>
        </p:nvSpPr>
        <p:spPr/>
        <p:txBody>
          <a:bodyPr/>
          <a:lstStyle/>
          <a:p>
            <a:r>
              <a:rPr lang="en-US" dirty="0" smtClean="0"/>
              <a:t>No input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23</a:t>
            </a:fld>
            <a:endParaRPr lang="en-US"/>
          </a:p>
        </p:txBody>
      </p:sp>
      <p:pic>
        <p:nvPicPr>
          <p:cNvPr id="7" name="Picture 6"/>
          <p:cNvPicPr>
            <a:picLocks noChangeAspect="1"/>
          </p:cNvPicPr>
          <p:nvPr/>
        </p:nvPicPr>
        <p:blipFill>
          <a:blip r:embed="rId2"/>
          <a:stretch>
            <a:fillRect/>
          </a:stretch>
        </p:blipFill>
        <p:spPr>
          <a:xfrm>
            <a:off x="0" y="3581400"/>
            <a:ext cx="9144000" cy="2175336"/>
          </a:xfrm>
          <a:prstGeom prst="rect">
            <a:avLst/>
          </a:prstGeom>
        </p:spPr>
      </p:pic>
      <p:pic>
        <p:nvPicPr>
          <p:cNvPr id="8" name="Picture 7"/>
          <p:cNvPicPr>
            <a:picLocks noChangeAspect="1"/>
          </p:cNvPicPr>
          <p:nvPr/>
        </p:nvPicPr>
        <p:blipFill>
          <a:blip r:embed="rId3"/>
          <a:stretch>
            <a:fillRect/>
          </a:stretch>
        </p:blipFill>
        <p:spPr>
          <a:xfrm>
            <a:off x="3093474" y="1803400"/>
            <a:ext cx="2773926" cy="939800"/>
          </a:xfrm>
          <a:prstGeom prst="rect">
            <a:avLst/>
          </a:prstGeom>
        </p:spPr>
      </p:pic>
      <p:sp>
        <p:nvSpPr>
          <p:cNvPr id="9" name="TextBox 8"/>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smtClean="0">
                <a:solidFill>
                  <a:schemeClr val="bg1">
                    <a:lumMod val="65000"/>
                  </a:schemeClr>
                </a:solidFill>
              </a:rPr>
              <a:t>Bengio</a:t>
            </a:r>
            <a:r>
              <a:rPr lang="en-US" dirty="0" smtClean="0">
                <a:solidFill>
                  <a:schemeClr val="bg1">
                    <a:lumMod val="65000"/>
                  </a:schemeClr>
                </a:solidFill>
              </a:rPr>
              <a:t>, </a:t>
            </a:r>
            <a:r>
              <a:rPr lang="en-US" dirty="0" err="1" smtClean="0">
                <a:solidFill>
                  <a:schemeClr val="bg1">
                    <a:lumMod val="65000"/>
                  </a:schemeClr>
                </a:solidFill>
              </a:rPr>
              <a:t>Goodfellow</a:t>
            </a:r>
            <a:r>
              <a:rPr lang="en-US" dirty="0" smtClean="0">
                <a:solidFill>
                  <a:schemeClr val="bg1">
                    <a:lumMod val="65000"/>
                  </a:schemeClr>
                </a:solidFill>
              </a:rPr>
              <a:t>, </a:t>
            </a:r>
            <a:r>
              <a:rPr lang="en-US" dirty="0" err="1" smtClean="0">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296157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model sequences?</a:t>
            </a:r>
            <a:endParaRPr lang="en-US" dirty="0"/>
          </a:p>
        </p:txBody>
      </p:sp>
      <p:sp>
        <p:nvSpPr>
          <p:cNvPr id="3" name="Content Placeholder 2"/>
          <p:cNvSpPr>
            <a:spLocks noGrp="1"/>
          </p:cNvSpPr>
          <p:nvPr>
            <p:ph idx="1"/>
          </p:nvPr>
        </p:nvSpPr>
        <p:spPr/>
        <p:txBody>
          <a:bodyPr/>
          <a:lstStyle/>
          <a:p>
            <a:r>
              <a:rPr lang="en-US" dirty="0" smtClean="0"/>
              <a:t>With inputs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24</a:t>
            </a:fld>
            <a:endParaRPr lang="en-US"/>
          </a:p>
        </p:txBody>
      </p:sp>
      <p:pic>
        <p:nvPicPr>
          <p:cNvPr id="6" name="Picture 5"/>
          <p:cNvPicPr>
            <a:picLocks noChangeAspect="1"/>
          </p:cNvPicPr>
          <p:nvPr/>
        </p:nvPicPr>
        <p:blipFill>
          <a:blip r:embed="rId2"/>
          <a:stretch>
            <a:fillRect/>
          </a:stretch>
        </p:blipFill>
        <p:spPr>
          <a:xfrm>
            <a:off x="0" y="3402249"/>
            <a:ext cx="9144000" cy="2541351"/>
          </a:xfrm>
          <a:prstGeom prst="rect">
            <a:avLst/>
          </a:prstGeom>
        </p:spPr>
      </p:pic>
      <p:pic>
        <p:nvPicPr>
          <p:cNvPr id="9" name="Picture 8"/>
          <p:cNvPicPr>
            <a:picLocks noChangeAspect="1"/>
          </p:cNvPicPr>
          <p:nvPr/>
        </p:nvPicPr>
        <p:blipFill>
          <a:blip r:embed="rId3"/>
          <a:stretch>
            <a:fillRect/>
          </a:stretch>
        </p:blipFill>
        <p:spPr>
          <a:xfrm>
            <a:off x="2984500" y="2057400"/>
            <a:ext cx="3162300" cy="673100"/>
          </a:xfrm>
          <a:prstGeom prst="rect">
            <a:avLst/>
          </a:prstGeom>
        </p:spPr>
      </p:pic>
      <p:sp>
        <p:nvSpPr>
          <p:cNvPr id="10" name="TextBox 9"/>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smtClean="0">
                <a:solidFill>
                  <a:schemeClr val="bg1">
                    <a:lumMod val="65000"/>
                  </a:schemeClr>
                </a:solidFill>
              </a:rPr>
              <a:t>Bengio</a:t>
            </a:r>
            <a:r>
              <a:rPr lang="en-US" dirty="0" smtClean="0">
                <a:solidFill>
                  <a:schemeClr val="bg1">
                    <a:lumMod val="65000"/>
                  </a:schemeClr>
                </a:solidFill>
              </a:rPr>
              <a:t>, </a:t>
            </a:r>
            <a:r>
              <a:rPr lang="en-US" dirty="0" err="1" smtClean="0">
                <a:solidFill>
                  <a:schemeClr val="bg1">
                    <a:lumMod val="65000"/>
                  </a:schemeClr>
                </a:solidFill>
              </a:rPr>
              <a:t>Goodfellow</a:t>
            </a:r>
            <a:r>
              <a:rPr lang="en-US" dirty="0" smtClean="0">
                <a:solidFill>
                  <a:schemeClr val="bg1">
                    <a:lumMod val="65000"/>
                  </a:schemeClr>
                </a:solidFill>
              </a:rPr>
              <a:t>, </a:t>
            </a:r>
            <a:r>
              <a:rPr lang="en-US" dirty="0" err="1" smtClean="0">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400290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Key Ideas</a:t>
            </a:r>
            <a:endParaRPr lang="en-US" dirty="0"/>
          </a:p>
        </p:txBody>
      </p:sp>
      <p:sp>
        <p:nvSpPr>
          <p:cNvPr id="3" name="Content Placeholder 2"/>
          <p:cNvSpPr>
            <a:spLocks noGrp="1"/>
          </p:cNvSpPr>
          <p:nvPr>
            <p:ph idx="1"/>
          </p:nvPr>
        </p:nvSpPr>
        <p:spPr/>
        <p:txBody>
          <a:bodyPr/>
          <a:lstStyle/>
          <a:p>
            <a:r>
              <a:rPr lang="en-US" dirty="0"/>
              <a:t>Parameter </a:t>
            </a:r>
            <a:r>
              <a:rPr lang="en-US" dirty="0" smtClean="0"/>
              <a:t>Sharing</a:t>
            </a:r>
          </a:p>
          <a:p>
            <a:pPr lvl="1"/>
            <a:r>
              <a:rPr lang="en-US" dirty="0"/>
              <a:t>i</a:t>
            </a:r>
            <a:r>
              <a:rPr lang="en-US" dirty="0" smtClean="0"/>
              <a:t>n computation graphs = adding gradients</a:t>
            </a:r>
          </a:p>
          <a:p>
            <a:pPr lvl="1"/>
            <a:endParaRPr lang="en-US" dirty="0" smtClean="0"/>
          </a:p>
          <a:p>
            <a:r>
              <a:rPr lang="en-US" dirty="0" smtClean="0"/>
              <a:t>“Unrolling”</a:t>
            </a:r>
          </a:p>
          <a:p>
            <a:pPr lvl="1"/>
            <a:r>
              <a:rPr lang="en-US" dirty="0" smtClean="0"/>
              <a:t>in computation graphs with parameter sharing</a:t>
            </a:r>
          </a:p>
          <a:p>
            <a:pPr lvl="1"/>
            <a:endParaRPr lang="en-US" dirty="0"/>
          </a:p>
          <a:p>
            <a:r>
              <a:rPr lang="en-US" dirty="0"/>
              <a:t>Parameter </a:t>
            </a:r>
            <a:r>
              <a:rPr lang="en-US" dirty="0" smtClean="0"/>
              <a:t>sharing </a:t>
            </a:r>
            <a:r>
              <a:rPr lang="en-US" dirty="0"/>
              <a:t>+ Unrolling</a:t>
            </a:r>
          </a:p>
          <a:p>
            <a:pPr lvl="1"/>
            <a:r>
              <a:rPr lang="en-US" dirty="0" smtClean="0"/>
              <a:t>Allows modeling arbitrary </a:t>
            </a:r>
            <a:r>
              <a:rPr lang="en-US" dirty="0"/>
              <a:t>sequence lengths</a:t>
            </a:r>
            <a:r>
              <a:rPr lang="en-US" dirty="0" smtClean="0"/>
              <a:t>!</a:t>
            </a:r>
          </a:p>
          <a:p>
            <a:pPr lvl="1"/>
            <a:r>
              <a:rPr lang="en-US" dirty="0"/>
              <a:t>Keeps numbers of parameters in check</a:t>
            </a:r>
          </a:p>
          <a:p>
            <a:pPr lvl="1"/>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25</a:t>
            </a:fld>
            <a:endParaRPr lang="en-US"/>
          </a:p>
        </p:txBody>
      </p:sp>
    </p:spTree>
    <p:extLst>
      <p:ext uri="{BB962C8B-B14F-4D97-AF65-F5344CB8AC3E}">
        <p14:creationId xmlns:p14="http://schemas.microsoft.com/office/powerpoint/2010/main" val="718632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Shape 404"/>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05" name="Shape 405"/>
          <p:cNvGrpSpPr/>
          <p:nvPr/>
        </p:nvGrpSpPr>
        <p:grpSpPr>
          <a:xfrm>
            <a:off x="3799791" y="3142605"/>
            <a:ext cx="1558516" cy="1938907"/>
            <a:chOff x="3548350" y="3243450"/>
            <a:chExt cx="1477686" cy="1838350"/>
          </a:xfrm>
        </p:grpSpPr>
        <p:sp>
          <p:nvSpPr>
            <p:cNvPr id="406" name="Shape 406"/>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07" name="Shape 407"/>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cxnSp>
          <p:nvCxnSpPr>
            <p:cNvPr id="408" name="Shape 408"/>
            <p:cNvCxnSpPr>
              <a:stCxn id="406" idx="0"/>
              <a:endCxn id="407"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09" name="Shape 409"/>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4631770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5" name="Shape 415"/>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16" name="Shape 416"/>
          <p:cNvGrpSpPr/>
          <p:nvPr/>
        </p:nvGrpSpPr>
        <p:grpSpPr>
          <a:xfrm>
            <a:off x="3799791" y="1878283"/>
            <a:ext cx="1558516" cy="3203229"/>
            <a:chOff x="3548350" y="2044700"/>
            <a:chExt cx="1477686" cy="3037100"/>
          </a:xfrm>
        </p:grpSpPr>
        <p:sp>
          <p:nvSpPr>
            <p:cNvPr id="417" name="Shape 417"/>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18" name="Shape 418"/>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19" name="Shape 419"/>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20" name="Shape 420"/>
            <p:cNvCxnSpPr>
              <a:stCxn id="418" idx="0"/>
              <a:endCxn id="419"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21" name="Shape 421"/>
            <p:cNvCxnSpPr>
              <a:stCxn id="417" idx="0"/>
              <a:endCxn id="418"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22" name="Shape 422"/>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23" name="Shape 423"/>
          <p:cNvSpPr/>
          <p:nvPr/>
        </p:nvSpPr>
        <p:spPr>
          <a:xfrm>
            <a:off x="3612700" y="1708137"/>
            <a:ext cx="1360800" cy="12786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4" name="Shape 424"/>
          <p:cNvSpPr txBox="1"/>
          <p:nvPr/>
        </p:nvSpPr>
        <p:spPr>
          <a:xfrm>
            <a:off x="5040700" y="1808512"/>
            <a:ext cx="2848500" cy="471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usually want to predict a vector at some time steps</a:t>
            </a: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78942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0" name="Shape 430"/>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31" name="Shape 431"/>
          <p:cNvGrpSpPr/>
          <p:nvPr/>
        </p:nvGrpSpPr>
        <p:grpSpPr>
          <a:xfrm>
            <a:off x="7396392" y="1827383"/>
            <a:ext cx="1558516" cy="3203229"/>
            <a:chOff x="3548350" y="2044700"/>
            <a:chExt cx="1477686" cy="3037100"/>
          </a:xfrm>
        </p:grpSpPr>
        <p:sp>
          <p:nvSpPr>
            <p:cNvPr id="432" name="Shape 432"/>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33" name="Shape 433"/>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34" name="Shape 434"/>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35" name="Shape 435"/>
            <p:cNvCxnSpPr>
              <a:stCxn id="433" idx="0"/>
              <a:endCxn id="434"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36" name="Shape 436"/>
            <p:cNvCxnSpPr>
              <a:stCxn id="432" idx="0"/>
              <a:endCxn id="433"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37" name="Shape 437"/>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38" name="Shape 438"/>
          <p:cNvSpPr txBox="1"/>
          <p:nvPr/>
        </p:nvSpPr>
        <p:spPr>
          <a:xfrm>
            <a:off x="261725" y="1790825"/>
            <a:ext cx="5472900" cy="8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We can process a sequence of vectors </a:t>
            </a:r>
            <a:r>
              <a:rPr lang="en" sz="1800" b="1" kern="0">
                <a:solidFill>
                  <a:srgbClr val="000000"/>
                </a:solidFill>
                <a:latin typeface="Arial"/>
                <a:ea typeface="Arial"/>
                <a:cs typeface="Arial"/>
                <a:sym typeface="Arial"/>
              </a:rPr>
              <a:t>x </a:t>
            </a:r>
            <a:r>
              <a:rPr lang="en" sz="1800" kern="0">
                <a:solidFill>
                  <a:srgbClr val="000000"/>
                </a:solidFill>
                <a:latin typeface="Arial"/>
                <a:ea typeface="Arial"/>
                <a:cs typeface="Arial"/>
                <a:sym typeface="Arial"/>
              </a:rPr>
              <a:t>by applying a </a:t>
            </a:r>
            <a:r>
              <a:rPr lang="en" sz="1800" b="1" kern="0">
                <a:solidFill>
                  <a:srgbClr val="000000"/>
                </a:solidFill>
                <a:latin typeface="Arial"/>
                <a:ea typeface="Arial"/>
                <a:cs typeface="Arial"/>
                <a:sym typeface="Arial"/>
              </a:rPr>
              <a:t>recurrence formula </a:t>
            </a:r>
            <a:r>
              <a:rPr lang="en" sz="1800" kern="0">
                <a:solidFill>
                  <a:srgbClr val="000000"/>
                </a:solidFill>
                <a:latin typeface="Arial"/>
                <a:ea typeface="Arial"/>
                <a:cs typeface="Arial"/>
                <a:sym typeface="Arial"/>
              </a:rPr>
              <a:t>at every time step:</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439" name="Shape 439"/>
          <p:cNvPicPr preferRelativeResize="0"/>
          <p:nvPr/>
        </p:nvPicPr>
        <p:blipFill>
          <a:blip r:embed="rId3">
            <a:alphaModFix/>
          </a:blip>
          <a:stretch>
            <a:fillRect/>
          </a:stretch>
        </p:blipFill>
        <p:spPr>
          <a:xfrm>
            <a:off x="1861248" y="2927150"/>
            <a:ext cx="3955649" cy="655374"/>
          </a:xfrm>
          <a:prstGeom prst="rect">
            <a:avLst/>
          </a:prstGeom>
          <a:noFill/>
          <a:ln>
            <a:noFill/>
          </a:ln>
        </p:spPr>
      </p:pic>
      <p:sp>
        <p:nvSpPr>
          <p:cNvPr id="440" name="Shape 440"/>
          <p:cNvSpPr/>
          <p:nvPr/>
        </p:nvSpPr>
        <p:spPr>
          <a:xfrm>
            <a:off x="1794400" y="2927150"/>
            <a:ext cx="620700" cy="614100"/>
          </a:xfrm>
          <a:prstGeom prst="rect">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1" name="Shape 441"/>
          <p:cNvSpPr txBox="1"/>
          <p:nvPr/>
        </p:nvSpPr>
        <p:spPr>
          <a:xfrm>
            <a:off x="1121500" y="3541250"/>
            <a:ext cx="22131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new state</a:t>
            </a:r>
          </a:p>
        </p:txBody>
      </p:sp>
      <p:sp>
        <p:nvSpPr>
          <p:cNvPr id="442" name="Shape 442"/>
          <p:cNvSpPr/>
          <p:nvPr/>
        </p:nvSpPr>
        <p:spPr>
          <a:xfrm>
            <a:off x="3958025" y="2947800"/>
            <a:ext cx="939300" cy="614100"/>
          </a:xfrm>
          <a:prstGeom prst="rect">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3" name="Shape 443"/>
          <p:cNvSpPr txBox="1"/>
          <p:nvPr/>
        </p:nvSpPr>
        <p:spPr>
          <a:xfrm>
            <a:off x="3688875" y="3541250"/>
            <a:ext cx="22131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38761D"/>
                </a:solidFill>
                <a:latin typeface="Arial"/>
                <a:ea typeface="Arial"/>
                <a:cs typeface="Arial"/>
                <a:sym typeface="Arial"/>
              </a:rPr>
              <a:t>old state</a:t>
            </a:r>
          </a:p>
        </p:txBody>
      </p:sp>
      <p:sp>
        <p:nvSpPr>
          <p:cNvPr id="444" name="Shape 444"/>
          <p:cNvSpPr/>
          <p:nvPr/>
        </p:nvSpPr>
        <p:spPr>
          <a:xfrm>
            <a:off x="5070449" y="2947800"/>
            <a:ext cx="548700" cy="614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5" name="Shape 445"/>
          <p:cNvSpPr txBox="1"/>
          <p:nvPr/>
        </p:nvSpPr>
        <p:spPr>
          <a:xfrm>
            <a:off x="4984175" y="3552825"/>
            <a:ext cx="24015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input vector at some time step</a:t>
            </a:r>
          </a:p>
        </p:txBody>
      </p:sp>
      <p:sp>
        <p:nvSpPr>
          <p:cNvPr id="446" name="Shape 446"/>
          <p:cNvSpPr/>
          <p:nvPr/>
        </p:nvSpPr>
        <p:spPr>
          <a:xfrm>
            <a:off x="3018725" y="2927150"/>
            <a:ext cx="719700" cy="614100"/>
          </a:xfrm>
          <a:prstGeom prst="rect">
            <a:avLst/>
          </a:prstGeom>
          <a:no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7" name="Shape 447"/>
          <p:cNvSpPr txBox="1"/>
          <p:nvPr/>
        </p:nvSpPr>
        <p:spPr>
          <a:xfrm>
            <a:off x="2034100" y="4209525"/>
            <a:ext cx="29082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9900FF"/>
                </a:solidFill>
                <a:latin typeface="Arial"/>
                <a:ea typeface="Arial"/>
                <a:cs typeface="Arial"/>
                <a:sym typeface="Arial"/>
              </a:rPr>
              <a:t>some function</a:t>
            </a:r>
          </a:p>
          <a:p>
            <a:pPr algn="l" eaLnBrk="1" fontAlgn="auto" hangingPunct="1">
              <a:spcBef>
                <a:spcPts val="0"/>
              </a:spcBef>
              <a:spcAft>
                <a:spcPts val="0"/>
              </a:spcAft>
            </a:pPr>
            <a:r>
              <a:rPr lang="en" sz="2400" kern="0">
                <a:solidFill>
                  <a:srgbClr val="9900FF"/>
                </a:solidFill>
                <a:latin typeface="Arial"/>
                <a:ea typeface="Arial"/>
                <a:cs typeface="Arial"/>
                <a:sym typeface="Arial"/>
              </a:rPr>
              <a:t>with parameters W</a:t>
            </a:r>
          </a:p>
        </p:txBody>
      </p:sp>
      <p:cxnSp>
        <p:nvCxnSpPr>
          <p:cNvPr id="448" name="Shape 448"/>
          <p:cNvCxnSpPr/>
          <p:nvPr/>
        </p:nvCxnSpPr>
        <p:spPr>
          <a:xfrm rot="10800000" flipH="1">
            <a:off x="3131375" y="3617450"/>
            <a:ext cx="171000" cy="680400"/>
          </a:xfrm>
          <a:prstGeom prst="straightConnector1">
            <a:avLst/>
          </a:prstGeom>
          <a:noFill/>
          <a:ln w="9525" cap="flat" cmpd="sng">
            <a:solidFill>
              <a:srgbClr val="9900FF"/>
            </a:solidFill>
            <a:prstDash val="solid"/>
            <a:round/>
            <a:headEnd type="none" w="lg" len="lg"/>
            <a:tailEnd type="none" w="lg" len="lg"/>
          </a:ln>
        </p:spPr>
      </p:cxnSp>
      <p:sp>
        <p:nvSpPr>
          <p:cNvPr id="2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989961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Shape 454"/>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55" name="Shape 455"/>
          <p:cNvGrpSpPr/>
          <p:nvPr/>
        </p:nvGrpSpPr>
        <p:grpSpPr>
          <a:xfrm>
            <a:off x="7396392" y="1827383"/>
            <a:ext cx="1558516" cy="3203229"/>
            <a:chOff x="3548350" y="2044700"/>
            <a:chExt cx="1477686" cy="3037100"/>
          </a:xfrm>
        </p:grpSpPr>
        <p:sp>
          <p:nvSpPr>
            <p:cNvPr id="456" name="Shape 456"/>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57" name="Shape 457"/>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58" name="Shape 458"/>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59" name="Shape 459"/>
            <p:cNvCxnSpPr>
              <a:stCxn id="457" idx="0"/>
              <a:endCxn id="458"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60" name="Shape 460"/>
            <p:cNvCxnSpPr>
              <a:stCxn id="456" idx="0"/>
              <a:endCxn id="457"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61" name="Shape 461"/>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62" name="Shape 462"/>
          <p:cNvSpPr txBox="1"/>
          <p:nvPr/>
        </p:nvSpPr>
        <p:spPr>
          <a:xfrm>
            <a:off x="261725" y="1790825"/>
            <a:ext cx="5472900" cy="8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We can process a sequence of vectors </a:t>
            </a:r>
            <a:r>
              <a:rPr lang="en" sz="1800" b="1" kern="0">
                <a:solidFill>
                  <a:srgbClr val="000000"/>
                </a:solidFill>
                <a:latin typeface="Arial"/>
                <a:ea typeface="Arial"/>
                <a:cs typeface="Arial"/>
                <a:sym typeface="Arial"/>
              </a:rPr>
              <a:t>x </a:t>
            </a:r>
            <a:r>
              <a:rPr lang="en" sz="1800" kern="0">
                <a:solidFill>
                  <a:srgbClr val="000000"/>
                </a:solidFill>
                <a:latin typeface="Arial"/>
                <a:ea typeface="Arial"/>
                <a:cs typeface="Arial"/>
                <a:sym typeface="Arial"/>
              </a:rPr>
              <a:t>by applying a </a:t>
            </a:r>
            <a:r>
              <a:rPr lang="en" sz="1800" b="1" kern="0">
                <a:solidFill>
                  <a:srgbClr val="000000"/>
                </a:solidFill>
                <a:latin typeface="Arial"/>
                <a:ea typeface="Arial"/>
                <a:cs typeface="Arial"/>
                <a:sym typeface="Arial"/>
              </a:rPr>
              <a:t>recurrence formula</a:t>
            </a:r>
            <a:r>
              <a:rPr lang="en" sz="1800" kern="0">
                <a:solidFill>
                  <a:srgbClr val="000000"/>
                </a:solidFill>
                <a:latin typeface="Arial"/>
                <a:ea typeface="Arial"/>
                <a:cs typeface="Arial"/>
                <a:sym typeface="Arial"/>
              </a:rPr>
              <a:t> at every time step:</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463" name="Shape 463"/>
          <p:cNvPicPr preferRelativeResize="0"/>
          <p:nvPr/>
        </p:nvPicPr>
        <p:blipFill>
          <a:blip r:embed="rId3">
            <a:alphaModFix/>
          </a:blip>
          <a:stretch>
            <a:fillRect/>
          </a:stretch>
        </p:blipFill>
        <p:spPr>
          <a:xfrm>
            <a:off x="1861248" y="2927150"/>
            <a:ext cx="3955649" cy="655374"/>
          </a:xfrm>
          <a:prstGeom prst="rect">
            <a:avLst/>
          </a:prstGeom>
          <a:noFill/>
          <a:ln>
            <a:noFill/>
          </a:ln>
        </p:spPr>
      </p:pic>
      <p:sp>
        <p:nvSpPr>
          <p:cNvPr id="464" name="Shape 464"/>
          <p:cNvSpPr txBox="1"/>
          <p:nvPr/>
        </p:nvSpPr>
        <p:spPr>
          <a:xfrm>
            <a:off x="299075" y="4199325"/>
            <a:ext cx="63663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Notice: the same function and the same set of parameters are used at every time step.</a:t>
            </a: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90186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Model</a:t>
            </a:r>
          </a:p>
          <a:p>
            <a:pPr lvl="1"/>
            <a:r>
              <a:rPr lang="en-US" dirty="0" smtClean="0"/>
              <a:t>Recurrent </a:t>
            </a:r>
            <a:r>
              <a:rPr lang="en-US" dirty="0"/>
              <a:t>Neural Networks (RNNs)</a:t>
            </a:r>
          </a:p>
          <a:p>
            <a:endParaRPr lang="en-US" dirty="0" smtClean="0"/>
          </a:p>
          <a:p>
            <a:r>
              <a:rPr lang="en-US" dirty="0" smtClean="0"/>
              <a:t>Learning </a:t>
            </a:r>
          </a:p>
          <a:p>
            <a:pPr lvl="1"/>
            <a:r>
              <a:rPr lang="en-US" dirty="0" err="1" smtClean="0"/>
              <a:t>BackProp</a:t>
            </a:r>
            <a:r>
              <a:rPr lang="en-US" dirty="0" smtClean="0"/>
              <a:t> </a:t>
            </a:r>
            <a:r>
              <a:rPr lang="en-US" dirty="0"/>
              <a:t>Through Time (BPTT)</a:t>
            </a:r>
          </a:p>
          <a:p>
            <a:pPr lvl="1"/>
            <a:r>
              <a:rPr lang="en-US" dirty="0" smtClean="0"/>
              <a:t>Vanishing </a:t>
            </a:r>
            <a:r>
              <a:rPr lang="en-US" dirty="0"/>
              <a:t>/ Exploding Gradients</a:t>
            </a:r>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spTree>
    <p:extLst>
      <p:ext uri="{BB962C8B-B14F-4D97-AF65-F5344CB8AC3E}">
        <p14:creationId xmlns:p14="http://schemas.microsoft.com/office/powerpoint/2010/main" val="12567210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70" name="Shape 470"/>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(Vanilla) Recurrent Neural Network</a:t>
            </a:r>
          </a:p>
        </p:txBody>
      </p:sp>
      <p:grpSp>
        <p:nvGrpSpPr>
          <p:cNvPr id="471" name="Shape 471"/>
          <p:cNvGrpSpPr/>
          <p:nvPr/>
        </p:nvGrpSpPr>
        <p:grpSpPr>
          <a:xfrm>
            <a:off x="509275" y="2028325"/>
            <a:ext cx="1477686" cy="3037100"/>
            <a:chOff x="3548350" y="2044700"/>
            <a:chExt cx="1477686" cy="3037100"/>
          </a:xfrm>
        </p:grpSpPr>
        <p:sp>
          <p:nvSpPr>
            <p:cNvPr id="472" name="Shape 472"/>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73" name="Shape 473"/>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74" name="Shape 474"/>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75" name="Shape 475"/>
            <p:cNvCxnSpPr>
              <a:stCxn id="473" idx="0"/>
              <a:endCxn id="474"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76" name="Shape 476"/>
            <p:cNvCxnSpPr>
              <a:stCxn id="472" idx="0"/>
              <a:endCxn id="473"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77" name="Shape 477"/>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80" name="Shape 480"/>
          <p:cNvSpPr txBox="1"/>
          <p:nvPr/>
        </p:nvSpPr>
        <p:spPr>
          <a:xfrm>
            <a:off x="990100" y="1370275"/>
            <a:ext cx="6236400" cy="501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The state consists of a single </a:t>
            </a:r>
            <a:r>
              <a:rPr lang="en" sz="1800" i="1" kern="0">
                <a:solidFill>
                  <a:srgbClr val="000000"/>
                </a:solidFill>
                <a:latin typeface="Arial"/>
                <a:ea typeface="Arial"/>
                <a:cs typeface="Arial"/>
                <a:sym typeface="Arial"/>
              </a:rPr>
              <a:t>“hidden”</a:t>
            </a:r>
            <a:r>
              <a:rPr lang="en" sz="1800" kern="0">
                <a:solidFill>
                  <a:srgbClr val="000000"/>
                </a:solidFill>
                <a:latin typeface="Arial"/>
                <a:ea typeface="Arial"/>
                <a:cs typeface="Arial"/>
                <a:sym typeface="Arial"/>
              </a:rPr>
              <a:t> vector </a:t>
            </a:r>
            <a:r>
              <a:rPr lang="en" sz="1800" b="1" kern="0">
                <a:solidFill>
                  <a:srgbClr val="000000"/>
                </a:solidFill>
                <a:latin typeface="Arial"/>
                <a:ea typeface="Arial"/>
                <a:cs typeface="Arial"/>
                <a:sym typeface="Arial"/>
              </a:rPr>
              <a:t>h</a:t>
            </a:r>
            <a:r>
              <a:rPr lang="en" sz="1800" kern="0">
                <a:solidFill>
                  <a:srgbClr val="000000"/>
                </a:solidFill>
                <a:latin typeface="Arial"/>
                <a:ea typeface="Arial"/>
                <a:cs typeface="Arial"/>
                <a:sym typeface="Arial"/>
              </a:rPr>
              <a:t>:</a:t>
            </a:r>
          </a:p>
        </p:txBody>
      </p:sp>
      <p:pic>
        <p:nvPicPr>
          <p:cNvPr id="481" name="Shape 481"/>
          <p:cNvPicPr preferRelativeResize="0"/>
          <p:nvPr/>
        </p:nvPicPr>
        <p:blipFill>
          <a:blip r:embed="rId3">
            <a:alphaModFix/>
          </a:blip>
          <a:stretch>
            <a:fillRect/>
          </a:stretch>
        </p:blipFill>
        <p:spPr>
          <a:xfrm>
            <a:off x="3651301" y="3581400"/>
            <a:ext cx="3023949" cy="500999"/>
          </a:xfrm>
          <a:prstGeom prst="rect">
            <a:avLst/>
          </a:prstGeom>
          <a:noFill/>
          <a:ln>
            <a:noFill/>
          </a:ln>
        </p:spPr>
      </p:pic>
      <p:cxnSp>
        <p:nvCxnSpPr>
          <p:cNvPr id="482" name="Shape 482"/>
          <p:cNvCxnSpPr/>
          <p:nvPr/>
        </p:nvCxnSpPr>
        <p:spPr>
          <a:xfrm>
            <a:off x="4982600" y="4261149"/>
            <a:ext cx="0" cy="433800"/>
          </a:xfrm>
          <a:prstGeom prst="straightConnector1">
            <a:avLst/>
          </a:prstGeom>
          <a:noFill/>
          <a:ln w="9525" cap="flat" cmpd="sng">
            <a:solidFill>
              <a:srgbClr val="666666"/>
            </a:solidFill>
            <a:prstDash val="solid"/>
            <a:round/>
            <a:headEnd type="none" w="lg" len="lg"/>
            <a:tailEnd type="triangle" w="lg" len="lg"/>
          </a:ln>
        </p:spPr>
      </p:cxn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pic>
        <p:nvPicPr>
          <p:cNvPr id="3" name="Picture 2"/>
          <p:cNvPicPr>
            <a:picLocks noChangeAspect="1"/>
          </p:cNvPicPr>
          <p:nvPr/>
        </p:nvPicPr>
        <p:blipFill>
          <a:blip r:embed="rId4"/>
          <a:stretch>
            <a:fillRect/>
          </a:stretch>
        </p:blipFill>
        <p:spPr>
          <a:xfrm>
            <a:off x="2971800" y="4946124"/>
            <a:ext cx="5702300" cy="393700"/>
          </a:xfrm>
          <a:prstGeom prst="rect">
            <a:avLst/>
          </a:prstGeom>
        </p:spPr>
      </p:pic>
      <p:pic>
        <p:nvPicPr>
          <p:cNvPr id="4" name="Picture 3"/>
          <p:cNvPicPr>
            <a:picLocks noChangeAspect="1"/>
          </p:cNvPicPr>
          <p:nvPr/>
        </p:nvPicPr>
        <p:blipFill>
          <a:blip r:embed="rId5"/>
          <a:stretch>
            <a:fillRect/>
          </a:stretch>
        </p:blipFill>
        <p:spPr>
          <a:xfrm>
            <a:off x="3657600" y="2209800"/>
            <a:ext cx="2667000" cy="381000"/>
          </a:xfrm>
          <a:prstGeom prst="rect">
            <a:avLst/>
          </a:prstGeom>
        </p:spPr>
      </p:pic>
    </p:spTree>
    <p:extLst>
      <p:ext uri="{BB962C8B-B14F-4D97-AF65-F5344CB8AC3E}">
        <p14:creationId xmlns:p14="http://schemas.microsoft.com/office/powerpoint/2010/main" val="208812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8" name="Shape 488"/>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489" name="Shape 489"/>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490" name="Shape 490"/>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491" name="Shape 491"/>
          <p:cNvCxnSpPr>
            <a:stCxn id="492" idx="0"/>
            <a:endCxn id="489"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493" name="Shape 493"/>
          <p:cNvCxnSpPr>
            <a:stCxn id="488" idx="3"/>
            <a:endCxn id="489"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494" name="Shape 494"/>
          <p:cNvCxnSpPr>
            <a:stCxn id="489" idx="3"/>
            <a:endCxn id="490"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492" name="Shape 492"/>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495" name="Shape 49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496" name="Shape 49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420248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2" name="Shape 502"/>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03" name="Shape 503"/>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04" name="Shape 504"/>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05" name="Shape 505"/>
          <p:cNvCxnSpPr>
            <a:stCxn id="506" idx="0"/>
            <a:endCxn id="503"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07" name="Shape 507"/>
          <p:cNvCxnSpPr>
            <a:stCxn id="502" idx="3"/>
            <a:endCxn id="503"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08" name="Shape 508"/>
          <p:cNvCxnSpPr>
            <a:stCxn id="503" idx="3"/>
            <a:endCxn id="504"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09" name="Shape 509"/>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10" name="Shape 510"/>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11" name="Shape 511"/>
          <p:cNvCxnSpPr>
            <a:stCxn id="504" idx="3"/>
            <a:endCxn id="509"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12" name="Shape 512"/>
          <p:cNvCxnSpPr>
            <a:stCxn id="513" idx="0"/>
            <a:endCxn id="509"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14" name="Shape 514"/>
          <p:cNvCxnSpPr>
            <a:stCxn id="509" idx="3"/>
            <a:endCxn id="510"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13" name="Shape 513"/>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06" name="Shape 506"/>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15" name="Shape 515"/>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16" name="Shape 51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517" name="Shape 51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443678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3" name="Shape 523"/>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24" name="Shape 524"/>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25" name="Shape 525"/>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26" name="Shape 526"/>
          <p:cNvCxnSpPr>
            <a:stCxn id="527" idx="0"/>
            <a:endCxn id="524"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28" name="Shape 528"/>
          <p:cNvCxnSpPr>
            <a:stCxn id="523" idx="3"/>
            <a:endCxn id="524"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29" name="Shape 529"/>
          <p:cNvCxnSpPr>
            <a:stCxn id="524" idx="3"/>
            <a:endCxn id="525"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30" name="Shape 530"/>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31" name="Shape 531"/>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32" name="Shape 532"/>
          <p:cNvCxnSpPr>
            <a:stCxn id="525" idx="3"/>
            <a:endCxn id="530"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33" name="Shape 533"/>
          <p:cNvCxnSpPr>
            <a:stCxn id="534" idx="0"/>
            <a:endCxn id="530"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35" name="Shape 535"/>
          <p:cNvCxnSpPr>
            <a:stCxn id="530" idx="3"/>
            <a:endCxn id="531"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36" name="Shape 536"/>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37" name="Shape 537"/>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538" name="Shape 538"/>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539" name="Shape 539"/>
          <p:cNvCxnSpPr>
            <a:stCxn id="538" idx="0"/>
            <a:endCxn id="536"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40" name="Shape 540"/>
          <p:cNvCxnSpPr>
            <a:stCxn id="531" idx="3"/>
            <a:endCxn id="536"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541" name="Shape 541"/>
          <p:cNvCxnSpPr>
            <a:stCxn id="536" idx="3"/>
            <a:endCxn id="537"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cxnSp>
        <p:nvCxnSpPr>
          <p:cNvPr id="542" name="Shape 542"/>
          <p:cNvCxnSpPr>
            <a:stCxn id="537"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sp>
        <p:nvSpPr>
          <p:cNvPr id="543" name="Shape 543"/>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534" name="Shape 534"/>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27" name="Shape 527"/>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44" name="Shape 544"/>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5" name="Shape 545"/>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6" name="Shape 546"/>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7" name="Shape 54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548" name="Shape 548"/>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549" name="Shape 549"/>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550" name="Shape 550"/>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941717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Shape 556"/>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57" name="Shape 557"/>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58" name="Shape 558"/>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59" name="Shape 559"/>
          <p:cNvCxnSpPr>
            <a:stCxn id="560" idx="0"/>
            <a:endCxn id="557"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61" name="Shape 561"/>
          <p:cNvCxnSpPr>
            <a:stCxn id="556" idx="3"/>
            <a:endCxn id="557"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62" name="Shape 562"/>
          <p:cNvCxnSpPr>
            <a:stCxn id="557" idx="3"/>
            <a:endCxn id="558"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63" name="Shape 563"/>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64" name="Shape 564"/>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65" name="Shape 565"/>
          <p:cNvCxnSpPr>
            <a:stCxn id="558" idx="3"/>
            <a:endCxn id="563"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66" name="Shape 566"/>
          <p:cNvCxnSpPr>
            <a:stCxn id="567" idx="0"/>
            <a:endCxn id="563"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68" name="Shape 568"/>
          <p:cNvCxnSpPr>
            <a:stCxn id="563" idx="3"/>
            <a:endCxn id="564"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69" name="Shape 569"/>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70" name="Shape 570"/>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571" name="Shape 571"/>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572" name="Shape 572"/>
          <p:cNvCxnSpPr>
            <a:stCxn id="571" idx="0"/>
            <a:endCxn id="569"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73" name="Shape 573"/>
          <p:cNvCxnSpPr>
            <a:stCxn id="564" idx="3"/>
            <a:endCxn id="569"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574" name="Shape 574"/>
          <p:cNvCxnSpPr>
            <a:stCxn id="569" idx="3"/>
            <a:endCxn id="570"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cxnSp>
        <p:nvCxnSpPr>
          <p:cNvPr id="575" name="Shape 575"/>
          <p:cNvCxnSpPr>
            <a:stCxn id="570"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sp>
        <p:nvSpPr>
          <p:cNvPr id="576" name="Shape 576"/>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567" name="Shape 567"/>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60" name="Shape 560"/>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77" name="Shape 577"/>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578" name="Shape 578"/>
          <p:cNvCxnSpPr>
            <a:stCxn id="577" idx="2"/>
            <a:endCxn id="579"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580" name="Shape 580"/>
          <p:cNvCxnSpPr>
            <a:stCxn id="577"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581" name="Shape 581"/>
          <p:cNvCxnSpPr>
            <a:stCxn id="577" idx="2"/>
            <a:endCxn id="582"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579" name="Shape 579"/>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2" name="Shape 582"/>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3" name="Shape 583"/>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4" name="Shape 584"/>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585" name="Shape 585"/>
          <p:cNvSpPr txBox="1"/>
          <p:nvPr/>
        </p:nvSpPr>
        <p:spPr>
          <a:xfrm>
            <a:off x="1824050" y="1988000"/>
            <a:ext cx="5350800" cy="56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Re-use the same weight matrix at every time-step</a:t>
            </a:r>
          </a:p>
        </p:txBody>
      </p:sp>
      <p:cxnSp>
        <p:nvCxnSpPr>
          <p:cNvPr id="586" name="Shape 586"/>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587" name="Shape 587"/>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588" name="Shape 588"/>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8663921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Shape 594"/>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95" name="Shape 595"/>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96" name="Shape 596"/>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97" name="Shape 597"/>
          <p:cNvCxnSpPr>
            <a:stCxn id="598" idx="0"/>
            <a:endCxn id="595"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99" name="Shape 599"/>
          <p:cNvCxnSpPr>
            <a:stCxn id="594" idx="3"/>
            <a:endCxn id="595"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00" name="Shape 600"/>
          <p:cNvCxnSpPr>
            <a:stCxn id="595" idx="3"/>
            <a:endCxn id="596"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01" name="Shape 601"/>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02" name="Shape 602"/>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603" name="Shape 603"/>
          <p:cNvCxnSpPr>
            <a:stCxn id="596" idx="3"/>
            <a:endCxn id="601"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04" name="Shape 604"/>
          <p:cNvCxnSpPr>
            <a:stCxn id="605" idx="0"/>
            <a:endCxn id="601"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06" name="Shape 606"/>
          <p:cNvCxnSpPr>
            <a:stCxn id="601" idx="3"/>
            <a:endCxn id="602"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07" name="Shape 607"/>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08" name="Shape 608"/>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609" name="Shape 609"/>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610" name="Shape 610"/>
          <p:cNvCxnSpPr>
            <a:stCxn id="609" idx="0"/>
            <a:endCxn id="607"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11" name="Shape 611"/>
          <p:cNvCxnSpPr>
            <a:stCxn id="602" idx="3"/>
            <a:endCxn id="607"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612" name="Shape 612"/>
          <p:cNvCxnSpPr>
            <a:stCxn id="607" idx="3"/>
            <a:endCxn id="608"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13" name="Shape 613"/>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614" name="Shape 614"/>
          <p:cNvCxnSpPr>
            <a:stCxn id="608"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615" name="Shape 615"/>
          <p:cNvCxnSpPr>
            <a:stCxn id="616" idx="0"/>
            <a:endCxn id="613"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617" name="Shape 617"/>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605" name="Shape 605"/>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98" name="Shape 598"/>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618" name="Shape 618"/>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619" name="Shape 619"/>
          <p:cNvCxnSpPr>
            <a:stCxn id="618" idx="2"/>
            <a:endCxn id="620"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621" name="Shape 621"/>
          <p:cNvCxnSpPr>
            <a:stCxn id="618"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622" name="Shape 622"/>
          <p:cNvCxnSpPr>
            <a:stCxn id="618" idx="2"/>
            <a:endCxn id="623"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620" name="Shape 620"/>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23" name="Shape 623"/>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24" name="Shape 624"/>
          <p:cNvCxnSpPr>
            <a:stCxn id="618" idx="2"/>
            <a:endCxn id="617"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625" name="Shape 625"/>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26" name="Shape 62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616" name="Shape 616"/>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627" name="Shape 627"/>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628" name="Shape 628"/>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629" name="Shape 629"/>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630" name="Shape 630"/>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631" name="Shape 631"/>
          <p:cNvCxnSpPr>
            <a:stCxn id="608" idx="0"/>
            <a:endCxn id="628"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32" name="Shape 632"/>
          <p:cNvCxnSpPr>
            <a:stCxn id="602" idx="0"/>
            <a:endCxn id="629"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33" name="Shape 633"/>
          <p:cNvCxnSpPr>
            <a:stCxn id="596" idx="0"/>
            <a:endCxn id="630"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4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1649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9" name="Shape 639"/>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640" name="Shape 640"/>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41" name="Shape 641"/>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642" name="Shape 642"/>
          <p:cNvCxnSpPr>
            <a:stCxn id="643" idx="0"/>
            <a:endCxn id="640"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44" name="Shape 644"/>
          <p:cNvCxnSpPr>
            <a:stCxn id="639" idx="3"/>
            <a:endCxn id="640"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45" name="Shape 645"/>
          <p:cNvCxnSpPr>
            <a:stCxn id="640" idx="3"/>
            <a:endCxn id="641"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46" name="Shape 646"/>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47" name="Shape 647"/>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648" name="Shape 648"/>
          <p:cNvCxnSpPr>
            <a:stCxn id="641" idx="3"/>
            <a:endCxn id="646"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49" name="Shape 649"/>
          <p:cNvCxnSpPr>
            <a:stCxn id="650" idx="0"/>
            <a:endCxn id="646"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51" name="Shape 651"/>
          <p:cNvCxnSpPr>
            <a:stCxn id="646" idx="3"/>
            <a:endCxn id="647"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52" name="Shape 652"/>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53" name="Shape 653"/>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654" name="Shape 654"/>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655" name="Shape 655"/>
          <p:cNvCxnSpPr>
            <a:stCxn id="654" idx="0"/>
            <a:endCxn id="652"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56" name="Shape 656"/>
          <p:cNvCxnSpPr>
            <a:stCxn id="647" idx="3"/>
            <a:endCxn id="652"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657" name="Shape 657"/>
          <p:cNvCxnSpPr>
            <a:stCxn id="652" idx="3"/>
            <a:endCxn id="653"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58" name="Shape 658"/>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659" name="Shape 659"/>
          <p:cNvCxnSpPr>
            <a:stCxn id="653"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660" name="Shape 660"/>
          <p:cNvCxnSpPr>
            <a:stCxn id="661" idx="0"/>
            <a:endCxn id="658"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662" name="Shape 662"/>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650" name="Shape 650"/>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643" name="Shape 643"/>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663" name="Shape 663"/>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664" name="Shape 664"/>
          <p:cNvCxnSpPr>
            <a:stCxn id="663" idx="2"/>
            <a:endCxn id="665"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666" name="Shape 666"/>
          <p:cNvCxnSpPr>
            <a:stCxn id="663"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667" name="Shape 667"/>
          <p:cNvCxnSpPr>
            <a:stCxn id="663" idx="2"/>
            <a:endCxn id="668"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665" name="Shape 665"/>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68" name="Shape 668"/>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69" name="Shape 669"/>
          <p:cNvCxnSpPr>
            <a:stCxn id="663" idx="2"/>
            <a:endCxn id="662"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670" name="Shape 670"/>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71" name="Shape 67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661" name="Shape 661"/>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672" name="Shape 672"/>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673" name="Shape 673"/>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674" name="Shape 674"/>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675" name="Shape 675"/>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676" name="Shape 676"/>
          <p:cNvCxnSpPr>
            <a:stCxn id="653" idx="0"/>
            <a:endCxn id="673"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77" name="Shape 677"/>
          <p:cNvCxnSpPr>
            <a:stCxn id="647" idx="0"/>
            <a:endCxn id="674"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78" name="Shape 678"/>
          <p:cNvCxnSpPr>
            <a:stCxn id="641" idx="0"/>
            <a:endCxn id="675"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679" name="Shape 679"/>
          <p:cNvSpPr/>
          <p:nvPr/>
        </p:nvSpPr>
        <p:spPr>
          <a:xfrm>
            <a:off x="3434325" y="2057850"/>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1</a:t>
            </a:r>
          </a:p>
        </p:txBody>
      </p:sp>
      <p:sp>
        <p:nvSpPr>
          <p:cNvPr id="680" name="Shape 680"/>
          <p:cNvSpPr/>
          <p:nvPr/>
        </p:nvSpPr>
        <p:spPr>
          <a:xfrm>
            <a:off x="51195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2</a:t>
            </a:r>
          </a:p>
        </p:txBody>
      </p:sp>
      <p:sp>
        <p:nvSpPr>
          <p:cNvPr id="681" name="Shape 681"/>
          <p:cNvSpPr/>
          <p:nvPr/>
        </p:nvSpPr>
        <p:spPr>
          <a:xfrm>
            <a:off x="685907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3</a:t>
            </a:r>
          </a:p>
        </p:txBody>
      </p:sp>
      <p:sp>
        <p:nvSpPr>
          <p:cNvPr id="682" name="Shape 682"/>
          <p:cNvSpPr/>
          <p:nvPr/>
        </p:nvSpPr>
        <p:spPr>
          <a:xfrm>
            <a:off x="85986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T</a:t>
            </a:r>
          </a:p>
        </p:txBody>
      </p:sp>
      <p:cxnSp>
        <p:nvCxnSpPr>
          <p:cNvPr id="683" name="Shape 683"/>
          <p:cNvCxnSpPr>
            <a:stCxn id="675" idx="3"/>
            <a:endCxn id="679" idx="1"/>
          </p:cNvCxnSpPr>
          <p:nvPr/>
        </p:nvCxnSpPr>
        <p:spPr>
          <a:xfrm>
            <a:off x="3039123" y="2268150"/>
            <a:ext cx="395100" cy="0"/>
          </a:xfrm>
          <a:prstGeom prst="straightConnector1">
            <a:avLst/>
          </a:prstGeom>
          <a:noFill/>
          <a:ln w="19050" cap="flat" cmpd="sng">
            <a:solidFill>
              <a:schemeClr val="dk2"/>
            </a:solidFill>
            <a:prstDash val="solid"/>
            <a:round/>
            <a:headEnd type="none" w="lg" len="lg"/>
            <a:tailEnd type="triangle" w="lg" len="lg"/>
          </a:ln>
        </p:spPr>
      </p:cxnSp>
      <p:cxnSp>
        <p:nvCxnSpPr>
          <p:cNvPr id="684" name="Shape 684"/>
          <p:cNvCxnSpPr>
            <a:stCxn id="674" idx="3"/>
            <a:endCxn id="680" idx="1"/>
          </p:cNvCxnSpPr>
          <p:nvPr/>
        </p:nvCxnSpPr>
        <p:spPr>
          <a:xfrm>
            <a:off x="4734473" y="2241025"/>
            <a:ext cx="385200" cy="0"/>
          </a:xfrm>
          <a:prstGeom prst="straightConnector1">
            <a:avLst/>
          </a:prstGeom>
          <a:noFill/>
          <a:ln w="19050" cap="flat" cmpd="sng">
            <a:solidFill>
              <a:schemeClr val="dk2"/>
            </a:solidFill>
            <a:prstDash val="solid"/>
            <a:round/>
            <a:headEnd type="none" w="lg" len="lg"/>
            <a:tailEnd type="triangle" w="lg" len="lg"/>
          </a:ln>
        </p:spPr>
      </p:cxnSp>
      <p:cxnSp>
        <p:nvCxnSpPr>
          <p:cNvPr id="685" name="Shape 685"/>
          <p:cNvCxnSpPr>
            <a:stCxn id="673" idx="3"/>
            <a:endCxn id="681" idx="1"/>
          </p:cNvCxnSpPr>
          <p:nvPr/>
        </p:nvCxnSpPr>
        <p:spPr>
          <a:xfrm>
            <a:off x="6414999" y="2241025"/>
            <a:ext cx="443999" cy="0"/>
          </a:xfrm>
          <a:prstGeom prst="straightConnector1">
            <a:avLst/>
          </a:prstGeom>
          <a:noFill/>
          <a:ln w="19050" cap="flat" cmpd="sng">
            <a:solidFill>
              <a:schemeClr val="dk2"/>
            </a:solidFill>
            <a:prstDash val="solid"/>
            <a:round/>
            <a:headEnd type="none" w="lg" len="lg"/>
            <a:tailEnd type="triangle" w="lg" len="lg"/>
          </a:ln>
        </p:spPr>
      </p:cxnSp>
      <p:cxnSp>
        <p:nvCxnSpPr>
          <p:cNvPr id="686" name="Shape 686"/>
          <p:cNvCxnSpPr>
            <a:stCxn id="658" idx="3"/>
            <a:endCxn id="682" idx="1"/>
          </p:cNvCxnSpPr>
          <p:nvPr/>
        </p:nvCxnSpPr>
        <p:spPr>
          <a:xfrm>
            <a:off x="8154548" y="2241025"/>
            <a:ext cx="444000" cy="0"/>
          </a:xfrm>
          <a:prstGeom prst="straightConnector1">
            <a:avLst/>
          </a:prstGeom>
          <a:noFill/>
          <a:ln w="19050" cap="flat" cmpd="sng">
            <a:solidFill>
              <a:schemeClr val="dk2"/>
            </a:solidFill>
            <a:prstDash val="solid"/>
            <a:round/>
            <a:headEnd type="none" w="lg" len="lg"/>
            <a:tailEnd type="triangle" w="lg" len="lg"/>
          </a:ln>
        </p:spPr>
      </p:cxnSp>
      <p:sp>
        <p:nvSpPr>
          <p:cNvPr id="687" name="Shape 687"/>
          <p:cNvSpPr/>
          <p:nvPr/>
        </p:nvSpPr>
        <p:spPr>
          <a:xfrm>
            <a:off x="8151675" y="12474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88" name="Shape 688"/>
          <p:cNvSpPr/>
          <p:nvPr/>
        </p:nvSpPr>
        <p:spPr>
          <a:xfrm>
            <a:off x="8198075" y="1416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89" name="Shape 689"/>
          <p:cNvSpPr/>
          <p:nvPr/>
        </p:nvSpPr>
        <p:spPr>
          <a:xfrm>
            <a:off x="8241719" y="1451816"/>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90" name="Shape 690"/>
          <p:cNvSpPr/>
          <p:nvPr/>
        </p:nvSpPr>
        <p:spPr>
          <a:xfrm>
            <a:off x="8466425" y="1447293"/>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560744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6" name="Shape 696"/>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697" name="Shape 697"/>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98" name="Shape 698"/>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699" name="Shape 699"/>
          <p:cNvCxnSpPr>
            <a:stCxn id="700" idx="0"/>
            <a:endCxn id="697"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01" name="Shape 701"/>
          <p:cNvCxnSpPr>
            <a:stCxn id="696" idx="3"/>
            <a:endCxn id="697"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02" name="Shape 702"/>
          <p:cNvCxnSpPr>
            <a:stCxn id="697" idx="3"/>
            <a:endCxn id="698"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03" name="Shape 703"/>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04" name="Shape 704"/>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705" name="Shape 705"/>
          <p:cNvCxnSpPr>
            <a:stCxn id="698" idx="3"/>
            <a:endCxn id="703"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06" name="Shape 706"/>
          <p:cNvCxnSpPr>
            <a:stCxn id="707" idx="0"/>
            <a:endCxn id="703"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08" name="Shape 708"/>
          <p:cNvCxnSpPr>
            <a:stCxn id="703" idx="3"/>
            <a:endCxn id="704"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09" name="Shape 709"/>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10" name="Shape 710"/>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711" name="Shape 711"/>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712" name="Shape 712"/>
          <p:cNvCxnSpPr>
            <a:stCxn id="711" idx="0"/>
            <a:endCxn id="709"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13" name="Shape 713"/>
          <p:cNvCxnSpPr>
            <a:stCxn id="704" idx="3"/>
            <a:endCxn id="709"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714" name="Shape 714"/>
          <p:cNvCxnSpPr>
            <a:stCxn id="709" idx="3"/>
            <a:endCxn id="710"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15" name="Shape 715"/>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716" name="Shape 716"/>
          <p:cNvCxnSpPr>
            <a:stCxn id="710"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717" name="Shape 717"/>
          <p:cNvCxnSpPr>
            <a:stCxn id="718" idx="0"/>
            <a:endCxn id="715"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719" name="Shape 719"/>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707" name="Shape 707"/>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700" name="Shape 700"/>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720" name="Shape 720"/>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721" name="Shape 721"/>
          <p:cNvCxnSpPr>
            <a:stCxn id="720" idx="2"/>
            <a:endCxn id="722"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723" name="Shape 723"/>
          <p:cNvCxnSpPr>
            <a:stCxn id="720"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724" name="Shape 724"/>
          <p:cNvCxnSpPr>
            <a:stCxn id="720" idx="2"/>
            <a:endCxn id="725"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722" name="Shape 722"/>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25" name="Shape 725"/>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26" name="Shape 726"/>
          <p:cNvCxnSpPr>
            <a:stCxn id="720" idx="2"/>
            <a:endCxn id="719"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727" name="Shape 727"/>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28" name="Shape 728"/>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718" name="Shape 718"/>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729" name="Shape 729"/>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730" name="Shape 730"/>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731" name="Shape 731"/>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732" name="Shape 732"/>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733" name="Shape 733"/>
          <p:cNvCxnSpPr>
            <a:stCxn id="710" idx="0"/>
            <a:endCxn id="730"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734" name="Shape 734"/>
          <p:cNvCxnSpPr>
            <a:stCxn id="704" idx="0"/>
            <a:endCxn id="731"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735" name="Shape 735"/>
          <p:cNvCxnSpPr>
            <a:stCxn id="698" idx="0"/>
            <a:endCxn id="732"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736" name="Shape 736"/>
          <p:cNvSpPr/>
          <p:nvPr/>
        </p:nvSpPr>
        <p:spPr>
          <a:xfrm>
            <a:off x="3434325" y="2057850"/>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1</a:t>
            </a:r>
          </a:p>
        </p:txBody>
      </p:sp>
      <p:sp>
        <p:nvSpPr>
          <p:cNvPr id="737" name="Shape 737"/>
          <p:cNvSpPr/>
          <p:nvPr/>
        </p:nvSpPr>
        <p:spPr>
          <a:xfrm>
            <a:off x="51195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2</a:t>
            </a:r>
          </a:p>
        </p:txBody>
      </p:sp>
      <p:sp>
        <p:nvSpPr>
          <p:cNvPr id="738" name="Shape 738"/>
          <p:cNvSpPr/>
          <p:nvPr/>
        </p:nvSpPr>
        <p:spPr>
          <a:xfrm>
            <a:off x="685907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3</a:t>
            </a:r>
          </a:p>
        </p:txBody>
      </p:sp>
      <p:sp>
        <p:nvSpPr>
          <p:cNvPr id="739" name="Shape 739"/>
          <p:cNvSpPr/>
          <p:nvPr/>
        </p:nvSpPr>
        <p:spPr>
          <a:xfrm>
            <a:off x="85986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T</a:t>
            </a:r>
          </a:p>
        </p:txBody>
      </p:sp>
      <p:cxnSp>
        <p:nvCxnSpPr>
          <p:cNvPr id="740" name="Shape 740"/>
          <p:cNvCxnSpPr>
            <a:stCxn id="732" idx="3"/>
            <a:endCxn id="736" idx="1"/>
          </p:cNvCxnSpPr>
          <p:nvPr/>
        </p:nvCxnSpPr>
        <p:spPr>
          <a:xfrm>
            <a:off x="3039123" y="2268150"/>
            <a:ext cx="395100" cy="0"/>
          </a:xfrm>
          <a:prstGeom prst="straightConnector1">
            <a:avLst/>
          </a:prstGeom>
          <a:noFill/>
          <a:ln w="19050" cap="flat" cmpd="sng">
            <a:solidFill>
              <a:schemeClr val="dk2"/>
            </a:solidFill>
            <a:prstDash val="solid"/>
            <a:round/>
            <a:headEnd type="none" w="lg" len="lg"/>
            <a:tailEnd type="triangle" w="lg" len="lg"/>
          </a:ln>
        </p:spPr>
      </p:cxnSp>
      <p:cxnSp>
        <p:nvCxnSpPr>
          <p:cNvPr id="741" name="Shape 741"/>
          <p:cNvCxnSpPr>
            <a:stCxn id="731" idx="3"/>
            <a:endCxn id="737" idx="1"/>
          </p:cNvCxnSpPr>
          <p:nvPr/>
        </p:nvCxnSpPr>
        <p:spPr>
          <a:xfrm>
            <a:off x="4734473" y="2241025"/>
            <a:ext cx="385200" cy="0"/>
          </a:xfrm>
          <a:prstGeom prst="straightConnector1">
            <a:avLst/>
          </a:prstGeom>
          <a:noFill/>
          <a:ln w="19050" cap="flat" cmpd="sng">
            <a:solidFill>
              <a:schemeClr val="dk2"/>
            </a:solidFill>
            <a:prstDash val="solid"/>
            <a:round/>
            <a:headEnd type="none" w="lg" len="lg"/>
            <a:tailEnd type="triangle" w="lg" len="lg"/>
          </a:ln>
        </p:spPr>
      </p:cxnSp>
      <p:cxnSp>
        <p:nvCxnSpPr>
          <p:cNvPr id="742" name="Shape 742"/>
          <p:cNvCxnSpPr>
            <a:stCxn id="730" idx="3"/>
            <a:endCxn id="738" idx="1"/>
          </p:cNvCxnSpPr>
          <p:nvPr/>
        </p:nvCxnSpPr>
        <p:spPr>
          <a:xfrm>
            <a:off x="6414999" y="2241025"/>
            <a:ext cx="443999" cy="0"/>
          </a:xfrm>
          <a:prstGeom prst="straightConnector1">
            <a:avLst/>
          </a:prstGeom>
          <a:noFill/>
          <a:ln w="19050" cap="flat" cmpd="sng">
            <a:solidFill>
              <a:schemeClr val="dk2"/>
            </a:solidFill>
            <a:prstDash val="solid"/>
            <a:round/>
            <a:headEnd type="none" w="lg" len="lg"/>
            <a:tailEnd type="triangle" w="lg" len="lg"/>
          </a:ln>
        </p:spPr>
      </p:cxnSp>
      <p:cxnSp>
        <p:nvCxnSpPr>
          <p:cNvPr id="743" name="Shape 743"/>
          <p:cNvCxnSpPr>
            <a:stCxn id="715" idx="3"/>
            <a:endCxn id="739" idx="1"/>
          </p:cNvCxnSpPr>
          <p:nvPr/>
        </p:nvCxnSpPr>
        <p:spPr>
          <a:xfrm>
            <a:off x="8154548" y="2241025"/>
            <a:ext cx="444000" cy="0"/>
          </a:xfrm>
          <a:prstGeom prst="straightConnector1">
            <a:avLst/>
          </a:prstGeom>
          <a:noFill/>
          <a:ln w="19050" cap="flat" cmpd="sng">
            <a:solidFill>
              <a:schemeClr val="dk2"/>
            </a:solidFill>
            <a:prstDash val="solid"/>
            <a:round/>
            <a:headEnd type="none" w="lg" len="lg"/>
            <a:tailEnd type="triangle" w="lg" len="lg"/>
          </a:ln>
        </p:spPr>
      </p:cxnSp>
      <p:sp>
        <p:nvSpPr>
          <p:cNvPr id="744" name="Shape 744"/>
          <p:cNvSpPr/>
          <p:nvPr/>
        </p:nvSpPr>
        <p:spPr>
          <a:xfrm>
            <a:off x="8198075" y="913400"/>
            <a:ext cx="664200" cy="6561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L</a:t>
            </a:r>
          </a:p>
        </p:txBody>
      </p:sp>
      <p:cxnSp>
        <p:nvCxnSpPr>
          <p:cNvPr id="745" name="Shape 745"/>
          <p:cNvCxnSpPr>
            <a:stCxn id="736" idx="0"/>
            <a:endCxn id="746" idx="3"/>
          </p:cNvCxnSpPr>
          <p:nvPr/>
        </p:nvCxnSpPr>
        <p:spPr>
          <a:xfrm rot="-5400000">
            <a:off x="5557875" y="-554550"/>
            <a:ext cx="701700" cy="4523100"/>
          </a:xfrm>
          <a:prstGeom prst="curvedConnector3">
            <a:avLst>
              <a:gd name="adj1" fmla="val 59466"/>
            </a:avLst>
          </a:prstGeom>
          <a:noFill/>
          <a:ln w="19050" cap="flat" cmpd="sng">
            <a:solidFill>
              <a:schemeClr val="dk2"/>
            </a:solidFill>
            <a:prstDash val="solid"/>
            <a:round/>
            <a:headEnd type="none" w="lg" len="lg"/>
            <a:tailEnd type="triangle" w="lg" len="lg"/>
          </a:ln>
        </p:spPr>
      </p:cxnSp>
      <p:sp>
        <p:nvSpPr>
          <p:cNvPr id="746" name="Shape 746"/>
          <p:cNvSpPr/>
          <p:nvPr/>
        </p:nvSpPr>
        <p:spPr>
          <a:xfrm>
            <a:off x="8151675" y="12474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47" name="Shape 747"/>
          <p:cNvCxnSpPr>
            <a:stCxn id="737" idx="0"/>
            <a:endCxn id="748" idx="3"/>
          </p:cNvCxnSpPr>
          <p:nvPr/>
        </p:nvCxnSpPr>
        <p:spPr>
          <a:xfrm rot="-5400000">
            <a:off x="6522025" y="335875"/>
            <a:ext cx="505200" cy="2884500"/>
          </a:xfrm>
          <a:prstGeom prst="curvedConnector3">
            <a:avLst>
              <a:gd name="adj1" fmla="val 73174"/>
            </a:avLst>
          </a:prstGeom>
          <a:noFill/>
          <a:ln w="19050" cap="flat" cmpd="sng">
            <a:solidFill>
              <a:schemeClr val="dk2"/>
            </a:solidFill>
            <a:prstDash val="solid"/>
            <a:round/>
            <a:headEnd type="none" w="lg" len="lg"/>
            <a:tailEnd type="triangle" w="lg" len="lg"/>
          </a:ln>
        </p:spPr>
      </p:cxnSp>
      <p:sp>
        <p:nvSpPr>
          <p:cNvPr id="748" name="Shape 748"/>
          <p:cNvSpPr/>
          <p:nvPr/>
        </p:nvSpPr>
        <p:spPr>
          <a:xfrm>
            <a:off x="8198075" y="1416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49" name="Shape 749"/>
          <p:cNvCxnSpPr>
            <a:stCxn id="738" idx="0"/>
            <a:endCxn id="750" idx="3"/>
          </p:cNvCxnSpPr>
          <p:nvPr/>
        </p:nvCxnSpPr>
        <p:spPr>
          <a:xfrm rot="-5400000">
            <a:off x="7431175" y="1201375"/>
            <a:ext cx="470100" cy="1188600"/>
          </a:xfrm>
          <a:prstGeom prst="curvedConnector3">
            <a:avLst>
              <a:gd name="adj1" fmla="val 48012"/>
            </a:avLst>
          </a:prstGeom>
          <a:noFill/>
          <a:ln w="19050" cap="flat" cmpd="sng">
            <a:solidFill>
              <a:schemeClr val="dk2"/>
            </a:solidFill>
            <a:prstDash val="solid"/>
            <a:round/>
            <a:headEnd type="none" w="lg" len="lg"/>
            <a:tailEnd type="triangle" w="lg" len="lg"/>
          </a:ln>
        </p:spPr>
      </p:cxnSp>
      <p:sp>
        <p:nvSpPr>
          <p:cNvPr id="750" name="Shape 750"/>
          <p:cNvSpPr/>
          <p:nvPr/>
        </p:nvSpPr>
        <p:spPr>
          <a:xfrm>
            <a:off x="8241719" y="1451816"/>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51" name="Shape 751"/>
          <p:cNvCxnSpPr>
            <a:stCxn id="739" idx="0"/>
            <a:endCxn id="752" idx="3"/>
          </p:cNvCxnSpPr>
          <p:nvPr/>
        </p:nvCxnSpPr>
        <p:spPr>
          <a:xfrm rot="5400000" flipH="1">
            <a:off x="8410975" y="1630225"/>
            <a:ext cx="474600" cy="326400"/>
          </a:xfrm>
          <a:prstGeom prst="curvedConnector3">
            <a:avLst>
              <a:gd name="adj1" fmla="val 48033"/>
            </a:avLst>
          </a:prstGeom>
          <a:noFill/>
          <a:ln w="19050" cap="flat" cmpd="sng">
            <a:solidFill>
              <a:schemeClr val="dk2"/>
            </a:solidFill>
            <a:prstDash val="solid"/>
            <a:round/>
            <a:headEnd type="none" w="lg" len="lg"/>
            <a:tailEnd type="triangle" w="lg" len="lg"/>
          </a:ln>
        </p:spPr>
      </p:cxnSp>
      <p:sp>
        <p:nvSpPr>
          <p:cNvPr id="752" name="Shape 752"/>
          <p:cNvSpPr/>
          <p:nvPr/>
        </p:nvSpPr>
        <p:spPr>
          <a:xfrm>
            <a:off x="8466425" y="1447293"/>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8961240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Shape 758"/>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759" name="Shape 759"/>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60" name="Shape 760"/>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761" name="Shape 761"/>
          <p:cNvCxnSpPr>
            <a:stCxn id="762" idx="0"/>
            <a:endCxn id="759"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63" name="Shape 763"/>
          <p:cNvCxnSpPr>
            <a:stCxn id="758" idx="3"/>
            <a:endCxn id="759"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64" name="Shape 764"/>
          <p:cNvCxnSpPr>
            <a:stCxn id="759" idx="3"/>
            <a:endCxn id="760"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65" name="Shape 765"/>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66" name="Shape 766"/>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767" name="Shape 767"/>
          <p:cNvCxnSpPr>
            <a:stCxn id="760" idx="3"/>
            <a:endCxn id="765"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68" name="Shape 768"/>
          <p:cNvCxnSpPr>
            <a:stCxn id="769" idx="0"/>
            <a:endCxn id="765"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70" name="Shape 770"/>
          <p:cNvCxnSpPr>
            <a:stCxn id="765" idx="3"/>
            <a:endCxn id="766"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71" name="Shape 771"/>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72" name="Shape 772"/>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773" name="Shape 773"/>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774" name="Shape 774"/>
          <p:cNvCxnSpPr>
            <a:stCxn id="773" idx="0"/>
            <a:endCxn id="771"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75" name="Shape 775"/>
          <p:cNvCxnSpPr>
            <a:stCxn id="766" idx="3"/>
            <a:endCxn id="771"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776" name="Shape 776"/>
          <p:cNvCxnSpPr>
            <a:stCxn id="771" idx="3"/>
            <a:endCxn id="772"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77" name="Shape 777"/>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778" name="Shape 778"/>
          <p:cNvCxnSpPr>
            <a:stCxn id="772"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779" name="Shape 779"/>
          <p:cNvCxnSpPr>
            <a:stCxn id="780" idx="0"/>
            <a:endCxn id="777"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781" name="Shape 781"/>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769" name="Shape 769"/>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762" name="Shape 762"/>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782" name="Shape 782"/>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783" name="Shape 783"/>
          <p:cNvCxnSpPr>
            <a:stCxn id="782" idx="2"/>
            <a:endCxn id="784"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785" name="Shape 785"/>
          <p:cNvCxnSpPr>
            <a:stCxn id="782"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786" name="Shape 786"/>
          <p:cNvCxnSpPr>
            <a:stCxn id="782" idx="2"/>
            <a:endCxn id="787"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784" name="Shape 784"/>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7" name="Shape 787"/>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88" name="Shape 788"/>
          <p:cNvCxnSpPr>
            <a:stCxn id="782" idx="2"/>
            <a:endCxn id="781"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789" name="Shape 789"/>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0" name="Shape 790"/>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One</a:t>
            </a:r>
          </a:p>
        </p:txBody>
      </p:sp>
      <p:sp>
        <p:nvSpPr>
          <p:cNvPr id="780" name="Shape 780"/>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791" name="Shape 791"/>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480638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7" name="Shape 797"/>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798" name="Shape 798"/>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99" name="Shape 799"/>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800" name="Shape 800"/>
          <p:cNvCxnSpPr>
            <a:stCxn id="801" idx="0"/>
            <a:endCxn id="798"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802" name="Shape 802"/>
          <p:cNvCxnSpPr>
            <a:stCxn id="797" idx="3"/>
            <a:endCxn id="798"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803" name="Shape 803"/>
          <p:cNvCxnSpPr>
            <a:stCxn id="798" idx="3"/>
            <a:endCxn id="799"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04" name="Shape 804"/>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805" name="Shape 805"/>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806" name="Shape 806"/>
          <p:cNvCxnSpPr>
            <a:stCxn id="799" idx="3"/>
            <a:endCxn id="804"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807" name="Shape 807"/>
          <p:cNvCxnSpPr>
            <a:stCxn id="804" idx="3"/>
            <a:endCxn id="805"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08" name="Shape 808"/>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809" name="Shape 809"/>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cxnSp>
        <p:nvCxnSpPr>
          <p:cNvPr id="810" name="Shape 810"/>
          <p:cNvCxnSpPr>
            <a:stCxn id="805" idx="3"/>
            <a:endCxn id="808"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811" name="Shape 811"/>
          <p:cNvCxnSpPr>
            <a:stCxn id="808" idx="3"/>
            <a:endCxn id="809"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12" name="Shape 812"/>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813" name="Shape 813"/>
          <p:cNvCxnSpPr>
            <a:stCxn id="809"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814" name="Shape 814"/>
          <p:cNvCxnSpPr>
            <a:stCxn id="815" idx="0"/>
            <a:endCxn id="812"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816" name="Shape 816"/>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801" name="Shape 801"/>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817" name="Shape 817"/>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818" name="Shape 818"/>
          <p:cNvCxnSpPr>
            <a:stCxn id="817" idx="2"/>
            <a:endCxn id="819"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820" name="Shape 820"/>
          <p:cNvCxnSpPr>
            <a:stCxn id="817"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21" name="Shape 821"/>
          <p:cNvCxnSpPr>
            <a:stCxn id="817" idx="2"/>
            <a:endCxn id="822"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819" name="Shape 819"/>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22" name="Shape 822"/>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823" name="Shape 823"/>
          <p:cNvCxnSpPr>
            <a:stCxn id="817" idx="2"/>
            <a:endCxn id="816"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824" name="Shape 824"/>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25" name="Shape 82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One to Many</a:t>
            </a:r>
          </a:p>
        </p:txBody>
      </p:sp>
      <p:sp>
        <p:nvSpPr>
          <p:cNvPr id="815" name="Shape 815"/>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826" name="Shape 826"/>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827" name="Shape 827"/>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828" name="Shape 828"/>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829" name="Shape 829"/>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830" name="Shape 830"/>
          <p:cNvCxnSpPr>
            <a:stCxn id="809" idx="0"/>
            <a:endCxn id="827"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831" name="Shape 831"/>
          <p:cNvCxnSpPr>
            <a:stCxn id="805" idx="0"/>
            <a:endCxn id="828"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832" name="Shape 832"/>
          <p:cNvCxnSpPr>
            <a:stCxn id="799" idx="0"/>
            <a:endCxn id="829"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3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612376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Topic: RNNs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a:t>
            </a:fld>
            <a:endParaRPr lang="en-US"/>
          </a:p>
        </p:txBody>
      </p:sp>
      <p:pic>
        <p:nvPicPr>
          <p:cNvPr id="6" name="Picture 5"/>
          <p:cNvPicPr>
            <a:picLocks noChangeAspect="1"/>
          </p:cNvPicPr>
          <p:nvPr/>
        </p:nvPicPr>
        <p:blipFill>
          <a:blip r:embed="rId2"/>
          <a:stretch>
            <a:fillRect/>
          </a:stretch>
        </p:blipFill>
        <p:spPr>
          <a:xfrm>
            <a:off x="914400" y="1087470"/>
            <a:ext cx="7237076" cy="2265330"/>
          </a:xfrm>
          <a:prstGeom prst="rect">
            <a:avLst/>
          </a:prstGeom>
        </p:spPr>
      </p:pic>
      <p:pic>
        <p:nvPicPr>
          <p:cNvPr id="8" name="Picture 7"/>
          <p:cNvPicPr>
            <a:picLocks noChangeAspect="1"/>
          </p:cNvPicPr>
          <p:nvPr/>
        </p:nvPicPr>
        <p:blipFill>
          <a:blip r:embed="rId3"/>
          <a:stretch>
            <a:fillRect/>
          </a:stretch>
        </p:blipFill>
        <p:spPr>
          <a:xfrm>
            <a:off x="3048000" y="3371936"/>
            <a:ext cx="2984500" cy="3499294"/>
          </a:xfrm>
          <a:prstGeom prst="rect">
            <a:avLst/>
          </a:prstGeom>
        </p:spPr>
      </p:pic>
      <p:sp>
        <p:nvSpPr>
          <p:cNvPr id="9" name="TextBox 8"/>
          <p:cNvSpPr txBox="1"/>
          <p:nvPr/>
        </p:nvSpPr>
        <p:spPr>
          <a:xfrm>
            <a:off x="6277944"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smtClean="0">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2148880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8" name="Shape 838"/>
          <p:cNvSpPr txBox="1"/>
          <p:nvPr/>
        </p:nvSpPr>
        <p:spPr>
          <a:xfrm>
            <a:off x="309925" y="946275"/>
            <a:ext cx="84399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Sequence to Sequence: Many-to-one + one-to-many</a:t>
            </a:r>
          </a:p>
        </p:txBody>
      </p:sp>
      <p:grpSp>
        <p:nvGrpSpPr>
          <p:cNvPr id="839" name="Shape 839"/>
          <p:cNvGrpSpPr/>
          <p:nvPr/>
        </p:nvGrpSpPr>
        <p:grpSpPr>
          <a:xfrm>
            <a:off x="246185" y="3142767"/>
            <a:ext cx="4781772" cy="1319525"/>
            <a:chOff x="721551" y="2079924"/>
            <a:chExt cx="7280407" cy="2009021"/>
          </a:xfrm>
        </p:grpSpPr>
        <p:sp>
          <p:nvSpPr>
            <p:cNvPr id="840" name="Shape 840"/>
            <p:cNvSpPr/>
            <p:nvPr/>
          </p:nvSpPr>
          <p:spPr>
            <a:xfrm>
              <a:off x="873848"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smtClean="0">
                  <a:solidFill>
                    <a:srgbClr val="000000"/>
                  </a:solidFill>
                  <a:latin typeface="Arial"/>
                  <a:ea typeface="Arial"/>
                  <a:cs typeface="Arial"/>
                  <a:sym typeface="Arial"/>
                </a:rPr>
                <a:t>h</a:t>
              </a:r>
              <a:r>
                <a:rPr lang="en" sz="1400" kern="0" baseline="-25000" dirty="0" smtClean="0">
                  <a:solidFill>
                    <a:srgbClr val="000000"/>
                  </a:solidFill>
                  <a:latin typeface="Arial"/>
                  <a:ea typeface="Arial"/>
                  <a:cs typeface="Arial"/>
                  <a:sym typeface="Arial"/>
                </a:rPr>
                <a:t>0</a:t>
              </a:r>
              <a:endParaRPr lang="en" sz="1400" kern="0" baseline="-25000" dirty="0">
                <a:solidFill>
                  <a:srgbClr val="000000"/>
                </a:solidFill>
                <a:latin typeface="Arial"/>
                <a:ea typeface="Arial"/>
                <a:cs typeface="Arial"/>
                <a:sym typeface="Arial"/>
              </a:endParaRPr>
            </a:p>
          </p:txBody>
        </p:sp>
        <p:sp>
          <p:nvSpPr>
            <p:cNvPr id="841" name="Shape 84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42" name="Shape 842"/>
            <p:cNvSpPr/>
            <p:nvPr/>
          </p:nvSpPr>
          <p:spPr>
            <a:xfrm>
              <a:off x="2554373"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843" name="Shape 843"/>
            <p:cNvCxnSpPr>
              <a:stCxn id="844" idx="0"/>
              <a:endCxn id="841" idx="2"/>
            </p:cNvCxnSpPr>
            <p:nvPr/>
          </p:nvCxnSpPr>
          <p:spPr>
            <a:xfrm flipH="1" flipV="1">
              <a:off x="1966663" y="2795795"/>
              <a:ext cx="12" cy="450405"/>
            </a:xfrm>
            <a:prstGeom prst="straightConnector1">
              <a:avLst/>
            </a:prstGeom>
            <a:noFill/>
            <a:ln w="19050" cap="flat" cmpd="sng">
              <a:solidFill>
                <a:schemeClr val="dk2"/>
              </a:solidFill>
              <a:prstDash val="solid"/>
              <a:round/>
              <a:headEnd type="none" w="lg" len="lg"/>
              <a:tailEnd type="triangle" w="lg" len="lg"/>
            </a:ln>
          </p:spPr>
        </p:cxnSp>
        <p:cxnSp>
          <p:nvCxnSpPr>
            <p:cNvPr id="845" name="Shape 845"/>
            <p:cNvCxnSpPr>
              <a:stCxn id="840" idx="3"/>
              <a:endCxn id="841" idx="1"/>
            </p:cNvCxnSpPr>
            <p:nvPr/>
          </p:nvCxnSpPr>
          <p:spPr>
            <a:xfrm>
              <a:off x="1417654" y="2540576"/>
              <a:ext cx="283508" cy="70"/>
            </a:xfrm>
            <a:prstGeom prst="straightConnector1">
              <a:avLst/>
            </a:prstGeom>
            <a:noFill/>
            <a:ln w="19050" cap="flat" cmpd="sng">
              <a:solidFill>
                <a:schemeClr val="dk2"/>
              </a:solidFill>
              <a:prstDash val="solid"/>
              <a:round/>
              <a:headEnd type="none" w="lg" len="lg"/>
              <a:tailEnd type="triangle" w="lg" len="lg"/>
            </a:ln>
          </p:spPr>
        </p:cxnSp>
        <p:cxnSp>
          <p:nvCxnSpPr>
            <p:cNvPr id="846" name="Shape 846"/>
            <p:cNvCxnSpPr>
              <a:stCxn id="841" idx="3"/>
              <a:endCxn id="842" idx="1"/>
            </p:cNvCxnSpPr>
            <p:nvPr/>
          </p:nvCxnSpPr>
          <p:spPr>
            <a:xfrm flipV="1">
              <a:off x="2232163" y="2540576"/>
              <a:ext cx="322211" cy="70"/>
            </a:xfrm>
            <a:prstGeom prst="straightConnector1">
              <a:avLst/>
            </a:prstGeom>
            <a:noFill/>
            <a:ln w="19050" cap="flat" cmpd="sng">
              <a:solidFill>
                <a:schemeClr val="dk2"/>
              </a:solidFill>
              <a:prstDash val="solid"/>
              <a:round/>
              <a:headEnd type="none" w="lg" len="lg"/>
              <a:tailEnd type="triangle" w="lg" len="lg"/>
            </a:ln>
          </p:spPr>
        </p:cxnSp>
        <p:sp>
          <p:nvSpPr>
            <p:cNvPr id="847" name="Shape 847"/>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48" name="Shape 848"/>
            <p:cNvSpPr/>
            <p:nvPr/>
          </p:nvSpPr>
          <p:spPr>
            <a:xfrm>
              <a:off x="4229328"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849" name="Shape 849"/>
            <p:cNvCxnSpPr>
              <a:stCxn id="842" idx="3"/>
              <a:endCxn id="847" idx="1"/>
            </p:cNvCxnSpPr>
            <p:nvPr/>
          </p:nvCxnSpPr>
          <p:spPr>
            <a:xfrm>
              <a:off x="3098180" y="2540576"/>
              <a:ext cx="283502" cy="70"/>
            </a:xfrm>
            <a:prstGeom prst="straightConnector1">
              <a:avLst/>
            </a:prstGeom>
            <a:noFill/>
            <a:ln w="19050" cap="flat" cmpd="sng">
              <a:solidFill>
                <a:schemeClr val="dk2"/>
              </a:solidFill>
              <a:prstDash val="solid"/>
              <a:round/>
              <a:headEnd type="none" w="lg" len="lg"/>
              <a:tailEnd type="triangle" w="lg" len="lg"/>
            </a:ln>
          </p:spPr>
        </p:cxnSp>
        <p:cxnSp>
          <p:nvCxnSpPr>
            <p:cNvPr id="850" name="Shape 850"/>
            <p:cNvCxnSpPr>
              <a:stCxn id="851" idx="0"/>
              <a:endCxn id="847" idx="2"/>
            </p:cNvCxnSpPr>
            <p:nvPr/>
          </p:nvCxnSpPr>
          <p:spPr>
            <a:xfrm flipH="1" flipV="1">
              <a:off x="3647182" y="2795795"/>
              <a:ext cx="6" cy="450405"/>
            </a:xfrm>
            <a:prstGeom prst="straightConnector1">
              <a:avLst/>
            </a:prstGeom>
            <a:noFill/>
            <a:ln w="19050" cap="flat" cmpd="sng">
              <a:solidFill>
                <a:schemeClr val="dk2"/>
              </a:solidFill>
              <a:prstDash val="solid"/>
              <a:round/>
              <a:headEnd type="none" w="lg" len="lg"/>
              <a:tailEnd type="triangle" w="lg" len="lg"/>
            </a:ln>
          </p:spPr>
        </p:cxnSp>
        <p:cxnSp>
          <p:nvCxnSpPr>
            <p:cNvPr id="852" name="Shape 852"/>
            <p:cNvCxnSpPr>
              <a:stCxn id="847" idx="3"/>
              <a:endCxn id="848" idx="1"/>
            </p:cNvCxnSpPr>
            <p:nvPr/>
          </p:nvCxnSpPr>
          <p:spPr>
            <a:xfrm flipV="1">
              <a:off x="3912682" y="2540576"/>
              <a:ext cx="316646" cy="70"/>
            </a:xfrm>
            <a:prstGeom prst="straightConnector1">
              <a:avLst/>
            </a:prstGeom>
            <a:noFill/>
            <a:ln w="19050" cap="flat" cmpd="sng">
              <a:solidFill>
                <a:schemeClr val="dk2"/>
              </a:solidFill>
              <a:prstDash val="solid"/>
              <a:round/>
              <a:headEnd type="none" w="lg" len="lg"/>
              <a:tailEnd type="triangle" w="lg" len="lg"/>
            </a:ln>
          </p:spPr>
        </p:cxnSp>
        <p:sp>
          <p:nvSpPr>
            <p:cNvPr id="853" name="Shape 853"/>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54" name="Shape 854"/>
            <p:cNvSpPr/>
            <p:nvPr/>
          </p:nvSpPr>
          <p:spPr>
            <a:xfrm>
              <a:off x="5909854"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855" name="Shape 855"/>
            <p:cNvSpPr/>
            <p:nvPr/>
          </p:nvSpPr>
          <p:spPr>
            <a:xfrm>
              <a:off x="5055591"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cxnSp>
          <p:nvCxnSpPr>
            <p:cNvPr id="856" name="Shape 856"/>
            <p:cNvCxnSpPr>
              <a:stCxn id="855" idx="0"/>
              <a:endCxn id="853" idx="2"/>
            </p:cNvCxnSpPr>
            <p:nvPr/>
          </p:nvCxnSpPr>
          <p:spPr>
            <a:xfrm flipV="1">
              <a:off x="5327700" y="2795795"/>
              <a:ext cx="2" cy="450405"/>
            </a:xfrm>
            <a:prstGeom prst="straightConnector1">
              <a:avLst/>
            </a:prstGeom>
            <a:noFill/>
            <a:ln w="19050" cap="flat" cmpd="sng">
              <a:solidFill>
                <a:schemeClr val="dk2"/>
              </a:solidFill>
              <a:prstDash val="solid"/>
              <a:round/>
              <a:headEnd type="none" w="lg" len="lg"/>
              <a:tailEnd type="triangle" w="lg" len="lg"/>
            </a:ln>
          </p:spPr>
        </p:cxnSp>
        <p:cxnSp>
          <p:nvCxnSpPr>
            <p:cNvPr id="857" name="Shape 857"/>
            <p:cNvCxnSpPr>
              <a:stCxn id="848" idx="3"/>
              <a:endCxn id="853" idx="1"/>
            </p:cNvCxnSpPr>
            <p:nvPr/>
          </p:nvCxnSpPr>
          <p:spPr>
            <a:xfrm>
              <a:off x="4813916" y="2540576"/>
              <a:ext cx="248284" cy="70"/>
            </a:xfrm>
            <a:prstGeom prst="straightConnector1">
              <a:avLst/>
            </a:prstGeom>
            <a:noFill/>
            <a:ln w="19050" cap="flat" cmpd="sng">
              <a:solidFill>
                <a:schemeClr val="dk2"/>
              </a:solidFill>
              <a:prstDash val="solid"/>
              <a:round/>
              <a:headEnd type="none" w="lg" len="lg"/>
              <a:tailEnd type="triangle" w="lg" len="lg"/>
            </a:ln>
          </p:spPr>
        </p:cxnSp>
        <p:cxnSp>
          <p:nvCxnSpPr>
            <p:cNvPr id="858" name="Shape 858"/>
            <p:cNvCxnSpPr>
              <a:stCxn id="853" idx="3"/>
              <a:endCxn id="854" idx="1"/>
            </p:cNvCxnSpPr>
            <p:nvPr/>
          </p:nvCxnSpPr>
          <p:spPr>
            <a:xfrm flipV="1">
              <a:off x="5593201" y="2540576"/>
              <a:ext cx="316653" cy="70"/>
            </a:xfrm>
            <a:prstGeom prst="straightConnector1">
              <a:avLst/>
            </a:prstGeom>
            <a:noFill/>
            <a:ln w="19050" cap="flat" cmpd="sng">
              <a:solidFill>
                <a:schemeClr val="dk2"/>
              </a:solidFill>
              <a:prstDash val="solid"/>
              <a:round/>
              <a:headEnd type="none" w="lg" len="lg"/>
              <a:tailEnd type="triangle" w="lg" len="lg"/>
            </a:ln>
          </p:spPr>
        </p:cxnSp>
        <p:cxnSp>
          <p:nvCxnSpPr>
            <p:cNvPr id="859" name="Shape 859"/>
            <p:cNvCxnSpPr>
              <a:stCxn id="854" idx="3"/>
            </p:cNvCxnSpPr>
            <p:nvPr/>
          </p:nvCxnSpPr>
          <p:spPr>
            <a:xfrm>
              <a:off x="6494443" y="2540576"/>
              <a:ext cx="231953" cy="0"/>
            </a:xfrm>
            <a:prstGeom prst="straightConnector1">
              <a:avLst/>
            </a:prstGeom>
            <a:noFill/>
            <a:ln w="19050" cap="flat" cmpd="sng">
              <a:solidFill>
                <a:schemeClr val="dk2"/>
              </a:solidFill>
              <a:prstDash val="solid"/>
              <a:round/>
              <a:headEnd type="none" w="lg" len="lg"/>
              <a:tailEnd type="triangle" w="lg" len="lg"/>
            </a:ln>
          </p:spPr>
        </p:cxnSp>
        <p:sp>
          <p:nvSpPr>
            <p:cNvPr id="860" name="Shape 860"/>
            <p:cNvSpPr txBox="1"/>
            <p:nvPr/>
          </p:nvSpPr>
          <p:spPr>
            <a:xfrm>
              <a:off x="6688075" y="207992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851" name="Shape 851"/>
            <p:cNvSpPr/>
            <p:nvPr/>
          </p:nvSpPr>
          <p:spPr>
            <a:xfrm>
              <a:off x="3375080"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844" name="Shape 844"/>
            <p:cNvSpPr/>
            <p:nvPr/>
          </p:nvSpPr>
          <p:spPr>
            <a:xfrm>
              <a:off x="1694567"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x</a:t>
              </a:r>
              <a:r>
                <a:rPr lang="en" sz="1400" kern="0" baseline="-25000" dirty="0">
                  <a:solidFill>
                    <a:srgbClr val="000000"/>
                  </a:solidFill>
                  <a:latin typeface="Arial"/>
                  <a:ea typeface="Arial"/>
                  <a:cs typeface="Arial"/>
                  <a:sym typeface="Arial"/>
                </a:rPr>
                <a:t>1</a:t>
              </a:r>
            </a:p>
          </p:txBody>
        </p:sp>
        <p:sp>
          <p:nvSpPr>
            <p:cNvPr id="861" name="Shape 861"/>
            <p:cNvSpPr/>
            <p:nvPr/>
          </p:nvSpPr>
          <p:spPr>
            <a:xfrm>
              <a:off x="721551" y="3578645"/>
              <a:ext cx="664485"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1</a:t>
              </a:r>
            </a:p>
          </p:txBody>
        </p:sp>
        <p:cxnSp>
          <p:nvCxnSpPr>
            <p:cNvPr id="862" name="Shape 862"/>
            <p:cNvCxnSpPr>
              <a:stCxn id="861" idx="2"/>
              <a:endCxn id="863" idx="3"/>
            </p:cNvCxnSpPr>
            <p:nvPr/>
          </p:nvCxnSpPr>
          <p:spPr>
            <a:xfrm rot="5400000" flipH="1" flipV="1">
              <a:off x="1571211" y="2259808"/>
              <a:ext cx="1311717" cy="2346554"/>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864" name="Shape 864"/>
            <p:cNvCxnSpPr>
              <a:stCxn id="861" idx="0"/>
            </p:cNvCxnSpPr>
            <p:nvPr/>
          </p:nvCxnSpPr>
          <p:spPr>
            <a:xfrm rot="5400000" flipH="1" flipV="1">
              <a:off x="1000395" y="2861048"/>
              <a:ext cx="770997" cy="664201"/>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65" name="Shape 865"/>
            <p:cNvCxnSpPr>
              <a:stCxn id="861" idx="2"/>
              <a:endCxn id="866" idx="3"/>
            </p:cNvCxnSpPr>
            <p:nvPr/>
          </p:nvCxnSpPr>
          <p:spPr>
            <a:xfrm rot="5400000" flipH="1" flipV="1">
              <a:off x="2411461" y="1419559"/>
              <a:ext cx="1311717" cy="4027053"/>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863" name="Shape 863"/>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66" name="Shape 866"/>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867" name="Shape 867"/>
            <p:cNvCxnSpPr>
              <a:stCxn id="861" idx="2"/>
              <a:endCxn id="860" idx="2"/>
            </p:cNvCxnSpPr>
            <p:nvPr/>
          </p:nvCxnSpPr>
          <p:spPr>
            <a:xfrm rot="5400000" flipH="1" flipV="1">
              <a:off x="3544124" y="511193"/>
              <a:ext cx="1087421" cy="6068082"/>
            </a:xfrm>
            <a:prstGeom prst="curvedConnector3">
              <a:avLst>
                <a:gd name="adj1" fmla="val -32007"/>
              </a:avLst>
            </a:prstGeom>
            <a:noFill/>
            <a:ln w="19050" cap="flat" cmpd="sng">
              <a:solidFill>
                <a:schemeClr val="dk2"/>
              </a:solidFill>
              <a:prstDash val="solid"/>
              <a:round/>
              <a:headEnd type="none" w="lg" len="lg"/>
              <a:tailEnd type="triangle" w="lg" len="lg"/>
            </a:ln>
          </p:spPr>
        </p:cxnSp>
        <p:sp>
          <p:nvSpPr>
            <p:cNvPr id="868" name="Shape 868"/>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69" name="Shape 869"/>
            <p:cNvSpPr/>
            <p:nvPr/>
          </p:nvSpPr>
          <p:spPr>
            <a:xfrm>
              <a:off x="7417369"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T</a:t>
              </a:r>
            </a:p>
          </p:txBody>
        </p:sp>
        <p:cxnSp>
          <p:nvCxnSpPr>
            <p:cNvPr id="870" name="Shape 870"/>
            <p:cNvCxnSpPr/>
            <p:nvPr/>
          </p:nvCxnSpPr>
          <p:spPr>
            <a:xfrm>
              <a:off x="7200964" y="2540575"/>
              <a:ext cx="311400" cy="0"/>
            </a:xfrm>
            <a:prstGeom prst="straightConnector1">
              <a:avLst/>
            </a:prstGeom>
            <a:noFill/>
            <a:ln w="19050" cap="flat" cmpd="sng">
              <a:solidFill>
                <a:schemeClr val="dk2"/>
              </a:solidFill>
              <a:prstDash val="solid"/>
              <a:round/>
              <a:headEnd type="none" w="lg" len="lg"/>
              <a:tailEnd type="triangle" w="lg" len="lg"/>
            </a:ln>
          </p:spPr>
        </p:cxnSp>
      </p:grpSp>
      <p:sp>
        <p:nvSpPr>
          <p:cNvPr id="871" name="Shape 871"/>
          <p:cNvSpPr txBox="1"/>
          <p:nvPr/>
        </p:nvSpPr>
        <p:spPr>
          <a:xfrm>
            <a:off x="988125" y="2101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Many to one</a:t>
            </a:r>
            <a:r>
              <a:rPr lang="en" sz="1400" kern="0">
                <a:solidFill>
                  <a:srgbClr val="000000"/>
                </a:solidFill>
                <a:latin typeface="Arial"/>
                <a:ea typeface="Arial"/>
                <a:cs typeface="Arial"/>
                <a:sym typeface="Arial"/>
              </a:rPr>
              <a:t>: Encode input sequence in a single vector</a:t>
            </a:r>
          </a:p>
        </p:txBody>
      </p:sp>
      <p:sp>
        <p:nvSpPr>
          <p:cNvPr id="3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140083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Shape 877"/>
          <p:cNvSpPr txBox="1"/>
          <p:nvPr/>
        </p:nvSpPr>
        <p:spPr>
          <a:xfrm>
            <a:off x="309925" y="946275"/>
            <a:ext cx="84399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Sequence to Sequence: Many-to-one + one-to-many</a:t>
            </a:r>
          </a:p>
        </p:txBody>
      </p:sp>
      <p:cxnSp>
        <p:nvCxnSpPr>
          <p:cNvPr id="910" name="Shape 910"/>
          <p:cNvCxnSpPr/>
          <p:nvPr/>
        </p:nvCxnSpPr>
        <p:spPr>
          <a:xfrm>
            <a:off x="5012662" y="3454372"/>
            <a:ext cx="204600" cy="0"/>
          </a:xfrm>
          <a:prstGeom prst="straightConnector1">
            <a:avLst/>
          </a:prstGeom>
          <a:noFill/>
          <a:ln w="19050" cap="flat" cmpd="sng">
            <a:solidFill>
              <a:schemeClr val="dk2"/>
            </a:solidFill>
            <a:prstDash val="solid"/>
            <a:round/>
            <a:headEnd type="none" w="lg" len="lg"/>
            <a:tailEnd type="triangle" w="lg" len="lg"/>
          </a:ln>
        </p:spPr>
      </p:cxnSp>
      <p:sp>
        <p:nvSpPr>
          <p:cNvPr id="911" name="Shape 911"/>
          <p:cNvSpPr/>
          <p:nvPr/>
        </p:nvSpPr>
        <p:spPr>
          <a:xfrm>
            <a:off x="5976914" y="2406874"/>
            <a:ext cx="345472" cy="511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y</a:t>
            </a:r>
            <a:r>
              <a:rPr lang="en" sz="1400" kern="0" baseline="-25000" dirty="0">
                <a:solidFill>
                  <a:srgbClr val="000000"/>
                </a:solidFill>
                <a:latin typeface="Arial"/>
                <a:ea typeface="Arial"/>
                <a:cs typeface="Arial"/>
                <a:sym typeface="Arial"/>
              </a:rPr>
              <a:t>1</a:t>
            </a:r>
          </a:p>
        </p:txBody>
      </p:sp>
      <p:sp>
        <p:nvSpPr>
          <p:cNvPr id="912" name="Shape 912"/>
          <p:cNvSpPr/>
          <p:nvPr/>
        </p:nvSpPr>
        <p:spPr>
          <a:xfrm>
            <a:off x="7086959" y="2406861"/>
            <a:ext cx="345472" cy="511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y</a:t>
            </a:r>
            <a:r>
              <a:rPr lang="en" sz="1400" kern="0" baseline="-25000">
                <a:solidFill>
                  <a:srgbClr val="000000"/>
                </a:solidFill>
                <a:latin typeface="Arial"/>
                <a:ea typeface="Arial"/>
                <a:cs typeface="Arial"/>
                <a:sym typeface="Arial"/>
              </a:rPr>
              <a:t>2</a:t>
            </a:r>
          </a:p>
        </p:txBody>
      </p:sp>
      <p:cxnSp>
        <p:nvCxnSpPr>
          <p:cNvPr id="913" name="Shape 913"/>
          <p:cNvCxnSpPr>
            <a:stCxn id="914" idx="0"/>
            <a:endCxn id="911" idx="2"/>
          </p:cNvCxnSpPr>
          <p:nvPr/>
        </p:nvCxnSpPr>
        <p:spPr>
          <a:xfrm flipH="1" flipV="1">
            <a:off x="6149650" y="2918074"/>
            <a:ext cx="1492" cy="298375"/>
          </a:xfrm>
          <a:prstGeom prst="straightConnector1">
            <a:avLst/>
          </a:prstGeom>
          <a:noFill/>
          <a:ln w="19050" cap="flat" cmpd="sng">
            <a:solidFill>
              <a:schemeClr val="dk2"/>
            </a:solidFill>
            <a:prstDash val="solid"/>
            <a:round/>
            <a:headEnd type="none" w="lg" len="lg"/>
            <a:tailEnd type="triangle" w="lg" len="lg"/>
          </a:ln>
        </p:spPr>
      </p:cxnSp>
      <p:cxnSp>
        <p:nvCxnSpPr>
          <p:cNvPr id="915" name="Shape 915"/>
          <p:cNvCxnSpPr>
            <a:stCxn id="916" idx="0"/>
            <a:endCxn id="912" idx="2"/>
          </p:cNvCxnSpPr>
          <p:nvPr/>
        </p:nvCxnSpPr>
        <p:spPr>
          <a:xfrm flipH="1" flipV="1">
            <a:off x="7259695" y="2918061"/>
            <a:ext cx="4951" cy="298388"/>
          </a:xfrm>
          <a:prstGeom prst="straightConnector1">
            <a:avLst/>
          </a:prstGeom>
          <a:noFill/>
          <a:ln w="19050" cap="flat" cmpd="sng">
            <a:solidFill>
              <a:schemeClr val="dk2"/>
            </a:solidFill>
            <a:prstDash val="solid"/>
            <a:round/>
            <a:headEnd type="none" w="lg" len="lg"/>
            <a:tailEnd type="triangle" w="lg" len="lg"/>
          </a:ln>
        </p:spPr>
      </p:cxnSp>
      <p:sp>
        <p:nvSpPr>
          <p:cNvPr id="917" name="Shape 917"/>
          <p:cNvSpPr txBox="1"/>
          <p:nvPr/>
        </p:nvSpPr>
        <p:spPr>
          <a:xfrm>
            <a:off x="8239171" y="3192767"/>
            <a:ext cx="569700" cy="605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918" name="Shape 918"/>
          <p:cNvSpPr txBox="1"/>
          <p:nvPr/>
        </p:nvSpPr>
        <p:spPr>
          <a:xfrm>
            <a:off x="988125" y="2101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Many to one</a:t>
            </a:r>
            <a:r>
              <a:rPr lang="en" sz="1400" kern="0">
                <a:solidFill>
                  <a:srgbClr val="000000"/>
                </a:solidFill>
                <a:latin typeface="Arial"/>
                <a:ea typeface="Arial"/>
                <a:cs typeface="Arial"/>
                <a:sym typeface="Arial"/>
              </a:rPr>
              <a:t>: Encode input sequence in a single vector</a:t>
            </a:r>
          </a:p>
        </p:txBody>
      </p:sp>
      <p:sp>
        <p:nvSpPr>
          <p:cNvPr id="919" name="Shape 919"/>
          <p:cNvSpPr txBox="1"/>
          <p:nvPr/>
        </p:nvSpPr>
        <p:spPr>
          <a:xfrm>
            <a:off x="5267100" y="1680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One to many</a:t>
            </a:r>
            <a:r>
              <a:rPr lang="en" sz="1400" kern="0">
                <a:solidFill>
                  <a:srgbClr val="000000"/>
                </a:solidFill>
                <a:latin typeface="Arial"/>
                <a:ea typeface="Arial"/>
                <a:cs typeface="Arial"/>
                <a:sym typeface="Arial"/>
              </a:rPr>
              <a:t>: Produce output sequence from single input vector</a:t>
            </a:r>
          </a:p>
        </p:txBody>
      </p:sp>
      <p:grpSp>
        <p:nvGrpSpPr>
          <p:cNvPr id="920" name="Shape 920"/>
          <p:cNvGrpSpPr/>
          <p:nvPr/>
        </p:nvGrpSpPr>
        <p:grpSpPr>
          <a:xfrm>
            <a:off x="4768906" y="3216449"/>
            <a:ext cx="4491675" cy="1272531"/>
            <a:chOff x="721775" y="2151475"/>
            <a:chExt cx="6838725" cy="1937471"/>
          </a:xfrm>
        </p:grpSpPr>
        <p:sp>
          <p:nvSpPr>
            <p:cNvPr id="921" name="Shape 92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914" name="Shape 914"/>
            <p:cNvSpPr/>
            <p:nvPr/>
          </p:nvSpPr>
          <p:spPr>
            <a:xfrm>
              <a:off x="2512458" y="2151475"/>
              <a:ext cx="627634" cy="778200"/>
            </a:xfrm>
            <a:prstGeom prst="rect">
              <a:avLst/>
            </a:prstGeom>
            <a:solidFill>
              <a:srgbClr val="D0E0E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922" name="Shape 922"/>
            <p:cNvCxnSpPr>
              <a:stCxn id="921" idx="3"/>
              <a:endCxn id="914" idx="1"/>
            </p:cNvCxnSpPr>
            <p:nvPr/>
          </p:nvCxnSpPr>
          <p:spPr>
            <a:xfrm flipV="1">
              <a:off x="2232163" y="2540575"/>
              <a:ext cx="280295" cy="70"/>
            </a:xfrm>
            <a:prstGeom prst="straightConnector1">
              <a:avLst/>
            </a:prstGeom>
            <a:noFill/>
            <a:ln w="19050" cap="flat" cmpd="sng">
              <a:solidFill>
                <a:schemeClr val="dk2"/>
              </a:solidFill>
              <a:prstDash val="solid"/>
              <a:round/>
              <a:headEnd type="none" w="lg" len="lg"/>
              <a:tailEnd type="triangle" w="lg" len="lg"/>
            </a:ln>
          </p:spPr>
        </p:cxnSp>
        <p:sp>
          <p:nvSpPr>
            <p:cNvPr id="923" name="Shape 923"/>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916" name="Shape 916"/>
            <p:cNvSpPr/>
            <p:nvPr/>
          </p:nvSpPr>
          <p:spPr>
            <a:xfrm>
              <a:off x="4248315" y="2151475"/>
              <a:ext cx="546614" cy="778200"/>
            </a:xfrm>
            <a:prstGeom prst="rect">
              <a:avLst/>
            </a:prstGeom>
            <a:solidFill>
              <a:srgbClr val="D0E0E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924" name="Shape 924"/>
            <p:cNvCxnSpPr>
              <a:stCxn id="914" idx="3"/>
              <a:endCxn id="923" idx="1"/>
            </p:cNvCxnSpPr>
            <p:nvPr/>
          </p:nvCxnSpPr>
          <p:spPr>
            <a:xfrm>
              <a:off x="3140092" y="2540575"/>
              <a:ext cx="241590" cy="70"/>
            </a:xfrm>
            <a:prstGeom prst="straightConnector1">
              <a:avLst/>
            </a:prstGeom>
            <a:noFill/>
            <a:ln w="19050" cap="flat" cmpd="sng">
              <a:solidFill>
                <a:schemeClr val="dk2"/>
              </a:solidFill>
              <a:prstDash val="solid"/>
              <a:round/>
              <a:headEnd type="none" w="lg" len="lg"/>
              <a:tailEnd type="triangle" w="lg" len="lg"/>
            </a:ln>
          </p:spPr>
        </p:cxnSp>
        <p:cxnSp>
          <p:nvCxnSpPr>
            <p:cNvPr id="925" name="Shape 925"/>
            <p:cNvCxnSpPr>
              <a:stCxn id="923" idx="3"/>
              <a:endCxn id="916" idx="1"/>
            </p:cNvCxnSpPr>
            <p:nvPr/>
          </p:nvCxnSpPr>
          <p:spPr>
            <a:xfrm flipV="1">
              <a:off x="3912682" y="2540575"/>
              <a:ext cx="335633" cy="70"/>
            </a:xfrm>
            <a:prstGeom prst="straightConnector1">
              <a:avLst/>
            </a:prstGeom>
            <a:noFill/>
            <a:ln w="19050" cap="flat" cmpd="sng">
              <a:solidFill>
                <a:schemeClr val="dk2"/>
              </a:solidFill>
              <a:prstDash val="solid"/>
              <a:round/>
              <a:headEnd type="none" w="lg" len="lg"/>
              <a:tailEnd type="triangle" w="lg" len="lg"/>
            </a:ln>
          </p:spPr>
        </p:cxnSp>
        <p:sp>
          <p:nvSpPr>
            <p:cNvPr id="926" name="Shape 926"/>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cxnSp>
          <p:nvCxnSpPr>
            <p:cNvPr id="927" name="Shape 927"/>
            <p:cNvCxnSpPr>
              <a:stCxn id="916" idx="3"/>
              <a:endCxn id="926" idx="1"/>
            </p:cNvCxnSpPr>
            <p:nvPr/>
          </p:nvCxnSpPr>
          <p:spPr>
            <a:xfrm>
              <a:off x="4794929" y="2540575"/>
              <a:ext cx="267270" cy="70"/>
            </a:xfrm>
            <a:prstGeom prst="straightConnector1">
              <a:avLst/>
            </a:prstGeom>
            <a:noFill/>
            <a:ln w="19050" cap="flat" cmpd="sng">
              <a:solidFill>
                <a:schemeClr val="dk2"/>
              </a:solidFill>
              <a:prstDash val="solid"/>
              <a:round/>
              <a:headEnd type="none" w="lg" len="lg"/>
              <a:tailEnd type="triangle" w="lg" len="lg"/>
            </a:ln>
          </p:spPr>
        </p:cxnSp>
        <p:cxnSp>
          <p:nvCxnSpPr>
            <p:cNvPr id="928" name="Shape 928"/>
            <p:cNvCxnSpPr>
              <a:stCxn id="926" idx="3"/>
            </p:cNvCxnSpPr>
            <p:nvPr/>
          </p:nvCxnSpPr>
          <p:spPr>
            <a:xfrm>
              <a:off x="5593200" y="2540645"/>
              <a:ext cx="396000" cy="0"/>
            </a:xfrm>
            <a:prstGeom prst="straightConnector1">
              <a:avLst/>
            </a:prstGeom>
            <a:noFill/>
            <a:ln w="19050" cap="flat" cmpd="sng">
              <a:solidFill>
                <a:schemeClr val="dk2"/>
              </a:solidFill>
              <a:prstDash val="solid"/>
              <a:round/>
              <a:headEnd type="none" w="lg" len="lg"/>
              <a:tailEnd type="triangle" w="lg" len="lg"/>
            </a:ln>
          </p:spPr>
        </p:cxnSp>
        <p:sp>
          <p:nvSpPr>
            <p:cNvPr id="930" name="Shape 930"/>
            <p:cNvSpPr/>
            <p:nvPr/>
          </p:nvSpPr>
          <p:spPr>
            <a:xfrm>
              <a:off x="721775" y="3578645"/>
              <a:ext cx="664038" cy="510300"/>
            </a:xfrm>
            <a:prstGeom prst="rect">
              <a:avLst/>
            </a:prstGeom>
            <a:solidFill>
              <a:srgbClr val="D9D2E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2</a:t>
              </a:r>
            </a:p>
          </p:txBody>
        </p:sp>
        <p:cxnSp>
          <p:nvCxnSpPr>
            <p:cNvPr id="931" name="Shape 931"/>
            <p:cNvCxnSpPr>
              <a:stCxn id="930" idx="2"/>
              <a:endCxn id="932" idx="3"/>
            </p:cNvCxnSpPr>
            <p:nvPr/>
          </p:nvCxnSpPr>
          <p:spPr>
            <a:xfrm rot="5400000" flipH="1" flipV="1">
              <a:off x="1571211" y="2259810"/>
              <a:ext cx="1311718" cy="2346553"/>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933" name="Shape 933"/>
            <p:cNvCxnSpPr>
              <a:stCxn id="930" idx="0"/>
            </p:cNvCxnSpPr>
            <p:nvPr/>
          </p:nvCxnSpPr>
          <p:spPr>
            <a:xfrm rot="5400000" flipH="1" flipV="1">
              <a:off x="1000396" y="2861047"/>
              <a:ext cx="770997" cy="664199"/>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934" name="Shape 934"/>
            <p:cNvCxnSpPr>
              <a:stCxn id="930" idx="2"/>
              <a:endCxn id="935" idx="3"/>
            </p:cNvCxnSpPr>
            <p:nvPr/>
          </p:nvCxnSpPr>
          <p:spPr>
            <a:xfrm rot="5400000" flipH="1" flipV="1">
              <a:off x="2411461" y="1419558"/>
              <a:ext cx="1311717" cy="4027054"/>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932" name="Shape 932"/>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6" name="Shape 936"/>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5" name="Shape 935"/>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sp>
        <p:nvSpPr>
          <p:cNvPr id="6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grpSp>
        <p:nvGrpSpPr>
          <p:cNvPr id="63" name="Shape 839"/>
          <p:cNvGrpSpPr/>
          <p:nvPr/>
        </p:nvGrpSpPr>
        <p:grpSpPr>
          <a:xfrm>
            <a:off x="246185" y="3142767"/>
            <a:ext cx="4781772" cy="1319525"/>
            <a:chOff x="721551" y="2079924"/>
            <a:chExt cx="7280407" cy="2009021"/>
          </a:xfrm>
        </p:grpSpPr>
        <p:sp>
          <p:nvSpPr>
            <p:cNvPr id="64" name="Shape 840"/>
            <p:cNvSpPr/>
            <p:nvPr/>
          </p:nvSpPr>
          <p:spPr>
            <a:xfrm>
              <a:off x="873848"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smtClean="0">
                  <a:solidFill>
                    <a:srgbClr val="000000"/>
                  </a:solidFill>
                  <a:latin typeface="Arial"/>
                  <a:ea typeface="Arial"/>
                  <a:cs typeface="Arial"/>
                  <a:sym typeface="Arial"/>
                </a:rPr>
                <a:t>h</a:t>
              </a:r>
              <a:r>
                <a:rPr lang="en" sz="1400" kern="0" baseline="-25000" dirty="0" smtClean="0">
                  <a:solidFill>
                    <a:srgbClr val="000000"/>
                  </a:solidFill>
                  <a:latin typeface="Arial"/>
                  <a:ea typeface="Arial"/>
                  <a:cs typeface="Arial"/>
                  <a:sym typeface="Arial"/>
                </a:rPr>
                <a:t>0</a:t>
              </a:r>
              <a:endParaRPr lang="en" sz="1400" kern="0" baseline="-25000" dirty="0">
                <a:solidFill>
                  <a:srgbClr val="000000"/>
                </a:solidFill>
                <a:latin typeface="Arial"/>
                <a:ea typeface="Arial"/>
                <a:cs typeface="Arial"/>
                <a:sym typeface="Arial"/>
              </a:endParaRPr>
            </a:p>
          </p:txBody>
        </p:sp>
        <p:sp>
          <p:nvSpPr>
            <p:cNvPr id="65" name="Shape 84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66" name="Shape 842"/>
            <p:cNvSpPr/>
            <p:nvPr/>
          </p:nvSpPr>
          <p:spPr>
            <a:xfrm>
              <a:off x="2554373"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67" name="Shape 843"/>
            <p:cNvCxnSpPr/>
            <p:nvPr/>
          </p:nvCxnSpPr>
          <p:spPr>
            <a:xfrm flipH="1" flipV="1">
              <a:off x="1966663" y="2795795"/>
              <a:ext cx="12" cy="450405"/>
            </a:xfrm>
            <a:prstGeom prst="straightConnector1">
              <a:avLst/>
            </a:prstGeom>
            <a:noFill/>
            <a:ln w="19050" cap="flat" cmpd="sng">
              <a:solidFill>
                <a:schemeClr val="dk2"/>
              </a:solidFill>
              <a:prstDash val="solid"/>
              <a:round/>
              <a:headEnd type="none" w="lg" len="lg"/>
              <a:tailEnd type="triangle" w="lg" len="lg"/>
            </a:ln>
          </p:spPr>
        </p:cxnSp>
        <p:cxnSp>
          <p:nvCxnSpPr>
            <p:cNvPr id="68" name="Shape 845"/>
            <p:cNvCxnSpPr/>
            <p:nvPr/>
          </p:nvCxnSpPr>
          <p:spPr>
            <a:xfrm>
              <a:off x="1417654" y="2540576"/>
              <a:ext cx="283508" cy="70"/>
            </a:xfrm>
            <a:prstGeom prst="straightConnector1">
              <a:avLst/>
            </a:prstGeom>
            <a:noFill/>
            <a:ln w="19050" cap="flat" cmpd="sng">
              <a:solidFill>
                <a:schemeClr val="dk2"/>
              </a:solidFill>
              <a:prstDash val="solid"/>
              <a:round/>
              <a:headEnd type="none" w="lg" len="lg"/>
              <a:tailEnd type="triangle" w="lg" len="lg"/>
            </a:ln>
          </p:spPr>
        </p:cxnSp>
        <p:cxnSp>
          <p:nvCxnSpPr>
            <p:cNvPr id="69" name="Shape 846"/>
            <p:cNvCxnSpPr/>
            <p:nvPr/>
          </p:nvCxnSpPr>
          <p:spPr>
            <a:xfrm flipV="1">
              <a:off x="2232163" y="2540576"/>
              <a:ext cx="322211" cy="70"/>
            </a:xfrm>
            <a:prstGeom prst="straightConnector1">
              <a:avLst/>
            </a:prstGeom>
            <a:noFill/>
            <a:ln w="19050" cap="flat" cmpd="sng">
              <a:solidFill>
                <a:schemeClr val="dk2"/>
              </a:solidFill>
              <a:prstDash val="solid"/>
              <a:round/>
              <a:headEnd type="none" w="lg" len="lg"/>
              <a:tailEnd type="triangle" w="lg" len="lg"/>
            </a:ln>
          </p:spPr>
        </p:cxnSp>
        <p:sp>
          <p:nvSpPr>
            <p:cNvPr id="70" name="Shape 847"/>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71" name="Shape 848"/>
            <p:cNvSpPr/>
            <p:nvPr/>
          </p:nvSpPr>
          <p:spPr>
            <a:xfrm>
              <a:off x="4229328"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72" name="Shape 849"/>
            <p:cNvCxnSpPr/>
            <p:nvPr/>
          </p:nvCxnSpPr>
          <p:spPr>
            <a:xfrm>
              <a:off x="3098180" y="2540576"/>
              <a:ext cx="283502" cy="70"/>
            </a:xfrm>
            <a:prstGeom prst="straightConnector1">
              <a:avLst/>
            </a:prstGeom>
            <a:noFill/>
            <a:ln w="19050" cap="flat" cmpd="sng">
              <a:solidFill>
                <a:schemeClr val="dk2"/>
              </a:solidFill>
              <a:prstDash val="solid"/>
              <a:round/>
              <a:headEnd type="none" w="lg" len="lg"/>
              <a:tailEnd type="triangle" w="lg" len="lg"/>
            </a:ln>
          </p:spPr>
        </p:cxnSp>
        <p:cxnSp>
          <p:nvCxnSpPr>
            <p:cNvPr id="73" name="Shape 850"/>
            <p:cNvCxnSpPr/>
            <p:nvPr/>
          </p:nvCxnSpPr>
          <p:spPr>
            <a:xfrm flipH="1" flipV="1">
              <a:off x="3647182" y="2795795"/>
              <a:ext cx="6" cy="450405"/>
            </a:xfrm>
            <a:prstGeom prst="straightConnector1">
              <a:avLst/>
            </a:prstGeom>
            <a:noFill/>
            <a:ln w="19050" cap="flat" cmpd="sng">
              <a:solidFill>
                <a:schemeClr val="dk2"/>
              </a:solidFill>
              <a:prstDash val="solid"/>
              <a:round/>
              <a:headEnd type="none" w="lg" len="lg"/>
              <a:tailEnd type="triangle" w="lg" len="lg"/>
            </a:ln>
          </p:spPr>
        </p:cxnSp>
        <p:cxnSp>
          <p:nvCxnSpPr>
            <p:cNvPr id="74" name="Shape 852"/>
            <p:cNvCxnSpPr/>
            <p:nvPr/>
          </p:nvCxnSpPr>
          <p:spPr>
            <a:xfrm flipV="1">
              <a:off x="3912682" y="2540576"/>
              <a:ext cx="316646" cy="70"/>
            </a:xfrm>
            <a:prstGeom prst="straightConnector1">
              <a:avLst/>
            </a:prstGeom>
            <a:noFill/>
            <a:ln w="19050" cap="flat" cmpd="sng">
              <a:solidFill>
                <a:schemeClr val="dk2"/>
              </a:solidFill>
              <a:prstDash val="solid"/>
              <a:round/>
              <a:headEnd type="none" w="lg" len="lg"/>
              <a:tailEnd type="triangle" w="lg" len="lg"/>
            </a:ln>
          </p:spPr>
        </p:cxnSp>
        <p:sp>
          <p:nvSpPr>
            <p:cNvPr id="75" name="Shape 853"/>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76" name="Shape 854"/>
            <p:cNvSpPr/>
            <p:nvPr/>
          </p:nvSpPr>
          <p:spPr>
            <a:xfrm>
              <a:off x="5909854"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77" name="Shape 855"/>
            <p:cNvSpPr/>
            <p:nvPr/>
          </p:nvSpPr>
          <p:spPr>
            <a:xfrm>
              <a:off x="5055591"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cxnSp>
          <p:nvCxnSpPr>
            <p:cNvPr id="78" name="Shape 856"/>
            <p:cNvCxnSpPr/>
            <p:nvPr/>
          </p:nvCxnSpPr>
          <p:spPr>
            <a:xfrm flipV="1">
              <a:off x="5327700" y="2795795"/>
              <a:ext cx="2" cy="450405"/>
            </a:xfrm>
            <a:prstGeom prst="straightConnector1">
              <a:avLst/>
            </a:prstGeom>
            <a:noFill/>
            <a:ln w="19050" cap="flat" cmpd="sng">
              <a:solidFill>
                <a:schemeClr val="dk2"/>
              </a:solidFill>
              <a:prstDash val="solid"/>
              <a:round/>
              <a:headEnd type="none" w="lg" len="lg"/>
              <a:tailEnd type="triangle" w="lg" len="lg"/>
            </a:ln>
          </p:spPr>
        </p:cxnSp>
        <p:cxnSp>
          <p:nvCxnSpPr>
            <p:cNvPr id="79" name="Shape 857"/>
            <p:cNvCxnSpPr/>
            <p:nvPr/>
          </p:nvCxnSpPr>
          <p:spPr>
            <a:xfrm>
              <a:off x="4813916" y="2540576"/>
              <a:ext cx="248284" cy="70"/>
            </a:xfrm>
            <a:prstGeom prst="straightConnector1">
              <a:avLst/>
            </a:prstGeom>
            <a:noFill/>
            <a:ln w="19050" cap="flat" cmpd="sng">
              <a:solidFill>
                <a:schemeClr val="dk2"/>
              </a:solidFill>
              <a:prstDash val="solid"/>
              <a:round/>
              <a:headEnd type="none" w="lg" len="lg"/>
              <a:tailEnd type="triangle" w="lg" len="lg"/>
            </a:ln>
          </p:spPr>
        </p:cxnSp>
        <p:cxnSp>
          <p:nvCxnSpPr>
            <p:cNvPr id="80" name="Shape 858"/>
            <p:cNvCxnSpPr/>
            <p:nvPr/>
          </p:nvCxnSpPr>
          <p:spPr>
            <a:xfrm flipV="1">
              <a:off x="5593201" y="2540576"/>
              <a:ext cx="316653" cy="70"/>
            </a:xfrm>
            <a:prstGeom prst="straightConnector1">
              <a:avLst/>
            </a:prstGeom>
            <a:noFill/>
            <a:ln w="19050" cap="flat" cmpd="sng">
              <a:solidFill>
                <a:schemeClr val="dk2"/>
              </a:solidFill>
              <a:prstDash val="solid"/>
              <a:round/>
              <a:headEnd type="none" w="lg" len="lg"/>
              <a:tailEnd type="triangle" w="lg" len="lg"/>
            </a:ln>
          </p:spPr>
        </p:cxnSp>
        <p:cxnSp>
          <p:nvCxnSpPr>
            <p:cNvPr id="81" name="Shape 859"/>
            <p:cNvCxnSpPr/>
            <p:nvPr/>
          </p:nvCxnSpPr>
          <p:spPr>
            <a:xfrm>
              <a:off x="6494443" y="2540576"/>
              <a:ext cx="231953" cy="0"/>
            </a:xfrm>
            <a:prstGeom prst="straightConnector1">
              <a:avLst/>
            </a:prstGeom>
            <a:noFill/>
            <a:ln w="19050" cap="flat" cmpd="sng">
              <a:solidFill>
                <a:schemeClr val="dk2"/>
              </a:solidFill>
              <a:prstDash val="solid"/>
              <a:round/>
              <a:headEnd type="none" w="lg" len="lg"/>
              <a:tailEnd type="triangle" w="lg" len="lg"/>
            </a:ln>
          </p:spPr>
        </p:cxnSp>
        <p:sp>
          <p:nvSpPr>
            <p:cNvPr id="82" name="Shape 860"/>
            <p:cNvSpPr txBox="1"/>
            <p:nvPr/>
          </p:nvSpPr>
          <p:spPr>
            <a:xfrm>
              <a:off x="6688075" y="207992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83" name="Shape 851"/>
            <p:cNvSpPr/>
            <p:nvPr/>
          </p:nvSpPr>
          <p:spPr>
            <a:xfrm>
              <a:off x="3375080"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84" name="Shape 844"/>
            <p:cNvSpPr/>
            <p:nvPr/>
          </p:nvSpPr>
          <p:spPr>
            <a:xfrm>
              <a:off x="1694567"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x</a:t>
              </a:r>
              <a:r>
                <a:rPr lang="en" sz="1400" kern="0" baseline="-25000" dirty="0">
                  <a:solidFill>
                    <a:srgbClr val="000000"/>
                  </a:solidFill>
                  <a:latin typeface="Arial"/>
                  <a:ea typeface="Arial"/>
                  <a:cs typeface="Arial"/>
                  <a:sym typeface="Arial"/>
                </a:rPr>
                <a:t>1</a:t>
              </a:r>
            </a:p>
          </p:txBody>
        </p:sp>
        <p:sp>
          <p:nvSpPr>
            <p:cNvPr id="85" name="Shape 861"/>
            <p:cNvSpPr/>
            <p:nvPr/>
          </p:nvSpPr>
          <p:spPr>
            <a:xfrm>
              <a:off x="721551" y="3578645"/>
              <a:ext cx="664485"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1</a:t>
              </a:r>
            </a:p>
          </p:txBody>
        </p:sp>
        <p:cxnSp>
          <p:nvCxnSpPr>
            <p:cNvPr id="86" name="Shape 862"/>
            <p:cNvCxnSpPr/>
            <p:nvPr/>
          </p:nvCxnSpPr>
          <p:spPr>
            <a:xfrm rot="5400000" flipH="1" flipV="1">
              <a:off x="1571211" y="2259808"/>
              <a:ext cx="1311717" cy="2346554"/>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87" name="Shape 864"/>
            <p:cNvCxnSpPr/>
            <p:nvPr/>
          </p:nvCxnSpPr>
          <p:spPr>
            <a:xfrm rot="5400000" flipH="1" flipV="1">
              <a:off x="1000395" y="2861048"/>
              <a:ext cx="770997" cy="664201"/>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8" name="Shape 865"/>
            <p:cNvCxnSpPr/>
            <p:nvPr/>
          </p:nvCxnSpPr>
          <p:spPr>
            <a:xfrm rot="5400000" flipH="1" flipV="1">
              <a:off x="2411461" y="1419559"/>
              <a:ext cx="1311717" cy="4027053"/>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89" name="Shape 863"/>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0" name="Shape 866"/>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91" name="Shape 867"/>
            <p:cNvCxnSpPr/>
            <p:nvPr/>
          </p:nvCxnSpPr>
          <p:spPr>
            <a:xfrm rot="5400000" flipH="1" flipV="1">
              <a:off x="3544124" y="511193"/>
              <a:ext cx="1087421" cy="6068082"/>
            </a:xfrm>
            <a:prstGeom prst="curvedConnector3">
              <a:avLst>
                <a:gd name="adj1" fmla="val -32007"/>
              </a:avLst>
            </a:prstGeom>
            <a:noFill/>
            <a:ln w="19050" cap="flat" cmpd="sng">
              <a:solidFill>
                <a:schemeClr val="dk2"/>
              </a:solidFill>
              <a:prstDash val="solid"/>
              <a:round/>
              <a:headEnd type="none" w="lg" len="lg"/>
              <a:tailEnd type="triangle" w="lg" len="lg"/>
            </a:ln>
          </p:spPr>
        </p:cxnSp>
        <p:sp>
          <p:nvSpPr>
            <p:cNvPr id="92" name="Shape 868"/>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 name="Shape 869"/>
            <p:cNvSpPr/>
            <p:nvPr/>
          </p:nvSpPr>
          <p:spPr>
            <a:xfrm>
              <a:off x="7417369"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T</a:t>
              </a:r>
            </a:p>
          </p:txBody>
        </p:sp>
        <p:cxnSp>
          <p:nvCxnSpPr>
            <p:cNvPr id="94" name="Shape 870"/>
            <p:cNvCxnSpPr/>
            <p:nvPr/>
          </p:nvCxnSpPr>
          <p:spPr>
            <a:xfrm>
              <a:off x="7200964" y="2540575"/>
              <a:ext cx="311400" cy="0"/>
            </a:xfrm>
            <a:prstGeom prst="straightConnector1">
              <a:avLst/>
            </a:prstGeom>
            <a:noFill/>
            <a:ln w="19050" cap="flat" cmpd="sng">
              <a:solidFill>
                <a:schemeClr val="dk2"/>
              </a:solidFill>
              <a:prstDash val="solid"/>
              <a:round/>
              <a:headEnd type="none" w="lg" len="lg"/>
              <a:tailEnd type="triangle" w="lg" len="lg"/>
            </a:ln>
          </p:spPr>
        </p:cxnSp>
      </p:grpSp>
    </p:spTree>
    <p:extLst>
      <p:ext uri="{BB962C8B-B14F-4D97-AF65-F5344CB8AC3E}">
        <p14:creationId xmlns:p14="http://schemas.microsoft.com/office/powerpoint/2010/main" val="15031904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2" name="Shape 942"/>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43" name="Shape 943"/>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944" name="Shape 944"/>
          <p:cNvSpPr/>
          <p:nvPr/>
        </p:nvSpPr>
        <p:spPr>
          <a:xfrm>
            <a:off x="2776200" y="972025"/>
            <a:ext cx="6169200" cy="29751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4751615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50" name="Shape 950"/>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51" name="Shape 951"/>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952" name="Shape 952"/>
          <p:cNvSpPr/>
          <p:nvPr/>
        </p:nvSpPr>
        <p:spPr>
          <a:xfrm>
            <a:off x="2776200" y="972025"/>
            <a:ext cx="6169200" cy="16938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7" name="Picture 6"/>
          <p:cNvPicPr>
            <a:picLocks noChangeAspect="1"/>
          </p:cNvPicPr>
          <p:nvPr/>
        </p:nvPicPr>
        <p:blipFill>
          <a:blip r:embed="rId4"/>
          <a:stretch>
            <a:fillRect/>
          </a:stretch>
        </p:blipFill>
        <p:spPr>
          <a:xfrm>
            <a:off x="3352800" y="1447800"/>
            <a:ext cx="5702300" cy="393700"/>
          </a:xfrm>
          <a:prstGeom prst="rect">
            <a:avLst/>
          </a:prstGeom>
          <a:ln>
            <a:solidFill>
              <a:srgbClr val="000000"/>
            </a:solidFill>
          </a:ln>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691606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9" name="Shape 959"/>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60" name="Shape 960"/>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170854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Shape 965"/>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967" name="Shape 967"/>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sp>
        <p:nvSpPr>
          <p:cNvPr id="968" name="Shape 968"/>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buClr>
                <a:srgbClr val="000000"/>
              </a:buClr>
              <a:buSzPct val="45833"/>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buClr>
                <a:srgbClr val="000000"/>
              </a:buClr>
              <a:buSzPct val="50000"/>
            </a:pPr>
            <a:r>
              <a:rPr lang="en" sz="2200" kern="0" dirty="0">
                <a:solidFill>
                  <a:srgbClr val="000000"/>
                </a:solidFill>
                <a:latin typeface="Arial"/>
                <a:ea typeface="Arial"/>
                <a:cs typeface="Arial"/>
                <a:sym typeface="Arial"/>
              </a:rPr>
              <a:t>At test-time sample characters one at a time, feed back to model</a:t>
            </a:r>
          </a:p>
        </p:txBody>
      </p:sp>
      <p:sp>
        <p:nvSpPr>
          <p:cNvPr id="969" name="Shape 969"/>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70" name="Shape 970"/>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971" name="Shape 971"/>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972" name="Shape 972"/>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973" name="Shape 973"/>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974" name="Shape 974"/>
          <p:cNvCxnSpPr>
            <a:endCxn id="970"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975" name="Shape 975"/>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976" name="Shape 976"/>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977" name="Shape 977"/>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978" name="Shape 978"/>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979" name="Shape 979"/>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980" name="Shape 980"/>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981" name="Shape 981"/>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982" name="Shape 982"/>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983" name="Shape 983"/>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984" name="Shape 984"/>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985" name="Shape 985"/>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986" name="Shape 986"/>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987" name="Shape 987"/>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988" name="Shape 988"/>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89" name="Shape 989"/>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0" name="Shape 990"/>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1" name="Shape 991"/>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2" name="Shape 992"/>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3" name="Shape 993"/>
          <p:cNvSpPr/>
          <p:nvPr/>
        </p:nvSpPr>
        <p:spPr>
          <a:xfrm>
            <a:off x="6977175" y="931375"/>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4" name="Shape 994"/>
          <p:cNvSpPr/>
          <p:nvPr/>
        </p:nvSpPr>
        <p:spPr>
          <a:xfrm>
            <a:off x="6467825" y="931372"/>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115970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Shape 999"/>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01" name="Shape 1001"/>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cxnSp>
        <p:nvCxnSpPr>
          <p:cNvPr id="1002" name="Shape 1002"/>
          <p:cNvCxnSpPr>
            <a:stCxn id="1003" idx="7"/>
            <a:endCxn id="1004" idx="3"/>
          </p:cNvCxnSpPr>
          <p:nvPr/>
        </p:nvCxnSpPr>
        <p:spPr>
          <a:xfrm rot="-5400000" flipH="1">
            <a:off x="4265328" y="2978646"/>
            <a:ext cx="4065600" cy="446700"/>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04" name="Shape 1004"/>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05" name="Shape 1005"/>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1006" name="Shape 1006"/>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1007" name="Shape 1007"/>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1008" name="Shape 1008"/>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1009" name="Shape 1009"/>
          <p:cNvCxnSpPr>
            <a:endCxn id="1005"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10" name="Shape 1010"/>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11" name="Shape 1011"/>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12" name="Shape 1012"/>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1013" name="Shape 1013"/>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1014" name="Shape 1014"/>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1015" name="Shape 1015"/>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16" name="Shape 1016"/>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17" name="Shape 1017"/>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1018" name="Shape 1018"/>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19" name="Shape 1019"/>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1020" name="Shape 1020"/>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1021" name="Shape 1021"/>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22" name="Shape 1022"/>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1003" name="Shape 1003"/>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3" name="Shape 1023"/>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4" name="Shape 1024"/>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5" name="Shape 1025"/>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6" name="Shape 1026"/>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7" name="Shape 1027"/>
          <p:cNvSpPr/>
          <p:nvPr/>
        </p:nvSpPr>
        <p:spPr>
          <a:xfrm>
            <a:off x="6977175" y="931375"/>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8" name="Shape 1028"/>
          <p:cNvSpPr/>
          <p:nvPr/>
        </p:nvSpPr>
        <p:spPr>
          <a:xfrm>
            <a:off x="6467825" y="931382"/>
            <a:ext cx="1727700" cy="35052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9" name="Shape 1029"/>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pPr>
            <a:r>
              <a:rPr lang="en" sz="2200" kern="0" dirty="0">
                <a:solidFill>
                  <a:srgbClr val="000000"/>
                </a:solidFill>
                <a:latin typeface="Arial"/>
                <a:ea typeface="Arial"/>
                <a:cs typeface="Arial"/>
                <a:sym typeface="Arial"/>
              </a:rPr>
              <a:t>At test-time sample characters one at a time, feed back to model</a:t>
            </a:r>
          </a:p>
        </p:txBody>
      </p:sp>
      <p:sp>
        <p:nvSpPr>
          <p:cNvPr id="3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672082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Shape 1034"/>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36" name="Shape 1036"/>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cxnSp>
        <p:nvCxnSpPr>
          <p:cNvPr id="1037" name="Shape 1037"/>
          <p:cNvCxnSpPr>
            <a:stCxn id="1038" idx="7"/>
            <a:endCxn id="1039" idx="3"/>
          </p:cNvCxnSpPr>
          <p:nvPr/>
        </p:nvCxnSpPr>
        <p:spPr>
          <a:xfrm rot="-5400000" flipH="1">
            <a:off x="4265328" y="2978646"/>
            <a:ext cx="4065600" cy="446700"/>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39" name="Shape 1039"/>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40" name="Shape 1040"/>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1041" name="Shape 1041"/>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1042" name="Shape 1042"/>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1043" name="Shape 1043"/>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1044" name="Shape 1044"/>
          <p:cNvCxnSpPr>
            <a:endCxn id="1040"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45" name="Shape 1045"/>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46" name="Shape 1046"/>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47" name="Shape 1047"/>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1048" name="Shape 1048"/>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1049" name="Shape 1049"/>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1050" name="Shape 1050"/>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51" name="Shape 1051"/>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52" name="Shape 1052"/>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1053" name="Shape 1053"/>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54" name="Shape 1054"/>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1055" name="Shape 1055"/>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1056" name="Shape 1056"/>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57" name="Shape 1057"/>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1038" name="Shape 1038"/>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58" name="Shape 1058"/>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59" name="Shape 1059"/>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0" name="Shape 1060"/>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1" name="Shape 1061"/>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2" name="Shape 1062"/>
          <p:cNvSpPr/>
          <p:nvPr/>
        </p:nvSpPr>
        <p:spPr>
          <a:xfrm>
            <a:off x="6977175" y="931375"/>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3" name="Shape 1063"/>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pPr>
            <a:r>
              <a:rPr lang="en" sz="2200" kern="0" dirty="0">
                <a:solidFill>
                  <a:srgbClr val="000000"/>
                </a:solidFill>
                <a:latin typeface="Arial"/>
                <a:ea typeface="Arial"/>
                <a:cs typeface="Arial"/>
                <a:sym typeface="Arial"/>
              </a:rPr>
              <a:t>At test-time sample characters one at a time, feed back to model</a:t>
            </a:r>
          </a:p>
        </p:txBody>
      </p:sp>
      <p:sp>
        <p:nvSpPr>
          <p:cNvPr id="3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0358229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Shape 1068"/>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70" name="Shape 1070"/>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cxnSp>
        <p:nvCxnSpPr>
          <p:cNvPr id="1071" name="Shape 1071"/>
          <p:cNvCxnSpPr>
            <a:stCxn id="1072" idx="7"/>
            <a:endCxn id="1073" idx="3"/>
          </p:cNvCxnSpPr>
          <p:nvPr/>
        </p:nvCxnSpPr>
        <p:spPr>
          <a:xfrm rot="-5400000" flipH="1">
            <a:off x="4265328" y="2978646"/>
            <a:ext cx="4065600" cy="446700"/>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73" name="Shape 1073"/>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74" name="Shape 1074"/>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1075" name="Shape 1075"/>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1076" name="Shape 1076"/>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1077" name="Shape 1077"/>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1078" name="Shape 1078"/>
          <p:cNvCxnSpPr>
            <a:endCxn id="1074"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79" name="Shape 1079"/>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80" name="Shape 1080"/>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81" name="Shape 1081"/>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1082" name="Shape 1082"/>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1083" name="Shape 1083"/>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1084" name="Shape 1084"/>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85" name="Shape 1085"/>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86" name="Shape 1086"/>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1087" name="Shape 1087"/>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88" name="Shape 1088"/>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1089" name="Shape 1089"/>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1090" name="Shape 1090"/>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91" name="Shape 1091"/>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1072" name="Shape 1072"/>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92" name="Shape 1092"/>
          <p:cNvCxnSpPr>
            <a:stCxn id="1093" idx="7"/>
            <a:endCxn id="1094" idx="3"/>
          </p:cNvCxnSpPr>
          <p:nvPr/>
        </p:nvCxnSpPr>
        <p:spPr>
          <a:xfrm rot="-5400000" flipH="1">
            <a:off x="5085528" y="2920446"/>
            <a:ext cx="3931200" cy="581100"/>
          </a:xfrm>
          <a:prstGeom prst="curvedConnector5">
            <a:avLst>
              <a:gd name="adj1" fmla="val -6532"/>
              <a:gd name="adj2" fmla="val 49995"/>
              <a:gd name="adj3" fmla="val 105203"/>
            </a:avLst>
          </a:prstGeom>
          <a:noFill/>
          <a:ln w="19050" cap="flat" cmpd="sng">
            <a:solidFill>
              <a:schemeClr val="dk2"/>
            </a:solidFill>
            <a:prstDash val="solid"/>
            <a:round/>
            <a:headEnd type="none" w="lg" len="lg"/>
            <a:tailEnd type="triangle" w="lg" len="lg"/>
          </a:ln>
        </p:spPr>
      </p:cxnSp>
      <p:sp>
        <p:nvSpPr>
          <p:cNvPr id="1094" name="Shape 1094"/>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93" name="Shape 1093"/>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95" name="Shape 1095"/>
          <p:cNvCxnSpPr>
            <a:stCxn id="1096" idx="7"/>
            <a:endCxn id="1097" idx="3"/>
          </p:cNvCxnSpPr>
          <p:nvPr/>
        </p:nvCxnSpPr>
        <p:spPr>
          <a:xfrm rot="-5400000" flipH="1">
            <a:off x="5763378" y="2928396"/>
            <a:ext cx="3959100" cy="593100"/>
          </a:xfrm>
          <a:prstGeom prst="curvedConnector5">
            <a:avLst>
              <a:gd name="adj1" fmla="val -6486"/>
              <a:gd name="adj2" fmla="val 49998"/>
              <a:gd name="adj3" fmla="val 103246"/>
            </a:avLst>
          </a:prstGeom>
          <a:noFill/>
          <a:ln w="19050" cap="flat" cmpd="sng">
            <a:solidFill>
              <a:schemeClr val="dk2"/>
            </a:solidFill>
            <a:prstDash val="solid"/>
            <a:round/>
            <a:headEnd type="none" w="lg" len="lg"/>
            <a:tailEnd type="triangle" w="lg" len="lg"/>
          </a:ln>
        </p:spPr>
      </p:cxnSp>
      <p:sp>
        <p:nvSpPr>
          <p:cNvPr id="1097" name="Shape 1097"/>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96" name="Shape 1096"/>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98" name="Shape 1098"/>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pPr>
            <a:r>
              <a:rPr lang="en" sz="2200" kern="0" dirty="0">
                <a:solidFill>
                  <a:srgbClr val="000000"/>
                </a:solidFill>
                <a:latin typeface="Arial"/>
                <a:ea typeface="Arial"/>
                <a:cs typeface="Arial"/>
                <a:sym typeface="Arial"/>
              </a:rPr>
              <a:t>At test-time sample characters one at a time, feed back to model</a:t>
            </a:r>
          </a:p>
        </p:txBody>
      </p:sp>
      <p:sp>
        <p:nvSpPr>
          <p:cNvPr id="3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1271099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Image Captioning</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49</a:t>
            </a:fld>
            <a:endParaRPr lang="en-US"/>
          </a:p>
        </p:txBody>
      </p:sp>
      <p:pic>
        <p:nvPicPr>
          <p:cNvPr id="91" name="Picture 90"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90" y="1933044"/>
            <a:ext cx="1689810" cy="1267356"/>
          </a:xfrm>
          <a:prstGeom prst="rect">
            <a:avLst/>
          </a:prstGeom>
          <a:ln w="12700">
            <a:solidFill>
              <a:schemeClr val="tx1"/>
            </a:solidFill>
          </a:ln>
        </p:spPr>
      </p:pic>
      <p:grpSp>
        <p:nvGrpSpPr>
          <p:cNvPr id="92" name="Group 91"/>
          <p:cNvGrpSpPr/>
          <p:nvPr/>
        </p:nvGrpSpPr>
        <p:grpSpPr>
          <a:xfrm>
            <a:off x="838200" y="2119003"/>
            <a:ext cx="5652023" cy="1629441"/>
            <a:chOff x="838200" y="2119003"/>
            <a:chExt cx="5652023" cy="1629441"/>
          </a:xfrm>
        </p:grpSpPr>
        <p:grpSp>
          <p:nvGrpSpPr>
            <p:cNvPr id="93" name="Group 92"/>
            <p:cNvGrpSpPr/>
            <p:nvPr/>
          </p:nvGrpSpPr>
          <p:grpSpPr>
            <a:xfrm>
              <a:off x="3310521" y="2510342"/>
              <a:ext cx="1277574" cy="436917"/>
              <a:chOff x="3310521" y="2510342"/>
              <a:chExt cx="1277574" cy="436917"/>
            </a:xfrm>
          </p:grpSpPr>
          <p:sp>
            <p:nvSpPr>
              <p:cNvPr id="160" name="Rectangle 159"/>
              <p:cNvSpPr>
                <a:spLocks noChangeAspect="1"/>
              </p:cNvSpPr>
              <p:nvPr/>
            </p:nvSpPr>
            <p:spPr>
              <a:xfrm>
                <a:off x="4504871" y="2864035"/>
                <a:ext cx="83224" cy="83224"/>
              </a:xfrm>
              <a:prstGeom prst="rect">
                <a:avLst/>
              </a:prstGeom>
              <a:blipFill rotWithShape="1">
                <a:blip r:embed="rId3"/>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2" name="Straight Connector 161"/>
              <p:cNvCxnSpPr>
                <a:stCxn id="161" idx="0"/>
                <a:endCxn id="160"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a:stCxn id="167" idx="0"/>
                <a:endCxn id="160"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a:stCxn id="167" idx="2"/>
                <a:endCxn id="160"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65" name="Rectangle 164"/>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8" name="Straight Connector 167"/>
              <p:cNvCxnSpPr>
                <a:stCxn id="166" idx="0"/>
                <a:endCxn id="160"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a:stCxn id="165" idx="0"/>
                <a:endCxn id="160"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94" name="Group 206"/>
            <p:cNvGrpSpPr/>
            <p:nvPr/>
          </p:nvGrpSpPr>
          <p:grpSpPr>
            <a:xfrm>
              <a:off x="4021151" y="2265098"/>
              <a:ext cx="749014" cy="749014"/>
              <a:chOff x="8773045" y="1214694"/>
              <a:chExt cx="1645920" cy="1645920"/>
            </a:xfrm>
          </p:grpSpPr>
          <p:sp>
            <p:nvSpPr>
              <p:cNvPr id="153" name="Rectangle 152"/>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5" name="Rectangle 94"/>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9" name="Group 211"/>
            <p:cNvGrpSpPr/>
            <p:nvPr/>
          </p:nvGrpSpPr>
          <p:grpSpPr>
            <a:xfrm>
              <a:off x="2133600" y="2119003"/>
              <a:ext cx="1040298" cy="1040298"/>
              <a:chOff x="5572662" y="2317477"/>
              <a:chExt cx="2286000" cy="2286000"/>
            </a:xfrm>
          </p:grpSpPr>
          <p:sp>
            <p:nvSpPr>
              <p:cNvPr id="149" name="Rectangle 148"/>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p:cNvSpPr>
                <a:spLocks noChangeAspect="1"/>
              </p:cNvSpPr>
              <p:nvPr/>
            </p:nvSpPr>
            <p:spPr>
              <a:xfrm>
                <a:off x="6029862" y="2774677"/>
                <a:ext cx="1828800" cy="1828800"/>
              </a:xfrm>
              <a:prstGeom prst="rect">
                <a:avLst/>
              </a:prstGeom>
              <a:blipFill rotWithShape="1">
                <a:blip r:embed="rId4"/>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00" name="Straight Connector 99"/>
            <p:cNvCxnSpPr>
              <a:stCxn id="142" idx="0"/>
              <a:endCxn id="115"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148" idx="2"/>
              <a:endCxn id="119"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02" name="Rectangle 101"/>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3" name="Straight Connector 102"/>
            <p:cNvCxnSpPr>
              <a:stCxn id="102" idx="0"/>
              <a:endCxn id="105"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102" idx="2"/>
              <a:endCxn id="105"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105" name="Rectangle 104"/>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8" name="Straight Connector 107"/>
            <p:cNvCxnSpPr>
              <a:stCxn id="106" idx="0"/>
              <a:endCxn id="107"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106" idx="2"/>
              <a:endCxn id="107"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110" name="Group 226"/>
            <p:cNvGrpSpPr/>
            <p:nvPr/>
          </p:nvGrpSpPr>
          <p:grpSpPr>
            <a:xfrm>
              <a:off x="4760257" y="2346326"/>
              <a:ext cx="582566" cy="582567"/>
              <a:chOff x="11541722" y="1891905"/>
              <a:chExt cx="1280160" cy="1280160"/>
            </a:xfrm>
          </p:grpSpPr>
          <p:sp>
            <p:nvSpPr>
              <p:cNvPr id="142" name="Rectangle 141"/>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1" name="Rectangle 110"/>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Straight Connector 112"/>
            <p:cNvCxnSpPr>
              <a:stCxn id="111" idx="2"/>
              <a:endCxn id="112"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111" idx="0"/>
              <a:endCxn id="112"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5" name="Oval 114"/>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 name="Oval 115"/>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7" name="Oval 116"/>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8" name="Oval 117"/>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9" name="Oval 118"/>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0" name="Straight Connector 119"/>
            <p:cNvCxnSpPr>
              <a:stCxn id="148" idx="2"/>
              <a:endCxn id="115"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a:stCxn id="142" idx="0"/>
              <a:endCxn id="119"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22" name="Oval 121"/>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3" name="Oval 122"/>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4" name="Oval 123"/>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5" name="Oval 124"/>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6" name="Oval 125"/>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7" name="Straight Connector 126"/>
            <p:cNvCxnSpPr>
              <a:stCxn id="119" idx="6"/>
              <a:endCxn id="126"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a:stCxn id="115" idx="6"/>
              <a:endCxn id="122"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15" idx="6"/>
              <a:endCxn id="126"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a:stCxn id="119" idx="6"/>
              <a:endCxn id="122"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31" name="Left Brace 130"/>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2" name="TextBox 131"/>
            <p:cNvSpPr txBox="1"/>
            <p:nvPr/>
          </p:nvSpPr>
          <p:spPr>
            <a:xfrm>
              <a:off x="1073126" y="3409410"/>
              <a:ext cx="1018227" cy="338554"/>
            </a:xfrm>
            <a:prstGeom prst="rect">
              <a:avLst/>
            </a:prstGeom>
            <a:noFill/>
          </p:spPr>
          <p:txBody>
            <a:bodyPr wrap="none" rtlCol="0">
              <a:spAutoFit/>
            </a:bodyPr>
            <a:lstStyle/>
            <a:p>
              <a:r>
                <a:rPr lang="en-US" sz="800" dirty="0"/>
                <a:t>C</a:t>
              </a:r>
              <a:r>
                <a:rPr lang="en-US" sz="800" dirty="0" smtClean="0"/>
                <a:t>onvolution </a:t>
              </a:r>
              <a:r>
                <a:rPr lang="en-US" sz="800" dirty="0"/>
                <a:t>L</a:t>
              </a:r>
              <a:r>
                <a:rPr lang="en-US" sz="800" dirty="0" smtClean="0"/>
                <a:t>ayer</a:t>
              </a:r>
              <a:br>
                <a:rPr lang="en-US" sz="800" dirty="0" smtClean="0"/>
              </a:br>
              <a:r>
                <a:rPr lang="en-US" sz="800" dirty="0" smtClean="0"/>
                <a:t>+ Non-Linearity</a:t>
              </a:r>
              <a:endParaRPr lang="en-US" sz="800" dirty="0"/>
            </a:p>
          </p:txBody>
        </p:sp>
        <p:sp>
          <p:nvSpPr>
            <p:cNvPr id="133" name="Left Brace 132"/>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4" name="TextBox 133"/>
            <p:cNvSpPr txBox="1"/>
            <p:nvPr/>
          </p:nvSpPr>
          <p:spPr>
            <a:xfrm>
              <a:off x="2819400" y="3409890"/>
              <a:ext cx="813043" cy="215444"/>
            </a:xfrm>
            <a:prstGeom prst="rect">
              <a:avLst/>
            </a:prstGeom>
            <a:noFill/>
          </p:spPr>
          <p:txBody>
            <a:bodyPr wrap="none" rtlCol="0">
              <a:spAutoFit/>
            </a:bodyPr>
            <a:lstStyle/>
            <a:p>
              <a:r>
                <a:rPr lang="en-US" sz="800" dirty="0" smtClean="0"/>
                <a:t>Pooling </a:t>
              </a:r>
              <a:r>
                <a:rPr lang="en-US" sz="800" dirty="0"/>
                <a:t>L</a:t>
              </a:r>
              <a:r>
                <a:rPr lang="en-US" sz="800" dirty="0" smtClean="0"/>
                <a:t>ayer</a:t>
              </a:r>
              <a:endParaRPr lang="en-US" sz="800" dirty="0"/>
            </a:p>
          </p:txBody>
        </p:sp>
        <p:sp>
          <p:nvSpPr>
            <p:cNvPr id="135" name="Left Brace 134"/>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6" name="TextBox 135"/>
            <p:cNvSpPr txBox="1"/>
            <p:nvPr/>
          </p:nvSpPr>
          <p:spPr>
            <a:xfrm>
              <a:off x="3657600" y="3409890"/>
              <a:ext cx="1018227" cy="338554"/>
            </a:xfrm>
            <a:prstGeom prst="rect">
              <a:avLst/>
            </a:prstGeom>
            <a:noFill/>
          </p:spPr>
          <p:txBody>
            <a:bodyPr wrap="none" rtlCol="0">
              <a:spAutoFit/>
            </a:bodyPr>
            <a:lstStyle/>
            <a:p>
              <a:r>
                <a:rPr lang="en-US" sz="800" dirty="0"/>
                <a:t>Convolution Layer</a:t>
              </a:r>
              <a:br>
                <a:rPr lang="en-US" sz="800" dirty="0"/>
              </a:br>
              <a:r>
                <a:rPr lang="en-US" sz="800" dirty="0"/>
                <a:t>+ Non-Linearity</a:t>
              </a:r>
            </a:p>
          </p:txBody>
        </p:sp>
        <p:sp>
          <p:nvSpPr>
            <p:cNvPr id="137" name="Left Brace 136"/>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8" name="TextBox 137"/>
            <p:cNvSpPr txBox="1"/>
            <p:nvPr/>
          </p:nvSpPr>
          <p:spPr>
            <a:xfrm>
              <a:off x="4597157" y="3409890"/>
              <a:ext cx="813043" cy="215444"/>
            </a:xfrm>
            <a:prstGeom prst="rect">
              <a:avLst/>
            </a:prstGeom>
            <a:noFill/>
          </p:spPr>
          <p:txBody>
            <a:bodyPr wrap="none" rtlCol="0">
              <a:spAutoFit/>
            </a:bodyPr>
            <a:lstStyle/>
            <a:p>
              <a:r>
                <a:rPr lang="en-US" sz="800" dirty="0"/>
                <a:t>Pooling Layer</a:t>
              </a:r>
            </a:p>
          </p:txBody>
        </p:sp>
        <p:sp>
          <p:nvSpPr>
            <p:cNvPr id="139" name="Left Brace 138"/>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0" name="TextBox 139"/>
            <p:cNvSpPr txBox="1"/>
            <p:nvPr/>
          </p:nvSpPr>
          <p:spPr>
            <a:xfrm>
              <a:off x="5318107" y="3410522"/>
              <a:ext cx="1172116" cy="215444"/>
            </a:xfrm>
            <a:prstGeom prst="rect">
              <a:avLst/>
            </a:prstGeom>
            <a:noFill/>
          </p:spPr>
          <p:txBody>
            <a:bodyPr wrap="none" rtlCol="0">
              <a:spAutoFit/>
            </a:bodyPr>
            <a:lstStyle/>
            <a:p>
              <a:r>
                <a:rPr lang="en-US" sz="800" dirty="0" smtClean="0"/>
                <a:t>Fully-Connected MLP</a:t>
              </a:r>
              <a:endParaRPr lang="en-US" sz="800" dirty="0"/>
            </a:p>
          </p:txBody>
        </p:sp>
      </p:grpSp>
      <p:sp>
        <p:nvSpPr>
          <p:cNvPr id="173" name="TextBox 172"/>
          <p:cNvSpPr txBox="1"/>
          <p:nvPr/>
        </p:nvSpPr>
        <p:spPr>
          <a:xfrm>
            <a:off x="207382" y="1371600"/>
            <a:ext cx="4136168" cy="461665"/>
          </a:xfrm>
          <a:prstGeom prst="rect">
            <a:avLst/>
          </a:prstGeom>
          <a:noFill/>
        </p:spPr>
        <p:txBody>
          <a:bodyPr wrap="none" rtlCol="0">
            <a:spAutoFit/>
          </a:bodyPr>
          <a:lstStyle/>
          <a:p>
            <a:r>
              <a:rPr lang="en-US" sz="2400" dirty="0" smtClean="0">
                <a:solidFill>
                  <a:schemeClr val="accent1"/>
                </a:solidFill>
              </a:rPr>
              <a:t>Image Embedding (</a:t>
            </a:r>
            <a:r>
              <a:rPr lang="en-US" sz="2400" dirty="0" err="1" smtClean="0">
                <a:solidFill>
                  <a:schemeClr val="accent1"/>
                </a:solidFill>
              </a:rPr>
              <a:t>VGGNet</a:t>
            </a:r>
            <a:r>
              <a:rPr lang="en-US" sz="2400" dirty="0" smtClean="0">
                <a:solidFill>
                  <a:schemeClr val="accent1"/>
                </a:solidFill>
              </a:rPr>
              <a:t>)</a:t>
            </a:r>
            <a:endParaRPr lang="en-US" sz="2400" dirty="0">
              <a:solidFill>
                <a:schemeClr val="accent1"/>
              </a:solidFill>
            </a:endParaRPr>
          </a:p>
        </p:txBody>
      </p:sp>
      <p:pic>
        <p:nvPicPr>
          <p:cNvPr id="179" name="Picture 178"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494" y="1163848"/>
            <a:ext cx="1772684" cy="1271016"/>
          </a:xfrm>
          <a:prstGeom prst="rect">
            <a:avLst/>
          </a:prstGeom>
          <a:ln>
            <a:solidFill>
              <a:schemeClr val="tx1"/>
            </a:solidFill>
          </a:ln>
        </p:spPr>
      </p:pic>
      <p:grpSp>
        <p:nvGrpSpPr>
          <p:cNvPr id="182" name="Group 181"/>
          <p:cNvGrpSpPr/>
          <p:nvPr/>
        </p:nvGrpSpPr>
        <p:grpSpPr>
          <a:xfrm>
            <a:off x="5486840" y="1902023"/>
            <a:ext cx="1218760" cy="1222177"/>
            <a:chOff x="5486840" y="1902023"/>
            <a:chExt cx="1218760" cy="1222177"/>
          </a:xfrm>
        </p:grpSpPr>
        <p:sp>
          <p:nvSpPr>
            <p:cNvPr id="174" name="Rectangle 173"/>
            <p:cNvSpPr/>
            <p:nvPr/>
          </p:nvSpPr>
          <p:spPr bwMode="auto">
            <a:xfrm>
              <a:off x="5867400" y="2209800"/>
              <a:ext cx="533400" cy="914400"/>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1" name="TextBox 180"/>
            <p:cNvSpPr txBox="1"/>
            <p:nvPr/>
          </p:nvSpPr>
          <p:spPr>
            <a:xfrm>
              <a:off x="5486840" y="1902023"/>
              <a:ext cx="1218760" cy="307777"/>
            </a:xfrm>
            <a:prstGeom prst="rect">
              <a:avLst/>
            </a:prstGeom>
            <a:noFill/>
          </p:spPr>
          <p:txBody>
            <a:bodyPr wrap="square" rtlCol="0">
              <a:spAutoFit/>
            </a:bodyPr>
            <a:lstStyle/>
            <a:p>
              <a:pPr algn="ctr"/>
              <a:r>
                <a:rPr lang="en-US" sz="1400" dirty="0" smtClean="0"/>
                <a:t>4096-dim</a:t>
              </a:r>
              <a:endParaRPr lang="en-US" sz="1400" dirty="0"/>
            </a:p>
          </p:txBody>
        </p:sp>
      </p:grpSp>
    </p:spTree>
    <p:extLst>
      <p:ext uri="{BB962C8B-B14F-4D97-AF65-F5344CB8AC3E}">
        <p14:creationId xmlns:p14="http://schemas.microsoft.com/office/powerpoint/2010/main" val="174742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10474E-6 -1.43452E-7 L -0.19176 0.11106 " pathEditMode="relative" ptsTypes="AA">
                                      <p:cBhvr>
                                        <p:cTn id="6" dur="500" fill="hold"/>
                                        <p:tgtEl>
                                          <p:spTgt spid="179"/>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179"/>
                                        </p:tgtEl>
                                        <p:attrNameLst>
                                          <p:attrName>style.visibility</p:attrName>
                                        </p:attrNameLst>
                                      </p:cBhvr>
                                      <p:to>
                                        <p:strVal val="hidden"/>
                                      </p:to>
                                    </p:set>
                                  </p:sub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9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Synonyms</a:t>
            </a:r>
            <a:endParaRPr lang="en-US" dirty="0"/>
          </a:p>
        </p:txBody>
      </p:sp>
      <p:sp>
        <p:nvSpPr>
          <p:cNvPr id="3" name="Content Placeholder 2"/>
          <p:cNvSpPr>
            <a:spLocks noGrp="1"/>
          </p:cNvSpPr>
          <p:nvPr>
            <p:ph idx="1"/>
          </p:nvPr>
        </p:nvSpPr>
        <p:spPr/>
        <p:txBody>
          <a:bodyPr>
            <a:normAutofit lnSpcReduction="10000"/>
          </a:bodyPr>
          <a:lstStyle/>
          <a:p>
            <a:r>
              <a:rPr lang="en-US" dirty="0" smtClean="0"/>
              <a:t>Recurrent Neural Networks (RNNs)</a:t>
            </a:r>
          </a:p>
          <a:p>
            <a:endParaRPr lang="en-US" dirty="0" smtClean="0"/>
          </a:p>
          <a:p>
            <a:r>
              <a:rPr lang="en-US" dirty="0" smtClean="0"/>
              <a:t>Recursive </a:t>
            </a:r>
            <a:r>
              <a:rPr lang="en-US" dirty="0"/>
              <a:t>Neural </a:t>
            </a:r>
            <a:r>
              <a:rPr lang="en-US" dirty="0" smtClean="0"/>
              <a:t>Networks</a:t>
            </a:r>
          </a:p>
          <a:p>
            <a:pPr lvl="1"/>
            <a:r>
              <a:rPr lang="en-US" dirty="0" smtClean="0"/>
              <a:t>General family; think graphs instead of chains</a:t>
            </a:r>
            <a:endParaRPr lang="en-US" dirty="0"/>
          </a:p>
          <a:p>
            <a:endParaRPr lang="en-US" dirty="0" smtClean="0"/>
          </a:p>
          <a:p>
            <a:r>
              <a:rPr lang="en-US" dirty="0" smtClean="0"/>
              <a:t>Types:</a:t>
            </a:r>
          </a:p>
          <a:p>
            <a:pPr lvl="1"/>
            <a:r>
              <a:rPr lang="en-US" dirty="0" smtClean="0"/>
              <a:t>“Vanilla” RNNs</a:t>
            </a:r>
          </a:p>
          <a:p>
            <a:pPr lvl="1"/>
            <a:r>
              <a:rPr lang="en-US" dirty="0" smtClean="0"/>
              <a:t>Long Short Term Memory (LSTMs)</a:t>
            </a:r>
          </a:p>
          <a:p>
            <a:pPr lvl="1"/>
            <a:r>
              <a:rPr lang="en-US" dirty="0" smtClean="0"/>
              <a:t>Gated Recurrent Units (GRUs)</a:t>
            </a:r>
          </a:p>
          <a:p>
            <a:pPr lvl="1"/>
            <a:r>
              <a:rPr lang="mr-IN" dirty="0" smtClean="0"/>
              <a:t>…</a:t>
            </a:r>
            <a:endParaRPr lang="en-US" dirty="0"/>
          </a:p>
          <a:p>
            <a:endParaRPr lang="en-US" dirty="0" smtClean="0"/>
          </a:p>
          <a:p>
            <a:r>
              <a:rPr lang="en-US" dirty="0" smtClean="0"/>
              <a:t>Algorithms</a:t>
            </a:r>
          </a:p>
          <a:p>
            <a:pPr lvl="1"/>
            <a:r>
              <a:rPr lang="en-US" dirty="0" err="1" smtClean="0"/>
              <a:t>BackProp</a:t>
            </a:r>
            <a:r>
              <a:rPr lang="en-US" dirty="0" smtClean="0"/>
              <a:t> Through Time (BPTT)</a:t>
            </a:r>
          </a:p>
          <a:p>
            <a:pPr lvl="1"/>
            <a:r>
              <a:rPr lang="en-US" dirty="0" err="1"/>
              <a:t>BackProp</a:t>
            </a:r>
            <a:r>
              <a:rPr lang="en-US" dirty="0"/>
              <a:t> Through </a:t>
            </a:r>
            <a:r>
              <a:rPr lang="en-US" dirty="0" smtClean="0"/>
              <a:t>Structure </a:t>
            </a:r>
            <a:r>
              <a:rPr lang="en-US" dirty="0"/>
              <a:t>(</a:t>
            </a:r>
            <a:r>
              <a:rPr lang="en-US" dirty="0" smtClean="0"/>
              <a:t>BPTS)</a:t>
            </a:r>
            <a:endParaRPr lang="en-US" dirty="0"/>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a:t>
            </a:fld>
            <a:endParaRPr lang="en-US"/>
          </a:p>
        </p:txBody>
      </p:sp>
    </p:spTree>
    <p:extLst>
      <p:ext uri="{BB962C8B-B14F-4D97-AF65-F5344CB8AC3E}">
        <p14:creationId xmlns:p14="http://schemas.microsoft.com/office/powerpoint/2010/main" val="38083736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Image Captioning</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50</a:t>
            </a:fld>
            <a:endParaRPr lang="en-US"/>
          </a:p>
        </p:txBody>
      </p:sp>
      <p:grpSp>
        <p:nvGrpSpPr>
          <p:cNvPr id="91" name="Group 90"/>
          <p:cNvGrpSpPr/>
          <p:nvPr/>
        </p:nvGrpSpPr>
        <p:grpSpPr>
          <a:xfrm>
            <a:off x="207382" y="1371600"/>
            <a:ext cx="6498218" cy="2376844"/>
            <a:chOff x="207382" y="1371600"/>
            <a:chExt cx="6498218" cy="2376844"/>
          </a:xfrm>
        </p:grpSpPr>
        <p:pic>
          <p:nvPicPr>
            <p:cNvPr id="6" name="Picture 5"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90" y="1933044"/>
              <a:ext cx="1689810" cy="1267356"/>
            </a:xfrm>
            <a:prstGeom prst="rect">
              <a:avLst/>
            </a:prstGeom>
            <a:ln w="12700">
              <a:solidFill>
                <a:schemeClr val="tx1"/>
              </a:solidFill>
            </a:ln>
          </p:spPr>
        </p:pic>
        <p:grpSp>
          <p:nvGrpSpPr>
            <p:cNvPr id="7" name="Group 6"/>
            <p:cNvGrpSpPr/>
            <p:nvPr/>
          </p:nvGrpSpPr>
          <p:grpSpPr>
            <a:xfrm>
              <a:off x="838200" y="2119003"/>
              <a:ext cx="5652023" cy="1629441"/>
              <a:chOff x="838200" y="2119003"/>
              <a:chExt cx="5652023" cy="1629441"/>
            </a:xfrm>
          </p:grpSpPr>
          <p:grpSp>
            <p:nvGrpSpPr>
              <p:cNvPr id="8" name="Group 7"/>
              <p:cNvGrpSpPr/>
              <p:nvPr/>
            </p:nvGrpSpPr>
            <p:grpSpPr>
              <a:xfrm>
                <a:off x="3310521" y="2510342"/>
                <a:ext cx="1277574" cy="436917"/>
                <a:chOff x="3310521" y="2510342"/>
                <a:chExt cx="1277574" cy="436917"/>
              </a:xfrm>
            </p:grpSpPr>
            <p:sp>
              <p:nvSpPr>
                <p:cNvPr id="74" name="Rectangle 73"/>
                <p:cNvSpPr>
                  <a:spLocks noChangeAspect="1"/>
                </p:cNvSpPr>
                <p:nvPr/>
              </p:nvSpPr>
              <p:spPr>
                <a:xfrm>
                  <a:off x="4504871" y="2864035"/>
                  <a:ext cx="83224" cy="83224"/>
                </a:xfrm>
                <a:prstGeom prst="rect">
                  <a:avLst/>
                </a:prstGeom>
                <a:blipFill rotWithShape="1">
                  <a:blip r:embed="rId3"/>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 name="Straight Connector 75"/>
                <p:cNvCxnSpPr>
                  <a:stCxn id="75" idx="0"/>
                  <a:endCxn id="74"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81" idx="0"/>
                  <a:endCxn id="74"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81" idx="2"/>
                  <a:endCxn id="74"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9" name="Rectangle 78"/>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Connector 81"/>
                <p:cNvCxnSpPr>
                  <a:stCxn id="80" idx="0"/>
                  <a:endCxn id="74"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9" idx="0"/>
                  <a:endCxn id="74"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9" name="Group 206"/>
              <p:cNvGrpSpPr/>
              <p:nvPr/>
            </p:nvGrpSpPr>
            <p:grpSpPr>
              <a:xfrm>
                <a:off x="4021151" y="2265098"/>
                <a:ext cx="749014" cy="749014"/>
                <a:chOff x="8773045" y="1214694"/>
                <a:chExt cx="1645920" cy="1645920"/>
              </a:xfrm>
            </p:grpSpPr>
            <p:sp>
              <p:nvSpPr>
                <p:cNvPr id="67" name="Rectangle 66"/>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211"/>
              <p:cNvGrpSpPr/>
              <p:nvPr/>
            </p:nvGrpSpPr>
            <p:grpSpPr>
              <a:xfrm>
                <a:off x="2133600" y="2119003"/>
                <a:ext cx="1040298" cy="1040298"/>
                <a:chOff x="5572662" y="2317477"/>
                <a:chExt cx="2286000" cy="2286000"/>
              </a:xfrm>
            </p:grpSpPr>
            <p:sp>
              <p:nvSpPr>
                <p:cNvPr id="63" name="Rectangle 62"/>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a:spLocks noChangeAspect="1"/>
                </p:cNvSpPr>
                <p:nvPr/>
              </p:nvSpPr>
              <p:spPr>
                <a:xfrm>
                  <a:off x="6029862" y="2774677"/>
                  <a:ext cx="1828800" cy="1828800"/>
                </a:xfrm>
                <a:prstGeom prst="rect">
                  <a:avLst/>
                </a:prstGeom>
                <a:blipFill rotWithShape="1">
                  <a:blip r:embed="rId4"/>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5" name="Straight Connector 14"/>
              <p:cNvCxnSpPr>
                <a:stCxn id="56" idx="0"/>
                <a:endCxn id="30"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62" idx="2"/>
                <a:endCxn id="34"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7" name="Rectangle 16"/>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stCxn id="17" idx="0"/>
                <a:endCxn id="20"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7" idx="2"/>
                <a:endCxn id="20"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0" name="Rectangle 19"/>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a:stCxn id="21" idx="0"/>
                <a:endCxn id="2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1" idx="2"/>
                <a:endCxn id="2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25" name="Group 226"/>
              <p:cNvGrpSpPr/>
              <p:nvPr/>
            </p:nvGrpSpPr>
            <p:grpSpPr>
              <a:xfrm>
                <a:off x="4760257" y="2346326"/>
                <a:ext cx="582566" cy="582567"/>
                <a:chOff x="11541722" y="1891905"/>
                <a:chExt cx="1280160" cy="1280160"/>
              </a:xfrm>
            </p:grpSpPr>
            <p:sp>
              <p:nvSpPr>
                <p:cNvPr id="56" name="Rectangle 55"/>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a:stCxn id="26" idx="2"/>
                <a:endCxn id="27"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6" idx="0"/>
                <a:endCxn id="27"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Oval 30"/>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Oval 31"/>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Oval 32"/>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Oval 33"/>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5" name="Straight Connector 34"/>
              <p:cNvCxnSpPr>
                <a:stCxn id="62" idx="2"/>
                <a:endCxn id="30"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56" idx="0"/>
                <a:endCxn id="34"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Oval 37"/>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Oval 38"/>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Oval 39"/>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 name="Oval 40"/>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42" name="Straight Connector 41"/>
              <p:cNvCxnSpPr>
                <a:stCxn id="34" idx="6"/>
                <a:endCxn id="41"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0" idx="6"/>
                <a:endCxn id="37"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0" idx="6"/>
                <a:endCxn id="41"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4" idx="6"/>
                <a:endCxn id="37"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6" name="Left Brace 45"/>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TextBox 46"/>
              <p:cNvSpPr txBox="1"/>
              <p:nvPr/>
            </p:nvSpPr>
            <p:spPr>
              <a:xfrm>
                <a:off x="1073126" y="3409410"/>
                <a:ext cx="1018227" cy="338554"/>
              </a:xfrm>
              <a:prstGeom prst="rect">
                <a:avLst/>
              </a:prstGeom>
              <a:noFill/>
            </p:spPr>
            <p:txBody>
              <a:bodyPr wrap="none" rtlCol="0">
                <a:spAutoFit/>
              </a:bodyPr>
              <a:lstStyle/>
              <a:p>
                <a:r>
                  <a:rPr lang="en-US" sz="800" dirty="0"/>
                  <a:t>C</a:t>
                </a:r>
                <a:r>
                  <a:rPr lang="en-US" sz="800" dirty="0" smtClean="0"/>
                  <a:t>onvolution </a:t>
                </a:r>
                <a:r>
                  <a:rPr lang="en-US" sz="800" dirty="0"/>
                  <a:t>L</a:t>
                </a:r>
                <a:r>
                  <a:rPr lang="en-US" sz="800" dirty="0" smtClean="0"/>
                  <a:t>ayer</a:t>
                </a:r>
                <a:br>
                  <a:rPr lang="en-US" sz="800" dirty="0" smtClean="0"/>
                </a:br>
                <a:r>
                  <a:rPr lang="en-US" sz="800" dirty="0" smtClean="0"/>
                  <a:t>+ Non-Linearity</a:t>
                </a:r>
                <a:endParaRPr lang="en-US" sz="800" dirty="0"/>
              </a:p>
            </p:txBody>
          </p:sp>
          <p:sp>
            <p:nvSpPr>
              <p:cNvPr id="48" name="Left Brace 47"/>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TextBox 48"/>
              <p:cNvSpPr txBox="1"/>
              <p:nvPr/>
            </p:nvSpPr>
            <p:spPr>
              <a:xfrm>
                <a:off x="2819400" y="3409890"/>
                <a:ext cx="813043" cy="215444"/>
              </a:xfrm>
              <a:prstGeom prst="rect">
                <a:avLst/>
              </a:prstGeom>
              <a:noFill/>
            </p:spPr>
            <p:txBody>
              <a:bodyPr wrap="none" rtlCol="0">
                <a:spAutoFit/>
              </a:bodyPr>
              <a:lstStyle/>
              <a:p>
                <a:r>
                  <a:rPr lang="en-US" sz="800" dirty="0" smtClean="0"/>
                  <a:t>Pooling </a:t>
                </a:r>
                <a:r>
                  <a:rPr lang="en-US" sz="800" dirty="0"/>
                  <a:t>L</a:t>
                </a:r>
                <a:r>
                  <a:rPr lang="en-US" sz="800" dirty="0" smtClean="0"/>
                  <a:t>ayer</a:t>
                </a:r>
                <a:endParaRPr lang="en-US" sz="800" dirty="0"/>
              </a:p>
            </p:txBody>
          </p:sp>
          <p:sp>
            <p:nvSpPr>
              <p:cNvPr id="50" name="Left Brace 49"/>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TextBox 50"/>
              <p:cNvSpPr txBox="1"/>
              <p:nvPr/>
            </p:nvSpPr>
            <p:spPr>
              <a:xfrm>
                <a:off x="3657600" y="3409890"/>
                <a:ext cx="1018227" cy="338554"/>
              </a:xfrm>
              <a:prstGeom prst="rect">
                <a:avLst/>
              </a:prstGeom>
              <a:noFill/>
            </p:spPr>
            <p:txBody>
              <a:bodyPr wrap="none" rtlCol="0">
                <a:spAutoFit/>
              </a:bodyPr>
              <a:lstStyle/>
              <a:p>
                <a:r>
                  <a:rPr lang="en-US" sz="800" dirty="0"/>
                  <a:t>Convolution Layer</a:t>
                </a:r>
                <a:br>
                  <a:rPr lang="en-US" sz="800" dirty="0"/>
                </a:br>
                <a:r>
                  <a:rPr lang="en-US" sz="800" dirty="0"/>
                  <a:t>+ Non-Linearity</a:t>
                </a:r>
              </a:p>
            </p:txBody>
          </p:sp>
          <p:sp>
            <p:nvSpPr>
              <p:cNvPr id="52" name="Left Brace 51"/>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TextBox 52"/>
              <p:cNvSpPr txBox="1"/>
              <p:nvPr/>
            </p:nvSpPr>
            <p:spPr>
              <a:xfrm>
                <a:off x="4597157" y="3409890"/>
                <a:ext cx="813043" cy="215444"/>
              </a:xfrm>
              <a:prstGeom prst="rect">
                <a:avLst/>
              </a:prstGeom>
              <a:noFill/>
            </p:spPr>
            <p:txBody>
              <a:bodyPr wrap="none" rtlCol="0">
                <a:spAutoFit/>
              </a:bodyPr>
              <a:lstStyle/>
              <a:p>
                <a:r>
                  <a:rPr lang="en-US" sz="800" dirty="0"/>
                  <a:t>Pooling Layer</a:t>
                </a:r>
              </a:p>
            </p:txBody>
          </p:sp>
          <p:sp>
            <p:nvSpPr>
              <p:cNvPr id="54" name="Left Brace 53"/>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 name="TextBox 54"/>
              <p:cNvSpPr txBox="1"/>
              <p:nvPr/>
            </p:nvSpPr>
            <p:spPr>
              <a:xfrm>
                <a:off x="5318107" y="3410522"/>
                <a:ext cx="1172116" cy="215444"/>
              </a:xfrm>
              <a:prstGeom prst="rect">
                <a:avLst/>
              </a:prstGeom>
              <a:noFill/>
            </p:spPr>
            <p:txBody>
              <a:bodyPr wrap="none" rtlCol="0">
                <a:spAutoFit/>
              </a:bodyPr>
              <a:lstStyle/>
              <a:p>
                <a:r>
                  <a:rPr lang="en-US" sz="800" dirty="0" smtClean="0"/>
                  <a:t>Fully-Connected MLP</a:t>
                </a:r>
                <a:endParaRPr lang="en-US" sz="800" dirty="0"/>
              </a:p>
            </p:txBody>
          </p:sp>
        </p:grpSp>
        <p:grpSp>
          <p:nvGrpSpPr>
            <p:cNvPr id="87" name="Group 86"/>
            <p:cNvGrpSpPr/>
            <p:nvPr/>
          </p:nvGrpSpPr>
          <p:grpSpPr>
            <a:xfrm>
              <a:off x="5486840" y="1902023"/>
              <a:ext cx="1218760" cy="1222177"/>
              <a:chOff x="5486840" y="1902023"/>
              <a:chExt cx="1218760" cy="1222177"/>
            </a:xfrm>
          </p:grpSpPr>
          <p:sp>
            <p:nvSpPr>
              <p:cNvPr id="88" name="Rectangle 87"/>
              <p:cNvSpPr/>
              <p:nvPr/>
            </p:nvSpPr>
            <p:spPr bwMode="auto">
              <a:xfrm>
                <a:off x="5867400" y="2209800"/>
                <a:ext cx="533400" cy="914400"/>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TextBox 88"/>
              <p:cNvSpPr txBox="1"/>
              <p:nvPr/>
            </p:nvSpPr>
            <p:spPr>
              <a:xfrm>
                <a:off x="5486840" y="1902023"/>
                <a:ext cx="1218760" cy="307777"/>
              </a:xfrm>
              <a:prstGeom prst="rect">
                <a:avLst/>
              </a:prstGeom>
              <a:noFill/>
            </p:spPr>
            <p:txBody>
              <a:bodyPr wrap="square" rtlCol="0">
                <a:spAutoFit/>
              </a:bodyPr>
              <a:lstStyle/>
              <a:p>
                <a:pPr algn="ctr"/>
                <a:r>
                  <a:rPr lang="en-US" sz="1400" dirty="0" smtClean="0"/>
                  <a:t>4096-dim</a:t>
                </a:r>
                <a:endParaRPr lang="en-US" sz="1400" dirty="0"/>
              </a:p>
            </p:txBody>
          </p:sp>
        </p:grpSp>
        <p:sp>
          <p:nvSpPr>
            <p:cNvPr id="90" name="TextBox 89"/>
            <p:cNvSpPr txBox="1"/>
            <p:nvPr/>
          </p:nvSpPr>
          <p:spPr>
            <a:xfrm>
              <a:off x="207382" y="1371600"/>
              <a:ext cx="4136168" cy="461665"/>
            </a:xfrm>
            <a:prstGeom prst="rect">
              <a:avLst/>
            </a:prstGeom>
            <a:noFill/>
          </p:spPr>
          <p:txBody>
            <a:bodyPr wrap="none" rtlCol="0">
              <a:spAutoFit/>
            </a:bodyPr>
            <a:lstStyle/>
            <a:p>
              <a:r>
                <a:rPr lang="en-US" sz="2400" dirty="0" smtClean="0">
                  <a:solidFill>
                    <a:schemeClr val="accent1"/>
                  </a:solidFill>
                </a:rPr>
                <a:t>Image Embedding (</a:t>
              </a:r>
              <a:r>
                <a:rPr lang="en-US" sz="2400" dirty="0" err="1" smtClean="0">
                  <a:solidFill>
                    <a:schemeClr val="accent1"/>
                  </a:solidFill>
                </a:rPr>
                <a:t>VGGNet</a:t>
              </a:r>
              <a:r>
                <a:rPr lang="en-US" sz="2400" dirty="0" smtClean="0">
                  <a:solidFill>
                    <a:schemeClr val="accent1"/>
                  </a:solidFill>
                </a:rPr>
                <a:t>)</a:t>
              </a:r>
              <a:endParaRPr lang="en-US" sz="2400" dirty="0">
                <a:solidFill>
                  <a:schemeClr val="accent1"/>
                </a:solidFill>
              </a:endParaRPr>
            </a:p>
          </p:txBody>
        </p:sp>
      </p:grpSp>
    </p:spTree>
    <p:extLst>
      <p:ext uri="{BB962C8B-B14F-4D97-AF65-F5344CB8AC3E}">
        <p14:creationId xmlns:p14="http://schemas.microsoft.com/office/powerpoint/2010/main" val="5553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 fill="hold"/>
                                        <p:tgtEl>
                                          <p:spTgt spid="91"/>
                                        </p:tgtEl>
                                      </p:cBhvr>
                                      <p:by x="50000" y="50000"/>
                                    </p:animScale>
                                  </p:childTnLst>
                                </p:cTn>
                              </p:par>
                              <p:par>
                                <p:cTn id="7" presetID="8" presetClass="emph" presetSubtype="0" accel="50000" decel="50000" fill="hold" nodeType="withEffect">
                                  <p:stCondLst>
                                    <p:cond delay="0"/>
                                  </p:stCondLst>
                                  <p:childTnLst>
                                    <p:animRot by="-5400000">
                                      <p:cBhvr>
                                        <p:cTn id="8" dur="1000" fill="hold"/>
                                        <p:tgtEl>
                                          <p:spTgt spid="91"/>
                                        </p:tgtEl>
                                        <p:attrNameLst>
                                          <p:attrName>r</p:attrName>
                                        </p:attrNameLst>
                                      </p:cBhvr>
                                    </p:animRot>
                                  </p:childTnLst>
                                </p:cTn>
                              </p:par>
                              <p:par>
                                <p:cTn id="9" presetID="0" presetClass="path" presetSubtype="0" accel="50000" decel="50000" fill="hold" nodeType="withEffect">
                                  <p:stCondLst>
                                    <p:cond delay="0"/>
                                  </p:stCondLst>
                                  <p:childTnLst>
                                    <p:animMotion origin="layout" path="M 1.65885E-6 4.52568E-6 L -0.16971 0.37112 " pathEditMode="relative" rAng="0" ptsTypes="AA">
                                      <p:cBhvr>
                                        <p:cTn id="10" dur="1000" fill="hold"/>
                                        <p:tgtEl>
                                          <p:spTgt spid="91"/>
                                        </p:tgtEl>
                                        <p:attrNameLst>
                                          <p:attrName>ppt_x</p:attrName>
                                          <p:attrName>ppt_y</p:attrName>
                                        </p:attrNameLst>
                                      </p:cBhvr>
                                      <p:rCtr x="-8494" y="18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Image Captioning</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51</a:t>
            </a:fld>
            <a:endParaRPr lang="en-US"/>
          </a:p>
        </p:txBody>
      </p:sp>
      <p:pic>
        <p:nvPicPr>
          <p:cNvPr id="108" name="Picture 107" descr="cn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1557" y="4503413"/>
            <a:ext cx="3237365" cy="1188720"/>
          </a:xfrm>
          <a:prstGeom prst="rect">
            <a:avLst/>
          </a:prstGeom>
        </p:spPr>
      </p:pic>
      <p:sp>
        <p:nvSpPr>
          <p:cNvPr id="110" name="Rectangle 109"/>
          <p:cNvSpPr/>
          <p:nvPr/>
        </p:nvSpPr>
        <p:spPr bwMode="auto">
          <a:xfrm>
            <a:off x="1819712"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 name="Rectangle 110"/>
          <p:cNvSpPr/>
          <p:nvPr/>
        </p:nvSpPr>
        <p:spPr bwMode="auto">
          <a:xfrm>
            <a:off x="28194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2" name="Rectangle 111"/>
          <p:cNvSpPr/>
          <p:nvPr/>
        </p:nvSpPr>
        <p:spPr bwMode="auto">
          <a:xfrm>
            <a:off x="38100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 name="Rectangle 112"/>
          <p:cNvSpPr/>
          <p:nvPr/>
        </p:nvSpPr>
        <p:spPr bwMode="auto">
          <a:xfrm>
            <a:off x="48006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4" name="Rectangle 113"/>
          <p:cNvSpPr/>
          <p:nvPr/>
        </p:nvSpPr>
        <p:spPr bwMode="auto">
          <a:xfrm>
            <a:off x="57912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 name="Rectangle 114"/>
          <p:cNvSpPr/>
          <p:nvPr/>
        </p:nvSpPr>
        <p:spPr bwMode="auto">
          <a:xfrm>
            <a:off x="77724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 name="Rectangle 115"/>
          <p:cNvSpPr/>
          <p:nvPr/>
        </p:nvSpPr>
        <p:spPr bwMode="auto">
          <a:xfrm>
            <a:off x="67818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17" name="Straight Arrow Connector 116"/>
          <p:cNvCxnSpPr>
            <a:stCxn id="110" idx="3"/>
            <a:endCxn id="111" idx="1"/>
          </p:cNvCxnSpPr>
          <p:nvPr/>
        </p:nvCxnSpPr>
        <p:spPr bwMode="auto">
          <a:xfrm>
            <a:off x="2200712" y="2633365"/>
            <a:ext cx="618688"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18" name="Straight Arrow Connector 117"/>
          <p:cNvCxnSpPr>
            <a:stCxn id="111" idx="3"/>
            <a:endCxn id="112" idx="1"/>
          </p:cNvCxnSpPr>
          <p:nvPr/>
        </p:nvCxnSpPr>
        <p:spPr bwMode="auto">
          <a:xfrm>
            <a:off x="3200400" y="2633365"/>
            <a:ext cx="6096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19" name="Straight Arrow Connector 118"/>
          <p:cNvCxnSpPr>
            <a:stCxn id="112" idx="3"/>
            <a:endCxn id="113" idx="1"/>
          </p:cNvCxnSpPr>
          <p:nvPr/>
        </p:nvCxnSpPr>
        <p:spPr bwMode="auto">
          <a:xfrm>
            <a:off x="4191000" y="2633365"/>
            <a:ext cx="6096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0" name="Straight Arrow Connector 119"/>
          <p:cNvCxnSpPr>
            <a:stCxn id="113" idx="3"/>
            <a:endCxn id="114" idx="1"/>
          </p:cNvCxnSpPr>
          <p:nvPr/>
        </p:nvCxnSpPr>
        <p:spPr bwMode="auto">
          <a:xfrm>
            <a:off x="5181600" y="2633365"/>
            <a:ext cx="6096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1" name="Straight Arrow Connector 120"/>
          <p:cNvCxnSpPr>
            <a:stCxn id="114" idx="3"/>
            <a:endCxn id="116" idx="1"/>
          </p:cNvCxnSpPr>
          <p:nvPr/>
        </p:nvCxnSpPr>
        <p:spPr bwMode="auto">
          <a:xfrm>
            <a:off x="6172200" y="2633365"/>
            <a:ext cx="6096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2" name="Straight Arrow Connector 121"/>
          <p:cNvCxnSpPr>
            <a:stCxn id="116" idx="3"/>
            <a:endCxn id="115" idx="1"/>
          </p:cNvCxnSpPr>
          <p:nvPr/>
        </p:nvCxnSpPr>
        <p:spPr bwMode="auto">
          <a:xfrm>
            <a:off x="7162800" y="2633365"/>
            <a:ext cx="6096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23" name="TextBox 122"/>
          <p:cNvSpPr txBox="1"/>
          <p:nvPr/>
        </p:nvSpPr>
        <p:spPr>
          <a:xfrm rot="16200000">
            <a:off x="1498365" y="2420908"/>
            <a:ext cx="970138" cy="430887"/>
          </a:xfrm>
          <a:prstGeom prst="rect">
            <a:avLst/>
          </a:prstGeom>
          <a:noFill/>
        </p:spPr>
        <p:txBody>
          <a:bodyPr wrap="none" rtlCol="0">
            <a:spAutoFit/>
          </a:bodyPr>
          <a:lstStyle/>
          <a:p>
            <a:r>
              <a:rPr lang="en-US" sz="2200" dirty="0" smtClean="0">
                <a:solidFill>
                  <a:schemeClr val="bg1"/>
                </a:solidFill>
              </a:rPr>
              <a:t>Linear</a:t>
            </a:r>
            <a:endParaRPr lang="en-US" sz="2200" dirty="0">
              <a:solidFill>
                <a:schemeClr val="bg1"/>
              </a:solidFill>
            </a:endParaRPr>
          </a:p>
        </p:txBody>
      </p:sp>
      <p:cxnSp>
        <p:nvCxnSpPr>
          <p:cNvPr id="124" name="Straight Arrow Connector 123"/>
          <p:cNvCxnSpPr>
            <a:endCxn id="110" idx="2"/>
          </p:cNvCxnSpPr>
          <p:nvPr/>
        </p:nvCxnSpPr>
        <p:spPr bwMode="auto">
          <a:xfrm flipH="1" flipV="1">
            <a:off x="2010212" y="3128665"/>
            <a:ext cx="8822" cy="475381"/>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nvGrpSpPr>
          <p:cNvPr id="177" name="Group 176"/>
          <p:cNvGrpSpPr/>
          <p:nvPr/>
        </p:nvGrpSpPr>
        <p:grpSpPr>
          <a:xfrm>
            <a:off x="2528062" y="3128665"/>
            <a:ext cx="957604" cy="822067"/>
            <a:chOff x="2528062" y="3128665"/>
            <a:chExt cx="957604" cy="822067"/>
          </a:xfrm>
        </p:grpSpPr>
        <p:sp>
          <p:nvSpPr>
            <p:cNvPr id="129" name="TextBox 128"/>
            <p:cNvSpPr txBox="1"/>
            <p:nvPr/>
          </p:nvSpPr>
          <p:spPr>
            <a:xfrm>
              <a:off x="2528062" y="3581400"/>
              <a:ext cx="957604" cy="369332"/>
            </a:xfrm>
            <a:prstGeom prst="rect">
              <a:avLst/>
            </a:prstGeom>
            <a:noFill/>
          </p:spPr>
          <p:txBody>
            <a:bodyPr wrap="none" rtlCol="0">
              <a:spAutoFit/>
            </a:bodyPr>
            <a:lstStyle/>
            <a:p>
              <a:r>
                <a:rPr lang="en-US" sz="1800" i="1" dirty="0" smtClean="0"/>
                <a:t>&lt;start&gt;</a:t>
              </a:r>
              <a:endParaRPr lang="en-US" sz="1800" i="1" dirty="0"/>
            </a:p>
          </p:txBody>
        </p:sp>
        <p:cxnSp>
          <p:nvCxnSpPr>
            <p:cNvPr id="130" name="Straight Arrow Connector 129"/>
            <p:cNvCxnSpPr>
              <a:stCxn id="129" idx="0"/>
              <a:endCxn id="111" idx="2"/>
            </p:cNvCxnSpPr>
            <p:nvPr/>
          </p:nvCxnSpPr>
          <p:spPr bwMode="auto">
            <a:xfrm flipV="1">
              <a:off x="3006864" y="3128665"/>
              <a:ext cx="3036" cy="45273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2" name="Group 181"/>
          <p:cNvGrpSpPr/>
          <p:nvPr/>
        </p:nvGrpSpPr>
        <p:grpSpPr>
          <a:xfrm>
            <a:off x="3677987" y="3128665"/>
            <a:ext cx="658018" cy="822067"/>
            <a:chOff x="3677987" y="3128665"/>
            <a:chExt cx="658018" cy="822067"/>
          </a:xfrm>
        </p:grpSpPr>
        <p:sp>
          <p:nvSpPr>
            <p:cNvPr id="133" name="TextBox 132"/>
            <p:cNvSpPr txBox="1"/>
            <p:nvPr/>
          </p:nvSpPr>
          <p:spPr>
            <a:xfrm>
              <a:off x="3677987" y="3581400"/>
              <a:ext cx="658018" cy="369332"/>
            </a:xfrm>
            <a:prstGeom prst="rect">
              <a:avLst/>
            </a:prstGeom>
            <a:noFill/>
          </p:spPr>
          <p:txBody>
            <a:bodyPr wrap="none" rtlCol="0">
              <a:spAutoFit/>
            </a:bodyPr>
            <a:lstStyle/>
            <a:p>
              <a:r>
                <a:rPr lang="en-US" sz="1800" i="1" dirty="0" smtClean="0"/>
                <a:t>Two</a:t>
              </a:r>
              <a:endParaRPr lang="en-US" sz="1800" i="1" dirty="0"/>
            </a:p>
          </p:txBody>
        </p:sp>
        <p:cxnSp>
          <p:nvCxnSpPr>
            <p:cNvPr id="134" name="Straight Arrow Connector 133"/>
            <p:cNvCxnSpPr>
              <a:stCxn id="133" idx="0"/>
              <a:endCxn id="112" idx="2"/>
            </p:cNvCxnSpPr>
            <p:nvPr/>
          </p:nvCxnSpPr>
          <p:spPr bwMode="auto">
            <a:xfrm flipH="1" flipV="1">
              <a:off x="4000500" y="3128665"/>
              <a:ext cx="6496" cy="45273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1" name="Group 180"/>
          <p:cNvGrpSpPr/>
          <p:nvPr/>
        </p:nvGrpSpPr>
        <p:grpSpPr>
          <a:xfrm>
            <a:off x="4530503" y="3128665"/>
            <a:ext cx="934187" cy="817602"/>
            <a:chOff x="4530503" y="3128665"/>
            <a:chExt cx="934187" cy="817602"/>
          </a:xfrm>
        </p:grpSpPr>
        <p:sp>
          <p:nvSpPr>
            <p:cNvPr id="139" name="TextBox 138"/>
            <p:cNvSpPr txBox="1"/>
            <p:nvPr/>
          </p:nvSpPr>
          <p:spPr>
            <a:xfrm>
              <a:off x="4530503" y="3576935"/>
              <a:ext cx="934187" cy="369332"/>
            </a:xfrm>
            <a:prstGeom prst="rect">
              <a:avLst/>
            </a:prstGeom>
            <a:noFill/>
          </p:spPr>
          <p:txBody>
            <a:bodyPr wrap="none" rtlCol="0">
              <a:spAutoFit/>
            </a:bodyPr>
            <a:lstStyle/>
            <a:p>
              <a:r>
                <a:rPr lang="en-US" sz="1800" i="1" dirty="0" smtClean="0"/>
                <a:t>people</a:t>
              </a:r>
              <a:endParaRPr lang="en-US" sz="1800" i="1" dirty="0"/>
            </a:p>
          </p:txBody>
        </p:sp>
        <p:cxnSp>
          <p:nvCxnSpPr>
            <p:cNvPr id="140" name="Straight Arrow Connector 139"/>
            <p:cNvCxnSpPr>
              <a:stCxn id="139" idx="0"/>
              <a:endCxn id="113" idx="2"/>
            </p:cNvCxnSpPr>
            <p:nvPr/>
          </p:nvCxnSpPr>
          <p:spPr bwMode="auto">
            <a:xfrm flipH="1" flipV="1">
              <a:off x="4991100" y="3128665"/>
              <a:ext cx="6497" cy="44827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0" name="Group 179"/>
          <p:cNvGrpSpPr/>
          <p:nvPr/>
        </p:nvGrpSpPr>
        <p:grpSpPr>
          <a:xfrm>
            <a:off x="5671365" y="3128665"/>
            <a:ext cx="624205" cy="813137"/>
            <a:chOff x="5671365" y="3128665"/>
            <a:chExt cx="624205" cy="813137"/>
          </a:xfrm>
        </p:grpSpPr>
        <p:sp>
          <p:nvSpPr>
            <p:cNvPr id="142" name="TextBox 141"/>
            <p:cNvSpPr txBox="1"/>
            <p:nvPr/>
          </p:nvSpPr>
          <p:spPr>
            <a:xfrm>
              <a:off x="5671365" y="3572470"/>
              <a:ext cx="624205" cy="369332"/>
            </a:xfrm>
            <a:prstGeom prst="rect">
              <a:avLst/>
            </a:prstGeom>
            <a:noFill/>
          </p:spPr>
          <p:txBody>
            <a:bodyPr wrap="none" rtlCol="0">
              <a:spAutoFit/>
            </a:bodyPr>
            <a:lstStyle/>
            <a:p>
              <a:r>
                <a:rPr lang="en-US" sz="1800" i="1" dirty="0" smtClean="0"/>
                <a:t>and</a:t>
              </a:r>
              <a:endParaRPr lang="en-US" sz="1800" i="1" dirty="0"/>
            </a:p>
          </p:txBody>
        </p:sp>
        <p:cxnSp>
          <p:nvCxnSpPr>
            <p:cNvPr id="143" name="Straight Arrow Connector 142"/>
            <p:cNvCxnSpPr>
              <a:stCxn id="142" idx="0"/>
              <a:endCxn id="114" idx="2"/>
            </p:cNvCxnSpPr>
            <p:nvPr/>
          </p:nvCxnSpPr>
          <p:spPr bwMode="auto">
            <a:xfrm flipH="1" flipV="1">
              <a:off x="5981700" y="3128665"/>
              <a:ext cx="1768" cy="44380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79" name="Group 178"/>
          <p:cNvGrpSpPr/>
          <p:nvPr/>
        </p:nvGrpSpPr>
        <p:grpSpPr>
          <a:xfrm>
            <a:off x="6671392" y="3128665"/>
            <a:ext cx="598281" cy="808672"/>
            <a:chOff x="6671392" y="3128665"/>
            <a:chExt cx="598281" cy="808672"/>
          </a:xfrm>
        </p:grpSpPr>
        <p:sp>
          <p:nvSpPr>
            <p:cNvPr id="147" name="TextBox 146"/>
            <p:cNvSpPr txBox="1"/>
            <p:nvPr/>
          </p:nvSpPr>
          <p:spPr>
            <a:xfrm>
              <a:off x="6671392" y="3568005"/>
              <a:ext cx="598281" cy="369332"/>
            </a:xfrm>
            <a:prstGeom prst="rect">
              <a:avLst/>
            </a:prstGeom>
            <a:noFill/>
          </p:spPr>
          <p:txBody>
            <a:bodyPr wrap="none" rtlCol="0">
              <a:spAutoFit/>
            </a:bodyPr>
            <a:lstStyle/>
            <a:p>
              <a:r>
                <a:rPr lang="en-US" sz="1800" i="1" dirty="0" smtClean="0"/>
                <a:t>two</a:t>
              </a:r>
              <a:endParaRPr lang="en-US" sz="1800" i="1" dirty="0"/>
            </a:p>
          </p:txBody>
        </p:sp>
        <p:cxnSp>
          <p:nvCxnSpPr>
            <p:cNvPr id="148" name="Straight Arrow Connector 147"/>
            <p:cNvCxnSpPr>
              <a:stCxn id="147" idx="0"/>
              <a:endCxn id="116" idx="2"/>
            </p:cNvCxnSpPr>
            <p:nvPr/>
          </p:nvCxnSpPr>
          <p:spPr bwMode="auto">
            <a:xfrm flipV="1">
              <a:off x="6970533" y="3128665"/>
              <a:ext cx="1767" cy="43934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78" name="Group 177"/>
          <p:cNvGrpSpPr/>
          <p:nvPr/>
        </p:nvGrpSpPr>
        <p:grpSpPr>
          <a:xfrm>
            <a:off x="7465006" y="3128665"/>
            <a:ext cx="996039" cy="804207"/>
            <a:chOff x="7465006" y="3128665"/>
            <a:chExt cx="996039" cy="804207"/>
          </a:xfrm>
        </p:grpSpPr>
        <p:sp>
          <p:nvSpPr>
            <p:cNvPr id="150" name="TextBox 149"/>
            <p:cNvSpPr txBox="1"/>
            <p:nvPr/>
          </p:nvSpPr>
          <p:spPr>
            <a:xfrm>
              <a:off x="7465006" y="3563540"/>
              <a:ext cx="996039" cy="369332"/>
            </a:xfrm>
            <a:prstGeom prst="rect">
              <a:avLst/>
            </a:prstGeom>
            <a:noFill/>
          </p:spPr>
          <p:txBody>
            <a:bodyPr wrap="none" rtlCol="0">
              <a:spAutoFit/>
            </a:bodyPr>
            <a:lstStyle/>
            <a:p>
              <a:r>
                <a:rPr lang="en-US" sz="1800" i="1" dirty="0"/>
                <a:t>h</a:t>
              </a:r>
              <a:r>
                <a:rPr lang="en-US" sz="1800" i="1" dirty="0" smtClean="0"/>
                <a:t>orses.</a:t>
              </a:r>
              <a:endParaRPr lang="en-US" sz="1800" i="1" dirty="0"/>
            </a:p>
          </p:txBody>
        </p:sp>
        <p:cxnSp>
          <p:nvCxnSpPr>
            <p:cNvPr id="151" name="Straight Arrow Connector 150"/>
            <p:cNvCxnSpPr>
              <a:stCxn id="150" idx="0"/>
              <a:endCxn id="115" idx="2"/>
            </p:cNvCxnSpPr>
            <p:nvPr/>
          </p:nvCxnSpPr>
          <p:spPr bwMode="auto">
            <a:xfrm flipH="1" flipV="1">
              <a:off x="7962900" y="3128665"/>
              <a:ext cx="126" cy="43487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sp>
        <p:nvSpPr>
          <p:cNvPr id="153" name="TextBox 152"/>
          <p:cNvSpPr txBox="1"/>
          <p:nvPr/>
        </p:nvSpPr>
        <p:spPr>
          <a:xfrm rot="16200000">
            <a:off x="2587007" y="2418494"/>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sp>
        <p:nvSpPr>
          <p:cNvPr id="154" name="TextBox 153"/>
          <p:cNvSpPr txBox="1"/>
          <p:nvPr/>
        </p:nvSpPr>
        <p:spPr>
          <a:xfrm rot="16200000">
            <a:off x="3577607" y="2418494"/>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sp>
        <p:nvSpPr>
          <p:cNvPr id="155" name="TextBox 154"/>
          <p:cNvSpPr txBox="1"/>
          <p:nvPr/>
        </p:nvSpPr>
        <p:spPr>
          <a:xfrm rot="16200000">
            <a:off x="4568207" y="2418494"/>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sp>
        <p:nvSpPr>
          <p:cNvPr id="156" name="TextBox 155"/>
          <p:cNvSpPr txBox="1"/>
          <p:nvPr/>
        </p:nvSpPr>
        <p:spPr>
          <a:xfrm rot="16200000">
            <a:off x="5558807" y="2418494"/>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sp>
        <p:nvSpPr>
          <p:cNvPr id="157" name="TextBox 156"/>
          <p:cNvSpPr txBox="1"/>
          <p:nvPr/>
        </p:nvSpPr>
        <p:spPr>
          <a:xfrm rot="16200000">
            <a:off x="6549407" y="2418494"/>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sp>
        <p:nvSpPr>
          <p:cNvPr id="158" name="TextBox 157"/>
          <p:cNvSpPr txBox="1"/>
          <p:nvPr/>
        </p:nvSpPr>
        <p:spPr>
          <a:xfrm rot="16200000">
            <a:off x="7540007" y="2419275"/>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grpSp>
        <p:nvGrpSpPr>
          <p:cNvPr id="183" name="Group 182"/>
          <p:cNvGrpSpPr/>
          <p:nvPr/>
        </p:nvGrpSpPr>
        <p:grpSpPr>
          <a:xfrm>
            <a:off x="3533131" y="1367135"/>
            <a:ext cx="928672" cy="770930"/>
            <a:chOff x="3533131" y="1367135"/>
            <a:chExt cx="928672" cy="770930"/>
          </a:xfrm>
        </p:grpSpPr>
        <p:sp>
          <p:nvSpPr>
            <p:cNvPr id="159" name="TextBox 158"/>
            <p:cNvSpPr txBox="1"/>
            <p:nvPr/>
          </p:nvSpPr>
          <p:spPr>
            <a:xfrm>
              <a:off x="3533131" y="1367135"/>
              <a:ext cx="928672" cy="369332"/>
            </a:xfrm>
            <a:prstGeom prst="rect">
              <a:avLst/>
            </a:prstGeom>
            <a:noFill/>
          </p:spPr>
          <p:txBody>
            <a:bodyPr wrap="none" rtlCol="0">
              <a:spAutoFit/>
            </a:bodyPr>
            <a:lstStyle/>
            <a:p>
              <a:r>
                <a:rPr lang="en-US" sz="1800" dirty="0" smtClean="0"/>
                <a:t>P(next)</a:t>
              </a:r>
              <a:endParaRPr lang="en-US" sz="1800" dirty="0"/>
            </a:p>
          </p:txBody>
        </p:sp>
        <p:cxnSp>
          <p:nvCxnSpPr>
            <p:cNvPr id="160" name="Straight Arrow Connector 159"/>
            <p:cNvCxnSpPr>
              <a:stCxn id="112" idx="0"/>
              <a:endCxn id="159" idx="2"/>
            </p:cNvCxnSpPr>
            <p:nvPr/>
          </p:nvCxnSpPr>
          <p:spPr bwMode="auto">
            <a:xfrm flipH="1" flipV="1">
              <a:off x="3997467" y="1736467"/>
              <a:ext cx="3033" cy="4015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7" name="Group 186"/>
          <p:cNvGrpSpPr/>
          <p:nvPr/>
        </p:nvGrpSpPr>
        <p:grpSpPr>
          <a:xfrm>
            <a:off x="4517510" y="1371600"/>
            <a:ext cx="928672" cy="766465"/>
            <a:chOff x="4517510" y="1371600"/>
            <a:chExt cx="928672" cy="766465"/>
          </a:xfrm>
        </p:grpSpPr>
        <p:sp>
          <p:nvSpPr>
            <p:cNvPr id="164" name="TextBox 163"/>
            <p:cNvSpPr txBox="1"/>
            <p:nvPr/>
          </p:nvSpPr>
          <p:spPr>
            <a:xfrm>
              <a:off x="4517510" y="1371600"/>
              <a:ext cx="928672" cy="369332"/>
            </a:xfrm>
            <a:prstGeom prst="rect">
              <a:avLst/>
            </a:prstGeom>
            <a:noFill/>
          </p:spPr>
          <p:txBody>
            <a:bodyPr wrap="none" rtlCol="0">
              <a:spAutoFit/>
            </a:bodyPr>
            <a:lstStyle/>
            <a:p>
              <a:r>
                <a:rPr lang="en-US" sz="1800" dirty="0"/>
                <a:t>P</a:t>
              </a:r>
              <a:r>
                <a:rPr lang="en-US" sz="1800" dirty="0" smtClean="0"/>
                <a:t>(next)</a:t>
              </a:r>
              <a:endParaRPr lang="en-US" sz="1800" dirty="0"/>
            </a:p>
          </p:txBody>
        </p:sp>
        <p:cxnSp>
          <p:nvCxnSpPr>
            <p:cNvPr id="165" name="Straight Arrow Connector 164"/>
            <p:cNvCxnSpPr>
              <a:stCxn id="113" idx="0"/>
              <a:endCxn id="164" idx="2"/>
            </p:cNvCxnSpPr>
            <p:nvPr/>
          </p:nvCxnSpPr>
          <p:spPr bwMode="auto">
            <a:xfrm flipH="1" flipV="1">
              <a:off x="4981846" y="1740932"/>
              <a:ext cx="9254" cy="397133"/>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6" name="Group 185"/>
          <p:cNvGrpSpPr/>
          <p:nvPr/>
        </p:nvGrpSpPr>
        <p:grpSpPr>
          <a:xfrm>
            <a:off x="5515763" y="1367135"/>
            <a:ext cx="928672" cy="770930"/>
            <a:chOff x="5515763" y="1367135"/>
            <a:chExt cx="928672" cy="770930"/>
          </a:xfrm>
        </p:grpSpPr>
        <p:sp>
          <p:nvSpPr>
            <p:cNvPr id="167" name="TextBox 166"/>
            <p:cNvSpPr txBox="1"/>
            <p:nvPr/>
          </p:nvSpPr>
          <p:spPr>
            <a:xfrm>
              <a:off x="5515763" y="1367135"/>
              <a:ext cx="928672" cy="369332"/>
            </a:xfrm>
            <a:prstGeom prst="rect">
              <a:avLst/>
            </a:prstGeom>
            <a:noFill/>
          </p:spPr>
          <p:txBody>
            <a:bodyPr wrap="none" rtlCol="0">
              <a:spAutoFit/>
            </a:bodyPr>
            <a:lstStyle/>
            <a:p>
              <a:r>
                <a:rPr lang="en-US" sz="1800" dirty="0"/>
                <a:t>P</a:t>
              </a:r>
              <a:r>
                <a:rPr lang="en-US" sz="1800" dirty="0" smtClean="0"/>
                <a:t>(next)</a:t>
              </a:r>
              <a:endParaRPr lang="en-US" sz="1800" dirty="0"/>
            </a:p>
          </p:txBody>
        </p:sp>
        <p:cxnSp>
          <p:nvCxnSpPr>
            <p:cNvPr id="168" name="Straight Arrow Connector 167"/>
            <p:cNvCxnSpPr>
              <a:stCxn id="114" idx="0"/>
              <a:endCxn id="167" idx="2"/>
            </p:cNvCxnSpPr>
            <p:nvPr/>
          </p:nvCxnSpPr>
          <p:spPr bwMode="auto">
            <a:xfrm flipH="1" flipV="1">
              <a:off x="5980099" y="1736467"/>
              <a:ext cx="1601" cy="4015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5" name="Group 184"/>
          <p:cNvGrpSpPr/>
          <p:nvPr/>
        </p:nvGrpSpPr>
        <p:grpSpPr>
          <a:xfrm>
            <a:off x="6506363" y="1371600"/>
            <a:ext cx="928672" cy="766465"/>
            <a:chOff x="6506363" y="1371600"/>
            <a:chExt cx="928672" cy="766465"/>
          </a:xfrm>
        </p:grpSpPr>
        <p:sp>
          <p:nvSpPr>
            <p:cNvPr id="170" name="TextBox 169"/>
            <p:cNvSpPr txBox="1"/>
            <p:nvPr/>
          </p:nvSpPr>
          <p:spPr>
            <a:xfrm>
              <a:off x="6506363" y="1371600"/>
              <a:ext cx="928672" cy="369332"/>
            </a:xfrm>
            <a:prstGeom prst="rect">
              <a:avLst/>
            </a:prstGeom>
            <a:noFill/>
          </p:spPr>
          <p:txBody>
            <a:bodyPr wrap="none" rtlCol="0">
              <a:spAutoFit/>
            </a:bodyPr>
            <a:lstStyle/>
            <a:p>
              <a:r>
                <a:rPr lang="en-US" sz="1800" dirty="0"/>
                <a:t>P</a:t>
              </a:r>
              <a:r>
                <a:rPr lang="en-US" sz="1800" dirty="0" smtClean="0"/>
                <a:t>(next)</a:t>
              </a:r>
              <a:endParaRPr lang="en-US" sz="1800" dirty="0"/>
            </a:p>
          </p:txBody>
        </p:sp>
        <p:cxnSp>
          <p:nvCxnSpPr>
            <p:cNvPr id="171" name="Straight Arrow Connector 170"/>
            <p:cNvCxnSpPr>
              <a:stCxn id="116" idx="0"/>
              <a:endCxn id="170" idx="2"/>
            </p:cNvCxnSpPr>
            <p:nvPr/>
          </p:nvCxnSpPr>
          <p:spPr bwMode="auto">
            <a:xfrm flipH="1" flipV="1">
              <a:off x="6970699" y="1740932"/>
              <a:ext cx="1601" cy="397133"/>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4" name="Group 183"/>
          <p:cNvGrpSpPr/>
          <p:nvPr/>
        </p:nvGrpSpPr>
        <p:grpSpPr>
          <a:xfrm>
            <a:off x="7500165" y="1367135"/>
            <a:ext cx="928672" cy="770930"/>
            <a:chOff x="7500165" y="1367135"/>
            <a:chExt cx="928672" cy="770930"/>
          </a:xfrm>
        </p:grpSpPr>
        <p:sp>
          <p:nvSpPr>
            <p:cNvPr id="173" name="TextBox 172"/>
            <p:cNvSpPr txBox="1"/>
            <p:nvPr/>
          </p:nvSpPr>
          <p:spPr>
            <a:xfrm>
              <a:off x="7500165" y="1367135"/>
              <a:ext cx="928672" cy="369332"/>
            </a:xfrm>
            <a:prstGeom prst="rect">
              <a:avLst/>
            </a:prstGeom>
            <a:noFill/>
          </p:spPr>
          <p:txBody>
            <a:bodyPr wrap="none" rtlCol="0">
              <a:spAutoFit/>
            </a:bodyPr>
            <a:lstStyle/>
            <a:p>
              <a:r>
                <a:rPr lang="en-US" sz="1800" dirty="0"/>
                <a:t>P</a:t>
              </a:r>
              <a:r>
                <a:rPr lang="en-US" sz="1800" dirty="0" smtClean="0"/>
                <a:t>(next)</a:t>
              </a:r>
              <a:endParaRPr lang="en-US" sz="1800" dirty="0"/>
            </a:p>
          </p:txBody>
        </p:sp>
        <p:cxnSp>
          <p:nvCxnSpPr>
            <p:cNvPr id="174" name="Straight Arrow Connector 173"/>
            <p:cNvCxnSpPr>
              <a:stCxn id="115" idx="0"/>
              <a:endCxn id="173" idx="2"/>
            </p:cNvCxnSpPr>
            <p:nvPr/>
          </p:nvCxnSpPr>
          <p:spPr bwMode="auto">
            <a:xfrm flipV="1">
              <a:off x="7962900" y="1736467"/>
              <a:ext cx="1601" cy="4015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60" name="Group 59"/>
          <p:cNvGrpSpPr/>
          <p:nvPr/>
        </p:nvGrpSpPr>
        <p:grpSpPr>
          <a:xfrm>
            <a:off x="2548858" y="1361314"/>
            <a:ext cx="928459" cy="770930"/>
            <a:chOff x="3533237" y="1367135"/>
            <a:chExt cx="928459" cy="770930"/>
          </a:xfrm>
        </p:grpSpPr>
        <p:sp>
          <p:nvSpPr>
            <p:cNvPr id="61" name="TextBox 60"/>
            <p:cNvSpPr txBox="1"/>
            <p:nvPr/>
          </p:nvSpPr>
          <p:spPr>
            <a:xfrm>
              <a:off x="3533237" y="1367135"/>
              <a:ext cx="928459" cy="369332"/>
            </a:xfrm>
            <a:prstGeom prst="rect">
              <a:avLst/>
            </a:prstGeom>
            <a:noFill/>
          </p:spPr>
          <p:txBody>
            <a:bodyPr wrap="none" rtlCol="0">
              <a:spAutoFit/>
            </a:bodyPr>
            <a:lstStyle/>
            <a:p>
              <a:r>
                <a:rPr lang="en-US" sz="1800" dirty="0"/>
                <a:t>P</a:t>
              </a:r>
              <a:r>
                <a:rPr lang="en-US" sz="1800" dirty="0" smtClean="0"/>
                <a:t>(next)</a:t>
              </a:r>
              <a:endParaRPr lang="en-US" sz="1800" dirty="0"/>
            </a:p>
          </p:txBody>
        </p:sp>
        <p:cxnSp>
          <p:nvCxnSpPr>
            <p:cNvPr id="62" name="Straight Arrow Connector 61"/>
            <p:cNvCxnSpPr/>
            <p:nvPr/>
          </p:nvCxnSpPr>
          <p:spPr bwMode="auto">
            <a:xfrm flipH="1" flipV="1">
              <a:off x="3997467" y="1736467"/>
              <a:ext cx="3033" cy="4015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138141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182"/>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181"/>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180"/>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79"/>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17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250"/>
                                  </p:stCondLst>
                                  <p:childTnLst>
                                    <p:set>
                                      <p:cBhvr>
                                        <p:cTn id="28" dur="1" fill="hold">
                                          <p:stCondLst>
                                            <p:cond delay="0"/>
                                          </p:stCondLst>
                                        </p:cTn>
                                        <p:tgtEl>
                                          <p:spTgt spid="183"/>
                                        </p:tgtEl>
                                        <p:attrNameLst>
                                          <p:attrName>style.visibility</p:attrName>
                                        </p:attrNameLst>
                                      </p:cBhvr>
                                      <p:to>
                                        <p:strVal val="visible"/>
                                      </p:to>
                                    </p:set>
                                  </p:childTnLst>
                                </p:cTn>
                              </p:par>
                            </p:childTnLst>
                          </p:cTn>
                        </p:par>
                        <p:par>
                          <p:cTn id="29" fill="hold">
                            <p:stCondLst>
                              <p:cond delay="250"/>
                            </p:stCondLst>
                            <p:childTnLst>
                              <p:par>
                                <p:cTn id="30" presetID="1" presetClass="entr" presetSubtype="0" fill="hold" nodeType="afterEffect">
                                  <p:stCondLst>
                                    <p:cond delay="250"/>
                                  </p:stCondLst>
                                  <p:childTnLst>
                                    <p:set>
                                      <p:cBhvr>
                                        <p:cTn id="31" dur="1" fill="hold">
                                          <p:stCondLst>
                                            <p:cond delay="0"/>
                                          </p:stCondLst>
                                        </p:cTn>
                                        <p:tgtEl>
                                          <p:spTgt spid="187"/>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250"/>
                                  </p:stCondLst>
                                  <p:childTnLst>
                                    <p:set>
                                      <p:cBhvr>
                                        <p:cTn id="34" dur="1" fill="hold">
                                          <p:stCondLst>
                                            <p:cond delay="0"/>
                                          </p:stCondLst>
                                        </p:cTn>
                                        <p:tgtEl>
                                          <p:spTgt spid="186"/>
                                        </p:tgtEl>
                                        <p:attrNameLst>
                                          <p:attrName>style.visibility</p:attrName>
                                        </p:attrNameLst>
                                      </p:cBhvr>
                                      <p:to>
                                        <p:strVal val="visible"/>
                                      </p:to>
                                    </p:set>
                                  </p:childTnLst>
                                </p:cTn>
                              </p:par>
                            </p:childTnLst>
                          </p:cTn>
                        </p:par>
                        <p:par>
                          <p:cTn id="35" fill="hold">
                            <p:stCondLst>
                              <p:cond delay="750"/>
                            </p:stCondLst>
                            <p:childTnLst>
                              <p:par>
                                <p:cTn id="36" presetID="1" presetClass="entr" presetSubtype="0" fill="hold" nodeType="afterEffect">
                                  <p:stCondLst>
                                    <p:cond delay="250"/>
                                  </p:stCondLst>
                                  <p:childTnLst>
                                    <p:set>
                                      <p:cBhvr>
                                        <p:cTn id="37" dur="1" fill="hold">
                                          <p:stCondLst>
                                            <p:cond delay="0"/>
                                          </p:stCondLst>
                                        </p:cTn>
                                        <p:tgtEl>
                                          <p:spTgt spid="185"/>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250"/>
                                  </p:stCondLst>
                                  <p:childTnLst>
                                    <p:set>
                                      <p:cBhvr>
                                        <p:cTn id="40"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Image Captioning</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52</a:t>
            </a:fld>
            <a:endParaRPr lang="en-US"/>
          </a:p>
        </p:txBody>
      </p:sp>
      <p:pic>
        <p:nvPicPr>
          <p:cNvPr id="108" name="Picture 107" descr="cn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1557" y="4503413"/>
            <a:ext cx="3237365" cy="1188720"/>
          </a:xfrm>
          <a:prstGeom prst="rect">
            <a:avLst/>
          </a:prstGeom>
        </p:spPr>
      </p:pic>
      <p:sp>
        <p:nvSpPr>
          <p:cNvPr id="110" name="Rectangle 109"/>
          <p:cNvSpPr/>
          <p:nvPr/>
        </p:nvSpPr>
        <p:spPr bwMode="auto">
          <a:xfrm>
            <a:off x="1819712"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 name="Rectangle 110"/>
          <p:cNvSpPr/>
          <p:nvPr/>
        </p:nvSpPr>
        <p:spPr bwMode="auto">
          <a:xfrm>
            <a:off x="28194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2" name="Rectangle 111"/>
          <p:cNvSpPr/>
          <p:nvPr/>
        </p:nvSpPr>
        <p:spPr bwMode="auto">
          <a:xfrm>
            <a:off x="38100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 name="Rectangle 112"/>
          <p:cNvSpPr/>
          <p:nvPr/>
        </p:nvSpPr>
        <p:spPr bwMode="auto">
          <a:xfrm>
            <a:off x="48006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4" name="Rectangle 113"/>
          <p:cNvSpPr/>
          <p:nvPr/>
        </p:nvSpPr>
        <p:spPr bwMode="auto">
          <a:xfrm>
            <a:off x="57912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 name="Rectangle 114"/>
          <p:cNvSpPr/>
          <p:nvPr/>
        </p:nvSpPr>
        <p:spPr bwMode="auto">
          <a:xfrm>
            <a:off x="77724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 name="Rectangle 115"/>
          <p:cNvSpPr/>
          <p:nvPr/>
        </p:nvSpPr>
        <p:spPr bwMode="auto">
          <a:xfrm>
            <a:off x="6781800" y="2138065"/>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17" name="Straight Arrow Connector 116"/>
          <p:cNvCxnSpPr>
            <a:stCxn id="110" idx="3"/>
            <a:endCxn id="111" idx="1"/>
          </p:cNvCxnSpPr>
          <p:nvPr/>
        </p:nvCxnSpPr>
        <p:spPr bwMode="auto">
          <a:xfrm>
            <a:off x="2200712" y="2633365"/>
            <a:ext cx="618688"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18" name="Straight Arrow Connector 117"/>
          <p:cNvCxnSpPr>
            <a:stCxn id="111" idx="3"/>
            <a:endCxn id="112" idx="1"/>
          </p:cNvCxnSpPr>
          <p:nvPr/>
        </p:nvCxnSpPr>
        <p:spPr bwMode="auto">
          <a:xfrm>
            <a:off x="3200400" y="2633365"/>
            <a:ext cx="6096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19" name="Straight Arrow Connector 118"/>
          <p:cNvCxnSpPr>
            <a:stCxn id="112" idx="3"/>
            <a:endCxn id="113" idx="1"/>
          </p:cNvCxnSpPr>
          <p:nvPr/>
        </p:nvCxnSpPr>
        <p:spPr bwMode="auto">
          <a:xfrm>
            <a:off x="4191000" y="2633365"/>
            <a:ext cx="6096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0" name="Straight Arrow Connector 119"/>
          <p:cNvCxnSpPr>
            <a:stCxn id="113" idx="3"/>
            <a:endCxn id="114" idx="1"/>
          </p:cNvCxnSpPr>
          <p:nvPr/>
        </p:nvCxnSpPr>
        <p:spPr bwMode="auto">
          <a:xfrm>
            <a:off x="5181600" y="2633365"/>
            <a:ext cx="6096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1" name="Straight Arrow Connector 120"/>
          <p:cNvCxnSpPr>
            <a:stCxn id="114" idx="3"/>
            <a:endCxn id="116" idx="1"/>
          </p:cNvCxnSpPr>
          <p:nvPr/>
        </p:nvCxnSpPr>
        <p:spPr bwMode="auto">
          <a:xfrm>
            <a:off x="6172200" y="2633365"/>
            <a:ext cx="6096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2" name="Straight Arrow Connector 121"/>
          <p:cNvCxnSpPr>
            <a:stCxn id="116" idx="3"/>
            <a:endCxn id="115" idx="1"/>
          </p:cNvCxnSpPr>
          <p:nvPr/>
        </p:nvCxnSpPr>
        <p:spPr bwMode="auto">
          <a:xfrm>
            <a:off x="7162800" y="2633365"/>
            <a:ext cx="6096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23" name="TextBox 122"/>
          <p:cNvSpPr txBox="1"/>
          <p:nvPr/>
        </p:nvSpPr>
        <p:spPr>
          <a:xfrm rot="16200000">
            <a:off x="1498365" y="2420908"/>
            <a:ext cx="970138" cy="430887"/>
          </a:xfrm>
          <a:prstGeom prst="rect">
            <a:avLst/>
          </a:prstGeom>
          <a:noFill/>
        </p:spPr>
        <p:txBody>
          <a:bodyPr wrap="none" rtlCol="0">
            <a:spAutoFit/>
          </a:bodyPr>
          <a:lstStyle/>
          <a:p>
            <a:r>
              <a:rPr lang="en-US" sz="2200" dirty="0" smtClean="0">
                <a:solidFill>
                  <a:schemeClr val="bg1"/>
                </a:solidFill>
              </a:rPr>
              <a:t>Linear</a:t>
            </a:r>
            <a:endParaRPr lang="en-US" sz="2200" dirty="0">
              <a:solidFill>
                <a:schemeClr val="bg1"/>
              </a:solidFill>
            </a:endParaRPr>
          </a:p>
        </p:txBody>
      </p:sp>
      <p:cxnSp>
        <p:nvCxnSpPr>
          <p:cNvPr id="124" name="Straight Arrow Connector 123"/>
          <p:cNvCxnSpPr>
            <a:endCxn id="110" idx="2"/>
          </p:cNvCxnSpPr>
          <p:nvPr/>
        </p:nvCxnSpPr>
        <p:spPr bwMode="auto">
          <a:xfrm flipH="1" flipV="1">
            <a:off x="2010212" y="3128665"/>
            <a:ext cx="8822" cy="475381"/>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nvGrpSpPr>
          <p:cNvPr id="177" name="Group 176"/>
          <p:cNvGrpSpPr/>
          <p:nvPr/>
        </p:nvGrpSpPr>
        <p:grpSpPr>
          <a:xfrm>
            <a:off x="2528062" y="3128665"/>
            <a:ext cx="957604" cy="822067"/>
            <a:chOff x="2528062" y="3128665"/>
            <a:chExt cx="957604" cy="822067"/>
          </a:xfrm>
        </p:grpSpPr>
        <p:sp>
          <p:nvSpPr>
            <p:cNvPr id="129" name="TextBox 128"/>
            <p:cNvSpPr txBox="1"/>
            <p:nvPr/>
          </p:nvSpPr>
          <p:spPr>
            <a:xfrm>
              <a:off x="2528062" y="3581400"/>
              <a:ext cx="957604" cy="369332"/>
            </a:xfrm>
            <a:prstGeom prst="rect">
              <a:avLst/>
            </a:prstGeom>
            <a:noFill/>
          </p:spPr>
          <p:txBody>
            <a:bodyPr wrap="none" rtlCol="0">
              <a:spAutoFit/>
            </a:bodyPr>
            <a:lstStyle/>
            <a:p>
              <a:r>
                <a:rPr lang="en-US" sz="1800" i="1" dirty="0" smtClean="0"/>
                <a:t>&lt;start&gt;</a:t>
              </a:r>
              <a:endParaRPr lang="en-US" sz="1800" i="1" dirty="0"/>
            </a:p>
          </p:txBody>
        </p:sp>
        <p:cxnSp>
          <p:nvCxnSpPr>
            <p:cNvPr id="130" name="Straight Arrow Connector 129"/>
            <p:cNvCxnSpPr>
              <a:stCxn id="129" idx="0"/>
              <a:endCxn id="111" idx="2"/>
            </p:cNvCxnSpPr>
            <p:nvPr/>
          </p:nvCxnSpPr>
          <p:spPr bwMode="auto">
            <a:xfrm flipV="1">
              <a:off x="3006864" y="3128665"/>
              <a:ext cx="3036" cy="45273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2" name="Group 181"/>
          <p:cNvGrpSpPr/>
          <p:nvPr/>
        </p:nvGrpSpPr>
        <p:grpSpPr>
          <a:xfrm>
            <a:off x="3677987" y="3128665"/>
            <a:ext cx="658018" cy="822067"/>
            <a:chOff x="3677987" y="3128665"/>
            <a:chExt cx="658018" cy="822067"/>
          </a:xfrm>
        </p:grpSpPr>
        <p:sp>
          <p:nvSpPr>
            <p:cNvPr id="133" name="TextBox 132"/>
            <p:cNvSpPr txBox="1"/>
            <p:nvPr/>
          </p:nvSpPr>
          <p:spPr>
            <a:xfrm>
              <a:off x="3677987" y="3581400"/>
              <a:ext cx="658018" cy="369332"/>
            </a:xfrm>
            <a:prstGeom prst="rect">
              <a:avLst/>
            </a:prstGeom>
            <a:noFill/>
          </p:spPr>
          <p:txBody>
            <a:bodyPr wrap="none" rtlCol="0">
              <a:spAutoFit/>
            </a:bodyPr>
            <a:lstStyle/>
            <a:p>
              <a:r>
                <a:rPr lang="en-US" sz="1800" i="1" dirty="0" smtClean="0"/>
                <a:t>Two</a:t>
              </a:r>
              <a:endParaRPr lang="en-US" sz="1800" i="1" dirty="0"/>
            </a:p>
          </p:txBody>
        </p:sp>
        <p:cxnSp>
          <p:nvCxnSpPr>
            <p:cNvPr id="134" name="Straight Arrow Connector 133"/>
            <p:cNvCxnSpPr>
              <a:stCxn id="133" idx="0"/>
              <a:endCxn id="112" idx="2"/>
            </p:cNvCxnSpPr>
            <p:nvPr/>
          </p:nvCxnSpPr>
          <p:spPr bwMode="auto">
            <a:xfrm flipH="1" flipV="1">
              <a:off x="4000500" y="3128665"/>
              <a:ext cx="6496" cy="45273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1" name="Group 180"/>
          <p:cNvGrpSpPr/>
          <p:nvPr/>
        </p:nvGrpSpPr>
        <p:grpSpPr>
          <a:xfrm>
            <a:off x="4530503" y="3128665"/>
            <a:ext cx="934187" cy="817602"/>
            <a:chOff x="4530503" y="3128665"/>
            <a:chExt cx="934187" cy="817602"/>
          </a:xfrm>
        </p:grpSpPr>
        <p:sp>
          <p:nvSpPr>
            <p:cNvPr id="139" name="TextBox 138"/>
            <p:cNvSpPr txBox="1"/>
            <p:nvPr/>
          </p:nvSpPr>
          <p:spPr>
            <a:xfrm>
              <a:off x="4530503" y="3576935"/>
              <a:ext cx="934187" cy="369332"/>
            </a:xfrm>
            <a:prstGeom prst="rect">
              <a:avLst/>
            </a:prstGeom>
            <a:noFill/>
          </p:spPr>
          <p:txBody>
            <a:bodyPr wrap="none" rtlCol="0">
              <a:spAutoFit/>
            </a:bodyPr>
            <a:lstStyle/>
            <a:p>
              <a:r>
                <a:rPr lang="en-US" sz="1800" i="1" dirty="0" smtClean="0"/>
                <a:t>people</a:t>
              </a:r>
              <a:endParaRPr lang="en-US" sz="1800" i="1" dirty="0"/>
            </a:p>
          </p:txBody>
        </p:sp>
        <p:cxnSp>
          <p:nvCxnSpPr>
            <p:cNvPr id="140" name="Straight Arrow Connector 139"/>
            <p:cNvCxnSpPr>
              <a:stCxn id="139" idx="0"/>
              <a:endCxn id="113" idx="2"/>
            </p:cNvCxnSpPr>
            <p:nvPr/>
          </p:nvCxnSpPr>
          <p:spPr bwMode="auto">
            <a:xfrm flipH="1" flipV="1">
              <a:off x="4991100" y="3128665"/>
              <a:ext cx="6497" cy="44827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0" name="Group 179"/>
          <p:cNvGrpSpPr/>
          <p:nvPr/>
        </p:nvGrpSpPr>
        <p:grpSpPr>
          <a:xfrm>
            <a:off x="5671365" y="3128665"/>
            <a:ext cx="624205" cy="813137"/>
            <a:chOff x="5671365" y="3128665"/>
            <a:chExt cx="624205" cy="813137"/>
          </a:xfrm>
        </p:grpSpPr>
        <p:sp>
          <p:nvSpPr>
            <p:cNvPr id="142" name="TextBox 141"/>
            <p:cNvSpPr txBox="1"/>
            <p:nvPr/>
          </p:nvSpPr>
          <p:spPr>
            <a:xfrm>
              <a:off x="5671365" y="3572470"/>
              <a:ext cx="624205" cy="369332"/>
            </a:xfrm>
            <a:prstGeom prst="rect">
              <a:avLst/>
            </a:prstGeom>
            <a:noFill/>
          </p:spPr>
          <p:txBody>
            <a:bodyPr wrap="none" rtlCol="0">
              <a:spAutoFit/>
            </a:bodyPr>
            <a:lstStyle/>
            <a:p>
              <a:r>
                <a:rPr lang="en-US" sz="1800" i="1" dirty="0" smtClean="0"/>
                <a:t>and</a:t>
              </a:r>
              <a:endParaRPr lang="en-US" sz="1800" i="1" dirty="0"/>
            </a:p>
          </p:txBody>
        </p:sp>
        <p:cxnSp>
          <p:nvCxnSpPr>
            <p:cNvPr id="143" name="Straight Arrow Connector 142"/>
            <p:cNvCxnSpPr>
              <a:stCxn id="142" idx="0"/>
              <a:endCxn id="114" idx="2"/>
            </p:cNvCxnSpPr>
            <p:nvPr/>
          </p:nvCxnSpPr>
          <p:spPr bwMode="auto">
            <a:xfrm flipH="1" flipV="1">
              <a:off x="5981700" y="3128665"/>
              <a:ext cx="1768" cy="44380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79" name="Group 178"/>
          <p:cNvGrpSpPr/>
          <p:nvPr/>
        </p:nvGrpSpPr>
        <p:grpSpPr>
          <a:xfrm>
            <a:off x="6671392" y="3128665"/>
            <a:ext cx="598281" cy="808672"/>
            <a:chOff x="6671392" y="3128665"/>
            <a:chExt cx="598281" cy="808672"/>
          </a:xfrm>
        </p:grpSpPr>
        <p:sp>
          <p:nvSpPr>
            <p:cNvPr id="147" name="TextBox 146"/>
            <p:cNvSpPr txBox="1"/>
            <p:nvPr/>
          </p:nvSpPr>
          <p:spPr>
            <a:xfrm>
              <a:off x="6671392" y="3568005"/>
              <a:ext cx="598281" cy="369332"/>
            </a:xfrm>
            <a:prstGeom prst="rect">
              <a:avLst/>
            </a:prstGeom>
            <a:noFill/>
          </p:spPr>
          <p:txBody>
            <a:bodyPr wrap="none" rtlCol="0">
              <a:spAutoFit/>
            </a:bodyPr>
            <a:lstStyle/>
            <a:p>
              <a:r>
                <a:rPr lang="en-US" sz="1800" i="1" dirty="0" smtClean="0"/>
                <a:t>two</a:t>
              </a:r>
              <a:endParaRPr lang="en-US" sz="1800" i="1" dirty="0"/>
            </a:p>
          </p:txBody>
        </p:sp>
        <p:cxnSp>
          <p:nvCxnSpPr>
            <p:cNvPr id="148" name="Straight Arrow Connector 147"/>
            <p:cNvCxnSpPr>
              <a:stCxn id="147" idx="0"/>
              <a:endCxn id="116" idx="2"/>
            </p:cNvCxnSpPr>
            <p:nvPr/>
          </p:nvCxnSpPr>
          <p:spPr bwMode="auto">
            <a:xfrm flipV="1">
              <a:off x="6970533" y="3128665"/>
              <a:ext cx="1767" cy="43934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78" name="Group 177"/>
          <p:cNvGrpSpPr/>
          <p:nvPr/>
        </p:nvGrpSpPr>
        <p:grpSpPr>
          <a:xfrm>
            <a:off x="7465006" y="3128665"/>
            <a:ext cx="996039" cy="804207"/>
            <a:chOff x="7465006" y="3128665"/>
            <a:chExt cx="996039" cy="804207"/>
          </a:xfrm>
        </p:grpSpPr>
        <p:sp>
          <p:nvSpPr>
            <p:cNvPr id="150" name="TextBox 149"/>
            <p:cNvSpPr txBox="1"/>
            <p:nvPr/>
          </p:nvSpPr>
          <p:spPr>
            <a:xfrm>
              <a:off x="7465006" y="3563540"/>
              <a:ext cx="996039" cy="369332"/>
            </a:xfrm>
            <a:prstGeom prst="rect">
              <a:avLst/>
            </a:prstGeom>
            <a:noFill/>
          </p:spPr>
          <p:txBody>
            <a:bodyPr wrap="none" rtlCol="0">
              <a:spAutoFit/>
            </a:bodyPr>
            <a:lstStyle/>
            <a:p>
              <a:r>
                <a:rPr lang="en-US" sz="1800" i="1" dirty="0"/>
                <a:t>h</a:t>
              </a:r>
              <a:r>
                <a:rPr lang="en-US" sz="1800" i="1" dirty="0" smtClean="0"/>
                <a:t>orses.</a:t>
              </a:r>
              <a:endParaRPr lang="en-US" sz="1800" i="1" dirty="0"/>
            </a:p>
          </p:txBody>
        </p:sp>
        <p:cxnSp>
          <p:nvCxnSpPr>
            <p:cNvPr id="151" name="Straight Arrow Connector 150"/>
            <p:cNvCxnSpPr>
              <a:stCxn id="150" idx="0"/>
              <a:endCxn id="115" idx="2"/>
            </p:cNvCxnSpPr>
            <p:nvPr/>
          </p:nvCxnSpPr>
          <p:spPr bwMode="auto">
            <a:xfrm flipH="1" flipV="1">
              <a:off x="7962900" y="3128665"/>
              <a:ext cx="126" cy="43487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sp>
        <p:nvSpPr>
          <p:cNvPr id="153" name="TextBox 152"/>
          <p:cNvSpPr txBox="1"/>
          <p:nvPr/>
        </p:nvSpPr>
        <p:spPr>
          <a:xfrm rot="16200000">
            <a:off x="2587007" y="2418494"/>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sp>
        <p:nvSpPr>
          <p:cNvPr id="154" name="TextBox 153"/>
          <p:cNvSpPr txBox="1"/>
          <p:nvPr/>
        </p:nvSpPr>
        <p:spPr>
          <a:xfrm rot="16200000">
            <a:off x="3577607" y="2418494"/>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sp>
        <p:nvSpPr>
          <p:cNvPr id="155" name="TextBox 154"/>
          <p:cNvSpPr txBox="1"/>
          <p:nvPr/>
        </p:nvSpPr>
        <p:spPr>
          <a:xfrm rot="16200000">
            <a:off x="4568207" y="2418494"/>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sp>
        <p:nvSpPr>
          <p:cNvPr id="156" name="TextBox 155"/>
          <p:cNvSpPr txBox="1"/>
          <p:nvPr/>
        </p:nvSpPr>
        <p:spPr>
          <a:xfrm rot="16200000">
            <a:off x="5558807" y="2418494"/>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sp>
        <p:nvSpPr>
          <p:cNvPr id="157" name="TextBox 156"/>
          <p:cNvSpPr txBox="1"/>
          <p:nvPr/>
        </p:nvSpPr>
        <p:spPr>
          <a:xfrm rot="16200000">
            <a:off x="6549407" y="2418494"/>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sp>
        <p:nvSpPr>
          <p:cNvPr id="158" name="TextBox 157"/>
          <p:cNvSpPr txBox="1"/>
          <p:nvPr/>
        </p:nvSpPr>
        <p:spPr>
          <a:xfrm rot="16200000">
            <a:off x="7540007" y="2419275"/>
            <a:ext cx="795898" cy="430887"/>
          </a:xfrm>
          <a:prstGeom prst="rect">
            <a:avLst/>
          </a:prstGeom>
          <a:noFill/>
        </p:spPr>
        <p:txBody>
          <a:bodyPr wrap="none" rtlCol="0">
            <a:spAutoFit/>
          </a:bodyPr>
          <a:lstStyle/>
          <a:p>
            <a:r>
              <a:rPr lang="en-US" sz="2200" dirty="0" smtClean="0">
                <a:solidFill>
                  <a:schemeClr val="bg1"/>
                </a:solidFill>
              </a:rPr>
              <a:t>RNN</a:t>
            </a:r>
            <a:endParaRPr lang="en-US" sz="2200" dirty="0">
              <a:solidFill>
                <a:schemeClr val="bg1"/>
              </a:solidFill>
            </a:endParaRPr>
          </a:p>
        </p:txBody>
      </p:sp>
      <p:grpSp>
        <p:nvGrpSpPr>
          <p:cNvPr id="183" name="Group 182"/>
          <p:cNvGrpSpPr/>
          <p:nvPr/>
        </p:nvGrpSpPr>
        <p:grpSpPr>
          <a:xfrm>
            <a:off x="3533131" y="1367135"/>
            <a:ext cx="928672" cy="770930"/>
            <a:chOff x="3533131" y="1367135"/>
            <a:chExt cx="928672" cy="770930"/>
          </a:xfrm>
        </p:grpSpPr>
        <p:sp>
          <p:nvSpPr>
            <p:cNvPr id="159" name="TextBox 158"/>
            <p:cNvSpPr txBox="1"/>
            <p:nvPr/>
          </p:nvSpPr>
          <p:spPr>
            <a:xfrm>
              <a:off x="3533131" y="1367135"/>
              <a:ext cx="928672" cy="369332"/>
            </a:xfrm>
            <a:prstGeom prst="rect">
              <a:avLst/>
            </a:prstGeom>
            <a:noFill/>
          </p:spPr>
          <p:txBody>
            <a:bodyPr wrap="none" rtlCol="0">
              <a:spAutoFit/>
            </a:bodyPr>
            <a:lstStyle/>
            <a:p>
              <a:r>
                <a:rPr lang="en-US" sz="1800" dirty="0"/>
                <a:t>P</a:t>
              </a:r>
              <a:r>
                <a:rPr lang="en-US" sz="1800" dirty="0" smtClean="0"/>
                <a:t>(next)</a:t>
              </a:r>
              <a:endParaRPr lang="en-US" sz="1800" dirty="0"/>
            </a:p>
          </p:txBody>
        </p:sp>
        <p:cxnSp>
          <p:nvCxnSpPr>
            <p:cNvPr id="160" name="Straight Arrow Connector 159"/>
            <p:cNvCxnSpPr>
              <a:stCxn id="112" idx="0"/>
              <a:endCxn id="159" idx="2"/>
            </p:cNvCxnSpPr>
            <p:nvPr/>
          </p:nvCxnSpPr>
          <p:spPr bwMode="auto">
            <a:xfrm flipH="1" flipV="1">
              <a:off x="3997467" y="1736467"/>
              <a:ext cx="3033" cy="4015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7" name="Group 186"/>
          <p:cNvGrpSpPr/>
          <p:nvPr/>
        </p:nvGrpSpPr>
        <p:grpSpPr>
          <a:xfrm>
            <a:off x="4517510" y="1371600"/>
            <a:ext cx="928672" cy="766465"/>
            <a:chOff x="4517510" y="1371600"/>
            <a:chExt cx="928672" cy="766465"/>
          </a:xfrm>
        </p:grpSpPr>
        <p:sp>
          <p:nvSpPr>
            <p:cNvPr id="164" name="TextBox 163"/>
            <p:cNvSpPr txBox="1"/>
            <p:nvPr/>
          </p:nvSpPr>
          <p:spPr>
            <a:xfrm>
              <a:off x="4517510" y="1371600"/>
              <a:ext cx="928672" cy="369332"/>
            </a:xfrm>
            <a:prstGeom prst="rect">
              <a:avLst/>
            </a:prstGeom>
            <a:noFill/>
          </p:spPr>
          <p:txBody>
            <a:bodyPr wrap="none" rtlCol="0">
              <a:spAutoFit/>
            </a:bodyPr>
            <a:lstStyle/>
            <a:p>
              <a:r>
                <a:rPr lang="en-US" sz="1800" dirty="0"/>
                <a:t>P</a:t>
              </a:r>
              <a:r>
                <a:rPr lang="en-US" sz="1800" dirty="0" smtClean="0"/>
                <a:t>(next)</a:t>
              </a:r>
              <a:endParaRPr lang="en-US" sz="1800" dirty="0"/>
            </a:p>
          </p:txBody>
        </p:sp>
        <p:cxnSp>
          <p:nvCxnSpPr>
            <p:cNvPr id="165" name="Straight Arrow Connector 164"/>
            <p:cNvCxnSpPr>
              <a:stCxn id="113" idx="0"/>
              <a:endCxn id="164" idx="2"/>
            </p:cNvCxnSpPr>
            <p:nvPr/>
          </p:nvCxnSpPr>
          <p:spPr bwMode="auto">
            <a:xfrm flipH="1" flipV="1">
              <a:off x="4981846" y="1740932"/>
              <a:ext cx="9254" cy="397133"/>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6" name="Group 185"/>
          <p:cNvGrpSpPr/>
          <p:nvPr/>
        </p:nvGrpSpPr>
        <p:grpSpPr>
          <a:xfrm>
            <a:off x="5515763" y="1367135"/>
            <a:ext cx="928672" cy="770930"/>
            <a:chOff x="5515763" y="1367135"/>
            <a:chExt cx="928672" cy="770930"/>
          </a:xfrm>
        </p:grpSpPr>
        <p:sp>
          <p:nvSpPr>
            <p:cNvPr id="167" name="TextBox 166"/>
            <p:cNvSpPr txBox="1"/>
            <p:nvPr/>
          </p:nvSpPr>
          <p:spPr>
            <a:xfrm>
              <a:off x="5515763" y="1367135"/>
              <a:ext cx="928672" cy="369332"/>
            </a:xfrm>
            <a:prstGeom prst="rect">
              <a:avLst/>
            </a:prstGeom>
            <a:noFill/>
          </p:spPr>
          <p:txBody>
            <a:bodyPr wrap="none" rtlCol="0">
              <a:spAutoFit/>
            </a:bodyPr>
            <a:lstStyle/>
            <a:p>
              <a:r>
                <a:rPr lang="en-US" sz="1800" dirty="0"/>
                <a:t>P</a:t>
              </a:r>
              <a:r>
                <a:rPr lang="en-US" sz="1800" dirty="0" smtClean="0"/>
                <a:t>(next)</a:t>
              </a:r>
              <a:endParaRPr lang="en-US" sz="1800" dirty="0"/>
            </a:p>
          </p:txBody>
        </p:sp>
        <p:cxnSp>
          <p:nvCxnSpPr>
            <p:cNvPr id="168" name="Straight Arrow Connector 167"/>
            <p:cNvCxnSpPr>
              <a:stCxn id="114" idx="0"/>
              <a:endCxn id="167" idx="2"/>
            </p:cNvCxnSpPr>
            <p:nvPr/>
          </p:nvCxnSpPr>
          <p:spPr bwMode="auto">
            <a:xfrm flipH="1" flipV="1">
              <a:off x="5980099" y="1736467"/>
              <a:ext cx="1601" cy="4015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5" name="Group 184"/>
          <p:cNvGrpSpPr/>
          <p:nvPr/>
        </p:nvGrpSpPr>
        <p:grpSpPr>
          <a:xfrm>
            <a:off x="6506363" y="1371600"/>
            <a:ext cx="928672" cy="766465"/>
            <a:chOff x="6506363" y="1371600"/>
            <a:chExt cx="928672" cy="766465"/>
          </a:xfrm>
        </p:grpSpPr>
        <p:sp>
          <p:nvSpPr>
            <p:cNvPr id="170" name="TextBox 169"/>
            <p:cNvSpPr txBox="1"/>
            <p:nvPr/>
          </p:nvSpPr>
          <p:spPr>
            <a:xfrm>
              <a:off x="6506363" y="1371600"/>
              <a:ext cx="928672" cy="369332"/>
            </a:xfrm>
            <a:prstGeom prst="rect">
              <a:avLst/>
            </a:prstGeom>
            <a:noFill/>
          </p:spPr>
          <p:txBody>
            <a:bodyPr wrap="none" rtlCol="0">
              <a:spAutoFit/>
            </a:bodyPr>
            <a:lstStyle/>
            <a:p>
              <a:r>
                <a:rPr lang="en-US" sz="1800" dirty="0"/>
                <a:t>P</a:t>
              </a:r>
              <a:r>
                <a:rPr lang="en-US" sz="1800" dirty="0" smtClean="0"/>
                <a:t>(next)</a:t>
              </a:r>
              <a:endParaRPr lang="en-US" sz="1800" dirty="0"/>
            </a:p>
          </p:txBody>
        </p:sp>
        <p:cxnSp>
          <p:nvCxnSpPr>
            <p:cNvPr id="171" name="Straight Arrow Connector 170"/>
            <p:cNvCxnSpPr>
              <a:stCxn id="116" idx="0"/>
              <a:endCxn id="170" idx="2"/>
            </p:cNvCxnSpPr>
            <p:nvPr/>
          </p:nvCxnSpPr>
          <p:spPr bwMode="auto">
            <a:xfrm flipH="1" flipV="1">
              <a:off x="6970699" y="1740932"/>
              <a:ext cx="1601" cy="397133"/>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184" name="Group 183"/>
          <p:cNvGrpSpPr/>
          <p:nvPr/>
        </p:nvGrpSpPr>
        <p:grpSpPr>
          <a:xfrm>
            <a:off x="7500165" y="1367135"/>
            <a:ext cx="928672" cy="770930"/>
            <a:chOff x="7500165" y="1367135"/>
            <a:chExt cx="928672" cy="770930"/>
          </a:xfrm>
        </p:grpSpPr>
        <p:sp>
          <p:nvSpPr>
            <p:cNvPr id="173" name="TextBox 172"/>
            <p:cNvSpPr txBox="1"/>
            <p:nvPr/>
          </p:nvSpPr>
          <p:spPr>
            <a:xfrm>
              <a:off x="7500165" y="1367135"/>
              <a:ext cx="928672" cy="369332"/>
            </a:xfrm>
            <a:prstGeom prst="rect">
              <a:avLst/>
            </a:prstGeom>
            <a:noFill/>
          </p:spPr>
          <p:txBody>
            <a:bodyPr wrap="none" rtlCol="0">
              <a:spAutoFit/>
            </a:bodyPr>
            <a:lstStyle/>
            <a:p>
              <a:r>
                <a:rPr lang="en-US" sz="1800" dirty="0"/>
                <a:t>P</a:t>
              </a:r>
              <a:r>
                <a:rPr lang="en-US" sz="1800" dirty="0" smtClean="0"/>
                <a:t>(next)</a:t>
              </a:r>
              <a:endParaRPr lang="en-US" sz="1800" dirty="0"/>
            </a:p>
          </p:txBody>
        </p:sp>
        <p:cxnSp>
          <p:nvCxnSpPr>
            <p:cNvPr id="174" name="Straight Arrow Connector 173"/>
            <p:cNvCxnSpPr>
              <a:stCxn id="115" idx="0"/>
              <a:endCxn id="173" idx="2"/>
            </p:cNvCxnSpPr>
            <p:nvPr/>
          </p:nvCxnSpPr>
          <p:spPr bwMode="auto">
            <a:xfrm flipV="1">
              <a:off x="7962900" y="1736467"/>
              <a:ext cx="1601" cy="4015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86" name="Group 85"/>
          <p:cNvGrpSpPr/>
          <p:nvPr/>
        </p:nvGrpSpPr>
        <p:grpSpPr>
          <a:xfrm>
            <a:off x="3825240" y="2453640"/>
            <a:ext cx="365760" cy="365760"/>
            <a:chOff x="3581400" y="2286000"/>
            <a:chExt cx="365760" cy="365760"/>
          </a:xfrm>
        </p:grpSpPr>
        <p:sp>
          <p:nvSpPr>
            <p:cNvPr id="87" name="Oval 86"/>
            <p:cNvSpPr>
              <a:spLocks noChangeAspect="1"/>
            </p:cNvSpPr>
            <p:nvPr/>
          </p:nvSpPr>
          <p:spPr>
            <a:xfrm>
              <a:off x="3581400" y="2286000"/>
              <a:ext cx="365760" cy="365760"/>
            </a:xfrm>
            <a:prstGeom prst="ellipse">
              <a:avLst/>
            </a:prstGeom>
            <a:ln/>
          </p:spPr>
          <p:style>
            <a:lnRef idx="1">
              <a:schemeClr val="accent6"/>
            </a:lnRef>
            <a:fillRef idx="2">
              <a:schemeClr val="accent6"/>
            </a:fillRef>
            <a:effectRef idx="1">
              <a:schemeClr val="accent6"/>
            </a:effectRef>
            <a:fontRef idx="minor">
              <a:schemeClr val="dk1"/>
            </a:fontRef>
          </p:style>
          <p:txBody>
            <a:bodyPr lIns="91427" tIns="45713" rIns="91427" bIns="45713" spcCol="0" rtlCol="0" anchor="ctr"/>
            <a:lstStyle/>
            <a:p>
              <a:pPr algn="ctr"/>
              <a:endParaRPr lang="en-US" baseline="30000"/>
            </a:p>
          </p:txBody>
        </p:sp>
        <p:pic>
          <p:nvPicPr>
            <p:cNvPr id="88" name="Picture 8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362200"/>
              <a:ext cx="254000" cy="203200"/>
            </a:xfrm>
            <a:prstGeom prst="rect">
              <a:avLst/>
            </a:prstGeom>
          </p:spPr>
        </p:pic>
      </p:grpSp>
      <p:sp>
        <p:nvSpPr>
          <p:cNvPr id="89" name="Oval 88"/>
          <p:cNvSpPr>
            <a:spLocks noChangeAspect="1"/>
          </p:cNvSpPr>
          <p:nvPr/>
        </p:nvSpPr>
        <p:spPr>
          <a:xfrm>
            <a:off x="4815840" y="2453640"/>
            <a:ext cx="365760" cy="365760"/>
          </a:xfrm>
          <a:prstGeom prst="ellipse">
            <a:avLst/>
          </a:prstGeom>
          <a:ln/>
        </p:spPr>
        <p:style>
          <a:lnRef idx="1">
            <a:schemeClr val="accent6"/>
          </a:lnRef>
          <a:fillRef idx="2">
            <a:schemeClr val="accent6"/>
          </a:fillRef>
          <a:effectRef idx="1">
            <a:schemeClr val="accent6"/>
          </a:effectRef>
          <a:fontRef idx="minor">
            <a:schemeClr val="dk1"/>
          </a:fontRef>
        </p:style>
        <p:txBody>
          <a:bodyPr lIns="91427" tIns="45713" rIns="91427" bIns="45713" spcCol="0" rtlCol="0" anchor="ctr"/>
          <a:lstStyle/>
          <a:p>
            <a:pPr algn="ctr"/>
            <a:endParaRPr lang="en-US" baseline="30000"/>
          </a:p>
        </p:txBody>
      </p:sp>
      <p:sp>
        <p:nvSpPr>
          <p:cNvPr id="90" name="Oval 89"/>
          <p:cNvSpPr>
            <a:spLocks noChangeAspect="1"/>
          </p:cNvSpPr>
          <p:nvPr/>
        </p:nvSpPr>
        <p:spPr>
          <a:xfrm>
            <a:off x="5806440" y="2453640"/>
            <a:ext cx="365760" cy="365760"/>
          </a:xfrm>
          <a:prstGeom prst="ellipse">
            <a:avLst/>
          </a:prstGeom>
          <a:ln/>
        </p:spPr>
        <p:style>
          <a:lnRef idx="1">
            <a:schemeClr val="accent6"/>
          </a:lnRef>
          <a:fillRef idx="2">
            <a:schemeClr val="accent6"/>
          </a:fillRef>
          <a:effectRef idx="1">
            <a:schemeClr val="accent6"/>
          </a:effectRef>
          <a:fontRef idx="minor">
            <a:schemeClr val="dk1"/>
          </a:fontRef>
        </p:style>
        <p:txBody>
          <a:bodyPr lIns="91427" tIns="45713" rIns="91427" bIns="45713" spcCol="0" rtlCol="0" anchor="ctr"/>
          <a:lstStyle/>
          <a:p>
            <a:pPr algn="ctr"/>
            <a:endParaRPr lang="en-US" baseline="30000"/>
          </a:p>
        </p:txBody>
      </p:sp>
      <p:sp>
        <p:nvSpPr>
          <p:cNvPr id="91" name="Oval 90"/>
          <p:cNvSpPr>
            <a:spLocks noChangeAspect="1"/>
          </p:cNvSpPr>
          <p:nvPr/>
        </p:nvSpPr>
        <p:spPr>
          <a:xfrm>
            <a:off x="6781800" y="2453640"/>
            <a:ext cx="365760" cy="365760"/>
          </a:xfrm>
          <a:prstGeom prst="ellipse">
            <a:avLst/>
          </a:prstGeom>
          <a:ln/>
        </p:spPr>
        <p:style>
          <a:lnRef idx="1">
            <a:schemeClr val="accent6"/>
          </a:lnRef>
          <a:fillRef idx="2">
            <a:schemeClr val="accent6"/>
          </a:fillRef>
          <a:effectRef idx="1">
            <a:schemeClr val="accent6"/>
          </a:effectRef>
          <a:fontRef idx="minor">
            <a:schemeClr val="dk1"/>
          </a:fontRef>
        </p:style>
        <p:txBody>
          <a:bodyPr lIns="91427" tIns="45713" rIns="91427" bIns="45713" spcCol="0" rtlCol="0" anchor="ctr"/>
          <a:lstStyle/>
          <a:p>
            <a:pPr algn="ctr"/>
            <a:endParaRPr lang="en-US" baseline="30000"/>
          </a:p>
        </p:txBody>
      </p:sp>
      <p:sp>
        <p:nvSpPr>
          <p:cNvPr id="92" name="Oval 91"/>
          <p:cNvSpPr>
            <a:spLocks noChangeAspect="1"/>
          </p:cNvSpPr>
          <p:nvPr/>
        </p:nvSpPr>
        <p:spPr>
          <a:xfrm>
            <a:off x="7787640" y="2438400"/>
            <a:ext cx="365760" cy="365760"/>
          </a:xfrm>
          <a:prstGeom prst="ellipse">
            <a:avLst/>
          </a:prstGeom>
          <a:ln/>
        </p:spPr>
        <p:style>
          <a:lnRef idx="1">
            <a:schemeClr val="accent6"/>
          </a:lnRef>
          <a:fillRef idx="2">
            <a:schemeClr val="accent6"/>
          </a:fillRef>
          <a:effectRef idx="1">
            <a:schemeClr val="accent6"/>
          </a:effectRef>
          <a:fontRef idx="minor">
            <a:schemeClr val="dk1"/>
          </a:fontRef>
        </p:style>
        <p:txBody>
          <a:bodyPr lIns="91427" tIns="45713" rIns="91427" bIns="45713" spcCol="0" rtlCol="0" anchor="ctr"/>
          <a:lstStyle/>
          <a:p>
            <a:pPr algn="ctr"/>
            <a:endParaRPr lang="en-US" baseline="30000"/>
          </a:p>
        </p:txBody>
      </p:sp>
      <p:pic>
        <p:nvPicPr>
          <p:cNvPr id="93" name="Picture 9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2514600"/>
            <a:ext cx="254000" cy="203200"/>
          </a:xfrm>
          <a:prstGeom prst="rect">
            <a:avLst/>
          </a:prstGeom>
        </p:spPr>
      </p:pic>
      <p:pic>
        <p:nvPicPr>
          <p:cNvPr id="94" name="Picture 9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2514600"/>
            <a:ext cx="266700" cy="203200"/>
          </a:xfrm>
          <a:prstGeom prst="rect">
            <a:avLst/>
          </a:prstGeom>
        </p:spPr>
      </p:pic>
      <p:pic>
        <p:nvPicPr>
          <p:cNvPr id="95" name="Picture 9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2514600"/>
            <a:ext cx="266700" cy="203200"/>
          </a:xfrm>
          <a:prstGeom prst="rect">
            <a:avLst/>
          </a:prstGeom>
        </p:spPr>
      </p:pic>
      <p:pic>
        <p:nvPicPr>
          <p:cNvPr id="96" name="Picture 9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2514600"/>
            <a:ext cx="254000" cy="203200"/>
          </a:xfrm>
          <a:prstGeom prst="rect">
            <a:avLst/>
          </a:prstGeom>
        </p:spPr>
      </p:pic>
      <p:grpSp>
        <p:nvGrpSpPr>
          <p:cNvPr id="77" name="Group 76"/>
          <p:cNvGrpSpPr/>
          <p:nvPr/>
        </p:nvGrpSpPr>
        <p:grpSpPr>
          <a:xfrm>
            <a:off x="2548752" y="1367135"/>
            <a:ext cx="928672" cy="770930"/>
            <a:chOff x="3533131" y="1367135"/>
            <a:chExt cx="928672" cy="770930"/>
          </a:xfrm>
        </p:grpSpPr>
        <p:sp>
          <p:nvSpPr>
            <p:cNvPr id="78" name="TextBox 77"/>
            <p:cNvSpPr txBox="1"/>
            <p:nvPr/>
          </p:nvSpPr>
          <p:spPr>
            <a:xfrm>
              <a:off x="3533131" y="1367135"/>
              <a:ext cx="928672" cy="369332"/>
            </a:xfrm>
            <a:prstGeom prst="rect">
              <a:avLst/>
            </a:prstGeom>
            <a:noFill/>
          </p:spPr>
          <p:txBody>
            <a:bodyPr wrap="none" rtlCol="0">
              <a:spAutoFit/>
            </a:bodyPr>
            <a:lstStyle/>
            <a:p>
              <a:r>
                <a:rPr lang="en-US" sz="1800" dirty="0"/>
                <a:t>P</a:t>
              </a:r>
              <a:r>
                <a:rPr lang="en-US" sz="1800" dirty="0" smtClean="0"/>
                <a:t>(next)</a:t>
              </a:r>
              <a:endParaRPr lang="en-US" sz="1800" dirty="0"/>
            </a:p>
          </p:txBody>
        </p:sp>
        <p:cxnSp>
          <p:nvCxnSpPr>
            <p:cNvPr id="79" name="Straight Arrow Connector 78"/>
            <p:cNvCxnSpPr/>
            <p:nvPr/>
          </p:nvCxnSpPr>
          <p:spPr bwMode="auto">
            <a:xfrm flipH="1" flipV="1">
              <a:off x="3997467" y="1736467"/>
              <a:ext cx="3033" cy="4015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97666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10"/>
                                        </p:tgtEl>
                                      </p:cBhvr>
                                    </p:animEffect>
                                    <p:set>
                                      <p:cBhvr>
                                        <p:cTn id="7" dur="1" fill="hold">
                                          <p:stCondLst>
                                            <p:cond delay="499"/>
                                          </p:stCondLst>
                                        </p:cTn>
                                        <p:tgtEl>
                                          <p:spTgt spid="1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1"/>
                                        </p:tgtEl>
                                      </p:cBhvr>
                                    </p:animEffect>
                                    <p:set>
                                      <p:cBhvr>
                                        <p:cTn id="10" dur="1" fill="hold">
                                          <p:stCondLst>
                                            <p:cond delay="499"/>
                                          </p:stCondLst>
                                        </p:cTn>
                                        <p:tgtEl>
                                          <p:spTgt spid="11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17"/>
                                        </p:tgtEl>
                                      </p:cBhvr>
                                    </p:animEffect>
                                    <p:set>
                                      <p:cBhvr>
                                        <p:cTn id="13" dur="1" fill="hold">
                                          <p:stCondLst>
                                            <p:cond delay="499"/>
                                          </p:stCondLst>
                                        </p:cTn>
                                        <p:tgtEl>
                                          <p:spTgt spid="11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18"/>
                                        </p:tgtEl>
                                      </p:cBhvr>
                                    </p:animEffect>
                                    <p:set>
                                      <p:cBhvr>
                                        <p:cTn id="16" dur="1" fill="hold">
                                          <p:stCondLst>
                                            <p:cond delay="499"/>
                                          </p:stCondLst>
                                        </p:cTn>
                                        <p:tgtEl>
                                          <p:spTgt spid="11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23"/>
                                        </p:tgtEl>
                                      </p:cBhvr>
                                    </p:animEffect>
                                    <p:set>
                                      <p:cBhvr>
                                        <p:cTn id="19" dur="1" fill="hold">
                                          <p:stCondLst>
                                            <p:cond delay="499"/>
                                          </p:stCondLst>
                                        </p:cTn>
                                        <p:tgtEl>
                                          <p:spTgt spid="12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24"/>
                                        </p:tgtEl>
                                      </p:cBhvr>
                                    </p:animEffect>
                                    <p:set>
                                      <p:cBhvr>
                                        <p:cTn id="22" dur="1" fill="hold">
                                          <p:stCondLst>
                                            <p:cond delay="499"/>
                                          </p:stCondLst>
                                        </p:cTn>
                                        <p:tgtEl>
                                          <p:spTgt spid="12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77"/>
                                        </p:tgtEl>
                                      </p:cBhvr>
                                    </p:animEffect>
                                    <p:set>
                                      <p:cBhvr>
                                        <p:cTn id="25" dur="1" fill="hold">
                                          <p:stCondLst>
                                            <p:cond delay="499"/>
                                          </p:stCondLst>
                                        </p:cTn>
                                        <p:tgtEl>
                                          <p:spTgt spid="17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53"/>
                                        </p:tgtEl>
                                      </p:cBhvr>
                                    </p:animEffect>
                                    <p:set>
                                      <p:cBhvr>
                                        <p:cTn id="28" dur="1" fill="hold">
                                          <p:stCondLst>
                                            <p:cond delay="499"/>
                                          </p:stCondLst>
                                        </p:cTn>
                                        <p:tgtEl>
                                          <p:spTgt spid="15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8"/>
                                        </p:tgtEl>
                                      </p:cBhvr>
                                    </p:animEffect>
                                    <p:set>
                                      <p:cBhvr>
                                        <p:cTn id="31" dur="1" fill="hold">
                                          <p:stCondLst>
                                            <p:cond delay="499"/>
                                          </p:stCondLst>
                                        </p:cTn>
                                        <p:tgtEl>
                                          <p:spTgt spid="10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82"/>
                                        </p:tgtEl>
                                      </p:cBhvr>
                                    </p:animEffect>
                                    <p:set>
                                      <p:cBhvr>
                                        <p:cTn id="34" dur="1" fill="hold">
                                          <p:stCondLst>
                                            <p:cond delay="499"/>
                                          </p:stCondLst>
                                        </p:cTn>
                                        <p:tgtEl>
                                          <p:spTgt spid="18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1"/>
                                        </p:tgtEl>
                                      </p:cBhvr>
                                    </p:animEffect>
                                    <p:set>
                                      <p:cBhvr>
                                        <p:cTn id="37" dur="1" fill="hold">
                                          <p:stCondLst>
                                            <p:cond delay="499"/>
                                          </p:stCondLst>
                                        </p:cTn>
                                        <p:tgtEl>
                                          <p:spTgt spid="18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80"/>
                                        </p:tgtEl>
                                      </p:cBhvr>
                                    </p:animEffect>
                                    <p:set>
                                      <p:cBhvr>
                                        <p:cTn id="40" dur="1" fill="hold">
                                          <p:stCondLst>
                                            <p:cond delay="499"/>
                                          </p:stCondLst>
                                        </p:cTn>
                                        <p:tgtEl>
                                          <p:spTgt spid="18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79"/>
                                        </p:tgtEl>
                                      </p:cBhvr>
                                    </p:animEffect>
                                    <p:set>
                                      <p:cBhvr>
                                        <p:cTn id="43" dur="1" fill="hold">
                                          <p:stCondLst>
                                            <p:cond delay="499"/>
                                          </p:stCondLst>
                                        </p:cTn>
                                        <p:tgtEl>
                                          <p:spTgt spid="17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8"/>
                                        </p:tgtEl>
                                      </p:cBhvr>
                                    </p:animEffect>
                                    <p:set>
                                      <p:cBhvr>
                                        <p:cTn id="46" dur="1" fill="hold">
                                          <p:stCondLst>
                                            <p:cond delay="499"/>
                                          </p:stCondLst>
                                        </p:cTn>
                                        <p:tgtEl>
                                          <p:spTgt spid="17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84"/>
                                        </p:tgtEl>
                                      </p:cBhvr>
                                    </p:animEffect>
                                    <p:set>
                                      <p:cBhvr>
                                        <p:cTn id="49" dur="1" fill="hold">
                                          <p:stCondLst>
                                            <p:cond delay="499"/>
                                          </p:stCondLst>
                                        </p:cTn>
                                        <p:tgtEl>
                                          <p:spTgt spid="18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85"/>
                                        </p:tgtEl>
                                      </p:cBhvr>
                                    </p:animEffect>
                                    <p:set>
                                      <p:cBhvr>
                                        <p:cTn id="52" dur="1" fill="hold">
                                          <p:stCondLst>
                                            <p:cond delay="499"/>
                                          </p:stCondLst>
                                        </p:cTn>
                                        <p:tgtEl>
                                          <p:spTgt spid="18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86"/>
                                        </p:tgtEl>
                                      </p:cBhvr>
                                    </p:animEffect>
                                    <p:set>
                                      <p:cBhvr>
                                        <p:cTn id="55" dur="1" fill="hold">
                                          <p:stCondLst>
                                            <p:cond delay="499"/>
                                          </p:stCondLst>
                                        </p:cTn>
                                        <p:tgtEl>
                                          <p:spTgt spid="18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87"/>
                                        </p:tgtEl>
                                      </p:cBhvr>
                                    </p:animEffect>
                                    <p:set>
                                      <p:cBhvr>
                                        <p:cTn id="58" dur="1" fill="hold">
                                          <p:stCondLst>
                                            <p:cond delay="499"/>
                                          </p:stCondLst>
                                        </p:cTn>
                                        <p:tgtEl>
                                          <p:spTgt spid="18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83"/>
                                        </p:tgtEl>
                                      </p:cBhvr>
                                    </p:animEffect>
                                    <p:set>
                                      <p:cBhvr>
                                        <p:cTn id="61" dur="1" fill="hold">
                                          <p:stCondLst>
                                            <p:cond delay="499"/>
                                          </p:stCondLst>
                                        </p:cTn>
                                        <p:tgtEl>
                                          <p:spTgt spid="18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112"/>
                                        </p:tgtEl>
                                      </p:cBhvr>
                                    </p:animEffect>
                                    <p:set>
                                      <p:cBhvr>
                                        <p:cTn id="64" dur="1" fill="hold">
                                          <p:stCondLst>
                                            <p:cond delay="499"/>
                                          </p:stCondLst>
                                        </p:cTn>
                                        <p:tgtEl>
                                          <p:spTgt spid="112"/>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13"/>
                                        </p:tgtEl>
                                      </p:cBhvr>
                                    </p:animEffect>
                                    <p:set>
                                      <p:cBhvr>
                                        <p:cTn id="67" dur="1" fill="hold">
                                          <p:stCondLst>
                                            <p:cond delay="499"/>
                                          </p:stCondLst>
                                        </p:cTn>
                                        <p:tgtEl>
                                          <p:spTgt spid="113"/>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114"/>
                                        </p:tgtEl>
                                      </p:cBhvr>
                                    </p:animEffect>
                                    <p:set>
                                      <p:cBhvr>
                                        <p:cTn id="70" dur="1" fill="hold">
                                          <p:stCondLst>
                                            <p:cond delay="499"/>
                                          </p:stCondLst>
                                        </p:cTn>
                                        <p:tgtEl>
                                          <p:spTgt spid="114"/>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115"/>
                                        </p:tgtEl>
                                      </p:cBhvr>
                                    </p:animEffect>
                                    <p:set>
                                      <p:cBhvr>
                                        <p:cTn id="73" dur="1" fill="hold">
                                          <p:stCondLst>
                                            <p:cond delay="499"/>
                                          </p:stCondLst>
                                        </p:cTn>
                                        <p:tgtEl>
                                          <p:spTgt spid="115"/>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116"/>
                                        </p:tgtEl>
                                      </p:cBhvr>
                                    </p:animEffect>
                                    <p:set>
                                      <p:cBhvr>
                                        <p:cTn id="76" dur="1" fill="hold">
                                          <p:stCondLst>
                                            <p:cond delay="499"/>
                                          </p:stCondLst>
                                        </p:cTn>
                                        <p:tgtEl>
                                          <p:spTgt spid="11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19"/>
                                        </p:tgtEl>
                                      </p:cBhvr>
                                    </p:animEffect>
                                    <p:set>
                                      <p:cBhvr>
                                        <p:cTn id="79" dur="1" fill="hold">
                                          <p:stCondLst>
                                            <p:cond delay="499"/>
                                          </p:stCondLst>
                                        </p:cTn>
                                        <p:tgtEl>
                                          <p:spTgt spid="119"/>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20"/>
                                        </p:tgtEl>
                                      </p:cBhvr>
                                    </p:animEffect>
                                    <p:set>
                                      <p:cBhvr>
                                        <p:cTn id="82" dur="1" fill="hold">
                                          <p:stCondLst>
                                            <p:cond delay="499"/>
                                          </p:stCondLst>
                                        </p:cTn>
                                        <p:tgtEl>
                                          <p:spTgt spid="1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21"/>
                                        </p:tgtEl>
                                      </p:cBhvr>
                                    </p:animEffect>
                                    <p:set>
                                      <p:cBhvr>
                                        <p:cTn id="85" dur="1" fill="hold">
                                          <p:stCondLst>
                                            <p:cond delay="499"/>
                                          </p:stCondLst>
                                        </p:cTn>
                                        <p:tgtEl>
                                          <p:spTgt spid="121"/>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22"/>
                                        </p:tgtEl>
                                      </p:cBhvr>
                                    </p:animEffect>
                                    <p:set>
                                      <p:cBhvr>
                                        <p:cTn id="88" dur="1" fill="hold">
                                          <p:stCondLst>
                                            <p:cond delay="499"/>
                                          </p:stCondLst>
                                        </p:cTn>
                                        <p:tgtEl>
                                          <p:spTgt spid="122"/>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154"/>
                                        </p:tgtEl>
                                      </p:cBhvr>
                                    </p:animEffect>
                                    <p:set>
                                      <p:cBhvr>
                                        <p:cTn id="91" dur="1" fill="hold">
                                          <p:stCondLst>
                                            <p:cond delay="499"/>
                                          </p:stCondLst>
                                        </p:cTn>
                                        <p:tgtEl>
                                          <p:spTgt spid="154"/>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155"/>
                                        </p:tgtEl>
                                      </p:cBhvr>
                                    </p:animEffect>
                                    <p:set>
                                      <p:cBhvr>
                                        <p:cTn id="94" dur="1" fill="hold">
                                          <p:stCondLst>
                                            <p:cond delay="499"/>
                                          </p:stCondLst>
                                        </p:cTn>
                                        <p:tgtEl>
                                          <p:spTgt spid="155"/>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156"/>
                                        </p:tgtEl>
                                      </p:cBhvr>
                                    </p:animEffect>
                                    <p:set>
                                      <p:cBhvr>
                                        <p:cTn id="97" dur="1" fill="hold">
                                          <p:stCondLst>
                                            <p:cond delay="499"/>
                                          </p:stCondLst>
                                        </p:cTn>
                                        <p:tgtEl>
                                          <p:spTgt spid="156"/>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500"/>
                                        <p:tgtEl>
                                          <p:spTgt spid="157"/>
                                        </p:tgtEl>
                                      </p:cBhvr>
                                    </p:animEffect>
                                    <p:set>
                                      <p:cBhvr>
                                        <p:cTn id="100" dur="1" fill="hold">
                                          <p:stCondLst>
                                            <p:cond delay="499"/>
                                          </p:stCondLst>
                                        </p:cTn>
                                        <p:tgtEl>
                                          <p:spTgt spid="157"/>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500"/>
                                        <p:tgtEl>
                                          <p:spTgt spid="158"/>
                                        </p:tgtEl>
                                      </p:cBhvr>
                                    </p:animEffect>
                                    <p:set>
                                      <p:cBhvr>
                                        <p:cTn id="103" dur="1" fill="hold">
                                          <p:stCondLst>
                                            <p:cond delay="499"/>
                                          </p:stCondLst>
                                        </p:cTn>
                                        <p:tgtEl>
                                          <p:spTgt spid="158"/>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77"/>
                                        </p:tgtEl>
                                      </p:cBhvr>
                                    </p:animEffect>
                                    <p:set>
                                      <p:cBhvr>
                                        <p:cTn id="106" dur="1" fill="hold">
                                          <p:stCondLst>
                                            <p:cond delay="499"/>
                                          </p:stCondLst>
                                        </p:cTn>
                                        <p:tgtEl>
                                          <p:spTgt spid="77"/>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86"/>
                                        </p:tgtEl>
                                        <p:attrNameLst>
                                          <p:attrName>style.visibility</p:attrName>
                                        </p:attrNameLst>
                                      </p:cBhvr>
                                      <p:to>
                                        <p:strVal val="visible"/>
                                      </p:to>
                                    </p:set>
                                    <p:animEffect transition="in" filter="fade">
                                      <p:cBhvr>
                                        <p:cTn id="109" dur="500"/>
                                        <p:tgtEl>
                                          <p:spTgt spid="8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89"/>
                                        </p:tgtEl>
                                        <p:attrNameLst>
                                          <p:attrName>style.visibility</p:attrName>
                                        </p:attrNameLst>
                                      </p:cBhvr>
                                      <p:to>
                                        <p:strVal val="visible"/>
                                      </p:to>
                                    </p:set>
                                    <p:animEffect transition="in" filter="fade">
                                      <p:cBhvr>
                                        <p:cTn id="112" dur="500"/>
                                        <p:tgtEl>
                                          <p:spTgt spid="8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fade">
                                      <p:cBhvr>
                                        <p:cTn id="115" dur="500"/>
                                        <p:tgtEl>
                                          <p:spTgt spid="9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91"/>
                                        </p:tgtEl>
                                        <p:attrNameLst>
                                          <p:attrName>style.visibility</p:attrName>
                                        </p:attrNameLst>
                                      </p:cBhvr>
                                      <p:to>
                                        <p:strVal val="visible"/>
                                      </p:to>
                                    </p:set>
                                    <p:animEffect transition="in" filter="fade">
                                      <p:cBhvr>
                                        <p:cTn id="118" dur="500"/>
                                        <p:tgtEl>
                                          <p:spTgt spid="91"/>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92"/>
                                        </p:tgtEl>
                                        <p:attrNameLst>
                                          <p:attrName>style.visibility</p:attrName>
                                        </p:attrNameLst>
                                      </p:cBhvr>
                                      <p:to>
                                        <p:strVal val="visible"/>
                                      </p:to>
                                    </p:set>
                                    <p:animEffect transition="in" filter="fade">
                                      <p:cBhvr>
                                        <p:cTn id="121" dur="500"/>
                                        <p:tgtEl>
                                          <p:spTgt spid="92"/>
                                        </p:tgtEl>
                                      </p:cBhvr>
                                    </p:animEffect>
                                  </p:childTnLst>
                                </p:cTn>
                              </p:par>
                              <p:par>
                                <p:cTn id="122" presetID="10" presetClass="entr" presetSubtype="0" fill="hold" nodeType="withEffect">
                                  <p:stCondLst>
                                    <p:cond delay="0"/>
                                  </p:stCondLst>
                                  <p:childTnLst>
                                    <p:set>
                                      <p:cBhvr>
                                        <p:cTn id="123" dur="1" fill="hold">
                                          <p:stCondLst>
                                            <p:cond delay="0"/>
                                          </p:stCondLst>
                                        </p:cTn>
                                        <p:tgtEl>
                                          <p:spTgt spid="93"/>
                                        </p:tgtEl>
                                        <p:attrNameLst>
                                          <p:attrName>style.visibility</p:attrName>
                                        </p:attrNameLst>
                                      </p:cBhvr>
                                      <p:to>
                                        <p:strVal val="visible"/>
                                      </p:to>
                                    </p:set>
                                    <p:animEffect transition="in" filter="fade">
                                      <p:cBhvr>
                                        <p:cTn id="124" dur="500"/>
                                        <p:tgtEl>
                                          <p:spTgt spid="93"/>
                                        </p:tgtEl>
                                      </p:cBhvr>
                                    </p:animEffect>
                                  </p:childTnLst>
                                </p:cTn>
                              </p:par>
                              <p:par>
                                <p:cTn id="125" presetID="10" presetClass="entr" presetSubtype="0" fill="hold" nodeType="withEffect">
                                  <p:stCondLst>
                                    <p:cond delay="0"/>
                                  </p:stCondLst>
                                  <p:childTnLst>
                                    <p:set>
                                      <p:cBhvr>
                                        <p:cTn id="126" dur="1" fill="hold">
                                          <p:stCondLst>
                                            <p:cond delay="0"/>
                                          </p:stCondLst>
                                        </p:cTn>
                                        <p:tgtEl>
                                          <p:spTgt spid="94"/>
                                        </p:tgtEl>
                                        <p:attrNameLst>
                                          <p:attrName>style.visibility</p:attrName>
                                        </p:attrNameLst>
                                      </p:cBhvr>
                                      <p:to>
                                        <p:strVal val="visible"/>
                                      </p:to>
                                    </p:set>
                                    <p:animEffect transition="in" filter="fade">
                                      <p:cBhvr>
                                        <p:cTn id="127" dur="500"/>
                                        <p:tgtEl>
                                          <p:spTgt spid="94"/>
                                        </p:tgtEl>
                                      </p:cBhvr>
                                    </p:animEffect>
                                  </p:childTnLst>
                                </p:cTn>
                              </p:par>
                              <p:par>
                                <p:cTn id="128" presetID="10" presetClass="entr" presetSubtype="0" fill="hold" nodeType="withEffect">
                                  <p:stCondLst>
                                    <p:cond delay="0"/>
                                  </p:stCondLst>
                                  <p:childTnLst>
                                    <p:set>
                                      <p:cBhvr>
                                        <p:cTn id="129" dur="1" fill="hold">
                                          <p:stCondLst>
                                            <p:cond delay="0"/>
                                          </p:stCondLst>
                                        </p:cTn>
                                        <p:tgtEl>
                                          <p:spTgt spid="95"/>
                                        </p:tgtEl>
                                        <p:attrNameLst>
                                          <p:attrName>style.visibility</p:attrName>
                                        </p:attrNameLst>
                                      </p:cBhvr>
                                      <p:to>
                                        <p:strVal val="visible"/>
                                      </p:to>
                                    </p:set>
                                    <p:animEffect transition="in" filter="fade">
                                      <p:cBhvr>
                                        <p:cTn id="130" dur="500"/>
                                        <p:tgtEl>
                                          <p:spTgt spid="95"/>
                                        </p:tgtEl>
                                      </p:cBhvr>
                                    </p:animEffect>
                                  </p:childTnLst>
                                </p:cTn>
                              </p:par>
                              <p:par>
                                <p:cTn id="131" presetID="10" presetClass="entr" presetSubtype="0" fill="hold" nodeType="withEffect">
                                  <p:stCondLst>
                                    <p:cond delay="0"/>
                                  </p:stCondLst>
                                  <p:childTnLst>
                                    <p:set>
                                      <p:cBhvr>
                                        <p:cTn id="132" dur="1" fill="hold">
                                          <p:stCondLst>
                                            <p:cond delay="0"/>
                                          </p:stCondLst>
                                        </p:cTn>
                                        <p:tgtEl>
                                          <p:spTgt spid="96"/>
                                        </p:tgtEl>
                                        <p:attrNameLst>
                                          <p:attrName>style.visibility</p:attrName>
                                        </p:attrNameLst>
                                      </p:cBhvr>
                                      <p:to>
                                        <p:strVal val="visible"/>
                                      </p:to>
                                    </p:set>
                                    <p:animEffect transition="in" filter="fade">
                                      <p:cBhvr>
                                        <p:cTn id="13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P spid="113" grpId="0" animBg="1"/>
      <p:bldP spid="114" grpId="0" animBg="1"/>
      <p:bldP spid="115" grpId="0" animBg="1"/>
      <p:bldP spid="116" grpId="0" animBg="1"/>
      <p:bldP spid="123" grpId="0"/>
      <p:bldP spid="153" grpId="0"/>
      <p:bldP spid="154" grpId="0"/>
      <p:bldP spid="155" grpId="0"/>
      <p:bldP spid="156" grpId="0"/>
      <p:bldP spid="157" grpId="0"/>
      <p:bldP spid="158" grpId="0"/>
      <p:bldP spid="89" grpId="0" animBg="1"/>
      <p:bldP spid="90" grpId="0" animBg="1"/>
      <p:bldP spid="91" grpId="0" animBg="1"/>
      <p:bldP spid="9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Model Factor Graph</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53</a:t>
            </a:fld>
            <a:endParaRPr lang="en-US"/>
          </a:p>
        </p:txBody>
      </p:sp>
      <p:grpSp>
        <p:nvGrpSpPr>
          <p:cNvPr id="27" name="Group 26"/>
          <p:cNvGrpSpPr/>
          <p:nvPr/>
        </p:nvGrpSpPr>
        <p:grpSpPr>
          <a:xfrm>
            <a:off x="3825240" y="2453640"/>
            <a:ext cx="365760" cy="365760"/>
            <a:chOff x="3581400" y="2286000"/>
            <a:chExt cx="365760" cy="365760"/>
          </a:xfrm>
        </p:grpSpPr>
        <p:sp>
          <p:nvSpPr>
            <p:cNvPr id="21" name="Oval 20"/>
            <p:cNvSpPr>
              <a:spLocks noChangeAspect="1"/>
            </p:cNvSpPr>
            <p:nvPr/>
          </p:nvSpPr>
          <p:spPr>
            <a:xfrm>
              <a:off x="3581400" y="2286000"/>
              <a:ext cx="365760" cy="365760"/>
            </a:xfrm>
            <a:prstGeom prst="ellipse">
              <a:avLst/>
            </a:prstGeom>
            <a:ln/>
          </p:spPr>
          <p:style>
            <a:lnRef idx="1">
              <a:schemeClr val="accent6"/>
            </a:lnRef>
            <a:fillRef idx="2">
              <a:schemeClr val="accent6"/>
            </a:fillRef>
            <a:effectRef idx="1">
              <a:schemeClr val="accent6"/>
            </a:effectRef>
            <a:fontRef idx="minor">
              <a:schemeClr val="dk1"/>
            </a:fontRef>
          </p:style>
          <p:txBody>
            <a:bodyPr lIns="91427" tIns="45713" rIns="91427" bIns="45713" spcCol="0" rtlCol="0" anchor="ctr"/>
            <a:lstStyle/>
            <a:p>
              <a:pPr algn="ctr"/>
              <a:endParaRPr lang="en-US" baseline="30000"/>
            </a:p>
          </p:txBody>
        </p:sp>
        <p:pic>
          <p:nvPicPr>
            <p:cNvPr id="23" name="Picture 2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2362200"/>
              <a:ext cx="254000" cy="203200"/>
            </a:xfrm>
            <a:prstGeom prst="rect">
              <a:avLst/>
            </a:prstGeom>
          </p:spPr>
        </p:pic>
      </p:grpSp>
      <p:sp>
        <p:nvSpPr>
          <p:cNvPr id="29" name="Oval 28"/>
          <p:cNvSpPr>
            <a:spLocks noChangeAspect="1"/>
          </p:cNvSpPr>
          <p:nvPr/>
        </p:nvSpPr>
        <p:spPr>
          <a:xfrm>
            <a:off x="4815840" y="2453640"/>
            <a:ext cx="365760" cy="365760"/>
          </a:xfrm>
          <a:prstGeom prst="ellipse">
            <a:avLst/>
          </a:prstGeom>
          <a:ln/>
        </p:spPr>
        <p:style>
          <a:lnRef idx="1">
            <a:schemeClr val="accent6"/>
          </a:lnRef>
          <a:fillRef idx="2">
            <a:schemeClr val="accent6"/>
          </a:fillRef>
          <a:effectRef idx="1">
            <a:schemeClr val="accent6"/>
          </a:effectRef>
          <a:fontRef idx="minor">
            <a:schemeClr val="dk1"/>
          </a:fontRef>
        </p:style>
        <p:txBody>
          <a:bodyPr lIns="91427" tIns="45713" rIns="91427" bIns="45713" spcCol="0" rtlCol="0" anchor="ctr"/>
          <a:lstStyle/>
          <a:p>
            <a:pPr algn="ctr"/>
            <a:endParaRPr lang="en-US" baseline="30000"/>
          </a:p>
        </p:txBody>
      </p:sp>
      <p:sp>
        <p:nvSpPr>
          <p:cNvPr id="37" name="Oval 36"/>
          <p:cNvSpPr>
            <a:spLocks noChangeAspect="1"/>
          </p:cNvSpPr>
          <p:nvPr/>
        </p:nvSpPr>
        <p:spPr>
          <a:xfrm>
            <a:off x="5806440" y="2453640"/>
            <a:ext cx="365760" cy="365760"/>
          </a:xfrm>
          <a:prstGeom prst="ellipse">
            <a:avLst/>
          </a:prstGeom>
          <a:ln/>
        </p:spPr>
        <p:style>
          <a:lnRef idx="1">
            <a:schemeClr val="accent6"/>
          </a:lnRef>
          <a:fillRef idx="2">
            <a:schemeClr val="accent6"/>
          </a:fillRef>
          <a:effectRef idx="1">
            <a:schemeClr val="accent6"/>
          </a:effectRef>
          <a:fontRef idx="minor">
            <a:schemeClr val="dk1"/>
          </a:fontRef>
        </p:style>
        <p:txBody>
          <a:bodyPr lIns="91427" tIns="45713" rIns="91427" bIns="45713" spcCol="0" rtlCol="0" anchor="ctr"/>
          <a:lstStyle/>
          <a:p>
            <a:pPr algn="ctr"/>
            <a:endParaRPr lang="en-US" baseline="30000"/>
          </a:p>
        </p:txBody>
      </p:sp>
      <p:sp>
        <p:nvSpPr>
          <p:cNvPr id="40" name="Oval 39"/>
          <p:cNvSpPr>
            <a:spLocks noChangeAspect="1"/>
          </p:cNvSpPr>
          <p:nvPr/>
        </p:nvSpPr>
        <p:spPr>
          <a:xfrm>
            <a:off x="6781800" y="2453640"/>
            <a:ext cx="365760" cy="365760"/>
          </a:xfrm>
          <a:prstGeom prst="ellipse">
            <a:avLst/>
          </a:prstGeom>
          <a:ln/>
        </p:spPr>
        <p:style>
          <a:lnRef idx="1">
            <a:schemeClr val="accent6"/>
          </a:lnRef>
          <a:fillRef idx="2">
            <a:schemeClr val="accent6"/>
          </a:fillRef>
          <a:effectRef idx="1">
            <a:schemeClr val="accent6"/>
          </a:effectRef>
          <a:fontRef idx="minor">
            <a:schemeClr val="dk1"/>
          </a:fontRef>
        </p:style>
        <p:txBody>
          <a:bodyPr lIns="91427" tIns="45713" rIns="91427" bIns="45713" spcCol="0" rtlCol="0" anchor="ctr"/>
          <a:lstStyle/>
          <a:p>
            <a:pPr algn="ctr"/>
            <a:endParaRPr lang="en-US" baseline="30000"/>
          </a:p>
        </p:txBody>
      </p:sp>
      <p:sp>
        <p:nvSpPr>
          <p:cNvPr id="43" name="Oval 42"/>
          <p:cNvSpPr>
            <a:spLocks noChangeAspect="1"/>
          </p:cNvSpPr>
          <p:nvPr/>
        </p:nvSpPr>
        <p:spPr>
          <a:xfrm>
            <a:off x="7787640" y="2438400"/>
            <a:ext cx="365760" cy="365760"/>
          </a:xfrm>
          <a:prstGeom prst="ellipse">
            <a:avLst/>
          </a:prstGeom>
          <a:ln/>
        </p:spPr>
        <p:style>
          <a:lnRef idx="1">
            <a:schemeClr val="accent6"/>
          </a:lnRef>
          <a:fillRef idx="2">
            <a:schemeClr val="accent6"/>
          </a:fillRef>
          <a:effectRef idx="1">
            <a:schemeClr val="accent6"/>
          </a:effectRef>
          <a:fontRef idx="minor">
            <a:schemeClr val="dk1"/>
          </a:fontRef>
        </p:style>
        <p:txBody>
          <a:bodyPr lIns="91427" tIns="45713" rIns="91427" bIns="45713" spcCol="0" rtlCol="0" anchor="ctr"/>
          <a:lstStyle/>
          <a:p>
            <a:pPr algn="ctr"/>
            <a:endParaRPr lang="en-US" baseline="30000"/>
          </a:p>
        </p:txBody>
      </p:sp>
      <p:pic>
        <p:nvPicPr>
          <p:cNvPr id="24" name="Picture 2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514600"/>
            <a:ext cx="254000" cy="203200"/>
          </a:xfrm>
          <a:prstGeom prst="rect">
            <a:avLst/>
          </a:prstGeom>
        </p:spPr>
      </p:pic>
      <p:pic>
        <p:nvPicPr>
          <p:cNvPr id="45" name="Picture 4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514600"/>
            <a:ext cx="266700" cy="203200"/>
          </a:xfrm>
          <a:prstGeom prst="rect">
            <a:avLst/>
          </a:prstGeom>
        </p:spPr>
      </p:pic>
      <p:pic>
        <p:nvPicPr>
          <p:cNvPr id="46" name="Picture 4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2514600"/>
            <a:ext cx="266700" cy="203200"/>
          </a:xfrm>
          <a:prstGeom prst="rect">
            <a:avLst/>
          </a:prstGeom>
        </p:spPr>
      </p:pic>
      <p:pic>
        <p:nvPicPr>
          <p:cNvPr id="47" name="Picture 4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2514600"/>
            <a:ext cx="254000" cy="203200"/>
          </a:xfrm>
          <a:prstGeom prst="rect">
            <a:avLst/>
          </a:prstGeom>
        </p:spPr>
      </p:pic>
      <p:grpSp>
        <p:nvGrpSpPr>
          <p:cNvPr id="81" name="Group 80"/>
          <p:cNvGrpSpPr/>
          <p:nvPr/>
        </p:nvGrpSpPr>
        <p:grpSpPr>
          <a:xfrm>
            <a:off x="3886200" y="2819400"/>
            <a:ext cx="274320" cy="1057024"/>
            <a:chOff x="3886200" y="2819400"/>
            <a:chExt cx="274320" cy="1057024"/>
          </a:xfrm>
        </p:grpSpPr>
        <p:cxnSp>
          <p:nvCxnSpPr>
            <p:cNvPr id="66" name="Straight Connector 65"/>
            <p:cNvCxnSpPr>
              <a:stCxn id="21" idx="4"/>
              <a:endCxn id="68" idx="0"/>
            </p:cNvCxnSpPr>
            <p:nvPr/>
          </p:nvCxnSpPr>
          <p:spPr>
            <a:xfrm>
              <a:off x="4008120" y="2819400"/>
              <a:ext cx="15240" cy="782704"/>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68" name="Rounded Rectangle 67"/>
            <p:cNvSpPr/>
            <p:nvPr/>
          </p:nvSpPr>
          <p:spPr>
            <a:xfrm>
              <a:off x="3886200" y="3602104"/>
              <a:ext cx="274320" cy="27432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80" name="Group 79"/>
          <p:cNvGrpSpPr/>
          <p:nvPr/>
        </p:nvGrpSpPr>
        <p:grpSpPr>
          <a:xfrm>
            <a:off x="4008120" y="2819400"/>
            <a:ext cx="1143000" cy="1057024"/>
            <a:chOff x="4008120" y="2819400"/>
            <a:chExt cx="1143000" cy="1057024"/>
          </a:xfrm>
        </p:grpSpPr>
        <p:cxnSp>
          <p:nvCxnSpPr>
            <p:cNvPr id="73" name="Straight Connector 72"/>
            <p:cNvCxnSpPr>
              <a:stCxn id="29" idx="4"/>
              <a:endCxn id="74" idx="0"/>
            </p:cNvCxnSpPr>
            <p:nvPr/>
          </p:nvCxnSpPr>
          <p:spPr>
            <a:xfrm>
              <a:off x="4998720" y="2819400"/>
              <a:ext cx="15240" cy="782704"/>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74" name="Rounded Rectangle 73"/>
            <p:cNvSpPr/>
            <p:nvPr/>
          </p:nvSpPr>
          <p:spPr>
            <a:xfrm>
              <a:off x="4876800" y="3602104"/>
              <a:ext cx="274320" cy="27432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76" name="Straight Connector 75"/>
            <p:cNvCxnSpPr>
              <a:stCxn id="21" idx="4"/>
              <a:endCxn id="74" idx="0"/>
            </p:cNvCxnSpPr>
            <p:nvPr/>
          </p:nvCxnSpPr>
          <p:spPr>
            <a:xfrm>
              <a:off x="4008120" y="2819400"/>
              <a:ext cx="1005840" cy="782704"/>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83" name="Picture 8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434670" y="3567014"/>
            <a:ext cx="56716" cy="276855"/>
          </a:xfrm>
          <a:prstGeom prst="rect">
            <a:avLst/>
          </a:prstGeom>
        </p:spPr>
      </p:pic>
      <p:grpSp>
        <p:nvGrpSpPr>
          <p:cNvPr id="28" name="Group 27"/>
          <p:cNvGrpSpPr/>
          <p:nvPr/>
        </p:nvGrpSpPr>
        <p:grpSpPr>
          <a:xfrm>
            <a:off x="4008120" y="2804160"/>
            <a:ext cx="4602480" cy="1399540"/>
            <a:chOff x="4008120" y="2804160"/>
            <a:chExt cx="4602480" cy="1399540"/>
          </a:xfrm>
        </p:grpSpPr>
        <p:pic>
          <p:nvPicPr>
            <p:cNvPr id="26" name="Picture 25"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7600" y="3886200"/>
              <a:ext cx="2413000" cy="317500"/>
            </a:xfrm>
            <a:prstGeom prst="rect">
              <a:avLst/>
            </a:prstGeom>
          </p:spPr>
        </p:pic>
        <p:cxnSp>
          <p:nvCxnSpPr>
            <p:cNvPr id="53" name="Straight Connector 52"/>
            <p:cNvCxnSpPr>
              <a:stCxn id="56" idx="0"/>
              <a:endCxn id="29" idx="4"/>
            </p:cNvCxnSpPr>
            <p:nvPr/>
          </p:nvCxnSpPr>
          <p:spPr>
            <a:xfrm flipH="1" flipV="1">
              <a:off x="4998720" y="2819400"/>
              <a:ext cx="2987040" cy="782704"/>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37" idx="4"/>
              <a:endCxn id="56" idx="0"/>
            </p:cNvCxnSpPr>
            <p:nvPr/>
          </p:nvCxnSpPr>
          <p:spPr>
            <a:xfrm>
              <a:off x="5989320" y="2819400"/>
              <a:ext cx="1996440" cy="782704"/>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6" idx="0"/>
              <a:endCxn id="21" idx="4"/>
            </p:cNvCxnSpPr>
            <p:nvPr/>
          </p:nvCxnSpPr>
          <p:spPr>
            <a:xfrm flipH="1" flipV="1">
              <a:off x="4008120" y="2819400"/>
              <a:ext cx="3977640" cy="782704"/>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56" name="Rounded Rectangle 55"/>
            <p:cNvSpPr/>
            <p:nvPr/>
          </p:nvSpPr>
          <p:spPr>
            <a:xfrm>
              <a:off x="7848600" y="3602104"/>
              <a:ext cx="274320" cy="27432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70" name="Straight Connector 69"/>
            <p:cNvCxnSpPr>
              <a:stCxn id="40" idx="4"/>
              <a:endCxn id="56" idx="0"/>
            </p:cNvCxnSpPr>
            <p:nvPr/>
          </p:nvCxnSpPr>
          <p:spPr>
            <a:xfrm>
              <a:off x="6964680" y="2819400"/>
              <a:ext cx="1021080" cy="782704"/>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3" idx="4"/>
              <a:endCxn id="56" idx="0"/>
            </p:cNvCxnSpPr>
            <p:nvPr/>
          </p:nvCxnSpPr>
          <p:spPr>
            <a:xfrm>
              <a:off x="7970520" y="2804160"/>
              <a:ext cx="15240" cy="797944"/>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33982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80"/>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8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Search Demo</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dbs.cloudcv.org/captioning&amp;mode=interactive</a:t>
            </a:r>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54</a:t>
            </a:fld>
            <a:endParaRPr lang="en-US"/>
          </a:p>
        </p:txBody>
      </p:sp>
    </p:spTree>
    <p:extLst>
      <p:ext uri="{BB962C8B-B14F-4D97-AF65-F5344CB8AC3E}">
        <p14:creationId xmlns:p14="http://schemas.microsoft.com/office/powerpoint/2010/main" val="314965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VQA Models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55</a:t>
            </a:fld>
            <a:endParaRPr lang="en-US"/>
          </a:p>
        </p:txBody>
      </p:sp>
      <p:pic>
        <p:nvPicPr>
          <p:cNvPr id="23" name="Picture 22"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90" y="1933044"/>
            <a:ext cx="1689810" cy="1267356"/>
          </a:xfrm>
          <a:prstGeom prst="rect">
            <a:avLst/>
          </a:prstGeom>
          <a:ln w="12700">
            <a:solidFill>
              <a:schemeClr val="tx1"/>
            </a:solidFill>
          </a:ln>
        </p:spPr>
      </p:pic>
      <p:grpSp>
        <p:nvGrpSpPr>
          <p:cNvPr id="99" name="Group 98"/>
          <p:cNvGrpSpPr/>
          <p:nvPr/>
        </p:nvGrpSpPr>
        <p:grpSpPr>
          <a:xfrm>
            <a:off x="838200" y="1902023"/>
            <a:ext cx="5867400" cy="1846421"/>
            <a:chOff x="838200" y="1902023"/>
            <a:chExt cx="5867400" cy="1846421"/>
          </a:xfrm>
        </p:grpSpPr>
        <p:grpSp>
          <p:nvGrpSpPr>
            <p:cNvPr id="92" name="Group 91"/>
            <p:cNvGrpSpPr/>
            <p:nvPr/>
          </p:nvGrpSpPr>
          <p:grpSpPr>
            <a:xfrm>
              <a:off x="3310521" y="2510342"/>
              <a:ext cx="1277574" cy="436917"/>
              <a:chOff x="3310521" y="2510342"/>
              <a:chExt cx="1277574" cy="436917"/>
            </a:xfrm>
          </p:grpSpPr>
          <p:sp>
            <p:nvSpPr>
              <p:cNvPr id="36" name="Rectangle 35"/>
              <p:cNvSpPr>
                <a:spLocks noChangeAspect="1"/>
              </p:cNvSpPr>
              <p:nvPr/>
            </p:nvSpPr>
            <p:spPr>
              <a:xfrm>
                <a:off x="4504871" y="2864035"/>
                <a:ext cx="83224" cy="83224"/>
              </a:xfrm>
              <a:prstGeom prst="rect">
                <a:avLst/>
              </a:prstGeom>
              <a:blipFill rotWithShape="1">
                <a:blip r:embed="rId3"/>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a:stCxn id="37" idx="0"/>
                <a:endCxn id="36"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43" idx="0"/>
                <a:endCxn id="36"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43" idx="2"/>
                <a:endCxn id="36"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Rectangle 40"/>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a:stCxn id="42" idx="0"/>
                <a:endCxn id="36"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1" idx="0"/>
                <a:endCxn id="36"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6" name="Group 206"/>
            <p:cNvGrpSpPr/>
            <p:nvPr/>
          </p:nvGrpSpPr>
          <p:grpSpPr>
            <a:xfrm>
              <a:off x="4021151" y="2265098"/>
              <a:ext cx="749014" cy="749014"/>
              <a:chOff x="8773045" y="1214694"/>
              <a:chExt cx="1645920" cy="1645920"/>
            </a:xfrm>
          </p:grpSpPr>
          <p:sp>
            <p:nvSpPr>
              <p:cNvPr id="7" name="Rectangle 6"/>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211"/>
            <p:cNvGrpSpPr/>
            <p:nvPr/>
          </p:nvGrpSpPr>
          <p:grpSpPr>
            <a:xfrm>
              <a:off x="2133600" y="2119003"/>
              <a:ext cx="1040298" cy="1040298"/>
              <a:chOff x="5572662" y="2317477"/>
              <a:chExt cx="2286000" cy="2286000"/>
            </a:xfrm>
          </p:grpSpPr>
          <p:sp>
            <p:nvSpPr>
              <p:cNvPr id="19" name="Rectangle 18"/>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a:off x="6029862" y="2774677"/>
                <a:ext cx="1828800" cy="1828800"/>
              </a:xfrm>
              <a:prstGeom prst="rect">
                <a:avLst/>
              </a:prstGeom>
              <a:blipFill rotWithShape="1">
                <a:blip r:embed="rId4"/>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4" name="Straight Connector 23"/>
            <p:cNvCxnSpPr>
              <a:stCxn id="50" idx="0"/>
              <a:endCxn id="61"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56" idx="2"/>
              <a:endCxn id="65"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Rectangle 25"/>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a:stCxn id="26" idx="0"/>
              <a:endCxn id="29"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2"/>
              <a:endCxn id="29"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9" name="Rectangle 28"/>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stCxn id="31" idx="0"/>
              <a:endCxn id="3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31" idx="2"/>
              <a:endCxn id="3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49" name="Group 226"/>
            <p:cNvGrpSpPr/>
            <p:nvPr/>
          </p:nvGrpSpPr>
          <p:grpSpPr>
            <a:xfrm>
              <a:off x="4760257" y="2346326"/>
              <a:ext cx="582566" cy="582567"/>
              <a:chOff x="11541722" y="1891905"/>
              <a:chExt cx="1280160" cy="1280160"/>
            </a:xfrm>
          </p:grpSpPr>
          <p:sp>
            <p:nvSpPr>
              <p:cNvPr id="50" name="Rectangle 49"/>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Rectangle 56"/>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a:stCxn id="57" idx="2"/>
              <a:endCxn id="58"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0"/>
              <a:endCxn id="58"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Oval 60"/>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Oval 61"/>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Oval 62"/>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Oval 63"/>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Oval 64"/>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66" name="Straight Connector 65"/>
            <p:cNvCxnSpPr>
              <a:stCxn id="56" idx="2"/>
              <a:endCxn id="61"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0" idx="0"/>
              <a:endCxn id="65"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Oval 68"/>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Oval 69"/>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Oval 70"/>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Oval 71"/>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73" name="Straight Connector 72"/>
            <p:cNvCxnSpPr>
              <a:stCxn id="65" idx="6"/>
              <a:endCxn id="72"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1" idx="6"/>
              <a:endCxn id="68"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1" idx="6"/>
              <a:endCxn id="72"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5" idx="6"/>
              <a:endCxn id="68"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7" name="Left Brace 76"/>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 name="TextBox 77"/>
            <p:cNvSpPr txBox="1"/>
            <p:nvPr/>
          </p:nvSpPr>
          <p:spPr>
            <a:xfrm>
              <a:off x="1073126" y="3409410"/>
              <a:ext cx="1018227" cy="338554"/>
            </a:xfrm>
            <a:prstGeom prst="rect">
              <a:avLst/>
            </a:prstGeom>
            <a:noFill/>
          </p:spPr>
          <p:txBody>
            <a:bodyPr wrap="none" rtlCol="0">
              <a:spAutoFit/>
            </a:bodyPr>
            <a:lstStyle/>
            <a:p>
              <a:r>
                <a:rPr lang="en-US" sz="800" dirty="0"/>
                <a:t>C</a:t>
              </a:r>
              <a:r>
                <a:rPr lang="en-US" sz="800" dirty="0" smtClean="0"/>
                <a:t>onvolution </a:t>
              </a:r>
              <a:r>
                <a:rPr lang="en-US" sz="800" dirty="0"/>
                <a:t>L</a:t>
              </a:r>
              <a:r>
                <a:rPr lang="en-US" sz="800" dirty="0" smtClean="0"/>
                <a:t>ayer</a:t>
              </a:r>
              <a:br>
                <a:rPr lang="en-US" sz="800" dirty="0" smtClean="0"/>
              </a:br>
              <a:r>
                <a:rPr lang="en-US" sz="800" dirty="0" smtClean="0"/>
                <a:t>+ Non-Linearity</a:t>
              </a:r>
              <a:endParaRPr lang="en-US" sz="800" dirty="0"/>
            </a:p>
          </p:txBody>
        </p:sp>
        <p:sp>
          <p:nvSpPr>
            <p:cNvPr id="79" name="Left Brace 78"/>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TextBox 79"/>
            <p:cNvSpPr txBox="1"/>
            <p:nvPr/>
          </p:nvSpPr>
          <p:spPr>
            <a:xfrm>
              <a:off x="2819400" y="3409890"/>
              <a:ext cx="813043" cy="215444"/>
            </a:xfrm>
            <a:prstGeom prst="rect">
              <a:avLst/>
            </a:prstGeom>
            <a:noFill/>
          </p:spPr>
          <p:txBody>
            <a:bodyPr wrap="none" rtlCol="0">
              <a:spAutoFit/>
            </a:bodyPr>
            <a:lstStyle/>
            <a:p>
              <a:r>
                <a:rPr lang="en-US" sz="800" dirty="0" smtClean="0"/>
                <a:t>Pooling </a:t>
              </a:r>
              <a:r>
                <a:rPr lang="en-US" sz="800" dirty="0"/>
                <a:t>L</a:t>
              </a:r>
              <a:r>
                <a:rPr lang="en-US" sz="800" dirty="0" smtClean="0"/>
                <a:t>ayer</a:t>
              </a:r>
              <a:endParaRPr lang="en-US" sz="800" dirty="0"/>
            </a:p>
          </p:txBody>
        </p:sp>
        <p:sp>
          <p:nvSpPr>
            <p:cNvPr id="81" name="Left Brace 80"/>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TextBox 81"/>
            <p:cNvSpPr txBox="1"/>
            <p:nvPr/>
          </p:nvSpPr>
          <p:spPr>
            <a:xfrm>
              <a:off x="3657600" y="3409890"/>
              <a:ext cx="1018227" cy="338554"/>
            </a:xfrm>
            <a:prstGeom prst="rect">
              <a:avLst/>
            </a:prstGeom>
            <a:noFill/>
          </p:spPr>
          <p:txBody>
            <a:bodyPr wrap="none" rtlCol="0">
              <a:spAutoFit/>
            </a:bodyPr>
            <a:lstStyle/>
            <a:p>
              <a:r>
                <a:rPr lang="en-US" sz="800" dirty="0"/>
                <a:t>Convolution Layer</a:t>
              </a:r>
              <a:br>
                <a:rPr lang="en-US" sz="800" dirty="0"/>
              </a:br>
              <a:r>
                <a:rPr lang="en-US" sz="800" dirty="0"/>
                <a:t>+ Non-Linearity</a:t>
              </a:r>
            </a:p>
          </p:txBody>
        </p:sp>
        <p:sp>
          <p:nvSpPr>
            <p:cNvPr id="83" name="Left Brace 82"/>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TextBox 83"/>
            <p:cNvSpPr txBox="1"/>
            <p:nvPr/>
          </p:nvSpPr>
          <p:spPr>
            <a:xfrm>
              <a:off x="4597157" y="3409890"/>
              <a:ext cx="813043" cy="215444"/>
            </a:xfrm>
            <a:prstGeom prst="rect">
              <a:avLst/>
            </a:prstGeom>
            <a:noFill/>
          </p:spPr>
          <p:txBody>
            <a:bodyPr wrap="none" rtlCol="0">
              <a:spAutoFit/>
            </a:bodyPr>
            <a:lstStyle/>
            <a:p>
              <a:r>
                <a:rPr lang="en-US" sz="800" dirty="0"/>
                <a:t>Pooling Layer</a:t>
              </a:r>
            </a:p>
          </p:txBody>
        </p:sp>
        <p:sp>
          <p:nvSpPr>
            <p:cNvPr id="85" name="Left Brace 84"/>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TextBox 85"/>
            <p:cNvSpPr txBox="1"/>
            <p:nvPr/>
          </p:nvSpPr>
          <p:spPr>
            <a:xfrm>
              <a:off x="5318107" y="3410522"/>
              <a:ext cx="1172116" cy="215444"/>
            </a:xfrm>
            <a:prstGeom prst="rect">
              <a:avLst/>
            </a:prstGeom>
            <a:noFill/>
          </p:spPr>
          <p:txBody>
            <a:bodyPr wrap="none" rtlCol="0">
              <a:spAutoFit/>
            </a:bodyPr>
            <a:lstStyle/>
            <a:p>
              <a:r>
                <a:rPr lang="en-US" sz="800" dirty="0" smtClean="0"/>
                <a:t>Fully-Connected MLP</a:t>
              </a:r>
              <a:endParaRPr lang="en-US" sz="800" dirty="0"/>
            </a:p>
          </p:txBody>
        </p:sp>
        <p:sp>
          <p:nvSpPr>
            <p:cNvPr id="87" name="TextBox 86"/>
            <p:cNvSpPr txBox="1"/>
            <p:nvPr/>
          </p:nvSpPr>
          <p:spPr>
            <a:xfrm>
              <a:off x="5486840" y="1902023"/>
              <a:ext cx="1218760" cy="307777"/>
            </a:xfrm>
            <a:prstGeom prst="rect">
              <a:avLst/>
            </a:prstGeom>
            <a:noFill/>
          </p:spPr>
          <p:txBody>
            <a:bodyPr wrap="square" rtlCol="0">
              <a:spAutoFit/>
            </a:bodyPr>
            <a:lstStyle/>
            <a:p>
              <a:pPr algn="ctr"/>
              <a:r>
                <a:rPr lang="en-US" sz="1400" dirty="0" smtClean="0"/>
                <a:t>4096-dim</a:t>
              </a:r>
              <a:endParaRPr lang="en-US" sz="1400" dirty="0"/>
            </a:p>
          </p:txBody>
        </p:sp>
      </p:grpSp>
      <p:sp>
        <p:nvSpPr>
          <p:cNvPr id="89" name="TextBox 88"/>
          <p:cNvSpPr txBox="1"/>
          <p:nvPr/>
        </p:nvSpPr>
        <p:spPr>
          <a:xfrm>
            <a:off x="207532" y="1371600"/>
            <a:ext cx="4135868" cy="461665"/>
          </a:xfrm>
          <a:prstGeom prst="rect">
            <a:avLst/>
          </a:prstGeom>
          <a:noFill/>
        </p:spPr>
        <p:txBody>
          <a:bodyPr wrap="none" rtlCol="0">
            <a:spAutoFit/>
          </a:bodyPr>
          <a:lstStyle/>
          <a:p>
            <a:r>
              <a:rPr lang="en-US" sz="2400" dirty="0" smtClean="0">
                <a:solidFill>
                  <a:schemeClr val="accent1"/>
                </a:solidFill>
              </a:rPr>
              <a:t>           Embedding (</a:t>
            </a:r>
            <a:r>
              <a:rPr lang="en-US" sz="2400" dirty="0" err="1" smtClean="0">
                <a:solidFill>
                  <a:schemeClr val="accent1"/>
                </a:solidFill>
              </a:rPr>
              <a:t>VGGNet</a:t>
            </a:r>
            <a:r>
              <a:rPr lang="en-US" sz="2400" dirty="0" smtClean="0">
                <a:solidFill>
                  <a:schemeClr val="accent1"/>
                </a:solidFill>
              </a:rPr>
              <a:t>)</a:t>
            </a:r>
            <a:endParaRPr lang="en-US" sz="2400" dirty="0">
              <a:solidFill>
                <a:schemeClr val="accent1"/>
              </a:solidFill>
            </a:endParaRPr>
          </a:p>
        </p:txBody>
      </p:sp>
      <p:sp>
        <p:nvSpPr>
          <p:cNvPr id="90" name="TextBox 89"/>
          <p:cNvSpPr txBox="1"/>
          <p:nvPr/>
        </p:nvSpPr>
        <p:spPr>
          <a:xfrm>
            <a:off x="66146" y="4186535"/>
            <a:ext cx="4306738" cy="461665"/>
          </a:xfrm>
          <a:prstGeom prst="rect">
            <a:avLst/>
          </a:prstGeom>
          <a:noFill/>
        </p:spPr>
        <p:txBody>
          <a:bodyPr wrap="none" rtlCol="0">
            <a:spAutoFit/>
          </a:bodyPr>
          <a:lstStyle/>
          <a:p>
            <a:r>
              <a:rPr lang="en-US" sz="2400" dirty="0" smtClean="0">
                <a:solidFill>
                  <a:schemeClr val="accent2"/>
                </a:solidFill>
              </a:rPr>
              <a:t>                 Embedding (LSTM)</a:t>
            </a:r>
            <a:endParaRPr lang="en-US" sz="2400" dirty="0">
              <a:solidFill>
                <a:schemeClr val="accent2"/>
              </a:solidFill>
            </a:endParaRPr>
          </a:p>
        </p:txBody>
      </p:sp>
      <p:sp>
        <p:nvSpPr>
          <p:cNvPr id="108" name="Rectangle 107"/>
          <p:cNvSpPr/>
          <p:nvPr/>
        </p:nvSpPr>
        <p:spPr bwMode="auto">
          <a:xfrm>
            <a:off x="5867400" y="2209800"/>
            <a:ext cx="533400" cy="914400"/>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 name="TextBox 101"/>
          <p:cNvSpPr txBox="1"/>
          <p:nvPr/>
        </p:nvSpPr>
        <p:spPr>
          <a:xfrm>
            <a:off x="221312" y="1371600"/>
            <a:ext cx="1040068" cy="461665"/>
          </a:xfrm>
          <a:prstGeom prst="rect">
            <a:avLst/>
          </a:prstGeom>
          <a:noFill/>
        </p:spPr>
        <p:txBody>
          <a:bodyPr wrap="none" rtlCol="0">
            <a:spAutoFit/>
          </a:bodyPr>
          <a:lstStyle/>
          <a:p>
            <a:r>
              <a:rPr lang="en-US" sz="2400" dirty="0" smtClean="0">
                <a:solidFill>
                  <a:schemeClr val="accent1"/>
                </a:solidFill>
              </a:rPr>
              <a:t>Image</a:t>
            </a:r>
            <a:endParaRPr lang="en-US" sz="2400" dirty="0">
              <a:solidFill>
                <a:schemeClr val="accent1"/>
              </a:solidFill>
            </a:endParaRPr>
          </a:p>
        </p:txBody>
      </p:sp>
      <p:sp>
        <p:nvSpPr>
          <p:cNvPr id="103" name="TextBox 102"/>
          <p:cNvSpPr txBox="1"/>
          <p:nvPr/>
        </p:nvSpPr>
        <p:spPr>
          <a:xfrm>
            <a:off x="217260" y="4182070"/>
            <a:ext cx="1416524" cy="461665"/>
          </a:xfrm>
          <a:prstGeom prst="rect">
            <a:avLst/>
          </a:prstGeom>
          <a:noFill/>
        </p:spPr>
        <p:txBody>
          <a:bodyPr wrap="none" rtlCol="0">
            <a:spAutoFit/>
          </a:bodyPr>
          <a:lstStyle/>
          <a:p>
            <a:r>
              <a:rPr lang="en-US" sz="2400" dirty="0" smtClean="0">
                <a:solidFill>
                  <a:schemeClr val="accent2"/>
                </a:solidFill>
              </a:rPr>
              <a:t>Question</a:t>
            </a:r>
            <a:endParaRPr lang="en-US" sz="2400" dirty="0">
              <a:solidFill>
                <a:schemeClr val="accent2"/>
              </a:solidFill>
            </a:endParaRPr>
          </a:p>
        </p:txBody>
      </p:sp>
      <p:sp>
        <p:nvSpPr>
          <p:cNvPr id="112" name="TextBox 111"/>
          <p:cNvSpPr txBox="1"/>
          <p:nvPr/>
        </p:nvSpPr>
        <p:spPr>
          <a:xfrm>
            <a:off x="838200" y="4648200"/>
            <a:ext cx="5537171" cy="369332"/>
          </a:xfrm>
          <a:prstGeom prst="rect">
            <a:avLst/>
          </a:prstGeom>
          <a:noFill/>
        </p:spPr>
        <p:txBody>
          <a:bodyPr wrap="none" rtlCol="0">
            <a:spAutoFit/>
          </a:bodyPr>
          <a:lstStyle/>
          <a:p>
            <a:r>
              <a:rPr lang="en-US" sz="1800" i="1" dirty="0" smtClean="0"/>
              <a:t>“How   many   horses    are      in       this     image?”</a:t>
            </a:r>
            <a:endParaRPr lang="en-US" sz="1800" i="1" dirty="0"/>
          </a:p>
        </p:txBody>
      </p:sp>
      <p:grpSp>
        <p:nvGrpSpPr>
          <p:cNvPr id="3" name="Group 2"/>
          <p:cNvGrpSpPr/>
          <p:nvPr/>
        </p:nvGrpSpPr>
        <p:grpSpPr>
          <a:xfrm>
            <a:off x="990600" y="5181600"/>
            <a:ext cx="4953000" cy="990600"/>
            <a:chOff x="990600" y="5181600"/>
            <a:chExt cx="4953000" cy="990600"/>
          </a:xfrm>
        </p:grpSpPr>
        <p:sp>
          <p:nvSpPr>
            <p:cNvPr id="115" name="Rectangle 114"/>
            <p:cNvSpPr/>
            <p:nvPr/>
          </p:nvSpPr>
          <p:spPr bwMode="auto">
            <a:xfrm>
              <a:off x="99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 name="Rectangle 115"/>
            <p:cNvSpPr/>
            <p:nvPr/>
          </p:nvSpPr>
          <p:spPr bwMode="auto">
            <a:xfrm>
              <a:off x="175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7" name="Rectangle 116"/>
            <p:cNvSpPr/>
            <p:nvPr/>
          </p:nvSpPr>
          <p:spPr bwMode="auto">
            <a:xfrm>
              <a:off x="2514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8" name="Rectangle 117"/>
            <p:cNvSpPr/>
            <p:nvPr/>
          </p:nvSpPr>
          <p:spPr bwMode="auto">
            <a:xfrm>
              <a:off x="3276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9" name="Rectangle 118"/>
            <p:cNvSpPr/>
            <p:nvPr/>
          </p:nvSpPr>
          <p:spPr bwMode="auto">
            <a:xfrm>
              <a:off x="4038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0" name="Rectangle 119"/>
            <p:cNvSpPr/>
            <p:nvPr/>
          </p:nvSpPr>
          <p:spPr bwMode="auto">
            <a:xfrm>
              <a:off x="556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1" name="Rectangle 120"/>
            <p:cNvSpPr/>
            <p:nvPr/>
          </p:nvSpPr>
          <p:spPr bwMode="auto">
            <a:xfrm>
              <a:off x="480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2" name="Straight Arrow Connector 121"/>
            <p:cNvCxnSpPr>
              <a:stCxn id="115" idx="3"/>
              <a:endCxn id="116" idx="1"/>
            </p:cNvCxnSpPr>
            <p:nvPr/>
          </p:nvCxnSpPr>
          <p:spPr bwMode="auto">
            <a:xfrm>
              <a:off x="137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3" name="Straight Arrow Connector 122"/>
            <p:cNvCxnSpPr>
              <a:stCxn id="116" idx="3"/>
              <a:endCxn id="117" idx="1"/>
            </p:cNvCxnSpPr>
            <p:nvPr/>
          </p:nvCxnSpPr>
          <p:spPr bwMode="auto">
            <a:xfrm>
              <a:off x="2133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4" name="Straight Arrow Connector 123"/>
            <p:cNvCxnSpPr>
              <a:stCxn id="117" idx="3"/>
              <a:endCxn id="118" idx="1"/>
            </p:cNvCxnSpPr>
            <p:nvPr/>
          </p:nvCxnSpPr>
          <p:spPr bwMode="auto">
            <a:xfrm>
              <a:off x="2895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5" name="Straight Arrow Connector 124"/>
            <p:cNvCxnSpPr>
              <a:stCxn id="118" idx="3"/>
              <a:endCxn id="119" idx="1"/>
            </p:cNvCxnSpPr>
            <p:nvPr/>
          </p:nvCxnSpPr>
          <p:spPr bwMode="auto">
            <a:xfrm>
              <a:off x="3657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6" name="Straight Arrow Connector 125"/>
            <p:cNvCxnSpPr>
              <a:stCxn id="119" idx="3"/>
              <a:endCxn id="121" idx="1"/>
            </p:cNvCxnSpPr>
            <p:nvPr/>
          </p:nvCxnSpPr>
          <p:spPr bwMode="auto">
            <a:xfrm>
              <a:off x="4419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7" name="Straight Arrow Connector 126"/>
            <p:cNvCxnSpPr>
              <a:stCxn id="121" idx="3"/>
              <a:endCxn id="120" idx="1"/>
            </p:cNvCxnSpPr>
            <p:nvPr/>
          </p:nvCxnSpPr>
          <p:spPr bwMode="auto">
            <a:xfrm>
              <a:off x="518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30" name="Group 29"/>
          <p:cNvGrpSpPr/>
          <p:nvPr/>
        </p:nvGrpSpPr>
        <p:grpSpPr>
          <a:xfrm>
            <a:off x="5943600" y="1219200"/>
            <a:ext cx="3218228" cy="4457700"/>
            <a:chOff x="5943600" y="1219200"/>
            <a:chExt cx="3218228" cy="4457700"/>
          </a:xfrm>
        </p:grpSpPr>
        <p:sp>
          <p:nvSpPr>
            <p:cNvPr id="109" name="Right Arrow 108"/>
            <p:cNvSpPr/>
            <p:nvPr/>
          </p:nvSpPr>
          <p:spPr bwMode="auto">
            <a:xfrm rot="1011734">
              <a:off x="6485833" y="2706227"/>
              <a:ext cx="822960" cy="18288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Right Arrow 109"/>
            <p:cNvSpPr/>
            <p:nvPr/>
          </p:nvSpPr>
          <p:spPr bwMode="auto">
            <a:xfrm rot="20442843">
              <a:off x="6487431" y="3696262"/>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11" name="Picture 110"/>
            <p:cNvPicPr>
              <a:picLocks noChangeAspect="1"/>
            </p:cNvPicPr>
            <p:nvPr/>
          </p:nvPicPr>
          <p:blipFill>
            <a:blip r:embed="rId5"/>
            <a:stretch>
              <a:fillRect/>
            </a:stretch>
          </p:blipFill>
          <p:spPr>
            <a:xfrm>
              <a:off x="7315200" y="2667000"/>
              <a:ext cx="1818409" cy="1600200"/>
            </a:xfrm>
            <a:prstGeom prst="rect">
              <a:avLst/>
            </a:prstGeom>
          </p:spPr>
        </p:pic>
        <p:sp>
          <p:nvSpPr>
            <p:cNvPr id="113" name="TextBox 112"/>
            <p:cNvSpPr txBox="1"/>
            <p:nvPr/>
          </p:nvSpPr>
          <p:spPr>
            <a:xfrm>
              <a:off x="6781800" y="1219200"/>
              <a:ext cx="2380028" cy="1015663"/>
            </a:xfrm>
            <a:prstGeom prst="rect">
              <a:avLst/>
            </a:prstGeom>
            <a:noFill/>
          </p:spPr>
          <p:txBody>
            <a:bodyPr wrap="none" rtlCol="0">
              <a:spAutoFit/>
            </a:bodyPr>
            <a:lstStyle/>
            <a:p>
              <a:r>
                <a:rPr lang="en-US" sz="2000" dirty="0" smtClean="0"/>
                <a:t>Neural Network </a:t>
              </a:r>
              <a:br>
                <a:rPr lang="en-US" sz="2000" dirty="0" smtClean="0"/>
              </a:br>
              <a:r>
                <a:rPr lang="en-US" sz="2000" dirty="0" err="1" smtClean="0"/>
                <a:t>Softmax</a:t>
              </a:r>
              <a:r>
                <a:rPr lang="en-US" sz="2000" dirty="0" smtClean="0"/>
                <a:t> </a:t>
              </a:r>
              <a:br>
                <a:rPr lang="en-US" sz="2000" dirty="0" smtClean="0"/>
              </a:br>
              <a:r>
                <a:rPr lang="en-US" sz="2000" dirty="0" smtClean="0"/>
                <a:t>over top K answers</a:t>
              </a:r>
            </a:p>
          </p:txBody>
        </p:sp>
        <p:cxnSp>
          <p:nvCxnSpPr>
            <p:cNvPr id="128" name="Curved Connector 127"/>
            <p:cNvCxnSpPr>
              <a:stCxn id="120" idx="3"/>
            </p:cNvCxnSpPr>
            <p:nvPr/>
          </p:nvCxnSpPr>
          <p:spPr bwMode="auto">
            <a:xfrm flipV="1">
              <a:off x="5943600" y="3923607"/>
              <a:ext cx="566922" cy="1753293"/>
            </a:xfrm>
            <a:prstGeom prst="curvedConnector3">
              <a:avLst>
                <a:gd name="adj1" fmla="val 50000"/>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1188952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10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4" name="Shape 1104"/>
          <p:cNvSpPr txBox="1"/>
          <p:nvPr/>
        </p:nvSpPr>
        <p:spPr>
          <a:xfrm>
            <a:off x="309925" y="946275"/>
            <a:ext cx="84399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Backpropagation through time</a:t>
            </a:r>
          </a:p>
        </p:txBody>
      </p:sp>
      <p:sp>
        <p:nvSpPr>
          <p:cNvPr id="1105" name="Shape 1105"/>
          <p:cNvSpPr/>
          <p:nvPr/>
        </p:nvSpPr>
        <p:spPr>
          <a:xfrm>
            <a:off x="354274"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06" name="Shape 1106"/>
          <p:cNvSpPr/>
          <p:nvPr/>
        </p:nvSpPr>
        <p:spPr>
          <a:xfrm>
            <a:off x="354274"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07" name="Shape 1107"/>
          <p:cNvCxnSpPr>
            <a:stCxn id="1105" idx="0"/>
            <a:endCxn id="1106" idx="2"/>
          </p:cNvCxnSpPr>
          <p:nvPr/>
        </p:nvCxnSpPr>
        <p:spPr>
          <a:xfrm rot="10800000">
            <a:off x="464224" y="4213915"/>
            <a:ext cx="0" cy="240300"/>
          </a:xfrm>
          <a:prstGeom prst="straightConnector1">
            <a:avLst/>
          </a:prstGeom>
          <a:noFill/>
          <a:ln w="19050" cap="flat" cmpd="sng">
            <a:solidFill>
              <a:srgbClr val="666666"/>
            </a:solidFill>
            <a:prstDash val="solid"/>
            <a:round/>
            <a:headEnd type="none" w="lg" len="lg"/>
            <a:tailEnd type="triangle" w="lg" len="lg"/>
          </a:ln>
        </p:spPr>
      </p:cxnSp>
      <p:sp>
        <p:nvSpPr>
          <p:cNvPr id="1108" name="Shape 1108"/>
          <p:cNvSpPr/>
          <p:nvPr/>
        </p:nvSpPr>
        <p:spPr>
          <a:xfrm>
            <a:off x="802350"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09" name="Shape 1109"/>
          <p:cNvSpPr/>
          <p:nvPr/>
        </p:nvSpPr>
        <p:spPr>
          <a:xfrm>
            <a:off x="802350"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10" name="Shape 1110"/>
          <p:cNvCxnSpPr>
            <a:stCxn id="1108" idx="0"/>
            <a:endCxn id="1109" idx="2"/>
          </p:cNvCxnSpPr>
          <p:nvPr/>
        </p:nvCxnSpPr>
        <p:spPr>
          <a:xfrm rot="10800000">
            <a:off x="912300"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11" name="Shape 1111"/>
          <p:cNvCxnSpPr>
            <a:stCxn id="1106" idx="3"/>
            <a:endCxn id="1109" idx="1"/>
          </p:cNvCxnSpPr>
          <p:nvPr/>
        </p:nvCxnSpPr>
        <p:spPr>
          <a:xfrm>
            <a:off x="574174"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12" name="Shape 1112"/>
          <p:cNvSpPr/>
          <p:nvPr/>
        </p:nvSpPr>
        <p:spPr>
          <a:xfrm>
            <a:off x="1250453"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13" name="Shape 1113"/>
          <p:cNvSpPr/>
          <p:nvPr/>
        </p:nvSpPr>
        <p:spPr>
          <a:xfrm>
            <a:off x="1250453"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14" name="Shape 1114"/>
          <p:cNvCxnSpPr>
            <a:stCxn id="1112" idx="0"/>
            <a:endCxn id="1113" idx="2"/>
          </p:cNvCxnSpPr>
          <p:nvPr/>
        </p:nvCxnSpPr>
        <p:spPr>
          <a:xfrm rot="10800000">
            <a:off x="1360403"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15" name="Shape 1115"/>
          <p:cNvCxnSpPr>
            <a:endCxn id="1113" idx="1"/>
          </p:cNvCxnSpPr>
          <p:nvPr/>
        </p:nvCxnSpPr>
        <p:spPr>
          <a:xfrm>
            <a:off x="1022153"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16" name="Shape 1116"/>
          <p:cNvSpPr/>
          <p:nvPr/>
        </p:nvSpPr>
        <p:spPr>
          <a:xfrm>
            <a:off x="1698529"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17" name="Shape 1117"/>
          <p:cNvSpPr/>
          <p:nvPr/>
        </p:nvSpPr>
        <p:spPr>
          <a:xfrm>
            <a:off x="1698529"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18" name="Shape 1118"/>
          <p:cNvCxnSpPr>
            <a:stCxn id="1116" idx="0"/>
            <a:endCxn id="1117" idx="2"/>
          </p:cNvCxnSpPr>
          <p:nvPr/>
        </p:nvCxnSpPr>
        <p:spPr>
          <a:xfrm rot="10800000">
            <a:off x="1808479"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19" name="Shape 1119"/>
          <p:cNvCxnSpPr>
            <a:endCxn id="1117" idx="1"/>
          </p:cNvCxnSpPr>
          <p:nvPr/>
        </p:nvCxnSpPr>
        <p:spPr>
          <a:xfrm>
            <a:off x="1470229"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20" name="Shape 1120"/>
          <p:cNvSpPr/>
          <p:nvPr/>
        </p:nvSpPr>
        <p:spPr>
          <a:xfrm>
            <a:off x="2146605"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21" name="Shape 1121"/>
          <p:cNvSpPr/>
          <p:nvPr/>
        </p:nvSpPr>
        <p:spPr>
          <a:xfrm>
            <a:off x="2146605"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22" name="Shape 1122"/>
          <p:cNvCxnSpPr>
            <a:stCxn id="1120" idx="0"/>
            <a:endCxn id="1121" idx="2"/>
          </p:cNvCxnSpPr>
          <p:nvPr/>
        </p:nvCxnSpPr>
        <p:spPr>
          <a:xfrm rot="10800000">
            <a:off x="2256555"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23" name="Shape 1123"/>
          <p:cNvCxnSpPr>
            <a:endCxn id="1121" idx="1"/>
          </p:cNvCxnSpPr>
          <p:nvPr/>
        </p:nvCxnSpPr>
        <p:spPr>
          <a:xfrm>
            <a:off x="1918305"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24" name="Shape 1124"/>
          <p:cNvSpPr/>
          <p:nvPr/>
        </p:nvSpPr>
        <p:spPr>
          <a:xfrm>
            <a:off x="2594682"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25" name="Shape 1125"/>
          <p:cNvSpPr/>
          <p:nvPr/>
        </p:nvSpPr>
        <p:spPr>
          <a:xfrm>
            <a:off x="2594682"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26" name="Shape 1126"/>
          <p:cNvCxnSpPr>
            <a:stCxn id="1124" idx="0"/>
            <a:endCxn id="1125" idx="2"/>
          </p:cNvCxnSpPr>
          <p:nvPr/>
        </p:nvCxnSpPr>
        <p:spPr>
          <a:xfrm rot="10800000">
            <a:off x="2704632"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27" name="Shape 1127"/>
          <p:cNvCxnSpPr>
            <a:endCxn id="1125" idx="1"/>
          </p:cNvCxnSpPr>
          <p:nvPr/>
        </p:nvCxnSpPr>
        <p:spPr>
          <a:xfrm>
            <a:off x="2366382"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28" name="Shape 1128"/>
          <p:cNvSpPr/>
          <p:nvPr/>
        </p:nvSpPr>
        <p:spPr>
          <a:xfrm>
            <a:off x="3042757"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29" name="Shape 1129"/>
          <p:cNvSpPr/>
          <p:nvPr/>
        </p:nvSpPr>
        <p:spPr>
          <a:xfrm>
            <a:off x="3042757"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30" name="Shape 1130"/>
          <p:cNvCxnSpPr>
            <a:stCxn id="1128" idx="0"/>
            <a:endCxn id="1129" idx="2"/>
          </p:cNvCxnSpPr>
          <p:nvPr/>
        </p:nvCxnSpPr>
        <p:spPr>
          <a:xfrm rot="10800000">
            <a:off x="3152707"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31" name="Shape 1131"/>
          <p:cNvCxnSpPr>
            <a:endCxn id="1129" idx="1"/>
          </p:cNvCxnSpPr>
          <p:nvPr/>
        </p:nvCxnSpPr>
        <p:spPr>
          <a:xfrm>
            <a:off x="2814457"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32" name="Shape 1132"/>
          <p:cNvSpPr/>
          <p:nvPr/>
        </p:nvSpPr>
        <p:spPr>
          <a:xfrm>
            <a:off x="354279" y="2710736"/>
            <a:ext cx="219899"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33" name="Shape 1133"/>
          <p:cNvSpPr/>
          <p:nvPr/>
        </p:nvSpPr>
        <p:spPr>
          <a:xfrm>
            <a:off x="802354"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34" name="Shape 1134"/>
          <p:cNvSpPr/>
          <p:nvPr/>
        </p:nvSpPr>
        <p:spPr>
          <a:xfrm>
            <a:off x="1250457"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35" name="Shape 1135"/>
          <p:cNvSpPr/>
          <p:nvPr/>
        </p:nvSpPr>
        <p:spPr>
          <a:xfrm>
            <a:off x="1698533"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36" name="Shape 1136"/>
          <p:cNvSpPr/>
          <p:nvPr/>
        </p:nvSpPr>
        <p:spPr>
          <a:xfrm>
            <a:off x="2146609"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37" name="Shape 1137"/>
          <p:cNvSpPr/>
          <p:nvPr/>
        </p:nvSpPr>
        <p:spPr>
          <a:xfrm>
            <a:off x="2594685"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38" name="Shape 1138"/>
          <p:cNvSpPr/>
          <p:nvPr/>
        </p:nvSpPr>
        <p:spPr>
          <a:xfrm>
            <a:off x="3042761"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39" name="Shape 1139"/>
          <p:cNvCxnSpPr/>
          <p:nvPr/>
        </p:nvCxnSpPr>
        <p:spPr>
          <a:xfrm rot="10800000">
            <a:off x="464244"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40" name="Shape 1140"/>
          <p:cNvCxnSpPr/>
          <p:nvPr/>
        </p:nvCxnSpPr>
        <p:spPr>
          <a:xfrm rot="10800000">
            <a:off x="912320"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41" name="Shape 1141"/>
          <p:cNvCxnSpPr/>
          <p:nvPr/>
        </p:nvCxnSpPr>
        <p:spPr>
          <a:xfrm rot="10800000">
            <a:off x="1360423"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42" name="Shape 1142"/>
          <p:cNvCxnSpPr/>
          <p:nvPr/>
        </p:nvCxnSpPr>
        <p:spPr>
          <a:xfrm rot="10800000">
            <a:off x="1808499"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43" name="Shape 1143"/>
          <p:cNvCxnSpPr/>
          <p:nvPr/>
        </p:nvCxnSpPr>
        <p:spPr>
          <a:xfrm rot="10800000">
            <a:off x="2256575"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44" name="Shape 1144"/>
          <p:cNvCxnSpPr/>
          <p:nvPr/>
        </p:nvCxnSpPr>
        <p:spPr>
          <a:xfrm rot="10800000">
            <a:off x="2704651"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45" name="Shape 1145"/>
          <p:cNvCxnSpPr/>
          <p:nvPr/>
        </p:nvCxnSpPr>
        <p:spPr>
          <a:xfrm rot="10800000">
            <a:off x="3152728" y="3341870"/>
            <a:ext cx="0" cy="240600"/>
          </a:xfrm>
          <a:prstGeom prst="straightConnector1">
            <a:avLst/>
          </a:prstGeom>
          <a:noFill/>
          <a:ln w="19050" cap="flat" cmpd="sng">
            <a:solidFill>
              <a:srgbClr val="666666"/>
            </a:solidFill>
            <a:prstDash val="solid"/>
            <a:round/>
            <a:headEnd type="none" w="lg" len="lg"/>
            <a:tailEnd type="triangle" w="lg" len="lg"/>
          </a:ln>
        </p:spPr>
      </p:cxnSp>
      <p:sp>
        <p:nvSpPr>
          <p:cNvPr id="1146" name="Shape 1146"/>
          <p:cNvSpPr/>
          <p:nvPr/>
        </p:nvSpPr>
        <p:spPr>
          <a:xfrm>
            <a:off x="3466449"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47" name="Shape 1147"/>
          <p:cNvSpPr/>
          <p:nvPr/>
        </p:nvSpPr>
        <p:spPr>
          <a:xfrm>
            <a:off x="3466449"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48" name="Shape 1148"/>
          <p:cNvCxnSpPr>
            <a:stCxn id="1146" idx="0"/>
            <a:endCxn id="1147" idx="2"/>
          </p:cNvCxnSpPr>
          <p:nvPr/>
        </p:nvCxnSpPr>
        <p:spPr>
          <a:xfrm rot="10800000">
            <a:off x="3576399" y="4213915"/>
            <a:ext cx="0" cy="240300"/>
          </a:xfrm>
          <a:prstGeom prst="straightConnector1">
            <a:avLst/>
          </a:prstGeom>
          <a:noFill/>
          <a:ln w="19050" cap="flat" cmpd="sng">
            <a:solidFill>
              <a:srgbClr val="666666"/>
            </a:solidFill>
            <a:prstDash val="solid"/>
            <a:round/>
            <a:headEnd type="none" w="lg" len="lg"/>
            <a:tailEnd type="triangle" w="lg" len="lg"/>
          </a:ln>
        </p:spPr>
      </p:cxnSp>
      <p:sp>
        <p:nvSpPr>
          <p:cNvPr id="1149" name="Shape 1149"/>
          <p:cNvSpPr/>
          <p:nvPr/>
        </p:nvSpPr>
        <p:spPr>
          <a:xfrm>
            <a:off x="3914525"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50" name="Shape 1150"/>
          <p:cNvSpPr/>
          <p:nvPr/>
        </p:nvSpPr>
        <p:spPr>
          <a:xfrm>
            <a:off x="3914525"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51" name="Shape 1151"/>
          <p:cNvCxnSpPr>
            <a:stCxn id="1149" idx="0"/>
            <a:endCxn id="1150" idx="2"/>
          </p:cNvCxnSpPr>
          <p:nvPr/>
        </p:nvCxnSpPr>
        <p:spPr>
          <a:xfrm rot="10800000">
            <a:off x="4024475"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52" name="Shape 1152"/>
          <p:cNvCxnSpPr>
            <a:stCxn id="1147" idx="3"/>
            <a:endCxn id="1150" idx="1"/>
          </p:cNvCxnSpPr>
          <p:nvPr/>
        </p:nvCxnSpPr>
        <p:spPr>
          <a:xfrm>
            <a:off x="3686349"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53" name="Shape 1153"/>
          <p:cNvSpPr/>
          <p:nvPr/>
        </p:nvSpPr>
        <p:spPr>
          <a:xfrm>
            <a:off x="4362628"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54" name="Shape 1154"/>
          <p:cNvSpPr/>
          <p:nvPr/>
        </p:nvSpPr>
        <p:spPr>
          <a:xfrm>
            <a:off x="4362628"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55" name="Shape 1155"/>
          <p:cNvCxnSpPr>
            <a:stCxn id="1153" idx="0"/>
            <a:endCxn id="1154" idx="2"/>
          </p:cNvCxnSpPr>
          <p:nvPr/>
        </p:nvCxnSpPr>
        <p:spPr>
          <a:xfrm rot="10800000">
            <a:off x="4472578"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56" name="Shape 1156"/>
          <p:cNvCxnSpPr>
            <a:endCxn id="1154" idx="1"/>
          </p:cNvCxnSpPr>
          <p:nvPr/>
        </p:nvCxnSpPr>
        <p:spPr>
          <a:xfrm>
            <a:off x="4134328"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57" name="Shape 1157"/>
          <p:cNvSpPr/>
          <p:nvPr/>
        </p:nvSpPr>
        <p:spPr>
          <a:xfrm>
            <a:off x="4810704"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58" name="Shape 1158"/>
          <p:cNvSpPr/>
          <p:nvPr/>
        </p:nvSpPr>
        <p:spPr>
          <a:xfrm>
            <a:off x="4810704"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59" name="Shape 1159"/>
          <p:cNvCxnSpPr>
            <a:stCxn id="1157" idx="0"/>
            <a:endCxn id="1158" idx="2"/>
          </p:cNvCxnSpPr>
          <p:nvPr/>
        </p:nvCxnSpPr>
        <p:spPr>
          <a:xfrm rot="10800000">
            <a:off x="4920654"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60" name="Shape 1160"/>
          <p:cNvCxnSpPr>
            <a:endCxn id="1158" idx="1"/>
          </p:cNvCxnSpPr>
          <p:nvPr/>
        </p:nvCxnSpPr>
        <p:spPr>
          <a:xfrm>
            <a:off x="4582404"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61" name="Shape 1161"/>
          <p:cNvSpPr/>
          <p:nvPr/>
        </p:nvSpPr>
        <p:spPr>
          <a:xfrm>
            <a:off x="5258780"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62" name="Shape 1162"/>
          <p:cNvSpPr/>
          <p:nvPr/>
        </p:nvSpPr>
        <p:spPr>
          <a:xfrm>
            <a:off x="5258780"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63" name="Shape 1163"/>
          <p:cNvCxnSpPr>
            <a:stCxn id="1161" idx="0"/>
            <a:endCxn id="1162" idx="2"/>
          </p:cNvCxnSpPr>
          <p:nvPr/>
        </p:nvCxnSpPr>
        <p:spPr>
          <a:xfrm rot="10800000">
            <a:off x="5368730"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64" name="Shape 1164"/>
          <p:cNvCxnSpPr>
            <a:endCxn id="1162" idx="1"/>
          </p:cNvCxnSpPr>
          <p:nvPr/>
        </p:nvCxnSpPr>
        <p:spPr>
          <a:xfrm>
            <a:off x="5030480"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65" name="Shape 1165"/>
          <p:cNvSpPr/>
          <p:nvPr/>
        </p:nvSpPr>
        <p:spPr>
          <a:xfrm>
            <a:off x="5706857"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66" name="Shape 1166"/>
          <p:cNvSpPr/>
          <p:nvPr/>
        </p:nvSpPr>
        <p:spPr>
          <a:xfrm>
            <a:off x="5706857"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67" name="Shape 1167"/>
          <p:cNvCxnSpPr>
            <a:stCxn id="1165" idx="0"/>
            <a:endCxn id="1166" idx="2"/>
          </p:cNvCxnSpPr>
          <p:nvPr/>
        </p:nvCxnSpPr>
        <p:spPr>
          <a:xfrm rot="10800000">
            <a:off x="5816807"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68" name="Shape 1168"/>
          <p:cNvCxnSpPr>
            <a:endCxn id="1166" idx="1"/>
          </p:cNvCxnSpPr>
          <p:nvPr/>
        </p:nvCxnSpPr>
        <p:spPr>
          <a:xfrm>
            <a:off x="5478557"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69" name="Shape 1169"/>
          <p:cNvSpPr/>
          <p:nvPr/>
        </p:nvSpPr>
        <p:spPr>
          <a:xfrm>
            <a:off x="6154932"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70" name="Shape 1170"/>
          <p:cNvSpPr/>
          <p:nvPr/>
        </p:nvSpPr>
        <p:spPr>
          <a:xfrm>
            <a:off x="6154932"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71" name="Shape 1171"/>
          <p:cNvCxnSpPr>
            <a:stCxn id="1169" idx="0"/>
            <a:endCxn id="1170" idx="2"/>
          </p:cNvCxnSpPr>
          <p:nvPr/>
        </p:nvCxnSpPr>
        <p:spPr>
          <a:xfrm rot="10800000">
            <a:off x="6264882"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72" name="Shape 1172"/>
          <p:cNvCxnSpPr>
            <a:endCxn id="1170" idx="1"/>
          </p:cNvCxnSpPr>
          <p:nvPr/>
        </p:nvCxnSpPr>
        <p:spPr>
          <a:xfrm>
            <a:off x="5926632"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73" name="Shape 1173"/>
          <p:cNvSpPr/>
          <p:nvPr/>
        </p:nvSpPr>
        <p:spPr>
          <a:xfrm>
            <a:off x="3466453"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74" name="Shape 1174"/>
          <p:cNvSpPr/>
          <p:nvPr/>
        </p:nvSpPr>
        <p:spPr>
          <a:xfrm>
            <a:off x="3914529"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75" name="Shape 1175"/>
          <p:cNvSpPr/>
          <p:nvPr/>
        </p:nvSpPr>
        <p:spPr>
          <a:xfrm>
            <a:off x="4362632"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76" name="Shape 1176"/>
          <p:cNvSpPr/>
          <p:nvPr/>
        </p:nvSpPr>
        <p:spPr>
          <a:xfrm>
            <a:off x="4810708"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77" name="Shape 1177"/>
          <p:cNvSpPr/>
          <p:nvPr/>
        </p:nvSpPr>
        <p:spPr>
          <a:xfrm>
            <a:off x="5258784"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78" name="Shape 1178"/>
          <p:cNvSpPr/>
          <p:nvPr/>
        </p:nvSpPr>
        <p:spPr>
          <a:xfrm>
            <a:off x="5706860"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79" name="Shape 1179"/>
          <p:cNvSpPr/>
          <p:nvPr/>
        </p:nvSpPr>
        <p:spPr>
          <a:xfrm>
            <a:off x="6154936"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80" name="Shape 1180"/>
          <p:cNvCxnSpPr/>
          <p:nvPr/>
        </p:nvCxnSpPr>
        <p:spPr>
          <a:xfrm rot="10800000">
            <a:off x="3576419"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81" name="Shape 1181"/>
          <p:cNvCxnSpPr/>
          <p:nvPr/>
        </p:nvCxnSpPr>
        <p:spPr>
          <a:xfrm rot="10800000">
            <a:off x="4024495"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82" name="Shape 1182"/>
          <p:cNvCxnSpPr/>
          <p:nvPr/>
        </p:nvCxnSpPr>
        <p:spPr>
          <a:xfrm rot="10800000">
            <a:off x="4472598"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83" name="Shape 1183"/>
          <p:cNvCxnSpPr/>
          <p:nvPr/>
        </p:nvCxnSpPr>
        <p:spPr>
          <a:xfrm rot="10800000">
            <a:off x="4920674"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84" name="Shape 1184"/>
          <p:cNvCxnSpPr/>
          <p:nvPr/>
        </p:nvCxnSpPr>
        <p:spPr>
          <a:xfrm rot="10800000">
            <a:off x="5368750"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85" name="Shape 1185"/>
          <p:cNvCxnSpPr/>
          <p:nvPr/>
        </p:nvCxnSpPr>
        <p:spPr>
          <a:xfrm rot="10800000">
            <a:off x="5816826"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186" name="Shape 1186"/>
          <p:cNvCxnSpPr/>
          <p:nvPr/>
        </p:nvCxnSpPr>
        <p:spPr>
          <a:xfrm rot="10800000">
            <a:off x="6264903" y="3341870"/>
            <a:ext cx="0" cy="240600"/>
          </a:xfrm>
          <a:prstGeom prst="straightConnector1">
            <a:avLst/>
          </a:prstGeom>
          <a:noFill/>
          <a:ln w="19050" cap="flat" cmpd="sng">
            <a:solidFill>
              <a:srgbClr val="666666"/>
            </a:solidFill>
            <a:prstDash val="solid"/>
            <a:round/>
            <a:headEnd type="none" w="lg" len="lg"/>
            <a:tailEnd type="triangle" w="lg" len="lg"/>
          </a:ln>
        </p:spPr>
      </p:cxnSp>
      <p:sp>
        <p:nvSpPr>
          <p:cNvPr id="1187" name="Shape 1187"/>
          <p:cNvSpPr/>
          <p:nvPr/>
        </p:nvSpPr>
        <p:spPr>
          <a:xfrm>
            <a:off x="6603003"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88" name="Shape 1188"/>
          <p:cNvSpPr/>
          <p:nvPr/>
        </p:nvSpPr>
        <p:spPr>
          <a:xfrm>
            <a:off x="6603003"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89" name="Shape 1189"/>
          <p:cNvCxnSpPr>
            <a:stCxn id="1187" idx="0"/>
            <a:endCxn id="1188" idx="2"/>
          </p:cNvCxnSpPr>
          <p:nvPr/>
        </p:nvCxnSpPr>
        <p:spPr>
          <a:xfrm rot="10800000">
            <a:off x="6712953"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90" name="Shape 1190"/>
          <p:cNvCxnSpPr>
            <a:endCxn id="1188" idx="1"/>
          </p:cNvCxnSpPr>
          <p:nvPr/>
        </p:nvCxnSpPr>
        <p:spPr>
          <a:xfrm>
            <a:off x="6374703"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91" name="Shape 1191"/>
          <p:cNvSpPr/>
          <p:nvPr/>
        </p:nvSpPr>
        <p:spPr>
          <a:xfrm>
            <a:off x="7051079"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92" name="Shape 1192"/>
          <p:cNvSpPr/>
          <p:nvPr/>
        </p:nvSpPr>
        <p:spPr>
          <a:xfrm>
            <a:off x="7051079"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93" name="Shape 1193"/>
          <p:cNvCxnSpPr>
            <a:stCxn id="1191" idx="0"/>
            <a:endCxn id="1192" idx="2"/>
          </p:cNvCxnSpPr>
          <p:nvPr/>
        </p:nvCxnSpPr>
        <p:spPr>
          <a:xfrm rot="10800000">
            <a:off x="7161029"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94" name="Shape 1194"/>
          <p:cNvCxnSpPr>
            <a:endCxn id="1192" idx="1"/>
          </p:cNvCxnSpPr>
          <p:nvPr/>
        </p:nvCxnSpPr>
        <p:spPr>
          <a:xfrm>
            <a:off x="6822779"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95" name="Shape 1195"/>
          <p:cNvSpPr/>
          <p:nvPr/>
        </p:nvSpPr>
        <p:spPr>
          <a:xfrm>
            <a:off x="7499155"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96" name="Shape 1196"/>
          <p:cNvSpPr/>
          <p:nvPr/>
        </p:nvSpPr>
        <p:spPr>
          <a:xfrm>
            <a:off x="7499155"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197" name="Shape 1197"/>
          <p:cNvCxnSpPr>
            <a:stCxn id="1195" idx="0"/>
            <a:endCxn id="1196" idx="2"/>
          </p:cNvCxnSpPr>
          <p:nvPr/>
        </p:nvCxnSpPr>
        <p:spPr>
          <a:xfrm rot="10800000">
            <a:off x="7609105"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198" name="Shape 1198"/>
          <p:cNvCxnSpPr>
            <a:endCxn id="1196" idx="1"/>
          </p:cNvCxnSpPr>
          <p:nvPr/>
        </p:nvCxnSpPr>
        <p:spPr>
          <a:xfrm>
            <a:off x="7270855"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199" name="Shape 1199"/>
          <p:cNvSpPr/>
          <p:nvPr/>
        </p:nvSpPr>
        <p:spPr>
          <a:xfrm>
            <a:off x="7947232"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00" name="Shape 1200"/>
          <p:cNvSpPr/>
          <p:nvPr/>
        </p:nvSpPr>
        <p:spPr>
          <a:xfrm>
            <a:off x="7947232"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201" name="Shape 1201"/>
          <p:cNvCxnSpPr>
            <a:stCxn id="1199" idx="0"/>
            <a:endCxn id="1200" idx="2"/>
          </p:cNvCxnSpPr>
          <p:nvPr/>
        </p:nvCxnSpPr>
        <p:spPr>
          <a:xfrm rot="10800000">
            <a:off x="8057182"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202" name="Shape 1202"/>
          <p:cNvCxnSpPr>
            <a:endCxn id="1200" idx="1"/>
          </p:cNvCxnSpPr>
          <p:nvPr/>
        </p:nvCxnSpPr>
        <p:spPr>
          <a:xfrm>
            <a:off x="7718932"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203" name="Shape 1203"/>
          <p:cNvSpPr/>
          <p:nvPr/>
        </p:nvSpPr>
        <p:spPr>
          <a:xfrm>
            <a:off x="8395307"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04" name="Shape 1204"/>
          <p:cNvSpPr/>
          <p:nvPr/>
        </p:nvSpPr>
        <p:spPr>
          <a:xfrm>
            <a:off x="8395307"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205" name="Shape 1205"/>
          <p:cNvCxnSpPr>
            <a:stCxn id="1203" idx="0"/>
            <a:endCxn id="1204" idx="2"/>
          </p:cNvCxnSpPr>
          <p:nvPr/>
        </p:nvCxnSpPr>
        <p:spPr>
          <a:xfrm rot="10800000">
            <a:off x="8505257"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206" name="Shape 1206"/>
          <p:cNvCxnSpPr>
            <a:endCxn id="1204" idx="1"/>
          </p:cNvCxnSpPr>
          <p:nvPr/>
        </p:nvCxnSpPr>
        <p:spPr>
          <a:xfrm>
            <a:off x="8167007"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207" name="Shape 1207"/>
          <p:cNvSpPr/>
          <p:nvPr/>
        </p:nvSpPr>
        <p:spPr>
          <a:xfrm>
            <a:off x="6603007"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08" name="Shape 1208"/>
          <p:cNvSpPr/>
          <p:nvPr/>
        </p:nvSpPr>
        <p:spPr>
          <a:xfrm>
            <a:off x="7051083"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09" name="Shape 1209"/>
          <p:cNvSpPr/>
          <p:nvPr/>
        </p:nvSpPr>
        <p:spPr>
          <a:xfrm>
            <a:off x="7499159"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10" name="Shape 1210"/>
          <p:cNvSpPr/>
          <p:nvPr/>
        </p:nvSpPr>
        <p:spPr>
          <a:xfrm>
            <a:off x="7947235"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11" name="Shape 1211"/>
          <p:cNvSpPr/>
          <p:nvPr/>
        </p:nvSpPr>
        <p:spPr>
          <a:xfrm>
            <a:off x="8395311"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212" name="Shape 1212"/>
          <p:cNvCxnSpPr/>
          <p:nvPr/>
        </p:nvCxnSpPr>
        <p:spPr>
          <a:xfrm rot="10800000">
            <a:off x="6712973"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213" name="Shape 1213"/>
          <p:cNvCxnSpPr/>
          <p:nvPr/>
        </p:nvCxnSpPr>
        <p:spPr>
          <a:xfrm rot="10800000">
            <a:off x="7161049"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214" name="Shape 1214"/>
          <p:cNvCxnSpPr/>
          <p:nvPr/>
        </p:nvCxnSpPr>
        <p:spPr>
          <a:xfrm rot="10800000">
            <a:off x="7609125"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215" name="Shape 1215"/>
          <p:cNvCxnSpPr/>
          <p:nvPr/>
        </p:nvCxnSpPr>
        <p:spPr>
          <a:xfrm rot="10800000">
            <a:off x="8057201"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216" name="Shape 1216"/>
          <p:cNvCxnSpPr/>
          <p:nvPr/>
        </p:nvCxnSpPr>
        <p:spPr>
          <a:xfrm rot="10800000">
            <a:off x="8505278"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217" name="Shape 1217"/>
          <p:cNvCxnSpPr>
            <a:stCxn id="1129" idx="3"/>
          </p:cNvCxnSpPr>
          <p:nvPr/>
        </p:nvCxnSpPr>
        <p:spPr>
          <a:xfrm>
            <a:off x="3262657" y="3898223"/>
            <a:ext cx="203700" cy="0"/>
          </a:xfrm>
          <a:prstGeom prst="straightConnector1">
            <a:avLst/>
          </a:prstGeom>
          <a:noFill/>
          <a:ln w="19050" cap="flat" cmpd="sng">
            <a:solidFill>
              <a:srgbClr val="666666"/>
            </a:solidFill>
            <a:prstDash val="solid"/>
            <a:round/>
            <a:headEnd type="none" w="lg" len="lg"/>
            <a:tailEnd type="triangle" w="lg" len="lg"/>
          </a:ln>
        </p:spPr>
      </p:cxnSp>
      <p:sp>
        <p:nvSpPr>
          <p:cNvPr id="1218" name="Shape 1218"/>
          <p:cNvSpPr/>
          <p:nvPr/>
        </p:nvSpPr>
        <p:spPr>
          <a:xfrm>
            <a:off x="3913250" y="1743725"/>
            <a:ext cx="1566600" cy="279300"/>
          </a:xfrm>
          <a:prstGeom prst="rect">
            <a:avLst/>
          </a:prstGeom>
          <a:solidFill>
            <a:srgbClr val="D9D2E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Loss</a:t>
            </a:r>
          </a:p>
        </p:txBody>
      </p:sp>
      <p:cxnSp>
        <p:nvCxnSpPr>
          <p:cNvPr id="1219" name="Shape 1219"/>
          <p:cNvCxnSpPr>
            <a:stCxn id="1132" idx="0"/>
          </p:cNvCxnSpPr>
          <p:nvPr/>
        </p:nvCxnSpPr>
        <p:spPr>
          <a:xfrm rot="10800000" flipH="1">
            <a:off x="464228" y="1731536"/>
            <a:ext cx="3415500" cy="979200"/>
          </a:xfrm>
          <a:prstGeom prst="straightConnector1">
            <a:avLst/>
          </a:prstGeom>
          <a:noFill/>
          <a:ln w="19050" cap="flat" cmpd="sng">
            <a:solidFill>
              <a:srgbClr val="666666"/>
            </a:solidFill>
            <a:prstDash val="solid"/>
            <a:round/>
            <a:headEnd type="none" w="lg" len="lg"/>
            <a:tailEnd type="triangle" w="lg" len="lg"/>
          </a:ln>
        </p:spPr>
      </p:cxnSp>
      <p:cxnSp>
        <p:nvCxnSpPr>
          <p:cNvPr id="1220" name="Shape 1220"/>
          <p:cNvCxnSpPr>
            <a:stCxn id="1133" idx="0"/>
          </p:cNvCxnSpPr>
          <p:nvPr/>
        </p:nvCxnSpPr>
        <p:spPr>
          <a:xfrm rot="10800000" flipH="1">
            <a:off x="912304" y="1853036"/>
            <a:ext cx="2870400" cy="857700"/>
          </a:xfrm>
          <a:prstGeom prst="straightConnector1">
            <a:avLst/>
          </a:prstGeom>
          <a:noFill/>
          <a:ln w="19050" cap="flat" cmpd="sng">
            <a:solidFill>
              <a:srgbClr val="666666"/>
            </a:solidFill>
            <a:prstDash val="solid"/>
            <a:round/>
            <a:headEnd type="none" w="lg" len="lg"/>
            <a:tailEnd type="triangle" w="lg" len="lg"/>
          </a:ln>
        </p:spPr>
      </p:cxnSp>
      <p:cxnSp>
        <p:nvCxnSpPr>
          <p:cNvPr id="1221" name="Shape 1221"/>
          <p:cNvCxnSpPr>
            <a:stCxn id="1134" idx="0"/>
            <a:endCxn id="1218" idx="1"/>
          </p:cNvCxnSpPr>
          <p:nvPr/>
        </p:nvCxnSpPr>
        <p:spPr>
          <a:xfrm rot="10800000" flipH="1">
            <a:off x="1360407" y="1883336"/>
            <a:ext cx="2552700" cy="827400"/>
          </a:xfrm>
          <a:prstGeom prst="straightConnector1">
            <a:avLst/>
          </a:prstGeom>
          <a:noFill/>
          <a:ln w="19050" cap="flat" cmpd="sng">
            <a:solidFill>
              <a:srgbClr val="666666"/>
            </a:solidFill>
            <a:prstDash val="solid"/>
            <a:round/>
            <a:headEnd type="none" w="lg" len="lg"/>
            <a:tailEnd type="triangle" w="lg" len="lg"/>
          </a:ln>
        </p:spPr>
      </p:cxnSp>
      <p:cxnSp>
        <p:nvCxnSpPr>
          <p:cNvPr id="1222" name="Shape 1222"/>
          <p:cNvCxnSpPr>
            <a:stCxn id="1135" idx="0"/>
          </p:cNvCxnSpPr>
          <p:nvPr/>
        </p:nvCxnSpPr>
        <p:spPr>
          <a:xfrm rot="10800000" flipH="1">
            <a:off x="1808484" y="1962236"/>
            <a:ext cx="1986299" cy="748500"/>
          </a:xfrm>
          <a:prstGeom prst="straightConnector1">
            <a:avLst/>
          </a:prstGeom>
          <a:noFill/>
          <a:ln w="19050" cap="flat" cmpd="sng">
            <a:solidFill>
              <a:srgbClr val="666666"/>
            </a:solidFill>
            <a:prstDash val="solid"/>
            <a:round/>
            <a:headEnd type="none" w="lg" len="lg"/>
            <a:tailEnd type="triangle" w="lg" len="lg"/>
          </a:ln>
        </p:spPr>
      </p:cxnSp>
      <p:cxnSp>
        <p:nvCxnSpPr>
          <p:cNvPr id="1223" name="Shape 1223"/>
          <p:cNvCxnSpPr>
            <a:stCxn id="1136" idx="0"/>
          </p:cNvCxnSpPr>
          <p:nvPr/>
        </p:nvCxnSpPr>
        <p:spPr>
          <a:xfrm rot="10800000" flipH="1">
            <a:off x="2256559" y="2010836"/>
            <a:ext cx="1501800" cy="699900"/>
          </a:xfrm>
          <a:prstGeom prst="straightConnector1">
            <a:avLst/>
          </a:prstGeom>
          <a:noFill/>
          <a:ln w="19050" cap="flat" cmpd="sng">
            <a:solidFill>
              <a:srgbClr val="666666"/>
            </a:solidFill>
            <a:prstDash val="solid"/>
            <a:round/>
            <a:headEnd type="none" w="lg" len="lg"/>
            <a:tailEnd type="triangle" w="lg" len="lg"/>
          </a:ln>
        </p:spPr>
      </p:cxnSp>
      <p:cxnSp>
        <p:nvCxnSpPr>
          <p:cNvPr id="1224" name="Shape 1224"/>
          <p:cNvCxnSpPr>
            <a:stCxn id="1137" idx="0"/>
          </p:cNvCxnSpPr>
          <p:nvPr/>
        </p:nvCxnSpPr>
        <p:spPr>
          <a:xfrm rot="10800000" flipH="1">
            <a:off x="2704635" y="2035136"/>
            <a:ext cx="1138800" cy="675600"/>
          </a:xfrm>
          <a:prstGeom prst="straightConnector1">
            <a:avLst/>
          </a:prstGeom>
          <a:noFill/>
          <a:ln w="19050" cap="flat" cmpd="sng">
            <a:solidFill>
              <a:srgbClr val="666666"/>
            </a:solidFill>
            <a:prstDash val="solid"/>
            <a:round/>
            <a:headEnd type="none" w="lg" len="lg"/>
            <a:tailEnd type="triangle" w="lg" len="lg"/>
          </a:ln>
        </p:spPr>
      </p:cxnSp>
      <p:cxnSp>
        <p:nvCxnSpPr>
          <p:cNvPr id="1225" name="Shape 1225"/>
          <p:cNvCxnSpPr>
            <a:stCxn id="1138" idx="0"/>
          </p:cNvCxnSpPr>
          <p:nvPr/>
        </p:nvCxnSpPr>
        <p:spPr>
          <a:xfrm rot="10800000" flipH="1">
            <a:off x="3152711" y="2047436"/>
            <a:ext cx="812100" cy="663300"/>
          </a:xfrm>
          <a:prstGeom prst="straightConnector1">
            <a:avLst/>
          </a:prstGeom>
          <a:noFill/>
          <a:ln w="19050" cap="flat" cmpd="sng">
            <a:solidFill>
              <a:srgbClr val="666666"/>
            </a:solidFill>
            <a:prstDash val="solid"/>
            <a:round/>
            <a:headEnd type="none" w="lg" len="lg"/>
            <a:tailEnd type="triangle" w="lg" len="lg"/>
          </a:ln>
        </p:spPr>
      </p:cxnSp>
      <p:cxnSp>
        <p:nvCxnSpPr>
          <p:cNvPr id="1226" name="Shape 1226"/>
          <p:cNvCxnSpPr>
            <a:stCxn id="1173" idx="0"/>
          </p:cNvCxnSpPr>
          <p:nvPr/>
        </p:nvCxnSpPr>
        <p:spPr>
          <a:xfrm rot="10800000" flipH="1">
            <a:off x="3576403" y="2059436"/>
            <a:ext cx="558300" cy="651300"/>
          </a:xfrm>
          <a:prstGeom prst="straightConnector1">
            <a:avLst/>
          </a:prstGeom>
          <a:noFill/>
          <a:ln w="19050" cap="flat" cmpd="sng">
            <a:solidFill>
              <a:srgbClr val="666666"/>
            </a:solidFill>
            <a:prstDash val="solid"/>
            <a:round/>
            <a:headEnd type="none" w="lg" len="lg"/>
            <a:tailEnd type="triangle" w="lg" len="lg"/>
          </a:ln>
        </p:spPr>
      </p:cxnSp>
      <p:cxnSp>
        <p:nvCxnSpPr>
          <p:cNvPr id="1227" name="Shape 1227"/>
          <p:cNvCxnSpPr>
            <a:stCxn id="1174" idx="0"/>
          </p:cNvCxnSpPr>
          <p:nvPr/>
        </p:nvCxnSpPr>
        <p:spPr>
          <a:xfrm rot="10800000" flipH="1">
            <a:off x="4024479" y="2071736"/>
            <a:ext cx="316800" cy="639000"/>
          </a:xfrm>
          <a:prstGeom prst="straightConnector1">
            <a:avLst/>
          </a:prstGeom>
          <a:noFill/>
          <a:ln w="19050" cap="flat" cmpd="sng">
            <a:solidFill>
              <a:srgbClr val="666666"/>
            </a:solidFill>
            <a:prstDash val="solid"/>
            <a:round/>
            <a:headEnd type="none" w="lg" len="lg"/>
            <a:tailEnd type="triangle" w="lg" len="lg"/>
          </a:ln>
        </p:spPr>
      </p:cxnSp>
      <p:cxnSp>
        <p:nvCxnSpPr>
          <p:cNvPr id="1228" name="Shape 1228"/>
          <p:cNvCxnSpPr>
            <a:stCxn id="1175" idx="0"/>
          </p:cNvCxnSpPr>
          <p:nvPr/>
        </p:nvCxnSpPr>
        <p:spPr>
          <a:xfrm rot="10800000" flipH="1">
            <a:off x="4472582" y="2023136"/>
            <a:ext cx="87300" cy="687600"/>
          </a:xfrm>
          <a:prstGeom prst="straightConnector1">
            <a:avLst/>
          </a:prstGeom>
          <a:noFill/>
          <a:ln w="19050" cap="flat" cmpd="sng">
            <a:solidFill>
              <a:srgbClr val="666666"/>
            </a:solidFill>
            <a:prstDash val="solid"/>
            <a:round/>
            <a:headEnd type="none" w="lg" len="lg"/>
            <a:tailEnd type="triangle" w="lg" len="lg"/>
          </a:ln>
        </p:spPr>
      </p:cxnSp>
      <p:cxnSp>
        <p:nvCxnSpPr>
          <p:cNvPr id="1229" name="Shape 1229"/>
          <p:cNvCxnSpPr>
            <a:stCxn id="1176" idx="0"/>
          </p:cNvCxnSpPr>
          <p:nvPr/>
        </p:nvCxnSpPr>
        <p:spPr>
          <a:xfrm rot="10800000">
            <a:off x="4827058" y="2047436"/>
            <a:ext cx="93600" cy="663300"/>
          </a:xfrm>
          <a:prstGeom prst="straightConnector1">
            <a:avLst/>
          </a:prstGeom>
          <a:noFill/>
          <a:ln w="19050" cap="flat" cmpd="sng">
            <a:solidFill>
              <a:srgbClr val="666666"/>
            </a:solidFill>
            <a:prstDash val="solid"/>
            <a:round/>
            <a:headEnd type="none" w="lg" len="lg"/>
            <a:tailEnd type="triangle" w="lg" len="lg"/>
          </a:ln>
        </p:spPr>
      </p:cxnSp>
      <p:cxnSp>
        <p:nvCxnSpPr>
          <p:cNvPr id="1230" name="Shape 1230"/>
          <p:cNvCxnSpPr>
            <a:stCxn id="1177" idx="0"/>
          </p:cNvCxnSpPr>
          <p:nvPr/>
        </p:nvCxnSpPr>
        <p:spPr>
          <a:xfrm rot="10800000">
            <a:off x="5069934" y="2035136"/>
            <a:ext cx="298800" cy="675600"/>
          </a:xfrm>
          <a:prstGeom prst="straightConnector1">
            <a:avLst/>
          </a:prstGeom>
          <a:noFill/>
          <a:ln w="19050" cap="flat" cmpd="sng">
            <a:solidFill>
              <a:srgbClr val="666666"/>
            </a:solidFill>
            <a:prstDash val="solid"/>
            <a:round/>
            <a:headEnd type="none" w="lg" len="lg"/>
            <a:tailEnd type="triangle" w="lg" len="lg"/>
          </a:ln>
        </p:spPr>
      </p:cxnSp>
      <p:cxnSp>
        <p:nvCxnSpPr>
          <p:cNvPr id="1231" name="Shape 1231"/>
          <p:cNvCxnSpPr>
            <a:stCxn id="1178" idx="0"/>
          </p:cNvCxnSpPr>
          <p:nvPr/>
        </p:nvCxnSpPr>
        <p:spPr>
          <a:xfrm rot="10800000">
            <a:off x="5288510" y="2035136"/>
            <a:ext cx="528300" cy="675600"/>
          </a:xfrm>
          <a:prstGeom prst="straightConnector1">
            <a:avLst/>
          </a:prstGeom>
          <a:noFill/>
          <a:ln w="19050" cap="flat" cmpd="sng">
            <a:solidFill>
              <a:srgbClr val="666666"/>
            </a:solidFill>
            <a:prstDash val="solid"/>
            <a:round/>
            <a:headEnd type="none" w="lg" len="lg"/>
            <a:tailEnd type="triangle" w="lg" len="lg"/>
          </a:ln>
        </p:spPr>
      </p:cxnSp>
      <p:cxnSp>
        <p:nvCxnSpPr>
          <p:cNvPr id="1232" name="Shape 1232"/>
          <p:cNvCxnSpPr>
            <a:stCxn id="1179" idx="0"/>
          </p:cNvCxnSpPr>
          <p:nvPr/>
        </p:nvCxnSpPr>
        <p:spPr>
          <a:xfrm rot="10800000">
            <a:off x="5409886" y="2071736"/>
            <a:ext cx="855000" cy="639000"/>
          </a:xfrm>
          <a:prstGeom prst="straightConnector1">
            <a:avLst/>
          </a:prstGeom>
          <a:noFill/>
          <a:ln w="19050" cap="flat" cmpd="sng">
            <a:solidFill>
              <a:srgbClr val="666666"/>
            </a:solidFill>
            <a:prstDash val="solid"/>
            <a:round/>
            <a:headEnd type="none" w="lg" len="lg"/>
            <a:tailEnd type="triangle" w="lg" len="lg"/>
          </a:ln>
        </p:spPr>
      </p:cxnSp>
      <p:cxnSp>
        <p:nvCxnSpPr>
          <p:cNvPr id="1233" name="Shape 1233"/>
          <p:cNvCxnSpPr>
            <a:stCxn id="1207" idx="0"/>
          </p:cNvCxnSpPr>
          <p:nvPr/>
        </p:nvCxnSpPr>
        <p:spPr>
          <a:xfrm rot="10800000">
            <a:off x="5494957" y="2023136"/>
            <a:ext cx="1218000" cy="687600"/>
          </a:xfrm>
          <a:prstGeom prst="straightConnector1">
            <a:avLst/>
          </a:prstGeom>
          <a:noFill/>
          <a:ln w="19050" cap="flat" cmpd="sng">
            <a:solidFill>
              <a:srgbClr val="666666"/>
            </a:solidFill>
            <a:prstDash val="solid"/>
            <a:round/>
            <a:headEnd type="none" w="lg" len="lg"/>
            <a:tailEnd type="triangle" w="lg" len="lg"/>
          </a:ln>
        </p:spPr>
      </p:cxnSp>
      <p:cxnSp>
        <p:nvCxnSpPr>
          <p:cNvPr id="1234" name="Shape 1234"/>
          <p:cNvCxnSpPr>
            <a:stCxn id="1208" idx="0"/>
            <a:endCxn id="1218" idx="3"/>
          </p:cNvCxnSpPr>
          <p:nvPr/>
        </p:nvCxnSpPr>
        <p:spPr>
          <a:xfrm rot="10800000">
            <a:off x="5479833" y="1883336"/>
            <a:ext cx="1681200" cy="827400"/>
          </a:xfrm>
          <a:prstGeom prst="straightConnector1">
            <a:avLst/>
          </a:prstGeom>
          <a:noFill/>
          <a:ln w="19050" cap="flat" cmpd="sng">
            <a:solidFill>
              <a:srgbClr val="666666"/>
            </a:solidFill>
            <a:prstDash val="solid"/>
            <a:round/>
            <a:headEnd type="none" w="lg" len="lg"/>
            <a:tailEnd type="triangle" w="lg" len="lg"/>
          </a:ln>
        </p:spPr>
      </p:cxnSp>
      <p:cxnSp>
        <p:nvCxnSpPr>
          <p:cNvPr id="1235" name="Shape 1235"/>
          <p:cNvCxnSpPr>
            <a:stCxn id="1209" idx="0"/>
          </p:cNvCxnSpPr>
          <p:nvPr/>
        </p:nvCxnSpPr>
        <p:spPr>
          <a:xfrm rot="10800000">
            <a:off x="5531309" y="1768136"/>
            <a:ext cx="2077800" cy="942600"/>
          </a:xfrm>
          <a:prstGeom prst="straightConnector1">
            <a:avLst/>
          </a:prstGeom>
          <a:noFill/>
          <a:ln w="19050" cap="flat" cmpd="sng">
            <a:solidFill>
              <a:srgbClr val="666666"/>
            </a:solidFill>
            <a:prstDash val="solid"/>
            <a:round/>
            <a:headEnd type="none" w="lg" len="lg"/>
            <a:tailEnd type="triangle" w="lg" len="lg"/>
          </a:ln>
        </p:spPr>
      </p:cxnSp>
      <p:cxnSp>
        <p:nvCxnSpPr>
          <p:cNvPr id="1236" name="Shape 1236"/>
          <p:cNvCxnSpPr>
            <a:stCxn id="1210" idx="0"/>
          </p:cNvCxnSpPr>
          <p:nvPr/>
        </p:nvCxnSpPr>
        <p:spPr>
          <a:xfrm rot="10800000">
            <a:off x="5506885" y="1707236"/>
            <a:ext cx="2550300" cy="1003500"/>
          </a:xfrm>
          <a:prstGeom prst="straightConnector1">
            <a:avLst/>
          </a:prstGeom>
          <a:noFill/>
          <a:ln w="19050" cap="flat" cmpd="sng">
            <a:solidFill>
              <a:srgbClr val="666666"/>
            </a:solidFill>
            <a:prstDash val="solid"/>
            <a:round/>
            <a:headEnd type="none" w="lg" len="lg"/>
            <a:tailEnd type="triangle" w="lg" len="lg"/>
          </a:ln>
        </p:spPr>
      </p:cxnSp>
      <p:cxnSp>
        <p:nvCxnSpPr>
          <p:cNvPr id="1237" name="Shape 1237"/>
          <p:cNvCxnSpPr>
            <a:stCxn id="1211" idx="0"/>
          </p:cNvCxnSpPr>
          <p:nvPr/>
        </p:nvCxnSpPr>
        <p:spPr>
          <a:xfrm rot="10800000">
            <a:off x="5555361" y="1634336"/>
            <a:ext cx="2949900" cy="1076400"/>
          </a:xfrm>
          <a:prstGeom prst="straightConnector1">
            <a:avLst/>
          </a:prstGeom>
          <a:noFill/>
          <a:ln w="19050" cap="flat" cmpd="sng">
            <a:solidFill>
              <a:srgbClr val="666666"/>
            </a:solidFill>
            <a:prstDash val="solid"/>
            <a:round/>
            <a:headEnd type="none" w="lg" len="lg"/>
            <a:tailEnd type="triangle" w="lg" len="lg"/>
          </a:ln>
        </p:spPr>
      </p:cxnSp>
      <p:cxnSp>
        <p:nvCxnSpPr>
          <p:cNvPr id="1238" name="Shape 1238"/>
          <p:cNvCxnSpPr/>
          <p:nvPr/>
        </p:nvCxnSpPr>
        <p:spPr>
          <a:xfrm>
            <a:off x="346100" y="5204600"/>
            <a:ext cx="8281800" cy="0"/>
          </a:xfrm>
          <a:prstGeom prst="straightConnector1">
            <a:avLst/>
          </a:prstGeom>
          <a:noFill/>
          <a:ln w="38100" cap="flat" cmpd="sng">
            <a:solidFill>
              <a:schemeClr val="dk2"/>
            </a:solidFill>
            <a:prstDash val="solid"/>
            <a:round/>
            <a:headEnd type="none" w="lg" len="lg"/>
            <a:tailEnd type="triangle" w="lg" len="lg"/>
          </a:ln>
        </p:spPr>
      </p:cxnSp>
      <p:cxnSp>
        <p:nvCxnSpPr>
          <p:cNvPr id="1239" name="Shape 1239"/>
          <p:cNvCxnSpPr/>
          <p:nvPr/>
        </p:nvCxnSpPr>
        <p:spPr>
          <a:xfrm>
            <a:off x="346100" y="5381275"/>
            <a:ext cx="8281800" cy="0"/>
          </a:xfrm>
          <a:prstGeom prst="straightConnector1">
            <a:avLst/>
          </a:prstGeom>
          <a:noFill/>
          <a:ln w="38100" cap="flat" cmpd="sng">
            <a:solidFill>
              <a:srgbClr val="FF0000"/>
            </a:solidFill>
            <a:prstDash val="solid"/>
            <a:round/>
            <a:headEnd type="triangle" w="lg" len="lg"/>
            <a:tailEnd type="none" w="lg" len="lg"/>
          </a:ln>
        </p:spPr>
      </p:cxnSp>
      <p:sp>
        <p:nvSpPr>
          <p:cNvPr id="1240" name="Shape 1240"/>
          <p:cNvSpPr txBox="1"/>
          <p:nvPr/>
        </p:nvSpPr>
        <p:spPr>
          <a:xfrm>
            <a:off x="5872600" y="919725"/>
            <a:ext cx="3180300" cy="78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300" kern="0">
                <a:solidFill>
                  <a:srgbClr val="000000"/>
                </a:solidFill>
                <a:latin typeface="Arial"/>
                <a:ea typeface="Arial"/>
                <a:cs typeface="Arial"/>
                <a:sym typeface="Arial"/>
              </a:rPr>
              <a:t>Forward through entire sequence to compute loss, then backward through entire sequence to compute gradient</a:t>
            </a:r>
          </a:p>
        </p:txBody>
      </p:sp>
      <p:sp>
        <p:nvSpPr>
          <p:cNvPr id="14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6391492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6" name="Shape 1246"/>
          <p:cNvSpPr txBox="1"/>
          <p:nvPr/>
        </p:nvSpPr>
        <p:spPr>
          <a:xfrm>
            <a:off x="309925" y="946275"/>
            <a:ext cx="84399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b="1" kern="0">
                <a:solidFill>
                  <a:srgbClr val="000000"/>
                </a:solidFill>
                <a:latin typeface="Arial"/>
                <a:ea typeface="Arial"/>
                <a:cs typeface="Arial"/>
                <a:sym typeface="Arial"/>
              </a:rPr>
              <a:t>Truncated </a:t>
            </a:r>
            <a:r>
              <a:rPr lang="en" sz="2800" kern="0">
                <a:solidFill>
                  <a:srgbClr val="000000"/>
                </a:solidFill>
                <a:latin typeface="Arial"/>
                <a:ea typeface="Arial"/>
                <a:cs typeface="Arial"/>
                <a:sym typeface="Arial"/>
              </a:rPr>
              <a:t>Backpropagation through time</a:t>
            </a:r>
          </a:p>
        </p:txBody>
      </p:sp>
      <p:sp>
        <p:nvSpPr>
          <p:cNvPr id="1247" name="Shape 1247"/>
          <p:cNvSpPr/>
          <p:nvPr/>
        </p:nvSpPr>
        <p:spPr>
          <a:xfrm>
            <a:off x="354274"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48" name="Shape 1248"/>
          <p:cNvSpPr/>
          <p:nvPr/>
        </p:nvSpPr>
        <p:spPr>
          <a:xfrm>
            <a:off x="354274"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249" name="Shape 1249"/>
          <p:cNvCxnSpPr>
            <a:stCxn id="1247" idx="0"/>
            <a:endCxn id="1248" idx="2"/>
          </p:cNvCxnSpPr>
          <p:nvPr/>
        </p:nvCxnSpPr>
        <p:spPr>
          <a:xfrm rot="10800000">
            <a:off x="464224" y="4213915"/>
            <a:ext cx="0" cy="240300"/>
          </a:xfrm>
          <a:prstGeom prst="straightConnector1">
            <a:avLst/>
          </a:prstGeom>
          <a:noFill/>
          <a:ln w="19050" cap="flat" cmpd="sng">
            <a:solidFill>
              <a:srgbClr val="666666"/>
            </a:solidFill>
            <a:prstDash val="solid"/>
            <a:round/>
            <a:headEnd type="none" w="lg" len="lg"/>
            <a:tailEnd type="triangle" w="lg" len="lg"/>
          </a:ln>
        </p:spPr>
      </p:cxnSp>
      <p:sp>
        <p:nvSpPr>
          <p:cNvPr id="1250" name="Shape 1250"/>
          <p:cNvSpPr/>
          <p:nvPr/>
        </p:nvSpPr>
        <p:spPr>
          <a:xfrm>
            <a:off x="802350"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51" name="Shape 1251"/>
          <p:cNvSpPr/>
          <p:nvPr/>
        </p:nvSpPr>
        <p:spPr>
          <a:xfrm>
            <a:off x="802350"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252" name="Shape 1252"/>
          <p:cNvCxnSpPr>
            <a:stCxn id="1250" idx="0"/>
            <a:endCxn id="1251" idx="2"/>
          </p:cNvCxnSpPr>
          <p:nvPr/>
        </p:nvCxnSpPr>
        <p:spPr>
          <a:xfrm rot="10800000">
            <a:off x="912300"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253" name="Shape 1253"/>
          <p:cNvCxnSpPr>
            <a:stCxn id="1248" idx="3"/>
            <a:endCxn id="1251" idx="1"/>
          </p:cNvCxnSpPr>
          <p:nvPr/>
        </p:nvCxnSpPr>
        <p:spPr>
          <a:xfrm>
            <a:off x="574174"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254" name="Shape 1254"/>
          <p:cNvSpPr/>
          <p:nvPr/>
        </p:nvSpPr>
        <p:spPr>
          <a:xfrm>
            <a:off x="1250453"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55" name="Shape 1255"/>
          <p:cNvSpPr/>
          <p:nvPr/>
        </p:nvSpPr>
        <p:spPr>
          <a:xfrm>
            <a:off x="1250453"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256" name="Shape 1256"/>
          <p:cNvCxnSpPr>
            <a:stCxn id="1254" idx="0"/>
            <a:endCxn id="1255" idx="2"/>
          </p:cNvCxnSpPr>
          <p:nvPr/>
        </p:nvCxnSpPr>
        <p:spPr>
          <a:xfrm rot="10800000">
            <a:off x="1360403"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257" name="Shape 1257"/>
          <p:cNvCxnSpPr>
            <a:endCxn id="1255" idx="1"/>
          </p:cNvCxnSpPr>
          <p:nvPr/>
        </p:nvCxnSpPr>
        <p:spPr>
          <a:xfrm>
            <a:off x="1022153"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258" name="Shape 1258"/>
          <p:cNvSpPr/>
          <p:nvPr/>
        </p:nvSpPr>
        <p:spPr>
          <a:xfrm>
            <a:off x="1698529"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59" name="Shape 1259"/>
          <p:cNvSpPr/>
          <p:nvPr/>
        </p:nvSpPr>
        <p:spPr>
          <a:xfrm>
            <a:off x="1698529"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260" name="Shape 1260"/>
          <p:cNvCxnSpPr>
            <a:stCxn id="1258" idx="0"/>
            <a:endCxn id="1259" idx="2"/>
          </p:cNvCxnSpPr>
          <p:nvPr/>
        </p:nvCxnSpPr>
        <p:spPr>
          <a:xfrm rot="10800000">
            <a:off x="1808479"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261" name="Shape 1261"/>
          <p:cNvCxnSpPr>
            <a:endCxn id="1259" idx="1"/>
          </p:cNvCxnSpPr>
          <p:nvPr/>
        </p:nvCxnSpPr>
        <p:spPr>
          <a:xfrm>
            <a:off x="1470229"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262" name="Shape 1262"/>
          <p:cNvSpPr/>
          <p:nvPr/>
        </p:nvSpPr>
        <p:spPr>
          <a:xfrm>
            <a:off x="2146605"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63" name="Shape 1263"/>
          <p:cNvSpPr/>
          <p:nvPr/>
        </p:nvSpPr>
        <p:spPr>
          <a:xfrm>
            <a:off x="2146605"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264" name="Shape 1264"/>
          <p:cNvCxnSpPr>
            <a:stCxn id="1262" idx="0"/>
            <a:endCxn id="1263" idx="2"/>
          </p:cNvCxnSpPr>
          <p:nvPr/>
        </p:nvCxnSpPr>
        <p:spPr>
          <a:xfrm rot="10800000">
            <a:off x="2256555"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265" name="Shape 1265"/>
          <p:cNvCxnSpPr>
            <a:endCxn id="1263" idx="1"/>
          </p:cNvCxnSpPr>
          <p:nvPr/>
        </p:nvCxnSpPr>
        <p:spPr>
          <a:xfrm>
            <a:off x="1918305"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266" name="Shape 1266"/>
          <p:cNvSpPr/>
          <p:nvPr/>
        </p:nvSpPr>
        <p:spPr>
          <a:xfrm>
            <a:off x="2594682"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67" name="Shape 1267"/>
          <p:cNvSpPr/>
          <p:nvPr/>
        </p:nvSpPr>
        <p:spPr>
          <a:xfrm>
            <a:off x="2594682"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268" name="Shape 1268"/>
          <p:cNvCxnSpPr>
            <a:stCxn id="1266" idx="0"/>
            <a:endCxn id="1267" idx="2"/>
          </p:cNvCxnSpPr>
          <p:nvPr/>
        </p:nvCxnSpPr>
        <p:spPr>
          <a:xfrm rot="10800000">
            <a:off x="2704632"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269" name="Shape 1269"/>
          <p:cNvCxnSpPr>
            <a:endCxn id="1267" idx="1"/>
          </p:cNvCxnSpPr>
          <p:nvPr/>
        </p:nvCxnSpPr>
        <p:spPr>
          <a:xfrm>
            <a:off x="2366382"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270" name="Shape 1270"/>
          <p:cNvSpPr/>
          <p:nvPr/>
        </p:nvSpPr>
        <p:spPr>
          <a:xfrm>
            <a:off x="3042757"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71" name="Shape 1271"/>
          <p:cNvSpPr/>
          <p:nvPr/>
        </p:nvSpPr>
        <p:spPr>
          <a:xfrm>
            <a:off x="3042757"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272" name="Shape 1272"/>
          <p:cNvCxnSpPr>
            <a:stCxn id="1270" idx="0"/>
            <a:endCxn id="1271" idx="2"/>
          </p:cNvCxnSpPr>
          <p:nvPr/>
        </p:nvCxnSpPr>
        <p:spPr>
          <a:xfrm rot="10800000">
            <a:off x="3152707"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273" name="Shape 1273"/>
          <p:cNvCxnSpPr>
            <a:endCxn id="1271" idx="1"/>
          </p:cNvCxnSpPr>
          <p:nvPr/>
        </p:nvCxnSpPr>
        <p:spPr>
          <a:xfrm>
            <a:off x="2814457"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274" name="Shape 1274"/>
          <p:cNvSpPr/>
          <p:nvPr/>
        </p:nvSpPr>
        <p:spPr>
          <a:xfrm>
            <a:off x="354279" y="2710736"/>
            <a:ext cx="219899"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75" name="Shape 1275"/>
          <p:cNvSpPr/>
          <p:nvPr/>
        </p:nvSpPr>
        <p:spPr>
          <a:xfrm>
            <a:off x="802354"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76" name="Shape 1276"/>
          <p:cNvSpPr/>
          <p:nvPr/>
        </p:nvSpPr>
        <p:spPr>
          <a:xfrm>
            <a:off x="1250457"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77" name="Shape 1277"/>
          <p:cNvSpPr/>
          <p:nvPr/>
        </p:nvSpPr>
        <p:spPr>
          <a:xfrm>
            <a:off x="1698533"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78" name="Shape 1278"/>
          <p:cNvSpPr/>
          <p:nvPr/>
        </p:nvSpPr>
        <p:spPr>
          <a:xfrm>
            <a:off x="2146609"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79" name="Shape 1279"/>
          <p:cNvSpPr/>
          <p:nvPr/>
        </p:nvSpPr>
        <p:spPr>
          <a:xfrm>
            <a:off x="2594685"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280" name="Shape 1280"/>
          <p:cNvSpPr/>
          <p:nvPr/>
        </p:nvSpPr>
        <p:spPr>
          <a:xfrm>
            <a:off x="3042761"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281" name="Shape 1281"/>
          <p:cNvCxnSpPr/>
          <p:nvPr/>
        </p:nvCxnSpPr>
        <p:spPr>
          <a:xfrm rot="10800000">
            <a:off x="464244"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282" name="Shape 1282"/>
          <p:cNvCxnSpPr/>
          <p:nvPr/>
        </p:nvCxnSpPr>
        <p:spPr>
          <a:xfrm rot="10800000">
            <a:off x="912320"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283" name="Shape 1283"/>
          <p:cNvCxnSpPr/>
          <p:nvPr/>
        </p:nvCxnSpPr>
        <p:spPr>
          <a:xfrm rot="10800000">
            <a:off x="1360423"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284" name="Shape 1284"/>
          <p:cNvCxnSpPr/>
          <p:nvPr/>
        </p:nvCxnSpPr>
        <p:spPr>
          <a:xfrm rot="10800000">
            <a:off x="1808499"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285" name="Shape 1285"/>
          <p:cNvCxnSpPr/>
          <p:nvPr/>
        </p:nvCxnSpPr>
        <p:spPr>
          <a:xfrm rot="10800000">
            <a:off x="2256575"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286" name="Shape 1286"/>
          <p:cNvCxnSpPr/>
          <p:nvPr/>
        </p:nvCxnSpPr>
        <p:spPr>
          <a:xfrm rot="10800000">
            <a:off x="2704651"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287" name="Shape 1287"/>
          <p:cNvCxnSpPr/>
          <p:nvPr/>
        </p:nvCxnSpPr>
        <p:spPr>
          <a:xfrm rot="10800000">
            <a:off x="3152728" y="3341870"/>
            <a:ext cx="0" cy="240600"/>
          </a:xfrm>
          <a:prstGeom prst="straightConnector1">
            <a:avLst/>
          </a:prstGeom>
          <a:noFill/>
          <a:ln w="19050" cap="flat" cmpd="sng">
            <a:solidFill>
              <a:srgbClr val="666666"/>
            </a:solidFill>
            <a:prstDash val="solid"/>
            <a:round/>
            <a:headEnd type="none" w="lg" len="lg"/>
            <a:tailEnd type="triangle" w="lg" len="lg"/>
          </a:ln>
        </p:spPr>
      </p:cxnSp>
      <p:sp>
        <p:nvSpPr>
          <p:cNvPr id="1288" name="Shape 1288"/>
          <p:cNvSpPr/>
          <p:nvPr/>
        </p:nvSpPr>
        <p:spPr>
          <a:xfrm>
            <a:off x="1293625" y="1682925"/>
            <a:ext cx="1566600" cy="279300"/>
          </a:xfrm>
          <a:prstGeom prst="rect">
            <a:avLst/>
          </a:prstGeom>
          <a:solidFill>
            <a:srgbClr val="D9D2E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Loss</a:t>
            </a:r>
          </a:p>
        </p:txBody>
      </p:sp>
      <p:cxnSp>
        <p:nvCxnSpPr>
          <p:cNvPr id="1289" name="Shape 1289"/>
          <p:cNvCxnSpPr/>
          <p:nvPr/>
        </p:nvCxnSpPr>
        <p:spPr>
          <a:xfrm rot="10800000" flipH="1">
            <a:off x="988504" y="2035136"/>
            <a:ext cx="283800" cy="675600"/>
          </a:xfrm>
          <a:prstGeom prst="straightConnector1">
            <a:avLst/>
          </a:prstGeom>
          <a:noFill/>
          <a:ln w="19050" cap="flat" cmpd="sng">
            <a:solidFill>
              <a:srgbClr val="666666"/>
            </a:solidFill>
            <a:prstDash val="solid"/>
            <a:round/>
            <a:headEnd type="none" w="lg" len="lg"/>
            <a:tailEnd type="triangle" w="lg" len="lg"/>
          </a:ln>
        </p:spPr>
      </p:cxnSp>
      <p:cxnSp>
        <p:nvCxnSpPr>
          <p:cNvPr id="1290" name="Shape 1290"/>
          <p:cNvCxnSpPr/>
          <p:nvPr/>
        </p:nvCxnSpPr>
        <p:spPr>
          <a:xfrm rot="10800000" flipH="1">
            <a:off x="1436607" y="2023136"/>
            <a:ext cx="66300" cy="687600"/>
          </a:xfrm>
          <a:prstGeom prst="straightConnector1">
            <a:avLst/>
          </a:prstGeom>
          <a:noFill/>
          <a:ln w="19050" cap="flat" cmpd="sng">
            <a:solidFill>
              <a:srgbClr val="666666"/>
            </a:solidFill>
            <a:prstDash val="solid"/>
            <a:round/>
            <a:headEnd type="none" w="lg" len="lg"/>
            <a:tailEnd type="triangle" w="lg" len="lg"/>
          </a:ln>
        </p:spPr>
      </p:cxnSp>
      <p:cxnSp>
        <p:nvCxnSpPr>
          <p:cNvPr id="1291" name="Shape 1291"/>
          <p:cNvCxnSpPr/>
          <p:nvPr/>
        </p:nvCxnSpPr>
        <p:spPr>
          <a:xfrm rot="10800000" flipH="1">
            <a:off x="1884683" y="2071736"/>
            <a:ext cx="43500" cy="639000"/>
          </a:xfrm>
          <a:prstGeom prst="straightConnector1">
            <a:avLst/>
          </a:prstGeom>
          <a:noFill/>
          <a:ln w="19050" cap="flat" cmpd="sng">
            <a:solidFill>
              <a:srgbClr val="666666"/>
            </a:solidFill>
            <a:prstDash val="solid"/>
            <a:round/>
            <a:headEnd type="none" w="lg" len="lg"/>
            <a:tailEnd type="triangle" w="lg" len="lg"/>
          </a:ln>
        </p:spPr>
      </p:cxnSp>
      <p:cxnSp>
        <p:nvCxnSpPr>
          <p:cNvPr id="1292" name="Shape 1292"/>
          <p:cNvCxnSpPr/>
          <p:nvPr/>
        </p:nvCxnSpPr>
        <p:spPr>
          <a:xfrm rot="10800000">
            <a:off x="2267959" y="2023136"/>
            <a:ext cx="64800" cy="687600"/>
          </a:xfrm>
          <a:prstGeom prst="straightConnector1">
            <a:avLst/>
          </a:prstGeom>
          <a:noFill/>
          <a:ln w="19050" cap="flat" cmpd="sng">
            <a:solidFill>
              <a:srgbClr val="666666"/>
            </a:solidFill>
            <a:prstDash val="solid"/>
            <a:round/>
            <a:headEnd type="none" w="lg" len="lg"/>
            <a:tailEnd type="triangle" w="lg" len="lg"/>
          </a:ln>
        </p:spPr>
      </p:cxnSp>
      <p:cxnSp>
        <p:nvCxnSpPr>
          <p:cNvPr id="1293" name="Shape 1293"/>
          <p:cNvCxnSpPr/>
          <p:nvPr/>
        </p:nvCxnSpPr>
        <p:spPr>
          <a:xfrm rot="10800000">
            <a:off x="2498835" y="2059436"/>
            <a:ext cx="282000" cy="651300"/>
          </a:xfrm>
          <a:prstGeom prst="straightConnector1">
            <a:avLst/>
          </a:prstGeom>
          <a:noFill/>
          <a:ln w="19050" cap="flat" cmpd="sng">
            <a:solidFill>
              <a:srgbClr val="666666"/>
            </a:solidFill>
            <a:prstDash val="solid"/>
            <a:round/>
            <a:headEnd type="none" w="lg" len="lg"/>
            <a:tailEnd type="triangle" w="lg" len="lg"/>
          </a:ln>
        </p:spPr>
      </p:cxnSp>
      <p:cxnSp>
        <p:nvCxnSpPr>
          <p:cNvPr id="1294" name="Shape 1294"/>
          <p:cNvCxnSpPr/>
          <p:nvPr/>
        </p:nvCxnSpPr>
        <p:spPr>
          <a:xfrm rot="10800000">
            <a:off x="2741711" y="2059436"/>
            <a:ext cx="487200" cy="651300"/>
          </a:xfrm>
          <a:prstGeom prst="straightConnector1">
            <a:avLst/>
          </a:prstGeom>
          <a:noFill/>
          <a:ln w="19050" cap="flat" cmpd="sng">
            <a:solidFill>
              <a:srgbClr val="666666"/>
            </a:solidFill>
            <a:prstDash val="solid"/>
            <a:round/>
            <a:headEnd type="none" w="lg" len="lg"/>
            <a:tailEnd type="triangle" w="lg" len="lg"/>
          </a:ln>
        </p:spPr>
      </p:cxnSp>
      <p:cxnSp>
        <p:nvCxnSpPr>
          <p:cNvPr id="1295" name="Shape 1295"/>
          <p:cNvCxnSpPr/>
          <p:nvPr/>
        </p:nvCxnSpPr>
        <p:spPr>
          <a:xfrm>
            <a:off x="346100" y="5204600"/>
            <a:ext cx="2902200" cy="0"/>
          </a:xfrm>
          <a:prstGeom prst="straightConnector1">
            <a:avLst/>
          </a:prstGeom>
          <a:noFill/>
          <a:ln w="38100" cap="flat" cmpd="sng">
            <a:solidFill>
              <a:schemeClr val="dk2"/>
            </a:solidFill>
            <a:prstDash val="solid"/>
            <a:round/>
            <a:headEnd type="none" w="lg" len="lg"/>
            <a:tailEnd type="triangle" w="lg" len="lg"/>
          </a:ln>
        </p:spPr>
      </p:cxnSp>
      <p:cxnSp>
        <p:nvCxnSpPr>
          <p:cNvPr id="1296" name="Shape 1296"/>
          <p:cNvCxnSpPr/>
          <p:nvPr/>
        </p:nvCxnSpPr>
        <p:spPr>
          <a:xfrm>
            <a:off x="346100" y="5381275"/>
            <a:ext cx="2877900" cy="0"/>
          </a:xfrm>
          <a:prstGeom prst="straightConnector1">
            <a:avLst/>
          </a:prstGeom>
          <a:noFill/>
          <a:ln w="38100" cap="flat" cmpd="sng">
            <a:solidFill>
              <a:srgbClr val="FF0000"/>
            </a:solidFill>
            <a:prstDash val="solid"/>
            <a:round/>
            <a:headEnd type="triangle" w="lg" len="lg"/>
            <a:tailEnd type="none" w="lg" len="lg"/>
          </a:ln>
        </p:spPr>
      </p:cxnSp>
      <p:sp>
        <p:nvSpPr>
          <p:cNvPr id="1297" name="Shape 1297"/>
          <p:cNvSpPr txBox="1"/>
          <p:nvPr/>
        </p:nvSpPr>
        <p:spPr>
          <a:xfrm>
            <a:off x="4307350" y="2146225"/>
            <a:ext cx="2997000" cy="1321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Run forward and backward through chunks of the sequence instead of whole sequence</a:t>
            </a:r>
          </a:p>
        </p:txBody>
      </p:sp>
      <p:cxnSp>
        <p:nvCxnSpPr>
          <p:cNvPr id="1298" name="Shape 1298"/>
          <p:cNvCxnSpPr>
            <a:stCxn id="1274" idx="0"/>
          </p:cNvCxnSpPr>
          <p:nvPr/>
        </p:nvCxnSpPr>
        <p:spPr>
          <a:xfrm rot="10800000" flipH="1">
            <a:off x="464228" y="1877336"/>
            <a:ext cx="720000" cy="833400"/>
          </a:xfrm>
          <a:prstGeom prst="straightConnector1">
            <a:avLst/>
          </a:prstGeom>
          <a:noFill/>
          <a:ln w="19050" cap="flat" cmpd="sng">
            <a:solidFill>
              <a:srgbClr val="666666"/>
            </a:solidFill>
            <a:prstDash val="solid"/>
            <a:round/>
            <a:headEnd type="none" w="lg" len="lg"/>
            <a:tailEnd type="triangle" w="lg" len="lg"/>
          </a:ln>
        </p:spPr>
      </p:cxnSp>
      <p:sp>
        <p:nvSpPr>
          <p:cNvPr id="5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413096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4" name="Shape 1304"/>
          <p:cNvSpPr txBox="1"/>
          <p:nvPr/>
        </p:nvSpPr>
        <p:spPr>
          <a:xfrm>
            <a:off x="309925" y="946275"/>
            <a:ext cx="84399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b="1" kern="0">
                <a:solidFill>
                  <a:srgbClr val="000000"/>
                </a:solidFill>
                <a:latin typeface="Arial"/>
                <a:ea typeface="Arial"/>
                <a:cs typeface="Arial"/>
                <a:sym typeface="Arial"/>
              </a:rPr>
              <a:t>Truncated </a:t>
            </a:r>
            <a:r>
              <a:rPr lang="en" sz="2800" kern="0">
                <a:solidFill>
                  <a:srgbClr val="000000"/>
                </a:solidFill>
                <a:latin typeface="Arial"/>
                <a:ea typeface="Arial"/>
                <a:cs typeface="Arial"/>
                <a:sym typeface="Arial"/>
              </a:rPr>
              <a:t>Backpropagation through time</a:t>
            </a:r>
          </a:p>
        </p:txBody>
      </p:sp>
      <p:sp>
        <p:nvSpPr>
          <p:cNvPr id="1305" name="Shape 1305"/>
          <p:cNvSpPr/>
          <p:nvPr/>
        </p:nvSpPr>
        <p:spPr>
          <a:xfrm>
            <a:off x="354274"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06" name="Shape 1306"/>
          <p:cNvSpPr/>
          <p:nvPr/>
        </p:nvSpPr>
        <p:spPr>
          <a:xfrm>
            <a:off x="354274"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07" name="Shape 1307"/>
          <p:cNvCxnSpPr>
            <a:stCxn id="1305" idx="0"/>
            <a:endCxn id="1306" idx="2"/>
          </p:cNvCxnSpPr>
          <p:nvPr/>
        </p:nvCxnSpPr>
        <p:spPr>
          <a:xfrm rot="10800000">
            <a:off x="464224" y="4213915"/>
            <a:ext cx="0" cy="240300"/>
          </a:xfrm>
          <a:prstGeom prst="straightConnector1">
            <a:avLst/>
          </a:prstGeom>
          <a:noFill/>
          <a:ln w="19050" cap="flat" cmpd="sng">
            <a:solidFill>
              <a:srgbClr val="666666"/>
            </a:solidFill>
            <a:prstDash val="solid"/>
            <a:round/>
            <a:headEnd type="none" w="lg" len="lg"/>
            <a:tailEnd type="triangle" w="lg" len="lg"/>
          </a:ln>
        </p:spPr>
      </p:cxnSp>
      <p:sp>
        <p:nvSpPr>
          <p:cNvPr id="1308" name="Shape 1308"/>
          <p:cNvSpPr/>
          <p:nvPr/>
        </p:nvSpPr>
        <p:spPr>
          <a:xfrm>
            <a:off x="802350"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09" name="Shape 1309"/>
          <p:cNvSpPr/>
          <p:nvPr/>
        </p:nvSpPr>
        <p:spPr>
          <a:xfrm>
            <a:off x="802350"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10" name="Shape 1310"/>
          <p:cNvCxnSpPr>
            <a:stCxn id="1308" idx="0"/>
            <a:endCxn id="1309" idx="2"/>
          </p:cNvCxnSpPr>
          <p:nvPr/>
        </p:nvCxnSpPr>
        <p:spPr>
          <a:xfrm rot="10800000">
            <a:off x="912300"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311" name="Shape 1311"/>
          <p:cNvCxnSpPr>
            <a:stCxn id="1306" idx="3"/>
            <a:endCxn id="1309" idx="1"/>
          </p:cNvCxnSpPr>
          <p:nvPr/>
        </p:nvCxnSpPr>
        <p:spPr>
          <a:xfrm>
            <a:off x="574174"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312" name="Shape 1312"/>
          <p:cNvSpPr/>
          <p:nvPr/>
        </p:nvSpPr>
        <p:spPr>
          <a:xfrm>
            <a:off x="1250453"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13" name="Shape 1313"/>
          <p:cNvSpPr/>
          <p:nvPr/>
        </p:nvSpPr>
        <p:spPr>
          <a:xfrm>
            <a:off x="1250453"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14" name="Shape 1314"/>
          <p:cNvCxnSpPr>
            <a:stCxn id="1312" idx="0"/>
            <a:endCxn id="1313" idx="2"/>
          </p:cNvCxnSpPr>
          <p:nvPr/>
        </p:nvCxnSpPr>
        <p:spPr>
          <a:xfrm rot="10800000">
            <a:off x="1360403"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315" name="Shape 1315"/>
          <p:cNvCxnSpPr>
            <a:endCxn id="1313" idx="1"/>
          </p:cNvCxnSpPr>
          <p:nvPr/>
        </p:nvCxnSpPr>
        <p:spPr>
          <a:xfrm>
            <a:off x="1022153"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316" name="Shape 1316"/>
          <p:cNvSpPr/>
          <p:nvPr/>
        </p:nvSpPr>
        <p:spPr>
          <a:xfrm>
            <a:off x="1698529"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17" name="Shape 1317"/>
          <p:cNvSpPr/>
          <p:nvPr/>
        </p:nvSpPr>
        <p:spPr>
          <a:xfrm>
            <a:off x="1698529"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18" name="Shape 1318"/>
          <p:cNvCxnSpPr>
            <a:stCxn id="1316" idx="0"/>
            <a:endCxn id="1317" idx="2"/>
          </p:cNvCxnSpPr>
          <p:nvPr/>
        </p:nvCxnSpPr>
        <p:spPr>
          <a:xfrm rot="10800000">
            <a:off x="1808479"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319" name="Shape 1319"/>
          <p:cNvCxnSpPr>
            <a:endCxn id="1317" idx="1"/>
          </p:cNvCxnSpPr>
          <p:nvPr/>
        </p:nvCxnSpPr>
        <p:spPr>
          <a:xfrm>
            <a:off x="1470229"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320" name="Shape 1320"/>
          <p:cNvSpPr/>
          <p:nvPr/>
        </p:nvSpPr>
        <p:spPr>
          <a:xfrm>
            <a:off x="2146605"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21" name="Shape 1321"/>
          <p:cNvSpPr/>
          <p:nvPr/>
        </p:nvSpPr>
        <p:spPr>
          <a:xfrm>
            <a:off x="2146605"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22" name="Shape 1322"/>
          <p:cNvCxnSpPr>
            <a:stCxn id="1320" idx="0"/>
            <a:endCxn id="1321" idx="2"/>
          </p:cNvCxnSpPr>
          <p:nvPr/>
        </p:nvCxnSpPr>
        <p:spPr>
          <a:xfrm rot="10800000">
            <a:off x="2256555"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323" name="Shape 1323"/>
          <p:cNvCxnSpPr>
            <a:endCxn id="1321" idx="1"/>
          </p:cNvCxnSpPr>
          <p:nvPr/>
        </p:nvCxnSpPr>
        <p:spPr>
          <a:xfrm>
            <a:off x="1918305"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324" name="Shape 1324"/>
          <p:cNvSpPr/>
          <p:nvPr/>
        </p:nvSpPr>
        <p:spPr>
          <a:xfrm>
            <a:off x="2594682"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25" name="Shape 1325"/>
          <p:cNvSpPr/>
          <p:nvPr/>
        </p:nvSpPr>
        <p:spPr>
          <a:xfrm>
            <a:off x="2594682"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26" name="Shape 1326"/>
          <p:cNvCxnSpPr>
            <a:stCxn id="1324" idx="0"/>
            <a:endCxn id="1325" idx="2"/>
          </p:cNvCxnSpPr>
          <p:nvPr/>
        </p:nvCxnSpPr>
        <p:spPr>
          <a:xfrm rot="10800000">
            <a:off x="2704632"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327" name="Shape 1327"/>
          <p:cNvCxnSpPr>
            <a:endCxn id="1325" idx="1"/>
          </p:cNvCxnSpPr>
          <p:nvPr/>
        </p:nvCxnSpPr>
        <p:spPr>
          <a:xfrm>
            <a:off x="2366382"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328" name="Shape 1328"/>
          <p:cNvSpPr/>
          <p:nvPr/>
        </p:nvSpPr>
        <p:spPr>
          <a:xfrm>
            <a:off x="3042757"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29" name="Shape 1329"/>
          <p:cNvSpPr/>
          <p:nvPr/>
        </p:nvSpPr>
        <p:spPr>
          <a:xfrm>
            <a:off x="3042757"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30" name="Shape 1330"/>
          <p:cNvCxnSpPr>
            <a:stCxn id="1328" idx="0"/>
            <a:endCxn id="1329" idx="2"/>
          </p:cNvCxnSpPr>
          <p:nvPr/>
        </p:nvCxnSpPr>
        <p:spPr>
          <a:xfrm rot="10800000">
            <a:off x="3152707"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331" name="Shape 1331"/>
          <p:cNvCxnSpPr>
            <a:endCxn id="1329" idx="1"/>
          </p:cNvCxnSpPr>
          <p:nvPr/>
        </p:nvCxnSpPr>
        <p:spPr>
          <a:xfrm>
            <a:off x="2814457"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332" name="Shape 1332"/>
          <p:cNvSpPr/>
          <p:nvPr/>
        </p:nvSpPr>
        <p:spPr>
          <a:xfrm>
            <a:off x="354279" y="2710736"/>
            <a:ext cx="219899"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33" name="Shape 1333"/>
          <p:cNvSpPr/>
          <p:nvPr/>
        </p:nvSpPr>
        <p:spPr>
          <a:xfrm>
            <a:off x="802354"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34" name="Shape 1334"/>
          <p:cNvSpPr/>
          <p:nvPr/>
        </p:nvSpPr>
        <p:spPr>
          <a:xfrm>
            <a:off x="1250457"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35" name="Shape 1335"/>
          <p:cNvSpPr/>
          <p:nvPr/>
        </p:nvSpPr>
        <p:spPr>
          <a:xfrm>
            <a:off x="1698533"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36" name="Shape 1336"/>
          <p:cNvSpPr/>
          <p:nvPr/>
        </p:nvSpPr>
        <p:spPr>
          <a:xfrm>
            <a:off x="2146609"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37" name="Shape 1337"/>
          <p:cNvSpPr/>
          <p:nvPr/>
        </p:nvSpPr>
        <p:spPr>
          <a:xfrm>
            <a:off x="2594685"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38" name="Shape 1338"/>
          <p:cNvSpPr/>
          <p:nvPr/>
        </p:nvSpPr>
        <p:spPr>
          <a:xfrm>
            <a:off x="3042761"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39" name="Shape 1339"/>
          <p:cNvCxnSpPr/>
          <p:nvPr/>
        </p:nvCxnSpPr>
        <p:spPr>
          <a:xfrm rot="10800000">
            <a:off x="464244"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40" name="Shape 1340"/>
          <p:cNvCxnSpPr/>
          <p:nvPr/>
        </p:nvCxnSpPr>
        <p:spPr>
          <a:xfrm rot="10800000">
            <a:off x="912320"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41" name="Shape 1341"/>
          <p:cNvCxnSpPr/>
          <p:nvPr/>
        </p:nvCxnSpPr>
        <p:spPr>
          <a:xfrm rot="10800000">
            <a:off x="1360423"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42" name="Shape 1342"/>
          <p:cNvCxnSpPr/>
          <p:nvPr/>
        </p:nvCxnSpPr>
        <p:spPr>
          <a:xfrm rot="10800000">
            <a:off x="1808499"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43" name="Shape 1343"/>
          <p:cNvCxnSpPr/>
          <p:nvPr/>
        </p:nvCxnSpPr>
        <p:spPr>
          <a:xfrm rot="10800000">
            <a:off x="2256575"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44" name="Shape 1344"/>
          <p:cNvCxnSpPr/>
          <p:nvPr/>
        </p:nvCxnSpPr>
        <p:spPr>
          <a:xfrm rot="10800000">
            <a:off x="2704651"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45" name="Shape 1345"/>
          <p:cNvCxnSpPr/>
          <p:nvPr/>
        </p:nvCxnSpPr>
        <p:spPr>
          <a:xfrm rot="10800000">
            <a:off x="3152728" y="3341870"/>
            <a:ext cx="0" cy="240600"/>
          </a:xfrm>
          <a:prstGeom prst="straightConnector1">
            <a:avLst/>
          </a:prstGeom>
          <a:noFill/>
          <a:ln w="19050" cap="flat" cmpd="sng">
            <a:solidFill>
              <a:srgbClr val="666666"/>
            </a:solidFill>
            <a:prstDash val="solid"/>
            <a:round/>
            <a:headEnd type="none" w="lg" len="lg"/>
            <a:tailEnd type="triangle" w="lg" len="lg"/>
          </a:ln>
        </p:spPr>
      </p:cxnSp>
      <p:sp>
        <p:nvSpPr>
          <p:cNvPr id="1346" name="Shape 1346"/>
          <p:cNvSpPr/>
          <p:nvPr/>
        </p:nvSpPr>
        <p:spPr>
          <a:xfrm>
            <a:off x="3884425" y="1682925"/>
            <a:ext cx="1566600" cy="279300"/>
          </a:xfrm>
          <a:prstGeom prst="rect">
            <a:avLst/>
          </a:prstGeom>
          <a:solidFill>
            <a:srgbClr val="D9D2E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Loss</a:t>
            </a:r>
          </a:p>
        </p:txBody>
      </p:sp>
      <p:cxnSp>
        <p:nvCxnSpPr>
          <p:cNvPr id="1347" name="Shape 1347"/>
          <p:cNvCxnSpPr/>
          <p:nvPr/>
        </p:nvCxnSpPr>
        <p:spPr>
          <a:xfrm rot="10800000" flipH="1">
            <a:off x="3579304" y="2035136"/>
            <a:ext cx="283800" cy="675600"/>
          </a:xfrm>
          <a:prstGeom prst="straightConnector1">
            <a:avLst/>
          </a:prstGeom>
          <a:noFill/>
          <a:ln w="19050" cap="flat" cmpd="sng">
            <a:solidFill>
              <a:srgbClr val="666666"/>
            </a:solidFill>
            <a:prstDash val="solid"/>
            <a:round/>
            <a:headEnd type="none" w="lg" len="lg"/>
            <a:tailEnd type="triangle" w="lg" len="lg"/>
          </a:ln>
        </p:spPr>
      </p:cxnSp>
      <p:cxnSp>
        <p:nvCxnSpPr>
          <p:cNvPr id="1348" name="Shape 1348"/>
          <p:cNvCxnSpPr/>
          <p:nvPr/>
        </p:nvCxnSpPr>
        <p:spPr>
          <a:xfrm rot="10800000" flipH="1">
            <a:off x="4027407" y="2023136"/>
            <a:ext cx="66300" cy="687600"/>
          </a:xfrm>
          <a:prstGeom prst="straightConnector1">
            <a:avLst/>
          </a:prstGeom>
          <a:noFill/>
          <a:ln w="19050" cap="flat" cmpd="sng">
            <a:solidFill>
              <a:srgbClr val="666666"/>
            </a:solidFill>
            <a:prstDash val="solid"/>
            <a:round/>
            <a:headEnd type="none" w="lg" len="lg"/>
            <a:tailEnd type="triangle" w="lg" len="lg"/>
          </a:ln>
        </p:spPr>
      </p:cxnSp>
      <p:cxnSp>
        <p:nvCxnSpPr>
          <p:cNvPr id="1349" name="Shape 1349"/>
          <p:cNvCxnSpPr/>
          <p:nvPr/>
        </p:nvCxnSpPr>
        <p:spPr>
          <a:xfrm rot="10800000" flipH="1">
            <a:off x="4475483" y="2071736"/>
            <a:ext cx="43500" cy="639000"/>
          </a:xfrm>
          <a:prstGeom prst="straightConnector1">
            <a:avLst/>
          </a:prstGeom>
          <a:noFill/>
          <a:ln w="19050" cap="flat" cmpd="sng">
            <a:solidFill>
              <a:srgbClr val="666666"/>
            </a:solidFill>
            <a:prstDash val="solid"/>
            <a:round/>
            <a:headEnd type="none" w="lg" len="lg"/>
            <a:tailEnd type="triangle" w="lg" len="lg"/>
          </a:ln>
        </p:spPr>
      </p:cxnSp>
      <p:cxnSp>
        <p:nvCxnSpPr>
          <p:cNvPr id="1350" name="Shape 1350"/>
          <p:cNvCxnSpPr/>
          <p:nvPr/>
        </p:nvCxnSpPr>
        <p:spPr>
          <a:xfrm rot="10800000">
            <a:off x="4858759" y="2023136"/>
            <a:ext cx="64800" cy="687600"/>
          </a:xfrm>
          <a:prstGeom prst="straightConnector1">
            <a:avLst/>
          </a:prstGeom>
          <a:noFill/>
          <a:ln w="19050" cap="flat" cmpd="sng">
            <a:solidFill>
              <a:srgbClr val="666666"/>
            </a:solidFill>
            <a:prstDash val="solid"/>
            <a:round/>
            <a:headEnd type="none" w="lg" len="lg"/>
            <a:tailEnd type="triangle" w="lg" len="lg"/>
          </a:ln>
        </p:spPr>
      </p:cxnSp>
      <p:cxnSp>
        <p:nvCxnSpPr>
          <p:cNvPr id="1351" name="Shape 1351"/>
          <p:cNvCxnSpPr/>
          <p:nvPr/>
        </p:nvCxnSpPr>
        <p:spPr>
          <a:xfrm rot="10800000">
            <a:off x="5089635" y="2059436"/>
            <a:ext cx="282000" cy="651300"/>
          </a:xfrm>
          <a:prstGeom prst="straightConnector1">
            <a:avLst/>
          </a:prstGeom>
          <a:noFill/>
          <a:ln w="19050" cap="flat" cmpd="sng">
            <a:solidFill>
              <a:srgbClr val="666666"/>
            </a:solidFill>
            <a:prstDash val="solid"/>
            <a:round/>
            <a:headEnd type="none" w="lg" len="lg"/>
            <a:tailEnd type="triangle" w="lg" len="lg"/>
          </a:ln>
        </p:spPr>
      </p:cxnSp>
      <p:cxnSp>
        <p:nvCxnSpPr>
          <p:cNvPr id="1352" name="Shape 1352"/>
          <p:cNvCxnSpPr/>
          <p:nvPr/>
        </p:nvCxnSpPr>
        <p:spPr>
          <a:xfrm rot="10800000">
            <a:off x="5332511" y="2059436"/>
            <a:ext cx="487200" cy="651300"/>
          </a:xfrm>
          <a:prstGeom prst="straightConnector1">
            <a:avLst/>
          </a:prstGeom>
          <a:noFill/>
          <a:ln w="19050" cap="flat" cmpd="sng">
            <a:solidFill>
              <a:srgbClr val="666666"/>
            </a:solidFill>
            <a:prstDash val="solid"/>
            <a:round/>
            <a:headEnd type="none" w="lg" len="lg"/>
            <a:tailEnd type="triangle" w="lg" len="lg"/>
          </a:ln>
        </p:spPr>
      </p:cxnSp>
      <p:cxnSp>
        <p:nvCxnSpPr>
          <p:cNvPr id="1353" name="Shape 1353"/>
          <p:cNvCxnSpPr/>
          <p:nvPr/>
        </p:nvCxnSpPr>
        <p:spPr>
          <a:xfrm>
            <a:off x="346100" y="5204600"/>
            <a:ext cx="2902200" cy="0"/>
          </a:xfrm>
          <a:prstGeom prst="straightConnector1">
            <a:avLst/>
          </a:prstGeom>
          <a:noFill/>
          <a:ln w="38100" cap="flat" cmpd="sng">
            <a:solidFill>
              <a:schemeClr val="dk2"/>
            </a:solidFill>
            <a:prstDash val="solid"/>
            <a:round/>
            <a:headEnd type="none" w="lg" len="lg"/>
            <a:tailEnd type="triangle" w="lg" len="lg"/>
          </a:ln>
        </p:spPr>
      </p:cxnSp>
      <p:cxnSp>
        <p:nvCxnSpPr>
          <p:cNvPr id="1354" name="Shape 1354"/>
          <p:cNvCxnSpPr/>
          <p:nvPr/>
        </p:nvCxnSpPr>
        <p:spPr>
          <a:xfrm>
            <a:off x="3165500" y="5381275"/>
            <a:ext cx="2877900" cy="0"/>
          </a:xfrm>
          <a:prstGeom prst="straightConnector1">
            <a:avLst/>
          </a:prstGeom>
          <a:noFill/>
          <a:ln w="38100" cap="flat" cmpd="sng">
            <a:solidFill>
              <a:srgbClr val="FF0000"/>
            </a:solidFill>
            <a:prstDash val="solid"/>
            <a:round/>
            <a:headEnd type="triangle" w="lg" len="lg"/>
            <a:tailEnd type="none" w="lg" len="lg"/>
          </a:ln>
        </p:spPr>
      </p:cxnSp>
      <p:sp>
        <p:nvSpPr>
          <p:cNvPr id="1355" name="Shape 1355"/>
          <p:cNvSpPr txBox="1"/>
          <p:nvPr/>
        </p:nvSpPr>
        <p:spPr>
          <a:xfrm>
            <a:off x="6367550" y="2370025"/>
            <a:ext cx="2584200" cy="152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Carry hidden states forward in time forever, but only backpropagate for some smaller number of steps</a:t>
            </a:r>
          </a:p>
        </p:txBody>
      </p:sp>
      <p:sp>
        <p:nvSpPr>
          <p:cNvPr id="1356" name="Shape 1356"/>
          <p:cNvSpPr/>
          <p:nvPr/>
        </p:nvSpPr>
        <p:spPr>
          <a:xfrm>
            <a:off x="3466449"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57" name="Shape 1357"/>
          <p:cNvSpPr/>
          <p:nvPr/>
        </p:nvSpPr>
        <p:spPr>
          <a:xfrm>
            <a:off x="3466449"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58" name="Shape 1358"/>
          <p:cNvCxnSpPr>
            <a:stCxn id="1356" idx="0"/>
            <a:endCxn id="1357" idx="2"/>
          </p:cNvCxnSpPr>
          <p:nvPr/>
        </p:nvCxnSpPr>
        <p:spPr>
          <a:xfrm rot="10800000">
            <a:off x="3576399" y="4213915"/>
            <a:ext cx="0" cy="240300"/>
          </a:xfrm>
          <a:prstGeom prst="straightConnector1">
            <a:avLst/>
          </a:prstGeom>
          <a:noFill/>
          <a:ln w="19050" cap="flat" cmpd="sng">
            <a:solidFill>
              <a:srgbClr val="666666"/>
            </a:solidFill>
            <a:prstDash val="solid"/>
            <a:round/>
            <a:headEnd type="none" w="lg" len="lg"/>
            <a:tailEnd type="triangle" w="lg" len="lg"/>
          </a:ln>
        </p:spPr>
      </p:cxnSp>
      <p:sp>
        <p:nvSpPr>
          <p:cNvPr id="1359" name="Shape 1359"/>
          <p:cNvSpPr/>
          <p:nvPr/>
        </p:nvSpPr>
        <p:spPr>
          <a:xfrm>
            <a:off x="3914525"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60" name="Shape 1360"/>
          <p:cNvSpPr/>
          <p:nvPr/>
        </p:nvSpPr>
        <p:spPr>
          <a:xfrm>
            <a:off x="3914525"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61" name="Shape 1361"/>
          <p:cNvCxnSpPr>
            <a:stCxn id="1359" idx="0"/>
            <a:endCxn id="1360" idx="2"/>
          </p:cNvCxnSpPr>
          <p:nvPr/>
        </p:nvCxnSpPr>
        <p:spPr>
          <a:xfrm rot="10800000">
            <a:off x="4024475"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362" name="Shape 1362"/>
          <p:cNvCxnSpPr>
            <a:stCxn id="1357" idx="3"/>
            <a:endCxn id="1360" idx="1"/>
          </p:cNvCxnSpPr>
          <p:nvPr/>
        </p:nvCxnSpPr>
        <p:spPr>
          <a:xfrm>
            <a:off x="3686349"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363" name="Shape 1363"/>
          <p:cNvSpPr/>
          <p:nvPr/>
        </p:nvSpPr>
        <p:spPr>
          <a:xfrm>
            <a:off x="4362628"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64" name="Shape 1364"/>
          <p:cNvSpPr/>
          <p:nvPr/>
        </p:nvSpPr>
        <p:spPr>
          <a:xfrm>
            <a:off x="4362628"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65" name="Shape 1365"/>
          <p:cNvCxnSpPr>
            <a:stCxn id="1363" idx="0"/>
            <a:endCxn id="1364" idx="2"/>
          </p:cNvCxnSpPr>
          <p:nvPr/>
        </p:nvCxnSpPr>
        <p:spPr>
          <a:xfrm rot="10800000">
            <a:off x="4472578"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366" name="Shape 1366"/>
          <p:cNvCxnSpPr>
            <a:endCxn id="1364" idx="1"/>
          </p:cNvCxnSpPr>
          <p:nvPr/>
        </p:nvCxnSpPr>
        <p:spPr>
          <a:xfrm>
            <a:off x="4134328"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367" name="Shape 1367"/>
          <p:cNvSpPr/>
          <p:nvPr/>
        </p:nvSpPr>
        <p:spPr>
          <a:xfrm>
            <a:off x="4810704"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68" name="Shape 1368"/>
          <p:cNvSpPr/>
          <p:nvPr/>
        </p:nvSpPr>
        <p:spPr>
          <a:xfrm>
            <a:off x="4810704"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69" name="Shape 1369"/>
          <p:cNvCxnSpPr>
            <a:stCxn id="1367" idx="0"/>
            <a:endCxn id="1368" idx="2"/>
          </p:cNvCxnSpPr>
          <p:nvPr/>
        </p:nvCxnSpPr>
        <p:spPr>
          <a:xfrm rot="10800000">
            <a:off x="4920654"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370" name="Shape 1370"/>
          <p:cNvCxnSpPr>
            <a:endCxn id="1368" idx="1"/>
          </p:cNvCxnSpPr>
          <p:nvPr/>
        </p:nvCxnSpPr>
        <p:spPr>
          <a:xfrm>
            <a:off x="4582404"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371" name="Shape 1371"/>
          <p:cNvSpPr/>
          <p:nvPr/>
        </p:nvSpPr>
        <p:spPr>
          <a:xfrm>
            <a:off x="5258780"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72" name="Shape 1372"/>
          <p:cNvSpPr/>
          <p:nvPr/>
        </p:nvSpPr>
        <p:spPr>
          <a:xfrm>
            <a:off x="5258780"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73" name="Shape 1373"/>
          <p:cNvCxnSpPr>
            <a:stCxn id="1371" idx="0"/>
            <a:endCxn id="1372" idx="2"/>
          </p:cNvCxnSpPr>
          <p:nvPr/>
        </p:nvCxnSpPr>
        <p:spPr>
          <a:xfrm rot="10800000">
            <a:off x="5368730"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374" name="Shape 1374"/>
          <p:cNvCxnSpPr>
            <a:endCxn id="1372" idx="1"/>
          </p:cNvCxnSpPr>
          <p:nvPr/>
        </p:nvCxnSpPr>
        <p:spPr>
          <a:xfrm>
            <a:off x="5030480"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375" name="Shape 1375"/>
          <p:cNvSpPr/>
          <p:nvPr/>
        </p:nvSpPr>
        <p:spPr>
          <a:xfrm>
            <a:off x="5706857"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76" name="Shape 1376"/>
          <p:cNvSpPr/>
          <p:nvPr/>
        </p:nvSpPr>
        <p:spPr>
          <a:xfrm>
            <a:off x="5706857"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77" name="Shape 1377"/>
          <p:cNvCxnSpPr>
            <a:stCxn id="1375" idx="0"/>
            <a:endCxn id="1376" idx="2"/>
          </p:cNvCxnSpPr>
          <p:nvPr/>
        </p:nvCxnSpPr>
        <p:spPr>
          <a:xfrm rot="10800000">
            <a:off x="5816807"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378" name="Shape 1378"/>
          <p:cNvCxnSpPr>
            <a:endCxn id="1376" idx="1"/>
          </p:cNvCxnSpPr>
          <p:nvPr/>
        </p:nvCxnSpPr>
        <p:spPr>
          <a:xfrm>
            <a:off x="5478557" y="3898223"/>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1379" name="Shape 1379"/>
          <p:cNvCxnSpPr/>
          <p:nvPr/>
        </p:nvCxnSpPr>
        <p:spPr>
          <a:xfrm>
            <a:off x="5926632"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380" name="Shape 1380"/>
          <p:cNvSpPr/>
          <p:nvPr/>
        </p:nvSpPr>
        <p:spPr>
          <a:xfrm>
            <a:off x="3466453"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81" name="Shape 1381"/>
          <p:cNvSpPr/>
          <p:nvPr/>
        </p:nvSpPr>
        <p:spPr>
          <a:xfrm>
            <a:off x="3914529"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82" name="Shape 1382"/>
          <p:cNvSpPr/>
          <p:nvPr/>
        </p:nvSpPr>
        <p:spPr>
          <a:xfrm>
            <a:off x="4362632"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83" name="Shape 1383"/>
          <p:cNvSpPr/>
          <p:nvPr/>
        </p:nvSpPr>
        <p:spPr>
          <a:xfrm>
            <a:off x="4810708"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84" name="Shape 1384"/>
          <p:cNvSpPr/>
          <p:nvPr/>
        </p:nvSpPr>
        <p:spPr>
          <a:xfrm>
            <a:off x="5258784"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85" name="Shape 1385"/>
          <p:cNvSpPr/>
          <p:nvPr/>
        </p:nvSpPr>
        <p:spPr>
          <a:xfrm>
            <a:off x="5706860"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86" name="Shape 1386"/>
          <p:cNvCxnSpPr/>
          <p:nvPr/>
        </p:nvCxnSpPr>
        <p:spPr>
          <a:xfrm rot="10800000">
            <a:off x="3576419"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87" name="Shape 1387"/>
          <p:cNvCxnSpPr/>
          <p:nvPr/>
        </p:nvCxnSpPr>
        <p:spPr>
          <a:xfrm rot="10800000">
            <a:off x="4024495"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88" name="Shape 1388"/>
          <p:cNvCxnSpPr/>
          <p:nvPr/>
        </p:nvCxnSpPr>
        <p:spPr>
          <a:xfrm rot="10800000">
            <a:off x="4472598"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89" name="Shape 1389"/>
          <p:cNvCxnSpPr/>
          <p:nvPr/>
        </p:nvCxnSpPr>
        <p:spPr>
          <a:xfrm rot="10800000">
            <a:off x="4920674"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90" name="Shape 1390"/>
          <p:cNvCxnSpPr/>
          <p:nvPr/>
        </p:nvCxnSpPr>
        <p:spPr>
          <a:xfrm rot="10800000">
            <a:off x="5368750"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91" name="Shape 1391"/>
          <p:cNvCxnSpPr/>
          <p:nvPr/>
        </p:nvCxnSpPr>
        <p:spPr>
          <a:xfrm rot="10800000">
            <a:off x="5816826"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392" name="Shape 1392"/>
          <p:cNvCxnSpPr/>
          <p:nvPr/>
        </p:nvCxnSpPr>
        <p:spPr>
          <a:xfrm>
            <a:off x="3262657" y="3898223"/>
            <a:ext cx="203700" cy="0"/>
          </a:xfrm>
          <a:prstGeom prst="straightConnector1">
            <a:avLst/>
          </a:prstGeom>
          <a:noFill/>
          <a:ln w="19050" cap="flat" cmpd="sng">
            <a:solidFill>
              <a:srgbClr val="666666"/>
            </a:solidFill>
            <a:prstDash val="solid"/>
            <a:round/>
            <a:headEnd type="none" w="lg" len="lg"/>
            <a:tailEnd type="triangle" w="lg" len="lg"/>
          </a:ln>
        </p:spPr>
      </p:cxnSp>
      <p:cxnSp>
        <p:nvCxnSpPr>
          <p:cNvPr id="1393" name="Shape 1393"/>
          <p:cNvCxnSpPr/>
          <p:nvPr/>
        </p:nvCxnSpPr>
        <p:spPr>
          <a:xfrm>
            <a:off x="3364350" y="5204600"/>
            <a:ext cx="2713500" cy="0"/>
          </a:xfrm>
          <a:prstGeom prst="straightConnector1">
            <a:avLst/>
          </a:prstGeom>
          <a:noFill/>
          <a:ln w="38100" cap="flat" cmpd="sng">
            <a:solidFill>
              <a:schemeClr val="dk2"/>
            </a:solidFill>
            <a:prstDash val="solid"/>
            <a:round/>
            <a:headEnd type="none" w="lg" len="lg"/>
            <a:tailEnd type="triangle" w="lg" len="lg"/>
          </a:ln>
        </p:spPr>
      </p:cxnSp>
      <p:sp>
        <p:nvSpPr>
          <p:cNvPr id="1394" name="Shape 1394"/>
          <p:cNvSpPr/>
          <p:nvPr/>
        </p:nvSpPr>
        <p:spPr>
          <a:xfrm>
            <a:off x="3369800" y="2557325"/>
            <a:ext cx="2635200" cy="2574300"/>
          </a:xfrm>
          <a:prstGeom prst="rect">
            <a:avLst/>
          </a:prstGeom>
          <a:no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642912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400" name="Shape 1400"/>
          <p:cNvSpPr txBox="1"/>
          <p:nvPr/>
        </p:nvSpPr>
        <p:spPr>
          <a:xfrm>
            <a:off x="309925" y="946275"/>
            <a:ext cx="84399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b="1" kern="0">
                <a:solidFill>
                  <a:srgbClr val="000000"/>
                </a:solidFill>
                <a:latin typeface="Arial"/>
                <a:ea typeface="Arial"/>
                <a:cs typeface="Arial"/>
                <a:sym typeface="Arial"/>
              </a:rPr>
              <a:t>Truncated </a:t>
            </a:r>
            <a:r>
              <a:rPr lang="en" sz="2800" kern="0">
                <a:solidFill>
                  <a:srgbClr val="000000"/>
                </a:solidFill>
                <a:latin typeface="Arial"/>
                <a:ea typeface="Arial"/>
                <a:cs typeface="Arial"/>
                <a:sym typeface="Arial"/>
              </a:rPr>
              <a:t>Backpropagation through time</a:t>
            </a:r>
          </a:p>
        </p:txBody>
      </p:sp>
      <p:sp>
        <p:nvSpPr>
          <p:cNvPr id="1401" name="Shape 1401"/>
          <p:cNvSpPr/>
          <p:nvPr/>
        </p:nvSpPr>
        <p:spPr>
          <a:xfrm>
            <a:off x="354274"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02" name="Shape 1402"/>
          <p:cNvSpPr/>
          <p:nvPr/>
        </p:nvSpPr>
        <p:spPr>
          <a:xfrm>
            <a:off x="354274"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03" name="Shape 1403"/>
          <p:cNvCxnSpPr>
            <a:stCxn id="1401" idx="0"/>
            <a:endCxn id="1402" idx="2"/>
          </p:cNvCxnSpPr>
          <p:nvPr/>
        </p:nvCxnSpPr>
        <p:spPr>
          <a:xfrm rot="10800000">
            <a:off x="464224" y="4213915"/>
            <a:ext cx="0" cy="240300"/>
          </a:xfrm>
          <a:prstGeom prst="straightConnector1">
            <a:avLst/>
          </a:prstGeom>
          <a:noFill/>
          <a:ln w="19050" cap="flat" cmpd="sng">
            <a:solidFill>
              <a:srgbClr val="666666"/>
            </a:solidFill>
            <a:prstDash val="solid"/>
            <a:round/>
            <a:headEnd type="none" w="lg" len="lg"/>
            <a:tailEnd type="triangle" w="lg" len="lg"/>
          </a:ln>
        </p:spPr>
      </p:cxnSp>
      <p:sp>
        <p:nvSpPr>
          <p:cNvPr id="1404" name="Shape 1404"/>
          <p:cNvSpPr/>
          <p:nvPr/>
        </p:nvSpPr>
        <p:spPr>
          <a:xfrm>
            <a:off x="802350"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05" name="Shape 1405"/>
          <p:cNvSpPr/>
          <p:nvPr/>
        </p:nvSpPr>
        <p:spPr>
          <a:xfrm>
            <a:off x="802350"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06" name="Shape 1406"/>
          <p:cNvCxnSpPr>
            <a:stCxn id="1404" idx="0"/>
            <a:endCxn id="1405" idx="2"/>
          </p:cNvCxnSpPr>
          <p:nvPr/>
        </p:nvCxnSpPr>
        <p:spPr>
          <a:xfrm rot="10800000">
            <a:off x="912300"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07" name="Shape 1407"/>
          <p:cNvCxnSpPr>
            <a:stCxn id="1402" idx="3"/>
            <a:endCxn id="1405" idx="1"/>
          </p:cNvCxnSpPr>
          <p:nvPr/>
        </p:nvCxnSpPr>
        <p:spPr>
          <a:xfrm>
            <a:off x="574174"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08" name="Shape 1408"/>
          <p:cNvSpPr/>
          <p:nvPr/>
        </p:nvSpPr>
        <p:spPr>
          <a:xfrm>
            <a:off x="1250453"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09" name="Shape 1409"/>
          <p:cNvSpPr/>
          <p:nvPr/>
        </p:nvSpPr>
        <p:spPr>
          <a:xfrm>
            <a:off x="1250453"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10" name="Shape 1410"/>
          <p:cNvCxnSpPr>
            <a:stCxn id="1408" idx="0"/>
            <a:endCxn id="1409" idx="2"/>
          </p:cNvCxnSpPr>
          <p:nvPr/>
        </p:nvCxnSpPr>
        <p:spPr>
          <a:xfrm rot="10800000">
            <a:off x="1360403"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11" name="Shape 1411"/>
          <p:cNvCxnSpPr>
            <a:endCxn id="1409" idx="1"/>
          </p:cNvCxnSpPr>
          <p:nvPr/>
        </p:nvCxnSpPr>
        <p:spPr>
          <a:xfrm>
            <a:off x="1022153"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12" name="Shape 1412"/>
          <p:cNvSpPr/>
          <p:nvPr/>
        </p:nvSpPr>
        <p:spPr>
          <a:xfrm>
            <a:off x="1698529"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13" name="Shape 1413"/>
          <p:cNvSpPr/>
          <p:nvPr/>
        </p:nvSpPr>
        <p:spPr>
          <a:xfrm>
            <a:off x="1698529"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14" name="Shape 1414"/>
          <p:cNvCxnSpPr>
            <a:stCxn id="1412" idx="0"/>
            <a:endCxn id="1413" idx="2"/>
          </p:cNvCxnSpPr>
          <p:nvPr/>
        </p:nvCxnSpPr>
        <p:spPr>
          <a:xfrm rot="10800000">
            <a:off x="1808479"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15" name="Shape 1415"/>
          <p:cNvCxnSpPr>
            <a:endCxn id="1413" idx="1"/>
          </p:cNvCxnSpPr>
          <p:nvPr/>
        </p:nvCxnSpPr>
        <p:spPr>
          <a:xfrm>
            <a:off x="1470229"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16" name="Shape 1416"/>
          <p:cNvSpPr/>
          <p:nvPr/>
        </p:nvSpPr>
        <p:spPr>
          <a:xfrm>
            <a:off x="2146605"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17" name="Shape 1417"/>
          <p:cNvSpPr/>
          <p:nvPr/>
        </p:nvSpPr>
        <p:spPr>
          <a:xfrm>
            <a:off x="2146605"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18" name="Shape 1418"/>
          <p:cNvCxnSpPr>
            <a:stCxn id="1416" idx="0"/>
            <a:endCxn id="1417" idx="2"/>
          </p:cNvCxnSpPr>
          <p:nvPr/>
        </p:nvCxnSpPr>
        <p:spPr>
          <a:xfrm rot="10800000">
            <a:off x="2256555"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19" name="Shape 1419"/>
          <p:cNvCxnSpPr>
            <a:endCxn id="1417" idx="1"/>
          </p:cNvCxnSpPr>
          <p:nvPr/>
        </p:nvCxnSpPr>
        <p:spPr>
          <a:xfrm>
            <a:off x="1918305"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20" name="Shape 1420"/>
          <p:cNvSpPr/>
          <p:nvPr/>
        </p:nvSpPr>
        <p:spPr>
          <a:xfrm>
            <a:off x="2594682"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21" name="Shape 1421"/>
          <p:cNvSpPr/>
          <p:nvPr/>
        </p:nvSpPr>
        <p:spPr>
          <a:xfrm>
            <a:off x="2594682"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22" name="Shape 1422"/>
          <p:cNvCxnSpPr>
            <a:stCxn id="1420" idx="0"/>
            <a:endCxn id="1421" idx="2"/>
          </p:cNvCxnSpPr>
          <p:nvPr/>
        </p:nvCxnSpPr>
        <p:spPr>
          <a:xfrm rot="10800000">
            <a:off x="2704632"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23" name="Shape 1423"/>
          <p:cNvCxnSpPr>
            <a:endCxn id="1421" idx="1"/>
          </p:cNvCxnSpPr>
          <p:nvPr/>
        </p:nvCxnSpPr>
        <p:spPr>
          <a:xfrm>
            <a:off x="2366382"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24" name="Shape 1424"/>
          <p:cNvSpPr/>
          <p:nvPr/>
        </p:nvSpPr>
        <p:spPr>
          <a:xfrm>
            <a:off x="3042757"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25" name="Shape 1425"/>
          <p:cNvSpPr/>
          <p:nvPr/>
        </p:nvSpPr>
        <p:spPr>
          <a:xfrm>
            <a:off x="3042757"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26" name="Shape 1426"/>
          <p:cNvCxnSpPr>
            <a:stCxn id="1424" idx="0"/>
            <a:endCxn id="1425" idx="2"/>
          </p:cNvCxnSpPr>
          <p:nvPr/>
        </p:nvCxnSpPr>
        <p:spPr>
          <a:xfrm rot="10800000">
            <a:off x="3152707"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27" name="Shape 1427"/>
          <p:cNvCxnSpPr>
            <a:endCxn id="1425" idx="1"/>
          </p:cNvCxnSpPr>
          <p:nvPr/>
        </p:nvCxnSpPr>
        <p:spPr>
          <a:xfrm>
            <a:off x="2814457"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28" name="Shape 1428"/>
          <p:cNvSpPr/>
          <p:nvPr/>
        </p:nvSpPr>
        <p:spPr>
          <a:xfrm>
            <a:off x="354279" y="2710736"/>
            <a:ext cx="219899"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29" name="Shape 1429"/>
          <p:cNvSpPr/>
          <p:nvPr/>
        </p:nvSpPr>
        <p:spPr>
          <a:xfrm>
            <a:off x="802354"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30" name="Shape 1430"/>
          <p:cNvSpPr/>
          <p:nvPr/>
        </p:nvSpPr>
        <p:spPr>
          <a:xfrm>
            <a:off x="1250457"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31" name="Shape 1431"/>
          <p:cNvSpPr/>
          <p:nvPr/>
        </p:nvSpPr>
        <p:spPr>
          <a:xfrm>
            <a:off x="1698533"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32" name="Shape 1432"/>
          <p:cNvSpPr/>
          <p:nvPr/>
        </p:nvSpPr>
        <p:spPr>
          <a:xfrm>
            <a:off x="2146609"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33" name="Shape 1433"/>
          <p:cNvSpPr/>
          <p:nvPr/>
        </p:nvSpPr>
        <p:spPr>
          <a:xfrm>
            <a:off x="2594685"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34" name="Shape 1434"/>
          <p:cNvSpPr/>
          <p:nvPr/>
        </p:nvSpPr>
        <p:spPr>
          <a:xfrm>
            <a:off x="3042761"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35" name="Shape 1435"/>
          <p:cNvCxnSpPr/>
          <p:nvPr/>
        </p:nvCxnSpPr>
        <p:spPr>
          <a:xfrm rot="10800000">
            <a:off x="464244"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36" name="Shape 1436"/>
          <p:cNvCxnSpPr/>
          <p:nvPr/>
        </p:nvCxnSpPr>
        <p:spPr>
          <a:xfrm rot="10800000">
            <a:off x="912320"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37" name="Shape 1437"/>
          <p:cNvCxnSpPr/>
          <p:nvPr/>
        </p:nvCxnSpPr>
        <p:spPr>
          <a:xfrm rot="10800000">
            <a:off x="1360423"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38" name="Shape 1438"/>
          <p:cNvCxnSpPr/>
          <p:nvPr/>
        </p:nvCxnSpPr>
        <p:spPr>
          <a:xfrm rot="10800000">
            <a:off x="1808499"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39" name="Shape 1439"/>
          <p:cNvCxnSpPr/>
          <p:nvPr/>
        </p:nvCxnSpPr>
        <p:spPr>
          <a:xfrm rot="10800000">
            <a:off x="2256575"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40" name="Shape 1440"/>
          <p:cNvCxnSpPr/>
          <p:nvPr/>
        </p:nvCxnSpPr>
        <p:spPr>
          <a:xfrm rot="10800000">
            <a:off x="2704651"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41" name="Shape 1441"/>
          <p:cNvCxnSpPr/>
          <p:nvPr/>
        </p:nvCxnSpPr>
        <p:spPr>
          <a:xfrm rot="10800000">
            <a:off x="3152728" y="3341870"/>
            <a:ext cx="0" cy="240600"/>
          </a:xfrm>
          <a:prstGeom prst="straightConnector1">
            <a:avLst/>
          </a:prstGeom>
          <a:noFill/>
          <a:ln w="19050" cap="flat" cmpd="sng">
            <a:solidFill>
              <a:srgbClr val="666666"/>
            </a:solidFill>
            <a:prstDash val="solid"/>
            <a:round/>
            <a:headEnd type="none" w="lg" len="lg"/>
            <a:tailEnd type="triangle" w="lg" len="lg"/>
          </a:ln>
        </p:spPr>
      </p:cxnSp>
      <p:sp>
        <p:nvSpPr>
          <p:cNvPr id="1442" name="Shape 1442"/>
          <p:cNvSpPr/>
          <p:nvPr/>
        </p:nvSpPr>
        <p:spPr>
          <a:xfrm>
            <a:off x="6551425" y="1682925"/>
            <a:ext cx="1566600" cy="279300"/>
          </a:xfrm>
          <a:prstGeom prst="rect">
            <a:avLst/>
          </a:prstGeom>
          <a:solidFill>
            <a:srgbClr val="D9D2E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Loss</a:t>
            </a:r>
          </a:p>
        </p:txBody>
      </p:sp>
      <p:cxnSp>
        <p:nvCxnSpPr>
          <p:cNvPr id="1443" name="Shape 1443"/>
          <p:cNvCxnSpPr/>
          <p:nvPr/>
        </p:nvCxnSpPr>
        <p:spPr>
          <a:xfrm rot="10800000" flipH="1">
            <a:off x="6246304" y="2035136"/>
            <a:ext cx="283800" cy="675600"/>
          </a:xfrm>
          <a:prstGeom prst="straightConnector1">
            <a:avLst/>
          </a:prstGeom>
          <a:noFill/>
          <a:ln w="19050" cap="flat" cmpd="sng">
            <a:solidFill>
              <a:srgbClr val="666666"/>
            </a:solidFill>
            <a:prstDash val="solid"/>
            <a:round/>
            <a:headEnd type="none" w="lg" len="lg"/>
            <a:tailEnd type="triangle" w="lg" len="lg"/>
          </a:ln>
        </p:spPr>
      </p:cxnSp>
      <p:cxnSp>
        <p:nvCxnSpPr>
          <p:cNvPr id="1444" name="Shape 1444"/>
          <p:cNvCxnSpPr/>
          <p:nvPr/>
        </p:nvCxnSpPr>
        <p:spPr>
          <a:xfrm rot="10800000" flipH="1">
            <a:off x="6694407" y="2023136"/>
            <a:ext cx="66300" cy="687600"/>
          </a:xfrm>
          <a:prstGeom prst="straightConnector1">
            <a:avLst/>
          </a:prstGeom>
          <a:noFill/>
          <a:ln w="19050" cap="flat" cmpd="sng">
            <a:solidFill>
              <a:srgbClr val="666666"/>
            </a:solidFill>
            <a:prstDash val="solid"/>
            <a:round/>
            <a:headEnd type="none" w="lg" len="lg"/>
            <a:tailEnd type="triangle" w="lg" len="lg"/>
          </a:ln>
        </p:spPr>
      </p:cxnSp>
      <p:cxnSp>
        <p:nvCxnSpPr>
          <p:cNvPr id="1445" name="Shape 1445"/>
          <p:cNvCxnSpPr/>
          <p:nvPr/>
        </p:nvCxnSpPr>
        <p:spPr>
          <a:xfrm rot="10800000" flipH="1">
            <a:off x="7142483" y="2071736"/>
            <a:ext cx="43500" cy="639000"/>
          </a:xfrm>
          <a:prstGeom prst="straightConnector1">
            <a:avLst/>
          </a:prstGeom>
          <a:noFill/>
          <a:ln w="19050" cap="flat" cmpd="sng">
            <a:solidFill>
              <a:srgbClr val="666666"/>
            </a:solidFill>
            <a:prstDash val="solid"/>
            <a:round/>
            <a:headEnd type="none" w="lg" len="lg"/>
            <a:tailEnd type="triangle" w="lg" len="lg"/>
          </a:ln>
        </p:spPr>
      </p:cxnSp>
      <p:cxnSp>
        <p:nvCxnSpPr>
          <p:cNvPr id="1446" name="Shape 1446"/>
          <p:cNvCxnSpPr/>
          <p:nvPr/>
        </p:nvCxnSpPr>
        <p:spPr>
          <a:xfrm rot="10800000">
            <a:off x="7525759" y="2023136"/>
            <a:ext cx="64800" cy="687600"/>
          </a:xfrm>
          <a:prstGeom prst="straightConnector1">
            <a:avLst/>
          </a:prstGeom>
          <a:noFill/>
          <a:ln w="19050" cap="flat" cmpd="sng">
            <a:solidFill>
              <a:srgbClr val="666666"/>
            </a:solidFill>
            <a:prstDash val="solid"/>
            <a:round/>
            <a:headEnd type="none" w="lg" len="lg"/>
            <a:tailEnd type="triangle" w="lg" len="lg"/>
          </a:ln>
        </p:spPr>
      </p:cxnSp>
      <p:cxnSp>
        <p:nvCxnSpPr>
          <p:cNvPr id="1447" name="Shape 1447"/>
          <p:cNvCxnSpPr/>
          <p:nvPr/>
        </p:nvCxnSpPr>
        <p:spPr>
          <a:xfrm rot="10800000">
            <a:off x="7756635" y="2059436"/>
            <a:ext cx="282000" cy="651300"/>
          </a:xfrm>
          <a:prstGeom prst="straightConnector1">
            <a:avLst/>
          </a:prstGeom>
          <a:noFill/>
          <a:ln w="19050" cap="flat" cmpd="sng">
            <a:solidFill>
              <a:srgbClr val="666666"/>
            </a:solidFill>
            <a:prstDash val="solid"/>
            <a:round/>
            <a:headEnd type="none" w="lg" len="lg"/>
            <a:tailEnd type="triangle" w="lg" len="lg"/>
          </a:ln>
        </p:spPr>
      </p:cxnSp>
      <p:cxnSp>
        <p:nvCxnSpPr>
          <p:cNvPr id="1448" name="Shape 1448"/>
          <p:cNvCxnSpPr/>
          <p:nvPr/>
        </p:nvCxnSpPr>
        <p:spPr>
          <a:xfrm rot="10800000">
            <a:off x="7999511" y="2059436"/>
            <a:ext cx="487200" cy="651300"/>
          </a:xfrm>
          <a:prstGeom prst="straightConnector1">
            <a:avLst/>
          </a:prstGeom>
          <a:noFill/>
          <a:ln w="19050" cap="flat" cmpd="sng">
            <a:solidFill>
              <a:srgbClr val="666666"/>
            </a:solidFill>
            <a:prstDash val="solid"/>
            <a:round/>
            <a:headEnd type="none" w="lg" len="lg"/>
            <a:tailEnd type="triangle" w="lg" len="lg"/>
          </a:ln>
        </p:spPr>
      </p:cxnSp>
      <p:cxnSp>
        <p:nvCxnSpPr>
          <p:cNvPr id="1449" name="Shape 1449"/>
          <p:cNvCxnSpPr/>
          <p:nvPr/>
        </p:nvCxnSpPr>
        <p:spPr>
          <a:xfrm>
            <a:off x="346100" y="5204600"/>
            <a:ext cx="2902200" cy="0"/>
          </a:xfrm>
          <a:prstGeom prst="straightConnector1">
            <a:avLst/>
          </a:prstGeom>
          <a:noFill/>
          <a:ln w="38100" cap="flat" cmpd="sng">
            <a:solidFill>
              <a:schemeClr val="dk2"/>
            </a:solidFill>
            <a:prstDash val="solid"/>
            <a:round/>
            <a:headEnd type="none" w="lg" len="lg"/>
            <a:tailEnd type="triangle" w="lg" len="lg"/>
          </a:ln>
        </p:spPr>
      </p:cxnSp>
      <p:sp>
        <p:nvSpPr>
          <p:cNvPr id="1450" name="Shape 1450"/>
          <p:cNvSpPr/>
          <p:nvPr/>
        </p:nvSpPr>
        <p:spPr>
          <a:xfrm>
            <a:off x="3466449"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51" name="Shape 1451"/>
          <p:cNvSpPr/>
          <p:nvPr/>
        </p:nvSpPr>
        <p:spPr>
          <a:xfrm>
            <a:off x="3466449"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52" name="Shape 1452"/>
          <p:cNvCxnSpPr>
            <a:stCxn id="1450" idx="0"/>
            <a:endCxn id="1451" idx="2"/>
          </p:cNvCxnSpPr>
          <p:nvPr/>
        </p:nvCxnSpPr>
        <p:spPr>
          <a:xfrm rot="10800000">
            <a:off x="3576399" y="4213915"/>
            <a:ext cx="0" cy="240300"/>
          </a:xfrm>
          <a:prstGeom prst="straightConnector1">
            <a:avLst/>
          </a:prstGeom>
          <a:noFill/>
          <a:ln w="19050" cap="flat" cmpd="sng">
            <a:solidFill>
              <a:srgbClr val="666666"/>
            </a:solidFill>
            <a:prstDash val="solid"/>
            <a:round/>
            <a:headEnd type="none" w="lg" len="lg"/>
            <a:tailEnd type="triangle" w="lg" len="lg"/>
          </a:ln>
        </p:spPr>
      </p:cxnSp>
      <p:sp>
        <p:nvSpPr>
          <p:cNvPr id="1453" name="Shape 1453"/>
          <p:cNvSpPr/>
          <p:nvPr/>
        </p:nvSpPr>
        <p:spPr>
          <a:xfrm>
            <a:off x="3914525"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54" name="Shape 1454"/>
          <p:cNvSpPr/>
          <p:nvPr/>
        </p:nvSpPr>
        <p:spPr>
          <a:xfrm>
            <a:off x="3914525"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55" name="Shape 1455"/>
          <p:cNvCxnSpPr>
            <a:stCxn id="1453" idx="0"/>
            <a:endCxn id="1454" idx="2"/>
          </p:cNvCxnSpPr>
          <p:nvPr/>
        </p:nvCxnSpPr>
        <p:spPr>
          <a:xfrm rot="10800000">
            <a:off x="4024475"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56" name="Shape 1456"/>
          <p:cNvCxnSpPr>
            <a:stCxn id="1451" idx="3"/>
            <a:endCxn id="1454" idx="1"/>
          </p:cNvCxnSpPr>
          <p:nvPr/>
        </p:nvCxnSpPr>
        <p:spPr>
          <a:xfrm>
            <a:off x="3686349"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57" name="Shape 1457"/>
          <p:cNvSpPr/>
          <p:nvPr/>
        </p:nvSpPr>
        <p:spPr>
          <a:xfrm>
            <a:off x="4362628"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58" name="Shape 1458"/>
          <p:cNvSpPr/>
          <p:nvPr/>
        </p:nvSpPr>
        <p:spPr>
          <a:xfrm>
            <a:off x="4362628"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59" name="Shape 1459"/>
          <p:cNvCxnSpPr>
            <a:stCxn id="1457" idx="0"/>
            <a:endCxn id="1458" idx="2"/>
          </p:cNvCxnSpPr>
          <p:nvPr/>
        </p:nvCxnSpPr>
        <p:spPr>
          <a:xfrm rot="10800000">
            <a:off x="4472578"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60" name="Shape 1460"/>
          <p:cNvCxnSpPr>
            <a:endCxn id="1458" idx="1"/>
          </p:cNvCxnSpPr>
          <p:nvPr/>
        </p:nvCxnSpPr>
        <p:spPr>
          <a:xfrm>
            <a:off x="4134328"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61" name="Shape 1461"/>
          <p:cNvSpPr/>
          <p:nvPr/>
        </p:nvSpPr>
        <p:spPr>
          <a:xfrm>
            <a:off x="4810704"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62" name="Shape 1462"/>
          <p:cNvSpPr/>
          <p:nvPr/>
        </p:nvSpPr>
        <p:spPr>
          <a:xfrm>
            <a:off x="4810704"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63" name="Shape 1463"/>
          <p:cNvCxnSpPr>
            <a:stCxn id="1461" idx="0"/>
            <a:endCxn id="1462" idx="2"/>
          </p:cNvCxnSpPr>
          <p:nvPr/>
        </p:nvCxnSpPr>
        <p:spPr>
          <a:xfrm rot="10800000">
            <a:off x="4920654"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64" name="Shape 1464"/>
          <p:cNvCxnSpPr>
            <a:endCxn id="1462" idx="1"/>
          </p:cNvCxnSpPr>
          <p:nvPr/>
        </p:nvCxnSpPr>
        <p:spPr>
          <a:xfrm>
            <a:off x="4582404"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65" name="Shape 1465"/>
          <p:cNvSpPr/>
          <p:nvPr/>
        </p:nvSpPr>
        <p:spPr>
          <a:xfrm>
            <a:off x="5258780"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66" name="Shape 1466"/>
          <p:cNvSpPr/>
          <p:nvPr/>
        </p:nvSpPr>
        <p:spPr>
          <a:xfrm>
            <a:off x="5258780"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67" name="Shape 1467"/>
          <p:cNvCxnSpPr>
            <a:stCxn id="1465" idx="0"/>
            <a:endCxn id="1466" idx="2"/>
          </p:cNvCxnSpPr>
          <p:nvPr/>
        </p:nvCxnSpPr>
        <p:spPr>
          <a:xfrm rot="10800000">
            <a:off x="5368730"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68" name="Shape 1468"/>
          <p:cNvCxnSpPr>
            <a:endCxn id="1466" idx="1"/>
          </p:cNvCxnSpPr>
          <p:nvPr/>
        </p:nvCxnSpPr>
        <p:spPr>
          <a:xfrm>
            <a:off x="5030480"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69" name="Shape 1469"/>
          <p:cNvSpPr/>
          <p:nvPr/>
        </p:nvSpPr>
        <p:spPr>
          <a:xfrm>
            <a:off x="5706857"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70" name="Shape 1470"/>
          <p:cNvSpPr/>
          <p:nvPr/>
        </p:nvSpPr>
        <p:spPr>
          <a:xfrm>
            <a:off x="5706857"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71" name="Shape 1471"/>
          <p:cNvCxnSpPr>
            <a:stCxn id="1469" idx="0"/>
            <a:endCxn id="1470" idx="2"/>
          </p:cNvCxnSpPr>
          <p:nvPr/>
        </p:nvCxnSpPr>
        <p:spPr>
          <a:xfrm rot="10800000">
            <a:off x="5816807"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72" name="Shape 1472"/>
          <p:cNvCxnSpPr>
            <a:endCxn id="1470" idx="1"/>
          </p:cNvCxnSpPr>
          <p:nvPr/>
        </p:nvCxnSpPr>
        <p:spPr>
          <a:xfrm>
            <a:off x="5478557" y="3898223"/>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1473" name="Shape 1473"/>
          <p:cNvCxnSpPr/>
          <p:nvPr/>
        </p:nvCxnSpPr>
        <p:spPr>
          <a:xfrm>
            <a:off x="5926632"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74" name="Shape 1474"/>
          <p:cNvSpPr/>
          <p:nvPr/>
        </p:nvSpPr>
        <p:spPr>
          <a:xfrm>
            <a:off x="3466453"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75" name="Shape 1475"/>
          <p:cNvSpPr/>
          <p:nvPr/>
        </p:nvSpPr>
        <p:spPr>
          <a:xfrm>
            <a:off x="3914529"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76" name="Shape 1476"/>
          <p:cNvSpPr/>
          <p:nvPr/>
        </p:nvSpPr>
        <p:spPr>
          <a:xfrm>
            <a:off x="4362632"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77" name="Shape 1477"/>
          <p:cNvSpPr/>
          <p:nvPr/>
        </p:nvSpPr>
        <p:spPr>
          <a:xfrm>
            <a:off x="4810708"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78" name="Shape 1478"/>
          <p:cNvSpPr/>
          <p:nvPr/>
        </p:nvSpPr>
        <p:spPr>
          <a:xfrm>
            <a:off x="5258784"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79" name="Shape 1479"/>
          <p:cNvSpPr/>
          <p:nvPr/>
        </p:nvSpPr>
        <p:spPr>
          <a:xfrm>
            <a:off x="5706860"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80" name="Shape 1480"/>
          <p:cNvCxnSpPr/>
          <p:nvPr/>
        </p:nvCxnSpPr>
        <p:spPr>
          <a:xfrm rot="10800000">
            <a:off x="3576419"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81" name="Shape 1481"/>
          <p:cNvCxnSpPr/>
          <p:nvPr/>
        </p:nvCxnSpPr>
        <p:spPr>
          <a:xfrm rot="10800000">
            <a:off x="4024495"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82" name="Shape 1482"/>
          <p:cNvCxnSpPr/>
          <p:nvPr/>
        </p:nvCxnSpPr>
        <p:spPr>
          <a:xfrm rot="10800000">
            <a:off x="4472598"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83" name="Shape 1483"/>
          <p:cNvCxnSpPr/>
          <p:nvPr/>
        </p:nvCxnSpPr>
        <p:spPr>
          <a:xfrm rot="10800000">
            <a:off x="4920674"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84" name="Shape 1484"/>
          <p:cNvCxnSpPr/>
          <p:nvPr/>
        </p:nvCxnSpPr>
        <p:spPr>
          <a:xfrm rot="10800000">
            <a:off x="5368750"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85" name="Shape 1485"/>
          <p:cNvCxnSpPr/>
          <p:nvPr/>
        </p:nvCxnSpPr>
        <p:spPr>
          <a:xfrm rot="10800000">
            <a:off x="5816826"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486" name="Shape 1486"/>
          <p:cNvCxnSpPr/>
          <p:nvPr/>
        </p:nvCxnSpPr>
        <p:spPr>
          <a:xfrm>
            <a:off x="3262657" y="3898223"/>
            <a:ext cx="203700" cy="0"/>
          </a:xfrm>
          <a:prstGeom prst="straightConnector1">
            <a:avLst/>
          </a:prstGeom>
          <a:noFill/>
          <a:ln w="19050" cap="flat" cmpd="sng">
            <a:solidFill>
              <a:srgbClr val="666666"/>
            </a:solidFill>
            <a:prstDash val="solid"/>
            <a:round/>
            <a:headEnd type="none" w="lg" len="lg"/>
            <a:tailEnd type="triangle" w="lg" len="lg"/>
          </a:ln>
        </p:spPr>
      </p:cxnSp>
      <p:cxnSp>
        <p:nvCxnSpPr>
          <p:cNvPr id="1487" name="Shape 1487"/>
          <p:cNvCxnSpPr/>
          <p:nvPr/>
        </p:nvCxnSpPr>
        <p:spPr>
          <a:xfrm>
            <a:off x="3364350" y="5204600"/>
            <a:ext cx="2567700" cy="0"/>
          </a:xfrm>
          <a:prstGeom prst="straightConnector1">
            <a:avLst/>
          </a:prstGeom>
          <a:noFill/>
          <a:ln w="38100" cap="flat" cmpd="sng">
            <a:solidFill>
              <a:schemeClr val="dk2"/>
            </a:solidFill>
            <a:prstDash val="solid"/>
            <a:round/>
            <a:headEnd type="none" w="lg" len="lg"/>
            <a:tailEnd type="triangle" w="lg" len="lg"/>
          </a:ln>
        </p:spPr>
      </p:cxnSp>
      <p:sp>
        <p:nvSpPr>
          <p:cNvPr id="1488" name="Shape 1488"/>
          <p:cNvSpPr/>
          <p:nvPr/>
        </p:nvSpPr>
        <p:spPr>
          <a:xfrm>
            <a:off x="6154932"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89" name="Shape 1489"/>
          <p:cNvSpPr/>
          <p:nvPr/>
        </p:nvSpPr>
        <p:spPr>
          <a:xfrm>
            <a:off x="6154932"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90" name="Shape 1490"/>
          <p:cNvCxnSpPr>
            <a:stCxn id="1488" idx="0"/>
            <a:endCxn id="1489" idx="2"/>
          </p:cNvCxnSpPr>
          <p:nvPr/>
        </p:nvCxnSpPr>
        <p:spPr>
          <a:xfrm rot="10800000">
            <a:off x="6264882"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91" name="Shape 1491"/>
          <p:cNvCxnSpPr>
            <a:endCxn id="1489" idx="1"/>
          </p:cNvCxnSpPr>
          <p:nvPr/>
        </p:nvCxnSpPr>
        <p:spPr>
          <a:xfrm>
            <a:off x="5926632"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92" name="Shape 1492"/>
          <p:cNvSpPr/>
          <p:nvPr/>
        </p:nvSpPr>
        <p:spPr>
          <a:xfrm>
            <a:off x="6154936"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93" name="Shape 1493"/>
          <p:cNvCxnSpPr/>
          <p:nvPr/>
        </p:nvCxnSpPr>
        <p:spPr>
          <a:xfrm rot="10800000">
            <a:off x="6264903" y="3341870"/>
            <a:ext cx="0" cy="240600"/>
          </a:xfrm>
          <a:prstGeom prst="straightConnector1">
            <a:avLst/>
          </a:prstGeom>
          <a:noFill/>
          <a:ln w="19050" cap="flat" cmpd="sng">
            <a:solidFill>
              <a:srgbClr val="666666"/>
            </a:solidFill>
            <a:prstDash val="solid"/>
            <a:round/>
            <a:headEnd type="none" w="lg" len="lg"/>
            <a:tailEnd type="triangle" w="lg" len="lg"/>
          </a:ln>
        </p:spPr>
      </p:cxnSp>
      <p:sp>
        <p:nvSpPr>
          <p:cNvPr id="1494" name="Shape 1494"/>
          <p:cNvSpPr/>
          <p:nvPr/>
        </p:nvSpPr>
        <p:spPr>
          <a:xfrm>
            <a:off x="6603003"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95" name="Shape 1495"/>
          <p:cNvSpPr/>
          <p:nvPr/>
        </p:nvSpPr>
        <p:spPr>
          <a:xfrm>
            <a:off x="6603003"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496" name="Shape 1496"/>
          <p:cNvCxnSpPr>
            <a:stCxn id="1494" idx="0"/>
            <a:endCxn id="1495" idx="2"/>
          </p:cNvCxnSpPr>
          <p:nvPr/>
        </p:nvCxnSpPr>
        <p:spPr>
          <a:xfrm rot="10800000">
            <a:off x="6712953"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497" name="Shape 1497"/>
          <p:cNvCxnSpPr>
            <a:endCxn id="1495" idx="1"/>
          </p:cNvCxnSpPr>
          <p:nvPr/>
        </p:nvCxnSpPr>
        <p:spPr>
          <a:xfrm>
            <a:off x="6374703"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498" name="Shape 1498"/>
          <p:cNvSpPr/>
          <p:nvPr/>
        </p:nvSpPr>
        <p:spPr>
          <a:xfrm>
            <a:off x="7051079"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99" name="Shape 1499"/>
          <p:cNvSpPr/>
          <p:nvPr/>
        </p:nvSpPr>
        <p:spPr>
          <a:xfrm>
            <a:off x="7051079"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500" name="Shape 1500"/>
          <p:cNvCxnSpPr>
            <a:stCxn id="1498" idx="0"/>
            <a:endCxn id="1499" idx="2"/>
          </p:cNvCxnSpPr>
          <p:nvPr/>
        </p:nvCxnSpPr>
        <p:spPr>
          <a:xfrm rot="10800000">
            <a:off x="7161029"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501" name="Shape 1501"/>
          <p:cNvCxnSpPr>
            <a:endCxn id="1499" idx="1"/>
          </p:cNvCxnSpPr>
          <p:nvPr/>
        </p:nvCxnSpPr>
        <p:spPr>
          <a:xfrm>
            <a:off x="6822779"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502" name="Shape 1502"/>
          <p:cNvSpPr/>
          <p:nvPr/>
        </p:nvSpPr>
        <p:spPr>
          <a:xfrm>
            <a:off x="7499155"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503" name="Shape 1503"/>
          <p:cNvSpPr/>
          <p:nvPr/>
        </p:nvSpPr>
        <p:spPr>
          <a:xfrm>
            <a:off x="7499155"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504" name="Shape 1504"/>
          <p:cNvCxnSpPr>
            <a:stCxn id="1502" idx="0"/>
            <a:endCxn id="1503" idx="2"/>
          </p:cNvCxnSpPr>
          <p:nvPr/>
        </p:nvCxnSpPr>
        <p:spPr>
          <a:xfrm rot="10800000">
            <a:off x="7609105"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505" name="Shape 1505"/>
          <p:cNvCxnSpPr>
            <a:endCxn id="1503" idx="1"/>
          </p:cNvCxnSpPr>
          <p:nvPr/>
        </p:nvCxnSpPr>
        <p:spPr>
          <a:xfrm>
            <a:off x="7270855"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506" name="Shape 1506"/>
          <p:cNvSpPr/>
          <p:nvPr/>
        </p:nvSpPr>
        <p:spPr>
          <a:xfrm>
            <a:off x="7947232"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507" name="Shape 1507"/>
          <p:cNvSpPr/>
          <p:nvPr/>
        </p:nvSpPr>
        <p:spPr>
          <a:xfrm>
            <a:off x="7947232"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508" name="Shape 1508"/>
          <p:cNvCxnSpPr>
            <a:stCxn id="1506" idx="0"/>
            <a:endCxn id="1507" idx="2"/>
          </p:cNvCxnSpPr>
          <p:nvPr/>
        </p:nvCxnSpPr>
        <p:spPr>
          <a:xfrm rot="10800000">
            <a:off x="8057182"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509" name="Shape 1509"/>
          <p:cNvCxnSpPr>
            <a:endCxn id="1507" idx="1"/>
          </p:cNvCxnSpPr>
          <p:nvPr/>
        </p:nvCxnSpPr>
        <p:spPr>
          <a:xfrm>
            <a:off x="7718932"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510" name="Shape 1510"/>
          <p:cNvSpPr/>
          <p:nvPr/>
        </p:nvSpPr>
        <p:spPr>
          <a:xfrm>
            <a:off x="8395307" y="44542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511" name="Shape 1511"/>
          <p:cNvSpPr/>
          <p:nvPr/>
        </p:nvSpPr>
        <p:spPr>
          <a:xfrm>
            <a:off x="8395307" y="3582474"/>
            <a:ext cx="219900" cy="631499"/>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512" name="Shape 1512"/>
          <p:cNvCxnSpPr>
            <a:stCxn id="1510" idx="0"/>
            <a:endCxn id="1511" idx="2"/>
          </p:cNvCxnSpPr>
          <p:nvPr/>
        </p:nvCxnSpPr>
        <p:spPr>
          <a:xfrm rot="10800000">
            <a:off x="8505257" y="42139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513" name="Shape 1513"/>
          <p:cNvCxnSpPr>
            <a:endCxn id="1511" idx="1"/>
          </p:cNvCxnSpPr>
          <p:nvPr/>
        </p:nvCxnSpPr>
        <p:spPr>
          <a:xfrm>
            <a:off x="8167007" y="3898223"/>
            <a:ext cx="228300" cy="0"/>
          </a:xfrm>
          <a:prstGeom prst="straightConnector1">
            <a:avLst/>
          </a:prstGeom>
          <a:noFill/>
          <a:ln w="19050" cap="flat" cmpd="sng">
            <a:solidFill>
              <a:srgbClr val="666666"/>
            </a:solidFill>
            <a:prstDash val="solid"/>
            <a:round/>
            <a:headEnd type="none" w="lg" len="lg"/>
            <a:tailEnd type="triangle" w="lg" len="lg"/>
          </a:ln>
        </p:spPr>
      </p:cxnSp>
      <p:sp>
        <p:nvSpPr>
          <p:cNvPr id="1514" name="Shape 1514"/>
          <p:cNvSpPr/>
          <p:nvPr/>
        </p:nvSpPr>
        <p:spPr>
          <a:xfrm>
            <a:off x="6603007"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515" name="Shape 1515"/>
          <p:cNvSpPr/>
          <p:nvPr/>
        </p:nvSpPr>
        <p:spPr>
          <a:xfrm>
            <a:off x="7051083"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516" name="Shape 1516"/>
          <p:cNvSpPr/>
          <p:nvPr/>
        </p:nvSpPr>
        <p:spPr>
          <a:xfrm>
            <a:off x="7499159"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517" name="Shape 1517"/>
          <p:cNvSpPr/>
          <p:nvPr/>
        </p:nvSpPr>
        <p:spPr>
          <a:xfrm>
            <a:off x="7947235"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518" name="Shape 1518"/>
          <p:cNvSpPr/>
          <p:nvPr/>
        </p:nvSpPr>
        <p:spPr>
          <a:xfrm>
            <a:off x="8395311" y="2710736"/>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519" name="Shape 1519"/>
          <p:cNvCxnSpPr/>
          <p:nvPr/>
        </p:nvCxnSpPr>
        <p:spPr>
          <a:xfrm rot="10800000">
            <a:off x="6712973"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520" name="Shape 1520"/>
          <p:cNvCxnSpPr/>
          <p:nvPr/>
        </p:nvCxnSpPr>
        <p:spPr>
          <a:xfrm rot="10800000">
            <a:off x="7161049"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521" name="Shape 1521"/>
          <p:cNvCxnSpPr/>
          <p:nvPr/>
        </p:nvCxnSpPr>
        <p:spPr>
          <a:xfrm rot="10800000">
            <a:off x="7609125"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522" name="Shape 1522"/>
          <p:cNvCxnSpPr/>
          <p:nvPr/>
        </p:nvCxnSpPr>
        <p:spPr>
          <a:xfrm rot="10800000">
            <a:off x="8057201"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523" name="Shape 1523"/>
          <p:cNvCxnSpPr/>
          <p:nvPr/>
        </p:nvCxnSpPr>
        <p:spPr>
          <a:xfrm rot="10800000">
            <a:off x="8505278" y="33418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524" name="Shape 1524"/>
          <p:cNvCxnSpPr/>
          <p:nvPr/>
        </p:nvCxnSpPr>
        <p:spPr>
          <a:xfrm>
            <a:off x="5832500" y="5381275"/>
            <a:ext cx="2877900" cy="0"/>
          </a:xfrm>
          <a:prstGeom prst="straightConnector1">
            <a:avLst/>
          </a:prstGeom>
          <a:noFill/>
          <a:ln w="38100" cap="flat" cmpd="sng">
            <a:solidFill>
              <a:srgbClr val="FF0000"/>
            </a:solidFill>
            <a:prstDash val="solid"/>
            <a:round/>
            <a:headEnd type="triangle" w="lg" len="lg"/>
            <a:tailEnd type="none" w="lg" len="lg"/>
          </a:ln>
        </p:spPr>
      </p:cxnSp>
      <p:cxnSp>
        <p:nvCxnSpPr>
          <p:cNvPr id="1525" name="Shape 1525"/>
          <p:cNvCxnSpPr/>
          <p:nvPr/>
        </p:nvCxnSpPr>
        <p:spPr>
          <a:xfrm>
            <a:off x="6031350" y="5204600"/>
            <a:ext cx="2713500" cy="0"/>
          </a:xfrm>
          <a:prstGeom prst="straightConnector1">
            <a:avLst/>
          </a:prstGeom>
          <a:noFill/>
          <a:ln w="38100" cap="flat" cmpd="sng">
            <a:solidFill>
              <a:schemeClr val="dk2"/>
            </a:solidFill>
            <a:prstDash val="solid"/>
            <a:round/>
            <a:headEnd type="none" w="lg" len="lg"/>
            <a:tailEnd type="triangle" w="lg" len="lg"/>
          </a:ln>
        </p:spPr>
      </p:cxnSp>
      <p:sp>
        <p:nvSpPr>
          <p:cNvPr id="1526" name="Shape 1526"/>
          <p:cNvSpPr/>
          <p:nvPr/>
        </p:nvSpPr>
        <p:spPr>
          <a:xfrm>
            <a:off x="6036800" y="2557325"/>
            <a:ext cx="2635200" cy="2574300"/>
          </a:xfrm>
          <a:prstGeom prst="rect">
            <a:avLst/>
          </a:prstGeom>
          <a:no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3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70998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MLPs?</a:t>
            </a:r>
            <a:endParaRPr lang="en-US" dirty="0"/>
          </a:p>
        </p:txBody>
      </p:sp>
      <p:sp>
        <p:nvSpPr>
          <p:cNvPr id="3" name="Content Placeholder 2"/>
          <p:cNvSpPr>
            <a:spLocks noGrp="1"/>
          </p:cNvSpPr>
          <p:nvPr>
            <p:ph idx="1"/>
          </p:nvPr>
        </p:nvSpPr>
        <p:spPr/>
        <p:txBody>
          <a:bodyPr/>
          <a:lstStyle/>
          <a:p>
            <a:r>
              <a:rPr lang="en-US" dirty="0" smtClean="0"/>
              <a:t>Problem 1: Can’t model sequences</a:t>
            </a:r>
          </a:p>
          <a:p>
            <a:pPr lvl="1"/>
            <a:r>
              <a:rPr lang="en-US" dirty="0" smtClean="0"/>
              <a:t>Fixed-sized Inputs &amp; Outputs</a:t>
            </a:r>
          </a:p>
          <a:p>
            <a:pPr lvl="1"/>
            <a:r>
              <a:rPr lang="en-US" dirty="0" smtClean="0"/>
              <a:t>No temporal structure</a:t>
            </a:r>
          </a:p>
          <a:p>
            <a:endParaRPr lang="en-US" dirty="0" smtClean="0"/>
          </a:p>
          <a:p>
            <a:r>
              <a:rPr lang="en-US" dirty="0" smtClean="0"/>
              <a:t>Problem 2: Pure feed-forward processing</a:t>
            </a:r>
          </a:p>
          <a:p>
            <a:pPr lvl="1"/>
            <a:r>
              <a:rPr lang="en-US" dirty="0" smtClean="0"/>
              <a:t>No “memory”, no feedback</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a:t>
            </a:fld>
            <a:endParaRPr lang="en-US"/>
          </a:p>
        </p:txBody>
      </p:sp>
      <p:pic>
        <p:nvPicPr>
          <p:cNvPr id="6" name="Picture 5"/>
          <p:cNvPicPr>
            <a:picLocks noChangeAspect="1"/>
          </p:cNvPicPr>
          <p:nvPr/>
        </p:nvPicPr>
        <p:blipFill>
          <a:blip r:embed="rId2"/>
          <a:stretch>
            <a:fillRect/>
          </a:stretch>
        </p:blipFill>
        <p:spPr>
          <a:xfrm>
            <a:off x="2133600" y="3810000"/>
            <a:ext cx="3657600" cy="2705808"/>
          </a:xfrm>
          <a:prstGeom prst="rect">
            <a:avLst/>
          </a:prstGeom>
        </p:spPr>
      </p:pic>
      <p:sp>
        <p:nvSpPr>
          <p:cNvPr id="8" name="TextBox 7"/>
          <p:cNvSpPr txBox="1"/>
          <p:nvPr/>
        </p:nvSpPr>
        <p:spPr>
          <a:xfrm>
            <a:off x="3411341" y="6578469"/>
            <a:ext cx="2403222" cy="276999"/>
          </a:xfrm>
          <a:prstGeom prst="rect">
            <a:avLst/>
          </a:prstGeom>
          <a:noFill/>
        </p:spPr>
        <p:txBody>
          <a:bodyPr wrap="none" rtlCol="0">
            <a:spAutoFit/>
          </a:bodyPr>
          <a:lstStyle/>
          <a:p>
            <a:r>
              <a:rPr lang="en-US" dirty="0">
                <a:solidFill>
                  <a:schemeClr val="bg1">
                    <a:lumMod val="65000"/>
                  </a:schemeClr>
                </a:solidFill>
              </a:rPr>
              <a:t>Image Credit: Alex Graves, book</a:t>
            </a:r>
          </a:p>
        </p:txBody>
      </p:sp>
    </p:spTree>
    <p:extLst>
      <p:ext uri="{BB962C8B-B14F-4D97-AF65-F5344CB8AC3E}">
        <p14:creationId xmlns:p14="http://schemas.microsoft.com/office/powerpoint/2010/main" val="20201425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2" name="Shape 1532"/>
          <p:cNvSpPr txBox="1"/>
          <p:nvPr/>
        </p:nvSpPr>
        <p:spPr>
          <a:xfrm>
            <a:off x="-41275" y="981650"/>
            <a:ext cx="9238500" cy="488700"/>
          </a:xfrm>
          <a:prstGeom prst="rect">
            <a:avLst/>
          </a:prstGeom>
          <a:noFill/>
          <a:ln>
            <a:noFill/>
          </a:ln>
        </p:spPr>
        <p:txBody>
          <a:bodyPr lIns="91425" tIns="91425" rIns="91425" bIns="91425" anchor="t" anchorCtr="0">
            <a:noAutofit/>
          </a:bodyPr>
          <a:lstStyle/>
          <a:p>
            <a:pPr eaLnBrk="1" fontAlgn="auto" hangingPunct="1">
              <a:lnSpc>
                <a:spcPct val="140000"/>
              </a:lnSpc>
              <a:spcBef>
                <a:spcPts val="0"/>
              </a:spcBef>
              <a:spcAft>
                <a:spcPts val="400"/>
              </a:spcAft>
              <a:buClr>
                <a:srgbClr val="000000"/>
              </a:buClr>
              <a:buSzPct val="61111"/>
            </a:pPr>
            <a:r>
              <a:rPr lang="en" sz="1800" b="1" kern="0">
                <a:solidFill>
                  <a:srgbClr val="4078C0"/>
                </a:solidFill>
                <a:highlight>
                  <a:srgbClr val="FFFFFF"/>
                </a:highlight>
                <a:latin typeface="Arial"/>
                <a:ea typeface="Arial"/>
                <a:cs typeface="Arial"/>
                <a:sym typeface="Arial"/>
                <a:hlinkClick r:id="rId3"/>
              </a:rPr>
              <a:t>min-char-rnn.py</a:t>
            </a:r>
            <a:r>
              <a:rPr lang="en" sz="1800" kern="0">
                <a:solidFill>
                  <a:srgbClr val="4078C0"/>
                </a:solidFill>
                <a:highlight>
                  <a:srgbClr val="FFFFFF"/>
                </a:highlight>
                <a:latin typeface="Arial"/>
                <a:ea typeface="Arial"/>
                <a:cs typeface="Arial"/>
                <a:sym typeface="Arial"/>
                <a:hlinkClick r:id="rId3"/>
              </a:rPr>
              <a:t> </a:t>
            </a:r>
            <a:r>
              <a:rPr lang="en" sz="1800" kern="0">
                <a:solidFill>
                  <a:srgbClr val="000000"/>
                </a:solidFill>
                <a:highlight>
                  <a:srgbClr val="FFFFFF"/>
                </a:highlight>
                <a:latin typeface="Arial"/>
                <a:ea typeface="Arial"/>
                <a:cs typeface="Arial"/>
                <a:sym typeface="Arial"/>
                <a:hlinkClick r:id="rId3"/>
              </a:rPr>
              <a:t>gist: 112 lines of Python</a:t>
            </a:r>
          </a:p>
          <a:p>
            <a:pPr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1533" name="Shape 1533"/>
          <p:cNvPicPr preferRelativeResize="0"/>
          <p:nvPr/>
        </p:nvPicPr>
        <p:blipFill>
          <a:blip r:embed="rId4">
            <a:alphaModFix/>
          </a:blip>
          <a:stretch>
            <a:fillRect/>
          </a:stretch>
        </p:blipFill>
        <p:spPr>
          <a:xfrm>
            <a:off x="1840433" y="1415126"/>
            <a:ext cx="2828351" cy="3952399"/>
          </a:xfrm>
          <a:prstGeom prst="rect">
            <a:avLst/>
          </a:prstGeom>
          <a:noFill/>
          <a:ln>
            <a:noFill/>
          </a:ln>
        </p:spPr>
      </p:pic>
      <p:pic>
        <p:nvPicPr>
          <p:cNvPr id="1534" name="Shape 1534"/>
          <p:cNvPicPr preferRelativeResize="0"/>
          <p:nvPr/>
        </p:nvPicPr>
        <p:blipFill>
          <a:blip r:embed="rId5">
            <a:alphaModFix/>
          </a:blip>
          <a:stretch>
            <a:fillRect/>
          </a:stretch>
        </p:blipFill>
        <p:spPr>
          <a:xfrm>
            <a:off x="4767525" y="1463868"/>
            <a:ext cx="2828349" cy="3283339"/>
          </a:xfrm>
          <a:prstGeom prst="rect">
            <a:avLst/>
          </a:prstGeom>
          <a:noFill/>
          <a:ln>
            <a:noFill/>
          </a:ln>
        </p:spPr>
      </p:pic>
      <p:sp>
        <p:nvSpPr>
          <p:cNvPr id="1535" name="Shape 1535"/>
          <p:cNvSpPr txBox="1"/>
          <p:nvPr/>
        </p:nvSpPr>
        <p:spPr>
          <a:xfrm>
            <a:off x="5730425" y="4834125"/>
            <a:ext cx="3312000" cy="210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a:t>
            </a:r>
            <a:r>
              <a:rPr lang="en" sz="1400" u="sng" kern="0">
                <a:solidFill>
                  <a:srgbClr val="1155CC"/>
                </a:solidFill>
                <a:latin typeface="Arial"/>
                <a:ea typeface="Arial"/>
                <a:cs typeface="Arial"/>
                <a:sym typeface="Arial"/>
                <a:hlinkClick r:id="rId3"/>
              </a:rPr>
              <a:t>https://gist.github.com/karpathy/d4dee566867f8291f086</a:t>
            </a:r>
            <a:r>
              <a:rPr lang="en" sz="1400" kern="0">
                <a:solidFill>
                  <a:srgbClr val="000000"/>
                </a:solidFill>
                <a:latin typeface="Arial"/>
                <a:ea typeface="Arial"/>
                <a:cs typeface="Arial"/>
                <a:sym typeface="Arial"/>
              </a:rPr>
              <a:t>)</a:t>
            </a: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784061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grpSp>
        <p:nvGrpSpPr>
          <p:cNvPr id="1541" name="Shape 1541"/>
          <p:cNvGrpSpPr/>
          <p:nvPr/>
        </p:nvGrpSpPr>
        <p:grpSpPr>
          <a:xfrm>
            <a:off x="6115225" y="1522250"/>
            <a:ext cx="1477686" cy="3037100"/>
            <a:chOff x="3548350" y="2044700"/>
            <a:chExt cx="1477686" cy="3037100"/>
          </a:xfrm>
        </p:grpSpPr>
        <p:sp>
          <p:nvSpPr>
            <p:cNvPr id="1542" name="Shape 1542"/>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1543" name="Shape 1543"/>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1544" name="Shape 1544"/>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1545" name="Shape 1545"/>
            <p:cNvCxnSpPr>
              <a:stCxn id="1543" idx="0"/>
              <a:endCxn id="1544"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1546" name="Shape 1546"/>
            <p:cNvCxnSpPr>
              <a:stCxn id="1542" idx="0"/>
              <a:endCxn id="1543"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1547" name="Shape 1547"/>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cxnSp>
        <p:nvCxnSpPr>
          <p:cNvPr id="1548" name="Shape 1548"/>
          <p:cNvCxnSpPr/>
          <p:nvPr/>
        </p:nvCxnSpPr>
        <p:spPr>
          <a:xfrm>
            <a:off x="4595600" y="3040800"/>
            <a:ext cx="572400" cy="0"/>
          </a:xfrm>
          <a:prstGeom prst="straightConnector1">
            <a:avLst/>
          </a:prstGeom>
          <a:noFill/>
          <a:ln w="19050" cap="flat" cmpd="sng">
            <a:solidFill>
              <a:srgbClr val="000000"/>
            </a:solidFill>
            <a:prstDash val="solid"/>
            <a:round/>
            <a:headEnd type="none" w="lg" len="lg"/>
            <a:tailEnd type="triangle" w="lg" len="lg"/>
          </a:ln>
        </p:spPr>
      </p:cxnSp>
      <p:pic>
        <p:nvPicPr>
          <p:cNvPr id="1549" name="Shape 1549"/>
          <p:cNvPicPr preferRelativeResize="0"/>
          <p:nvPr/>
        </p:nvPicPr>
        <p:blipFill>
          <a:blip r:embed="rId3">
            <a:alphaModFix/>
          </a:blip>
          <a:stretch>
            <a:fillRect/>
          </a:stretch>
        </p:blipFill>
        <p:spPr>
          <a:xfrm>
            <a:off x="844575" y="1063726"/>
            <a:ext cx="2802074" cy="1107325"/>
          </a:xfrm>
          <a:prstGeom prst="rect">
            <a:avLst/>
          </a:prstGeom>
          <a:noFill/>
          <a:ln>
            <a:noFill/>
          </a:ln>
        </p:spPr>
      </p:pic>
      <p:pic>
        <p:nvPicPr>
          <p:cNvPr id="1550" name="Shape 1550"/>
          <p:cNvPicPr preferRelativeResize="0"/>
          <p:nvPr/>
        </p:nvPicPr>
        <p:blipFill>
          <a:blip r:embed="rId4">
            <a:alphaModFix/>
          </a:blip>
          <a:stretch>
            <a:fillRect/>
          </a:stretch>
        </p:blipFill>
        <p:spPr>
          <a:xfrm>
            <a:off x="1297588" y="2171051"/>
            <a:ext cx="1896053" cy="3037099"/>
          </a:xfrm>
          <a:prstGeom prst="rect">
            <a:avLst/>
          </a:prstGeom>
          <a:noFill/>
          <a:ln>
            <a:noFill/>
          </a:ln>
        </p:spPr>
      </p:pic>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159370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pic>
        <p:nvPicPr>
          <p:cNvPr id="1556" name="Shape 1556"/>
          <p:cNvPicPr preferRelativeResize="0"/>
          <p:nvPr/>
        </p:nvPicPr>
        <p:blipFill>
          <a:blip r:embed="rId3">
            <a:alphaModFix/>
          </a:blip>
          <a:stretch>
            <a:fillRect/>
          </a:stretch>
        </p:blipFill>
        <p:spPr>
          <a:xfrm>
            <a:off x="1429849" y="992301"/>
            <a:ext cx="7076541" cy="644905"/>
          </a:xfrm>
          <a:prstGeom prst="rect">
            <a:avLst/>
          </a:prstGeom>
          <a:noFill/>
          <a:ln>
            <a:noFill/>
          </a:ln>
        </p:spPr>
      </p:pic>
      <p:pic>
        <p:nvPicPr>
          <p:cNvPr id="1557" name="Shape 1557"/>
          <p:cNvPicPr preferRelativeResize="0"/>
          <p:nvPr/>
        </p:nvPicPr>
        <p:blipFill>
          <a:blip r:embed="rId4">
            <a:alphaModFix/>
          </a:blip>
          <a:stretch>
            <a:fillRect/>
          </a:stretch>
        </p:blipFill>
        <p:spPr>
          <a:xfrm>
            <a:off x="1515122" y="1915043"/>
            <a:ext cx="7067826" cy="1037078"/>
          </a:xfrm>
          <a:prstGeom prst="rect">
            <a:avLst/>
          </a:prstGeom>
          <a:noFill/>
          <a:ln>
            <a:noFill/>
          </a:ln>
        </p:spPr>
      </p:pic>
      <p:cxnSp>
        <p:nvCxnSpPr>
          <p:cNvPr id="1558" name="Shape 1558"/>
          <p:cNvCxnSpPr/>
          <p:nvPr/>
        </p:nvCxnSpPr>
        <p:spPr>
          <a:xfrm>
            <a:off x="4787828" y="1618427"/>
            <a:ext cx="0" cy="323699"/>
          </a:xfrm>
          <a:prstGeom prst="straightConnector1">
            <a:avLst/>
          </a:prstGeom>
          <a:noFill/>
          <a:ln w="9525" cap="flat" cmpd="sng">
            <a:solidFill>
              <a:srgbClr val="595959"/>
            </a:solidFill>
            <a:prstDash val="solid"/>
            <a:round/>
            <a:headEnd type="none" w="lg" len="lg"/>
            <a:tailEnd type="triangle" w="lg" len="lg"/>
          </a:ln>
        </p:spPr>
      </p:cxnSp>
      <p:cxnSp>
        <p:nvCxnSpPr>
          <p:cNvPr id="1559" name="Shape 1559"/>
          <p:cNvCxnSpPr/>
          <p:nvPr/>
        </p:nvCxnSpPr>
        <p:spPr>
          <a:xfrm>
            <a:off x="4787828" y="2976195"/>
            <a:ext cx="0" cy="323700"/>
          </a:xfrm>
          <a:prstGeom prst="straightConnector1">
            <a:avLst/>
          </a:prstGeom>
          <a:noFill/>
          <a:ln w="9525" cap="flat" cmpd="sng">
            <a:solidFill>
              <a:srgbClr val="595959"/>
            </a:solidFill>
            <a:prstDash val="solid"/>
            <a:round/>
            <a:headEnd type="none" w="lg" len="lg"/>
            <a:tailEnd type="triangle" w="lg" len="lg"/>
          </a:ln>
        </p:spPr>
      </p:cxnSp>
      <p:sp>
        <p:nvSpPr>
          <p:cNvPr id="1560" name="Shape 1560"/>
          <p:cNvSpPr txBox="1"/>
          <p:nvPr/>
        </p:nvSpPr>
        <p:spPr>
          <a:xfrm>
            <a:off x="5038000" y="1533994"/>
            <a:ext cx="1928099" cy="415199"/>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train more</a:t>
            </a:r>
          </a:p>
        </p:txBody>
      </p:sp>
      <p:sp>
        <p:nvSpPr>
          <p:cNvPr id="1561" name="Shape 1561"/>
          <p:cNvSpPr txBox="1"/>
          <p:nvPr/>
        </p:nvSpPr>
        <p:spPr>
          <a:xfrm>
            <a:off x="5041500" y="2947329"/>
            <a:ext cx="1928099" cy="415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train more</a:t>
            </a:r>
          </a:p>
        </p:txBody>
      </p:sp>
      <p:pic>
        <p:nvPicPr>
          <p:cNvPr id="1562" name="Shape 1562"/>
          <p:cNvPicPr preferRelativeResize="0"/>
          <p:nvPr/>
        </p:nvPicPr>
        <p:blipFill>
          <a:blip r:embed="rId5">
            <a:alphaModFix/>
          </a:blip>
          <a:stretch>
            <a:fillRect/>
          </a:stretch>
        </p:blipFill>
        <p:spPr>
          <a:xfrm>
            <a:off x="1528207" y="3357812"/>
            <a:ext cx="7041681" cy="793059"/>
          </a:xfrm>
          <a:prstGeom prst="rect">
            <a:avLst/>
          </a:prstGeom>
          <a:noFill/>
          <a:ln>
            <a:noFill/>
          </a:ln>
        </p:spPr>
      </p:pic>
      <p:cxnSp>
        <p:nvCxnSpPr>
          <p:cNvPr id="1563" name="Shape 1563"/>
          <p:cNvCxnSpPr/>
          <p:nvPr/>
        </p:nvCxnSpPr>
        <p:spPr>
          <a:xfrm>
            <a:off x="4758023" y="4215867"/>
            <a:ext cx="0" cy="323700"/>
          </a:xfrm>
          <a:prstGeom prst="straightConnector1">
            <a:avLst/>
          </a:prstGeom>
          <a:noFill/>
          <a:ln w="9525" cap="flat" cmpd="sng">
            <a:solidFill>
              <a:srgbClr val="595959"/>
            </a:solidFill>
            <a:prstDash val="solid"/>
            <a:round/>
            <a:headEnd type="none" w="lg" len="lg"/>
            <a:tailEnd type="triangle" w="lg" len="lg"/>
          </a:ln>
        </p:spPr>
      </p:cxnSp>
      <p:pic>
        <p:nvPicPr>
          <p:cNvPr id="1564" name="Shape 1564"/>
          <p:cNvPicPr preferRelativeResize="0"/>
          <p:nvPr/>
        </p:nvPicPr>
        <p:blipFill>
          <a:blip r:embed="rId6">
            <a:alphaModFix/>
          </a:blip>
          <a:stretch>
            <a:fillRect/>
          </a:stretch>
        </p:blipFill>
        <p:spPr>
          <a:xfrm>
            <a:off x="1438553" y="4604461"/>
            <a:ext cx="7059111" cy="810489"/>
          </a:xfrm>
          <a:prstGeom prst="rect">
            <a:avLst/>
          </a:prstGeom>
          <a:noFill/>
          <a:ln>
            <a:noFill/>
          </a:ln>
        </p:spPr>
      </p:pic>
      <p:sp>
        <p:nvSpPr>
          <p:cNvPr id="1565" name="Shape 1565"/>
          <p:cNvSpPr txBox="1"/>
          <p:nvPr/>
        </p:nvSpPr>
        <p:spPr>
          <a:xfrm>
            <a:off x="5077914" y="4170028"/>
            <a:ext cx="1928100" cy="415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train more</a:t>
            </a:r>
          </a:p>
        </p:txBody>
      </p:sp>
      <p:sp>
        <p:nvSpPr>
          <p:cNvPr id="1566" name="Shape 1566"/>
          <p:cNvSpPr txBox="1"/>
          <p:nvPr/>
        </p:nvSpPr>
        <p:spPr>
          <a:xfrm>
            <a:off x="209100" y="1092350"/>
            <a:ext cx="1080600" cy="507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at first:</a:t>
            </a: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777408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pic>
        <p:nvPicPr>
          <p:cNvPr id="1572" name="Shape 1572"/>
          <p:cNvPicPr preferRelativeResize="0"/>
          <p:nvPr/>
        </p:nvPicPr>
        <p:blipFill>
          <a:blip r:embed="rId3">
            <a:alphaModFix/>
          </a:blip>
          <a:stretch>
            <a:fillRect/>
          </a:stretch>
        </p:blipFill>
        <p:spPr>
          <a:xfrm>
            <a:off x="535900" y="973876"/>
            <a:ext cx="4005117" cy="4375225"/>
          </a:xfrm>
          <a:prstGeom prst="rect">
            <a:avLst/>
          </a:prstGeom>
          <a:noFill/>
          <a:ln>
            <a:noFill/>
          </a:ln>
        </p:spPr>
      </p:pic>
      <p:pic>
        <p:nvPicPr>
          <p:cNvPr id="1573" name="Shape 1573"/>
          <p:cNvPicPr preferRelativeResize="0"/>
          <p:nvPr/>
        </p:nvPicPr>
        <p:blipFill>
          <a:blip r:embed="rId4">
            <a:alphaModFix/>
          </a:blip>
          <a:stretch>
            <a:fillRect/>
          </a:stretch>
        </p:blipFill>
        <p:spPr>
          <a:xfrm>
            <a:off x="4608315" y="973875"/>
            <a:ext cx="4144761" cy="3440816"/>
          </a:xfrm>
          <a:prstGeom prst="rect">
            <a:avLst/>
          </a:prstGeom>
          <a:noFill/>
          <a:ln>
            <a:noFill/>
          </a:ln>
        </p:spPr>
      </p:pic>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1307597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pic>
        <p:nvPicPr>
          <p:cNvPr id="1579" name="Shape 1579"/>
          <p:cNvPicPr preferRelativeResize="0"/>
          <p:nvPr/>
        </p:nvPicPr>
        <p:blipFill>
          <a:blip r:embed="rId3">
            <a:alphaModFix/>
          </a:blip>
          <a:stretch>
            <a:fillRect/>
          </a:stretch>
        </p:blipFill>
        <p:spPr>
          <a:xfrm>
            <a:off x="994263" y="1483376"/>
            <a:ext cx="7438175" cy="3024325"/>
          </a:xfrm>
          <a:prstGeom prst="rect">
            <a:avLst/>
          </a:prstGeom>
          <a:noFill/>
          <a:ln w="9525" cap="flat" cmpd="sng">
            <a:solidFill>
              <a:srgbClr val="000000"/>
            </a:solidFill>
            <a:prstDash val="solid"/>
            <a:round/>
            <a:headEnd type="none" w="med" len="med"/>
            <a:tailEnd type="none" w="med" len="med"/>
          </a:ln>
        </p:spPr>
      </p:pic>
      <p:sp>
        <p:nvSpPr>
          <p:cNvPr id="1580" name="Shape 1580"/>
          <p:cNvSpPr txBox="1"/>
          <p:nvPr/>
        </p:nvSpPr>
        <p:spPr>
          <a:xfrm>
            <a:off x="200375" y="857250"/>
            <a:ext cx="8791800" cy="566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The Stacks Project: open source algebraic geometry textbook</a:t>
            </a:r>
          </a:p>
        </p:txBody>
      </p:sp>
      <p:sp>
        <p:nvSpPr>
          <p:cNvPr id="1581" name="Shape 1581"/>
          <p:cNvSpPr txBox="1"/>
          <p:nvPr/>
        </p:nvSpPr>
        <p:spPr>
          <a:xfrm>
            <a:off x="1999575" y="4842037"/>
            <a:ext cx="2945400" cy="668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Latex source</a:t>
            </a:r>
          </a:p>
        </p:txBody>
      </p:sp>
      <p:cxnSp>
        <p:nvCxnSpPr>
          <p:cNvPr id="1582" name="Shape 1582"/>
          <p:cNvCxnSpPr/>
          <p:nvPr/>
        </p:nvCxnSpPr>
        <p:spPr>
          <a:xfrm rot="10800000" flipH="1">
            <a:off x="4095425" y="4615312"/>
            <a:ext cx="809100" cy="445200"/>
          </a:xfrm>
          <a:prstGeom prst="straightConnector1">
            <a:avLst/>
          </a:prstGeom>
          <a:noFill/>
          <a:ln w="9525" cap="flat" cmpd="sng">
            <a:solidFill>
              <a:srgbClr val="666666"/>
            </a:solidFill>
            <a:prstDash val="solid"/>
            <a:round/>
            <a:headEnd type="none" w="lg" len="lg"/>
            <a:tailEnd type="triangle" w="lg" len="lg"/>
          </a:ln>
        </p:spPr>
      </p:cxnSp>
      <p:sp>
        <p:nvSpPr>
          <p:cNvPr id="1583" name="Shape 1583"/>
          <p:cNvSpPr txBox="1"/>
          <p:nvPr/>
        </p:nvSpPr>
        <p:spPr>
          <a:xfrm>
            <a:off x="5543500" y="5034625"/>
            <a:ext cx="3497400" cy="408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700" u="sng" kern="0">
                <a:solidFill>
                  <a:srgbClr val="1155CC"/>
                </a:solidFill>
                <a:latin typeface="Arial"/>
                <a:ea typeface="Arial"/>
                <a:cs typeface="Arial"/>
                <a:sym typeface="Arial"/>
                <a:hlinkClick r:id="rId4"/>
              </a:rPr>
              <a:t>http://stacks.math.columbia.edu/</a:t>
            </a:r>
          </a:p>
          <a:p>
            <a:pPr algn="l" eaLnBrk="1" fontAlgn="auto" hangingPunct="1">
              <a:spcBef>
                <a:spcPts val="0"/>
              </a:spcBef>
              <a:spcAft>
                <a:spcPts val="0"/>
              </a:spcAft>
            </a:pPr>
            <a:r>
              <a:rPr lang="en" sz="700" kern="0">
                <a:solidFill>
                  <a:srgbClr val="000000"/>
                </a:solidFill>
                <a:latin typeface="Arial"/>
                <a:ea typeface="Arial"/>
                <a:cs typeface="Arial"/>
                <a:sym typeface="Arial"/>
              </a:rPr>
              <a:t>The stacks project is licensed under the </a:t>
            </a:r>
            <a:r>
              <a:rPr lang="en" sz="700" u="sng" kern="0">
                <a:solidFill>
                  <a:srgbClr val="1155CC"/>
                </a:solidFill>
                <a:latin typeface="Arial"/>
                <a:ea typeface="Arial"/>
                <a:cs typeface="Arial"/>
                <a:sym typeface="Arial"/>
                <a:hlinkClick r:id="rId5"/>
              </a:rPr>
              <a:t>GNU Free Documentation License</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720387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9" name="Shape 1589"/>
          <p:cNvPicPr preferRelativeResize="0"/>
          <p:nvPr/>
        </p:nvPicPr>
        <p:blipFill>
          <a:blip r:embed="rId3">
            <a:alphaModFix/>
          </a:blip>
          <a:stretch>
            <a:fillRect/>
          </a:stretch>
        </p:blipFill>
        <p:spPr>
          <a:xfrm>
            <a:off x="670813" y="994700"/>
            <a:ext cx="7802373" cy="4386300"/>
          </a:xfrm>
          <a:prstGeom prst="rect">
            <a:avLst/>
          </a:prstGeom>
          <a:noFill/>
          <a:ln>
            <a:noFill/>
          </a:ln>
        </p:spPr>
      </p:pic>
      <p:sp>
        <p:nvSpPr>
          <p:cNvPr id="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2754469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pic>
        <p:nvPicPr>
          <p:cNvPr id="1595" name="Shape 1595"/>
          <p:cNvPicPr preferRelativeResize="0"/>
          <p:nvPr/>
        </p:nvPicPr>
        <p:blipFill>
          <a:blip r:embed="rId3">
            <a:alphaModFix/>
          </a:blip>
          <a:stretch>
            <a:fillRect/>
          </a:stretch>
        </p:blipFill>
        <p:spPr>
          <a:xfrm>
            <a:off x="579526" y="933951"/>
            <a:ext cx="7788051" cy="4403199"/>
          </a:xfrm>
          <a:prstGeom prst="rect">
            <a:avLst/>
          </a:prstGeom>
          <a:noFill/>
          <a:ln>
            <a:noFill/>
          </a:ln>
        </p:spPr>
      </p:pic>
      <p:sp>
        <p:nvSpPr>
          <p:cNvPr id="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615760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pic>
        <p:nvPicPr>
          <p:cNvPr id="1601" name="Shape 1601"/>
          <p:cNvPicPr preferRelativeResize="0"/>
          <p:nvPr/>
        </p:nvPicPr>
        <p:blipFill>
          <a:blip r:embed="rId3">
            <a:alphaModFix/>
          </a:blip>
          <a:stretch>
            <a:fillRect/>
          </a:stretch>
        </p:blipFill>
        <p:spPr>
          <a:xfrm>
            <a:off x="747851" y="969825"/>
            <a:ext cx="7188149" cy="4308700"/>
          </a:xfrm>
          <a:prstGeom prst="rect">
            <a:avLst/>
          </a:prstGeom>
          <a:noFill/>
          <a:ln>
            <a:noFill/>
          </a:ln>
        </p:spPr>
      </p:pic>
      <p:sp>
        <p:nvSpPr>
          <p:cNvPr id="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696070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pic>
        <p:nvPicPr>
          <p:cNvPr id="1607" name="Shape 1607"/>
          <p:cNvPicPr preferRelativeResize="0"/>
          <p:nvPr/>
        </p:nvPicPr>
        <p:blipFill>
          <a:blip r:embed="rId3">
            <a:alphaModFix/>
          </a:blip>
          <a:stretch>
            <a:fillRect/>
          </a:stretch>
        </p:blipFill>
        <p:spPr>
          <a:xfrm>
            <a:off x="144025" y="967775"/>
            <a:ext cx="4989000" cy="4417524"/>
          </a:xfrm>
          <a:prstGeom prst="rect">
            <a:avLst/>
          </a:prstGeom>
          <a:noFill/>
          <a:ln>
            <a:noFill/>
          </a:ln>
        </p:spPr>
      </p:pic>
      <p:sp>
        <p:nvSpPr>
          <p:cNvPr id="1608" name="Shape 1608"/>
          <p:cNvSpPr txBox="1"/>
          <p:nvPr/>
        </p:nvSpPr>
        <p:spPr>
          <a:xfrm>
            <a:off x="5831200" y="1172450"/>
            <a:ext cx="2754600" cy="352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Generated </a:t>
            </a:r>
          </a:p>
          <a:p>
            <a:pPr algn="l" eaLnBrk="1" fontAlgn="auto" hangingPunct="1">
              <a:spcBef>
                <a:spcPts val="0"/>
              </a:spcBef>
              <a:spcAft>
                <a:spcPts val="0"/>
              </a:spcAft>
            </a:pPr>
            <a:r>
              <a:rPr lang="en" sz="3000" kern="0">
                <a:solidFill>
                  <a:srgbClr val="000000"/>
                </a:solidFill>
                <a:latin typeface="Arial"/>
                <a:ea typeface="Arial"/>
                <a:cs typeface="Arial"/>
                <a:sym typeface="Arial"/>
              </a:rPr>
              <a:t>C code</a:t>
            </a: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124106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pic>
        <p:nvPicPr>
          <p:cNvPr id="1614" name="Shape 1614"/>
          <p:cNvPicPr preferRelativeResize="0"/>
          <p:nvPr/>
        </p:nvPicPr>
        <p:blipFill>
          <a:blip r:embed="rId3">
            <a:alphaModFix/>
          </a:blip>
          <a:stretch>
            <a:fillRect/>
          </a:stretch>
        </p:blipFill>
        <p:spPr>
          <a:xfrm>
            <a:off x="1228451" y="857251"/>
            <a:ext cx="5549149" cy="4571999"/>
          </a:xfrm>
          <a:prstGeom prst="rect">
            <a:avLst/>
          </a:prstGeom>
          <a:noFill/>
          <a:ln>
            <a:noFill/>
          </a:ln>
        </p:spPr>
      </p:pic>
      <p:sp>
        <p:nvSpPr>
          <p:cNvPr id="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118781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Sequences are everywhere…</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a:t>
            </a:fld>
            <a:endParaRPr lang="en-US"/>
          </a:p>
        </p:txBody>
      </p:sp>
      <p:pic>
        <p:nvPicPr>
          <p:cNvPr id="7" name="Picture 6"/>
          <p:cNvPicPr>
            <a:picLocks noChangeAspect="1"/>
          </p:cNvPicPr>
          <p:nvPr/>
        </p:nvPicPr>
        <p:blipFill>
          <a:blip r:embed="rId2"/>
          <a:stretch>
            <a:fillRect/>
          </a:stretch>
        </p:blipFill>
        <p:spPr>
          <a:xfrm>
            <a:off x="0" y="1066800"/>
            <a:ext cx="9144000" cy="3333281"/>
          </a:xfrm>
          <a:prstGeom prst="rect">
            <a:avLst/>
          </a:prstGeom>
        </p:spPr>
      </p:pic>
      <p:sp>
        <p:nvSpPr>
          <p:cNvPr id="8" name="TextBox 7"/>
          <p:cNvSpPr txBox="1"/>
          <p:nvPr/>
        </p:nvSpPr>
        <p:spPr>
          <a:xfrm>
            <a:off x="2993875" y="6578469"/>
            <a:ext cx="3238161" cy="276999"/>
          </a:xfrm>
          <a:prstGeom prst="rect">
            <a:avLst/>
          </a:prstGeom>
          <a:noFill/>
        </p:spPr>
        <p:txBody>
          <a:bodyPr wrap="none" rtlCol="0">
            <a:spAutoFit/>
          </a:bodyPr>
          <a:lstStyle/>
          <a:p>
            <a:r>
              <a:rPr lang="en-US" dirty="0">
                <a:solidFill>
                  <a:schemeClr val="bg1">
                    <a:lumMod val="65000"/>
                  </a:schemeClr>
                </a:solidFill>
              </a:rPr>
              <a:t>Image Credit: Alex </a:t>
            </a:r>
            <a:r>
              <a:rPr lang="en-US" dirty="0" smtClean="0">
                <a:solidFill>
                  <a:schemeClr val="bg1">
                    <a:lumMod val="65000"/>
                  </a:schemeClr>
                </a:solidFill>
              </a:rPr>
              <a:t>Graves</a:t>
            </a:r>
            <a:r>
              <a:rPr lang="en-US" dirty="0">
                <a:solidFill>
                  <a:schemeClr val="bg1">
                    <a:lumMod val="65000"/>
                  </a:schemeClr>
                </a:solidFill>
              </a:rPr>
              <a:t> </a:t>
            </a:r>
            <a:r>
              <a:rPr lang="en-US" dirty="0" smtClean="0">
                <a:solidFill>
                  <a:schemeClr val="bg1">
                    <a:lumMod val="65000"/>
                  </a:schemeClr>
                </a:solidFill>
              </a:rPr>
              <a:t>and Kevin </a:t>
            </a:r>
            <a:r>
              <a:rPr lang="en-US" dirty="0" err="1" smtClean="0">
                <a:solidFill>
                  <a:schemeClr val="bg1">
                    <a:lumMod val="65000"/>
                  </a:schemeClr>
                </a:solidFill>
              </a:rPr>
              <a:t>Gimpel</a:t>
            </a:r>
            <a:endParaRPr lang="en-US" dirty="0">
              <a:solidFill>
                <a:schemeClr val="bg1">
                  <a:lumMod val="65000"/>
                </a:schemeClr>
              </a:solidFill>
            </a:endParaRPr>
          </a:p>
        </p:txBody>
      </p:sp>
      <p:pic>
        <p:nvPicPr>
          <p:cNvPr id="10" name="Picture 9"/>
          <p:cNvPicPr>
            <a:picLocks noChangeAspect="1"/>
          </p:cNvPicPr>
          <p:nvPr/>
        </p:nvPicPr>
        <p:blipFill>
          <a:blip r:embed="rId3"/>
          <a:stretch>
            <a:fillRect/>
          </a:stretch>
        </p:blipFill>
        <p:spPr>
          <a:xfrm>
            <a:off x="914400" y="4191000"/>
            <a:ext cx="7213600" cy="2184400"/>
          </a:xfrm>
          <a:prstGeom prst="rect">
            <a:avLst/>
          </a:prstGeom>
        </p:spPr>
      </p:pic>
      <p:sp>
        <p:nvSpPr>
          <p:cNvPr id="11" name="Right Arrow 10"/>
          <p:cNvSpPr/>
          <p:nvPr/>
        </p:nvSpPr>
        <p:spPr bwMode="auto">
          <a:xfrm rot="2907571">
            <a:off x="1452890" y="5844024"/>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1600806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pic>
        <p:nvPicPr>
          <p:cNvPr id="1620" name="Shape 1620"/>
          <p:cNvPicPr preferRelativeResize="0"/>
          <p:nvPr/>
        </p:nvPicPr>
        <p:blipFill>
          <a:blip r:embed="rId3">
            <a:alphaModFix/>
          </a:blip>
          <a:stretch>
            <a:fillRect/>
          </a:stretch>
        </p:blipFill>
        <p:spPr>
          <a:xfrm>
            <a:off x="1077725" y="905825"/>
            <a:ext cx="6287524" cy="4556924"/>
          </a:xfrm>
          <a:prstGeom prst="rect">
            <a:avLst/>
          </a:prstGeom>
          <a:noFill/>
          <a:ln>
            <a:noFill/>
          </a:ln>
        </p:spPr>
      </p:pic>
      <p:sp>
        <p:nvSpPr>
          <p:cNvPr id="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1214141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6" name="Shape 1626"/>
          <p:cNvSpPr txBox="1"/>
          <p:nvPr/>
        </p:nvSpPr>
        <p:spPr>
          <a:xfrm>
            <a:off x="1093750" y="1107200"/>
            <a:ext cx="7583700" cy="60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Searching for  interpretable cells</a:t>
            </a:r>
          </a:p>
        </p:txBody>
      </p:sp>
      <p:sp>
        <p:nvSpPr>
          <p:cNvPr id="1627" name="Shape 1627"/>
          <p:cNvSpPr/>
          <p:nvPr/>
        </p:nvSpPr>
        <p:spPr>
          <a:xfrm>
            <a:off x="354274"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28" name="Shape 1628"/>
          <p:cNvSpPr/>
          <p:nvPr/>
        </p:nvSpPr>
        <p:spPr>
          <a:xfrm>
            <a:off x="354274"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29" name="Shape 1629"/>
          <p:cNvCxnSpPr>
            <a:stCxn id="1627" idx="0"/>
            <a:endCxn id="1628" idx="2"/>
          </p:cNvCxnSpPr>
          <p:nvPr/>
        </p:nvCxnSpPr>
        <p:spPr>
          <a:xfrm rot="10800000">
            <a:off x="464224" y="3756715"/>
            <a:ext cx="0" cy="240300"/>
          </a:xfrm>
          <a:prstGeom prst="straightConnector1">
            <a:avLst/>
          </a:prstGeom>
          <a:noFill/>
          <a:ln w="19050" cap="flat" cmpd="sng">
            <a:solidFill>
              <a:srgbClr val="666666"/>
            </a:solidFill>
            <a:prstDash val="solid"/>
            <a:round/>
            <a:headEnd type="none" w="lg" len="lg"/>
            <a:tailEnd type="triangle" w="lg" len="lg"/>
          </a:ln>
        </p:spPr>
      </p:cxnSp>
      <p:sp>
        <p:nvSpPr>
          <p:cNvPr id="1630" name="Shape 1630"/>
          <p:cNvSpPr/>
          <p:nvPr/>
        </p:nvSpPr>
        <p:spPr>
          <a:xfrm>
            <a:off x="802350"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31" name="Shape 1631"/>
          <p:cNvSpPr/>
          <p:nvPr/>
        </p:nvSpPr>
        <p:spPr>
          <a:xfrm>
            <a:off x="802350"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32" name="Shape 1632"/>
          <p:cNvCxnSpPr>
            <a:stCxn id="1630" idx="0"/>
            <a:endCxn id="1631" idx="2"/>
          </p:cNvCxnSpPr>
          <p:nvPr/>
        </p:nvCxnSpPr>
        <p:spPr>
          <a:xfrm rot="10800000">
            <a:off x="912300"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633" name="Shape 1633"/>
          <p:cNvCxnSpPr>
            <a:stCxn id="1628" idx="3"/>
            <a:endCxn id="1631" idx="1"/>
          </p:cNvCxnSpPr>
          <p:nvPr/>
        </p:nvCxnSpPr>
        <p:spPr>
          <a:xfrm>
            <a:off x="574174"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634" name="Shape 1634"/>
          <p:cNvSpPr/>
          <p:nvPr/>
        </p:nvSpPr>
        <p:spPr>
          <a:xfrm>
            <a:off x="1250453"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35" name="Shape 1635"/>
          <p:cNvSpPr/>
          <p:nvPr/>
        </p:nvSpPr>
        <p:spPr>
          <a:xfrm>
            <a:off x="1250453"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36" name="Shape 1636"/>
          <p:cNvCxnSpPr>
            <a:stCxn id="1634" idx="0"/>
            <a:endCxn id="1635" idx="2"/>
          </p:cNvCxnSpPr>
          <p:nvPr/>
        </p:nvCxnSpPr>
        <p:spPr>
          <a:xfrm rot="10800000">
            <a:off x="1360403"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637" name="Shape 1637"/>
          <p:cNvCxnSpPr>
            <a:endCxn id="1635" idx="1"/>
          </p:cNvCxnSpPr>
          <p:nvPr/>
        </p:nvCxnSpPr>
        <p:spPr>
          <a:xfrm>
            <a:off x="1022153"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638" name="Shape 1638"/>
          <p:cNvSpPr/>
          <p:nvPr/>
        </p:nvSpPr>
        <p:spPr>
          <a:xfrm>
            <a:off x="1698529"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39" name="Shape 1639"/>
          <p:cNvSpPr/>
          <p:nvPr/>
        </p:nvSpPr>
        <p:spPr>
          <a:xfrm>
            <a:off x="1698529"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40" name="Shape 1640"/>
          <p:cNvCxnSpPr>
            <a:stCxn id="1638" idx="0"/>
            <a:endCxn id="1639" idx="2"/>
          </p:cNvCxnSpPr>
          <p:nvPr/>
        </p:nvCxnSpPr>
        <p:spPr>
          <a:xfrm rot="10800000">
            <a:off x="1808479"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641" name="Shape 1641"/>
          <p:cNvCxnSpPr>
            <a:endCxn id="1639" idx="1"/>
          </p:cNvCxnSpPr>
          <p:nvPr/>
        </p:nvCxnSpPr>
        <p:spPr>
          <a:xfrm>
            <a:off x="1470229"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642" name="Shape 1642"/>
          <p:cNvSpPr/>
          <p:nvPr/>
        </p:nvSpPr>
        <p:spPr>
          <a:xfrm>
            <a:off x="2146605"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43" name="Shape 1643"/>
          <p:cNvSpPr/>
          <p:nvPr/>
        </p:nvSpPr>
        <p:spPr>
          <a:xfrm>
            <a:off x="2146605"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44" name="Shape 1644"/>
          <p:cNvCxnSpPr>
            <a:stCxn id="1642" idx="0"/>
            <a:endCxn id="1643" idx="2"/>
          </p:cNvCxnSpPr>
          <p:nvPr/>
        </p:nvCxnSpPr>
        <p:spPr>
          <a:xfrm rot="10800000">
            <a:off x="2256555"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645" name="Shape 1645"/>
          <p:cNvCxnSpPr>
            <a:endCxn id="1643" idx="1"/>
          </p:cNvCxnSpPr>
          <p:nvPr/>
        </p:nvCxnSpPr>
        <p:spPr>
          <a:xfrm>
            <a:off x="1918305"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646" name="Shape 1646"/>
          <p:cNvSpPr/>
          <p:nvPr/>
        </p:nvSpPr>
        <p:spPr>
          <a:xfrm>
            <a:off x="2594682"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47" name="Shape 1647"/>
          <p:cNvSpPr/>
          <p:nvPr/>
        </p:nvSpPr>
        <p:spPr>
          <a:xfrm>
            <a:off x="2594682"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48" name="Shape 1648"/>
          <p:cNvCxnSpPr>
            <a:stCxn id="1646" idx="0"/>
            <a:endCxn id="1647" idx="2"/>
          </p:cNvCxnSpPr>
          <p:nvPr/>
        </p:nvCxnSpPr>
        <p:spPr>
          <a:xfrm rot="10800000">
            <a:off x="2704632"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649" name="Shape 1649"/>
          <p:cNvCxnSpPr>
            <a:endCxn id="1647" idx="1"/>
          </p:cNvCxnSpPr>
          <p:nvPr/>
        </p:nvCxnSpPr>
        <p:spPr>
          <a:xfrm>
            <a:off x="2366382"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650" name="Shape 1650"/>
          <p:cNvSpPr/>
          <p:nvPr/>
        </p:nvSpPr>
        <p:spPr>
          <a:xfrm>
            <a:off x="3042757"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51" name="Shape 1651"/>
          <p:cNvSpPr/>
          <p:nvPr/>
        </p:nvSpPr>
        <p:spPr>
          <a:xfrm>
            <a:off x="3042757"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52" name="Shape 1652"/>
          <p:cNvCxnSpPr>
            <a:stCxn id="1650" idx="0"/>
            <a:endCxn id="1651" idx="2"/>
          </p:cNvCxnSpPr>
          <p:nvPr/>
        </p:nvCxnSpPr>
        <p:spPr>
          <a:xfrm rot="10800000">
            <a:off x="3152707"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653" name="Shape 1653"/>
          <p:cNvCxnSpPr>
            <a:endCxn id="1651" idx="1"/>
          </p:cNvCxnSpPr>
          <p:nvPr/>
        </p:nvCxnSpPr>
        <p:spPr>
          <a:xfrm>
            <a:off x="2814457"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654" name="Shape 1654"/>
          <p:cNvSpPr/>
          <p:nvPr/>
        </p:nvSpPr>
        <p:spPr>
          <a:xfrm>
            <a:off x="354279" y="2253537"/>
            <a:ext cx="219899"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55" name="Shape 1655"/>
          <p:cNvSpPr/>
          <p:nvPr/>
        </p:nvSpPr>
        <p:spPr>
          <a:xfrm>
            <a:off x="802354"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56" name="Shape 1656"/>
          <p:cNvSpPr/>
          <p:nvPr/>
        </p:nvSpPr>
        <p:spPr>
          <a:xfrm>
            <a:off x="1250457"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57" name="Shape 1657"/>
          <p:cNvSpPr/>
          <p:nvPr/>
        </p:nvSpPr>
        <p:spPr>
          <a:xfrm>
            <a:off x="1698533"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58" name="Shape 1658"/>
          <p:cNvSpPr/>
          <p:nvPr/>
        </p:nvSpPr>
        <p:spPr>
          <a:xfrm>
            <a:off x="2146609"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59" name="Shape 1659"/>
          <p:cNvSpPr/>
          <p:nvPr/>
        </p:nvSpPr>
        <p:spPr>
          <a:xfrm>
            <a:off x="2594685"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60" name="Shape 1660"/>
          <p:cNvSpPr/>
          <p:nvPr/>
        </p:nvSpPr>
        <p:spPr>
          <a:xfrm>
            <a:off x="3042761"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61" name="Shape 1661"/>
          <p:cNvCxnSpPr/>
          <p:nvPr/>
        </p:nvCxnSpPr>
        <p:spPr>
          <a:xfrm rot="10800000">
            <a:off x="464244"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662" name="Shape 1662"/>
          <p:cNvCxnSpPr/>
          <p:nvPr/>
        </p:nvCxnSpPr>
        <p:spPr>
          <a:xfrm rot="10800000">
            <a:off x="912320"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663" name="Shape 1663"/>
          <p:cNvCxnSpPr/>
          <p:nvPr/>
        </p:nvCxnSpPr>
        <p:spPr>
          <a:xfrm rot="10800000">
            <a:off x="1360423"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664" name="Shape 1664"/>
          <p:cNvCxnSpPr/>
          <p:nvPr/>
        </p:nvCxnSpPr>
        <p:spPr>
          <a:xfrm rot="10800000">
            <a:off x="1808499"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665" name="Shape 1665"/>
          <p:cNvCxnSpPr/>
          <p:nvPr/>
        </p:nvCxnSpPr>
        <p:spPr>
          <a:xfrm rot="10800000">
            <a:off x="2256575"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666" name="Shape 1666"/>
          <p:cNvCxnSpPr/>
          <p:nvPr/>
        </p:nvCxnSpPr>
        <p:spPr>
          <a:xfrm rot="10800000">
            <a:off x="2704651"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667" name="Shape 1667"/>
          <p:cNvCxnSpPr/>
          <p:nvPr/>
        </p:nvCxnSpPr>
        <p:spPr>
          <a:xfrm rot="10800000">
            <a:off x="3152728" y="2884670"/>
            <a:ext cx="0" cy="240600"/>
          </a:xfrm>
          <a:prstGeom prst="straightConnector1">
            <a:avLst/>
          </a:prstGeom>
          <a:noFill/>
          <a:ln w="19050" cap="flat" cmpd="sng">
            <a:solidFill>
              <a:srgbClr val="666666"/>
            </a:solidFill>
            <a:prstDash val="solid"/>
            <a:round/>
            <a:headEnd type="none" w="lg" len="lg"/>
            <a:tailEnd type="triangle" w="lg" len="lg"/>
          </a:ln>
        </p:spPr>
      </p:cxnSp>
      <p:sp>
        <p:nvSpPr>
          <p:cNvPr id="1668" name="Shape 1668"/>
          <p:cNvSpPr/>
          <p:nvPr/>
        </p:nvSpPr>
        <p:spPr>
          <a:xfrm>
            <a:off x="3466449"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69" name="Shape 1669"/>
          <p:cNvSpPr/>
          <p:nvPr/>
        </p:nvSpPr>
        <p:spPr>
          <a:xfrm>
            <a:off x="3466449"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70" name="Shape 1670"/>
          <p:cNvCxnSpPr>
            <a:stCxn id="1668" idx="0"/>
            <a:endCxn id="1669" idx="2"/>
          </p:cNvCxnSpPr>
          <p:nvPr/>
        </p:nvCxnSpPr>
        <p:spPr>
          <a:xfrm rot="10800000">
            <a:off x="3576399" y="3756715"/>
            <a:ext cx="0" cy="240300"/>
          </a:xfrm>
          <a:prstGeom prst="straightConnector1">
            <a:avLst/>
          </a:prstGeom>
          <a:noFill/>
          <a:ln w="19050" cap="flat" cmpd="sng">
            <a:solidFill>
              <a:srgbClr val="666666"/>
            </a:solidFill>
            <a:prstDash val="solid"/>
            <a:round/>
            <a:headEnd type="none" w="lg" len="lg"/>
            <a:tailEnd type="triangle" w="lg" len="lg"/>
          </a:ln>
        </p:spPr>
      </p:cxnSp>
      <p:sp>
        <p:nvSpPr>
          <p:cNvPr id="1671" name="Shape 1671"/>
          <p:cNvSpPr/>
          <p:nvPr/>
        </p:nvSpPr>
        <p:spPr>
          <a:xfrm>
            <a:off x="3914525"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72" name="Shape 1672"/>
          <p:cNvSpPr/>
          <p:nvPr/>
        </p:nvSpPr>
        <p:spPr>
          <a:xfrm>
            <a:off x="3914525"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73" name="Shape 1673"/>
          <p:cNvCxnSpPr>
            <a:stCxn id="1671" idx="0"/>
            <a:endCxn id="1672" idx="2"/>
          </p:cNvCxnSpPr>
          <p:nvPr/>
        </p:nvCxnSpPr>
        <p:spPr>
          <a:xfrm rot="10800000">
            <a:off x="4024475"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674" name="Shape 1674"/>
          <p:cNvCxnSpPr>
            <a:stCxn id="1669" idx="3"/>
            <a:endCxn id="1672" idx="1"/>
          </p:cNvCxnSpPr>
          <p:nvPr/>
        </p:nvCxnSpPr>
        <p:spPr>
          <a:xfrm>
            <a:off x="3686349"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675" name="Shape 1675"/>
          <p:cNvSpPr/>
          <p:nvPr/>
        </p:nvSpPr>
        <p:spPr>
          <a:xfrm>
            <a:off x="4362628"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76" name="Shape 1676"/>
          <p:cNvSpPr/>
          <p:nvPr/>
        </p:nvSpPr>
        <p:spPr>
          <a:xfrm>
            <a:off x="4362628"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77" name="Shape 1677"/>
          <p:cNvCxnSpPr>
            <a:stCxn id="1675" idx="0"/>
            <a:endCxn id="1676" idx="2"/>
          </p:cNvCxnSpPr>
          <p:nvPr/>
        </p:nvCxnSpPr>
        <p:spPr>
          <a:xfrm rot="10800000">
            <a:off x="4472578"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678" name="Shape 1678"/>
          <p:cNvCxnSpPr>
            <a:endCxn id="1676" idx="1"/>
          </p:cNvCxnSpPr>
          <p:nvPr/>
        </p:nvCxnSpPr>
        <p:spPr>
          <a:xfrm>
            <a:off x="4134328"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679" name="Shape 1679"/>
          <p:cNvSpPr/>
          <p:nvPr/>
        </p:nvSpPr>
        <p:spPr>
          <a:xfrm>
            <a:off x="4810704"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80" name="Shape 1680"/>
          <p:cNvSpPr/>
          <p:nvPr/>
        </p:nvSpPr>
        <p:spPr>
          <a:xfrm>
            <a:off x="4810704"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81" name="Shape 1681"/>
          <p:cNvCxnSpPr>
            <a:stCxn id="1679" idx="0"/>
            <a:endCxn id="1680" idx="2"/>
          </p:cNvCxnSpPr>
          <p:nvPr/>
        </p:nvCxnSpPr>
        <p:spPr>
          <a:xfrm rot="10800000">
            <a:off x="4920654"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682" name="Shape 1682"/>
          <p:cNvCxnSpPr>
            <a:endCxn id="1680" idx="1"/>
          </p:cNvCxnSpPr>
          <p:nvPr/>
        </p:nvCxnSpPr>
        <p:spPr>
          <a:xfrm>
            <a:off x="4582404"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683" name="Shape 1683"/>
          <p:cNvSpPr/>
          <p:nvPr/>
        </p:nvSpPr>
        <p:spPr>
          <a:xfrm>
            <a:off x="5258780"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84" name="Shape 1684"/>
          <p:cNvSpPr/>
          <p:nvPr/>
        </p:nvSpPr>
        <p:spPr>
          <a:xfrm>
            <a:off x="5258780"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85" name="Shape 1685"/>
          <p:cNvCxnSpPr>
            <a:stCxn id="1683" idx="0"/>
            <a:endCxn id="1684" idx="2"/>
          </p:cNvCxnSpPr>
          <p:nvPr/>
        </p:nvCxnSpPr>
        <p:spPr>
          <a:xfrm rot="10800000">
            <a:off x="5368730"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686" name="Shape 1686"/>
          <p:cNvCxnSpPr>
            <a:endCxn id="1684" idx="1"/>
          </p:cNvCxnSpPr>
          <p:nvPr/>
        </p:nvCxnSpPr>
        <p:spPr>
          <a:xfrm>
            <a:off x="5030480"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687" name="Shape 1687"/>
          <p:cNvSpPr/>
          <p:nvPr/>
        </p:nvSpPr>
        <p:spPr>
          <a:xfrm>
            <a:off x="5706857"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88" name="Shape 1688"/>
          <p:cNvSpPr/>
          <p:nvPr/>
        </p:nvSpPr>
        <p:spPr>
          <a:xfrm>
            <a:off x="5706857"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89" name="Shape 1689"/>
          <p:cNvCxnSpPr>
            <a:stCxn id="1687" idx="0"/>
            <a:endCxn id="1688" idx="2"/>
          </p:cNvCxnSpPr>
          <p:nvPr/>
        </p:nvCxnSpPr>
        <p:spPr>
          <a:xfrm rot="10800000">
            <a:off x="5816807"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690" name="Shape 1690"/>
          <p:cNvCxnSpPr>
            <a:endCxn id="1688" idx="1"/>
          </p:cNvCxnSpPr>
          <p:nvPr/>
        </p:nvCxnSpPr>
        <p:spPr>
          <a:xfrm>
            <a:off x="5478557" y="3441023"/>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1691" name="Shape 1691"/>
          <p:cNvCxnSpPr/>
          <p:nvPr/>
        </p:nvCxnSpPr>
        <p:spPr>
          <a:xfrm>
            <a:off x="5926632"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692" name="Shape 1692"/>
          <p:cNvSpPr/>
          <p:nvPr/>
        </p:nvSpPr>
        <p:spPr>
          <a:xfrm>
            <a:off x="3466453"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93" name="Shape 1693"/>
          <p:cNvSpPr/>
          <p:nvPr/>
        </p:nvSpPr>
        <p:spPr>
          <a:xfrm>
            <a:off x="3914529"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94" name="Shape 1694"/>
          <p:cNvSpPr/>
          <p:nvPr/>
        </p:nvSpPr>
        <p:spPr>
          <a:xfrm>
            <a:off x="4362632"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95" name="Shape 1695"/>
          <p:cNvSpPr/>
          <p:nvPr/>
        </p:nvSpPr>
        <p:spPr>
          <a:xfrm>
            <a:off x="4810708"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96" name="Shape 1696"/>
          <p:cNvSpPr/>
          <p:nvPr/>
        </p:nvSpPr>
        <p:spPr>
          <a:xfrm>
            <a:off x="5258784"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697" name="Shape 1697"/>
          <p:cNvSpPr/>
          <p:nvPr/>
        </p:nvSpPr>
        <p:spPr>
          <a:xfrm>
            <a:off x="5706860"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698" name="Shape 1698"/>
          <p:cNvCxnSpPr/>
          <p:nvPr/>
        </p:nvCxnSpPr>
        <p:spPr>
          <a:xfrm rot="10800000">
            <a:off x="3576419"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699" name="Shape 1699"/>
          <p:cNvCxnSpPr/>
          <p:nvPr/>
        </p:nvCxnSpPr>
        <p:spPr>
          <a:xfrm rot="10800000">
            <a:off x="4024495"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700" name="Shape 1700"/>
          <p:cNvCxnSpPr/>
          <p:nvPr/>
        </p:nvCxnSpPr>
        <p:spPr>
          <a:xfrm rot="10800000">
            <a:off x="4472598"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701" name="Shape 1701"/>
          <p:cNvCxnSpPr/>
          <p:nvPr/>
        </p:nvCxnSpPr>
        <p:spPr>
          <a:xfrm rot="10800000">
            <a:off x="4920674"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702" name="Shape 1702"/>
          <p:cNvCxnSpPr/>
          <p:nvPr/>
        </p:nvCxnSpPr>
        <p:spPr>
          <a:xfrm rot="10800000">
            <a:off x="5368750"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703" name="Shape 1703"/>
          <p:cNvCxnSpPr/>
          <p:nvPr/>
        </p:nvCxnSpPr>
        <p:spPr>
          <a:xfrm rot="10800000">
            <a:off x="5816826"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704" name="Shape 1704"/>
          <p:cNvCxnSpPr/>
          <p:nvPr/>
        </p:nvCxnSpPr>
        <p:spPr>
          <a:xfrm>
            <a:off x="3262657" y="3441023"/>
            <a:ext cx="203700" cy="0"/>
          </a:xfrm>
          <a:prstGeom prst="straightConnector1">
            <a:avLst/>
          </a:prstGeom>
          <a:noFill/>
          <a:ln w="19050" cap="flat" cmpd="sng">
            <a:solidFill>
              <a:srgbClr val="666666"/>
            </a:solidFill>
            <a:prstDash val="solid"/>
            <a:round/>
            <a:headEnd type="none" w="lg" len="lg"/>
            <a:tailEnd type="triangle" w="lg" len="lg"/>
          </a:ln>
        </p:spPr>
      </p:cxnSp>
      <p:sp>
        <p:nvSpPr>
          <p:cNvPr id="1705" name="Shape 1705"/>
          <p:cNvSpPr/>
          <p:nvPr/>
        </p:nvSpPr>
        <p:spPr>
          <a:xfrm>
            <a:off x="6154932"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06" name="Shape 1706"/>
          <p:cNvSpPr/>
          <p:nvPr/>
        </p:nvSpPr>
        <p:spPr>
          <a:xfrm>
            <a:off x="6154932"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707" name="Shape 1707"/>
          <p:cNvCxnSpPr>
            <a:stCxn id="1705" idx="0"/>
            <a:endCxn id="1706" idx="2"/>
          </p:cNvCxnSpPr>
          <p:nvPr/>
        </p:nvCxnSpPr>
        <p:spPr>
          <a:xfrm rot="10800000">
            <a:off x="6264882"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708" name="Shape 1708"/>
          <p:cNvCxnSpPr>
            <a:endCxn id="1706" idx="1"/>
          </p:cNvCxnSpPr>
          <p:nvPr/>
        </p:nvCxnSpPr>
        <p:spPr>
          <a:xfrm>
            <a:off x="5926632"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709" name="Shape 1709"/>
          <p:cNvSpPr/>
          <p:nvPr/>
        </p:nvSpPr>
        <p:spPr>
          <a:xfrm>
            <a:off x="6154936"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710" name="Shape 1710"/>
          <p:cNvCxnSpPr/>
          <p:nvPr/>
        </p:nvCxnSpPr>
        <p:spPr>
          <a:xfrm rot="10800000">
            <a:off x="6264903" y="2884670"/>
            <a:ext cx="0" cy="240600"/>
          </a:xfrm>
          <a:prstGeom prst="straightConnector1">
            <a:avLst/>
          </a:prstGeom>
          <a:noFill/>
          <a:ln w="19050" cap="flat" cmpd="sng">
            <a:solidFill>
              <a:srgbClr val="666666"/>
            </a:solidFill>
            <a:prstDash val="solid"/>
            <a:round/>
            <a:headEnd type="none" w="lg" len="lg"/>
            <a:tailEnd type="triangle" w="lg" len="lg"/>
          </a:ln>
        </p:spPr>
      </p:cxnSp>
      <p:sp>
        <p:nvSpPr>
          <p:cNvPr id="1711" name="Shape 1711"/>
          <p:cNvSpPr/>
          <p:nvPr/>
        </p:nvSpPr>
        <p:spPr>
          <a:xfrm>
            <a:off x="6603003"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12" name="Shape 1712"/>
          <p:cNvSpPr/>
          <p:nvPr/>
        </p:nvSpPr>
        <p:spPr>
          <a:xfrm>
            <a:off x="6603003"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713" name="Shape 1713"/>
          <p:cNvCxnSpPr>
            <a:stCxn id="1711" idx="0"/>
            <a:endCxn id="1712" idx="2"/>
          </p:cNvCxnSpPr>
          <p:nvPr/>
        </p:nvCxnSpPr>
        <p:spPr>
          <a:xfrm rot="10800000">
            <a:off x="6712953"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714" name="Shape 1714"/>
          <p:cNvCxnSpPr>
            <a:endCxn id="1712" idx="1"/>
          </p:cNvCxnSpPr>
          <p:nvPr/>
        </p:nvCxnSpPr>
        <p:spPr>
          <a:xfrm>
            <a:off x="6374703"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715" name="Shape 1715"/>
          <p:cNvSpPr/>
          <p:nvPr/>
        </p:nvSpPr>
        <p:spPr>
          <a:xfrm>
            <a:off x="7051079"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16" name="Shape 1716"/>
          <p:cNvSpPr/>
          <p:nvPr/>
        </p:nvSpPr>
        <p:spPr>
          <a:xfrm>
            <a:off x="7051079"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717" name="Shape 1717"/>
          <p:cNvCxnSpPr>
            <a:stCxn id="1715" idx="0"/>
            <a:endCxn id="1716" idx="2"/>
          </p:cNvCxnSpPr>
          <p:nvPr/>
        </p:nvCxnSpPr>
        <p:spPr>
          <a:xfrm rot="10800000">
            <a:off x="7161029"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718" name="Shape 1718"/>
          <p:cNvCxnSpPr>
            <a:endCxn id="1716" idx="1"/>
          </p:cNvCxnSpPr>
          <p:nvPr/>
        </p:nvCxnSpPr>
        <p:spPr>
          <a:xfrm>
            <a:off x="6822779"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719" name="Shape 1719"/>
          <p:cNvSpPr/>
          <p:nvPr/>
        </p:nvSpPr>
        <p:spPr>
          <a:xfrm>
            <a:off x="7499155"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20" name="Shape 1720"/>
          <p:cNvSpPr/>
          <p:nvPr/>
        </p:nvSpPr>
        <p:spPr>
          <a:xfrm>
            <a:off x="7499155"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721" name="Shape 1721"/>
          <p:cNvCxnSpPr>
            <a:stCxn id="1719" idx="0"/>
            <a:endCxn id="1720" idx="2"/>
          </p:cNvCxnSpPr>
          <p:nvPr/>
        </p:nvCxnSpPr>
        <p:spPr>
          <a:xfrm rot="10800000">
            <a:off x="7609105"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722" name="Shape 1722"/>
          <p:cNvCxnSpPr>
            <a:endCxn id="1720" idx="1"/>
          </p:cNvCxnSpPr>
          <p:nvPr/>
        </p:nvCxnSpPr>
        <p:spPr>
          <a:xfrm>
            <a:off x="7270855"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723" name="Shape 1723"/>
          <p:cNvSpPr/>
          <p:nvPr/>
        </p:nvSpPr>
        <p:spPr>
          <a:xfrm>
            <a:off x="7947232"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24" name="Shape 1724"/>
          <p:cNvSpPr/>
          <p:nvPr/>
        </p:nvSpPr>
        <p:spPr>
          <a:xfrm>
            <a:off x="7947232"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725" name="Shape 1725"/>
          <p:cNvCxnSpPr>
            <a:stCxn id="1723" idx="0"/>
            <a:endCxn id="1724" idx="2"/>
          </p:cNvCxnSpPr>
          <p:nvPr/>
        </p:nvCxnSpPr>
        <p:spPr>
          <a:xfrm rot="10800000">
            <a:off x="8057182"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726" name="Shape 1726"/>
          <p:cNvCxnSpPr>
            <a:endCxn id="1724" idx="1"/>
          </p:cNvCxnSpPr>
          <p:nvPr/>
        </p:nvCxnSpPr>
        <p:spPr>
          <a:xfrm>
            <a:off x="7718932"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727" name="Shape 1727"/>
          <p:cNvSpPr/>
          <p:nvPr/>
        </p:nvSpPr>
        <p:spPr>
          <a:xfrm>
            <a:off x="8395307" y="3997015"/>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28" name="Shape 1728"/>
          <p:cNvSpPr/>
          <p:nvPr/>
        </p:nvSpPr>
        <p:spPr>
          <a:xfrm>
            <a:off x="8395307" y="312527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729" name="Shape 1729"/>
          <p:cNvCxnSpPr>
            <a:stCxn id="1727" idx="0"/>
            <a:endCxn id="1728" idx="2"/>
          </p:cNvCxnSpPr>
          <p:nvPr/>
        </p:nvCxnSpPr>
        <p:spPr>
          <a:xfrm rot="10800000">
            <a:off x="8505257" y="375671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1730" name="Shape 1730"/>
          <p:cNvCxnSpPr>
            <a:endCxn id="1728" idx="1"/>
          </p:cNvCxnSpPr>
          <p:nvPr/>
        </p:nvCxnSpPr>
        <p:spPr>
          <a:xfrm>
            <a:off x="8167007" y="3441023"/>
            <a:ext cx="228300" cy="0"/>
          </a:xfrm>
          <a:prstGeom prst="straightConnector1">
            <a:avLst/>
          </a:prstGeom>
          <a:noFill/>
          <a:ln w="19050" cap="flat" cmpd="sng">
            <a:solidFill>
              <a:srgbClr val="666666"/>
            </a:solidFill>
            <a:prstDash val="solid"/>
            <a:round/>
            <a:headEnd type="none" w="lg" len="lg"/>
            <a:tailEnd type="triangle" w="lg" len="lg"/>
          </a:ln>
        </p:spPr>
      </p:cxnSp>
      <p:sp>
        <p:nvSpPr>
          <p:cNvPr id="1731" name="Shape 1731"/>
          <p:cNvSpPr/>
          <p:nvPr/>
        </p:nvSpPr>
        <p:spPr>
          <a:xfrm>
            <a:off x="6603007"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32" name="Shape 1732"/>
          <p:cNvSpPr/>
          <p:nvPr/>
        </p:nvSpPr>
        <p:spPr>
          <a:xfrm>
            <a:off x="7051083"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33" name="Shape 1733"/>
          <p:cNvSpPr/>
          <p:nvPr/>
        </p:nvSpPr>
        <p:spPr>
          <a:xfrm>
            <a:off x="7499159"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34" name="Shape 1734"/>
          <p:cNvSpPr/>
          <p:nvPr/>
        </p:nvSpPr>
        <p:spPr>
          <a:xfrm>
            <a:off x="7947235"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35" name="Shape 1735"/>
          <p:cNvSpPr/>
          <p:nvPr/>
        </p:nvSpPr>
        <p:spPr>
          <a:xfrm>
            <a:off x="8395311" y="2253537"/>
            <a:ext cx="219900" cy="631499"/>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736" name="Shape 1736"/>
          <p:cNvCxnSpPr/>
          <p:nvPr/>
        </p:nvCxnSpPr>
        <p:spPr>
          <a:xfrm rot="10800000">
            <a:off x="6712973"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737" name="Shape 1737"/>
          <p:cNvCxnSpPr/>
          <p:nvPr/>
        </p:nvCxnSpPr>
        <p:spPr>
          <a:xfrm rot="10800000">
            <a:off x="7161049"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738" name="Shape 1738"/>
          <p:cNvCxnSpPr/>
          <p:nvPr/>
        </p:nvCxnSpPr>
        <p:spPr>
          <a:xfrm rot="10800000">
            <a:off x="7609125"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739" name="Shape 1739"/>
          <p:cNvCxnSpPr/>
          <p:nvPr/>
        </p:nvCxnSpPr>
        <p:spPr>
          <a:xfrm rot="10800000">
            <a:off x="8057201" y="2884670"/>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1740" name="Shape 1740"/>
          <p:cNvCxnSpPr/>
          <p:nvPr/>
        </p:nvCxnSpPr>
        <p:spPr>
          <a:xfrm rot="10800000">
            <a:off x="8505278" y="2884670"/>
            <a:ext cx="0" cy="240600"/>
          </a:xfrm>
          <a:prstGeom prst="straightConnector1">
            <a:avLst/>
          </a:prstGeom>
          <a:noFill/>
          <a:ln w="19050" cap="flat" cmpd="sng">
            <a:solidFill>
              <a:srgbClr val="666666"/>
            </a:solidFill>
            <a:prstDash val="solid"/>
            <a:round/>
            <a:headEnd type="none" w="lg" len="lg"/>
            <a:tailEnd type="triangle" w="lg" len="lg"/>
          </a:ln>
        </p:spPr>
      </p:cxnSp>
      <p:sp>
        <p:nvSpPr>
          <p:cNvPr id="1741" name="Shape 1741"/>
          <p:cNvSpPr/>
          <p:nvPr/>
        </p:nvSpPr>
        <p:spPr>
          <a:xfrm>
            <a:off x="409526"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42" name="Shape 1742"/>
          <p:cNvSpPr/>
          <p:nvPr/>
        </p:nvSpPr>
        <p:spPr>
          <a:xfrm>
            <a:off x="859064"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43" name="Shape 1743"/>
          <p:cNvSpPr/>
          <p:nvPr/>
        </p:nvSpPr>
        <p:spPr>
          <a:xfrm>
            <a:off x="1312500"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44" name="Shape 1744"/>
          <p:cNvSpPr/>
          <p:nvPr/>
        </p:nvSpPr>
        <p:spPr>
          <a:xfrm>
            <a:off x="1755226"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45" name="Shape 1745"/>
          <p:cNvSpPr/>
          <p:nvPr/>
        </p:nvSpPr>
        <p:spPr>
          <a:xfrm>
            <a:off x="2203301"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46" name="Shape 1746"/>
          <p:cNvSpPr/>
          <p:nvPr/>
        </p:nvSpPr>
        <p:spPr>
          <a:xfrm>
            <a:off x="2651376"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47" name="Shape 1747"/>
          <p:cNvSpPr/>
          <p:nvPr/>
        </p:nvSpPr>
        <p:spPr>
          <a:xfrm>
            <a:off x="3099451"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48" name="Shape 1748"/>
          <p:cNvSpPr/>
          <p:nvPr/>
        </p:nvSpPr>
        <p:spPr>
          <a:xfrm>
            <a:off x="3517124"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49" name="Shape 1749"/>
          <p:cNvSpPr/>
          <p:nvPr/>
        </p:nvSpPr>
        <p:spPr>
          <a:xfrm>
            <a:off x="3971239"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50" name="Shape 1750"/>
          <p:cNvSpPr/>
          <p:nvPr/>
        </p:nvSpPr>
        <p:spPr>
          <a:xfrm>
            <a:off x="4419314"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51" name="Shape 1751"/>
          <p:cNvSpPr/>
          <p:nvPr/>
        </p:nvSpPr>
        <p:spPr>
          <a:xfrm>
            <a:off x="4867401"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52" name="Shape 1752"/>
          <p:cNvSpPr/>
          <p:nvPr/>
        </p:nvSpPr>
        <p:spPr>
          <a:xfrm>
            <a:off x="5315476"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53" name="Shape 1753"/>
          <p:cNvSpPr/>
          <p:nvPr/>
        </p:nvSpPr>
        <p:spPr>
          <a:xfrm>
            <a:off x="5763551"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54" name="Shape 1754"/>
          <p:cNvSpPr/>
          <p:nvPr/>
        </p:nvSpPr>
        <p:spPr>
          <a:xfrm>
            <a:off x="6211626"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55" name="Shape 1755"/>
          <p:cNvSpPr/>
          <p:nvPr/>
        </p:nvSpPr>
        <p:spPr>
          <a:xfrm>
            <a:off x="6659701"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56" name="Shape 1756"/>
          <p:cNvSpPr/>
          <p:nvPr/>
        </p:nvSpPr>
        <p:spPr>
          <a:xfrm>
            <a:off x="7107776"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57" name="Shape 1757"/>
          <p:cNvSpPr/>
          <p:nvPr/>
        </p:nvSpPr>
        <p:spPr>
          <a:xfrm>
            <a:off x="7555851"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58" name="Shape 1758"/>
          <p:cNvSpPr/>
          <p:nvPr/>
        </p:nvSpPr>
        <p:spPr>
          <a:xfrm>
            <a:off x="8003926"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59" name="Shape 1759"/>
          <p:cNvSpPr/>
          <p:nvPr/>
        </p:nvSpPr>
        <p:spPr>
          <a:xfrm>
            <a:off x="8452001" y="3213069"/>
            <a:ext cx="106500" cy="106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60" name="Shape 1760"/>
          <p:cNvSpPr txBox="1"/>
          <p:nvPr/>
        </p:nvSpPr>
        <p:spPr>
          <a:xfrm>
            <a:off x="81275" y="5087200"/>
            <a:ext cx="8424000" cy="34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110000"/>
            </a:pPr>
            <a:r>
              <a:rPr lang="en" sz="1000" kern="0">
                <a:solidFill>
                  <a:srgbClr val="000000"/>
                </a:solidFill>
                <a:latin typeface="Arial"/>
                <a:ea typeface="Arial"/>
                <a:cs typeface="Arial"/>
                <a:sym typeface="Arial"/>
              </a:rPr>
              <a:t>Karpathy, Johnson, and Fei-Fei: Visualizing and Understanding Recurrent Networks, ICLR Workshop 2016</a:t>
            </a:r>
          </a:p>
          <a:p>
            <a:pPr algn="l" eaLnBrk="1" fontAlgn="auto" hangingPunct="1">
              <a:spcBef>
                <a:spcPts val="0"/>
              </a:spcBef>
              <a:spcAft>
                <a:spcPts val="0"/>
              </a:spcAft>
              <a:buClr>
                <a:srgbClr val="000000"/>
              </a:buClr>
            </a:pPr>
            <a:endParaRPr sz="1000" kern="0">
              <a:solidFill>
                <a:srgbClr val="000000"/>
              </a:solidFill>
              <a:latin typeface="Arial"/>
              <a:ea typeface="Arial"/>
              <a:cs typeface="Arial"/>
              <a:sym typeface="Arial"/>
            </a:endParaRPr>
          </a:p>
        </p:txBody>
      </p:sp>
      <p:sp>
        <p:nvSpPr>
          <p:cNvPr id="13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817921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6" name="Shape 1766"/>
          <p:cNvSpPr txBox="1"/>
          <p:nvPr/>
        </p:nvSpPr>
        <p:spPr>
          <a:xfrm>
            <a:off x="1093750" y="1107200"/>
            <a:ext cx="7583700" cy="60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Searching for  interpretable cells</a:t>
            </a:r>
          </a:p>
        </p:txBody>
      </p:sp>
      <p:sp>
        <p:nvSpPr>
          <p:cNvPr id="1767" name="Shape 1767"/>
          <p:cNvSpPr txBox="1"/>
          <p:nvPr/>
        </p:nvSpPr>
        <p:spPr>
          <a:xfrm>
            <a:off x="81275" y="5087200"/>
            <a:ext cx="8424000" cy="34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110000"/>
            </a:pPr>
            <a:r>
              <a:rPr lang="en" sz="1000" kern="0" dirty="0" err="1">
                <a:solidFill>
                  <a:srgbClr val="000000"/>
                </a:solidFill>
                <a:latin typeface="Arial"/>
                <a:ea typeface="Arial"/>
                <a:cs typeface="Arial"/>
                <a:sym typeface="Arial"/>
              </a:rPr>
              <a:t>Karpathy</a:t>
            </a:r>
            <a:r>
              <a:rPr lang="en" sz="1000" kern="0" dirty="0">
                <a:solidFill>
                  <a:srgbClr val="000000"/>
                </a:solidFill>
                <a:latin typeface="Arial"/>
                <a:ea typeface="Arial"/>
                <a:cs typeface="Arial"/>
                <a:sym typeface="Arial"/>
              </a:rPr>
              <a:t>, Johnson, and </a:t>
            </a:r>
            <a:r>
              <a:rPr lang="en" sz="1000" kern="0" dirty="0" err="1">
                <a:solidFill>
                  <a:srgbClr val="000000"/>
                </a:solidFill>
                <a:latin typeface="Arial"/>
                <a:ea typeface="Arial"/>
                <a:cs typeface="Arial"/>
                <a:sym typeface="Arial"/>
              </a:rPr>
              <a:t>Fei-Fei</a:t>
            </a:r>
            <a:r>
              <a:rPr lang="en" sz="1000" kern="0" dirty="0">
                <a:solidFill>
                  <a:srgbClr val="000000"/>
                </a:solidFill>
                <a:latin typeface="Arial"/>
                <a:ea typeface="Arial"/>
                <a:cs typeface="Arial"/>
                <a:sym typeface="Arial"/>
              </a:rPr>
              <a:t>: Visualizing and Understanding Recurrent Networks, ICLR Workshop 2016</a:t>
            </a:r>
          </a:p>
          <a:p>
            <a:pPr algn="l" eaLnBrk="1" fontAlgn="auto" hangingPunct="1">
              <a:spcBef>
                <a:spcPts val="0"/>
              </a:spcBef>
              <a:spcAft>
                <a:spcPts val="0"/>
              </a:spcAft>
              <a:buClr>
                <a:srgbClr val="000000"/>
              </a:buClr>
              <a:buSzPct val="183333"/>
            </a:pPr>
            <a:r>
              <a:rPr lang="en" sz="600" kern="0" dirty="0">
                <a:solidFill>
                  <a:srgbClr val="999999"/>
                </a:solidFill>
                <a:latin typeface="Arial"/>
                <a:ea typeface="Arial"/>
                <a:cs typeface="Arial"/>
                <a:sym typeface="Arial"/>
              </a:rPr>
              <a:t>Figures copyright </a:t>
            </a:r>
            <a:r>
              <a:rPr lang="en" sz="600" kern="0" dirty="0" err="1">
                <a:solidFill>
                  <a:srgbClr val="999999"/>
                </a:solidFill>
                <a:latin typeface="Arial"/>
                <a:ea typeface="Arial"/>
                <a:cs typeface="Arial"/>
                <a:sym typeface="Arial"/>
              </a:rPr>
              <a:t>Karpathy</a:t>
            </a:r>
            <a:r>
              <a:rPr lang="en" sz="600" kern="0" dirty="0">
                <a:solidFill>
                  <a:srgbClr val="999999"/>
                </a:solidFill>
                <a:latin typeface="Arial"/>
                <a:ea typeface="Arial"/>
                <a:cs typeface="Arial"/>
                <a:sym typeface="Arial"/>
              </a:rPr>
              <a:t>, Johnson, and </a:t>
            </a:r>
            <a:r>
              <a:rPr lang="en" sz="600" kern="0" dirty="0" err="1">
                <a:solidFill>
                  <a:srgbClr val="999999"/>
                </a:solidFill>
                <a:latin typeface="Arial"/>
                <a:ea typeface="Arial"/>
                <a:cs typeface="Arial"/>
                <a:sym typeface="Arial"/>
              </a:rPr>
              <a:t>Fei-Fei</a:t>
            </a:r>
            <a:r>
              <a:rPr lang="en" sz="600" kern="0" dirty="0">
                <a:solidFill>
                  <a:srgbClr val="999999"/>
                </a:solidFill>
                <a:latin typeface="Arial"/>
                <a:ea typeface="Arial"/>
                <a:cs typeface="Arial"/>
                <a:sym typeface="Arial"/>
              </a:rPr>
              <a:t>, 2015; reproduced with permission</a:t>
            </a:r>
          </a:p>
          <a:p>
            <a:pPr algn="l" eaLnBrk="1" fontAlgn="auto" hangingPunct="1">
              <a:spcBef>
                <a:spcPts val="0"/>
              </a:spcBef>
              <a:spcAft>
                <a:spcPts val="0"/>
              </a:spcAft>
              <a:buClr>
                <a:srgbClr val="000000"/>
              </a:buClr>
            </a:pPr>
            <a:endParaRPr sz="1000" kern="0" dirty="0">
              <a:solidFill>
                <a:srgbClr val="000000"/>
              </a:solidFill>
              <a:latin typeface="Arial"/>
              <a:ea typeface="Arial"/>
              <a:cs typeface="Arial"/>
              <a:sym typeface="Arial"/>
            </a:endParaRPr>
          </a:p>
        </p:txBody>
      </p:sp>
      <p:pic>
        <p:nvPicPr>
          <p:cNvPr id="1768" name="Shape 1768"/>
          <p:cNvPicPr preferRelativeResize="0"/>
          <p:nvPr/>
        </p:nvPicPr>
        <p:blipFill>
          <a:blip r:embed="rId3">
            <a:alphaModFix/>
          </a:blip>
          <a:stretch>
            <a:fillRect/>
          </a:stretch>
        </p:blipFill>
        <p:spPr>
          <a:xfrm>
            <a:off x="94812" y="2623826"/>
            <a:ext cx="8954374" cy="1610325"/>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151223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1774" name="Shape 1774"/>
          <p:cNvSpPr txBox="1"/>
          <p:nvPr/>
        </p:nvSpPr>
        <p:spPr>
          <a:xfrm>
            <a:off x="1093750" y="1107200"/>
            <a:ext cx="7583700" cy="60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Searching for  interpretable cells</a:t>
            </a:r>
          </a:p>
        </p:txBody>
      </p:sp>
      <p:sp>
        <p:nvSpPr>
          <p:cNvPr id="1775" name="Shape 1775"/>
          <p:cNvSpPr txBox="1"/>
          <p:nvPr/>
        </p:nvSpPr>
        <p:spPr>
          <a:xfrm>
            <a:off x="81275" y="5087200"/>
            <a:ext cx="8424000" cy="34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110000"/>
            </a:pPr>
            <a:r>
              <a:rPr lang="en" sz="1000" kern="0">
                <a:solidFill>
                  <a:srgbClr val="000000"/>
                </a:solidFill>
                <a:latin typeface="Arial"/>
                <a:ea typeface="Arial"/>
                <a:cs typeface="Arial"/>
                <a:sym typeface="Arial"/>
              </a:rPr>
              <a:t>Karpathy, Johnson, and Fei-Fei: Visualizing and Understanding Recurrent Networks, ICLR Workshop 2016</a:t>
            </a:r>
          </a:p>
          <a:p>
            <a:pPr algn="l" eaLnBrk="1" fontAlgn="auto" hangingPunct="1">
              <a:spcBef>
                <a:spcPts val="0"/>
              </a:spcBef>
              <a:spcAft>
                <a:spcPts val="0"/>
              </a:spcAft>
              <a:buClr>
                <a:srgbClr val="000000"/>
              </a:buClr>
              <a:buSzPct val="183333"/>
            </a:pPr>
            <a:r>
              <a:rPr lang="en" sz="600" kern="0">
                <a:solidFill>
                  <a:srgbClr val="999999"/>
                </a:solidFill>
                <a:latin typeface="Arial"/>
                <a:ea typeface="Arial"/>
                <a:cs typeface="Arial"/>
                <a:sym typeface="Arial"/>
              </a:rPr>
              <a:t>Figures copyright Karpathy, Johnson, and Fei-Fei, 2015; reproduced with permission</a:t>
            </a:r>
          </a:p>
          <a:p>
            <a:pPr algn="l" eaLnBrk="1" fontAlgn="auto" hangingPunct="1">
              <a:spcBef>
                <a:spcPts val="0"/>
              </a:spcBef>
              <a:spcAft>
                <a:spcPts val="0"/>
              </a:spcAft>
              <a:buClr>
                <a:srgbClr val="000000"/>
              </a:buClr>
            </a:pPr>
            <a:endParaRPr sz="1000" kern="0">
              <a:solidFill>
                <a:srgbClr val="000000"/>
              </a:solidFill>
              <a:latin typeface="Arial"/>
              <a:ea typeface="Arial"/>
              <a:cs typeface="Arial"/>
              <a:sym typeface="Arial"/>
            </a:endParaRPr>
          </a:p>
        </p:txBody>
      </p:sp>
      <p:pic>
        <p:nvPicPr>
          <p:cNvPr id="1776" name="Shape 1776"/>
          <p:cNvPicPr preferRelativeResize="0"/>
          <p:nvPr/>
        </p:nvPicPr>
        <p:blipFill>
          <a:blip r:embed="rId3">
            <a:alphaModFix/>
          </a:blip>
          <a:stretch>
            <a:fillRect/>
          </a:stretch>
        </p:blipFill>
        <p:spPr>
          <a:xfrm>
            <a:off x="105863" y="2667150"/>
            <a:ext cx="8932275" cy="1255150"/>
          </a:xfrm>
          <a:prstGeom prst="rect">
            <a:avLst/>
          </a:prstGeom>
          <a:noFill/>
          <a:ln>
            <a:noFill/>
          </a:ln>
        </p:spPr>
      </p:pic>
      <p:sp>
        <p:nvSpPr>
          <p:cNvPr id="1777" name="Shape 1777"/>
          <p:cNvSpPr txBox="1"/>
          <p:nvPr/>
        </p:nvSpPr>
        <p:spPr>
          <a:xfrm>
            <a:off x="2973375" y="4337400"/>
            <a:ext cx="5411100" cy="606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quote detection cell</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4006841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3" name="Shape 1783"/>
          <p:cNvSpPr txBox="1"/>
          <p:nvPr/>
        </p:nvSpPr>
        <p:spPr>
          <a:xfrm>
            <a:off x="1093750" y="1107200"/>
            <a:ext cx="7583700" cy="60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Searching for  interpretable cells</a:t>
            </a:r>
          </a:p>
        </p:txBody>
      </p:sp>
      <p:sp>
        <p:nvSpPr>
          <p:cNvPr id="1784" name="Shape 1784"/>
          <p:cNvSpPr txBox="1"/>
          <p:nvPr/>
        </p:nvSpPr>
        <p:spPr>
          <a:xfrm>
            <a:off x="81275" y="5087200"/>
            <a:ext cx="8424000" cy="34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110000"/>
            </a:pPr>
            <a:r>
              <a:rPr lang="en" sz="1000" kern="0">
                <a:solidFill>
                  <a:srgbClr val="000000"/>
                </a:solidFill>
                <a:latin typeface="Arial"/>
                <a:ea typeface="Arial"/>
                <a:cs typeface="Arial"/>
                <a:sym typeface="Arial"/>
              </a:rPr>
              <a:t>Karpathy, Johnson, and Fei-Fei: Visualizing and Understanding Recurrent Networks, ICLR Workshop 2016</a:t>
            </a:r>
          </a:p>
          <a:p>
            <a:pPr algn="l" eaLnBrk="1" fontAlgn="auto" hangingPunct="1">
              <a:spcBef>
                <a:spcPts val="0"/>
              </a:spcBef>
              <a:spcAft>
                <a:spcPts val="0"/>
              </a:spcAft>
              <a:buClr>
                <a:srgbClr val="000000"/>
              </a:buClr>
              <a:buSzPct val="183333"/>
            </a:pPr>
            <a:r>
              <a:rPr lang="en" sz="600" kern="0">
                <a:solidFill>
                  <a:srgbClr val="999999"/>
                </a:solidFill>
                <a:latin typeface="Arial"/>
                <a:ea typeface="Arial"/>
                <a:cs typeface="Arial"/>
                <a:sym typeface="Arial"/>
              </a:rPr>
              <a:t>Figures copyright Karpathy, Johnson, and Fei-Fei, 2015; reproduced with permission</a:t>
            </a:r>
          </a:p>
          <a:p>
            <a:pPr algn="l" eaLnBrk="1" fontAlgn="auto" hangingPunct="1">
              <a:spcBef>
                <a:spcPts val="0"/>
              </a:spcBef>
              <a:spcAft>
                <a:spcPts val="0"/>
              </a:spcAft>
              <a:buClr>
                <a:srgbClr val="000000"/>
              </a:buClr>
            </a:pPr>
            <a:endParaRPr sz="1000" kern="0">
              <a:solidFill>
                <a:srgbClr val="000000"/>
              </a:solidFill>
              <a:latin typeface="Arial"/>
              <a:ea typeface="Arial"/>
              <a:cs typeface="Arial"/>
              <a:sym typeface="Arial"/>
            </a:endParaRPr>
          </a:p>
        </p:txBody>
      </p:sp>
      <p:pic>
        <p:nvPicPr>
          <p:cNvPr id="1785" name="Shape 1785"/>
          <p:cNvPicPr preferRelativeResize="0"/>
          <p:nvPr/>
        </p:nvPicPr>
        <p:blipFill>
          <a:blip r:embed="rId3">
            <a:alphaModFix/>
          </a:blip>
          <a:stretch>
            <a:fillRect/>
          </a:stretch>
        </p:blipFill>
        <p:spPr>
          <a:xfrm>
            <a:off x="297125" y="2259325"/>
            <a:ext cx="8660200" cy="2044450"/>
          </a:xfrm>
          <a:prstGeom prst="rect">
            <a:avLst/>
          </a:prstGeom>
          <a:noFill/>
          <a:ln>
            <a:noFill/>
          </a:ln>
        </p:spPr>
      </p:pic>
      <p:sp>
        <p:nvSpPr>
          <p:cNvPr id="1786" name="Shape 1786"/>
          <p:cNvSpPr txBox="1"/>
          <p:nvPr/>
        </p:nvSpPr>
        <p:spPr>
          <a:xfrm>
            <a:off x="2973375" y="4489800"/>
            <a:ext cx="5411100" cy="606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line length tracking cell</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479588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2" name="Shape 1792"/>
          <p:cNvSpPr txBox="1"/>
          <p:nvPr/>
        </p:nvSpPr>
        <p:spPr>
          <a:xfrm>
            <a:off x="1093750" y="1107200"/>
            <a:ext cx="7583700" cy="60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Searching for  interpretable cells</a:t>
            </a:r>
          </a:p>
        </p:txBody>
      </p:sp>
      <p:sp>
        <p:nvSpPr>
          <p:cNvPr id="1793" name="Shape 1793"/>
          <p:cNvSpPr txBox="1"/>
          <p:nvPr/>
        </p:nvSpPr>
        <p:spPr>
          <a:xfrm>
            <a:off x="81275" y="5087200"/>
            <a:ext cx="8424000" cy="34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110000"/>
            </a:pPr>
            <a:r>
              <a:rPr lang="en" sz="1000" kern="0">
                <a:solidFill>
                  <a:srgbClr val="000000"/>
                </a:solidFill>
                <a:latin typeface="Arial"/>
                <a:ea typeface="Arial"/>
                <a:cs typeface="Arial"/>
                <a:sym typeface="Arial"/>
              </a:rPr>
              <a:t>Karpathy, Johnson, and Fei-Fei: Visualizing and Understanding Recurrent Networks, ICLR Workshop 2016</a:t>
            </a:r>
          </a:p>
          <a:p>
            <a:pPr algn="l" eaLnBrk="1" fontAlgn="auto" hangingPunct="1">
              <a:spcBef>
                <a:spcPts val="0"/>
              </a:spcBef>
              <a:spcAft>
                <a:spcPts val="0"/>
              </a:spcAft>
              <a:buClr>
                <a:srgbClr val="000000"/>
              </a:buClr>
              <a:buSzPct val="183333"/>
            </a:pPr>
            <a:r>
              <a:rPr lang="en" sz="600" kern="0">
                <a:solidFill>
                  <a:srgbClr val="999999"/>
                </a:solidFill>
                <a:latin typeface="Arial"/>
                <a:ea typeface="Arial"/>
                <a:cs typeface="Arial"/>
                <a:sym typeface="Arial"/>
              </a:rPr>
              <a:t>Figures copyright Karpathy, Johnson, and Fei-Fei, 2015; reproduced with permission</a:t>
            </a:r>
          </a:p>
          <a:p>
            <a:pPr algn="l" eaLnBrk="1" fontAlgn="auto" hangingPunct="1">
              <a:spcBef>
                <a:spcPts val="0"/>
              </a:spcBef>
              <a:spcAft>
                <a:spcPts val="0"/>
              </a:spcAft>
              <a:buClr>
                <a:srgbClr val="000000"/>
              </a:buClr>
            </a:pPr>
            <a:endParaRPr sz="1000" kern="0">
              <a:solidFill>
                <a:srgbClr val="000000"/>
              </a:solidFill>
              <a:latin typeface="Arial"/>
              <a:ea typeface="Arial"/>
              <a:cs typeface="Arial"/>
              <a:sym typeface="Arial"/>
            </a:endParaRPr>
          </a:p>
        </p:txBody>
      </p:sp>
      <p:pic>
        <p:nvPicPr>
          <p:cNvPr id="1794" name="Shape 1794"/>
          <p:cNvPicPr preferRelativeResize="0"/>
          <p:nvPr/>
        </p:nvPicPr>
        <p:blipFill>
          <a:blip r:embed="rId3">
            <a:alphaModFix/>
          </a:blip>
          <a:stretch>
            <a:fillRect/>
          </a:stretch>
        </p:blipFill>
        <p:spPr>
          <a:xfrm>
            <a:off x="244475" y="2140951"/>
            <a:ext cx="8899524" cy="2473437"/>
          </a:xfrm>
          <a:prstGeom prst="rect">
            <a:avLst/>
          </a:prstGeom>
          <a:noFill/>
          <a:ln>
            <a:noFill/>
          </a:ln>
        </p:spPr>
      </p:pic>
      <p:sp>
        <p:nvSpPr>
          <p:cNvPr id="1795" name="Shape 1795"/>
          <p:cNvSpPr txBox="1"/>
          <p:nvPr/>
        </p:nvSpPr>
        <p:spPr>
          <a:xfrm>
            <a:off x="2626450" y="4506500"/>
            <a:ext cx="5411100" cy="606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if statement cell</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6623604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1" name="Shape 1801"/>
          <p:cNvSpPr txBox="1"/>
          <p:nvPr/>
        </p:nvSpPr>
        <p:spPr>
          <a:xfrm>
            <a:off x="1093750" y="1107200"/>
            <a:ext cx="7583700" cy="60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Searching for  interpretable cells</a:t>
            </a:r>
          </a:p>
        </p:txBody>
      </p:sp>
      <p:sp>
        <p:nvSpPr>
          <p:cNvPr id="1802" name="Shape 1802"/>
          <p:cNvSpPr txBox="1"/>
          <p:nvPr/>
        </p:nvSpPr>
        <p:spPr>
          <a:xfrm>
            <a:off x="81275" y="5087200"/>
            <a:ext cx="8424000" cy="34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110000"/>
            </a:pPr>
            <a:r>
              <a:rPr lang="en" sz="1000" kern="0">
                <a:solidFill>
                  <a:srgbClr val="000000"/>
                </a:solidFill>
                <a:latin typeface="Arial"/>
                <a:ea typeface="Arial"/>
                <a:cs typeface="Arial"/>
                <a:sym typeface="Arial"/>
              </a:rPr>
              <a:t>Karpathy, Johnson, and Fei-Fei: Visualizing and Understanding Recurrent Networks, ICLR Workshop 2016</a:t>
            </a:r>
          </a:p>
          <a:p>
            <a:pPr algn="l" eaLnBrk="1" fontAlgn="auto" hangingPunct="1">
              <a:spcBef>
                <a:spcPts val="0"/>
              </a:spcBef>
              <a:spcAft>
                <a:spcPts val="0"/>
              </a:spcAft>
              <a:buClr>
                <a:srgbClr val="000000"/>
              </a:buClr>
              <a:buSzPct val="183333"/>
            </a:pPr>
            <a:r>
              <a:rPr lang="en" sz="600" kern="0">
                <a:solidFill>
                  <a:srgbClr val="999999"/>
                </a:solidFill>
                <a:latin typeface="Arial"/>
                <a:ea typeface="Arial"/>
                <a:cs typeface="Arial"/>
                <a:sym typeface="Arial"/>
              </a:rPr>
              <a:t>Figures copyright Karpathy, Johnson, and Fei-Fei, 2015; reproduced with permission</a:t>
            </a:r>
          </a:p>
          <a:p>
            <a:pPr algn="l" eaLnBrk="1" fontAlgn="auto" hangingPunct="1">
              <a:spcBef>
                <a:spcPts val="0"/>
              </a:spcBef>
              <a:spcAft>
                <a:spcPts val="0"/>
              </a:spcAft>
              <a:buClr>
                <a:srgbClr val="000000"/>
              </a:buClr>
            </a:pPr>
            <a:endParaRPr sz="1000" kern="0">
              <a:solidFill>
                <a:srgbClr val="000000"/>
              </a:solidFill>
              <a:latin typeface="Arial"/>
              <a:ea typeface="Arial"/>
              <a:cs typeface="Arial"/>
              <a:sym typeface="Arial"/>
            </a:endParaRPr>
          </a:p>
        </p:txBody>
      </p:sp>
      <p:pic>
        <p:nvPicPr>
          <p:cNvPr id="1803" name="Shape 1803"/>
          <p:cNvPicPr preferRelativeResize="0"/>
          <p:nvPr/>
        </p:nvPicPr>
        <p:blipFill>
          <a:blip r:embed="rId3">
            <a:alphaModFix/>
          </a:blip>
          <a:stretch>
            <a:fillRect/>
          </a:stretch>
        </p:blipFill>
        <p:spPr>
          <a:xfrm>
            <a:off x="719718" y="1751639"/>
            <a:ext cx="7503372" cy="3446635"/>
          </a:xfrm>
          <a:prstGeom prst="rect">
            <a:avLst/>
          </a:prstGeom>
          <a:noFill/>
          <a:ln>
            <a:noFill/>
          </a:ln>
        </p:spPr>
      </p:pic>
      <p:sp>
        <p:nvSpPr>
          <p:cNvPr id="1804" name="Shape 1804"/>
          <p:cNvSpPr txBox="1"/>
          <p:nvPr/>
        </p:nvSpPr>
        <p:spPr>
          <a:xfrm>
            <a:off x="3743252" y="4614350"/>
            <a:ext cx="3018600" cy="54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quote/comment cell</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6262582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10" name="Shape 1810"/>
          <p:cNvSpPr txBox="1"/>
          <p:nvPr/>
        </p:nvSpPr>
        <p:spPr>
          <a:xfrm>
            <a:off x="1093750" y="1107200"/>
            <a:ext cx="7583700" cy="60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Searching for  interpretable cells</a:t>
            </a:r>
          </a:p>
        </p:txBody>
      </p:sp>
      <p:sp>
        <p:nvSpPr>
          <p:cNvPr id="1811" name="Shape 1811"/>
          <p:cNvSpPr txBox="1"/>
          <p:nvPr/>
        </p:nvSpPr>
        <p:spPr>
          <a:xfrm>
            <a:off x="81275" y="5087200"/>
            <a:ext cx="8424000" cy="34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110000"/>
            </a:pPr>
            <a:r>
              <a:rPr lang="en" sz="1000" kern="0">
                <a:solidFill>
                  <a:srgbClr val="000000"/>
                </a:solidFill>
                <a:latin typeface="Arial"/>
                <a:ea typeface="Arial"/>
                <a:cs typeface="Arial"/>
                <a:sym typeface="Arial"/>
              </a:rPr>
              <a:t>Karpathy, Johnson, and Fei-Fei: Visualizing and Understanding Recurrent Networks, ICLR Workshop 2016</a:t>
            </a:r>
          </a:p>
          <a:p>
            <a:pPr algn="l" eaLnBrk="1" fontAlgn="auto" hangingPunct="1">
              <a:spcBef>
                <a:spcPts val="0"/>
              </a:spcBef>
              <a:spcAft>
                <a:spcPts val="0"/>
              </a:spcAft>
              <a:buClr>
                <a:srgbClr val="000000"/>
              </a:buClr>
              <a:buSzPct val="183333"/>
            </a:pPr>
            <a:r>
              <a:rPr lang="en" sz="600" kern="0">
                <a:solidFill>
                  <a:srgbClr val="999999"/>
                </a:solidFill>
                <a:latin typeface="Arial"/>
                <a:ea typeface="Arial"/>
                <a:cs typeface="Arial"/>
                <a:sym typeface="Arial"/>
              </a:rPr>
              <a:t>Figures copyright Karpathy, Johnson, and Fei-Fei, 2015; reproduced with permission</a:t>
            </a:r>
          </a:p>
          <a:p>
            <a:pPr algn="l" eaLnBrk="1" fontAlgn="auto" hangingPunct="1">
              <a:spcBef>
                <a:spcPts val="0"/>
              </a:spcBef>
              <a:spcAft>
                <a:spcPts val="0"/>
              </a:spcAft>
              <a:buClr>
                <a:srgbClr val="000000"/>
              </a:buClr>
            </a:pPr>
            <a:endParaRPr sz="1000" kern="0">
              <a:solidFill>
                <a:srgbClr val="000000"/>
              </a:solidFill>
              <a:latin typeface="Arial"/>
              <a:ea typeface="Arial"/>
              <a:cs typeface="Arial"/>
              <a:sym typeface="Arial"/>
            </a:endParaRPr>
          </a:p>
        </p:txBody>
      </p:sp>
      <p:pic>
        <p:nvPicPr>
          <p:cNvPr id="1812" name="Shape 1812"/>
          <p:cNvPicPr preferRelativeResize="0"/>
          <p:nvPr/>
        </p:nvPicPr>
        <p:blipFill>
          <a:blip r:embed="rId3">
            <a:alphaModFix/>
          </a:blip>
          <a:stretch>
            <a:fillRect/>
          </a:stretch>
        </p:blipFill>
        <p:spPr>
          <a:xfrm>
            <a:off x="126100" y="2430375"/>
            <a:ext cx="8805350" cy="1847100"/>
          </a:xfrm>
          <a:prstGeom prst="rect">
            <a:avLst/>
          </a:prstGeom>
          <a:noFill/>
          <a:ln>
            <a:noFill/>
          </a:ln>
        </p:spPr>
      </p:pic>
      <p:sp>
        <p:nvSpPr>
          <p:cNvPr id="1813" name="Shape 1813"/>
          <p:cNvSpPr txBox="1"/>
          <p:nvPr/>
        </p:nvSpPr>
        <p:spPr>
          <a:xfrm>
            <a:off x="2472225" y="4190500"/>
            <a:ext cx="2342700" cy="606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code depth cell</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461160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cxnSp>
        <p:nvCxnSpPr>
          <p:cNvPr id="2347" name="Shape 2347"/>
          <p:cNvCxnSpPr/>
          <p:nvPr/>
        </p:nvCxnSpPr>
        <p:spPr>
          <a:xfrm>
            <a:off x="5216628" y="5167737"/>
            <a:ext cx="2688600" cy="0"/>
          </a:xfrm>
          <a:prstGeom prst="straightConnector1">
            <a:avLst/>
          </a:prstGeom>
          <a:noFill/>
          <a:ln w="19050" cap="flat" cmpd="sng">
            <a:solidFill>
              <a:srgbClr val="666666"/>
            </a:solidFill>
            <a:prstDash val="solid"/>
            <a:round/>
            <a:headEnd type="none" w="lg" len="lg"/>
            <a:tailEnd type="triangle" w="lg" len="lg"/>
          </a:ln>
        </p:spPr>
      </p:cxnSp>
      <p:sp>
        <p:nvSpPr>
          <p:cNvPr id="2348" name="Shape 2348"/>
          <p:cNvSpPr txBox="1"/>
          <p:nvPr/>
        </p:nvSpPr>
        <p:spPr>
          <a:xfrm>
            <a:off x="6112900" y="5132650"/>
            <a:ext cx="786300" cy="322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time</a:t>
            </a:r>
          </a:p>
        </p:txBody>
      </p:sp>
      <p:cxnSp>
        <p:nvCxnSpPr>
          <p:cNvPr id="2349" name="Shape 2349"/>
          <p:cNvCxnSpPr/>
          <p:nvPr/>
        </p:nvCxnSpPr>
        <p:spPr>
          <a:xfrm rot="10800000">
            <a:off x="4768602" y="955882"/>
            <a:ext cx="0" cy="4119600"/>
          </a:xfrm>
          <a:prstGeom prst="straightConnector1">
            <a:avLst/>
          </a:prstGeom>
          <a:noFill/>
          <a:ln w="19050" cap="flat" cmpd="sng">
            <a:solidFill>
              <a:srgbClr val="666666"/>
            </a:solidFill>
            <a:prstDash val="solid"/>
            <a:round/>
            <a:headEnd type="none" w="lg" len="lg"/>
            <a:tailEnd type="triangle" w="lg" len="lg"/>
          </a:ln>
        </p:spPr>
      </p:cxnSp>
      <p:sp>
        <p:nvSpPr>
          <p:cNvPr id="2350" name="Shape 2350"/>
          <p:cNvSpPr txBox="1"/>
          <p:nvPr/>
        </p:nvSpPr>
        <p:spPr>
          <a:xfrm>
            <a:off x="4178803" y="4424875"/>
            <a:ext cx="659400" cy="748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depth</a:t>
            </a:r>
          </a:p>
        </p:txBody>
      </p:sp>
      <p:pic>
        <p:nvPicPr>
          <p:cNvPr id="2351" name="Shape 2351"/>
          <p:cNvPicPr preferRelativeResize="0"/>
          <p:nvPr/>
        </p:nvPicPr>
        <p:blipFill>
          <a:blip r:embed="rId3">
            <a:alphaModFix/>
          </a:blip>
          <a:stretch>
            <a:fillRect/>
          </a:stretch>
        </p:blipFill>
        <p:spPr>
          <a:xfrm>
            <a:off x="657877" y="1523045"/>
            <a:ext cx="2226530" cy="650831"/>
          </a:xfrm>
          <a:prstGeom prst="rect">
            <a:avLst/>
          </a:prstGeom>
          <a:noFill/>
          <a:ln>
            <a:noFill/>
          </a:ln>
        </p:spPr>
      </p:pic>
      <p:sp>
        <p:nvSpPr>
          <p:cNvPr id="2352" name="Shape 2352"/>
          <p:cNvSpPr txBox="1"/>
          <p:nvPr/>
        </p:nvSpPr>
        <p:spPr>
          <a:xfrm>
            <a:off x="125575" y="857250"/>
            <a:ext cx="3847800" cy="490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Multilayer RNNs</a:t>
            </a:r>
          </a:p>
        </p:txBody>
      </p:sp>
      <p:pic>
        <p:nvPicPr>
          <p:cNvPr id="2353" name="Shape 2353"/>
          <p:cNvPicPr preferRelativeResize="0"/>
          <p:nvPr/>
        </p:nvPicPr>
        <p:blipFill>
          <a:blip r:embed="rId4">
            <a:alphaModFix/>
          </a:blip>
          <a:stretch>
            <a:fillRect/>
          </a:stretch>
        </p:blipFill>
        <p:spPr>
          <a:xfrm>
            <a:off x="657867" y="2258579"/>
            <a:ext cx="659395" cy="256907"/>
          </a:xfrm>
          <a:prstGeom prst="rect">
            <a:avLst/>
          </a:prstGeom>
          <a:noFill/>
          <a:ln>
            <a:noFill/>
          </a:ln>
        </p:spPr>
      </p:pic>
      <p:sp>
        <p:nvSpPr>
          <p:cNvPr id="2354" name="Shape 2354"/>
          <p:cNvSpPr/>
          <p:nvPr/>
        </p:nvSpPr>
        <p:spPr>
          <a:xfrm>
            <a:off x="876507" y="1523044"/>
            <a:ext cx="2007900" cy="731100"/>
          </a:xfrm>
          <a:prstGeom prst="rect">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2355" name="Shape 2355"/>
          <p:cNvPicPr preferRelativeResize="0"/>
          <p:nvPr/>
        </p:nvPicPr>
        <p:blipFill>
          <a:blip r:embed="rId5">
            <a:alphaModFix/>
          </a:blip>
          <a:stretch>
            <a:fillRect/>
          </a:stretch>
        </p:blipFill>
        <p:spPr>
          <a:xfrm>
            <a:off x="1869085" y="2275705"/>
            <a:ext cx="325415" cy="222652"/>
          </a:xfrm>
          <a:prstGeom prst="rect">
            <a:avLst/>
          </a:prstGeom>
          <a:noFill/>
          <a:ln>
            <a:noFill/>
          </a:ln>
        </p:spPr>
      </p:pic>
      <p:pic>
        <p:nvPicPr>
          <p:cNvPr id="2356" name="Shape 2356"/>
          <p:cNvPicPr preferRelativeResize="0"/>
          <p:nvPr/>
        </p:nvPicPr>
        <p:blipFill>
          <a:blip r:embed="rId6">
            <a:alphaModFix/>
          </a:blip>
          <a:stretch>
            <a:fillRect/>
          </a:stretch>
        </p:blipFill>
        <p:spPr>
          <a:xfrm>
            <a:off x="2222663" y="2258579"/>
            <a:ext cx="753594" cy="256907"/>
          </a:xfrm>
          <a:prstGeom prst="rect">
            <a:avLst/>
          </a:prstGeom>
          <a:noFill/>
          <a:ln>
            <a:noFill/>
          </a:ln>
        </p:spPr>
      </p:pic>
      <p:sp>
        <p:nvSpPr>
          <p:cNvPr id="2364" name="Shape 2364"/>
          <p:cNvSpPr/>
          <p:nvPr/>
        </p:nvSpPr>
        <p:spPr>
          <a:xfrm>
            <a:off x="5073255" y="3586639"/>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65" name="Shape 2365"/>
          <p:cNvSpPr/>
          <p:nvPr/>
        </p:nvSpPr>
        <p:spPr>
          <a:xfrm>
            <a:off x="5073255" y="2714897"/>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66" name="Shape 2366"/>
          <p:cNvSpPr/>
          <p:nvPr/>
        </p:nvSpPr>
        <p:spPr>
          <a:xfrm>
            <a:off x="5073255" y="1843155"/>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67" name="Shape 2367"/>
          <p:cNvSpPr/>
          <p:nvPr/>
        </p:nvSpPr>
        <p:spPr>
          <a:xfrm>
            <a:off x="5521331" y="3586639"/>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68" name="Shape 2368"/>
          <p:cNvSpPr/>
          <p:nvPr/>
        </p:nvSpPr>
        <p:spPr>
          <a:xfrm>
            <a:off x="5521331" y="2714897"/>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69" name="Shape 2369"/>
          <p:cNvSpPr/>
          <p:nvPr/>
        </p:nvSpPr>
        <p:spPr>
          <a:xfrm>
            <a:off x="5521331" y="1843155"/>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70" name="Shape 2370"/>
          <p:cNvSpPr/>
          <p:nvPr/>
        </p:nvSpPr>
        <p:spPr>
          <a:xfrm>
            <a:off x="5969433" y="3586639"/>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71" name="Shape 2371"/>
          <p:cNvSpPr/>
          <p:nvPr/>
        </p:nvSpPr>
        <p:spPr>
          <a:xfrm>
            <a:off x="5969433" y="2714897"/>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72" name="Shape 2372"/>
          <p:cNvSpPr/>
          <p:nvPr/>
        </p:nvSpPr>
        <p:spPr>
          <a:xfrm>
            <a:off x="5969433" y="1843155"/>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73" name="Shape 2373"/>
          <p:cNvSpPr/>
          <p:nvPr/>
        </p:nvSpPr>
        <p:spPr>
          <a:xfrm>
            <a:off x="6417510" y="3586639"/>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74" name="Shape 2374"/>
          <p:cNvSpPr/>
          <p:nvPr/>
        </p:nvSpPr>
        <p:spPr>
          <a:xfrm>
            <a:off x="6417510" y="2714897"/>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75" name="Shape 2375"/>
          <p:cNvSpPr/>
          <p:nvPr/>
        </p:nvSpPr>
        <p:spPr>
          <a:xfrm>
            <a:off x="6417510" y="1843155"/>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76" name="Shape 2376"/>
          <p:cNvSpPr/>
          <p:nvPr/>
        </p:nvSpPr>
        <p:spPr>
          <a:xfrm>
            <a:off x="6865586" y="3586639"/>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77" name="Shape 2377"/>
          <p:cNvSpPr/>
          <p:nvPr/>
        </p:nvSpPr>
        <p:spPr>
          <a:xfrm>
            <a:off x="6865586" y="2714897"/>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78" name="Shape 2378"/>
          <p:cNvSpPr/>
          <p:nvPr/>
        </p:nvSpPr>
        <p:spPr>
          <a:xfrm>
            <a:off x="6865586" y="1843155"/>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79" name="Shape 2379"/>
          <p:cNvSpPr/>
          <p:nvPr/>
        </p:nvSpPr>
        <p:spPr>
          <a:xfrm>
            <a:off x="7313662" y="3586639"/>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80" name="Shape 2380"/>
          <p:cNvSpPr/>
          <p:nvPr/>
        </p:nvSpPr>
        <p:spPr>
          <a:xfrm>
            <a:off x="7313662" y="2714897"/>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81" name="Shape 2381"/>
          <p:cNvSpPr/>
          <p:nvPr/>
        </p:nvSpPr>
        <p:spPr>
          <a:xfrm>
            <a:off x="7313662" y="1843155"/>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82" name="Shape 2382"/>
          <p:cNvSpPr/>
          <p:nvPr/>
        </p:nvSpPr>
        <p:spPr>
          <a:xfrm>
            <a:off x="7761738" y="3586639"/>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83" name="Shape 2383"/>
          <p:cNvSpPr/>
          <p:nvPr/>
        </p:nvSpPr>
        <p:spPr>
          <a:xfrm>
            <a:off x="7761738" y="2714897"/>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84" name="Shape 2384"/>
          <p:cNvSpPr/>
          <p:nvPr/>
        </p:nvSpPr>
        <p:spPr>
          <a:xfrm>
            <a:off x="7761738" y="1843155"/>
            <a:ext cx="219900" cy="631500"/>
          </a:xfrm>
          <a:prstGeom prst="rect">
            <a:avLst/>
          </a:prstGeom>
          <a:solidFill>
            <a:srgbClr val="FFF2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85" name="Shape 2385"/>
          <p:cNvSpPr/>
          <p:nvPr/>
        </p:nvSpPr>
        <p:spPr>
          <a:xfrm>
            <a:off x="5106749" y="3553145"/>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86" name="Shape 2386"/>
          <p:cNvSpPr/>
          <p:nvPr/>
        </p:nvSpPr>
        <p:spPr>
          <a:xfrm>
            <a:off x="5106749" y="268140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87" name="Shape 2387"/>
          <p:cNvSpPr/>
          <p:nvPr/>
        </p:nvSpPr>
        <p:spPr>
          <a:xfrm>
            <a:off x="5106749" y="1809661"/>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388" name="Shape 2388"/>
          <p:cNvCxnSpPr>
            <a:stCxn id="2385" idx="0"/>
            <a:endCxn id="2386" idx="2"/>
          </p:cNvCxnSpPr>
          <p:nvPr/>
        </p:nvCxnSpPr>
        <p:spPr>
          <a:xfrm rot="10800000">
            <a:off x="5216699" y="331284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389" name="Shape 2389"/>
          <p:cNvCxnSpPr>
            <a:stCxn id="2386" idx="0"/>
            <a:endCxn id="2387" idx="2"/>
          </p:cNvCxnSpPr>
          <p:nvPr/>
        </p:nvCxnSpPr>
        <p:spPr>
          <a:xfrm rot="10800000">
            <a:off x="5216699" y="2441103"/>
            <a:ext cx="0" cy="240300"/>
          </a:xfrm>
          <a:prstGeom prst="straightConnector1">
            <a:avLst/>
          </a:prstGeom>
          <a:noFill/>
          <a:ln w="19050" cap="flat" cmpd="sng">
            <a:solidFill>
              <a:srgbClr val="666666"/>
            </a:solidFill>
            <a:prstDash val="solid"/>
            <a:round/>
            <a:headEnd type="none" w="lg" len="lg"/>
            <a:tailEnd type="triangle" w="lg" len="lg"/>
          </a:ln>
        </p:spPr>
      </p:cxnSp>
      <p:sp>
        <p:nvSpPr>
          <p:cNvPr id="2390" name="Shape 2390"/>
          <p:cNvSpPr/>
          <p:nvPr/>
        </p:nvSpPr>
        <p:spPr>
          <a:xfrm>
            <a:off x="5554825" y="3553145"/>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91" name="Shape 2391"/>
          <p:cNvSpPr/>
          <p:nvPr/>
        </p:nvSpPr>
        <p:spPr>
          <a:xfrm>
            <a:off x="5554825" y="268140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92" name="Shape 2392"/>
          <p:cNvSpPr/>
          <p:nvPr/>
        </p:nvSpPr>
        <p:spPr>
          <a:xfrm>
            <a:off x="5554825" y="1809661"/>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393" name="Shape 2393"/>
          <p:cNvCxnSpPr>
            <a:stCxn id="2390" idx="0"/>
            <a:endCxn id="2391" idx="2"/>
          </p:cNvCxnSpPr>
          <p:nvPr/>
        </p:nvCxnSpPr>
        <p:spPr>
          <a:xfrm rot="10800000">
            <a:off x="5664775" y="331284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394" name="Shape 2394"/>
          <p:cNvCxnSpPr>
            <a:stCxn id="2391" idx="0"/>
            <a:endCxn id="2392" idx="2"/>
          </p:cNvCxnSpPr>
          <p:nvPr/>
        </p:nvCxnSpPr>
        <p:spPr>
          <a:xfrm rot="10800000">
            <a:off x="5664775" y="2441103"/>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395" name="Shape 2395"/>
          <p:cNvCxnSpPr>
            <a:stCxn id="2387" idx="3"/>
            <a:endCxn id="2392" idx="1"/>
          </p:cNvCxnSpPr>
          <p:nvPr/>
        </p:nvCxnSpPr>
        <p:spPr>
          <a:xfrm>
            <a:off x="5326649" y="2125411"/>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396" name="Shape 2396"/>
          <p:cNvCxnSpPr>
            <a:stCxn id="2386" idx="3"/>
            <a:endCxn id="2391" idx="1"/>
          </p:cNvCxnSpPr>
          <p:nvPr/>
        </p:nvCxnSpPr>
        <p:spPr>
          <a:xfrm>
            <a:off x="5326649" y="2997153"/>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397" name="Shape 2397"/>
          <p:cNvCxnSpPr>
            <a:stCxn id="2385" idx="3"/>
            <a:endCxn id="2390" idx="1"/>
          </p:cNvCxnSpPr>
          <p:nvPr/>
        </p:nvCxnSpPr>
        <p:spPr>
          <a:xfrm>
            <a:off x="5326649" y="3868895"/>
            <a:ext cx="228300" cy="0"/>
          </a:xfrm>
          <a:prstGeom prst="straightConnector1">
            <a:avLst/>
          </a:prstGeom>
          <a:noFill/>
          <a:ln w="19050" cap="flat" cmpd="sng">
            <a:solidFill>
              <a:srgbClr val="666666"/>
            </a:solidFill>
            <a:prstDash val="solid"/>
            <a:round/>
            <a:headEnd type="none" w="lg" len="lg"/>
            <a:tailEnd type="triangle" w="lg" len="lg"/>
          </a:ln>
        </p:spPr>
      </p:cxnSp>
      <p:sp>
        <p:nvSpPr>
          <p:cNvPr id="2398" name="Shape 2398"/>
          <p:cNvSpPr/>
          <p:nvPr/>
        </p:nvSpPr>
        <p:spPr>
          <a:xfrm>
            <a:off x="6002928" y="3553145"/>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99" name="Shape 2399"/>
          <p:cNvSpPr/>
          <p:nvPr/>
        </p:nvSpPr>
        <p:spPr>
          <a:xfrm>
            <a:off x="6002928" y="268140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00" name="Shape 2400"/>
          <p:cNvSpPr/>
          <p:nvPr/>
        </p:nvSpPr>
        <p:spPr>
          <a:xfrm>
            <a:off x="6002928" y="1809661"/>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01" name="Shape 2401"/>
          <p:cNvCxnSpPr>
            <a:stCxn id="2398" idx="0"/>
            <a:endCxn id="2399" idx="2"/>
          </p:cNvCxnSpPr>
          <p:nvPr/>
        </p:nvCxnSpPr>
        <p:spPr>
          <a:xfrm rot="10800000">
            <a:off x="6112878" y="331284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402" name="Shape 2402"/>
          <p:cNvCxnSpPr>
            <a:stCxn id="2399" idx="0"/>
            <a:endCxn id="2400" idx="2"/>
          </p:cNvCxnSpPr>
          <p:nvPr/>
        </p:nvCxnSpPr>
        <p:spPr>
          <a:xfrm rot="10800000">
            <a:off x="6112878" y="2441103"/>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403" name="Shape 2403"/>
          <p:cNvCxnSpPr>
            <a:endCxn id="2400" idx="1"/>
          </p:cNvCxnSpPr>
          <p:nvPr/>
        </p:nvCxnSpPr>
        <p:spPr>
          <a:xfrm>
            <a:off x="5774628" y="2125411"/>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404" name="Shape 2404"/>
          <p:cNvCxnSpPr>
            <a:endCxn id="2399" idx="1"/>
          </p:cNvCxnSpPr>
          <p:nvPr/>
        </p:nvCxnSpPr>
        <p:spPr>
          <a:xfrm>
            <a:off x="5774628" y="2997153"/>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405" name="Shape 2405"/>
          <p:cNvCxnSpPr>
            <a:endCxn id="2398" idx="1"/>
          </p:cNvCxnSpPr>
          <p:nvPr/>
        </p:nvCxnSpPr>
        <p:spPr>
          <a:xfrm>
            <a:off x="5774628" y="3868895"/>
            <a:ext cx="228300" cy="0"/>
          </a:xfrm>
          <a:prstGeom prst="straightConnector1">
            <a:avLst/>
          </a:prstGeom>
          <a:noFill/>
          <a:ln w="19050" cap="flat" cmpd="sng">
            <a:solidFill>
              <a:srgbClr val="666666"/>
            </a:solidFill>
            <a:prstDash val="solid"/>
            <a:round/>
            <a:headEnd type="none" w="lg" len="lg"/>
            <a:tailEnd type="triangle" w="lg" len="lg"/>
          </a:ln>
        </p:spPr>
      </p:cxnSp>
      <p:sp>
        <p:nvSpPr>
          <p:cNvPr id="2406" name="Shape 2406"/>
          <p:cNvSpPr/>
          <p:nvPr/>
        </p:nvSpPr>
        <p:spPr>
          <a:xfrm>
            <a:off x="6451004" y="3553145"/>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07" name="Shape 2407"/>
          <p:cNvSpPr/>
          <p:nvPr/>
        </p:nvSpPr>
        <p:spPr>
          <a:xfrm>
            <a:off x="6451004" y="268140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08" name="Shape 2408"/>
          <p:cNvSpPr/>
          <p:nvPr/>
        </p:nvSpPr>
        <p:spPr>
          <a:xfrm>
            <a:off x="6451004" y="1809661"/>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09" name="Shape 2409"/>
          <p:cNvCxnSpPr>
            <a:stCxn id="2406" idx="0"/>
            <a:endCxn id="2407" idx="2"/>
          </p:cNvCxnSpPr>
          <p:nvPr/>
        </p:nvCxnSpPr>
        <p:spPr>
          <a:xfrm rot="10800000">
            <a:off x="6560954" y="331284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410" name="Shape 2410"/>
          <p:cNvCxnSpPr>
            <a:stCxn id="2407" idx="0"/>
            <a:endCxn id="2408" idx="2"/>
          </p:cNvCxnSpPr>
          <p:nvPr/>
        </p:nvCxnSpPr>
        <p:spPr>
          <a:xfrm rot="10800000">
            <a:off x="6560954" y="2441103"/>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411" name="Shape 2411"/>
          <p:cNvCxnSpPr>
            <a:endCxn id="2408" idx="1"/>
          </p:cNvCxnSpPr>
          <p:nvPr/>
        </p:nvCxnSpPr>
        <p:spPr>
          <a:xfrm>
            <a:off x="6222704" y="2125411"/>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412" name="Shape 2412"/>
          <p:cNvCxnSpPr>
            <a:endCxn id="2407" idx="1"/>
          </p:cNvCxnSpPr>
          <p:nvPr/>
        </p:nvCxnSpPr>
        <p:spPr>
          <a:xfrm>
            <a:off x="6222704" y="2997153"/>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413" name="Shape 2413"/>
          <p:cNvCxnSpPr>
            <a:endCxn id="2406" idx="1"/>
          </p:cNvCxnSpPr>
          <p:nvPr/>
        </p:nvCxnSpPr>
        <p:spPr>
          <a:xfrm>
            <a:off x="6222704" y="3868895"/>
            <a:ext cx="228300" cy="0"/>
          </a:xfrm>
          <a:prstGeom prst="straightConnector1">
            <a:avLst/>
          </a:prstGeom>
          <a:noFill/>
          <a:ln w="19050" cap="flat" cmpd="sng">
            <a:solidFill>
              <a:srgbClr val="666666"/>
            </a:solidFill>
            <a:prstDash val="solid"/>
            <a:round/>
            <a:headEnd type="none" w="lg" len="lg"/>
            <a:tailEnd type="triangle" w="lg" len="lg"/>
          </a:ln>
        </p:spPr>
      </p:cxnSp>
      <p:sp>
        <p:nvSpPr>
          <p:cNvPr id="2414" name="Shape 2414"/>
          <p:cNvSpPr/>
          <p:nvPr/>
        </p:nvSpPr>
        <p:spPr>
          <a:xfrm>
            <a:off x="6899080" y="3553145"/>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15" name="Shape 2415"/>
          <p:cNvSpPr/>
          <p:nvPr/>
        </p:nvSpPr>
        <p:spPr>
          <a:xfrm>
            <a:off x="6899080" y="268140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16" name="Shape 2416"/>
          <p:cNvSpPr/>
          <p:nvPr/>
        </p:nvSpPr>
        <p:spPr>
          <a:xfrm>
            <a:off x="6899080" y="1809661"/>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17" name="Shape 2417"/>
          <p:cNvCxnSpPr>
            <a:stCxn id="2414" idx="0"/>
            <a:endCxn id="2415" idx="2"/>
          </p:cNvCxnSpPr>
          <p:nvPr/>
        </p:nvCxnSpPr>
        <p:spPr>
          <a:xfrm rot="10800000">
            <a:off x="7009030" y="331284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418" name="Shape 2418"/>
          <p:cNvCxnSpPr>
            <a:stCxn id="2415" idx="0"/>
            <a:endCxn id="2416" idx="2"/>
          </p:cNvCxnSpPr>
          <p:nvPr/>
        </p:nvCxnSpPr>
        <p:spPr>
          <a:xfrm rot="10800000">
            <a:off x="7009030" y="2441103"/>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419" name="Shape 2419"/>
          <p:cNvCxnSpPr>
            <a:endCxn id="2416" idx="1"/>
          </p:cNvCxnSpPr>
          <p:nvPr/>
        </p:nvCxnSpPr>
        <p:spPr>
          <a:xfrm>
            <a:off x="6670780" y="2125411"/>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420" name="Shape 2420"/>
          <p:cNvCxnSpPr>
            <a:endCxn id="2415" idx="1"/>
          </p:cNvCxnSpPr>
          <p:nvPr/>
        </p:nvCxnSpPr>
        <p:spPr>
          <a:xfrm>
            <a:off x="6670780" y="2997153"/>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421" name="Shape 2421"/>
          <p:cNvCxnSpPr>
            <a:endCxn id="2414" idx="1"/>
          </p:cNvCxnSpPr>
          <p:nvPr/>
        </p:nvCxnSpPr>
        <p:spPr>
          <a:xfrm>
            <a:off x="6670780" y="3868895"/>
            <a:ext cx="228300" cy="0"/>
          </a:xfrm>
          <a:prstGeom prst="straightConnector1">
            <a:avLst/>
          </a:prstGeom>
          <a:noFill/>
          <a:ln w="19050" cap="flat" cmpd="sng">
            <a:solidFill>
              <a:srgbClr val="666666"/>
            </a:solidFill>
            <a:prstDash val="solid"/>
            <a:round/>
            <a:headEnd type="none" w="lg" len="lg"/>
            <a:tailEnd type="triangle" w="lg" len="lg"/>
          </a:ln>
        </p:spPr>
      </p:cxnSp>
      <p:sp>
        <p:nvSpPr>
          <p:cNvPr id="2422" name="Shape 2422"/>
          <p:cNvSpPr/>
          <p:nvPr/>
        </p:nvSpPr>
        <p:spPr>
          <a:xfrm>
            <a:off x="7347157" y="3553145"/>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23" name="Shape 2423"/>
          <p:cNvSpPr/>
          <p:nvPr/>
        </p:nvSpPr>
        <p:spPr>
          <a:xfrm>
            <a:off x="7347157" y="268140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24" name="Shape 2424"/>
          <p:cNvSpPr/>
          <p:nvPr/>
        </p:nvSpPr>
        <p:spPr>
          <a:xfrm>
            <a:off x="7347157" y="1809661"/>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25" name="Shape 2425"/>
          <p:cNvCxnSpPr>
            <a:stCxn id="2422" idx="0"/>
            <a:endCxn id="2423" idx="2"/>
          </p:cNvCxnSpPr>
          <p:nvPr/>
        </p:nvCxnSpPr>
        <p:spPr>
          <a:xfrm rot="10800000">
            <a:off x="7457107" y="331284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426" name="Shape 2426"/>
          <p:cNvCxnSpPr>
            <a:stCxn id="2423" idx="0"/>
            <a:endCxn id="2424" idx="2"/>
          </p:cNvCxnSpPr>
          <p:nvPr/>
        </p:nvCxnSpPr>
        <p:spPr>
          <a:xfrm rot="10800000">
            <a:off x="7457107" y="2441103"/>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427" name="Shape 2427"/>
          <p:cNvCxnSpPr>
            <a:endCxn id="2424" idx="1"/>
          </p:cNvCxnSpPr>
          <p:nvPr/>
        </p:nvCxnSpPr>
        <p:spPr>
          <a:xfrm>
            <a:off x="7118857" y="2125411"/>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428" name="Shape 2428"/>
          <p:cNvCxnSpPr>
            <a:endCxn id="2423" idx="1"/>
          </p:cNvCxnSpPr>
          <p:nvPr/>
        </p:nvCxnSpPr>
        <p:spPr>
          <a:xfrm>
            <a:off x="7118857" y="2997153"/>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429" name="Shape 2429"/>
          <p:cNvCxnSpPr>
            <a:endCxn id="2422" idx="1"/>
          </p:cNvCxnSpPr>
          <p:nvPr/>
        </p:nvCxnSpPr>
        <p:spPr>
          <a:xfrm>
            <a:off x="7118857" y="3868895"/>
            <a:ext cx="228300" cy="0"/>
          </a:xfrm>
          <a:prstGeom prst="straightConnector1">
            <a:avLst/>
          </a:prstGeom>
          <a:noFill/>
          <a:ln w="19050" cap="flat" cmpd="sng">
            <a:solidFill>
              <a:srgbClr val="666666"/>
            </a:solidFill>
            <a:prstDash val="solid"/>
            <a:round/>
            <a:headEnd type="none" w="lg" len="lg"/>
            <a:tailEnd type="triangle" w="lg" len="lg"/>
          </a:ln>
        </p:spPr>
      </p:cxnSp>
      <p:sp>
        <p:nvSpPr>
          <p:cNvPr id="2430" name="Shape 2430"/>
          <p:cNvSpPr/>
          <p:nvPr/>
        </p:nvSpPr>
        <p:spPr>
          <a:xfrm>
            <a:off x="7795232" y="3553145"/>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31" name="Shape 2431"/>
          <p:cNvSpPr/>
          <p:nvPr/>
        </p:nvSpPr>
        <p:spPr>
          <a:xfrm>
            <a:off x="7795232" y="2681403"/>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32" name="Shape 2432"/>
          <p:cNvSpPr/>
          <p:nvPr/>
        </p:nvSpPr>
        <p:spPr>
          <a:xfrm>
            <a:off x="7795232" y="1809661"/>
            <a:ext cx="219900" cy="631500"/>
          </a:xfrm>
          <a:prstGeom prst="rect">
            <a:avLst/>
          </a:prstGeom>
          <a:solidFill>
            <a:srgbClr val="D9EAD3"/>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33" name="Shape 2433"/>
          <p:cNvCxnSpPr>
            <a:stCxn id="2430" idx="0"/>
            <a:endCxn id="2431" idx="2"/>
          </p:cNvCxnSpPr>
          <p:nvPr/>
        </p:nvCxnSpPr>
        <p:spPr>
          <a:xfrm rot="10800000">
            <a:off x="7905182" y="3312845"/>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434" name="Shape 2434"/>
          <p:cNvCxnSpPr>
            <a:stCxn id="2431" idx="0"/>
            <a:endCxn id="2432" idx="2"/>
          </p:cNvCxnSpPr>
          <p:nvPr/>
        </p:nvCxnSpPr>
        <p:spPr>
          <a:xfrm rot="10800000">
            <a:off x="7905182" y="2441103"/>
            <a:ext cx="0" cy="240300"/>
          </a:xfrm>
          <a:prstGeom prst="straightConnector1">
            <a:avLst/>
          </a:prstGeom>
          <a:noFill/>
          <a:ln w="19050" cap="flat" cmpd="sng">
            <a:solidFill>
              <a:srgbClr val="666666"/>
            </a:solidFill>
            <a:prstDash val="solid"/>
            <a:round/>
            <a:headEnd type="none" w="lg" len="lg"/>
            <a:tailEnd type="triangle" w="lg" len="lg"/>
          </a:ln>
        </p:spPr>
      </p:cxnSp>
      <p:cxnSp>
        <p:nvCxnSpPr>
          <p:cNvPr id="2435" name="Shape 2435"/>
          <p:cNvCxnSpPr>
            <a:endCxn id="2432" idx="1"/>
          </p:cNvCxnSpPr>
          <p:nvPr/>
        </p:nvCxnSpPr>
        <p:spPr>
          <a:xfrm>
            <a:off x="7566932" y="2125411"/>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436" name="Shape 2436"/>
          <p:cNvCxnSpPr>
            <a:endCxn id="2431" idx="1"/>
          </p:cNvCxnSpPr>
          <p:nvPr/>
        </p:nvCxnSpPr>
        <p:spPr>
          <a:xfrm>
            <a:off x="7566932" y="2997153"/>
            <a:ext cx="228300" cy="0"/>
          </a:xfrm>
          <a:prstGeom prst="straightConnector1">
            <a:avLst/>
          </a:prstGeom>
          <a:noFill/>
          <a:ln w="19050" cap="flat" cmpd="sng">
            <a:solidFill>
              <a:srgbClr val="666666"/>
            </a:solidFill>
            <a:prstDash val="solid"/>
            <a:round/>
            <a:headEnd type="none" w="lg" len="lg"/>
            <a:tailEnd type="triangle" w="lg" len="lg"/>
          </a:ln>
        </p:spPr>
      </p:cxnSp>
      <p:cxnSp>
        <p:nvCxnSpPr>
          <p:cNvPr id="2437" name="Shape 2437"/>
          <p:cNvCxnSpPr>
            <a:endCxn id="2430" idx="1"/>
          </p:cNvCxnSpPr>
          <p:nvPr/>
        </p:nvCxnSpPr>
        <p:spPr>
          <a:xfrm>
            <a:off x="7566932" y="3868895"/>
            <a:ext cx="228300" cy="0"/>
          </a:xfrm>
          <a:prstGeom prst="straightConnector1">
            <a:avLst/>
          </a:prstGeom>
          <a:noFill/>
          <a:ln w="19050" cap="flat" cmpd="sng">
            <a:solidFill>
              <a:srgbClr val="666666"/>
            </a:solidFill>
            <a:prstDash val="solid"/>
            <a:round/>
            <a:headEnd type="none" w="lg" len="lg"/>
            <a:tailEnd type="triangle" w="lg" len="lg"/>
          </a:ln>
        </p:spPr>
      </p:cxnSp>
      <p:sp>
        <p:nvSpPr>
          <p:cNvPr id="2438" name="Shape 2438"/>
          <p:cNvSpPr/>
          <p:nvPr/>
        </p:nvSpPr>
        <p:spPr>
          <a:xfrm>
            <a:off x="5106762" y="4424887"/>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39" name="Shape 2439"/>
          <p:cNvCxnSpPr>
            <a:stCxn id="2438" idx="0"/>
          </p:cNvCxnSpPr>
          <p:nvPr/>
        </p:nvCxnSpPr>
        <p:spPr>
          <a:xfrm rot="10800000">
            <a:off x="5216712" y="4184287"/>
            <a:ext cx="0" cy="240600"/>
          </a:xfrm>
          <a:prstGeom prst="straightConnector1">
            <a:avLst/>
          </a:prstGeom>
          <a:noFill/>
          <a:ln w="19050" cap="flat" cmpd="sng">
            <a:solidFill>
              <a:srgbClr val="666666"/>
            </a:solidFill>
            <a:prstDash val="solid"/>
            <a:round/>
            <a:headEnd type="none" w="lg" len="lg"/>
            <a:tailEnd type="triangle" w="lg" len="lg"/>
          </a:ln>
        </p:spPr>
      </p:cxnSp>
      <p:sp>
        <p:nvSpPr>
          <p:cNvPr id="2440" name="Shape 2440"/>
          <p:cNvSpPr/>
          <p:nvPr/>
        </p:nvSpPr>
        <p:spPr>
          <a:xfrm>
            <a:off x="5554838" y="4424887"/>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41" name="Shape 2441"/>
          <p:cNvCxnSpPr>
            <a:stCxn id="2440" idx="0"/>
          </p:cNvCxnSpPr>
          <p:nvPr/>
        </p:nvCxnSpPr>
        <p:spPr>
          <a:xfrm rot="10800000">
            <a:off x="5664788" y="4184287"/>
            <a:ext cx="0" cy="240600"/>
          </a:xfrm>
          <a:prstGeom prst="straightConnector1">
            <a:avLst/>
          </a:prstGeom>
          <a:noFill/>
          <a:ln w="19050" cap="flat" cmpd="sng">
            <a:solidFill>
              <a:srgbClr val="666666"/>
            </a:solidFill>
            <a:prstDash val="solid"/>
            <a:round/>
            <a:headEnd type="none" w="lg" len="lg"/>
            <a:tailEnd type="triangle" w="lg" len="lg"/>
          </a:ln>
        </p:spPr>
      </p:cxnSp>
      <p:sp>
        <p:nvSpPr>
          <p:cNvPr id="2442" name="Shape 2442"/>
          <p:cNvSpPr/>
          <p:nvPr/>
        </p:nvSpPr>
        <p:spPr>
          <a:xfrm>
            <a:off x="6002941" y="4424887"/>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43" name="Shape 2443"/>
          <p:cNvCxnSpPr>
            <a:stCxn id="2442" idx="0"/>
          </p:cNvCxnSpPr>
          <p:nvPr/>
        </p:nvCxnSpPr>
        <p:spPr>
          <a:xfrm rot="10800000">
            <a:off x="6112891" y="4184287"/>
            <a:ext cx="0" cy="240600"/>
          </a:xfrm>
          <a:prstGeom prst="straightConnector1">
            <a:avLst/>
          </a:prstGeom>
          <a:noFill/>
          <a:ln w="19050" cap="flat" cmpd="sng">
            <a:solidFill>
              <a:srgbClr val="666666"/>
            </a:solidFill>
            <a:prstDash val="solid"/>
            <a:round/>
            <a:headEnd type="none" w="lg" len="lg"/>
            <a:tailEnd type="triangle" w="lg" len="lg"/>
          </a:ln>
        </p:spPr>
      </p:cxnSp>
      <p:sp>
        <p:nvSpPr>
          <p:cNvPr id="2444" name="Shape 2444"/>
          <p:cNvSpPr/>
          <p:nvPr/>
        </p:nvSpPr>
        <p:spPr>
          <a:xfrm>
            <a:off x="6451017" y="4424887"/>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45" name="Shape 2445"/>
          <p:cNvCxnSpPr>
            <a:stCxn id="2444" idx="0"/>
          </p:cNvCxnSpPr>
          <p:nvPr/>
        </p:nvCxnSpPr>
        <p:spPr>
          <a:xfrm rot="10800000">
            <a:off x="6560967" y="4184287"/>
            <a:ext cx="0" cy="240600"/>
          </a:xfrm>
          <a:prstGeom prst="straightConnector1">
            <a:avLst/>
          </a:prstGeom>
          <a:noFill/>
          <a:ln w="19050" cap="flat" cmpd="sng">
            <a:solidFill>
              <a:srgbClr val="666666"/>
            </a:solidFill>
            <a:prstDash val="solid"/>
            <a:round/>
            <a:headEnd type="none" w="lg" len="lg"/>
            <a:tailEnd type="triangle" w="lg" len="lg"/>
          </a:ln>
        </p:spPr>
      </p:cxnSp>
      <p:sp>
        <p:nvSpPr>
          <p:cNvPr id="2446" name="Shape 2446"/>
          <p:cNvSpPr/>
          <p:nvPr/>
        </p:nvSpPr>
        <p:spPr>
          <a:xfrm>
            <a:off x="6899093" y="4424887"/>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47" name="Shape 2447"/>
          <p:cNvCxnSpPr>
            <a:stCxn id="2446" idx="0"/>
          </p:cNvCxnSpPr>
          <p:nvPr/>
        </p:nvCxnSpPr>
        <p:spPr>
          <a:xfrm rot="10800000">
            <a:off x="7009043" y="4184287"/>
            <a:ext cx="0" cy="240600"/>
          </a:xfrm>
          <a:prstGeom prst="straightConnector1">
            <a:avLst/>
          </a:prstGeom>
          <a:noFill/>
          <a:ln w="19050" cap="flat" cmpd="sng">
            <a:solidFill>
              <a:srgbClr val="666666"/>
            </a:solidFill>
            <a:prstDash val="solid"/>
            <a:round/>
            <a:headEnd type="none" w="lg" len="lg"/>
            <a:tailEnd type="triangle" w="lg" len="lg"/>
          </a:ln>
        </p:spPr>
      </p:cxnSp>
      <p:sp>
        <p:nvSpPr>
          <p:cNvPr id="2448" name="Shape 2448"/>
          <p:cNvSpPr/>
          <p:nvPr/>
        </p:nvSpPr>
        <p:spPr>
          <a:xfrm>
            <a:off x="7347169" y="4424887"/>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49" name="Shape 2449"/>
          <p:cNvCxnSpPr>
            <a:stCxn id="2448" idx="0"/>
          </p:cNvCxnSpPr>
          <p:nvPr/>
        </p:nvCxnSpPr>
        <p:spPr>
          <a:xfrm rot="10800000">
            <a:off x="7457119" y="4184287"/>
            <a:ext cx="0" cy="240600"/>
          </a:xfrm>
          <a:prstGeom prst="straightConnector1">
            <a:avLst/>
          </a:prstGeom>
          <a:noFill/>
          <a:ln w="19050" cap="flat" cmpd="sng">
            <a:solidFill>
              <a:srgbClr val="666666"/>
            </a:solidFill>
            <a:prstDash val="solid"/>
            <a:round/>
            <a:headEnd type="none" w="lg" len="lg"/>
            <a:tailEnd type="triangle" w="lg" len="lg"/>
          </a:ln>
        </p:spPr>
      </p:cxnSp>
      <p:sp>
        <p:nvSpPr>
          <p:cNvPr id="2450" name="Shape 2450"/>
          <p:cNvSpPr/>
          <p:nvPr/>
        </p:nvSpPr>
        <p:spPr>
          <a:xfrm>
            <a:off x="7795246" y="4424887"/>
            <a:ext cx="219900" cy="631500"/>
          </a:xfrm>
          <a:prstGeom prst="rect">
            <a:avLst/>
          </a:prstGeom>
          <a:solidFill>
            <a:srgbClr val="F4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51" name="Shape 2451"/>
          <p:cNvCxnSpPr>
            <a:stCxn id="2450" idx="0"/>
          </p:cNvCxnSpPr>
          <p:nvPr/>
        </p:nvCxnSpPr>
        <p:spPr>
          <a:xfrm rot="10800000">
            <a:off x="7905196" y="4184287"/>
            <a:ext cx="0" cy="240600"/>
          </a:xfrm>
          <a:prstGeom prst="straightConnector1">
            <a:avLst/>
          </a:prstGeom>
          <a:noFill/>
          <a:ln w="19050" cap="flat" cmpd="sng">
            <a:solidFill>
              <a:srgbClr val="666666"/>
            </a:solidFill>
            <a:prstDash val="solid"/>
            <a:round/>
            <a:headEnd type="none" w="lg" len="lg"/>
            <a:tailEnd type="triangle" w="lg" len="lg"/>
          </a:ln>
        </p:spPr>
      </p:cxnSp>
      <p:sp>
        <p:nvSpPr>
          <p:cNvPr id="2452" name="Shape 2452"/>
          <p:cNvSpPr/>
          <p:nvPr/>
        </p:nvSpPr>
        <p:spPr>
          <a:xfrm>
            <a:off x="5106753" y="937924"/>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53" name="Shape 2453"/>
          <p:cNvSpPr/>
          <p:nvPr/>
        </p:nvSpPr>
        <p:spPr>
          <a:xfrm>
            <a:off x="5554829" y="937924"/>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54" name="Shape 2454"/>
          <p:cNvSpPr/>
          <p:nvPr/>
        </p:nvSpPr>
        <p:spPr>
          <a:xfrm>
            <a:off x="6002932" y="937924"/>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55" name="Shape 2455"/>
          <p:cNvSpPr/>
          <p:nvPr/>
        </p:nvSpPr>
        <p:spPr>
          <a:xfrm>
            <a:off x="6451008" y="937924"/>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56" name="Shape 2456"/>
          <p:cNvSpPr/>
          <p:nvPr/>
        </p:nvSpPr>
        <p:spPr>
          <a:xfrm>
            <a:off x="6899084" y="937924"/>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57" name="Shape 2457"/>
          <p:cNvSpPr/>
          <p:nvPr/>
        </p:nvSpPr>
        <p:spPr>
          <a:xfrm>
            <a:off x="7347160" y="937924"/>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58" name="Shape 2458"/>
          <p:cNvSpPr/>
          <p:nvPr/>
        </p:nvSpPr>
        <p:spPr>
          <a:xfrm>
            <a:off x="7795236" y="937924"/>
            <a:ext cx="219900" cy="631500"/>
          </a:xfrm>
          <a:prstGeom prst="rect">
            <a:avLst/>
          </a:prstGeom>
          <a:solidFill>
            <a:srgbClr val="C9DAF8"/>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459" name="Shape 2459"/>
          <p:cNvCxnSpPr/>
          <p:nvPr/>
        </p:nvCxnSpPr>
        <p:spPr>
          <a:xfrm rot="10800000">
            <a:off x="5216719" y="1569057"/>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2460" name="Shape 2460"/>
          <p:cNvCxnSpPr/>
          <p:nvPr/>
        </p:nvCxnSpPr>
        <p:spPr>
          <a:xfrm rot="10800000">
            <a:off x="5664795" y="1569057"/>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2461" name="Shape 2461"/>
          <p:cNvCxnSpPr/>
          <p:nvPr/>
        </p:nvCxnSpPr>
        <p:spPr>
          <a:xfrm rot="10800000">
            <a:off x="6112898" y="1569057"/>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2462" name="Shape 2462"/>
          <p:cNvCxnSpPr/>
          <p:nvPr/>
        </p:nvCxnSpPr>
        <p:spPr>
          <a:xfrm rot="10800000">
            <a:off x="6560974" y="1569057"/>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2463" name="Shape 2463"/>
          <p:cNvCxnSpPr/>
          <p:nvPr/>
        </p:nvCxnSpPr>
        <p:spPr>
          <a:xfrm rot="10800000">
            <a:off x="7009050" y="1569057"/>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2464" name="Shape 2464"/>
          <p:cNvCxnSpPr/>
          <p:nvPr/>
        </p:nvCxnSpPr>
        <p:spPr>
          <a:xfrm rot="10800000">
            <a:off x="7457126" y="1569057"/>
            <a:ext cx="0" cy="240600"/>
          </a:xfrm>
          <a:prstGeom prst="straightConnector1">
            <a:avLst/>
          </a:prstGeom>
          <a:noFill/>
          <a:ln w="19050" cap="flat" cmpd="sng">
            <a:solidFill>
              <a:srgbClr val="666666"/>
            </a:solidFill>
            <a:prstDash val="solid"/>
            <a:round/>
            <a:headEnd type="none" w="lg" len="lg"/>
            <a:tailEnd type="triangle" w="lg" len="lg"/>
          </a:ln>
        </p:spPr>
      </p:cxnSp>
      <p:cxnSp>
        <p:nvCxnSpPr>
          <p:cNvPr id="2465" name="Shape 2465"/>
          <p:cNvCxnSpPr/>
          <p:nvPr/>
        </p:nvCxnSpPr>
        <p:spPr>
          <a:xfrm rot="10800000">
            <a:off x="7905203" y="1569057"/>
            <a:ext cx="0" cy="240600"/>
          </a:xfrm>
          <a:prstGeom prst="straightConnector1">
            <a:avLst/>
          </a:prstGeom>
          <a:noFill/>
          <a:ln w="19050" cap="flat" cmpd="sng">
            <a:solidFill>
              <a:srgbClr val="666666"/>
            </a:solidFill>
            <a:prstDash val="solid"/>
            <a:round/>
            <a:headEnd type="none" w="lg" len="lg"/>
            <a:tailEnd type="triangle" w="lg" len="lg"/>
          </a:ln>
        </p:spPr>
      </p:cxnSp>
      <p:sp>
        <p:nvSpPr>
          <p:cNvPr id="12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896354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469"/>
        <p:cNvGrpSpPr/>
        <p:nvPr/>
      </p:nvGrpSpPr>
      <p:grpSpPr>
        <a:xfrm>
          <a:off x="0" y="0"/>
          <a:ext cx="0" cy="0"/>
          <a:chOff x="0" y="0"/>
          <a:chExt cx="0" cy="0"/>
        </a:xfrm>
      </p:grpSpPr>
      <p:sp>
        <p:nvSpPr>
          <p:cNvPr id="2470" name="Shape 2470"/>
          <p:cNvSpPr/>
          <p:nvPr/>
        </p:nvSpPr>
        <p:spPr>
          <a:xfrm>
            <a:off x="1054675" y="2560537"/>
            <a:ext cx="2102700" cy="1484400"/>
          </a:xfrm>
          <a:prstGeom prst="roundRect">
            <a:avLst>
              <a:gd name="adj" fmla="val 10091"/>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72" name="Shape 2472"/>
          <p:cNvSpPr txBox="1"/>
          <p:nvPr/>
        </p:nvSpPr>
        <p:spPr>
          <a:xfrm>
            <a:off x="234775" y="3230012"/>
            <a:ext cx="667500" cy="7098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h</a:t>
            </a:r>
            <a:r>
              <a:rPr lang="en" sz="2400" kern="0" baseline="-25000">
                <a:solidFill>
                  <a:srgbClr val="000000"/>
                </a:solidFill>
                <a:latin typeface="Arial"/>
                <a:ea typeface="Arial"/>
                <a:cs typeface="Arial"/>
                <a:sym typeface="Arial"/>
              </a:rPr>
              <a:t>t-1</a:t>
            </a:r>
          </a:p>
        </p:txBody>
      </p:sp>
      <p:sp>
        <p:nvSpPr>
          <p:cNvPr id="2473" name="Shape 2473"/>
          <p:cNvSpPr txBox="1"/>
          <p:nvPr/>
        </p:nvSpPr>
        <p:spPr>
          <a:xfrm>
            <a:off x="1743425" y="4044862"/>
            <a:ext cx="667500" cy="7098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x</a:t>
            </a:r>
            <a:r>
              <a:rPr lang="en" sz="2400" kern="0" baseline="-25000">
                <a:solidFill>
                  <a:srgbClr val="000000"/>
                </a:solidFill>
                <a:latin typeface="Arial"/>
                <a:ea typeface="Arial"/>
                <a:cs typeface="Arial"/>
                <a:sym typeface="Arial"/>
              </a:rPr>
              <a:t>t</a:t>
            </a:r>
          </a:p>
        </p:txBody>
      </p:sp>
      <p:sp>
        <p:nvSpPr>
          <p:cNvPr id="2474" name="Shape 2474"/>
          <p:cNvSpPr txBox="1"/>
          <p:nvPr/>
        </p:nvSpPr>
        <p:spPr>
          <a:xfrm>
            <a:off x="1054675" y="2601612"/>
            <a:ext cx="667500" cy="7098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W</a:t>
            </a:r>
          </a:p>
        </p:txBody>
      </p:sp>
      <p:sp>
        <p:nvSpPr>
          <p:cNvPr id="2475" name="Shape 2475"/>
          <p:cNvSpPr/>
          <p:nvPr/>
        </p:nvSpPr>
        <p:spPr>
          <a:xfrm>
            <a:off x="1923575" y="2802912"/>
            <a:ext cx="307200" cy="307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76" name="Shape 2476"/>
          <p:cNvSpPr txBox="1"/>
          <p:nvPr/>
        </p:nvSpPr>
        <p:spPr>
          <a:xfrm>
            <a:off x="1743266" y="3380268"/>
            <a:ext cx="667500" cy="3561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stack</a:t>
            </a:r>
          </a:p>
        </p:txBody>
      </p:sp>
      <p:cxnSp>
        <p:nvCxnSpPr>
          <p:cNvPr id="2477" name="Shape 2477"/>
          <p:cNvCxnSpPr/>
          <p:nvPr/>
        </p:nvCxnSpPr>
        <p:spPr>
          <a:xfrm rot="10800000">
            <a:off x="2077175" y="3689962"/>
            <a:ext cx="0" cy="562500"/>
          </a:xfrm>
          <a:prstGeom prst="straightConnector1">
            <a:avLst/>
          </a:prstGeom>
          <a:noFill/>
          <a:ln w="19050" cap="flat" cmpd="sng">
            <a:solidFill>
              <a:schemeClr val="dk2"/>
            </a:solidFill>
            <a:prstDash val="solid"/>
            <a:round/>
            <a:headEnd type="none" w="lg" len="lg"/>
            <a:tailEnd type="triangle" w="lg" len="lg"/>
          </a:ln>
        </p:spPr>
      </p:cxnSp>
      <p:cxnSp>
        <p:nvCxnSpPr>
          <p:cNvPr id="2478" name="Shape 2478"/>
          <p:cNvCxnSpPr>
            <a:endCxn id="2476" idx="1"/>
          </p:cNvCxnSpPr>
          <p:nvPr/>
        </p:nvCxnSpPr>
        <p:spPr>
          <a:xfrm>
            <a:off x="693566" y="3558318"/>
            <a:ext cx="1049700" cy="0"/>
          </a:xfrm>
          <a:prstGeom prst="straightConnector1">
            <a:avLst/>
          </a:prstGeom>
          <a:noFill/>
          <a:ln w="19050" cap="flat" cmpd="sng">
            <a:solidFill>
              <a:schemeClr val="dk2"/>
            </a:solidFill>
            <a:prstDash val="solid"/>
            <a:round/>
            <a:headEnd type="none" w="lg" len="lg"/>
            <a:tailEnd type="triangle" w="lg" len="lg"/>
          </a:ln>
        </p:spPr>
      </p:cxnSp>
      <p:cxnSp>
        <p:nvCxnSpPr>
          <p:cNvPr id="2479" name="Shape 2479"/>
          <p:cNvCxnSpPr/>
          <p:nvPr/>
        </p:nvCxnSpPr>
        <p:spPr>
          <a:xfrm rot="10800000" flipH="1">
            <a:off x="2084225" y="3110112"/>
            <a:ext cx="2100" cy="352200"/>
          </a:xfrm>
          <a:prstGeom prst="straightConnector1">
            <a:avLst/>
          </a:prstGeom>
          <a:noFill/>
          <a:ln w="19050" cap="flat" cmpd="sng">
            <a:solidFill>
              <a:schemeClr val="dk2"/>
            </a:solidFill>
            <a:prstDash val="solid"/>
            <a:round/>
            <a:headEnd type="none" w="lg" len="lg"/>
            <a:tailEnd type="triangle" w="lg" len="lg"/>
          </a:ln>
        </p:spPr>
      </p:cxnSp>
      <p:cxnSp>
        <p:nvCxnSpPr>
          <p:cNvPr id="2480" name="Shape 2480"/>
          <p:cNvCxnSpPr/>
          <p:nvPr/>
        </p:nvCxnSpPr>
        <p:spPr>
          <a:xfrm>
            <a:off x="1553919" y="2956512"/>
            <a:ext cx="343199" cy="0"/>
          </a:xfrm>
          <a:prstGeom prst="straightConnector1">
            <a:avLst/>
          </a:prstGeom>
          <a:noFill/>
          <a:ln w="19050" cap="flat" cmpd="sng">
            <a:solidFill>
              <a:schemeClr val="dk2"/>
            </a:solidFill>
            <a:prstDash val="solid"/>
            <a:round/>
            <a:headEnd type="none" w="lg" len="lg"/>
            <a:tailEnd type="triangle" w="lg" len="lg"/>
          </a:ln>
        </p:spPr>
      </p:cxnSp>
      <p:sp>
        <p:nvSpPr>
          <p:cNvPr id="2481" name="Shape 2481"/>
          <p:cNvSpPr txBox="1"/>
          <p:nvPr/>
        </p:nvSpPr>
        <p:spPr>
          <a:xfrm>
            <a:off x="2608775" y="2778462"/>
            <a:ext cx="548700" cy="356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tanh</a:t>
            </a:r>
          </a:p>
        </p:txBody>
      </p:sp>
      <p:sp>
        <p:nvSpPr>
          <p:cNvPr id="2482" name="Shape 2482"/>
          <p:cNvSpPr txBox="1"/>
          <p:nvPr/>
        </p:nvSpPr>
        <p:spPr>
          <a:xfrm>
            <a:off x="3476025" y="3230012"/>
            <a:ext cx="548700" cy="7098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h</a:t>
            </a:r>
            <a:r>
              <a:rPr lang="en" sz="2400" kern="0" baseline="-25000">
                <a:solidFill>
                  <a:srgbClr val="000000"/>
                </a:solidFill>
                <a:latin typeface="Arial"/>
                <a:ea typeface="Arial"/>
                <a:cs typeface="Arial"/>
                <a:sym typeface="Arial"/>
              </a:rPr>
              <a:t>t</a:t>
            </a:r>
          </a:p>
        </p:txBody>
      </p:sp>
      <p:cxnSp>
        <p:nvCxnSpPr>
          <p:cNvPr id="2483" name="Shape 2483"/>
          <p:cNvCxnSpPr/>
          <p:nvPr/>
        </p:nvCxnSpPr>
        <p:spPr>
          <a:xfrm>
            <a:off x="2265568" y="2956512"/>
            <a:ext cx="343200" cy="0"/>
          </a:xfrm>
          <a:prstGeom prst="straightConnector1">
            <a:avLst/>
          </a:prstGeom>
          <a:noFill/>
          <a:ln w="19050" cap="flat" cmpd="sng">
            <a:solidFill>
              <a:schemeClr val="dk2"/>
            </a:solidFill>
            <a:prstDash val="solid"/>
            <a:round/>
            <a:headEnd type="none" w="lg" len="lg"/>
            <a:tailEnd type="triangle" w="lg" len="lg"/>
          </a:ln>
        </p:spPr>
      </p:cxnSp>
      <p:cxnSp>
        <p:nvCxnSpPr>
          <p:cNvPr id="2484" name="Shape 2484"/>
          <p:cNvCxnSpPr>
            <a:stCxn id="2481" idx="2"/>
            <a:endCxn id="2482" idx="1"/>
          </p:cNvCxnSpPr>
          <p:nvPr/>
        </p:nvCxnSpPr>
        <p:spPr>
          <a:xfrm rot="-5400000" flipH="1">
            <a:off x="2954375" y="3063312"/>
            <a:ext cx="450300" cy="592800"/>
          </a:xfrm>
          <a:prstGeom prst="bentConnector2">
            <a:avLst/>
          </a:prstGeom>
          <a:noFill/>
          <a:ln w="19050" cap="flat" cmpd="sng">
            <a:solidFill>
              <a:schemeClr val="dk2"/>
            </a:solidFill>
            <a:prstDash val="solid"/>
            <a:round/>
            <a:headEnd type="none" w="lg" len="lg"/>
            <a:tailEnd type="triangle" w="lg" len="lg"/>
          </a:ln>
        </p:spPr>
      </p:cxnSp>
      <p:pic>
        <p:nvPicPr>
          <p:cNvPr id="2485" name="Shape 2485"/>
          <p:cNvPicPr preferRelativeResize="0"/>
          <p:nvPr/>
        </p:nvPicPr>
        <p:blipFill>
          <a:blip r:embed="rId3">
            <a:alphaModFix/>
          </a:blip>
          <a:stretch>
            <a:fillRect/>
          </a:stretch>
        </p:blipFill>
        <p:spPr>
          <a:xfrm>
            <a:off x="4777951" y="2590523"/>
            <a:ext cx="4061900" cy="1935600"/>
          </a:xfrm>
          <a:prstGeom prst="rect">
            <a:avLst/>
          </a:prstGeom>
          <a:noFill/>
          <a:ln>
            <a:noFill/>
          </a:ln>
        </p:spPr>
      </p:pic>
      <p:sp>
        <p:nvSpPr>
          <p:cNvPr id="2486" name="Shape 2486"/>
          <p:cNvSpPr txBox="1"/>
          <p:nvPr/>
        </p:nvSpPr>
        <p:spPr>
          <a:xfrm>
            <a:off x="226100" y="953525"/>
            <a:ext cx="8698800" cy="595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Vanilla RNN Gradient Flow</a:t>
            </a:r>
          </a:p>
        </p:txBody>
      </p:sp>
      <p:sp>
        <p:nvSpPr>
          <p:cNvPr id="2487" name="Shape 2487"/>
          <p:cNvSpPr txBox="1"/>
          <p:nvPr/>
        </p:nvSpPr>
        <p:spPr>
          <a:xfrm>
            <a:off x="5696175" y="1031100"/>
            <a:ext cx="3337800" cy="683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800" kern="0">
                <a:solidFill>
                  <a:srgbClr val="000000"/>
                </a:solidFill>
                <a:latin typeface="Arial"/>
                <a:ea typeface="Arial"/>
                <a:cs typeface="Arial"/>
                <a:sym typeface="Arial"/>
              </a:rPr>
              <a:t>Bengio et al, “Learning long-term dependencies with gradient descent is difficult”, IEEE Transactions on Neural Networks, 1994</a:t>
            </a:r>
          </a:p>
          <a:p>
            <a:pPr algn="l" eaLnBrk="1" fontAlgn="auto" hangingPunct="1">
              <a:spcBef>
                <a:spcPts val="0"/>
              </a:spcBef>
              <a:spcAft>
                <a:spcPts val="0"/>
              </a:spcAft>
            </a:pPr>
            <a:r>
              <a:rPr lang="en" sz="800" kern="0">
                <a:solidFill>
                  <a:srgbClr val="000000"/>
                </a:solidFill>
                <a:latin typeface="Arial"/>
                <a:ea typeface="Arial"/>
                <a:cs typeface="Arial"/>
                <a:sym typeface="Arial"/>
              </a:rPr>
              <a:t>Pascanu et al, “On the difficulty of training recurrent neural networks”, ICML 2013</a:t>
            </a:r>
          </a:p>
        </p:txBody>
      </p:sp>
      <p:sp>
        <p:nvSpPr>
          <p:cNvPr id="2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695607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a:t>
            </a:fld>
            <a:endParaRPr lang="en-US"/>
          </a:p>
        </p:txBody>
      </p:sp>
      <p:pic>
        <p:nvPicPr>
          <p:cNvPr id="6" name="Picture 5"/>
          <p:cNvPicPr>
            <a:picLocks noChangeAspect="1"/>
          </p:cNvPicPr>
          <p:nvPr/>
        </p:nvPicPr>
        <p:blipFill>
          <a:blip r:embed="rId2"/>
          <a:stretch>
            <a:fillRect/>
          </a:stretch>
        </p:blipFill>
        <p:spPr>
          <a:xfrm>
            <a:off x="914400" y="914400"/>
            <a:ext cx="7543800" cy="3033680"/>
          </a:xfrm>
          <a:prstGeom prst="rect">
            <a:avLst/>
          </a:prstGeom>
        </p:spPr>
      </p:pic>
      <p:pic>
        <p:nvPicPr>
          <p:cNvPr id="7" name="Picture 6"/>
          <p:cNvPicPr>
            <a:picLocks noChangeAspect="1"/>
          </p:cNvPicPr>
          <p:nvPr/>
        </p:nvPicPr>
        <p:blipFill>
          <a:blip r:embed="rId3"/>
          <a:stretch>
            <a:fillRect/>
          </a:stretch>
        </p:blipFill>
        <p:spPr>
          <a:xfrm>
            <a:off x="0" y="3682472"/>
            <a:ext cx="9144000" cy="2794528"/>
          </a:xfrm>
          <a:prstGeom prst="rect">
            <a:avLst/>
          </a:prstGeom>
        </p:spPr>
      </p:pic>
      <p:sp>
        <p:nvSpPr>
          <p:cNvPr id="8" name="Title 1"/>
          <p:cNvSpPr>
            <a:spLocks noGrp="1"/>
          </p:cNvSpPr>
          <p:nvPr>
            <p:ph type="title"/>
          </p:nvPr>
        </p:nvSpPr>
        <p:spPr>
          <a:xfrm>
            <a:off x="0" y="228600"/>
            <a:ext cx="9144000" cy="685800"/>
          </a:xfrm>
        </p:spPr>
        <p:txBody>
          <a:bodyPr>
            <a:noAutofit/>
          </a:bodyPr>
          <a:lstStyle/>
          <a:p>
            <a:r>
              <a:rPr lang="en-US" sz="3200" dirty="0" smtClean="0"/>
              <a:t>Even where you might not expect a sequence… </a:t>
            </a:r>
            <a:endParaRPr lang="en-US" sz="3200" dirty="0"/>
          </a:p>
        </p:txBody>
      </p:sp>
      <p:sp>
        <p:nvSpPr>
          <p:cNvPr id="9" name="TextBox 8"/>
          <p:cNvSpPr txBox="1"/>
          <p:nvPr/>
        </p:nvSpPr>
        <p:spPr>
          <a:xfrm>
            <a:off x="3602556" y="6578469"/>
            <a:ext cx="2020806" cy="276999"/>
          </a:xfrm>
          <a:prstGeom prst="rect">
            <a:avLst/>
          </a:prstGeom>
          <a:noFill/>
        </p:spPr>
        <p:txBody>
          <a:bodyPr wrap="none" rtlCol="0">
            <a:spAutoFit/>
          </a:bodyPr>
          <a:lstStyle/>
          <a:p>
            <a:r>
              <a:rPr lang="en-US" dirty="0">
                <a:solidFill>
                  <a:schemeClr val="bg1">
                    <a:lumMod val="65000"/>
                  </a:schemeClr>
                </a:solidFill>
              </a:rPr>
              <a:t>Image Credit: </a:t>
            </a:r>
            <a:r>
              <a:rPr lang="en-US" dirty="0" err="1" smtClean="0">
                <a:solidFill>
                  <a:schemeClr val="bg1">
                    <a:lumMod val="65000"/>
                  </a:schemeClr>
                </a:solidFill>
              </a:rPr>
              <a:t>Vinyals</a:t>
            </a:r>
            <a:r>
              <a:rPr lang="en-US" dirty="0" smtClean="0">
                <a:solidFill>
                  <a:schemeClr val="bg1">
                    <a:lumMod val="65000"/>
                  </a:schemeClr>
                </a:solidFill>
              </a:rPr>
              <a:t> et al.</a:t>
            </a:r>
            <a:endParaRPr lang="en-US" dirty="0">
              <a:solidFill>
                <a:schemeClr val="bg1">
                  <a:lumMod val="65000"/>
                </a:schemeClr>
              </a:solidFill>
            </a:endParaRPr>
          </a:p>
        </p:txBody>
      </p:sp>
    </p:spTree>
    <p:extLst>
      <p:ext uri="{BB962C8B-B14F-4D97-AF65-F5344CB8AC3E}">
        <p14:creationId xmlns:p14="http://schemas.microsoft.com/office/powerpoint/2010/main" val="59869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2492" name="Shape 2492"/>
          <p:cNvSpPr/>
          <p:nvPr/>
        </p:nvSpPr>
        <p:spPr>
          <a:xfrm>
            <a:off x="1054675" y="2560537"/>
            <a:ext cx="2102700" cy="1484400"/>
          </a:xfrm>
          <a:prstGeom prst="roundRect">
            <a:avLst>
              <a:gd name="adj" fmla="val 10091"/>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94" name="Shape 2494"/>
          <p:cNvSpPr txBox="1"/>
          <p:nvPr/>
        </p:nvSpPr>
        <p:spPr>
          <a:xfrm>
            <a:off x="234775" y="3230012"/>
            <a:ext cx="667500" cy="7098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h</a:t>
            </a:r>
            <a:r>
              <a:rPr lang="en" sz="2400" kern="0" baseline="-25000">
                <a:solidFill>
                  <a:srgbClr val="000000"/>
                </a:solidFill>
                <a:latin typeface="Arial"/>
                <a:ea typeface="Arial"/>
                <a:cs typeface="Arial"/>
                <a:sym typeface="Arial"/>
              </a:rPr>
              <a:t>t-1</a:t>
            </a:r>
          </a:p>
        </p:txBody>
      </p:sp>
      <p:sp>
        <p:nvSpPr>
          <p:cNvPr id="2495" name="Shape 2495"/>
          <p:cNvSpPr txBox="1"/>
          <p:nvPr/>
        </p:nvSpPr>
        <p:spPr>
          <a:xfrm>
            <a:off x="1743425" y="4044862"/>
            <a:ext cx="667500" cy="7098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x</a:t>
            </a:r>
            <a:r>
              <a:rPr lang="en" sz="2400" kern="0" baseline="-25000">
                <a:solidFill>
                  <a:srgbClr val="000000"/>
                </a:solidFill>
                <a:latin typeface="Arial"/>
                <a:ea typeface="Arial"/>
                <a:cs typeface="Arial"/>
                <a:sym typeface="Arial"/>
              </a:rPr>
              <a:t>t</a:t>
            </a:r>
          </a:p>
        </p:txBody>
      </p:sp>
      <p:sp>
        <p:nvSpPr>
          <p:cNvPr id="2496" name="Shape 2496"/>
          <p:cNvSpPr txBox="1"/>
          <p:nvPr/>
        </p:nvSpPr>
        <p:spPr>
          <a:xfrm>
            <a:off x="1054675" y="2601612"/>
            <a:ext cx="667500" cy="7098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W</a:t>
            </a:r>
          </a:p>
        </p:txBody>
      </p:sp>
      <p:sp>
        <p:nvSpPr>
          <p:cNvPr id="2497" name="Shape 2497"/>
          <p:cNvSpPr/>
          <p:nvPr/>
        </p:nvSpPr>
        <p:spPr>
          <a:xfrm>
            <a:off x="1923575" y="2802912"/>
            <a:ext cx="307200" cy="307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98" name="Shape 2498"/>
          <p:cNvSpPr txBox="1"/>
          <p:nvPr/>
        </p:nvSpPr>
        <p:spPr>
          <a:xfrm>
            <a:off x="1743266" y="3380268"/>
            <a:ext cx="667500" cy="3561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stack</a:t>
            </a:r>
          </a:p>
        </p:txBody>
      </p:sp>
      <p:cxnSp>
        <p:nvCxnSpPr>
          <p:cNvPr id="2499" name="Shape 2499"/>
          <p:cNvCxnSpPr/>
          <p:nvPr/>
        </p:nvCxnSpPr>
        <p:spPr>
          <a:xfrm rot="10800000">
            <a:off x="2077175" y="3689962"/>
            <a:ext cx="0" cy="562500"/>
          </a:xfrm>
          <a:prstGeom prst="straightConnector1">
            <a:avLst/>
          </a:prstGeom>
          <a:noFill/>
          <a:ln w="19050" cap="flat" cmpd="sng">
            <a:solidFill>
              <a:schemeClr val="dk2"/>
            </a:solidFill>
            <a:prstDash val="solid"/>
            <a:round/>
            <a:headEnd type="none" w="lg" len="lg"/>
            <a:tailEnd type="triangle" w="lg" len="lg"/>
          </a:ln>
        </p:spPr>
      </p:cxnSp>
      <p:cxnSp>
        <p:nvCxnSpPr>
          <p:cNvPr id="2500" name="Shape 2500"/>
          <p:cNvCxnSpPr>
            <a:endCxn id="2498" idx="1"/>
          </p:cNvCxnSpPr>
          <p:nvPr/>
        </p:nvCxnSpPr>
        <p:spPr>
          <a:xfrm>
            <a:off x="693566" y="3558318"/>
            <a:ext cx="1049700" cy="0"/>
          </a:xfrm>
          <a:prstGeom prst="straightConnector1">
            <a:avLst/>
          </a:prstGeom>
          <a:noFill/>
          <a:ln w="19050" cap="flat" cmpd="sng">
            <a:solidFill>
              <a:schemeClr val="dk2"/>
            </a:solidFill>
            <a:prstDash val="solid"/>
            <a:round/>
            <a:headEnd type="none" w="lg" len="lg"/>
            <a:tailEnd type="triangle" w="lg" len="lg"/>
          </a:ln>
        </p:spPr>
      </p:cxnSp>
      <p:cxnSp>
        <p:nvCxnSpPr>
          <p:cNvPr id="2501" name="Shape 2501"/>
          <p:cNvCxnSpPr/>
          <p:nvPr/>
        </p:nvCxnSpPr>
        <p:spPr>
          <a:xfrm rot="10800000" flipH="1">
            <a:off x="2084225" y="3110112"/>
            <a:ext cx="2100" cy="352200"/>
          </a:xfrm>
          <a:prstGeom prst="straightConnector1">
            <a:avLst/>
          </a:prstGeom>
          <a:noFill/>
          <a:ln w="19050" cap="flat" cmpd="sng">
            <a:solidFill>
              <a:schemeClr val="dk2"/>
            </a:solidFill>
            <a:prstDash val="solid"/>
            <a:round/>
            <a:headEnd type="none" w="lg" len="lg"/>
            <a:tailEnd type="triangle" w="lg" len="lg"/>
          </a:ln>
        </p:spPr>
      </p:cxnSp>
      <p:cxnSp>
        <p:nvCxnSpPr>
          <p:cNvPr id="2502" name="Shape 2502"/>
          <p:cNvCxnSpPr/>
          <p:nvPr/>
        </p:nvCxnSpPr>
        <p:spPr>
          <a:xfrm>
            <a:off x="1553919" y="2956512"/>
            <a:ext cx="343199" cy="0"/>
          </a:xfrm>
          <a:prstGeom prst="straightConnector1">
            <a:avLst/>
          </a:prstGeom>
          <a:noFill/>
          <a:ln w="19050" cap="flat" cmpd="sng">
            <a:solidFill>
              <a:schemeClr val="dk2"/>
            </a:solidFill>
            <a:prstDash val="solid"/>
            <a:round/>
            <a:headEnd type="none" w="lg" len="lg"/>
            <a:tailEnd type="triangle" w="lg" len="lg"/>
          </a:ln>
        </p:spPr>
      </p:cxnSp>
      <p:sp>
        <p:nvSpPr>
          <p:cNvPr id="2503" name="Shape 2503"/>
          <p:cNvSpPr txBox="1"/>
          <p:nvPr/>
        </p:nvSpPr>
        <p:spPr>
          <a:xfrm>
            <a:off x="2608775" y="2778462"/>
            <a:ext cx="548700" cy="356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tanh</a:t>
            </a:r>
          </a:p>
        </p:txBody>
      </p:sp>
      <p:sp>
        <p:nvSpPr>
          <p:cNvPr id="2504" name="Shape 2504"/>
          <p:cNvSpPr txBox="1"/>
          <p:nvPr/>
        </p:nvSpPr>
        <p:spPr>
          <a:xfrm>
            <a:off x="3476025" y="3230012"/>
            <a:ext cx="548700" cy="7098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h</a:t>
            </a:r>
            <a:r>
              <a:rPr lang="en" sz="2400" kern="0" baseline="-25000">
                <a:solidFill>
                  <a:srgbClr val="000000"/>
                </a:solidFill>
                <a:latin typeface="Arial"/>
                <a:ea typeface="Arial"/>
                <a:cs typeface="Arial"/>
                <a:sym typeface="Arial"/>
              </a:rPr>
              <a:t>t</a:t>
            </a:r>
          </a:p>
        </p:txBody>
      </p:sp>
      <p:cxnSp>
        <p:nvCxnSpPr>
          <p:cNvPr id="2505" name="Shape 2505"/>
          <p:cNvCxnSpPr/>
          <p:nvPr/>
        </p:nvCxnSpPr>
        <p:spPr>
          <a:xfrm>
            <a:off x="2265568" y="2956512"/>
            <a:ext cx="343200" cy="0"/>
          </a:xfrm>
          <a:prstGeom prst="straightConnector1">
            <a:avLst/>
          </a:prstGeom>
          <a:noFill/>
          <a:ln w="19050" cap="flat" cmpd="sng">
            <a:solidFill>
              <a:schemeClr val="dk2"/>
            </a:solidFill>
            <a:prstDash val="solid"/>
            <a:round/>
            <a:headEnd type="none" w="lg" len="lg"/>
            <a:tailEnd type="triangle" w="lg" len="lg"/>
          </a:ln>
        </p:spPr>
      </p:cxnSp>
      <p:cxnSp>
        <p:nvCxnSpPr>
          <p:cNvPr id="2506" name="Shape 2506"/>
          <p:cNvCxnSpPr>
            <a:stCxn id="2503" idx="2"/>
            <a:endCxn id="2504" idx="1"/>
          </p:cNvCxnSpPr>
          <p:nvPr/>
        </p:nvCxnSpPr>
        <p:spPr>
          <a:xfrm rot="-5400000" flipH="1">
            <a:off x="2954375" y="3063312"/>
            <a:ext cx="450300" cy="592800"/>
          </a:xfrm>
          <a:prstGeom prst="bentConnector2">
            <a:avLst/>
          </a:prstGeom>
          <a:noFill/>
          <a:ln w="19050" cap="flat" cmpd="sng">
            <a:solidFill>
              <a:schemeClr val="dk2"/>
            </a:solidFill>
            <a:prstDash val="solid"/>
            <a:round/>
            <a:headEnd type="none" w="lg" len="lg"/>
            <a:tailEnd type="triangle" w="lg" len="lg"/>
          </a:ln>
        </p:spPr>
      </p:cxnSp>
      <p:pic>
        <p:nvPicPr>
          <p:cNvPr id="2507" name="Shape 2507"/>
          <p:cNvPicPr preferRelativeResize="0"/>
          <p:nvPr/>
        </p:nvPicPr>
        <p:blipFill>
          <a:blip r:embed="rId3">
            <a:alphaModFix/>
          </a:blip>
          <a:stretch>
            <a:fillRect/>
          </a:stretch>
        </p:blipFill>
        <p:spPr>
          <a:xfrm>
            <a:off x="4777951" y="2590523"/>
            <a:ext cx="4061900" cy="1935600"/>
          </a:xfrm>
          <a:prstGeom prst="rect">
            <a:avLst/>
          </a:prstGeom>
          <a:noFill/>
          <a:ln>
            <a:noFill/>
          </a:ln>
        </p:spPr>
      </p:pic>
      <p:sp>
        <p:nvSpPr>
          <p:cNvPr id="2508" name="Shape 2508"/>
          <p:cNvSpPr txBox="1"/>
          <p:nvPr/>
        </p:nvSpPr>
        <p:spPr>
          <a:xfrm>
            <a:off x="226100" y="953525"/>
            <a:ext cx="8698800" cy="595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Vanilla RNN Gradient Flow</a:t>
            </a:r>
          </a:p>
        </p:txBody>
      </p:sp>
      <p:cxnSp>
        <p:nvCxnSpPr>
          <p:cNvPr id="2509" name="Shape 2509"/>
          <p:cNvCxnSpPr>
            <a:endCxn id="2510" idx="4"/>
          </p:cNvCxnSpPr>
          <p:nvPr/>
        </p:nvCxnSpPr>
        <p:spPr>
          <a:xfrm rot="10800000">
            <a:off x="2750100" y="3110125"/>
            <a:ext cx="739800" cy="579600"/>
          </a:xfrm>
          <a:prstGeom prst="bentConnector2">
            <a:avLst/>
          </a:prstGeom>
          <a:noFill/>
          <a:ln w="19050" cap="flat" cmpd="sng">
            <a:solidFill>
              <a:srgbClr val="FF0000"/>
            </a:solidFill>
            <a:prstDash val="solid"/>
            <a:round/>
            <a:headEnd type="none" w="lg" len="lg"/>
            <a:tailEnd type="triangle" w="lg" len="lg"/>
          </a:ln>
        </p:spPr>
      </p:cxnSp>
      <p:sp>
        <p:nvSpPr>
          <p:cNvPr id="2510" name="Shape 2510"/>
          <p:cNvSpPr/>
          <p:nvPr/>
        </p:nvSpPr>
        <p:spPr>
          <a:xfrm>
            <a:off x="2686350" y="29826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511" name="Shape 2511"/>
          <p:cNvCxnSpPr/>
          <p:nvPr/>
        </p:nvCxnSpPr>
        <p:spPr>
          <a:xfrm rot="10800000">
            <a:off x="2242370" y="3063746"/>
            <a:ext cx="363300" cy="0"/>
          </a:xfrm>
          <a:prstGeom prst="straightConnector1">
            <a:avLst/>
          </a:prstGeom>
          <a:noFill/>
          <a:ln w="19050" cap="flat" cmpd="sng">
            <a:solidFill>
              <a:srgbClr val="FF0000"/>
            </a:solidFill>
            <a:prstDash val="solid"/>
            <a:round/>
            <a:headEnd type="none" w="lg" len="lg"/>
            <a:tailEnd type="triangle" w="lg" len="lg"/>
          </a:ln>
        </p:spPr>
      </p:cxnSp>
      <p:cxnSp>
        <p:nvCxnSpPr>
          <p:cNvPr id="2512" name="Shape 2512"/>
          <p:cNvCxnSpPr/>
          <p:nvPr/>
        </p:nvCxnSpPr>
        <p:spPr>
          <a:xfrm>
            <a:off x="1923575" y="3132625"/>
            <a:ext cx="0" cy="307200"/>
          </a:xfrm>
          <a:prstGeom prst="straightConnector1">
            <a:avLst/>
          </a:prstGeom>
          <a:noFill/>
          <a:ln w="19050" cap="flat" cmpd="sng">
            <a:solidFill>
              <a:srgbClr val="FF0000"/>
            </a:solidFill>
            <a:prstDash val="solid"/>
            <a:round/>
            <a:headEnd type="none" w="lg" len="lg"/>
            <a:tailEnd type="triangle" w="lg" len="lg"/>
          </a:ln>
        </p:spPr>
      </p:cxnSp>
      <p:cxnSp>
        <p:nvCxnSpPr>
          <p:cNvPr id="2513" name="Shape 2513"/>
          <p:cNvCxnSpPr/>
          <p:nvPr/>
        </p:nvCxnSpPr>
        <p:spPr>
          <a:xfrm rot="10800000">
            <a:off x="828700" y="3689975"/>
            <a:ext cx="920700" cy="0"/>
          </a:xfrm>
          <a:prstGeom prst="straightConnector1">
            <a:avLst/>
          </a:prstGeom>
          <a:noFill/>
          <a:ln w="19050" cap="flat" cmpd="sng">
            <a:solidFill>
              <a:srgbClr val="FF0000"/>
            </a:solidFill>
            <a:prstDash val="solid"/>
            <a:round/>
            <a:headEnd type="none" w="lg" len="lg"/>
            <a:tailEnd type="triangle" w="lg" len="lg"/>
          </a:ln>
        </p:spPr>
      </p:cxnSp>
      <p:sp>
        <p:nvSpPr>
          <p:cNvPr id="2514" name="Shape 2514"/>
          <p:cNvSpPr txBox="1"/>
          <p:nvPr/>
        </p:nvSpPr>
        <p:spPr>
          <a:xfrm>
            <a:off x="995575" y="1637637"/>
            <a:ext cx="2220900" cy="83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FF0000"/>
                </a:solidFill>
                <a:latin typeface="Arial"/>
                <a:ea typeface="Arial"/>
                <a:cs typeface="Arial"/>
                <a:sym typeface="Arial"/>
              </a:rPr>
              <a:t>Backpropagation from h</a:t>
            </a:r>
            <a:r>
              <a:rPr lang="en" sz="1400" kern="0" baseline="-25000">
                <a:solidFill>
                  <a:srgbClr val="FF0000"/>
                </a:solidFill>
                <a:latin typeface="Arial"/>
                <a:ea typeface="Arial"/>
                <a:cs typeface="Arial"/>
                <a:sym typeface="Arial"/>
              </a:rPr>
              <a:t>t</a:t>
            </a:r>
            <a:r>
              <a:rPr lang="en" sz="1400" kern="0">
                <a:solidFill>
                  <a:srgbClr val="FF0000"/>
                </a:solidFill>
                <a:latin typeface="Arial"/>
                <a:ea typeface="Arial"/>
                <a:cs typeface="Arial"/>
                <a:sym typeface="Arial"/>
              </a:rPr>
              <a:t> to h</a:t>
            </a:r>
            <a:r>
              <a:rPr lang="en" sz="1400" kern="0" baseline="-25000">
                <a:solidFill>
                  <a:srgbClr val="FF0000"/>
                </a:solidFill>
                <a:latin typeface="Arial"/>
                <a:ea typeface="Arial"/>
                <a:cs typeface="Arial"/>
                <a:sym typeface="Arial"/>
              </a:rPr>
              <a:t>t-1</a:t>
            </a:r>
            <a:r>
              <a:rPr lang="en" sz="1400" kern="0">
                <a:solidFill>
                  <a:srgbClr val="FF0000"/>
                </a:solidFill>
                <a:latin typeface="Arial"/>
                <a:ea typeface="Arial"/>
                <a:cs typeface="Arial"/>
                <a:sym typeface="Arial"/>
              </a:rPr>
              <a:t> multiplies by W (actually W</a:t>
            </a:r>
            <a:r>
              <a:rPr lang="en" sz="1400" kern="0" baseline="-25000">
                <a:solidFill>
                  <a:srgbClr val="FF0000"/>
                </a:solidFill>
                <a:latin typeface="Arial"/>
                <a:ea typeface="Arial"/>
                <a:cs typeface="Arial"/>
                <a:sym typeface="Arial"/>
              </a:rPr>
              <a:t>hh</a:t>
            </a:r>
            <a:r>
              <a:rPr lang="en" sz="1400" kern="0" baseline="30000">
                <a:solidFill>
                  <a:srgbClr val="FF0000"/>
                </a:solidFill>
                <a:latin typeface="Arial"/>
                <a:ea typeface="Arial"/>
                <a:cs typeface="Arial"/>
                <a:sym typeface="Arial"/>
              </a:rPr>
              <a:t>T</a:t>
            </a:r>
            <a:r>
              <a:rPr lang="en" sz="1400" kern="0">
                <a:solidFill>
                  <a:srgbClr val="FF0000"/>
                </a:solidFill>
                <a:latin typeface="Arial"/>
                <a:ea typeface="Arial"/>
                <a:cs typeface="Arial"/>
                <a:sym typeface="Arial"/>
              </a:rPr>
              <a:t>)</a:t>
            </a:r>
          </a:p>
        </p:txBody>
      </p:sp>
      <p:sp>
        <p:nvSpPr>
          <p:cNvPr id="2515" name="Shape 2515"/>
          <p:cNvSpPr txBox="1"/>
          <p:nvPr/>
        </p:nvSpPr>
        <p:spPr>
          <a:xfrm>
            <a:off x="5696175" y="1031100"/>
            <a:ext cx="3337800" cy="683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800" kern="0">
                <a:solidFill>
                  <a:srgbClr val="000000"/>
                </a:solidFill>
                <a:latin typeface="Arial"/>
                <a:ea typeface="Arial"/>
                <a:cs typeface="Arial"/>
                <a:sym typeface="Arial"/>
              </a:rPr>
              <a:t>Bengio et al, “Learning long-term dependencies with gradient descent is difficult”, IEEE Transactions on Neural Networks, 1994</a:t>
            </a:r>
          </a:p>
          <a:p>
            <a:pPr algn="l" eaLnBrk="1" fontAlgn="auto" hangingPunct="1">
              <a:spcBef>
                <a:spcPts val="0"/>
              </a:spcBef>
              <a:spcAft>
                <a:spcPts val="0"/>
              </a:spcAft>
            </a:pPr>
            <a:r>
              <a:rPr lang="en" sz="800" kern="0">
                <a:solidFill>
                  <a:srgbClr val="000000"/>
                </a:solidFill>
                <a:latin typeface="Arial"/>
                <a:ea typeface="Arial"/>
                <a:cs typeface="Arial"/>
                <a:sym typeface="Arial"/>
              </a:rPr>
              <a:t>Pascanu et al, “On the difficulty of training recurrent neural networks”, ICML 2013</a:t>
            </a:r>
          </a:p>
        </p:txBody>
      </p:sp>
      <p:sp>
        <p:nvSpPr>
          <p:cNvPr id="2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4848330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sp>
        <p:nvSpPr>
          <p:cNvPr id="2521" name="Shape 2521"/>
          <p:cNvSpPr txBox="1"/>
          <p:nvPr/>
        </p:nvSpPr>
        <p:spPr>
          <a:xfrm>
            <a:off x="226100" y="953525"/>
            <a:ext cx="8698800" cy="595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Vanilla RNN Gradient Flow</a:t>
            </a:r>
          </a:p>
        </p:txBody>
      </p:sp>
      <p:pic>
        <p:nvPicPr>
          <p:cNvPr id="2522" name="Shape 2522"/>
          <p:cNvPicPr preferRelativeResize="0"/>
          <p:nvPr/>
        </p:nvPicPr>
        <p:blipFill>
          <a:blip r:embed="rId3">
            <a:alphaModFix/>
          </a:blip>
          <a:stretch>
            <a:fillRect/>
          </a:stretch>
        </p:blipFill>
        <p:spPr>
          <a:xfrm>
            <a:off x="451775" y="2192926"/>
            <a:ext cx="1851774" cy="1198974"/>
          </a:xfrm>
          <a:prstGeom prst="rect">
            <a:avLst/>
          </a:prstGeom>
          <a:noFill/>
          <a:ln>
            <a:noFill/>
          </a:ln>
        </p:spPr>
      </p:pic>
      <p:pic>
        <p:nvPicPr>
          <p:cNvPr id="2523" name="Shape 2523"/>
          <p:cNvPicPr preferRelativeResize="0"/>
          <p:nvPr/>
        </p:nvPicPr>
        <p:blipFill>
          <a:blip r:embed="rId3">
            <a:alphaModFix/>
          </a:blip>
          <a:stretch>
            <a:fillRect/>
          </a:stretch>
        </p:blipFill>
        <p:spPr>
          <a:xfrm>
            <a:off x="2551150" y="2192926"/>
            <a:ext cx="1851774" cy="1198974"/>
          </a:xfrm>
          <a:prstGeom prst="rect">
            <a:avLst/>
          </a:prstGeom>
          <a:noFill/>
          <a:ln>
            <a:noFill/>
          </a:ln>
        </p:spPr>
      </p:pic>
      <p:pic>
        <p:nvPicPr>
          <p:cNvPr id="2524" name="Shape 2524"/>
          <p:cNvPicPr preferRelativeResize="0"/>
          <p:nvPr/>
        </p:nvPicPr>
        <p:blipFill>
          <a:blip r:embed="rId3">
            <a:alphaModFix/>
          </a:blip>
          <a:stretch>
            <a:fillRect/>
          </a:stretch>
        </p:blipFill>
        <p:spPr>
          <a:xfrm>
            <a:off x="4650525" y="2192926"/>
            <a:ext cx="1851774" cy="1198974"/>
          </a:xfrm>
          <a:prstGeom prst="rect">
            <a:avLst/>
          </a:prstGeom>
          <a:noFill/>
          <a:ln>
            <a:noFill/>
          </a:ln>
        </p:spPr>
      </p:pic>
      <p:pic>
        <p:nvPicPr>
          <p:cNvPr id="2525" name="Shape 2525"/>
          <p:cNvPicPr preferRelativeResize="0"/>
          <p:nvPr/>
        </p:nvPicPr>
        <p:blipFill>
          <a:blip r:embed="rId3">
            <a:alphaModFix/>
          </a:blip>
          <a:stretch>
            <a:fillRect/>
          </a:stretch>
        </p:blipFill>
        <p:spPr>
          <a:xfrm>
            <a:off x="6749900" y="2192926"/>
            <a:ext cx="1851774" cy="1198974"/>
          </a:xfrm>
          <a:prstGeom prst="rect">
            <a:avLst/>
          </a:prstGeom>
          <a:noFill/>
          <a:ln>
            <a:noFill/>
          </a:ln>
        </p:spPr>
      </p:pic>
      <p:sp>
        <p:nvSpPr>
          <p:cNvPr id="2526" name="Shape 2526"/>
          <p:cNvSpPr txBox="1"/>
          <p:nvPr/>
        </p:nvSpPr>
        <p:spPr>
          <a:xfrm>
            <a:off x="179650"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0</a:t>
            </a:r>
          </a:p>
        </p:txBody>
      </p:sp>
      <p:sp>
        <p:nvSpPr>
          <p:cNvPr id="2527" name="Shape 2527"/>
          <p:cNvSpPr txBox="1"/>
          <p:nvPr/>
        </p:nvSpPr>
        <p:spPr>
          <a:xfrm>
            <a:off x="2274125"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sp>
        <p:nvSpPr>
          <p:cNvPr id="2528" name="Shape 2528"/>
          <p:cNvSpPr txBox="1"/>
          <p:nvPr/>
        </p:nvSpPr>
        <p:spPr>
          <a:xfrm>
            <a:off x="4345425"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sp>
        <p:nvSpPr>
          <p:cNvPr id="2529" name="Shape 2529"/>
          <p:cNvSpPr txBox="1"/>
          <p:nvPr/>
        </p:nvSpPr>
        <p:spPr>
          <a:xfrm>
            <a:off x="6445698"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2530" name="Shape 2530"/>
          <p:cNvSpPr txBox="1"/>
          <p:nvPr/>
        </p:nvSpPr>
        <p:spPr>
          <a:xfrm>
            <a:off x="8545973"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4</a:t>
            </a:r>
          </a:p>
        </p:txBody>
      </p:sp>
      <p:sp>
        <p:nvSpPr>
          <p:cNvPr id="2531" name="Shape 2531"/>
          <p:cNvSpPr txBox="1"/>
          <p:nvPr/>
        </p:nvSpPr>
        <p:spPr>
          <a:xfrm>
            <a:off x="1151612"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1</a:t>
            </a:r>
          </a:p>
        </p:txBody>
      </p:sp>
      <p:sp>
        <p:nvSpPr>
          <p:cNvPr id="2532" name="Shape 2532"/>
          <p:cNvSpPr txBox="1"/>
          <p:nvPr/>
        </p:nvSpPr>
        <p:spPr>
          <a:xfrm>
            <a:off x="3256828"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2533" name="Shape 2533"/>
          <p:cNvSpPr txBox="1"/>
          <p:nvPr/>
        </p:nvSpPr>
        <p:spPr>
          <a:xfrm>
            <a:off x="5350350"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sp>
        <p:nvSpPr>
          <p:cNvPr id="2534" name="Shape 2534"/>
          <p:cNvSpPr txBox="1"/>
          <p:nvPr/>
        </p:nvSpPr>
        <p:spPr>
          <a:xfrm>
            <a:off x="7467130"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4</a:t>
            </a:r>
          </a:p>
        </p:txBody>
      </p:sp>
      <p:sp>
        <p:nvSpPr>
          <p:cNvPr id="2535" name="Shape 2535"/>
          <p:cNvSpPr txBox="1"/>
          <p:nvPr/>
        </p:nvSpPr>
        <p:spPr>
          <a:xfrm>
            <a:off x="183975" y="4083575"/>
            <a:ext cx="2387400" cy="1199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Computing gradient of h</a:t>
            </a:r>
            <a:r>
              <a:rPr lang="en" sz="1800" kern="0" baseline="-25000">
                <a:solidFill>
                  <a:srgbClr val="000000"/>
                </a:solidFill>
                <a:latin typeface="Arial"/>
                <a:ea typeface="Arial"/>
                <a:cs typeface="Arial"/>
                <a:sym typeface="Arial"/>
              </a:rPr>
              <a:t>0</a:t>
            </a:r>
            <a:r>
              <a:rPr lang="en" sz="1800" kern="0">
                <a:solidFill>
                  <a:srgbClr val="000000"/>
                </a:solidFill>
                <a:latin typeface="Arial"/>
                <a:ea typeface="Arial"/>
                <a:cs typeface="Arial"/>
                <a:sym typeface="Arial"/>
              </a:rPr>
              <a:t> involves many factors of W</a:t>
            </a:r>
          </a:p>
          <a:p>
            <a:pPr algn="l" eaLnBrk="1" fontAlgn="auto" hangingPunct="1">
              <a:spcBef>
                <a:spcPts val="0"/>
              </a:spcBef>
              <a:spcAft>
                <a:spcPts val="0"/>
              </a:spcAft>
            </a:pPr>
            <a:r>
              <a:rPr lang="en" sz="1800" kern="0">
                <a:solidFill>
                  <a:srgbClr val="000000"/>
                </a:solidFill>
                <a:latin typeface="Arial"/>
                <a:ea typeface="Arial"/>
                <a:cs typeface="Arial"/>
                <a:sym typeface="Arial"/>
              </a:rPr>
              <a:t>(and repeated tanh)</a:t>
            </a:r>
          </a:p>
        </p:txBody>
      </p:sp>
      <p:sp>
        <p:nvSpPr>
          <p:cNvPr id="2536" name="Shape 2536"/>
          <p:cNvSpPr txBox="1"/>
          <p:nvPr/>
        </p:nvSpPr>
        <p:spPr>
          <a:xfrm>
            <a:off x="5696175" y="1031100"/>
            <a:ext cx="3337800" cy="683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800" kern="0">
                <a:solidFill>
                  <a:srgbClr val="000000"/>
                </a:solidFill>
                <a:latin typeface="Arial"/>
                <a:ea typeface="Arial"/>
                <a:cs typeface="Arial"/>
                <a:sym typeface="Arial"/>
              </a:rPr>
              <a:t>Bengio et al, “Learning long-term dependencies with gradient descent is difficult”, IEEE Transactions on Neural Networks, 1994</a:t>
            </a:r>
          </a:p>
          <a:p>
            <a:pPr algn="l" eaLnBrk="1" fontAlgn="auto" hangingPunct="1">
              <a:spcBef>
                <a:spcPts val="0"/>
              </a:spcBef>
              <a:spcAft>
                <a:spcPts val="0"/>
              </a:spcAft>
            </a:pPr>
            <a:r>
              <a:rPr lang="en" sz="800" kern="0">
                <a:solidFill>
                  <a:srgbClr val="000000"/>
                </a:solidFill>
                <a:latin typeface="Arial"/>
                <a:ea typeface="Arial"/>
                <a:cs typeface="Arial"/>
                <a:sym typeface="Arial"/>
              </a:rPr>
              <a:t>Pascanu et al, “On the difficulty of training recurrent neural networks”, ICML 2013</a:t>
            </a:r>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6814874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sp>
        <p:nvSpPr>
          <p:cNvPr id="2542" name="Shape 2542"/>
          <p:cNvSpPr txBox="1"/>
          <p:nvPr/>
        </p:nvSpPr>
        <p:spPr>
          <a:xfrm>
            <a:off x="226100" y="953525"/>
            <a:ext cx="8698800" cy="595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Vanilla RNN Gradient Flow</a:t>
            </a:r>
          </a:p>
        </p:txBody>
      </p:sp>
      <p:pic>
        <p:nvPicPr>
          <p:cNvPr id="2543" name="Shape 2543"/>
          <p:cNvPicPr preferRelativeResize="0"/>
          <p:nvPr/>
        </p:nvPicPr>
        <p:blipFill>
          <a:blip r:embed="rId3">
            <a:alphaModFix/>
          </a:blip>
          <a:stretch>
            <a:fillRect/>
          </a:stretch>
        </p:blipFill>
        <p:spPr>
          <a:xfrm>
            <a:off x="451775" y="2192926"/>
            <a:ext cx="1851774" cy="1198974"/>
          </a:xfrm>
          <a:prstGeom prst="rect">
            <a:avLst/>
          </a:prstGeom>
          <a:noFill/>
          <a:ln>
            <a:noFill/>
          </a:ln>
        </p:spPr>
      </p:pic>
      <p:pic>
        <p:nvPicPr>
          <p:cNvPr id="2544" name="Shape 2544"/>
          <p:cNvPicPr preferRelativeResize="0"/>
          <p:nvPr/>
        </p:nvPicPr>
        <p:blipFill>
          <a:blip r:embed="rId3">
            <a:alphaModFix/>
          </a:blip>
          <a:stretch>
            <a:fillRect/>
          </a:stretch>
        </p:blipFill>
        <p:spPr>
          <a:xfrm>
            <a:off x="2551150" y="2192926"/>
            <a:ext cx="1851774" cy="1198974"/>
          </a:xfrm>
          <a:prstGeom prst="rect">
            <a:avLst/>
          </a:prstGeom>
          <a:noFill/>
          <a:ln>
            <a:noFill/>
          </a:ln>
        </p:spPr>
      </p:pic>
      <p:pic>
        <p:nvPicPr>
          <p:cNvPr id="2545" name="Shape 2545"/>
          <p:cNvPicPr preferRelativeResize="0"/>
          <p:nvPr/>
        </p:nvPicPr>
        <p:blipFill>
          <a:blip r:embed="rId3">
            <a:alphaModFix/>
          </a:blip>
          <a:stretch>
            <a:fillRect/>
          </a:stretch>
        </p:blipFill>
        <p:spPr>
          <a:xfrm>
            <a:off x="4650525" y="2192926"/>
            <a:ext cx="1851774" cy="1198974"/>
          </a:xfrm>
          <a:prstGeom prst="rect">
            <a:avLst/>
          </a:prstGeom>
          <a:noFill/>
          <a:ln>
            <a:noFill/>
          </a:ln>
        </p:spPr>
      </p:pic>
      <p:pic>
        <p:nvPicPr>
          <p:cNvPr id="2546" name="Shape 2546"/>
          <p:cNvPicPr preferRelativeResize="0"/>
          <p:nvPr/>
        </p:nvPicPr>
        <p:blipFill>
          <a:blip r:embed="rId3">
            <a:alphaModFix/>
          </a:blip>
          <a:stretch>
            <a:fillRect/>
          </a:stretch>
        </p:blipFill>
        <p:spPr>
          <a:xfrm>
            <a:off x="6749900" y="2192926"/>
            <a:ext cx="1851774" cy="1198974"/>
          </a:xfrm>
          <a:prstGeom prst="rect">
            <a:avLst/>
          </a:prstGeom>
          <a:noFill/>
          <a:ln>
            <a:noFill/>
          </a:ln>
        </p:spPr>
      </p:pic>
      <p:sp>
        <p:nvSpPr>
          <p:cNvPr id="2547" name="Shape 2547"/>
          <p:cNvSpPr txBox="1"/>
          <p:nvPr/>
        </p:nvSpPr>
        <p:spPr>
          <a:xfrm>
            <a:off x="179650"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0</a:t>
            </a:r>
          </a:p>
        </p:txBody>
      </p:sp>
      <p:sp>
        <p:nvSpPr>
          <p:cNvPr id="2548" name="Shape 2548"/>
          <p:cNvSpPr txBox="1"/>
          <p:nvPr/>
        </p:nvSpPr>
        <p:spPr>
          <a:xfrm>
            <a:off x="2274125"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sp>
        <p:nvSpPr>
          <p:cNvPr id="2549" name="Shape 2549"/>
          <p:cNvSpPr txBox="1"/>
          <p:nvPr/>
        </p:nvSpPr>
        <p:spPr>
          <a:xfrm>
            <a:off x="4345425"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sp>
        <p:nvSpPr>
          <p:cNvPr id="2550" name="Shape 2550"/>
          <p:cNvSpPr txBox="1"/>
          <p:nvPr/>
        </p:nvSpPr>
        <p:spPr>
          <a:xfrm>
            <a:off x="6445698"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2551" name="Shape 2551"/>
          <p:cNvSpPr txBox="1"/>
          <p:nvPr/>
        </p:nvSpPr>
        <p:spPr>
          <a:xfrm>
            <a:off x="8545973"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4</a:t>
            </a:r>
          </a:p>
        </p:txBody>
      </p:sp>
      <p:sp>
        <p:nvSpPr>
          <p:cNvPr id="2552" name="Shape 2552"/>
          <p:cNvSpPr txBox="1"/>
          <p:nvPr/>
        </p:nvSpPr>
        <p:spPr>
          <a:xfrm>
            <a:off x="1151612"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1</a:t>
            </a:r>
          </a:p>
        </p:txBody>
      </p:sp>
      <p:sp>
        <p:nvSpPr>
          <p:cNvPr id="2553" name="Shape 2553"/>
          <p:cNvSpPr txBox="1"/>
          <p:nvPr/>
        </p:nvSpPr>
        <p:spPr>
          <a:xfrm>
            <a:off x="3256828"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2554" name="Shape 2554"/>
          <p:cNvSpPr txBox="1"/>
          <p:nvPr/>
        </p:nvSpPr>
        <p:spPr>
          <a:xfrm>
            <a:off x="5350350"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sp>
        <p:nvSpPr>
          <p:cNvPr id="2555" name="Shape 2555"/>
          <p:cNvSpPr txBox="1"/>
          <p:nvPr/>
        </p:nvSpPr>
        <p:spPr>
          <a:xfrm>
            <a:off x="7467130"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4</a:t>
            </a:r>
          </a:p>
        </p:txBody>
      </p:sp>
      <p:sp>
        <p:nvSpPr>
          <p:cNvPr id="2556" name="Shape 2556"/>
          <p:cNvSpPr txBox="1"/>
          <p:nvPr/>
        </p:nvSpPr>
        <p:spPr>
          <a:xfrm>
            <a:off x="2658325" y="3861800"/>
            <a:ext cx="2922000" cy="1486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Largest singular value &gt; 1: </a:t>
            </a:r>
            <a:r>
              <a:rPr lang="en" sz="1800" b="1" kern="0">
                <a:solidFill>
                  <a:srgbClr val="000000"/>
                </a:solidFill>
                <a:latin typeface="Arial"/>
                <a:ea typeface="Arial"/>
                <a:cs typeface="Arial"/>
                <a:sym typeface="Arial"/>
              </a:rPr>
              <a:t>Exploding gradients</a:t>
            </a:r>
          </a:p>
          <a:p>
            <a:pPr algn="l" eaLnBrk="1" fontAlgn="auto" hangingPunct="1">
              <a:spcBef>
                <a:spcPts val="0"/>
              </a:spcBef>
              <a:spcAft>
                <a:spcPts val="0"/>
              </a:spcAft>
            </a:pPr>
            <a:endParaRPr sz="1800" b="1"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Largest singular value &lt; 1:</a:t>
            </a:r>
          </a:p>
          <a:p>
            <a:pPr algn="l" eaLnBrk="1" fontAlgn="auto" hangingPunct="1">
              <a:spcBef>
                <a:spcPts val="0"/>
              </a:spcBef>
              <a:spcAft>
                <a:spcPts val="0"/>
              </a:spcAft>
            </a:pPr>
            <a:r>
              <a:rPr lang="en" sz="1800" b="1" kern="0">
                <a:solidFill>
                  <a:srgbClr val="000000"/>
                </a:solidFill>
                <a:latin typeface="Arial"/>
                <a:ea typeface="Arial"/>
                <a:cs typeface="Arial"/>
                <a:sym typeface="Arial"/>
              </a:rPr>
              <a:t>Vanishing gradients</a:t>
            </a:r>
          </a:p>
        </p:txBody>
      </p:sp>
      <p:sp>
        <p:nvSpPr>
          <p:cNvPr id="2557" name="Shape 2557"/>
          <p:cNvSpPr txBox="1"/>
          <p:nvPr/>
        </p:nvSpPr>
        <p:spPr>
          <a:xfrm>
            <a:off x="183975" y="4083575"/>
            <a:ext cx="2387400" cy="1199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Computing gradient of h</a:t>
            </a:r>
            <a:r>
              <a:rPr lang="en" sz="1800" kern="0" baseline="-25000">
                <a:solidFill>
                  <a:srgbClr val="000000"/>
                </a:solidFill>
                <a:latin typeface="Arial"/>
                <a:ea typeface="Arial"/>
                <a:cs typeface="Arial"/>
                <a:sym typeface="Arial"/>
              </a:rPr>
              <a:t>0</a:t>
            </a:r>
            <a:r>
              <a:rPr lang="en" sz="1800" kern="0">
                <a:solidFill>
                  <a:srgbClr val="000000"/>
                </a:solidFill>
                <a:latin typeface="Arial"/>
                <a:ea typeface="Arial"/>
                <a:cs typeface="Arial"/>
                <a:sym typeface="Arial"/>
              </a:rPr>
              <a:t> involves many factors of W</a:t>
            </a:r>
          </a:p>
          <a:p>
            <a:pPr algn="l" eaLnBrk="1" fontAlgn="auto" hangingPunct="1">
              <a:spcBef>
                <a:spcPts val="0"/>
              </a:spcBef>
              <a:spcAft>
                <a:spcPts val="0"/>
              </a:spcAft>
            </a:pPr>
            <a:r>
              <a:rPr lang="en" sz="1800" kern="0">
                <a:solidFill>
                  <a:srgbClr val="000000"/>
                </a:solidFill>
                <a:latin typeface="Arial"/>
                <a:ea typeface="Arial"/>
                <a:cs typeface="Arial"/>
                <a:sym typeface="Arial"/>
              </a:rPr>
              <a:t>(and repeated tanh)</a:t>
            </a:r>
          </a:p>
        </p:txBody>
      </p:sp>
      <p:sp>
        <p:nvSpPr>
          <p:cNvPr id="2558" name="Shape 2558"/>
          <p:cNvSpPr txBox="1"/>
          <p:nvPr/>
        </p:nvSpPr>
        <p:spPr>
          <a:xfrm>
            <a:off x="5696175" y="1031100"/>
            <a:ext cx="3337800" cy="683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800" kern="0">
                <a:solidFill>
                  <a:srgbClr val="000000"/>
                </a:solidFill>
                <a:latin typeface="Arial"/>
                <a:ea typeface="Arial"/>
                <a:cs typeface="Arial"/>
                <a:sym typeface="Arial"/>
              </a:rPr>
              <a:t>Bengio et al, “Learning long-term dependencies with gradient descent is difficult”, IEEE Transactions on Neural Networks, 1994</a:t>
            </a:r>
          </a:p>
          <a:p>
            <a:pPr algn="l" eaLnBrk="1" fontAlgn="auto" hangingPunct="1">
              <a:spcBef>
                <a:spcPts val="0"/>
              </a:spcBef>
              <a:spcAft>
                <a:spcPts val="0"/>
              </a:spcAft>
            </a:pPr>
            <a:r>
              <a:rPr lang="en" sz="800" kern="0">
                <a:solidFill>
                  <a:srgbClr val="000000"/>
                </a:solidFill>
                <a:latin typeface="Arial"/>
                <a:ea typeface="Arial"/>
                <a:cs typeface="Arial"/>
                <a:sym typeface="Arial"/>
              </a:rPr>
              <a:t>Pascanu et al, “On the difficulty of training recurrent neural networks”, ICML 2013</a:t>
            </a:r>
          </a:p>
        </p:txBody>
      </p:sp>
      <p:sp>
        <p:nvSpPr>
          <p:cNvPr id="2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8161177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2564" name="Shape 2564"/>
          <p:cNvSpPr txBox="1"/>
          <p:nvPr/>
        </p:nvSpPr>
        <p:spPr>
          <a:xfrm>
            <a:off x="226100" y="953525"/>
            <a:ext cx="8698800" cy="595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Vanilla RNN Gradient Flow</a:t>
            </a:r>
          </a:p>
        </p:txBody>
      </p:sp>
      <p:pic>
        <p:nvPicPr>
          <p:cNvPr id="2565" name="Shape 2565"/>
          <p:cNvPicPr preferRelativeResize="0"/>
          <p:nvPr/>
        </p:nvPicPr>
        <p:blipFill>
          <a:blip r:embed="rId3">
            <a:alphaModFix/>
          </a:blip>
          <a:stretch>
            <a:fillRect/>
          </a:stretch>
        </p:blipFill>
        <p:spPr>
          <a:xfrm>
            <a:off x="451775" y="2192926"/>
            <a:ext cx="1851774" cy="1198974"/>
          </a:xfrm>
          <a:prstGeom prst="rect">
            <a:avLst/>
          </a:prstGeom>
          <a:noFill/>
          <a:ln>
            <a:noFill/>
          </a:ln>
        </p:spPr>
      </p:pic>
      <p:pic>
        <p:nvPicPr>
          <p:cNvPr id="2566" name="Shape 2566"/>
          <p:cNvPicPr preferRelativeResize="0"/>
          <p:nvPr/>
        </p:nvPicPr>
        <p:blipFill>
          <a:blip r:embed="rId3">
            <a:alphaModFix/>
          </a:blip>
          <a:stretch>
            <a:fillRect/>
          </a:stretch>
        </p:blipFill>
        <p:spPr>
          <a:xfrm>
            <a:off x="2551150" y="2192926"/>
            <a:ext cx="1851774" cy="1198974"/>
          </a:xfrm>
          <a:prstGeom prst="rect">
            <a:avLst/>
          </a:prstGeom>
          <a:noFill/>
          <a:ln>
            <a:noFill/>
          </a:ln>
        </p:spPr>
      </p:pic>
      <p:pic>
        <p:nvPicPr>
          <p:cNvPr id="2567" name="Shape 2567"/>
          <p:cNvPicPr preferRelativeResize="0"/>
          <p:nvPr/>
        </p:nvPicPr>
        <p:blipFill>
          <a:blip r:embed="rId3">
            <a:alphaModFix/>
          </a:blip>
          <a:stretch>
            <a:fillRect/>
          </a:stretch>
        </p:blipFill>
        <p:spPr>
          <a:xfrm>
            <a:off x="4650525" y="2192926"/>
            <a:ext cx="1851774" cy="1198974"/>
          </a:xfrm>
          <a:prstGeom prst="rect">
            <a:avLst/>
          </a:prstGeom>
          <a:noFill/>
          <a:ln>
            <a:noFill/>
          </a:ln>
        </p:spPr>
      </p:pic>
      <p:pic>
        <p:nvPicPr>
          <p:cNvPr id="2568" name="Shape 2568"/>
          <p:cNvPicPr preferRelativeResize="0"/>
          <p:nvPr/>
        </p:nvPicPr>
        <p:blipFill>
          <a:blip r:embed="rId3">
            <a:alphaModFix/>
          </a:blip>
          <a:stretch>
            <a:fillRect/>
          </a:stretch>
        </p:blipFill>
        <p:spPr>
          <a:xfrm>
            <a:off x="6749900" y="2192926"/>
            <a:ext cx="1851774" cy="1198974"/>
          </a:xfrm>
          <a:prstGeom prst="rect">
            <a:avLst/>
          </a:prstGeom>
          <a:noFill/>
          <a:ln>
            <a:noFill/>
          </a:ln>
        </p:spPr>
      </p:pic>
      <p:sp>
        <p:nvSpPr>
          <p:cNvPr id="2569" name="Shape 2569"/>
          <p:cNvSpPr txBox="1"/>
          <p:nvPr/>
        </p:nvSpPr>
        <p:spPr>
          <a:xfrm>
            <a:off x="179650"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0</a:t>
            </a:r>
          </a:p>
        </p:txBody>
      </p:sp>
      <p:sp>
        <p:nvSpPr>
          <p:cNvPr id="2570" name="Shape 2570"/>
          <p:cNvSpPr txBox="1"/>
          <p:nvPr/>
        </p:nvSpPr>
        <p:spPr>
          <a:xfrm>
            <a:off x="2274125"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sp>
        <p:nvSpPr>
          <p:cNvPr id="2571" name="Shape 2571"/>
          <p:cNvSpPr txBox="1"/>
          <p:nvPr/>
        </p:nvSpPr>
        <p:spPr>
          <a:xfrm>
            <a:off x="4345425"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sp>
        <p:nvSpPr>
          <p:cNvPr id="2572" name="Shape 2572"/>
          <p:cNvSpPr txBox="1"/>
          <p:nvPr/>
        </p:nvSpPr>
        <p:spPr>
          <a:xfrm>
            <a:off x="6445698"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2573" name="Shape 2573"/>
          <p:cNvSpPr txBox="1"/>
          <p:nvPr/>
        </p:nvSpPr>
        <p:spPr>
          <a:xfrm>
            <a:off x="8545973"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4</a:t>
            </a:r>
          </a:p>
        </p:txBody>
      </p:sp>
      <p:sp>
        <p:nvSpPr>
          <p:cNvPr id="2574" name="Shape 2574"/>
          <p:cNvSpPr txBox="1"/>
          <p:nvPr/>
        </p:nvSpPr>
        <p:spPr>
          <a:xfrm>
            <a:off x="1151612"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1</a:t>
            </a:r>
          </a:p>
        </p:txBody>
      </p:sp>
      <p:sp>
        <p:nvSpPr>
          <p:cNvPr id="2575" name="Shape 2575"/>
          <p:cNvSpPr txBox="1"/>
          <p:nvPr/>
        </p:nvSpPr>
        <p:spPr>
          <a:xfrm>
            <a:off x="3256828"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2576" name="Shape 2576"/>
          <p:cNvSpPr txBox="1"/>
          <p:nvPr/>
        </p:nvSpPr>
        <p:spPr>
          <a:xfrm>
            <a:off x="5350350"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sp>
        <p:nvSpPr>
          <p:cNvPr id="2577" name="Shape 2577"/>
          <p:cNvSpPr txBox="1"/>
          <p:nvPr/>
        </p:nvSpPr>
        <p:spPr>
          <a:xfrm>
            <a:off x="7467130"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4</a:t>
            </a:r>
          </a:p>
        </p:txBody>
      </p:sp>
      <p:sp>
        <p:nvSpPr>
          <p:cNvPr id="2578" name="Shape 2578"/>
          <p:cNvSpPr txBox="1"/>
          <p:nvPr/>
        </p:nvSpPr>
        <p:spPr>
          <a:xfrm>
            <a:off x="2658325" y="3861800"/>
            <a:ext cx="2922000" cy="1486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Largest singular value &gt; 1: </a:t>
            </a:r>
            <a:r>
              <a:rPr lang="en" sz="1800" b="1" kern="0">
                <a:solidFill>
                  <a:srgbClr val="000000"/>
                </a:solidFill>
                <a:latin typeface="Arial"/>
                <a:ea typeface="Arial"/>
                <a:cs typeface="Arial"/>
                <a:sym typeface="Arial"/>
              </a:rPr>
              <a:t>Exploding gradients</a:t>
            </a:r>
          </a:p>
          <a:p>
            <a:pPr algn="l" eaLnBrk="1" fontAlgn="auto" hangingPunct="1">
              <a:spcBef>
                <a:spcPts val="0"/>
              </a:spcBef>
              <a:spcAft>
                <a:spcPts val="0"/>
              </a:spcAft>
            </a:pPr>
            <a:endParaRPr sz="1800" b="1"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Largest singular value &lt; 1:</a:t>
            </a:r>
          </a:p>
          <a:p>
            <a:pPr algn="l" eaLnBrk="1" fontAlgn="auto" hangingPunct="1">
              <a:spcBef>
                <a:spcPts val="0"/>
              </a:spcBef>
              <a:spcAft>
                <a:spcPts val="0"/>
              </a:spcAft>
            </a:pPr>
            <a:r>
              <a:rPr lang="en" sz="1800" b="1" kern="0">
                <a:solidFill>
                  <a:srgbClr val="000000"/>
                </a:solidFill>
                <a:latin typeface="Arial"/>
                <a:ea typeface="Arial"/>
                <a:cs typeface="Arial"/>
                <a:sym typeface="Arial"/>
              </a:rPr>
              <a:t>Vanishing gradients</a:t>
            </a:r>
          </a:p>
        </p:txBody>
      </p:sp>
      <p:sp>
        <p:nvSpPr>
          <p:cNvPr id="2579" name="Shape 2579"/>
          <p:cNvSpPr txBox="1"/>
          <p:nvPr/>
        </p:nvSpPr>
        <p:spPr>
          <a:xfrm>
            <a:off x="5835550" y="3881800"/>
            <a:ext cx="3162600" cy="1486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Gradient clipping</a:t>
            </a:r>
            <a:r>
              <a:rPr lang="en" sz="1800" kern="0">
                <a:solidFill>
                  <a:srgbClr val="000000"/>
                </a:solidFill>
                <a:latin typeface="Arial"/>
                <a:ea typeface="Arial"/>
                <a:cs typeface="Arial"/>
                <a:sym typeface="Arial"/>
              </a:rPr>
              <a:t>: Scale gradient if its norm is too big</a:t>
            </a:r>
          </a:p>
        </p:txBody>
      </p:sp>
      <p:sp>
        <p:nvSpPr>
          <p:cNvPr id="2580" name="Shape 2580"/>
          <p:cNvSpPr/>
          <p:nvPr/>
        </p:nvSpPr>
        <p:spPr>
          <a:xfrm>
            <a:off x="2648175" y="3870475"/>
            <a:ext cx="2874000" cy="718500"/>
          </a:xfrm>
          <a:prstGeom prst="rect">
            <a:avLst/>
          </a:prstGeom>
          <a:noFill/>
          <a:ln w="2857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581" name="Shape 2581"/>
          <p:cNvCxnSpPr/>
          <p:nvPr/>
        </p:nvCxnSpPr>
        <p:spPr>
          <a:xfrm>
            <a:off x="5580316" y="4229718"/>
            <a:ext cx="274200" cy="0"/>
          </a:xfrm>
          <a:prstGeom prst="straightConnector1">
            <a:avLst/>
          </a:prstGeom>
          <a:noFill/>
          <a:ln w="19050" cap="flat" cmpd="sng">
            <a:solidFill>
              <a:schemeClr val="dk2"/>
            </a:solidFill>
            <a:prstDash val="solid"/>
            <a:round/>
            <a:headEnd type="none" w="lg" len="lg"/>
            <a:tailEnd type="triangle" w="lg" len="lg"/>
          </a:ln>
        </p:spPr>
      </p:cxnSp>
      <p:sp>
        <p:nvSpPr>
          <p:cNvPr id="2582" name="Shape 2582"/>
          <p:cNvSpPr txBox="1"/>
          <p:nvPr/>
        </p:nvSpPr>
        <p:spPr>
          <a:xfrm>
            <a:off x="183975" y="4083575"/>
            <a:ext cx="2387400" cy="1199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Computing gradient of h</a:t>
            </a:r>
            <a:r>
              <a:rPr lang="en" sz="1800" kern="0" baseline="-25000">
                <a:solidFill>
                  <a:srgbClr val="000000"/>
                </a:solidFill>
                <a:latin typeface="Arial"/>
                <a:ea typeface="Arial"/>
                <a:cs typeface="Arial"/>
                <a:sym typeface="Arial"/>
              </a:rPr>
              <a:t>0</a:t>
            </a:r>
            <a:r>
              <a:rPr lang="en" sz="1800" kern="0">
                <a:solidFill>
                  <a:srgbClr val="000000"/>
                </a:solidFill>
                <a:latin typeface="Arial"/>
                <a:ea typeface="Arial"/>
                <a:cs typeface="Arial"/>
                <a:sym typeface="Arial"/>
              </a:rPr>
              <a:t> involves many factors of W</a:t>
            </a:r>
          </a:p>
          <a:p>
            <a:pPr algn="l" eaLnBrk="1" fontAlgn="auto" hangingPunct="1">
              <a:spcBef>
                <a:spcPts val="0"/>
              </a:spcBef>
              <a:spcAft>
                <a:spcPts val="0"/>
              </a:spcAft>
            </a:pPr>
            <a:r>
              <a:rPr lang="en" sz="1800" kern="0">
                <a:solidFill>
                  <a:srgbClr val="000000"/>
                </a:solidFill>
                <a:latin typeface="Arial"/>
                <a:ea typeface="Arial"/>
                <a:cs typeface="Arial"/>
                <a:sym typeface="Arial"/>
              </a:rPr>
              <a:t>(and repeated tanh)</a:t>
            </a:r>
          </a:p>
        </p:txBody>
      </p:sp>
      <p:pic>
        <p:nvPicPr>
          <p:cNvPr id="2583" name="Shape 2583"/>
          <p:cNvPicPr preferRelativeResize="0"/>
          <p:nvPr/>
        </p:nvPicPr>
        <p:blipFill>
          <a:blip r:embed="rId4">
            <a:alphaModFix/>
          </a:blip>
          <a:stretch>
            <a:fillRect/>
          </a:stretch>
        </p:blipFill>
        <p:spPr>
          <a:xfrm>
            <a:off x="5902301" y="4588972"/>
            <a:ext cx="3095849" cy="755274"/>
          </a:xfrm>
          <a:prstGeom prst="rect">
            <a:avLst/>
          </a:prstGeom>
          <a:noFill/>
          <a:ln>
            <a:noFill/>
          </a:ln>
        </p:spPr>
      </p:pic>
      <p:sp>
        <p:nvSpPr>
          <p:cNvPr id="2584" name="Shape 2584"/>
          <p:cNvSpPr txBox="1"/>
          <p:nvPr/>
        </p:nvSpPr>
        <p:spPr>
          <a:xfrm>
            <a:off x="5696175" y="1031100"/>
            <a:ext cx="3337800" cy="683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800" kern="0">
                <a:solidFill>
                  <a:srgbClr val="000000"/>
                </a:solidFill>
                <a:latin typeface="Arial"/>
                <a:ea typeface="Arial"/>
                <a:cs typeface="Arial"/>
                <a:sym typeface="Arial"/>
              </a:rPr>
              <a:t>Bengio et al, “Learning long-term dependencies with gradient descent is difficult”, IEEE Transactions on Neural Networks, 1994</a:t>
            </a:r>
          </a:p>
          <a:p>
            <a:pPr algn="l" eaLnBrk="1" fontAlgn="auto" hangingPunct="1">
              <a:spcBef>
                <a:spcPts val="0"/>
              </a:spcBef>
              <a:spcAft>
                <a:spcPts val="0"/>
              </a:spcAft>
            </a:pPr>
            <a:r>
              <a:rPr lang="en" sz="800" kern="0">
                <a:solidFill>
                  <a:srgbClr val="000000"/>
                </a:solidFill>
                <a:latin typeface="Arial"/>
                <a:ea typeface="Arial"/>
                <a:cs typeface="Arial"/>
                <a:sym typeface="Arial"/>
              </a:rPr>
              <a:t>Pascanu et al, “On the difficulty of training recurrent neural networks”, ICML 2013</a:t>
            </a:r>
          </a:p>
        </p:txBody>
      </p:sp>
      <p:sp>
        <p:nvSpPr>
          <p:cNvPr id="2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496048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588"/>
        <p:cNvGrpSpPr/>
        <p:nvPr/>
      </p:nvGrpSpPr>
      <p:grpSpPr>
        <a:xfrm>
          <a:off x="0" y="0"/>
          <a:ext cx="0" cy="0"/>
          <a:chOff x="0" y="0"/>
          <a:chExt cx="0" cy="0"/>
        </a:xfrm>
      </p:grpSpPr>
      <p:sp>
        <p:nvSpPr>
          <p:cNvPr id="2590" name="Shape 2590"/>
          <p:cNvSpPr txBox="1"/>
          <p:nvPr/>
        </p:nvSpPr>
        <p:spPr>
          <a:xfrm>
            <a:off x="226100" y="953525"/>
            <a:ext cx="8698800" cy="595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Vanilla RNN Gradient Flow</a:t>
            </a:r>
          </a:p>
        </p:txBody>
      </p:sp>
      <p:pic>
        <p:nvPicPr>
          <p:cNvPr id="2591" name="Shape 2591"/>
          <p:cNvPicPr preferRelativeResize="0"/>
          <p:nvPr/>
        </p:nvPicPr>
        <p:blipFill>
          <a:blip r:embed="rId3">
            <a:alphaModFix/>
          </a:blip>
          <a:stretch>
            <a:fillRect/>
          </a:stretch>
        </p:blipFill>
        <p:spPr>
          <a:xfrm>
            <a:off x="451775" y="2192926"/>
            <a:ext cx="1851774" cy="1198974"/>
          </a:xfrm>
          <a:prstGeom prst="rect">
            <a:avLst/>
          </a:prstGeom>
          <a:noFill/>
          <a:ln>
            <a:noFill/>
          </a:ln>
        </p:spPr>
      </p:pic>
      <p:pic>
        <p:nvPicPr>
          <p:cNvPr id="2592" name="Shape 2592"/>
          <p:cNvPicPr preferRelativeResize="0"/>
          <p:nvPr/>
        </p:nvPicPr>
        <p:blipFill>
          <a:blip r:embed="rId3">
            <a:alphaModFix/>
          </a:blip>
          <a:stretch>
            <a:fillRect/>
          </a:stretch>
        </p:blipFill>
        <p:spPr>
          <a:xfrm>
            <a:off x="2551150" y="2192926"/>
            <a:ext cx="1851774" cy="1198974"/>
          </a:xfrm>
          <a:prstGeom prst="rect">
            <a:avLst/>
          </a:prstGeom>
          <a:noFill/>
          <a:ln>
            <a:noFill/>
          </a:ln>
        </p:spPr>
      </p:pic>
      <p:pic>
        <p:nvPicPr>
          <p:cNvPr id="2593" name="Shape 2593"/>
          <p:cNvPicPr preferRelativeResize="0"/>
          <p:nvPr/>
        </p:nvPicPr>
        <p:blipFill>
          <a:blip r:embed="rId3">
            <a:alphaModFix/>
          </a:blip>
          <a:stretch>
            <a:fillRect/>
          </a:stretch>
        </p:blipFill>
        <p:spPr>
          <a:xfrm>
            <a:off x="4650525" y="2192926"/>
            <a:ext cx="1851774" cy="1198974"/>
          </a:xfrm>
          <a:prstGeom prst="rect">
            <a:avLst/>
          </a:prstGeom>
          <a:noFill/>
          <a:ln>
            <a:noFill/>
          </a:ln>
        </p:spPr>
      </p:pic>
      <p:pic>
        <p:nvPicPr>
          <p:cNvPr id="2594" name="Shape 2594"/>
          <p:cNvPicPr preferRelativeResize="0"/>
          <p:nvPr/>
        </p:nvPicPr>
        <p:blipFill>
          <a:blip r:embed="rId3">
            <a:alphaModFix/>
          </a:blip>
          <a:stretch>
            <a:fillRect/>
          </a:stretch>
        </p:blipFill>
        <p:spPr>
          <a:xfrm>
            <a:off x="6749900" y="2192926"/>
            <a:ext cx="1851774" cy="1198974"/>
          </a:xfrm>
          <a:prstGeom prst="rect">
            <a:avLst/>
          </a:prstGeom>
          <a:noFill/>
          <a:ln>
            <a:noFill/>
          </a:ln>
        </p:spPr>
      </p:pic>
      <p:sp>
        <p:nvSpPr>
          <p:cNvPr id="2595" name="Shape 2595"/>
          <p:cNvSpPr txBox="1"/>
          <p:nvPr/>
        </p:nvSpPr>
        <p:spPr>
          <a:xfrm>
            <a:off x="179650"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0</a:t>
            </a:r>
          </a:p>
        </p:txBody>
      </p:sp>
      <p:sp>
        <p:nvSpPr>
          <p:cNvPr id="2596" name="Shape 2596"/>
          <p:cNvSpPr txBox="1"/>
          <p:nvPr/>
        </p:nvSpPr>
        <p:spPr>
          <a:xfrm>
            <a:off x="2274125"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sp>
        <p:nvSpPr>
          <p:cNvPr id="2597" name="Shape 2597"/>
          <p:cNvSpPr txBox="1"/>
          <p:nvPr/>
        </p:nvSpPr>
        <p:spPr>
          <a:xfrm>
            <a:off x="4345425"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sp>
        <p:nvSpPr>
          <p:cNvPr id="2598" name="Shape 2598"/>
          <p:cNvSpPr txBox="1"/>
          <p:nvPr/>
        </p:nvSpPr>
        <p:spPr>
          <a:xfrm>
            <a:off x="6445698"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2599" name="Shape 2599"/>
          <p:cNvSpPr txBox="1"/>
          <p:nvPr/>
        </p:nvSpPr>
        <p:spPr>
          <a:xfrm>
            <a:off x="8545973" y="27144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4</a:t>
            </a:r>
          </a:p>
        </p:txBody>
      </p:sp>
      <p:sp>
        <p:nvSpPr>
          <p:cNvPr id="2600" name="Shape 2600"/>
          <p:cNvSpPr txBox="1"/>
          <p:nvPr/>
        </p:nvSpPr>
        <p:spPr>
          <a:xfrm>
            <a:off x="1151612"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1</a:t>
            </a:r>
          </a:p>
        </p:txBody>
      </p:sp>
      <p:sp>
        <p:nvSpPr>
          <p:cNvPr id="2601" name="Shape 2601"/>
          <p:cNvSpPr txBox="1"/>
          <p:nvPr/>
        </p:nvSpPr>
        <p:spPr>
          <a:xfrm>
            <a:off x="3256828"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2602" name="Shape 2602"/>
          <p:cNvSpPr txBox="1"/>
          <p:nvPr/>
        </p:nvSpPr>
        <p:spPr>
          <a:xfrm>
            <a:off x="5350350"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sp>
        <p:nvSpPr>
          <p:cNvPr id="2603" name="Shape 2603"/>
          <p:cNvSpPr txBox="1"/>
          <p:nvPr/>
        </p:nvSpPr>
        <p:spPr>
          <a:xfrm>
            <a:off x="7467130" y="3295650"/>
            <a:ext cx="452100" cy="38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4</a:t>
            </a:r>
          </a:p>
        </p:txBody>
      </p:sp>
      <p:sp>
        <p:nvSpPr>
          <p:cNvPr id="2604" name="Shape 2604"/>
          <p:cNvSpPr txBox="1"/>
          <p:nvPr/>
        </p:nvSpPr>
        <p:spPr>
          <a:xfrm>
            <a:off x="183975" y="4083575"/>
            <a:ext cx="2387400" cy="1199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Computing gradient of h</a:t>
            </a:r>
            <a:r>
              <a:rPr lang="en" sz="1800" kern="0" baseline="-25000">
                <a:solidFill>
                  <a:srgbClr val="000000"/>
                </a:solidFill>
                <a:latin typeface="Arial"/>
                <a:ea typeface="Arial"/>
                <a:cs typeface="Arial"/>
                <a:sym typeface="Arial"/>
              </a:rPr>
              <a:t>0</a:t>
            </a:r>
            <a:r>
              <a:rPr lang="en" sz="1800" kern="0">
                <a:solidFill>
                  <a:srgbClr val="000000"/>
                </a:solidFill>
                <a:latin typeface="Arial"/>
                <a:ea typeface="Arial"/>
                <a:cs typeface="Arial"/>
                <a:sym typeface="Arial"/>
              </a:rPr>
              <a:t> involves many factors of W</a:t>
            </a:r>
          </a:p>
          <a:p>
            <a:pPr algn="l" eaLnBrk="1" fontAlgn="auto" hangingPunct="1">
              <a:spcBef>
                <a:spcPts val="0"/>
              </a:spcBef>
              <a:spcAft>
                <a:spcPts val="0"/>
              </a:spcAft>
            </a:pPr>
            <a:r>
              <a:rPr lang="en" sz="1800" kern="0">
                <a:solidFill>
                  <a:srgbClr val="000000"/>
                </a:solidFill>
                <a:latin typeface="Arial"/>
                <a:ea typeface="Arial"/>
                <a:cs typeface="Arial"/>
                <a:sym typeface="Arial"/>
              </a:rPr>
              <a:t>(and repeated tanh)</a:t>
            </a:r>
          </a:p>
        </p:txBody>
      </p:sp>
      <p:sp>
        <p:nvSpPr>
          <p:cNvPr id="2605" name="Shape 2605"/>
          <p:cNvSpPr txBox="1"/>
          <p:nvPr/>
        </p:nvSpPr>
        <p:spPr>
          <a:xfrm>
            <a:off x="2658325" y="3861800"/>
            <a:ext cx="2922000" cy="1486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Largest singular value &gt; 1: </a:t>
            </a:r>
            <a:r>
              <a:rPr lang="en" sz="1800" b="1" kern="0">
                <a:solidFill>
                  <a:srgbClr val="000000"/>
                </a:solidFill>
                <a:latin typeface="Arial"/>
                <a:ea typeface="Arial"/>
                <a:cs typeface="Arial"/>
                <a:sym typeface="Arial"/>
              </a:rPr>
              <a:t>Exploding gradients</a:t>
            </a:r>
          </a:p>
          <a:p>
            <a:pPr algn="l" eaLnBrk="1" fontAlgn="auto" hangingPunct="1">
              <a:spcBef>
                <a:spcPts val="0"/>
              </a:spcBef>
              <a:spcAft>
                <a:spcPts val="0"/>
              </a:spcAft>
            </a:pPr>
            <a:endParaRPr sz="1800" b="1"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Largest singular value &lt; 1:</a:t>
            </a:r>
          </a:p>
          <a:p>
            <a:pPr algn="l" eaLnBrk="1" fontAlgn="auto" hangingPunct="1">
              <a:spcBef>
                <a:spcPts val="0"/>
              </a:spcBef>
              <a:spcAft>
                <a:spcPts val="0"/>
              </a:spcAft>
            </a:pPr>
            <a:r>
              <a:rPr lang="en" sz="1800" b="1" kern="0">
                <a:solidFill>
                  <a:srgbClr val="000000"/>
                </a:solidFill>
                <a:latin typeface="Arial"/>
                <a:ea typeface="Arial"/>
                <a:cs typeface="Arial"/>
                <a:sym typeface="Arial"/>
              </a:rPr>
              <a:t>Vanishing gradients</a:t>
            </a:r>
          </a:p>
        </p:txBody>
      </p:sp>
      <p:sp>
        <p:nvSpPr>
          <p:cNvPr id="2606" name="Shape 2606"/>
          <p:cNvSpPr txBox="1"/>
          <p:nvPr/>
        </p:nvSpPr>
        <p:spPr>
          <a:xfrm>
            <a:off x="5835550" y="4818575"/>
            <a:ext cx="3162600" cy="473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Change RNN architecture</a:t>
            </a:r>
          </a:p>
        </p:txBody>
      </p:sp>
      <p:sp>
        <p:nvSpPr>
          <p:cNvPr id="2607" name="Shape 2607"/>
          <p:cNvSpPr/>
          <p:nvPr/>
        </p:nvSpPr>
        <p:spPr>
          <a:xfrm>
            <a:off x="2648175" y="4708675"/>
            <a:ext cx="2874000" cy="718500"/>
          </a:xfrm>
          <a:prstGeom prst="rect">
            <a:avLst/>
          </a:prstGeom>
          <a:noFill/>
          <a:ln w="2857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2608" name="Shape 2608"/>
          <p:cNvCxnSpPr/>
          <p:nvPr/>
        </p:nvCxnSpPr>
        <p:spPr>
          <a:xfrm>
            <a:off x="5580316" y="5067918"/>
            <a:ext cx="274200" cy="0"/>
          </a:xfrm>
          <a:prstGeom prst="straightConnector1">
            <a:avLst/>
          </a:prstGeom>
          <a:noFill/>
          <a:ln w="19050" cap="flat" cmpd="sng">
            <a:solidFill>
              <a:schemeClr val="dk2"/>
            </a:solidFill>
            <a:prstDash val="solid"/>
            <a:round/>
            <a:headEnd type="none" w="lg" len="lg"/>
            <a:tailEnd type="triangle" w="lg" len="lg"/>
          </a:ln>
        </p:spPr>
      </p:cxnSp>
      <p:sp>
        <p:nvSpPr>
          <p:cNvPr id="2609" name="Shape 2609"/>
          <p:cNvSpPr txBox="1"/>
          <p:nvPr/>
        </p:nvSpPr>
        <p:spPr>
          <a:xfrm>
            <a:off x="5696175" y="1031100"/>
            <a:ext cx="3337800" cy="683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800" kern="0">
                <a:solidFill>
                  <a:srgbClr val="000000"/>
                </a:solidFill>
                <a:latin typeface="Arial"/>
                <a:ea typeface="Arial"/>
                <a:cs typeface="Arial"/>
                <a:sym typeface="Arial"/>
              </a:rPr>
              <a:t>Bengio et al, “Learning long-term dependencies with gradient descent is difficult”, IEEE Transactions on Neural Networks, 1994</a:t>
            </a:r>
          </a:p>
          <a:p>
            <a:pPr algn="l" eaLnBrk="1" fontAlgn="auto" hangingPunct="1">
              <a:spcBef>
                <a:spcPts val="0"/>
              </a:spcBef>
              <a:spcAft>
                <a:spcPts val="0"/>
              </a:spcAft>
            </a:pPr>
            <a:r>
              <a:rPr lang="en" sz="800" kern="0">
                <a:solidFill>
                  <a:srgbClr val="000000"/>
                </a:solidFill>
                <a:latin typeface="Arial"/>
                <a:ea typeface="Arial"/>
                <a:cs typeface="Arial"/>
                <a:sym typeface="Arial"/>
              </a:rPr>
              <a:t>Pascanu et al, “On the difficulty of training recurrent neural networks”, ICML 2013</a:t>
            </a:r>
          </a:p>
        </p:txBody>
      </p:sp>
      <p:sp>
        <p:nvSpPr>
          <p:cNvPr id="2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2474011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13"/>
        <p:cNvGrpSpPr/>
        <p:nvPr/>
      </p:nvGrpSpPr>
      <p:grpSpPr>
        <a:xfrm>
          <a:off x="0" y="0"/>
          <a:ext cx="0" cy="0"/>
          <a:chOff x="0" y="0"/>
          <a:chExt cx="0" cy="0"/>
        </a:xfrm>
      </p:grpSpPr>
      <p:sp>
        <p:nvSpPr>
          <p:cNvPr id="2615" name="Shape 2615"/>
          <p:cNvSpPr txBox="1"/>
          <p:nvPr/>
        </p:nvSpPr>
        <p:spPr>
          <a:xfrm>
            <a:off x="226100" y="953525"/>
            <a:ext cx="8698800" cy="595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Long Short Term Memory (LSTM)</a:t>
            </a:r>
          </a:p>
        </p:txBody>
      </p:sp>
      <p:sp>
        <p:nvSpPr>
          <p:cNvPr id="2616" name="Shape 2616"/>
          <p:cNvSpPr txBox="1"/>
          <p:nvPr/>
        </p:nvSpPr>
        <p:spPr>
          <a:xfrm>
            <a:off x="0" y="5145325"/>
            <a:ext cx="4844400" cy="32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000" kern="0">
                <a:solidFill>
                  <a:srgbClr val="000000"/>
                </a:solidFill>
                <a:latin typeface="Arial"/>
                <a:ea typeface="Arial"/>
                <a:cs typeface="Arial"/>
                <a:sym typeface="Arial"/>
              </a:rPr>
              <a:t>Hochreiter and Schmidhuber, “Long Short Term Memory”, Neural Computation 1997</a:t>
            </a:r>
          </a:p>
        </p:txBody>
      </p:sp>
      <p:pic>
        <p:nvPicPr>
          <p:cNvPr id="2617" name="Shape 2617"/>
          <p:cNvPicPr preferRelativeResize="0"/>
          <p:nvPr/>
        </p:nvPicPr>
        <p:blipFill>
          <a:blip r:embed="rId3">
            <a:alphaModFix/>
          </a:blip>
          <a:stretch>
            <a:fillRect/>
          </a:stretch>
        </p:blipFill>
        <p:spPr>
          <a:xfrm>
            <a:off x="836175" y="3209138"/>
            <a:ext cx="2669600" cy="764225"/>
          </a:xfrm>
          <a:prstGeom prst="rect">
            <a:avLst/>
          </a:prstGeom>
          <a:noFill/>
          <a:ln w="28575" cap="flat" cmpd="sng">
            <a:solidFill>
              <a:srgbClr val="000000"/>
            </a:solidFill>
            <a:prstDash val="solid"/>
            <a:round/>
            <a:headEnd type="none" w="med" len="med"/>
            <a:tailEnd type="none" w="med" len="med"/>
          </a:ln>
        </p:spPr>
      </p:pic>
      <p:pic>
        <p:nvPicPr>
          <p:cNvPr id="2618" name="Shape 2618"/>
          <p:cNvPicPr preferRelativeResize="0"/>
          <p:nvPr/>
        </p:nvPicPr>
        <p:blipFill>
          <a:blip r:embed="rId4">
            <a:alphaModFix/>
          </a:blip>
          <a:stretch>
            <a:fillRect/>
          </a:stretch>
        </p:blipFill>
        <p:spPr>
          <a:xfrm>
            <a:off x="4819324" y="2531312"/>
            <a:ext cx="3055650" cy="2119924"/>
          </a:xfrm>
          <a:prstGeom prst="rect">
            <a:avLst/>
          </a:prstGeom>
          <a:noFill/>
          <a:ln w="28575" cap="flat" cmpd="sng">
            <a:solidFill>
              <a:srgbClr val="000000"/>
            </a:solidFill>
            <a:prstDash val="solid"/>
            <a:round/>
            <a:headEnd type="none" w="med" len="med"/>
            <a:tailEnd type="none" w="med" len="med"/>
          </a:ln>
        </p:spPr>
      </p:pic>
      <p:sp>
        <p:nvSpPr>
          <p:cNvPr id="2619" name="Shape 2619"/>
          <p:cNvSpPr txBox="1"/>
          <p:nvPr/>
        </p:nvSpPr>
        <p:spPr>
          <a:xfrm>
            <a:off x="1191625" y="1853950"/>
            <a:ext cx="1958700" cy="48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Vanilla RNN</a:t>
            </a:r>
          </a:p>
        </p:txBody>
      </p:sp>
      <p:sp>
        <p:nvSpPr>
          <p:cNvPr id="2620" name="Shape 2620"/>
          <p:cNvSpPr txBox="1"/>
          <p:nvPr/>
        </p:nvSpPr>
        <p:spPr>
          <a:xfrm>
            <a:off x="5191700" y="1853950"/>
            <a:ext cx="1958700" cy="48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LSTM</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749946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Illustration [</a:t>
            </a:r>
            <a:r>
              <a:rPr lang="en-US" dirty="0" err="1" smtClean="0"/>
              <a:t>Pascanu</a:t>
            </a:r>
            <a:r>
              <a:rPr lang="en-US" dirty="0" smtClean="0"/>
              <a:t> et al]</a:t>
            </a:r>
            <a:endParaRPr lang="en-US" dirty="0"/>
          </a:p>
        </p:txBody>
      </p:sp>
      <p:sp>
        <p:nvSpPr>
          <p:cNvPr id="3" name="Content Placeholder 2"/>
          <p:cNvSpPr>
            <a:spLocks noGrp="1"/>
          </p:cNvSpPr>
          <p:nvPr>
            <p:ph idx="1"/>
          </p:nvPr>
        </p:nvSpPr>
        <p:spPr/>
        <p:txBody>
          <a:bodyPr/>
          <a:lstStyle/>
          <a:p>
            <a:r>
              <a:rPr lang="en-US" dirty="0" smtClean="0"/>
              <a:t>Intuition</a:t>
            </a:r>
          </a:p>
          <a:p>
            <a:pPr lvl="2"/>
            <a:r>
              <a:rPr lang="en-US" dirty="0" smtClean="0"/>
              <a:t>Error surface of a single hidden unit RNN; High curvature walls</a:t>
            </a:r>
          </a:p>
          <a:p>
            <a:pPr lvl="2"/>
            <a:r>
              <a:rPr lang="en-US" dirty="0" smtClean="0"/>
              <a:t>Solid lines: standard gradient descent trajectories</a:t>
            </a:r>
          </a:p>
          <a:p>
            <a:pPr lvl="2"/>
            <a:r>
              <a:rPr lang="en-US" dirty="0" smtClean="0"/>
              <a:t>Dashed lines: gradient rescaled to fix problem</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86</a:t>
            </a:fld>
            <a:endParaRPr lang="en-US"/>
          </a:p>
        </p:txBody>
      </p:sp>
      <p:pic>
        <p:nvPicPr>
          <p:cNvPr id="6" name="Picture 5"/>
          <p:cNvPicPr>
            <a:picLocks noChangeAspect="1"/>
          </p:cNvPicPr>
          <p:nvPr/>
        </p:nvPicPr>
        <p:blipFill>
          <a:blip r:embed="rId2"/>
          <a:stretch>
            <a:fillRect/>
          </a:stretch>
        </p:blipFill>
        <p:spPr>
          <a:xfrm>
            <a:off x="1600200" y="2552700"/>
            <a:ext cx="6057900" cy="4305300"/>
          </a:xfrm>
          <a:prstGeom prst="rect">
            <a:avLst/>
          </a:prstGeom>
        </p:spPr>
      </p:pic>
    </p:spTree>
    <p:extLst>
      <p:ext uri="{BB962C8B-B14F-4D97-AF65-F5344CB8AC3E}">
        <p14:creationId xmlns:p14="http://schemas.microsoft.com/office/powerpoint/2010/main" val="959145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 #1</a:t>
            </a:r>
            <a:endParaRPr lang="en-US" dirty="0"/>
          </a:p>
        </p:txBody>
      </p:sp>
      <p:sp>
        <p:nvSpPr>
          <p:cNvPr id="3" name="Content Placeholder 2"/>
          <p:cNvSpPr>
            <a:spLocks noGrp="1"/>
          </p:cNvSpPr>
          <p:nvPr>
            <p:ph idx="1"/>
          </p:nvPr>
        </p:nvSpPr>
        <p:spPr/>
        <p:txBody>
          <a:bodyPr/>
          <a:lstStyle/>
          <a:p>
            <a:r>
              <a:rPr lang="en-US" dirty="0" err="1" smtClean="0"/>
              <a:t>Pseudocode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87</a:t>
            </a:fld>
            <a:endParaRPr lang="en-US"/>
          </a:p>
        </p:txBody>
      </p:sp>
      <p:pic>
        <p:nvPicPr>
          <p:cNvPr id="7" name="Picture 6"/>
          <p:cNvPicPr>
            <a:picLocks noChangeAspect="1"/>
          </p:cNvPicPr>
          <p:nvPr/>
        </p:nvPicPr>
        <p:blipFill>
          <a:blip r:embed="rId2"/>
          <a:stretch>
            <a:fillRect/>
          </a:stretch>
        </p:blipFill>
        <p:spPr>
          <a:xfrm>
            <a:off x="1371600" y="2708111"/>
            <a:ext cx="6629400" cy="2318182"/>
          </a:xfrm>
          <a:prstGeom prst="rect">
            <a:avLst/>
          </a:prstGeom>
        </p:spPr>
      </p:pic>
      <p:sp>
        <p:nvSpPr>
          <p:cNvPr id="8" name="TextBox 7"/>
          <p:cNvSpPr txBox="1"/>
          <p:nvPr/>
        </p:nvSpPr>
        <p:spPr>
          <a:xfrm>
            <a:off x="3507090" y="6578469"/>
            <a:ext cx="2211738" cy="276999"/>
          </a:xfrm>
          <a:prstGeom prst="rect">
            <a:avLst/>
          </a:prstGeom>
          <a:noFill/>
        </p:spPr>
        <p:txBody>
          <a:bodyPr wrap="none" rtlCol="0">
            <a:spAutoFit/>
          </a:bodyPr>
          <a:lstStyle/>
          <a:p>
            <a:r>
              <a:rPr lang="en-US" dirty="0" smtClean="0">
                <a:solidFill>
                  <a:schemeClr val="bg1">
                    <a:lumMod val="65000"/>
                  </a:schemeClr>
                </a:solidFill>
              </a:rPr>
              <a:t>Image Credit</a:t>
            </a:r>
            <a:r>
              <a:rPr lang="en-US" dirty="0">
                <a:solidFill>
                  <a:schemeClr val="bg1">
                    <a:lumMod val="65000"/>
                  </a:schemeClr>
                </a:solidFill>
              </a:rPr>
              <a:t>: Richard </a:t>
            </a:r>
            <a:r>
              <a:rPr lang="en-US" dirty="0" err="1">
                <a:solidFill>
                  <a:schemeClr val="bg1">
                    <a:lumMod val="65000"/>
                  </a:schemeClr>
                </a:solidFill>
              </a:rPr>
              <a:t>Socher</a:t>
            </a:r>
            <a:endParaRPr lang="en-US" dirty="0">
              <a:solidFill>
                <a:schemeClr val="bg1">
                  <a:lumMod val="65000"/>
                </a:schemeClr>
              </a:solidFill>
            </a:endParaRPr>
          </a:p>
        </p:txBody>
      </p:sp>
    </p:spTree>
    <p:extLst>
      <p:ext uri="{BB962C8B-B14F-4D97-AF65-F5344CB8AC3E}">
        <p14:creationId xmlns:p14="http://schemas.microsoft.com/office/powerpoint/2010/main" val="1346080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 #2</a:t>
            </a:r>
            <a:endParaRPr lang="en-US" dirty="0"/>
          </a:p>
        </p:txBody>
      </p:sp>
      <p:sp>
        <p:nvSpPr>
          <p:cNvPr id="3" name="Content Placeholder 2"/>
          <p:cNvSpPr>
            <a:spLocks noGrp="1"/>
          </p:cNvSpPr>
          <p:nvPr>
            <p:ph idx="1"/>
          </p:nvPr>
        </p:nvSpPr>
        <p:spPr/>
        <p:txBody>
          <a:bodyPr/>
          <a:lstStyle/>
          <a:p>
            <a:r>
              <a:rPr lang="en-US" dirty="0" smtClean="0"/>
              <a:t>Smart Initialization and </a:t>
            </a:r>
            <a:r>
              <a:rPr lang="en-US" dirty="0" err="1" smtClean="0"/>
              <a:t>ReLus</a:t>
            </a:r>
            <a:endParaRPr lang="en-US" dirty="0" smtClean="0"/>
          </a:p>
          <a:p>
            <a:pPr lvl="1"/>
            <a:r>
              <a:rPr lang="en-US" dirty="0" smtClean="0"/>
              <a:t>[</a:t>
            </a:r>
            <a:r>
              <a:rPr lang="en-US" dirty="0" err="1" smtClean="0"/>
              <a:t>Socher</a:t>
            </a:r>
            <a:r>
              <a:rPr lang="en-US" dirty="0" smtClean="0"/>
              <a:t> et al 2013]</a:t>
            </a:r>
          </a:p>
          <a:p>
            <a:pPr lvl="1"/>
            <a:r>
              <a:rPr lang="en-US" i="1" dirty="0" smtClean="0"/>
              <a:t>A Simple Way to Initialize Recurrent Networks of Rectified Linear </a:t>
            </a:r>
            <a:r>
              <a:rPr lang="en-US" dirty="0" smtClean="0"/>
              <a:t>Units, Le et al. 2015</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88</a:t>
            </a:fld>
            <a:endParaRPr lang="en-US"/>
          </a:p>
        </p:txBody>
      </p:sp>
      <p:pic>
        <p:nvPicPr>
          <p:cNvPr id="6" name="Picture 5"/>
          <p:cNvPicPr>
            <a:picLocks noChangeAspect="1"/>
          </p:cNvPicPr>
          <p:nvPr/>
        </p:nvPicPr>
        <p:blipFill>
          <a:blip r:embed="rId2"/>
          <a:stretch>
            <a:fillRect/>
          </a:stretch>
        </p:blipFill>
        <p:spPr>
          <a:xfrm>
            <a:off x="2209800" y="2946401"/>
            <a:ext cx="4584432" cy="3606799"/>
          </a:xfrm>
          <a:prstGeom prst="rect">
            <a:avLst/>
          </a:prstGeom>
        </p:spPr>
      </p:pic>
    </p:spTree>
    <p:extLst>
      <p:ext uri="{BB962C8B-B14F-4D97-AF65-F5344CB8AC3E}">
        <p14:creationId xmlns:p14="http://schemas.microsoft.com/office/powerpoint/2010/main" val="1975217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LSTMs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89</a:t>
            </a:fld>
            <a:endParaRPr lang="en-US"/>
          </a:p>
        </p:txBody>
      </p:sp>
      <p:pic>
        <p:nvPicPr>
          <p:cNvPr id="7" name="Picture 6"/>
          <p:cNvPicPr>
            <a:picLocks noChangeAspect="1"/>
          </p:cNvPicPr>
          <p:nvPr/>
        </p:nvPicPr>
        <p:blipFill>
          <a:blip r:embed="rId2"/>
          <a:stretch>
            <a:fillRect/>
          </a:stretch>
        </p:blipFill>
        <p:spPr>
          <a:xfrm>
            <a:off x="0" y="1701800"/>
            <a:ext cx="9144000" cy="3435654"/>
          </a:xfrm>
          <a:prstGeom prst="rect">
            <a:avLst/>
          </a:prstGeom>
        </p:spPr>
      </p:pic>
      <p:pic>
        <p:nvPicPr>
          <p:cNvPr id="8" name="Picture 7"/>
          <p:cNvPicPr>
            <a:picLocks noChangeAspect="1"/>
          </p:cNvPicPr>
          <p:nvPr/>
        </p:nvPicPr>
        <p:blipFill>
          <a:blip r:embed="rId3"/>
          <a:stretch>
            <a:fillRect/>
          </a:stretch>
        </p:blipFill>
        <p:spPr>
          <a:xfrm>
            <a:off x="3124200" y="5943600"/>
            <a:ext cx="2895600" cy="539496"/>
          </a:xfrm>
          <a:prstGeom prst="rect">
            <a:avLst/>
          </a:prstGeom>
        </p:spPr>
      </p:pic>
      <p:sp>
        <p:nvSpPr>
          <p:cNvPr id="9" name="TextBox 8"/>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1434880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6" name="Shape 386"/>
          <p:cNvPicPr preferRelativeResize="0"/>
          <p:nvPr/>
        </p:nvPicPr>
        <p:blipFill rotWithShape="1">
          <a:blip r:embed="rId3">
            <a:alphaModFix/>
          </a:blip>
          <a:srcRect b="1739"/>
          <a:stretch/>
        </p:blipFill>
        <p:spPr>
          <a:xfrm>
            <a:off x="4536750" y="1680500"/>
            <a:ext cx="3641200" cy="3577675"/>
          </a:xfrm>
          <a:prstGeom prst="rect">
            <a:avLst/>
          </a:prstGeom>
          <a:noFill/>
          <a:ln>
            <a:noFill/>
          </a:ln>
        </p:spPr>
      </p:pic>
      <p:sp>
        <p:nvSpPr>
          <p:cNvPr id="387" name="Shape 387"/>
          <p:cNvSpPr txBox="1"/>
          <p:nvPr/>
        </p:nvSpPr>
        <p:spPr>
          <a:xfrm>
            <a:off x="0" y="5126050"/>
            <a:ext cx="5601600" cy="351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700" kern="0">
                <a:solidFill>
                  <a:srgbClr val="000000"/>
                </a:solidFill>
                <a:latin typeface="Arial"/>
                <a:ea typeface="Arial"/>
                <a:cs typeface="Arial"/>
                <a:sym typeface="Arial"/>
              </a:rPr>
              <a:t>Ba, Mnih, and Kavukcuoglu, “Multiple Object Recognition with Visual Attention”, ICLR 2015.</a:t>
            </a:r>
          </a:p>
          <a:p>
            <a:pPr algn="l" eaLnBrk="1" fontAlgn="auto" hangingPunct="1">
              <a:spcBef>
                <a:spcPts val="0"/>
              </a:spcBef>
              <a:spcAft>
                <a:spcPts val="0"/>
              </a:spcAft>
            </a:pPr>
            <a:r>
              <a:rPr lang="en" sz="700" kern="0">
                <a:solidFill>
                  <a:srgbClr val="000000"/>
                </a:solidFill>
                <a:latin typeface="Arial"/>
                <a:ea typeface="Arial"/>
                <a:cs typeface="Arial"/>
                <a:sym typeface="Arial"/>
              </a:rPr>
              <a:t>Gregor et al, “DRAW: A Recurrent Neural Network For Image Generation”, ICML 2015</a:t>
            </a:r>
          </a:p>
          <a:p>
            <a:pPr algn="l" eaLnBrk="1" fontAlgn="auto" hangingPunct="1">
              <a:spcBef>
                <a:spcPts val="0"/>
              </a:spcBef>
              <a:spcAft>
                <a:spcPts val="0"/>
              </a:spcAft>
            </a:pPr>
            <a:r>
              <a:rPr lang="en" sz="700" kern="0">
                <a:solidFill>
                  <a:srgbClr val="000000"/>
                </a:solidFill>
                <a:latin typeface="Arial"/>
                <a:ea typeface="Arial"/>
                <a:cs typeface="Arial"/>
                <a:sym typeface="Arial"/>
              </a:rPr>
              <a:t>Figure copyright Karol Gregor, Ivo Danihelka, Alex Graves, Danilo Jimenez Rezende, and Daan Wierstra, 2015. Reproduced with permission.</a:t>
            </a:r>
          </a:p>
        </p:txBody>
      </p:sp>
      <p:sp>
        <p:nvSpPr>
          <p:cNvPr id="388" name="Shape 388"/>
          <p:cNvSpPr txBox="1"/>
          <p:nvPr/>
        </p:nvSpPr>
        <p:spPr>
          <a:xfrm>
            <a:off x="510350" y="2928600"/>
            <a:ext cx="3458400" cy="81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Classify images by taking a series of “glimpses”</a:t>
            </a:r>
          </a:p>
        </p:txBody>
      </p:sp>
      <p:sp>
        <p:nvSpPr>
          <p:cNvPr id="8" name="Title 1"/>
          <p:cNvSpPr>
            <a:spLocks noGrp="1"/>
          </p:cNvSpPr>
          <p:nvPr>
            <p:ph type="title"/>
          </p:nvPr>
        </p:nvSpPr>
        <p:spPr>
          <a:xfrm>
            <a:off x="0" y="228600"/>
            <a:ext cx="9144000" cy="685800"/>
          </a:xfrm>
        </p:spPr>
        <p:txBody>
          <a:bodyPr>
            <a:noAutofit/>
          </a:bodyPr>
          <a:lstStyle/>
          <a:p>
            <a:r>
              <a:rPr lang="en-US" sz="3200" dirty="0" smtClean="0"/>
              <a:t>Even where you might not expect a sequence… </a:t>
            </a:r>
            <a:endParaRPr lang="en-US" sz="3200" dirty="0"/>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207412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LSTMs Intuition: Memory</a:t>
            </a:r>
            <a:endParaRPr lang="en-US" dirty="0"/>
          </a:p>
        </p:txBody>
      </p:sp>
      <p:sp>
        <p:nvSpPr>
          <p:cNvPr id="3" name="Content Placeholder 2"/>
          <p:cNvSpPr>
            <a:spLocks noGrp="1"/>
          </p:cNvSpPr>
          <p:nvPr>
            <p:ph idx="1"/>
          </p:nvPr>
        </p:nvSpPr>
        <p:spPr/>
        <p:txBody>
          <a:bodyPr/>
          <a:lstStyle/>
          <a:p>
            <a:r>
              <a:rPr lang="en-US" dirty="0" smtClean="0"/>
              <a:t>Cell State / Memory</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90</a:t>
            </a:fld>
            <a:endParaRPr lang="en-US"/>
          </a:p>
        </p:txBody>
      </p:sp>
      <p:pic>
        <p:nvPicPr>
          <p:cNvPr id="6" name="Picture 5"/>
          <p:cNvPicPr>
            <a:picLocks noChangeAspect="1"/>
          </p:cNvPicPr>
          <p:nvPr/>
        </p:nvPicPr>
        <p:blipFill>
          <a:blip r:embed="rId2"/>
          <a:stretch>
            <a:fillRect/>
          </a:stretch>
        </p:blipFill>
        <p:spPr>
          <a:xfrm>
            <a:off x="0" y="2006600"/>
            <a:ext cx="9144000" cy="2824324"/>
          </a:xfrm>
          <a:prstGeom prst="rect">
            <a:avLst/>
          </a:prstGeom>
        </p:spPr>
      </p:pic>
      <p:sp>
        <p:nvSpPr>
          <p:cNvPr id="7" name="TextBox 6"/>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19407417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LSTMs Intuition</a:t>
            </a:r>
            <a:r>
              <a:rPr lang="en-US" dirty="0" smtClean="0"/>
              <a:t>: Forget Gate</a:t>
            </a:r>
            <a:endParaRPr lang="en-US" dirty="0"/>
          </a:p>
        </p:txBody>
      </p:sp>
      <p:sp>
        <p:nvSpPr>
          <p:cNvPr id="3" name="Content Placeholder 2"/>
          <p:cNvSpPr>
            <a:spLocks noGrp="1"/>
          </p:cNvSpPr>
          <p:nvPr>
            <p:ph idx="1"/>
          </p:nvPr>
        </p:nvSpPr>
        <p:spPr/>
        <p:txBody>
          <a:bodyPr/>
          <a:lstStyle/>
          <a:p>
            <a:r>
              <a:rPr lang="en-US" dirty="0" smtClean="0"/>
              <a:t>Should we continue to remember this “bit” of information or not?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91</a:t>
            </a:fld>
            <a:endParaRPr lang="en-US"/>
          </a:p>
        </p:txBody>
      </p:sp>
      <p:pic>
        <p:nvPicPr>
          <p:cNvPr id="6" name="Picture 5"/>
          <p:cNvPicPr>
            <a:picLocks noChangeAspect="1"/>
          </p:cNvPicPr>
          <p:nvPr/>
        </p:nvPicPr>
        <p:blipFill>
          <a:blip r:embed="rId2"/>
          <a:stretch>
            <a:fillRect/>
          </a:stretch>
        </p:blipFill>
        <p:spPr>
          <a:xfrm>
            <a:off x="0" y="2006600"/>
            <a:ext cx="9144000" cy="2824324"/>
          </a:xfrm>
          <a:prstGeom prst="rect">
            <a:avLst/>
          </a:prstGeom>
        </p:spPr>
      </p:pic>
      <p:sp>
        <p:nvSpPr>
          <p:cNvPr id="7" name="TextBox 6"/>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20645414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LSTMs Intuition</a:t>
            </a:r>
            <a:r>
              <a:rPr lang="en-US" dirty="0" smtClean="0"/>
              <a:t>: Input Gate</a:t>
            </a:r>
            <a:endParaRPr lang="en-US" dirty="0"/>
          </a:p>
        </p:txBody>
      </p:sp>
      <p:sp>
        <p:nvSpPr>
          <p:cNvPr id="3" name="Content Placeholder 2"/>
          <p:cNvSpPr>
            <a:spLocks noGrp="1"/>
          </p:cNvSpPr>
          <p:nvPr>
            <p:ph idx="1"/>
          </p:nvPr>
        </p:nvSpPr>
        <p:spPr/>
        <p:txBody>
          <a:bodyPr/>
          <a:lstStyle/>
          <a:p>
            <a:r>
              <a:rPr lang="en-US" dirty="0" smtClean="0"/>
              <a:t>Should we update this “bit” of information or not?</a:t>
            </a:r>
          </a:p>
          <a:p>
            <a:pPr lvl="1"/>
            <a:r>
              <a:rPr lang="en-US" dirty="0" smtClean="0"/>
              <a:t>If so, with what?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92</a:t>
            </a:fld>
            <a:endParaRPr lang="en-US"/>
          </a:p>
        </p:txBody>
      </p:sp>
      <p:pic>
        <p:nvPicPr>
          <p:cNvPr id="7" name="Picture 6"/>
          <p:cNvPicPr>
            <a:picLocks noChangeAspect="1"/>
          </p:cNvPicPr>
          <p:nvPr/>
        </p:nvPicPr>
        <p:blipFill>
          <a:blip r:embed="rId2"/>
          <a:stretch>
            <a:fillRect/>
          </a:stretch>
        </p:blipFill>
        <p:spPr>
          <a:xfrm>
            <a:off x="0" y="2006600"/>
            <a:ext cx="9144000" cy="2824324"/>
          </a:xfrm>
          <a:prstGeom prst="rect">
            <a:avLst/>
          </a:prstGeom>
        </p:spPr>
      </p:pic>
      <p:sp>
        <p:nvSpPr>
          <p:cNvPr id="8" name="TextBox 7"/>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18546806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LSTMs Intuition</a:t>
            </a:r>
            <a:r>
              <a:rPr lang="en-US" dirty="0" smtClean="0"/>
              <a:t>: Memory Update</a:t>
            </a:r>
            <a:endParaRPr lang="en-US" dirty="0"/>
          </a:p>
        </p:txBody>
      </p:sp>
      <p:sp>
        <p:nvSpPr>
          <p:cNvPr id="3" name="Content Placeholder 2"/>
          <p:cNvSpPr>
            <a:spLocks noGrp="1"/>
          </p:cNvSpPr>
          <p:nvPr>
            <p:ph idx="1"/>
          </p:nvPr>
        </p:nvSpPr>
        <p:spPr/>
        <p:txBody>
          <a:bodyPr/>
          <a:lstStyle/>
          <a:p>
            <a:r>
              <a:rPr lang="en-US" dirty="0" smtClean="0"/>
              <a:t>Forget that + memorize this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93</a:t>
            </a:fld>
            <a:endParaRPr lang="en-US"/>
          </a:p>
        </p:txBody>
      </p:sp>
      <p:pic>
        <p:nvPicPr>
          <p:cNvPr id="6" name="Picture 5"/>
          <p:cNvPicPr>
            <a:picLocks noChangeAspect="1"/>
          </p:cNvPicPr>
          <p:nvPr/>
        </p:nvPicPr>
        <p:blipFill>
          <a:blip r:embed="rId2"/>
          <a:stretch>
            <a:fillRect/>
          </a:stretch>
        </p:blipFill>
        <p:spPr>
          <a:xfrm>
            <a:off x="0" y="2006600"/>
            <a:ext cx="9144000" cy="2824324"/>
          </a:xfrm>
          <a:prstGeom prst="rect">
            <a:avLst/>
          </a:prstGeom>
        </p:spPr>
      </p:pic>
      <p:sp>
        <p:nvSpPr>
          <p:cNvPr id="8" name="TextBox 7"/>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8932878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LSTMs Intuition</a:t>
            </a:r>
            <a:r>
              <a:rPr lang="en-US" dirty="0" smtClean="0"/>
              <a:t>: Output Gate</a:t>
            </a:r>
            <a:endParaRPr lang="en-US" dirty="0"/>
          </a:p>
        </p:txBody>
      </p:sp>
      <p:sp>
        <p:nvSpPr>
          <p:cNvPr id="3" name="Content Placeholder 2"/>
          <p:cNvSpPr>
            <a:spLocks noGrp="1"/>
          </p:cNvSpPr>
          <p:nvPr>
            <p:ph idx="1"/>
          </p:nvPr>
        </p:nvSpPr>
        <p:spPr/>
        <p:txBody>
          <a:bodyPr/>
          <a:lstStyle/>
          <a:p>
            <a:r>
              <a:rPr lang="en-US" dirty="0"/>
              <a:t>Should we </a:t>
            </a:r>
            <a:r>
              <a:rPr lang="en-US" dirty="0" smtClean="0"/>
              <a:t>output </a:t>
            </a:r>
            <a:r>
              <a:rPr lang="en-US" dirty="0"/>
              <a:t>this “bit” of information </a:t>
            </a:r>
            <a:r>
              <a:rPr lang="en-US" dirty="0" smtClean="0"/>
              <a:t>to “deeper” layers?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94</a:t>
            </a:fld>
            <a:endParaRPr lang="en-US"/>
          </a:p>
        </p:txBody>
      </p:sp>
      <p:pic>
        <p:nvPicPr>
          <p:cNvPr id="7" name="Picture 6"/>
          <p:cNvPicPr>
            <a:picLocks noChangeAspect="1"/>
          </p:cNvPicPr>
          <p:nvPr/>
        </p:nvPicPr>
        <p:blipFill>
          <a:blip r:embed="rId2"/>
          <a:stretch>
            <a:fillRect/>
          </a:stretch>
        </p:blipFill>
        <p:spPr>
          <a:xfrm>
            <a:off x="0" y="2006600"/>
            <a:ext cx="9144000" cy="2824324"/>
          </a:xfrm>
          <a:prstGeom prst="rect">
            <a:avLst/>
          </a:prstGeom>
        </p:spPr>
      </p:pic>
      <p:sp>
        <p:nvSpPr>
          <p:cNvPr id="8" name="TextBox 7"/>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4307691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LSTMs Intuition: </a:t>
            </a:r>
            <a:r>
              <a:rPr lang="en-US" smtClean="0"/>
              <a:t>Additive Updates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95</a:t>
            </a:fld>
            <a:endParaRPr lang="en-US"/>
          </a:p>
        </p:txBody>
      </p:sp>
      <p:pic>
        <p:nvPicPr>
          <p:cNvPr id="6" name="Picture 5"/>
          <p:cNvPicPr>
            <a:picLocks noChangeAspect="1"/>
          </p:cNvPicPr>
          <p:nvPr/>
        </p:nvPicPr>
        <p:blipFill>
          <a:blip r:embed="rId2"/>
          <a:stretch>
            <a:fillRect/>
          </a:stretch>
        </p:blipFill>
        <p:spPr>
          <a:xfrm>
            <a:off x="0" y="2006600"/>
            <a:ext cx="9144000" cy="2824324"/>
          </a:xfrm>
          <a:prstGeom prst="rect">
            <a:avLst/>
          </a:prstGeom>
        </p:spPr>
      </p:pic>
      <p:sp>
        <p:nvSpPr>
          <p:cNvPr id="7" name="TextBox 6"/>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cxnSp>
        <p:nvCxnSpPr>
          <p:cNvPr id="8" name="Shape 2748"/>
          <p:cNvCxnSpPr/>
          <p:nvPr/>
        </p:nvCxnSpPr>
        <p:spPr>
          <a:xfrm rot="10800000">
            <a:off x="5240201" y="2568250"/>
            <a:ext cx="1204200" cy="0"/>
          </a:xfrm>
          <a:prstGeom prst="straightConnector1">
            <a:avLst/>
          </a:prstGeom>
          <a:noFill/>
          <a:ln w="19050" cap="flat" cmpd="sng">
            <a:solidFill>
              <a:srgbClr val="FF0000"/>
            </a:solidFill>
            <a:prstDash val="solid"/>
            <a:round/>
            <a:headEnd type="none" w="lg" len="lg"/>
            <a:tailEnd type="triangle" w="lg" len="lg"/>
          </a:ln>
        </p:spPr>
      </p:cxnSp>
      <p:cxnSp>
        <p:nvCxnSpPr>
          <p:cNvPr id="9" name="Shape 2749"/>
          <p:cNvCxnSpPr/>
          <p:nvPr/>
        </p:nvCxnSpPr>
        <p:spPr>
          <a:xfrm rot="10800000">
            <a:off x="4418826" y="2598250"/>
            <a:ext cx="356700" cy="0"/>
          </a:xfrm>
          <a:prstGeom prst="straightConnector1">
            <a:avLst/>
          </a:prstGeom>
          <a:noFill/>
          <a:ln w="19050" cap="flat" cmpd="sng">
            <a:solidFill>
              <a:srgbClr val="FF0000"/>
            </a:solidFill>
            <a:prstDash val="solid"/>
            <a:round/>
            <a:headEnd type="none" w="lg" len="lg"/>
            <a:tailEnd type="triangle" w="lg" len="lg"/>
          </a:ln>
        </p:spPr>
      </p:cxnSp>
      <p:cxnSp>
        <p:nvCxnSpPr>
          <p:cNvPr id="10" name="Shape 2750"/>
          <p:cNvCxnSpPr/>
          <p:nvPr/>
        </p:nvCxnSpPr>
        <p:spPr>
          <a:xfrm rot="10800000">
            <a:off x="3675051" y="2612250"/>
            <a:ext cx="356700" cy="0"/>
          </a:xfrm>
          <a:prstGeom prst="straightConnector1">
            <a:avLst/>
          </a:prstGeom>
          <a:noFill/>
          <a:ln w="19050" cap="flat" cmpd="sng">
            <a:solidFill>
              <a:srgbClr val="FF0000"/>
            </a:solidFill>
            <a:prstDash val="solid"/>
            <a:round/>
            <a:headEnd type="none" w="lg" len="lg"/>
            <a:tailEnd type="triangle" w="lg" len="lg"/>
          </a:ln>
        </p:spPr>
      </p:cxnSp>
      <p:cxnSp>
        <p:nvCxnSpPr>
          <p:cNvPr id="11" name="Shape 2751"/>
          <p:cNvCxnSpPr/>
          <p:nvPr/>
        </p:nvCxnSpPr>
        <p:spPr>
          <a:xfrm rot="10800000">
            <a:off x="1600201" y="2602400"/>
            <a:ext cx="1645200" cy="0"/>
          </a:xfrm>
          <a:prstGeom prst="straightConnector1">
            <a:avLst/>
          </a:prstGeom>
          <a:noFill/>
          <a:ln w="19050" cap="flat" cmpd="sng">
            <a:solidFill>
              <a:srgbClr val="FF0000"/>
            </a:solidFill>
            <a:prstDash val="solid"/>
            <a:round/>
            <a:headEnd type="none" w="lg" len="lg"/>
            <a:tailEnd type="triangle" w="lg" len="lg"/>
          </a:ln>
        </p:spPr>
      </p:cxnSp>
      <p:sp>
        <p:nvSpPr>
          <p:cNvPr id="12" name="Shape 2752"/>
          <p:cNvSpPr txBox="1"/>
          <p:nvPr/>
        </p:nvSpPr>
        <p:spPr>
          <a:xfrm>
            <a:off x="6629400" y="1524000"/>
            <a:ext cx="2514600" cy="906600"/>
          </a:xfrm>
          <a:prstGeom prst="rect">
            <a:avLst/>
          </a:prstGeom>
          <a:noFill/>
          <a:ln>
            <a:noFill/>
          </a:ln>
        </p:spPr>
        <p:txBody>
          <a:bodyPr lIns="91425" tIns="91425" rIns="91425" bIns="91425" anchor="t" anchorCtr="0">
            <a:noAutofit/>
          </a:bodyPr>
          <a:lstStyle/>
          <a:p>
            <a:pPr lvl="0">
              <a:spcBef>
                <a:spcPts val="0"/>
              </a:spcBef>
              <a:buNone/>
            </a:pPr>
            <a:r>
              <a:rPr lang="en" sz="1800" dirty="0"/>
              <a:t>Backpropagation from </a:t>
            </a:r>
            <a:r>
              <a:rPr lang="en" sz="1800" dirty="0" err="1" smtClean="0"/>
              <a:t>c</a:t>
            </a:r>
            <a:r>
              <a:rPr lang="en" sz="1800" baseline="-25000" dirty="0" err="1" smtClean="0"/>
              <a:t>t</a:t>
            </a:r>
            <a:r>
              <a:rPr lang="en-US" sz="1800" dirty="0"/>
              <a:t> </a:t>
            </a:r>
            <a:r>
              <a:rPr lang="en" sz="1800" dirty="0" smtClean="0"/>
              <a:t>to </a:t>
            </a:r>
            <a:r>
              <a:rPr lang="en" sz="1800" dirty="0"/>
              <a:t>c</a:t>
            </a:r>
            <a:r>
              <a:rPr lang="en" sz="1800" baseline="-25000" dirty="0"/>
              <a:t>t-1</a:t>
            </a:r>
            <a:r>
              <a:rPr lang="en" sz="1800" dirty="0"/>
              <a:t> only elementwise multiplication by f, no matrix multiply by W</a:t>
            </a:r>
          </a:p>
        </p:txBody>
      </p:sp>
    </p:spTree>
    <p:extLst>
      <p:ext uri="{BB962C8B-B14F-4D97-AF65-F5344CB8AC3E}">
        <p14:creationId xmlns:p14="http://schemas.microsoft.com/office/powerpoint/2010/main" val="120976225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LSTMs Intuition: </a:t>
            </a:r>
            <a:r>
              <a:rPr lang="en-US" smtClean="0"/>
              <a:t>Additive Updates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96</a:t>
            </a:fld>
            <a:endParaRPr lang="en-US"/>
          </a:p>
        </p:txBody>
      </p:sp>
      <p:sp>
        <p:nvSpPr>
          <p:cNvPr id="7" name="TextBox 6"/>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pic>
        <p:nvPicPr>
          <p:cNvPr id="13" name="Picture 12"/>
          <p:cNvPicPr>
            <a:picLocks noChangeAspect="1"/>
          </p:cNvPicPr>
          <p:nvPr/>
        </p:nvPicPr>
        <p:blipFill>
          <a:blip r:embed="rId2"/>
          <a:stretch>
            <a:fillRect/>
          </a:stretch>
        </p:blipFill>
        <p:spPr>
          <a:xfrm>
            <a:off x="0" y="1701800"/>
            <a:ext cx="9144000" cy="3435654"/>
          </a:xfrm>
          <a:prstGeom prst="rect">
            <a:avLst/>
          </a:prstGeom>
        </p:spPr>
      </p:pic>
      <p:cxnSp>
        <p:nvCxnSpPr>
          <p:cNvPr id="14" name="Shape 2781"/>
          <p:cNvCxnSpPr/>
          <p:nvPr/>
        </p:nvCxnSpPr>
        <p:spPr>
          <a:xfrm rot="10800000">
            <a:off x="318575" y="2763250"/>
            <a:ext cx="8309700" cy="0"/>
          </a:xfrm>
          <a:prstGeom prst="straightConnector1">
            <a:avLst/>
          </a:prstGeom>
          <a:noFill/>
          <a:ln w="28575" cap="flat" cmpd="sng">
            <a:solidFill>
              <a:srgbClr val="FF0000"/>
            </a:solidFill>
            <a:prstDash val="solid"/>
            <a:round/>
            <a:headEnd type="none" w="lg" len="lg"/>
            <a:tailEnd type="triangle" w="lg" len="lg"/>
          </a:ln>
        </p:spPr>
      </p:cxnSp>
      <p:sp>
        <p:nvSpPr>
          <p:cNvPr id="15" name="Shape 2782"/>
          <p:cNvSpPr txBox="1"/>
          <p:nvPr/>
        </p:nvSpPr>
        <p:spPr>
          <a:xfrm>
            <a:off x="2300475" y="2133600"/>
            <a:ext cx="5342700" cy="530400"/>
          </a:xfrm>
          <a:prstGeom prst="rect">
            <a:avLst/>
          </a:prstGeom>
          <a:noFill/>
          <a:ln>
            <a:noFill/>
          </a:ln>
        </p:spPr>
        <p:txBody>
          <a:bodyPr lIns="91425" tIns="91425" rIns="91425" bIns="91425" anchor="t" anchorCtr="0">
            <a:noAutofit/>
          </a:bodyPr>
          <a:lstStyle/>
          <a:p>
            <a:pPr lvl="0" rtl="0">
              <a:spcBef>
                <a:spcPts val="0"/>
              </a:spcBef>
              <a:buNone/>
            </a:pPr>
            <a:r>
              <a:rPr lang="en" sz="3000">
                <a:solidFill>
                  <a:srgbClr val="FF0000"/>
                </a:solidFill>
              </a:rPr>
              <a:t>Uninterrupted gradient flow!</a:t>
            </a:r>
          </a:p>
        </p:txBody>
      </p:sp>
    </p:spTree>
    <p:extLst>
      <p:ext uri="{BB962C8B-B14F-4D97-AF65-F5344CB8AC3E}">
        <p14:creationId xmlns:p14="http://schemas.microsoft.com/office/powerpoint/2010/main" val="12623793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LSTMs Intuition: </a:t>
            </a:r>
            <a:r>
              <a:rPr lang="en-US" smtClean="0"/>
              <a:t>Additive Updates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97</a:t>
            </a:fld>
            <a:endParaRPr lang="en-US"/>
          </a:p>
        </p:txBody>
      </p:sp>
      <p:sp>
        <p:nvSpPr>
          <p:cNvPr id="7" name="TextBox 6"/>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pic>
        <p:nvPicPr>
          <p:cNvPr id="13" name="Picture 12"/>
          <p:cNvPicPr>
            <a:picLocks noChangeAspect="1"/>
          </p:cNvPicPr>
          <p:nvPr/>
        </p:nvPicPr>
        <p:blipFill>
          <a:blip r:embed="rId2"/>
          <a:stretch>
            <a:fillRect/>
          </a:stretch>
        </p:blipFill>
        <p:spPr>
          <a:xfrm>
            <a:off x="0" y="1701800"/>
            <a:ext cx="9144000" cy="3435654"/>
          </a:xfrm>
          <a:prstGeom prst="rect">
            <a:avLst/>
          </a:prstGeom>
        </p:spPr>
      </p:pic>
      <p:cxnSp>
        <p:nvCxnSpPr>
          <p:cNvPr id="14" name="Shape 2781"/>
          <p:cNvCxnSpPr/>
          <p:nvPr/>
        </p:nvCxnSpPr>
        <p:spPr>
          <a:xfrm rot="10800000">
            <a:off x="318575" y="2763250"/>
            <a:ext cx="8309700" cy="0"/>
          </a:xfrm>
          <a:prstGeom prst="straightConnector1">
            <a:avLst/>
          </a:prstGeom>
          <a:noFill/>
          <a:ln w="28575" cap="flat" cmpd="sng">
            <a:solidFill>
              <a:srgbClr val="FF0000"/>
            </a:solidFill>
            <a:prstDash val="solid"/>
            <a:round/>
            <a:headEnd type="none" w="lg" len="lg"/>
            <a:tailEnd type="triangle" w="lg" len="lg"/>
          </a:ln>
        </p:spPr>
      </p:cxnSp>
      <p:sp>
        <p:nvSpPr>
          <p:cNvPr id="15" name="Shape 2782"/>
          <p:cNvSpPr txBox="1"/>
          <p:nvPr/>
        </p:nvSpPr>
        <p:spPr>
          <a:xfrm>
            <a:off x="2300475" y="2133600"/>
            <a:ext cx="5342700" cy="530400"/>
          </a:xfrm>
          <a:prstGeom prst="rect">
            <a:avLst/>
          </a:prstGeom>
          <a:noFill/>
          <a:ln>
            <a:noFill/>
          </a:ln>
        </p:spPr>
        <p:txBody>
          <a:bodyPr lIns="91425" tIns="91425" rIns="91425" bIns="91425" anchor="t" anchorCtr="0">
            <a:noAutofit/>
          </a:bodyPr>
          <a:lstStyle/>
          <a:p>
            <a:pPr lvl="0" rtl="0">
              <a:spcBef>
                <a:spcPts val="0"/>
              </a:spcBef>
              <a:buNone/>
            </a:pPr>
            <a:r>
              <a:rPr lang="en" sz="3000">
                <a:solidFill>
                  <a:srgbClr val="FF0000"/>
                </a:solidFill>
              </a:rPr>
              <a:t>Uninterrupted gradient flow!</a:t>
            </a:r>
          </a:p>
        </p:txBody>
      </p:sp>
      <p:sp>
        <p:nvSpPr>
          <p:cNvPr id="10" name="Shape 2879"/>
          <p:cNvSpPr/>
          <p:nvPr/>
        </p:nvSpPr>
        <p:spPr>
          <a:xfrm rot="5400000">
            <a:off x="1392300" y="6008533"/>
            <a:ext cx="1001400" cy="80700"/>
          </a:xfrm>
          <a:prstGeom prst="rect">
            <a:avLst/>
          </a:prstGeom>
          <a:solidFill>
            <a:srgbClr val="D9D9D9"/>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434343"/>
                </a:solidFill>
                <a:latin typeface="Helvetica Neue Light"/>
                <a:ea typeface="Helvetica Neue Light"/>
                <a:cs typeface="Helvetica Neue Light"/>
                <a:sym typeface="Helvetica Neue Light"/>
              </a:rPr>
              <a:t>Input</a:t>
            </a:r>
          </a:p>
        </p:txBody>
      </p:sp>
      <p:sp>
        <p:nvSpPr>
          <p:cNvPr id="11" name="Shape 2880"/>
          <p:cNvSpPr/>
          <p:nvPr/>
        </p:nvSpPr>
        <p:spPr>
          <a:xfrm rot="5400000">
            <a:off x="5053100" y="6012150"/>
            <a:ext cx="1001400" cy="80700"/>
          </a:xfrm>
          <a:prstGeom prst="rect">
            <a:avLst/>
          </a:prstGeom>
          <a:solidFill>
            <a:srgbClr val="F4CCCC"/>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FF0000"/>
                </a:solidFill>
                <a:latin typeface="Helvetica Neue Light"/>
                <a:ea typeface="Helvetica Neue Light"/>
                <a:cs typeface="Helvetica Neue Light"/>
                <a:sym typeface="Helvetica Neue Light"/>
              </a:rPr>
              <a:t>Softmax</a:t>
            </a:r>
          </a:p>
        </p:txBody>
      </p:sp>
      <p:sp>
        <p:nvSpPr>
          <p:cNvPr id="12" name="Shape 2881"/>
          <p:cNvSpPr/>
          <p:nvPr/>
        </p:nvSpPr>
        <p:spPr>
          <a:xfrm rot="5400000">
            <a:off x="1932458" y="6008518"/>
            <a:ext cx="1001400" cy="80700"/>
          </a:xfrm>
          <a:prstGeom prst="rect">
            <a:avLst/>
          </a:prstGeom>
          <a:solidFill>
            <a:srgbClr val="EAD1DC"/>
          </a:solidFill>
          <a:ln w="19050" cap="flat" cmpd="sng">
            <a:solidFill>
              <a:srgbClr val="741B47"/>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741B47"/>
                </a:solidFill>
                <a:latin typeface="Helvetica Neue Light"/>
                <a:ea typeface="Helvetica Neue Light"/>
                <a:cs typeface="Helvetica Neue Light"/>
                <a:sym typeface="Helvetica Neue Light"/>
              </a:rPr>
              <a:t>3x3 conv, 64</a:t>
            </a:r>
          </a:p>
        </p:txBody>
      </p:sp>
      <p:sp>
        <p:nvSpPr>
          <p:cNvPr id="16" name="Shape 2882"/>
          <p:cNvSpPr/>
          <p:nvPr/>
        </p:nvSpPr>
        <p:spPr>
          <a:xfrm rot="5400000">
            <a:off x="1510219" y="6006454"/>
            <a:ext cx="1001400" cy="80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FF9900"/>
                </a:solidFill>
                <a:latin typeface="Helvetica Neue Light"/>
                <a:ea typeface="Helvetica Neue Light"/>
                <a:cs typeface="Helvetica Neue Light"/>
                <a:sym typeface="Helvetica Neue Light"/>
              </a:rPr>
              <a:t>7x7 conv, 64 / 2</a:t>
            </a:r>
          </a:p>
        </p:txBody>
      </p:sp>
      <p:sp>
        <p:nvSpPr>
          <p:cNvPr id="17" name="Shape 2883"/>
          <p:cNvSpPr/>
          <p:nvPr/>
        </p:nvSpPr>
        <p:spPr>
          <a:xfrm rot="5400000">
            <a:off x="4935173" y="6007027"/>
            <a:ext cx="1001400" cy="80700"/>
          </a:xfrm>
          <a:prstGeom prst="rect">
            <a:avLst/>
          </a:prstGeom>
          <a:solidFill>
            <a:srgbClr val="D9EAD3"/>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38761D"/>
                </a:solidFill>
                <a:latin typeface="Helvetica Neue Light"/>
                <a:ea typeface="Helvetica Neue Light"/>
                <a:cs typeface="Helvetica Neue Light"/>
                <a:sym typeface="Helvetica Neue Light"/>
              </a:rPr>
              <a:t>FC 1000</a:t>
            </a:r>
          </a:p>
        </p:txBody>
      </p:sp>
      <p:sp>
        <p:nvSpPr>
          <p:cNvPr id="18" name="Shape 2884"/>
          <p:cNvSpPr/>
          <p:nvPr/>
        </p:nvSpPr>
        <p:spPr>
          <a:xfrm rot="5400000">
            <a:off x="1627803" y="6008518"/>
            <a:ext cx="1001400" cy="80700"/>
          </a:xfrm>
          <a:prstGeom prst="rect">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4A86E8"/>
                </a:solidFill>
                <a:latin typeface="Helvetica Neue Light"/>
                <a:ea typeface="Helvetica Neue Light"/>
                <a:cs typeface="Helvetica Neue Light"/>
                <a:sym typeface="Helvetica Neue Light"/>
              </a:rPr>
              <a:t>Pool</a:t>
            </a:r>
          </a:p>
        </p:txBody>
      </p:sp>
      <p:sp>
        <p:nvSpPr>
          <p:cNvPr id="19" name="Shape 2885"/>
          <p:cNvSpPr/>
          <p:nvPr/>
        </p:nvSpPr>
        <p:spPr>
          <a:xfrm rot="5400000">
            <a:off x="1818577" y="6008518"/>
            <a:ext cx="1001400" cy="80700"/>
          </a:xfrm>
          <a:prstGeom prst="rect">
            <a:avLst/>
          </a:prstGeom>
          <a:solidFill>
            <a:srgbClr val="EAD1DC"/>
          </a:solidFill>
          <a:ln w="19050" cap="flat" cmpd="sng">
            <a:solidFill>
              <a:srgbClr val="741B47"/>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741B47"/>
                </a:solidFill>
                <a:latin typeface="Helvetica Neue Light"/>
                <a:ea typeface="Helvetica Neue Light"/>
                <a:cs typeface="Helvetica Neue Light"/>
                <a:sym typeface="Helvetica Neue Light"/>
              </a:rPr>
              <a:t>3x3 conv, 64</a:t>
            </a:r>
          </a:p>
        </p:txBody>
      </p:sp>
      <p:cxnSp>
        <p:nvCxnSpPr>
          <p:cNvPr id="20" name="Shape 2886"/>
          <p:cNvCxnSpPr/>
          <p:nvPr/>
        </p:nvCxnSpPr>
        <p:spPr>
          <a:xfrm>
            <a:off x="2359627" y="6048868"/>
            <a:ext cx="33300" cy="0"/>
          </a:xfrm>
          <a:prstGeom prst="straightConnector1">
            <a:avLst/>
          </a:prstGeom>
          <a:noFill/>
          <a:ln w="9525" cap="flat" cmpd="sng">
            <a:solidFill>
              <a:srgbClr val="666666"/>
            </a:solidFill>
            <a:prstDash val="solid"/>
            <a:round/>
            <a:headEnd type="none" w="lg" len="lg"/>
            <a:tailEnd type="none" w="lg" len="lg"/>
          </a:ln>
        </p:spPr>
      </p:cxnSp>
      <p:sp>
        <p:nvSpPr>
          <p:cNvPr id="21" name="Shape 2887"/>
          <p:cNvSpPr/>
          <p:nvPr/>
        </p:nvSpPr>
        <p:spPr>
          <a:xfrm rot="5400000">
            <a:off x="2200500" y="6030522"/>
            <a:ext cx="46800" cy="36900"/>
          </a:xfrm>
          <a:prstGeom prst="ellipse">
            <a:avLst/>
          </a:prstGeom>
          <a:solidFill>
            <a:srgbClr val="CC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2" name="Shape 2888"/>
          <p:cNvCxnSpPr/>
          <p:nvPr/>
        </p:nvCxnSpPr>
        <p:spPr>
          <a:xfrm>
            <a:off x="2168853" y="6048868"/>
            <a:ext cx="36600" cy="0"/>
          </a:xfrm>
          <a:prstGeom prst="straightConnector1">
            <a:avLst/>
          </a:prstGeom>
          <a:noFill/>
          <a:ln w="9525" cap="flat" cmpd="sng">
            <a:solidFill>
              <a:srgbClr val="666666"/>
            </a:solidFill>
            <a:prstDash val="solid"/>
            <a:round/>
            <a:headEnd type="none" w="lg" len="lg"/>
            <a:tailEnd type="none" w="lg" len="lg"/>
          </a:ln>
        </p:spPr>
      </p:cxnSp>
      <p:cxnSp>
        <p:nvCxnSpPr>
          <p:cNvPr id="23" name="Shape 2889"/>
          <p:cNvCxnSpPr/>
          <p:nvPr/>
        </p:nvCxnSpPr>
        <p:spPr>
          <a:xfrm>
            <a:off x="2242350" y="6048972"/>
            <a:ext cx="36600" cy="0"/>
          </a:xfrm>
          <a:prstGeom prst="straightConnector1">
            <a:avLst/>
          </a:prstGeom>
          <a:noFill/>
          <a:ln w="9525" cap="flat" cmpd="sng">
            <a:solidFill>
              <a:srgbClr val="666666"/>
            </a:solidFill>
            <a:prstDash val="solid"/>
            <a:round/>
            <a:headEnd type="none" w="lg" len="lg"/>
            <a:tailEnd type="none" w="lg" len="lg"/>
          </a:ln>
        </p:spPr>
      </p:cxnSp>
      <p:sp>
        <p:nvSpPr>
          <p:cNvPr id="24" name="Shape 2890"/>
          <p:cNvSpPr/>
          <p:nvPr/>
        </p:nvSpPr>
        <p:spPr>
          <a:xfrm rot="5400000">
            <a:off x="2499664" y="6030510"/>
            <a:ext cx="46800" cy="36900"/>
          </a:xfrm>
          <a:prstGeom prst="ellipse">
            <a:avLst/>
          </a:prstGeom>
          <a:solidFill>
            <a:srgbClr val="CC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5" name="Shape 2891"/>
          <p:cNvCxnSpPr/>
          <p:nvPr/>
        </p:nvCxnSpPr>
        <p:spPr>
          <a:xfrm>
            <a:off x="2473508" y="6048868"/>
            <a:ext cx="31200" cy="0"/>
          </a:xfrm>
          <a:prstGeom prst="straightConnector1">
            <a:avLst/>
          </a:prstGeom>
          <a:noFill/>
          <a:ln w="9525" cap="flat" cmpd="sng">
            <a:solidFill>
              <a:srgbClr val="666666"/>
            </a:solidFill>
            <a:prstDash val="solid"/>
            <a:round/>
            <a:headEnd type="none" w="lg" len="lg"/>
            <a:tailEnd type="none" w="lg" len="lg"/>
          </a:ln>
        </p:spPr>
      </p:cxnSp>
      <p:cxnSp>
        <p:nvCxnSpPr>
          <p:cNvPr id="26" name="Shape 2892"/>
          <p:cNvCxnSpPr/>
          <p:nvPr/>
        </p:nvCxnSpPr>
        <p:spPr>
          <a:xfrm rot="5400000">
            <a:off x="2373214" y="5923110"/>
            <a:ext cx="600" cy="299100"/>
          </a:xfrm>
          <a:prstGeom prst="curvedConnector3">
            <a:avLst>
              <a:gd name="adj1" fmla="val -120043457"/>
            </a:avLst>
          </a:prstGeom>
          <a:noFill/>
          <a:ln w="9525" cap="flat" cmpd="sng">
            <a:solidFill>
              <a:srgbClr val="666666"/>
            </a:solidFill>
            <a:prstDash val="solid"/>
            <a:round/>
            <a:headEnd type="none" w="lg" len="lg"/>
            <a:tailEnd type="none" w="lg" len="lg"/>
          </a:ln>
        </p:spPr>
      </p:cxnSp>
      <p:sp>
        <p:nvSpPr>
          <p:cNvPr id="27" name="Shape 2893"/>
          <p:cNvSpPr/>
          <p:nvPr/>
        </p:nvSpPr>
        <p:spPr>
          <a:xfrm rot="5400000">
            <a:off x="2228788" y="6006439"/>
            <a:ext cx="1001400" cy="80700"/>
          </a:xfrm>
          <a:prstGeom prst="rect">
            <a:avLst/>
          </a:prstGeom>
          <a:solidFill>
            <a:srgbClr val="EAD1DC"/>
          </a:solidFill>
          <a:ln w="19050" cap="flat" cmpd="sng">
            <a:solidFill>
              <a:srgbClr val="741B47"/>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741B47"/>
                </a:solidFill>
                <a:latin typeface="Helvetica Neue Light"/>
                <a:ea typeface="Helvetica Neue Light"/>
                <a:cs typeface="Helvetica Neue Light"/>
                <a:sym typeface="Helvetica Neue Light"/>
              </a:rPr>
              <a:t>3x3 conv, 64</a:t>
            </a:r>
          </a:p>
        </p:txBody>
      </p:sp>
      <p:sp>
        <p:nvSpPr>
          <p:cNvPr id="28" name="Shape 2894"/>
          <p:cNvSpPr/>
          <p:nvPr/>
        </p:nvSpPr>
        <p:spPr>
          <a:xfrm rot="5400000">
            <a:off x="2114907" y="6006439"/>
            <a:ext cx="1001400" cy="80700"/>
          </a:xfrm>
          <a:prstGeom prst="rect">
            <a:avLst/>
          </a:prstGeom>
          <a:solidFill>
            <a:srgbClr val="EAD1DC"/>
          </a:solidFill>
          <a:ln w="19050" cap="flat" cmpd="sng">
            <a:solidFill>
              <a:srgbClr val="741B47"/>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741B47"/>
                </a:solidFill>
                <a:latin typeface="Helvetica Neue Light"/>
                <a:ea typeface="Helvetica Neue Light"/>
                <a:cs typeface="Helvetica Neue Light"/>
                <a:sym typeface="Helvetica Neue Light"/>
              </a:rPr>
              <a:t>3x3 conv, 64</a:t>
            </a:r>
          </a:p>
        </p:txBody>
      </p:sp>
      <p:cxnSp>
        <p:nvCxnSpPr>
          <p:cNvPr id="29" name="Shape 2895"/>
          <p:cNvCxnSpPr/>
          <p:nvPr/>
        </p:nvCxnSpPr>
        <p:spPr>
          <a:xfrm>
            <a:off x="2655957" y="6046789"/>
            <a:ext cx="33300" cy="0"/>
          </a:xfrm>
          <a:prstGeom prst="straightConnector1">
            <a:avLst/>
          </a:prstGeom>
          <a:noFill/>
          <a:ln w="9525" cap="flat" cmpd="sng">
            <a:solidFill>
              <a:srgbClr val="666666"/>
            </a:solidFill>
            <a:prstDash val="solid"/>
            <a:round/>
            <a:headEnd type="none" w="lg" len="lg"/>
            <a:tailEnd type="none" w="lg" len="lg"/>
          </a:ln>
        </p:spPr>
      </p:cxnSp>
      <p:cxnSp>
        <p:nvCxnSpPr>
          <p:cNvPr id="30" name="Shape 2896"/>
          <p:cNvCxnSpPr/>
          <p:nvPr/>
        </p:nvCxnSpPr>
        <p:spPr>
          <a:xfrm rot="10800000" flipH="1">
            <a:off x="2541514" y="6046860"/>
            <a:ext cx="33600" cy="2100"/>
          </a:xfrm>
          <a:prstGeom prst="straightConnector1">
            <a:avLst/>
          </a:prstGeom>
          <a:noFill/>
          <a:ln w="9525" cap="flat" cmpd="sng">
            <a:solidFill>
              <a:srgbClr val="666666"/>
            </a:solidFill>
            <a:prstDash val="solid"/>
            <a:round/>
            <a:headEnd type="none" w="lg" len="lg"/>
            <a:tailEnd type="none" w="lg" len="lg"/>
          </a:ln>
        </p:spPr>
      </p:cxnSp>
      <p:sp>
        <p:nvSpPr>
          <p:cNvPr id="31" name="Shape 2897"/>
          <p:cNvSpPr/>
          <p:nvPr/>
        </p:nvSpPr>
        <p:spPr>
          <a:xfrm rot="5400000">
            <a:off x="2800273" y="6028893"/>
            <a:ext cx="46800" cy="36900"/>
          </a:xfrm>
          <a:prstGeom prst="ellipse">
            <a:avLst/>
          </a:prstGeom>
          <a:solidFill>
            <a:srgbClr val="CC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32" name="Shape 2898"/>
          <p:cNvCxnSpPr/>
          <p:nvPr/>
        </p:nvCxnSpPr>
        <p:spPr>
          <a:xfrm>
            <a:off x="2769838" y="6046789"/>
            <a:ext cx="35400" cy="600"/>
          </a:xfrm>
          <a:prstGeom prst="straightConnector1">
            <a:avLst/>
          </a:prstGeom>
          <a:noFill/>
          <a:ln w="9525" cap="flat" cmpd="sng">
            <a:solidFill>
              <a:srgbClr val="666666"/>
            </a:solidFill>
            <a:prstDash val="solid"/>
            <a:round/>
            <a:headEnd type="none" w="lg" len="lg"/>
            <a:tailEnd type="none" w="lg" len="lg"/>
          </a:ln>
        </p:spPr>
      </p:cxnSp>
      <p:cxnSp>
        <p:nvCxnSpPr>
          <p:cNvPr id="33" name="Shape 2899"/>
          <p:cNvCxnSpPr/>
          <p:nvPr/>
        </p:nvCxnSpPr>
        <p:spPr>
          <a:xfrm>
            <a:off x="2842123" y="6047343"/>
            <a:ext cx="0" cy="0"/>
          </a:xfrm>
          <a:prstGeom prst="straightConnector1">
            <a:avLst/>
          </a:prstGeom>
          <a:noFill/>
          <a:ln w="9525" cap="flat" cmpd="sng">
            <a:solidFill>
              <a:srgbClr val="666666"/>
            </a:solidFill>
            <a:prstDash val="solid"/>
            <a:round/>
            <a:headEnd type="none" w="lg" len="lg"/>
            <a:tailEnd type="none" w="lg" len="lg"/>
          </a:ln>
        </p:spPr>
      </p:cxnSp>
      <p:cxnSp>
        <p:nvCxnSpPr>
          <p:cNvPr id="34" name="Shape 2900"/>
          <p:cNvCxnSpPr/>
          <p:nvPr/>
        </p:nvCxnSpPr>
        <p:spPr>
          <a:xfrm rot="-5400000">
            <a:off x="2672614" y="5921310"/>
            <a:ext cx="1500" cy="300600"/>
          </a:xfrm>
          <a:prstGeom prst="curvedConnector3">
            <a:avLst>
              <a:gd name="adj1" fmla="val 50334050"/>
            </a:avLst>
          </a:prstGeom>
          <a:noFill/>
          <a:ln w="9525" cap="flat" cmpd="sng">
            <a:solidFill>
              <a:srgbClr val="666666"/>
            </a:solidFill>
            <a:prstDash val="solid"/>
            <a:round/>
            <a:headEnd type="none" w="lg" len="lg"/>
            <a:tailEnd type="none" w="lg" len="lg"/>
          </a:ln>
        </p:spPr>
      </p:cxnSp>
      <p:sp>
        <p:nvSpPr>
          <p:cNvPr id="35" name="Shape 2901"/>
          <p:cNvSpPr/>
          <p:nvPr/>
        </p:nvSpPr>
        <p:spPr>
          <a:xfrm rot="5400000">
            <a:off x="2529452" y="6006439"/>
            <a:ext cx="1001400" cy="80700"/>
          </a:xfrm>
          <a:prstGeom prst="rect">
            <a:avLst/>
          </a:prstGeom>
          <a:solidFill>
            <a:srgbClr val="EAD1DC"/>
          </a:solidFill>
          <a:ln w="19050" cap="flat" cmpd="sng">
            <a:solidFill>
              <a:srgbClr val="741B47"/>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741B47"/>
                </a:solidFill>
                <a:latin typeface="Helvetica Neue Light"/>
                <a:ea typeface="Helvetica Neue Light"/>
                <a:cs typeface="Helvetica Neue Light"/>
                <a:sym typeface="Helvetica Neue Light"/>
              </a:rPr>
              <a:t>3x3 conv, 64</a:t>
            </a:r>
          </a:p>
        </p:txBody>
      </p:sp>
      <p:sp>
        <p:nvSpPr>
          <p:cNvPr id="36" name="Shape 2902"/>
          <p:cNvSpPr/>
          <p:nvPr/>
        </p:nvSpPr>
        <p:spPr>
          <a:xfrm rot="5400000">
            <a:off x="2415571" y="6006439"/>
            <a:ext cx="1001400" cy="80700"/>
          </a:xfrm>
          <a:prstGeom prst="rect">
            <a:avLst/>
          </a:prstGeom>
          <a:solidFill>
            <a:srgbClr val="EAD1DC"/>
          </a:solidFill>
          <a:ln w="19050" cap="flat" cmpd="sng">
            <a:solidFill>
              <a:srgbClr val="741B47"/>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741B47"/>
                </a:solidFill>
                <a:latin typeface="Helvetica Neue Light"/>
                <a:ea typeface="Helvetica Neue Light"/>
                <a:cs typeface="Helvetica Neue Light"/>
                <a:sym typeface="Helvetica Neue Light"/>
              </a:rPr>
              <a:t>3x3 conv, 64</a:t>
            </a:r>
          </a:p>
        </p:txBody>
      </p:sp>
      <p:cxnSp>
        <p:nvCxnSpPr>
          <p:cNvPr id="37" name="Shape 2903"/>
          <p:cNvCxnSpPr/>
          <p:nvPr/>
        </p:nvCxnSpPr>
        <p:spPr>
          <a:xfrm>
            <a:off x="2956621" y="6046789"/>
            <a:ext cx="33300" cy="0"/>
          </a:xfrm>
          <a:prstGeom prst="straightConnector1">
            <a:avLst/>
          </a:prstGeom>
          <a:noFill/>
          <a:ln w="9525" cap="flat" cmpd="sng">
            <a:solidFill>
              <a:srgbClr val="666666"/>
            </a:solidFill>
            <a:prstDash val="solid"/>
            <a:round/>
            <a:headEnd type="none" w="lg" len="lg"/>
            <a:tailEnd type="none" w="lg" len="lg"/>
          </a:ln>
        </p:spPr>
      </p:cxnSp>
      <p:cxnSp>
        <p:nvCxnSpPr>
          <p:cNvPr id="38" name="Shape 2904"/>
          <p:cNvCxnSpPr/>
          <p:nvPr/>
        </p:nvCxnSpPr>
        <p:spPr>
          <a:xfrm rot="10800000" flipH="1">
            <a:off x="2842123" y="6046743"/>
            <a:ext cx="33900" cy="600"/>
          </a:xfrm>
          <a:prstGeom prst="straightConnector1">
            <a:avLst/>
          </a:prstGeom>
          <a:noFill/>
          <a:ln w="9525" cap="flat" cmpd="sng">
            <a:solidFill>
              <a:srgbClr val="666666"/>
            </a:solidFill>
            <a:prstDash val="solid"/>
            <a:round/>
            <a:headEnd type="none" w="lg" len="lg"/>
            <a:tailEnd type="none" w="lg" len="lg"/>
          </a:ln>
        </p:spPr>
      </p:cxnSp>
      <p:sp>
        <p:nvSpPr>
          <p:cNvPr id="39" name="Shape 2905"/>
          <p:cNvSpPr/>
          <p:nvPr/>
        </p:nvSpPr>
        <p:spPr>
          <a:xfrm rot="5400000">
            <a:off x="3096770" y="6028893"/>
            <a:ext cx="46800" cy="36900"/>
          </a:xfrm>
          <a:prstGeom prst="ellipse">
            <a:avLst/>
          </a:prstGeom>
          <a:solidFill>
            <a:srgbClr val="CC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40" name="Shape 2906"/>
          <p:cNvCxnSpPr/>
          <p:nvPr/>
        </p:nvCxnSpPr>
        <p:spPr>
          <a:xfrm>
            <a:off x="3070502" y="6046789"/>
            <a:ext cx="31200" cy="600"/>
          </a:xfrm>
          <a:prstGeom prst="straightConnector1">
            <a:avLst/>
          </a:prstGeom>
          <a:noFill/>
          <a:ln w="9525" cap="flat" cmpd="sng">
            <a:solidFill>
              <a:srgbClr val="666666"/>
            </a:solidFill>
            <a:prstDash val="solid"/>
            <a:round/>
            <a:headEnd type="none" w="lg" len="lg"/>
            <a:tailEnd type="none" w="lg" len="lg"/>
          </a:ln>
        </p:spPr>
      </p:cxnSp>
      <p:cxnSp>
        <p:nvCxnSpPr>
          <p:cNvPr id="41" name="Shape 2907"/>
          <p:cNvCxnSpPr/>
          <p:nvPr/>
        </p:nvCxnSpPr>
        <p:spPr>
          <a:xfrm rot="-5400000" flipH="1">
            <a:off x="2971573" y="5922843"/>
            <a:ext cx="600" cy="296400"/>
          </a:xfrm>
          <a:prstGeom prst="curvedConnector3">
            <a:avLst>
              <a:gd name="adj1" fmla="val -123636455"/>
            </a:avLst>
          </a:prstGeom>
          <a:noFill/>
          <a:ln w="9525" cap="flat" cmpd="sng">
            <a:solidFill>
              <a:srgbClr val="666666"/>
            </a:solidFill>
            <a:prstDash val="solid"/>
            <a:round/>
            <a:headEnd type="none" w="lg" len="lg"/>
            <a:tailEnd type="none" w="lg" len="lg"/>
          </a:ln>
        </p:spPr>
      </p:cxnSp>
      <p:sp>
        <p:nvSpPr>
          <p:cNvPr id="42" name="Shape 2908"/>
          <p:cNvSpPr/>
          <p:nvPr/>
        </p:nvSpPr>
        <p:spPr>
          <a:xfrm rot="5400000">
            <a:off x="2828948" y="6007479"/>
            <a:ext cx="1001400" cy="80700"/>
          </a:xfrm>
          <a:prstGeom prst="rect">
            <a:avLst/>
          </a:prstGeom>
          <a:solidFill>
            <a:srgbClr val="D9D2E9"/>
          </a:solidFill>
          <a:ln w="19050" cap="flat" cmpd="sng">
            <a:solidFill>
              <a:srgbClr val="8B81D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8B81D2"/>
                </a:solidFill>
                <a:latin typeface="Helvetica Neue Light"/>
                <a:ea typeface="Helvetica Neue Light"/>
                <a:cs typeface="Helvetica Neue Light"/>
                <a:sym typeface="Helvetica Neue Light"/>
              </a:rPr>
              <a:t>3x3 conv, 128</a:t>
            </a:r>
          </a:p>
        </p:txBody>
      </p:sp>
      <p:sp>
        <p:nvSpPr>
          <p:cNvPr id="43" name="Shape 2909"/>
          <p:cNvSpPr/>
          <p:nvPr/>
        </p:nvSpPr>
        <p:spPr>
          <a:xfrm rot="5400000">
            <a:off x="2715067" y="6007479"/>
            <a:ext cx="1001400" cy="80700"/>
          </a:xfrm>
          <a:prstGeom prst="rect">
            <a:avLst/>
          </a:prstGeom>
          <a:solidFill>
            <a:srgbClr val="D9D2E9"/>
          </a:solidFill>
          <a:ln w="19050" cap="flat" cmpd="sng">
            <a:solidFill>
              <a:srgbClr val="8B81D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8B81D2"/>
                </a:solidFill>
                <a:latin typeface="Helvetica Neue Light"/>
                <a:ea typeface="Helvetica Neue Light"/>
                <a:cs typeface="Helvetica Neue Light"/>
                <a:sym typeface="Helvetica Neue Light"/>
              </a:rPr>
              <a:t>3x3 conv, 128 / 2</a:t>
            </a:r>
          </a:p>
        </p:txBody>
      </p:sp>
      <p:cxnSp>
        <p:nvCxnSpPr>
          <p:cNvPr id="44" name="Shape 2910"/>
          <p:cNvCxnSpPr/>
          <p:nvPr/>
        </p:nvCxnSpPr>
        <p:spPr>
          <a:xfrm>
            <a:off x="3256117" y="6047829"/>
            <a:ext cx="33300" cy="0"/>
          </a:xfrm>
          <a:prstGeom prst="straightConnector1">
            <a:avLst/>
          </a:prstGeom>
          <a:noFill/>
          <a:ln w="9525" cap="flat" cmpd="sng">
            <a:solidFill>
              <a:srgbClr val="666666"/>
            </a:solidFill>
            <a:prstDash val="solid"/>
            <a:round/>
            <a:headEnd type="none" w="lg" len="lg"/>
            <a:tailEnd type="none" w="lg" len="lg"/>
          </a:ln>
        </p:spPr>
      </p:cxnSp>
      <p:cxnSp>
        <p:nvCxnSpPr>
          <p:cNvPr id="45" name="Shape 2911"/>
          <p:cNvCxnSpPr/>
          <p:nvPr/>
        </p:nvCxnSpPr>
        <p:spPr>
          <a:xfrm>
            <a:off x="3138620" y="6047343"/>
            <a:ext cx="36900" cy="600"/>
          </a:xfrm>
          <a:prstGeom prst="straightConnector1">
            <a:avLst/>
          </a:prstGeom>
          <a:noFill/>
          <a:ln w="9525" cap="flat" cmpd="sng">
            <a:solidFill>
              <a:srgbClr val="666666"/>
            </a:solidFill>
            <a:prstDash val="solid"/>
            <a:round/>
            <a:headEnd type="none" w="lg" len="lg"/>
            <a:tailEnd type="none" w="lg" len="lg"/>
          </a:ln>
        </p:spPr>
      </p:cxnSp>
      <p:sp>
        <p:nvSpPr>
          <p:cNvPr id="46" name="Shape 2912"/>
          <p:cNvSpPr/>
          <p:nvPr/>
        </p:nvSpPr>
        <p:spPr>
          <a:xfrm rot="5400000">
            <a:off x="3396156" y="6029702"/>
            <a:ext cx="46800" cy="36900"/>
          </a:xfrm>
          <a:prstGeom prst="ellipse">
            <a:avLst/>
          </a:prstGeom>
          <a:solidFill>
            <a:srgbClr val="CC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47" name="Shape 2913"/>
          <p:cNvCxnSpPr/>
          <p:nvPr/>
        </p:nvCxnSpPr>
        <p:spPr>
          <a:xfrm>
            <a:off x="3369998" y="6047829"/>
            <a:ext cx="31200" cy="300"/>
          </a:xfrm>
          <a:prstGeom prst="straightConnector1">
            <a:avLst/>
          </a:prstGeom>
          <a:noFill/>
          <a:ln w="9525" cap="flat" cmpd="sng">
            <a:solidFill>
              <a:srgbClr val="666666"/>
            </a:solidFill>
            <a:prstDash val="solid"/>
            <a:round/>
            <a:headEnd type="none" w="lg" len="lg"/>
            <a:tailEnd type="none" w="lg" len="lg"/>
          </a:ln>
        </p:spPr>
      </p:cxnSp>
      <p:cxnSp>
        <p:nvCxnSpPr>
          <p:cNvPr id="48" name="Shape 2914"/>
          <p:cNvCxnSpPr/>
          <p:nvPr/>
        </p:nvCxnSpPr>
        <p:spPr>
          <a:xfrm rot="5400000" flipH="1">
            <a:off x="3269406" y="5921402"/>
            <a:ext cx="900" cy="299400"/>
          </a:xfrm>
          <a:prstGeom prst="curvedConnector3">
            <a:avLst>
              <a:gd name="adj1" fmla="val 82514138"/>
            </a:avLst>
          </a:prstGeom>
          <a:noFill/>
          <a:ln w="9525" cap="flat" cmpd="sng">
            <a:solidFill>
              <a:srgbClr val="666666"/>
            </a:solidFill>
            <a:prstDash val="solid"/>
            <a:round/>
            <a:headEnd type="none" w="lg" len="lg"/>
            <a:tailEnd type="none" w="lg" len="lg"/>
          </a:ln>
        </p:spPr>
      </p:cxnSp>
      <p:sp>
        <p:nvSpPr>
          <p:cNvPr id="49" name="Shape 2915"/>
          <p:cNvSpPr/>
          <p:nvPr/>
        </p:nvSpPr>
        <p:spPr>
          <a:xfrm rot="5400000">
            <a:off x="3125278" y="6005399"/>
            <a:ext cx="1001400" cy="80700"/>
          </a:xfrm>
          <a:prstGeom prst="rect">
            <a:avLst/>
          </a:prstGeom>
          <a:solidFill>
            <a:srgbClr val="D9D2E9"/>
          </a:solidFill>
          <a:ln w="19050" cap="flat" cmpd="sng">
            <a:solidFill>
              <a:srgbClr val="8B81D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8B81D2"/>
                </a:solidFill>
                <a:latin typeface="Helvetica Neue Light"/>
                <a:ea typeface="Helvetica Neue Light"/>
                <a:cs typeface="Helvetica Neue Light"/>
                <a:sym typeface="Helvetica Neue Light"/>
              </a:rPr>
              <a:t>3x3 conv, 128</a:t>
            </a:r>
          </a:p>
        </p:txBody>
      </p:sp>
      <p:sp>
        <p:nvSpPr>
          <p:cNvPr id="50" name="Shape 2916"/>
          <p:cNvSpPr/>
          <p:nvPr/>
        </p:nvSpPr>
        <p:spPr>
          <a:xfrm rot="5400000">
            <a:off x="3011397" y="6005399"/>
            <a:ext cx="1001400" cy="80700"/>
          </a:xfrm>
          <a:prstGeom prst="rect">
            <a:avLst/>
          </a:prstGeom>
          <a:solidFill>
            <a:srgbClr val="D9D2E9"/>
          </a:solidFill>
          <a:ln w="19050" cap="flat" cmpd="sng">
            <a:solidFill>
              <a:srgbClr val="8B81D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8B81D2"/>
                </a:solidFill>
                <a:latin typeface="Helvetica Neue Light"/>
                <a:ea typeface="Helvetica Neue Light"/>
                <a:cs typeface="Helvetica Neue Light"/>
                <a:sym typeface="Helvetica Neue Light"/>
              </a:rPr>
              <a:t>3x3 conv, 128</a:t>
            </a:r>
          </a:p>
        </p:txBody>
      </p:sp>
      <p:cxnSp>
        <p:nvCxnSpPr>
          <p:cNvPr id="51" name="Shape 2917"/>
          <p:cNvCxnSpPr/>
          <p:nvPr/>
        </p:nvCxnSpPr>
        <p:spPr>
          <a:xfrm>
            <a:off x="3552447" y="6045749"/>
            <a:ext cx="33300" cy="0"/>
          </a:xfrm>
          <a:prstGeom prst="straightConnector1">
            <a:avLst/>
          </a:prstGeom>
          <a:noFill/>
          <a:ln w="9525" cap="flat" cmpd="sng">
            <a:solidFill>
              <a:srgbClr val="666666"/>
            </a:solidFill>
            <a:prstDash val="solid"/>
            <a:round/>
            <a:headEnd type="none" w="lg" len="lg"/>
            <a:tailEnd type="none" w="lg" len="lg"/>
          </a:ln>
        </p:spPr>
      </p:cxnSp>
      <p:cxnSp>
        <p:nvCxnSpPr>
          <p:cNvPr id="52" name="Shape 2918"/>
          <p:cNvCxnSpPr/>
          <p:nvPr/>
        </p:nvCxnSpPr>
        <p:spPr>
          <a:xfrm rot="10800000" flipH="1">
            <a:off x="3438006" y="6045752"/>
            <a:ext cx="33600" cy="2400"/>
          </a:xfrm>
          <a:prstGeom prst="straightConnector1">
            <a:avLst/>
          </a:prstGeom>
          <a:noFill/>
          <a:ln w="9525" cap="flat" cmpd="sng">
            <a:solidFill>
              <a:srgbClr val="666666"/>
            </a:solidFill>
            <a:prstDash val="solid"/>
            <a:round/>
            <a:headEnd type="none" w="lg" len="lg"/>
            <a:tailEnd type="none" w="lg" len="lg"/>
          </a:ln>
        </p:spPr>
      </p:cxnSp>
      <p:sp>
        <p:nvSpPr>
          <p:cNvPr id="53" name="Shape 2919"/>
          <p:cNvSpPr/>
          <p:nvPr/>
        </p:nvSpPr>
        <p:spPr>
          <a:xfrm rot="5400000">
            <a:off x="3696765" y="6028085"/>
            <a:ext cx="46800" cy="36900"/>
          </a:xfrm>
          <a:prstGeom prst="ellipse">
            <a:avLst/>
          </a:prstGeom>
          <a:solidFill>
            <a:srgbClr val="CC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54" name="Shape 2920"/>
          <p:cNvCxnSpPr/>
          <p:nvPr/>
        </p:nvCxnSpPr>
        <p:spPr>
          <a:xfrm>
            <a:off x="3666328" y="6045749"/>
            <a:ext cx="35400" cy="900"/>
          </a:xfrm>
          <a:prstGeom prst="straightConnector1">
            <a:avLst/>
          </a:prstGeom>
          <a:noFill/>
          <a:ln w="9525" cap="flat" cmpd="sng">
            <a:solidFill>
              <a:srgbClr val="666666"/>
            </a:solidFill>
            <a:prstDash val="solid"/>
            <a:round/>
            <a:headEnd type="none" w="lg" len="lg"/>
            <a:tailEnd type="none" w="lg" len="lg"/>
          </a:ln>
        </p:spPr>
      </p:cxnSp>
      <p:cxnSp>
        <p:nvCxnSpPr>
          <p:cNvPr id="55" name="Shape 2921"/>
          <p:cNvCxnSpPr/>
          <p:nvPr/>
        </p:nvCxnSpPr>
        <p:spPr>
          <a:xfrm>
            <a:off x="3738615" y="6046535"/>
            <a:ext cx="0" cy="0"/>
          </a:xfrm>
          <a:prstGeom prst="straightConnector1">
            <a:avLst/>
          </a:prstGeom>
          <a:noFill/>
          <a:ln w="9525" cap="flat" cmpd="sng">
            <a:solidFill>
              <a:srgbClr val="666666"/>
            </a:solidFill>
            <a:prstDash val="solid"/>
            <a:round/>
            <a:headEnd type="none" w="lg" len="lg"/>
            <a:tailEnd type="none" w="lg" len="lg"/>
          </a:ln>
        </p:spPr>
      </p:cxnSp>
      <p:cxnSp>
        <p:nvCxnSpPr>
          <p:cNvPr id="56" name="Shape 2922"/>
          <p:cNvCxnSpPr/>
          <p:nvPr/>
        </p:nvCxnSpPr>
        <p:spPr>
          <a:xfrm rot="-5400000">
            <a:off x="3569106" y="5920502"/>
            <a:ext cx="1500" cy="300600"/>
          </a:xfrm>
          <a:prstGeom prst="curvedConnector3">
            <a:avLst>
              <a:gd name="adj1" fmla="val 47190149"/>
            </a:avLst>
          </a:prstGeom>
          <a:noFill/>
          <a:ln w="9525" cap="flat" cmpd="sng">
            <a:solidFill>
              <a:srgbClr val="666666"/>
            </a:solidFill>
            <a:prstDash val="solid"/>
            <a:round/>
            <a:headEnd type="none" w="lg" len="lg"/>
            <a:tailEnd type="none" w="lg" len="lg"/>
          </a:ln>
        </p:spPr>
      </p:cxnSp>
      <p:sp>
        <p:nvSpPr>
          <p:cNvPr id="57" name="Shape 2923"/>
          <p:cNvSpPr/>
          <p:nvPr/>
        </p:nvSpPr>
        <p:spPr>
          <a:xfrm rot="5400000">
            <a:off x="3425942" y="6005399"/>
            <a:ext cx="1001400" cy="80700"/>
          </a:xfrm>
          <a:prstGeom prst="rect">
            <a:avLst/>
          </a:prstGeom>
          <a:solidFill>
            <a:srgbClr val="D9D2E9"/>
          </a:solidFill>
          <a:ln w="19050" cap="flat" cmpd="sng">
            <a:solidFill>
              <a:srgbClr val="8B81D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8B81D2"/>
                </a:solidFill>
                <a:latin typeface="Helvetica Neue Light"/>
                <a:ea typeface="Helvetica Neue Light"/>
                <a:cs typeface="Helvetica Neue Light"/>
                <a:sym typeface="Helvetica Neue Light"/>
              </a:rPr>
              <a:t>3x3 conv, 128</a:t>
            </a:r>
          </a:p>
        </p:txBody>
      </p:sp>
      <p:sp>
        <p:nvSpPr>
          <p:cNvPr id="58" name="Shape 2924"/>
          <p:cNvSpPr/>
          <p:nvPr/>
        </p:nvSpPr>
        <p:spPr>
          <a:xfrm rot="5400000">
            <a:off x="3312061" y="6005399"/>
            <a:ext cx="1001400" cy="80700"/>
          </a:xfrm>
          <a:prstGeom prst="rect">
            <a:avLst/>
          </a:prstGeom>
          <a:solidFill>
            <a:srgbClr val="D9D2E9"/>
          </a:solidFill>
          <a:ln w="19050" cap="flat" cmpd="sng">
            <a:solidFill>
              <a:srgbClr val="8B81D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8B81D2"/>
                </a:solidFill>
                <a:latin typeface="Helvetica Neue Light"/>
                <a:ea typeface="Helvetica Neue Light"/>
                <a:cs typeface="Helvetica Neue Light"/>
                <a:sym typeface="Helvetica Neue Light"/>
              </a:rPr>
              <a:t>3x3 conv, 128</a:t>
            </a:r>
          </a:p>
        </p:txBody>
      </p:sp>
      <p:cxnSp>
        <p:nvCxnSpPr>
          <p:cNvPr id="59" name="Shape 2925"/>
          <p:cNvCxnSpPr/>
          <p:nvPr/>
        </p:nvCxnSpPr>
        <p:spPr>
          <a:xfrm>
            <a:off x="3853111" y="6045749"/>
            <a:ext cx="33300" cy="0"/>
          </a:xfrm>
          <a:prstGeom prst="straightConnector1">
            <a:avLst/>
          </a:prstGeom>
          <a:noFill/>
          <a:ln w="9525" cap="flat" cmpd="sng">
            <a:solidFill>
              <a:srgbClr val="666666"/>
            </a:solidFill>
            <a:prstDash val="solid"/>
            <a:round/>
            <a:headEnd type="none" w="lg" len="lg"/>
            <a:tailEnd type="none" w="lg" len="lg"/>
          </a:ln>
        </p:spPr>
      </p:cxnSp>
      <p:cxnSp>
        <p:nvCxnSpPr>
          <p:cNvPr id="60" name="Shape 2926"/>
          <p:cNvCxnSpPr/>
          <p:nvPr/>
        </p:nvCxnSpPr>
        <p:spPr>
          <a:xfrm rot="10800000" flipH="1">
            <a:off x="3738615" y="6045635"/>
            <a:ext cx="33900" cy="900"/>
          </a:xfrm>
          <a:prstGeom prst="straightConnector1">
            <a:avLst/>
          </a:prstGeom>
          <a:noFill/>
          <a:ln w="9525" cap="flat" cmpd="sng">
            <a:solidFill>
              <a:srgbClr val="666666"/>
            </a:solidFill>
            <a:prstDash val="solid"/>
            <a:round/>
            <a:headEnd type="none" w="lg" len="lg"/>
            <a:tailEnd type="none" w="lg" len="lg"/>
          </a:ln>
        </p:spPr>
      </p:cxnSp>
      <p:sp>
        <p:nvSpPr>
          <p:cNvPr id="61" name="Shape 2927"/>
          <p:cNvSpPr/>
          <p:nvPr/>
        </p:nvSpPr>
        <p:spPr>
          <a:xfrm rot="5400000">
            <a:off x="3993261" y="6028085"/>
            <a:ext cx="46800" cy="36900"/>
          </a:xfrm>
          <a:prstGeom prst="ellipse">
            <a:avLst/>
          </a:prstGeom>
          <a:solidFill>
            <a:srgbClr val="CC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62" name="Shape 2928"/>
          <p:cNvCxnSpPr/>
          <p:nvPr/>
        </p:nvCxnSpPr>
        <p:spPr>
          <a:xfrm>
            <a:off x="3966992" y="6045749"/>
            <a:ext cx="31200" cy="900"/>
          </a:xfrm>
          <a:prstGeom prst="straightConnector1">
            <a:avLst/>
          </a:prstGeom>
          <a:noFill/>
          <a:ln w="9525" cap="flat" cmpd="sng">
            <a:solidFill>
              <a:srgbClr val="666666"/>
            </a:solidFill>
            <a:prstDash val="solid"/>
            <a:round/>
            <a:headEnd type="none" w="lg" len="lg"/>
            <a:tailEnd type="none" w="lg" len="lg"/>
          </a:ln>
        </p:spPr>
      </p:cxnSp>
      <p:cxnSp>
        <p:nvCxnSpPr>
          <p:cNvPr id="63" name="Shape 2929"/>
          <p:cNvCxnSpPr/>
          <p:nvPr/>
        </p:nvCxnSpPr>
        <p:spPr>
          <a:xfrm rot="-5400000" flipH="1">
            <a:off x="3868065" y="5922035"/>
            <a:ext cx="600" cy="296400"/>
          </a:xfrm>
          <a:prstGeom prst="curvedConnector3">
            <a:avLst>
              <a:gd name="adj1" fmla="val -116305872"/>
            </a:avLst>
          </a:prstGeom>
          <a:noFill/>
          <a:ln w="9525" cap="flat" cmpd="sng">
            <a:solidFill>
              <a:srgbClr val="666666"/>
            </a:solidFill>
            <a:prstDash val="solid"/>
            <a:round/>
            <a:headEnd type="none" w="lg" len="lg"/>
            <a:tailEnd type="none" w="lg" len="lg"/>
          </a:ln>
        </p:spPr>
      </p:cxnSp>
      <p:cxnSp>
        <p:nvCxnSpPr>
          <p:cNvPr id="64" name="Shape 2930"/>
          <p:cNvCxnSpPr/>
          <p:nvPr/>
        </p:nvCxnSpPr>
        <p:spPr>
          <a:xfrm rot="-5400000" flipH="1">
            <a:off x="4082811" y="5997163"/>
            <a:ext cx="300" cy="102300"/>
          </a:xfrm>
          <a:prstGeom prst="straightConnector1">
            <a:avLst/>
          </a:prstGeom>
          <a:noFill/>
          <a:ln w="9525" cap="flat" cmpd="sng">
            <a:solidFill>
              <a:srgbClr val="666666"/>
            </a:solidFill>
            <a:prstDash val="solid"/>
            <a:round/>
            <a:headEnd type="none" w="lg" len="lg"/>
            <a:tailEnd type="triangle" w="lg" len="lg"/>
          </a:ln>
        </p:spPr>
      </p:cxnSp>
      <p:sp>
        <p:nvSpPr>
          <p:cNvPr id="65" name="Shape 2931"/>
          <p:cNvSpPr txBox="1"/>
          <p:nvPr/>
        </p:nvSpPr>
        <p:spPr>
          <a:xfrm rot="5400000">
            <a:off x="4100354" y="5996814"/>
            <a:ext cx="297900" cy="129900"/>
          </a:xfrm>
          <a:prstGeom prst="rect">
            <a:avLst/>
          </a:prstGeom>
          <a:noFill/>
          <a:ln>
            <a:noFill/>
          </a:ln>
        </p:spPr>
        <p:txBody>
          <a:bodyPr lIns="91425" tIns="91425" rIns="91425" bIns="91425" anchor="t" anchorCtr="0">
            <a:noAutofit/>
          </a:bodyPr>
          <a:lstStyle/>
          <a:p>
            <a:pPr lvl="0" rtl="0">
              <a:spcBef>
                <a:spcPts val="0"/>
              </a:spcBef>
              <a:buNone/>
            </a:pPr>
            <a:r>
              <a:rPr lang="en" sz="1000"/>
              <a:t>...</a:t>
            </a:r>
          </a:p>
        </p:txBody>
      </p:sp>
      <p:cxnSp>
        <p:nvCxnSpPr>
          <p:cNvPr id="66" name="Shape 2932"/>
          <p:cNvCxnSpPr/>
          <p:nvPr/>
        </p:nvCxnSpPr>
        <p:spPr>
          <a:xfrm>
            <a:off x="4180015" y="6048880"/>
            <a:ext cx="113100" cy="900"/>
          </a:xfrm>
          <a:prstGeom prst="straightConnector1">
            <a:avLst/>
          </a:prstGeom>
          <a:noFill/>
          <a:ln w="9525" cap="flat" cmpd="sng">
            <a:solidFill>
              <a:srgbClr val="666666"/>
            </a:solidFill>
            <a:prstDash val="solid"/>
            <a:round/>
            <a:headEnd type="none" w="lg" len="lg"/>
            <a:tailEnd type="triangle" w="lg" len="lg"/>
          </a:ln>
        </p:spPr>
      </p:cxnSp>
      <p:sp>
        <p:nvSpPr>
          <p:cNvPr id="67" name="Shape 2934"/>
          <p:cNvSpPr/>
          <p:nvPr/>
        </p:nvSpPr>
        <p:spPr>
          <a:xfrm rot="5400000">
            <a:off x="4020119" y="6009558"/>
            <a:ext cx="1001400" cy="80700"/>
          </a:xfrm>
          <a:prstGeom prst="rect">
            <a:avLst/>
          </a:prstGeom>
          <a:solidFill>
            <a:srgbClr val="B6D7A8"/>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38761D"/>
                </a:solidFill>
                <a:latin typeface="Helvetica Neue Light"/>
                <a:ea typeface="Helvetica Neue Light"/>
                <a:cs typeface="Helvetica Neue Light"/>
                <a:sym typeface="Helvetica Neue Light"/>
              </a:rPr>
              <a:t>3x3 conv, 64</a:t>
            </a:r>
          </a:p>
        </p:txBody>
      </p:sp>
      <p:sp>
        <p:nvSpPr>
          <p:cNvPr id="68" name="Shape 2935"/>
          <p:cNvSpPr/>
          <p:nvPr/>
        </p:nvSpPr>
        <p:spPr>
          <a:xfrm rot="5400000">
            <a:off x="3906238" y="6009558"/>
            <a:ext cx="1001400" cy="80700"/>
          </a:xfrm>
          <a:prstGeom prst="rect">
            <a:avLst/>
          </a:prstGeom>
          <a:solidFill>
            <a:srgbClr val="B6D7A8"/>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38761D"/>
                </a:solidFill>
                <a:latin typeface="Helvetica Neue Light"/>
                <a:ea typeface="Helvetica Neue Light"/>
                <a:cs typeface="Helvetica Neue Light"/>
                <a:sym typeface="Helvetica Neue Light"/>
              </a:rPr>
              <a:t>3x3 conv, 64</a:t>
            </a:r>
          </a:p>
        </p:txBody>
      </p:sp>
      <p:cxnSp>
        <p:nvCxnSpPr>
          <p:cNvPr id="69" name="Shape 2936"/>
          <p:cNvCxnSpPr/>
          <p:nvPr/>
        </p:nvCxnSpPr>
        <p:spPr>
          <a:xfrm>
            <a:off x="4447288" y="6049908"/>
            <a:ext cx="33300" cy="0"/>
          </a:xfrm>
          <a:prstGeom prst="straightConnector1">
            <a:avLst/>
          </a:prstGeom>
          <a:noFill/>
          <a:ln w="9525" cap="flat" cmpd="sng">
            <a:solidFill>
              <a:srgbClr val="666666"/>
            </a:solidFill>
            <a:prstDash val="solid"/>
            <a:round/>
            <a:headEnd type="none" w="lg" len="lg"/>
            <a:tailEnd type="none" w="lg" len="lg"/>
          </a:ln>
        </p:spPr>
      </p:cxnSp>
      <p:sp>
        <p:nvSpPr>
          <p:cNvPr id="70" name="Shape 2933"/>
          <p:cNvSpPr/>
          <p:nvPr/>
        </p:nvSpPr>
        <p:spPr>
          <a:xfrm rot="5400000">
            <a:off x="4288165" y="6031330"/>
            <a:ext cx="46800" cy="36900"/>
          </a:xfrm>
          <a:prstGeom prst="ellipse">
            <a:avLst/>
          </a:prstGeom>
          <a:solidFill>
            <a:srgbClr val="CC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71" name="Shape 2937"/>
          <p:cNvCxnSpPr/>
          <p:nvPr/>
        </p:nvCxnSpPr>
        <p:spPr>
          <a:xfrm>
            <a:off x="4330015" y="6049780"/>
            <a:ext cx="36600" cy="0"/>
          </a:xfrm>
          <a:prstGeom prst="straightConnector1">
            <a:avLst/>
          </a:prstGeom>
          <a:noFill/>
          <a:ln w="9525" cap="flat" cmpd="sng">
            <a:solidFill>
              <a:srgbClr val="666666"/>
            </a:solidFill>
            <a:prstDash val="solid"/>
            <a:round/>
            <a:headEnd type="none" w="lg" len="lg"/>
            <a:tailEnd type="none" w="lg" len="lg"/>
          </a:ln>
        </p:spPr>
      </p:cxnSp>
      <p:sp>
        <p:nvSpPr>
          <p:cNvPr id="72" name="Shape 2938"/>
          <p:cNvSpPr/>
          <p:nvPr/>
        </p:nvSpPr>
        <p:spPr>
          <a:xfrm rot="5400000">
            <a:off x="4587329" y="6031319"/>
            <a:ext cx="46800" cy="36900"/>
          </a:xfrm>
          <a:prstGeom prst="ellipse">
            <a:avLst/>
          </a:prstGeom>
          <a:solidFill>
            <a:srgbClr val="CC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73" name="Shape 2939"/>
          <p:cNvCxnSpPr/>
          <p:nvPr/>
        </p:nvCxnSpPr>
        <p:spPr>
          <a:xfrm>
            <a:off x="4561169" y="6049908"/>
            <a:ext cx="31200" cy="0"/>
          </a:xfrm>
          <a:prstGeom prst="straightConnector1">
            <a:avLst/>
          </a:prstGeom>
          <a:noFill/>
          <a:ln w="9525" cap="flat" cmpd="sng">
            <a:solidFill>
              <a:srgbClr val="666666"/>
            </a:solidFill>
            <a:prstDash val="solid"/>
            <a:round/>
            <a:headEnd type="none" w="lg" len="lg"/>
            <a:tailEnd type="none" w="lg" len="lg"/>
          </a:ln>
        </p:spPr>
      </p:cxnSp>
      <p:cxnSp>
        <p:nvCxnSpPr>
          <p:cNvPr id="74" name="Shape 2940"/>
          <p:cNvCxnSpPr/>
          <p:nvPr/>
        </p:nvCxnSpPr>
        <p:spPr>
          <a:xfrm rot="5400000">
            <a:off x="4460879" y="5923919"/>
            <a:ext cx="600" cy="299100"/>
          </a:xfrm>
          <a:prstGeom prst="curvedConnector3">
            <a:avLst>
              <a:gd name="adj1" fmla="val -118778207"/>
            </a:avLst>
          </a:prstGeom>
          <a:noFill/>
          <a:ln w="9525" cap="flat" cmpd="sng">
            <a:solidFill>
              <a:srgbClr val="666666"/>
            </a:solidFill>
            <a:prstDash val="solid"/>
            <a:round/>
            <a:headEnd type="none" w="lg" len="lg"/>
            <a:tailEnd type="none" w="lg" len="lg"/>
          </a:ln>
        </p:spPr>
      </p:cxnSp>
      <p:sp>
        <p:nvSpPr>
          <p:cNvPr id="75" name="Shape 2941"/>
          <p:cNvSpPr/>
          <p:nvPr/>
        </p:nvSpPr>
        <p:spPr>
          <a:xfrm rot="5400000">
            <a:off x="4316449" y="6007479"/>
            <a:ext cx="1001400" cy="80700"/>
          </a:xfrm>
          <a:prstGeom prst="rect">
            <a:avLst/>
          </a:prstGeom>
          <a:solidFill>
            <a:srgbClr val="B6D7A8"/>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38761D"/>
                </a:solidFill>
                <a:latin typeface="Helvetica Neue Light"/>
                <a:ea typeface="Helvetica Neue Light"/>
                <a:cs typeface="Helvetica Neue Light"/>
                <a:sym typeface="Helvetica Neue Light"/>
              </a:rPr>
              <a:t>3x3 conv, 64</a:t>
            </a:r>
          </a:p>
        </p:txBody>
      </p:sp>
      <p:sp>
        <p:nvSpPr>
          <p:cNvPr id="76" name="Shape 2942"/>
          <p:cNvSpPr/>
          <p:nvPr/>
        </p:nvSpPr>
        <p:spPr>
          <a:xfrm rot="5400000">
            <a:off x="4202568" y="6007479"/>
            <a:ext cx="1001400" cy="80700"/>
          </a:xfrm>
          <a:prstGeom prst="rect">
            <a:avLst/>
          </a:prstGeom>
          <a:solidFill>
            <a:srgbClr val="B6D7A8"/>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38761D"/>
                </a:solidFill>
                <a:latin typeface="Helvetica Neue Light"/>
                <a:ea typeface="Helvetica Neue Light"/>
                <a:cs typeface="Helvetica Neue Light"/>
                <a:sym typeface="Helvetica Neue Light"/>
              </a:rPr>
              <a:t>3x3 conv, 64</a:t>
            </a:r>
          </a:p>
        </p:txBody>
      </p:sp>
      <p:cxnSp>
        <p:nvCxnSpPr>
          <p:cNvPr id="77" name="Shape 2943"/>
          <p:cNvCxnSpPr/>
          <p:nvPr/>
        </p:nvCxnSpPr>
        <p:spPr>
          <a:xfrm>
            <a:off x="4743618" y="6047829"/>
            <a:ext cx="33300" cy="0"/>
          </a:xfrm>
          <a:prstGeom prst="straightConnector1">
            <a:avLst/>
          </a:prstGeom>
          <a:noFill/>
          <a:ln w="9525" cap="flat" cmpd="sng">
            <a:solidFill>
              <a:srgbClr val="666666"/>
            </a:solidFill>
            <a:prstDash val="solid"/>
            <a:round/>
            <a:headEnd type="none" w="lg" len="lg"/>
            <a:tailEnd type="none" w="lg" len="lg"/>
          </a:ln>
        </p:spPr>
      </p:cxnSp>
      <p:cxnSp>
        <p:nvCxnSpPr>
          <p:cNvPr id="78" name="Shape 2944"/>
          <p:cNvCxnSpPr/>
          <p:nvPr/>
        </p:nvCxnSpPr>
        <p:spPr>
          <a:xfrm rot="10800000" flipH="1">
            <a:off x="4629179" y="6047969"/>
            <a:ext cx="33600" cy="1800"/>
          </a:xfrm>
          <a:prstGeom prst="straightConnector1">
            <a:avLst/>
          </a:prstGeom>
          <a:noFill/>
          <a:ln w="9525" cap="flat" cmpd="sng">
            <a:solidFill>
              <a:srgbClr val="666666"/>
            </a:solidFill>
            <a:prstDash val="solid"/>
            <a:round/>
            <a:headEnd type="none" w="lg" len="lg"/>
            <a:tailEnd type="none" w="lg" len="lg"/>
          </a:ln>
        </p:spPr>
      </p:cxnSp>
      <p:sp>
        <p:nvSpPr>
          <p:cNvPr id="79" name="Shape 2945"/>
          <p:cNvSpPr/>
          <p:nvPr/>
        </p:nvSpPr>
        <p:spPr>
          <a:xfrm rot="5400000">
            <a:off x="4887938" y="6029702"/>
            <a:ext cx="46800" cy="36900"/>
          </a:xfrm>
          <a:prstGeom prst="ellipse">
            <a:avLst/>
          </a:prstGeom>
          <a:solidFill>
            <a:srgbClr val="CC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80" name="Shape 2946"/>
          <p:cNvCxnSpPr/>
          <p:nvPr/>
        </p:nvCxnSpPr>
        <p:spPr>
          <a:xfrm>
            <a:off x="4857499" y="6047829"/>
            <a:ext cx="35400" cy="300"/>
          </a:xfrm>
          <a:prstGeom prst="straightConnector1">
            <a:avLst/>
          </a:prstGeom>
          <a:noFill/>
          <a:ln w="9525" cap="flat" cmpd="sng">
            <a:solidFill>
              <a:srgbClr val="666666"/>
            </a:solidFill>
            <a:prstDash val="solid"/>
            <a:round/>
            <a:headEnd type="none" w="lg" len="lg"/>
            <a:tailEnd type="none" w="lg" len="lg"/>
          </a:ln>
        </p:spPr>
      </p:cxnSp>
      <p:cxnSp>
        <p:nvCxnSpPr>
          <p:cNvPr id="81" name="Shape 2947"/>
          <p:cNvCxnSpPr/>
          <p:nvPr/>
        </p:nvCxnSpPr>
        <p:spPr>
          <a:xfrm>
            <a:off x="4929788" y="6048152"/>
            <a:ext cx="0" cy="0"/>
          </a:xfrm>
          <a:prstGeom prst="straightConnector1">
            <a:avLst/>
          </a:prstGeom>
          <a:noFill/>
          <a:ln w="9525" cap="flat" cmpd="sng">
            <a:solidFill>
              <a:srgbClr val="666666"/>
            </a:solidFill>
            <a:prstDash val="solid"/>
            <a:round/>
            <a:headEnd type="none" w="lg" len="lg"/>
            <a:tailEnd type="none" w="lg" len="lg"/>
          </a:ln>
        </p:spPr>
      </p:cxnSp>
      <p:cxnSp>
        <p:nvCxnSpPr>
          <p:cNvPr id="82" name="Shape 2948"/>
          <p:cNvCxnSpPr/>
          <p:nvPr/>
        </p:nvCxnSpPr>
        <p:spPr>
          <a:xfrm rot="-5400000">
            <a:off x="4760279" y="5922119"/>
            <a:ext cx="1500" cy="300600"/>
          </a:xfrm>
          <a:prstGeom prst="curvedConnector3">
            <a:avLst>
              <a:gd name="adj1" fmla="val 49056283"/>
            </a:avLst>
          </a:prstGeom>
          <a:noFill/>
          <a:ln w="9525" cap="flat" cmpd="sng">
            <a:solidFill>
              <a:srgbClr val="666666"/>
            </a:solidFill>
            <a:prstDash val="solid"/>
            <a:round/>
            <a:headEnd type="none" w="lg" len="lg"/>
            <a:tailEnd type="none" w="lg" len="lg"/>
          </a:ln>
        </p:spPr>
      </p:cxnSp>
      <p:sp>
        <p:nvSpPr>
          <p:cNvPr id="83" name="Shape 2949"/>
          <p:cNvSpPr/>
          <p:nvPr/>
        </p:nvSpPr>
        <p:spPr>
          <a:xfrm rot="5400000">
            <a:off x="4617113" y="6007479"/>
            <a:ext cx="1001400" cy="80700"/>
          </a:xfrm>
          <a:prstGeom prst="rect">
            <a:avLst/>
          </a:prstGeom>
          <a:solidFill>
            <a:srgbClr val="B6D7A8"/>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38761D"/>
                </a:solidFill>
                <a:latin typeface="Helvetica Neue Light"/>
                <a:ea typeface="Helvetica Neue Light"/>
                <a:cs typeface="Helvetica Neue Light"/>
                <a:sym typeface="Helvetica Neue Light"/>
              </a:rPr>
              <a:t>3x3 conv, 64</a:t>
            </a:r>
          </a:p>
        </p:txBody>
      </p:sp>
      <p:sp>
        <p:nvSpPr>
          <p:cNvPr id="84" name="Shape 2950"/>
          <p:cNvSpPr/>
          <p:nvPr/>
        </p:nvSpPr>
        <p:spPr>
          <a:xfrm rot="5400000">
            <a:off x="4503232" y="6007479"/>
            <a:ext cx="1001400" cy="80700"/>
          </a:xfrm>
          <a:prstGeom prst="rect">
            <a:avLst/>
          </a:prstGeom>
          <a:solidFill>
            <a:srgbClr val="B6D7A8"/>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38761D"/>
                </a:solidFill>
                <a:latin typeface="Helvetica Neue Light"/>
                <a:ea typeface="Helvetica Neue Light"/>
                <a:cs typeface="Helvetica Neue Light"/>
                <a:sym typeface="Helvetica Neue Light"/>
              </a:rPr>
              <a:t>3x3 conv, 64</a:t>
            </a:r>
          </a:p>
        </p:txBody>
      </p:sp>
      <p:cxnSp>
        <p:nvCxnSpPr>
          <p:cNvPr id="85" name="Shape 2951"/>
          <p:cNvCxnSpPr/>
          <p:nvPr/>
        </p:nvCxnSpPr>
        <p:spPr>
          <a:xfrm>
            <a:off x="5044282" y="6047829"/>
            <a:ext cx="33300" cy="0"/>
          </a:xfrm>
          <a:prstGeom prst="straightConnector1">
            <a:avLst/>
          </a:prstGeom>
          <a:noFill/>
          <a:ln w="9525" cap="flat" cmpd="sng">
            <a:solidFill>
              <a:srgbClr val="666666"/>
            </a:solidFill>
            <a:prstDash val="solid"/>
            <a:round/>
            <a:headEnd type="none" w="lg" len="lg"/>
            <a:tailEnd type="none" w="lg" len="lg"/>
          </a:ln>
        </p:spPr>
      </p:cxnSp>
      <p:cxnSp>
        <p:nvCxnSpPr>
          <p:cNvPr id="86" name="Shape 2952"/>
          <p:cNvCxnSpPr/>
          <p:nvPr/>
        </p:nvCxnSpPr>
        <p:spPr>
          <a:xfrm rot="10800000" flipH="1">
            <a:off x="4929788" y="6047852"/>
            <a:ext cx="33900" cy="300"/>
          </a:xfrm>
          <a:prstGeom prst="straightConnector1">
            <a:avLst/>
          </a:prstGeom>
          <a:noFill/>
          <a:ln w="9525" cap="flat" cmpd="sng">
            <a:solidFill>
              <a:srgbClr val="666666"/>
            </a:solidFill>
            <a:prstDash val="solid"/>
            <a:round/>
            <a:headEnd type="none" w="lg" len="lg"/>
            <a:tailEnd type="none" w="lg" len="lg"/>
          </a:ln>
        </p:spPr>
      </p:cxnSp>
      <p:cxnSp>
        <p:nvCxnSpPr>
          <p:cNvPr id="87" name="Shape 2953"/>
          <p:cNvCxnSpPr/>
          <p:nvPr/>
        </p:nvCxnSpPr>
        <p:spPr>
          <a:xfrm rot="-5400000" flipH="1">
            <a:off x="5063888" y="5919002"/>
            <a:ext cx="1500" cy="306600"/>
          </a:xfrm>
          <a:prstGeom prst="curvedConnector3">
            <a:avLst>
              <a:gd name="adj1" fmla="val -47403482"/>
            </a:avLst>
          </a:prstGeom>
          <a:noFill/>
          <a:ln w="9525" cap="flat" cmpd="sng">
            <a:solidFill>
              <a:srgbClr val="666666"/>
            </a:solidFill>
            <a:prstDash val="solid"/>
            <a:round/>
            <a:headEnd type="none" w="lg" len="lg"/>
            <a:tailEnd type="none" w="lg" len="lg"/>
          </a:ln>
        </p:spPr>
      </p:cxnSp>
      <p:sp>
        <p:nvSpPr>
          <p:cNvPr id="88" name="Shape 2954"/>
          <p:cNvSpPr/>
          <p:nvPr/>
        </p:nvSpPr>
        <p:spPr>
          <a:xfrm rot="5400000">
            <a:off x="5194641" y="6031342"/>
            <a:ext cx="46800" cy="36900"/>
          </a:xfrm>
          <a:prstGeom prst="ellipse">
            <a:avLst/>
          </a:prstGeom>
          <a:solidFill>
            <a:srgbClr val="CCCCCC"/>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89" name="Shape 2955"/>
          <p:cNvCxnSpPr/>
          <p:nvPr/>
        </p:nvCxnSpPr>
        <p:spPr>
          <a:xfrm>
            <a:off x="5158163" y="6047829"/>
            <a:ext cx="41400" cy="2100"/>
          </a:xfrm>
          <a:prstGeom prst="straightConnector1">
            <a:avLst/>
          </a:prstGeom>
          <a:noFill/>
          <a:ln w="9525" cap="flat" cmpd="sng">
            <a:solidFill>
              <a:srgbClr val="666666"/>
            </a:solidFill>
            <a:prstDash val="solid"/>
            <a:round/>
            <a:headEnd type="none" w="lg" len="lg"/>
            <a:tailEnd type="none" w="lg" len="lg"/>
          </a:ln>
        </p:spPr>
      </p:cxnSp>
      <p:cxnSp>
        <p:nvCxnSpPr>
          <p:cNvPr id="90" name="Shape 2956"/>
          <p:cNvCxnSpPr/>
          <p:nvPr/>
        </p:nvCxnSpPr>
        <p:spPr>
          <a:xfrm>
            <a:off x="5236491" y="6049792"/>
            <a:ext cx="41400" cy="0"/>
          </a:xfrm>
          <a:prstGeom prst="straightConnector1">
            <a:avLst/>
          </a:prstGeom>
          <a:noFill/>
          <a:ln w="9525" cap="flat" cmpd="sng">
            <a:solidFill>
              <a:srgbClr val="666666"/>
            </a:solidFill>
            <a:prstDash val="solid"/>
            <a:round/>
            <a:headEnd type="none" w="lg" len="lg"/>
            <a:tailEnd type="none" w="lg" len="lg"/>
          </a:ln>
        </p:spPr>
      </p:cxnSp>
      <p:sp>
        <p:nvSpPr>
          <p:cNvPr id="91" name="Shape 2957"/>
          <p:cNvSpPr/>
          <p:nvPr/>
        </p:nvSpPr>
        <p:spPr>
          <a:xfrm rot="5400000">
            <a:off x="4817527" y="6009588"/>
            <a:ext cx="1001400" cy="80700"/>
          </a:xfrm>
          <a:prstGeom prst="rect">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4A86E8"/>
                </a:solidFill>
                <a:latin typeface="Helvetica Neue Light"/>
                <a:ea typeface="Helvetica Neue Light"/>
                <a:cs typeface="Helvetica Neue Light"/>
                <a:sym typeface="Helvetica Neue Light"/>
              </a:rPr>
              <a:t>Pool</a:t>
            </a:r>
          </a:p>
        </p:txBody>
      </p:sp>
      <p:cxnSp>
        <p:nvCxnSpPr>
          <p:cNvPr id="92" name="Shape 2958"/>
          <p:cNvCxnSpPr/>
          <p:nvPr/>
        </p:nvCxnSpPr>
        <p:spPr>
          <a:xfrm rot="10800000">
            <a:off x="1818587" y="5226350"/>
            <a:ext cx="3754200" cy="0"/>
          </a:xfrm>
          <a:prstGeom prst="straightConnector1">
            <a:avLst/>
          </a:prstGeom>
          <a:noFill/>
          <a:ln w="28575" cap="flat" cmpd="sng">
            <a:solidFill>
              <a:srgbClr val="FF0000"/>
            </a:solidFill>
            <a:prstDash val="solid"/>
            <a:round/>
            <a:headEnd type="none" w="lg" len="lg"/>
            <a:tailEnd type="triangle" w="lg" len="lg"/>
          </a:ln>
        </p:spPr>
      </p:cxnSp>
      <p:sp>
        <p:nvSpPr>
          <p:cNvPr id="93" name="Shape 2959"/>
          <p:cNvSpPr txBox="1"/>
          <p:nvPr/>
        </p:nvSpPr>
        <p:spPr>
          <a:xfrm>
            <a:off x="86300" y="5660500"/>
            <a:ext cx="1693200" cy="389400"/>
          </a:xfrm>
          <a:prstGeom prst="rect">
            <a:avLst/>
          </a:prstGeom>
          <a:noFill/>
          <a:ln>
            <a:noFill/>
          </a:ln>
        </p:spPr>
        <p:txBody>
          <a:bodyPr lIns="91425" tIns="91425" rIns="91425" bIns="91425" anchor="t" anchorCtr="0">
            <a:noAutofit/>
          </a:bodyPr>
          <a:lstStyle/>
          <a:p>
            <a:pPr lvl="0" rtl="0">
              <a:spcBef>
                <a:spcPts val="0"/>
              </a:spcBef>
              <a:buNone/>
            </a:pPr>
            <a:r>
              <a:rPr lang="en"/>
              <a:t>Similar to ResNet!</a:t>
            </a:r>
          </a:p>
        </p:txBody>
      </p:sp>
    </p:spTree>
    <p:extLst>
      <p:ext uri="{BB962C8B-B14F-4D97-AF65-F5344CB8AC3E}">
        <p14:creationId xmlns:p14="http://schemas.microsoft.com/office/powerpoint/2010/main" val="8331261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LSTMs</a:t>
            </a:r>
            <a:endParaRPr lang="en-US" dirty="0"/>
          </a:p>
        </p:txBody>
      </p:sp>
      <p:sp>
        <p:nvSpPr>
          <p:cNvPr id="3" name="Content Placeholder 2"/>
          <p:cNvSpPr>
            <a:spLocks noGrp="1"/>
          </p:cNvSpPr>
          <p:nvPr>
            <p:ph idx="1"/>
          </p:nvPr>
        </p:nvSpPr>
        <p:spPr/>
        <p:txBody>
          <a:bodyPr/>
          <a:lstStyle/>
          <a:p>
            <a:r>
              <a:rPr lang="en-US" dirty="0" smtClean="0"/>
              <a:t>A pretty sophisticated cell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98</a:t>
            </a:fld>
            <a:endParaRPr lang="en-US"/>
          </a:p>
        </p:txBody>
      </p:sp>
      <p:pic>
        <p:nvPicPr>
          <p:cNvPr id="7" name="Picture 6"/>
          <p:cNvPicPr>
            <a:picLocks noChangeAspect="1"/>
          </p:cNvPicPr>
          <p:nvPr/>
        </p:nvPicPr>
        <p:blipFill>
          <a:blip r:embed="rId2"/>
          <a:stretch>
            <a:fillRect/>
          </a:stretch>
        </p:blipFill>
        <p:spPr>
          <a:xfrm>
            <a:off x="0" y="1701800"/>
            <a:ext cx="9144000" cy="3435654"/>
          </a:xfrm>
          <a:prstGeom prst="rect">
            <a:avLst/>
          </a:prstGeom>
        </p:spPr>
      </p:pic>
      <p:pic>
        <p:nvPicPr>
          <p:cNvPr id="8" name="Picture 7"/>
          <p:cNvPicPr>
            <a:picLocks noChangeAspect="1"/>
          </p:cNvPicPr>
          <p:nvPr/>
        </p:nvPicPr>
        <p:blipFill>
          <a:blip r:embed="rId3"/>
          <a:stretch>
            <a:fillRect/>
          </a:stretch>
        </p:blipFill>
        <p:spPr>
          <a:xfrm>
            <a:off x="3124200" y="5943600"/>
            <a:ext cx="2895600" cy="539496"/>
          </a:xfrm>
          <a:prstGeom prst="rect">
            <a:avLst/>
          </a:prstGeom>
        </p:spPr>
      </p:pic>
      <p:sp>
        <p:nvSpPr>
          <p:cNvPr id="9" name="TextBox 8"/>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21023316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smtClean="0"/>
              <a:t>LSTM Variants #1: Peephole Connections</a:t>
            </a:r>
            <a:endParaRPr lang="en-US" dirty="0"/>
          </a:p>
        </p:txBody>
      </p:sp>
      <p:sp>
        <p:nvSpPr>
          <p:cNvPr id="3" name="Content Placeholder 2"/>
          <p:cNvSpPr>
            <a:spLocks noGrp="1"/>
          </p:cNvSpPr>
          <p:nvPr>
            <p:ph idx="1"/>
          </p:nvPr>
        </p:nvSpPr>
        <p:spPr/>
        <p:txBody>
          <a:bodyPr/>
          <a:lstStyle/>
          <a:p>
            <a:r>
              <a:rPr lang="en-US" dirty="0" smtClean="0"/>
              <a:t>Let gates see the cell state / memory</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99</a:t>
            </a:fld>
            <a:endParaRPr lang="en-US"/>
          </a:p>
        </p:txBody>
      </p:sp>
      <p:pic>
        <p:nvPicPr>
          <p:cNvPr id="6" name="Picture 5"/>
          <p:cNvPicPr>
            <a:picLocks noChangeAspect="1"/>
          </p:cNvPicPr>
          <p:nvPr/>
        </p:nvPicPr>
        <p:blipFill>
          <a:blip r:embed="rId2"/>
          <a:stretch>
            <a:fillRect/>
          </a:stretch>
        </p:blipFill>
        <p:spPr>
          <a:xfrm>
            <a:off x="0" y="2006600"/>
            <a:ext cx="9144000" cy="2824324"/>
          </a:xfrm>
          <a:prstGeom prst="rect">
            <a:avLst/>
          </a:prstGeom>
        </p:spPr>
      </p:pic>
      <p:sp>
        <p:nvSpPr>
          <p:cNvPr id="9" name="TextBox 8"/>
          <p:cNvSpPr txBox="1"/>
          <p:nvPr/>
        </p:nvSpPr>
        <p:spPr>
          <a:xfrm>
            <a:off x="1752600" y="6578469"/>
            <a:ext cx="6437430" cy="276999"/>
          </a:xfrm>
          <a:prstGeom prst="rect">
            <a:avLst/>
          </a:prstGeom>
          <a:noFill/>
        </p:spPr>
        <p:txBody>
          <a:bodyPr wrap="none" rtlCol="0">
            <a:spAutoFit/>
          </a:bodyPr>
          <a:lstStyle/>
          <a:p>
            <a:r>
              <a:rPr lang="en-US" dirty="0">
                <a:solidFill>
                  <a:schemeClr val="bg1">
                    <a:lumMod val="65000"/>
                  </a:schemeClr>
                </a:solidFill>
              </a:rPr>
              <a:t>Image Credit: Christopher </a:t>
            </a:r>
            <a:r>
              <a:rPr lang="en-US" dirty="0" err="1" smtClean="0">
                <a:solidFill>
                  <a:schemeClr val="bg1">
                    <a:lumMod val="65000"/>
                  </a:schemeClr>
                </a:solidFill>
              </a:rPr>
              <a:t>Olah</a:t>
            </a:r>
            <a:r>
              <a:rPr lang="en-US" dirty="0">
                <a:solidFill>
                  <a:schemeClr val="bg1">
                    <a:lumMod val="65000"/>
                  </a:schemeClr>
                </a:solidFill>
              </a:rPr>
              <a:t> (http://</a:t>
            </a:r>
            <a:r>
              <a:rPr lang="en-US" dirty="0" err="1">
                <a:solidFill>
                  <a:schemeClr val="bg1">
                    <a:lumMod val="65000"/>
                  </a:schemeClr>
                </a:solidFill>
              </a:rPr>
              <a:t>colah.github.io</a:t>
            </a:r>
            <a:r>
              <a:rPr lang="en-US" dirty="0">
                <a:solidFill>
                  <a:schemeClr val="bg1">
                    <a:lumMod val="65000"/>
                  </a:schemeClr>
                </a:solidFill>
              </a:rPr>
              <a:t>/posts/2015-08-Understanding-LSTMs</a:t>
            </a:r>
            <a:r>
              <a:rPr lang="en-US" dirty="0" smtClean="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13401688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10.xml><?xml version="1.0" encoding="utf-8"?>
<p:tagLst xmlns:a="http://schemas.openxmlformats.org/drawingml/2006/main" xmlns:r="http://schemas.openxmlformats.org/officeDocument/2006/relationships" xmlns:p="http://schemas.openxmlformats.org/presentationml/2006/main">
  <p:tag name="HIGHLIGHTER" val="false"/>
</p:tagLst>
</file>

<file path=ppt/tags/tag11.xml><?xml version="1.0" encoding="utf-8"?>
<p:tagLst xmlns:a="http://schemas.openxmlformats.org/drawingml/2006/main" xmlns:r="http://schemas.openxmlformats.org/officeDocument/2006/relationships" xmlns:p="http://schemas.openxmlformats.org/presentationml/2006/main">
  <p:tag name="HIGHLIGHTER" val="false"/>
</p:tagLst>
</file>

<file path=ppt/tags/tag12.xml><?xml version="1.0" encoding="utf-8"?>
<p:tagLst xmlns:a="http://schemas.openxmlformats.org/drawingml/2006/main" xmlns:r="http://schemas.openxmlformats.org/officeDocument/2006/relationships" xmlns:p="http://schemas.openxmlformats.org/presentationml/2006/main">
  <p:tag name="HIGHLIGHTER" val="false"/>
</p:tagLst>
</file>

<file path=ppt/tags/tag13.xml><?xml version="1.0" encoding="utf-8"?>
<p:tagLst xmlns:a="http://schemas.openxmlformats.org/drawingml/2006/main" xmlns:r="http://schemas.openxmlformats.org/officeDocument/2006/relationships" xmlns:p="http://schemas.openxmlformats.org/presentationml/2006/main">
  <p:tag name="HIGHLIGHTER" val="false"/>
</p:tagLst>
</file>

<file path=ppt/tags/tag14.xml><?xml version="1.0" encoding="utf-8"?>
<p:tagLst xmlns:a="http://schemas.openxmlformats.org/drawingml/2006/main" xmlns:r="http://schemas.openxmlformats.org/officeDocument/2006/relationships" xmlns:p="http://schemas.openxmlformats.org/presentationml/2006/main">
  <p:tag name="HIGHLIGHTER" val="false"/>
</p:tagLst>
</file>

<file path=ppt/tags/tag15.xml><?xml version="1.0" encoding="utf-8"?>
<p:tagLst xmlns:a="http://schemas.openxmlformats.org/drawingml/2006/main" xmlns:r="http://schemas.openxmlformats.org/officeDocument/2006/relationships" xmlns:p="http://schemas.openxmlformats.org/presentationml/2006/main">
  <p:tag name="HIGHLIGHTER" val="false"/>
</p:tagLst>
</file>

<file path=ppt/tags/tag16.xml><?xml version="1.0" encoding="utf-8"?>
<p:tagLst xmlns:a="http://schemas.openxmlformats.org/drawingml/2006/main" xmlns:r="http://schemas.openxmlformats.org/officeDocument/2006/relationships" xmlns:p="http://schemas.openxmlformats.org/presentationml/2006/main">
  <p:tag name="HIGHLIGHTER" val="false"/>
</p:tagLst>
</file>

<file path=ppt/tags/tag17.xml><?xml version="1.0" encoding="utf-8"?>
<p:tagLst xmlns:a="http://schemas.openxmlformats.org/drawingml/2006/main" xmlns:r="http://schemas.openxmlformats.org/officeDocument/2006/relationships" xmlns:p="http://schemas.openxmlformats.org/presentationml/2006/main">
  <p:tag name="HIGHLIGHTER" val="false"/>
</p:tagLst>
</file>

<file path=ppt/tags/tag18.xml><?xml version="1.0" encoding="utf-8"?>
<p:tagLst xmlns:a="http://schemas.openxmlformats.org/drawingml/2006/main" xmlns:r="http://schemas.openxmlformats.org/officeDocument/2006/relationships" xmlns:p="http://schemas.openxmlformats.org/presentationml/2006/main">
  <p:tag name="HIGHLIGHTER" val="false"/>
</p:tagLst>
</file>

<file path=ppt/tags/tag19.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20.xml><?xml version="1.0" encoding="utf-8"?>
<p:tagLst xmlns:a="http://schemas.openxmlformats.org/drawingml/2006/main" xmlns:r="http://schemas.openxmlformats.org/officeDocument/2006/relationships" xmlns:p="http://schemas.openxmlformats.org/presentationml/2006/main">
  <p:tag name="HIGHLIGHTER" val="false"/>
</p:tagLst>
</file>

<file path=ppt/tags/tag21.xml><?xml version="1.0" encoding="utf-8"?>
<p:tagLst xmlns:a="http://schemas.openxmlformats.org/drawingml/2006/main" xmlns:r="http://schemas.openxmlformats.org/officeDocument/2006/relationships" xmlns:p="http://schemas.openxmlformats.org/presentationml/2006/main">
  <p:tag name="HIGHLIGHTER" val="false"/>
</p:tagLst>
</file>

<file path=ppt/tags/tag22.xml><?xml version="1.0" encoding="utf-8"?>
<p:tagLst xmlns:a="http://schemas.openxmlformats.org/drawingml/2006/main" xmlns:r="http://schemas.openxmlformats.org/officeDocument/2006/relationships" xmlns:p="http://schemas.openxmlformats.org/presentationml/2006/main">
  <p:tag name="HIGHLIGHTER" val="false"/>
</p:tagLst>
</file>

<file path=ppt/tags/tag23.xml><?xml version="1.0" encoding="utf-8"?>
<p:tagLst xmlns:a="http://schemas.openxmlformats.org/drawingml/2006/main" xmlns:r="http://schemas.openxmlformats.org/officeDocument/2006/relationships" xmlns:p="http://schemas.openxmlformats.org/presentationml/2006/main">
  <p:tag name="HIGHLIGHTER" val="false"/>
</p:tagLst>
</file>

<file path=ppt/tags/tag24.xml><?xml version="1.0" encoding="utf-8"?>
<p:tagLst xmlns:a="http://schemas.openxmlformats.org/drawingml/2006/main" xmlns:r="http://schemas.openxmlformats.org/officeDocument/2006/relationships" xmlns:p="http://schemas.openxmlformats.org/presentationml/2006/main">
  <p:tag name="HIGHLIGHTER" val="false"/>
</p:tagLst>
</file>

<file path=ppt/tags/tag25.xml><?xml version="1.0" encoding="utf-8"?>
<p:tagLst xmlns:a="http://schemas.openxmlformats.org/drawingml/2006/main" xmlns:r="http://schemas.openxmlformats.org/officeDocument/2006/relationships" xmlns:p="http://schemas.openxmlformats.org/presentationml/2006/main">
  <p:tag name="HIGHLIGHTER" val="false"/>
</p:tagLst>
</file>

<file path=ppt/tags/tag26.xml><?xml version="1.0" encoding="utf-8"?>
<p:tagLst xmlns:a="http://schemas.openxmlformats.org/drawingml/2006/main" xmlns:r="http://schemas.openxmlformats.org/officeDocument/2006/relationships" xmlns:p="http://schemas.openxmlformats.org/presentationml/2006/main">
  <p:tag name="HIGHLIGHTER" val="false"/>
</p:tagLst>
</file>

<file path=ppt/tags/tag27.xml><?xml version="1.0" encoding="utf-8"?>
<p:tagLst xmlns:a="http://schemas.openxmlformats.org/drawingml/2006/main" xmlns:r="http://schemas.openxmlformats.org/officeDocument/2006/relationships" xmlns:p="http://schemas.openxmlformats.org/presentationml/2006/main">
  <p:tag name="HIGHLIGHTER" val="false"/>
</p:tagLst>
</file>

<file path=ppt/tags/tag28.xml><?xml version="1.0" encoding="utf-8"?>
<p:tagLst xmlns:a="http://schemas.openxmlformats.org/drawingml/2006/main" xmlns:r="http://schemas.openxmlformats.org/officeDocument/2006/relationships" xmlns:p="http://schemas.openxmlformats.org/presentationml/2006/main">
  <p:tag name="HIGHLIGHTER" val="false"/>
</p:tagLst>
</file>

<file path=ppt/tags/tag29.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30.xml><?xml version="1.0" encoding="utf-8"?>
<p:tagLst xmlns:a="http://schemas.openxmlformats.org/drawingml/2006/main" xmlns:r="http://schemas.openxmlformats.org/officeDocument/2006/relationships" xmlns:p="http://schemas.openxmlformats.org/presentationml/2006/main">
  <p:tag name="HIGHLIGHTER" val="false"/>
</p:tagLst>
</file>

<file path=ppt/tags/tag31.xml><?xml version="1.0" encoding="utf-8"?>
<p:tagLst xmlns:a="http://schemas.openxmlformats.org/drawingml/2006/main" xmlns:r="http://schemas.openxmlformats.org/officeDocument/2006/relationships" xmlns:p="http://schemas.openxmlformats.org/presentationml/2006/main">
  <p:tag name="HIGHLIGHTER" val="false"/>
</p:tagLst>
</file>

<file path=ppt/tags/tag32.xml><?xml version="1.0" encoding="utf-8"?>
<p:tagLst xmlns:a="http://schemas.openxmlformats.org/drawingml/2006/main" xmlns:r="http://schemas.openxmlformats.org/officeDocument/2006/relationships" xmlns:p="http://schemas.openxmlformats.org/presentationml/2006/main">
  <p:tag name="HIGHLIGHTER" val="false"/>
</p:tagLst>
</file>

<file path=ppt/tags/tag33.xml><?xml version="1.0" encoding="utf-8"?>
<p:tagLst xmlns:a="http://schemas.openxmlformats.org/drawingml/2006/main" xmlns:r="http://schemas.openxmlformats.org/officeDocument/2006/relationships" xmlns:p="http://schemas.openxmlformats.org/presentationml/2006/main">
  <p:tag name="HIGHLIGHTER" val="false"/>
</p:tagLst>
</file>

<file path=ppt/tags/tag34.xml><?xml version="1.0" encoding="utf-8"?>
<p:tagLst xmlns:a="http://schemas.openxmlformats.org/drawingml/2006/main" xmlns:r="http://schemas.openxmlformats.org/officeDocument/2006/relationships" xmlns:p="http://schemas.openxmlformats.org/presentationml/2006/main">
  <p:tag name="HIGHLIGHTER" val="false"/>
</p:tagLst>
</file>

<file path=ppt/tags/tag35.xml><?xml version="1.0" encoding="utf-8"?>
<p:tagLst xmlns:a="http://schemas.openxmlformats.org/drawingml/2006/main" xmlns:r="http://schemas.openxmlformats.org/officeDocument/2006/relationships" xmlns:p="http://schemas.openxmlformats.org/presentationml/2006/main">
  <p:tag name="HIGHLIGHTER" val="false"/>
</p:tagLst>
</file>

<file path=ppt/tags/tag36.xml><?xml version="1.0" encoding="utf-8"?>
<p:tagLst xmlns:a="http://schemas.openxmlformats.org/drawingml/2006/main" xmlns:r="http://schemas.openxmlformats.org/officeDocument/2006/relationships" xmlns:p="http://schemas.openxmlformats.org/presentationml/2006/main">
  <p:tag name="HIGHLIGHTER" val="false"/>
</p:tagLst>
</file>

<file path=ppt/tags/tag37.xml><?xml version="1.0" encoding="utf-8"?>
<p:tagLst xmlns:a="http://schemas.openxmlformats.org/drawingml/2006/main" xmlns:r="http://schemas.openxmlformats.org/officeDocument/2006/relationships" xmlns:p="http://schemas.openxmlformats.org/presentationml/2006/main">
  <p:tag name="HIGHLIGHTER" val="false"/>
</p:tagLst>
</file>

<file path=ppt/tags/tag38.xml><?xml version="1.0" encoding="utf-8"?>
<p:tagLst xmlns:a="http://schemas.openxmlformats.org/drawingml/2006/main" xmlns:r="http://schemas.openxmlformats.org/officeDocument/2006/relationships" xmlns:p="http://schemas.openxmlformats.org/presentationml/2006/main">
  <p:tag name="HIGHLIGHTER" val="false"/>
</p:tagLst>
</file>

<file path=ppt/tags/tag39.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40.xml><?xml version="1.0" encoding="utf-8"?>
<p:tagLst xmlns:a="http://schemas.openxmlformats.org/drawingml/2006/main" xmlns:r="http://schemas.openxmlformats.org/officeDocument/2006/relationships" xmlns:p="http://schemas.openxmlformats.org/presentationml/2006/main">
  <p:tag name="HIGHLIGHTER" val="false"/>
</p:tagLst>
</file>

<file path=ppt/tags/tag41.xml><?xml version="1.0" encoding="utf-8"?>
<p:tagLst xmlns:a="http://schemas.openxmlformats.org/drawingml/2006/main" xmlns:r="http://schemas.openxmlformats.org/officeDocument/2006/relationships" xmlns:p="http://schemas.openxmlformats.org/presentationml/2006/main">
  <p:tag name="HIGHLIGHTER" val="false"/>
</p:tagLst>
</file>

<file path=ppt/tags/tag42.xml><?xml version="1.0" encoding="utf-8"?>
<p:tagLst xmlns:a="http://schemas.openxmlformats.org/drawingml/2006/main" xmlns:r="http://schemas.openxmlformats.org/officeDocument/2006/relationships" xmlns:p="http://schemas.openxmlformats.org/presentationml/2006/main">
  <p:tag name="HIGHLIGHTER" val="false"/>
</p:tagLst>
</file>

<file path=ppt/tags/tag43.xml><?xml version="1.0" encoding="utf-8"?>
<p:tagLst xmlns:a="http://schemas.openxmlformats.org/drawingml/2006/main" xmlns:r="http://schemas.openxmlformats.org/officeDocument/2006/relationships" xmlns:p="http://schemas.openxmlformats.org/presentationml/2006/main">
  <p:tag name="HIGHLIGHTER" val="false"/>
</p:tagLst>
</file>

<file path=ppt/tags/tag44.xml><?xml version="1.0" encoding="utf-8"?>
<p:tagLst xmlns:a="http://schemas.openxmlformats.org/drawingml/2006/main" xmlns:r="http://schemas.openxmlformats.org/officeDocument/2006/relationships" xmlns:p="http://schemas.openxmlformats.org/presentationml/2006/main">
  <p:tag name="HIGHLIGHTER" val="false"/>
</p:tagLst>
</file>

<file path=ppt/tags/tag45.xml><?xml version="1.0" encoding="utf-8"?>
<p:tagLst xmlns:a="http://schemas.openxmlformats.org/drawingml/2006/main" xmlns:r="http://schemas.openxmlformats.org/officeDocument/2006/relationships" xmlns:p="http://schemas.openxmlformats.org/presentationml/2006/main">
  <p:tag name="HIGHLIGHTER" val="false"/>
</p:tagLst>
</file>

<file path=ppt/tags/tag46.xml><?xml version="1.0" encoding="utf-8"?>
<p:tagLst xmlns:a="http://schemas.openxmlformats.org/drawingml/2006/main" xmlns:r="http://schemas.openxmlformats.org/officeDocument/2006/relationships" xmlns:p="http://schemas.openxmlformats.org/presentationml/2006/main">
  <p:tag name="HIGHLIGHTER" val="false"/>
</p:tagLst>
</file>

<file path=ppt/tags/tag47.xml><?xml version="1.0" encoding="utf-8"?>
<p:tagLst xmlns:a="http://schemas.openxmlformats.org/drawingml/2006/main" xmlns:r="http://schemas.openxmlformats.org/officeDocument/2006/relationships" xmlns:p="http://schemas.openxmlformats.org/presentationml/2006/main">
  <p:tag name="HIGHLIGHTER" val="false"/>
</p:tagLst>
</file>

<file path=ppt/tags/tag48.xml><?xml version="1.0" encoding="utf-8"?>
<p:tagLst xmlns:a="http://schemas.openxmlformats.org/drawingml/2006/main" xmlns:r="http://schemas.openxmlformats.org/officeDocument/2006/relationships" xmlns:p="http://schemas.openxmlformats.org/presentationml/2006/main">
  <p:tag name="HIGHLIGHTER" val="false"/>
</p:tagLst>
</file>

<file path=ppt/tags/tag49.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50.xml><?xml version="1.0" encoding="utf-8"?>
<p:tagLst xmlns:a="http://schemas.openxmlformats.org/drawingml/2006/main" xmlns:r="http://schemas.openxmlformats.org/officeDocument/2006/relationships" xmlns:p="http://schemas.openxmlformats.org/presentationml/2006/main">
  <p:tag name="HIGHLIGHTER" val="false"/>
</p:tagLst>
</file>

<file path=ppt/tags/tag51.xml><?xml version="1.0" encoding="utf-8"?>
<p:tagLst xmlns:a="http://schemas.openxmlformats.org/drawingml/2006/main" xmlns:r="http://schemas.openxmlformats.org/officeDocument/2006/relationships" xmlns:p="http://schemas.openxmlformats.org/presentationml/2006/main">
  <p:tag name="HIGHLIGHTER" val="false"/>
</p:tagLst>
</file>

<file path=ppt/tags/tag52.xml><?xml version="1.0" encoding="utf-8"?>
<p:tagLst xmlns:a="http://schemas.openxmlformats.org/drawingml/2006/main" xmlns:r="http://schemas.openxmlformats.org/officeDocument/2006/relationships" xmlns:p="http://schemas.openxmlformats.org/presentationml/2006/main">
  <p:tag name="HIGHLIGHTER" val="false"/>
</p:tagLst>
</file>

<file path=ppt/tags/tag53.xml><?xml version="1.0" encoding="utf-8"?>
<p:tagLst xmlns:a="http://schemas.openxmlformats.org/drawingml/2006/main" xmlns:r="http://schemas.openxmlformats.org/officeDocument/2006/relationships" xmlns:p="http://schemas.openxmlformats.org/presentationml/2006/main">
  <p:tag name="HIGHLIGHTER" val="false"/>
</p:tagLst>
</file>

<file path=ppt/tags/tag54.xml><?xml version="1.0" encoding="utf-8"?>
<p:tagLst xmlns:a="http://schemas.openxmlformats.org/drawingml/2006/main" xmlns:r="http://schemas.openxmlformats.org/officeDocument/2006/relationships" xmlns:p="http://schemas.openxmlformats.org/presentationml/2006/main">
  <p:tag name="HIGHLIGHTER" val="false"/>
</p:tagLst>
</file>

<file path=ppt/tags/tag55.xml><?xml version="1.0" encoding="utf-8"?>
<p:tagLst xmlns:a="http://schemas.openxmlformats.org/drawingml/2006/main" xmlns:r="http://schemas.openxmlformats.org/officeDocument/2006/relationships" xmlns:p="http://schemas.openxmlformats.org/presentationml/2006/main">
  <p:tag name="HIGHLIGHTER" val="false"/>
</p:tagLst>
</file>

<file path=ppt/tags/tag56.xml><?xml version="1.0" encoding="utf-8"?>
<p:tagLst xmlns:a="http://schemas.openxmlformats.org/drawingml/2006/main" xmlns:r="http://schemas.openxmlformats.org/officeDocument/2006/relationships" xmlns:p="http://schemas.openxmlformats.org/presentationml/2006/main">
  <p:tag name="HIGHLIGHTER" val="false"/>
</p:tagLst>
</file>

<file path=ppt/tags/tag57.xml><?xml version="1.0" encoding="utf-8"?>
<p:tagLst xmlns:a="http://schemas.openxmlformats.org/drawingml/2006/main" xmlns:r="http://schemas.openxmlformats.org/officeDocument/2006/relationships" xmlns:p="http://schemas.openxmlformats.org/presentationml/2006/main">
  <p:tag name="HIGHLIGHTER" val="false"/>
</p:tagLst>
</file>

<file path=ppt/tags/tag58.xml><?xml version="1.0" encoding="utf-8"?>
<p:tagLst xmlns:a="http://schemas.openxmlformats.org/drawingml/2006/main" xmlns:r="http://schemas.openxmlformats.org/officeDocument/2006/relationships" xmlns:p="http://schemas.openxmlformats.org/presentationml/2006/main">
  <p:tag name="HIGHLIGHTER" val="false"/>
</p:tagLst>
</file>

<file path=ppt/tags/tag59.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60.xml><?xml version="1.0" encoding="utf-8"?>
<p:tagLst xmlns:a="http://schemas.openxmlformats.org/drawingml/2006/main" xmlns:r="http://schemas.openxmlformats.org/officeDocument/2006/relationships" xmlns:p="http://schemas.openxmlformats.org/presentationml/2006/main">
  <p:tag name="HIGHLIGHTER" val="false"/>
</p:tagLst>
</file>

<file path=ppt/tags/tag61.xml><?xml version="1.0" encoding="utf-8"?>
<p:tagLst xmlns:a="http://schemas.openxmlformats.org/drawingml/2006/main" xmlns:r="http://schemas.openxmlformats.org/officeDocument/2006/relationships" xmlns:p="http://schemas.openxmlformats.org/presentationml/2006/main">
  <p:tag name="HIGHLIGHTER" val="false"/>
</p:tagLst>
</file>

<file path=ppt/tags/tag62.xml><?xml version="1.0" encoding="utf-8"?>
<p:tagLst xmlns:a="http://schemas.openxmlformats.org/drawingml/2006/main" xmlns:r="http://schemas.openxmlformats.org/officeDocument/2006/relationships" xmlns:p="http://schemas.openxmlformats.org/presentationml/2006/main">
  <p:tag name="HIGHLIGHTER" val="false"/>
</p:tagLst>
</file>

<file path=ppt/tags/tag63.xml><?xml version="1.0" encoding="utf-8"?>
<p:tagLst xmlns:a="http://schemas.openxmlformats.org/drawingml/2006/main" xmlns:r="http://schemas.openxmlformats.org/officeDocument/2006/relationships" xmlns:p="http://schemas.openxmlformats.org/presentationml/2006/main">
  <p:tag name="HIGHLIGHTER" val="false"/>
</p:tagLst>
</file>

<file path=ppt/tags/tag64.xml><?xml version="1.0" encoding="utf-8"?>
<p:tagLst xmlns:a="http://schemas.openxmlformats.org/drawingml/2006/main" xmlns:r="http://schemas.openxmlformats.org/officeDocument/2006/relationships" xmlns:p="http://schemas.openxmlformats.org/presentationml/2006/main">
  <p:tag name="HIGHLIGHTER" val="false"/>
</p:tagLst>
</file>

<file path=ppt/tags/tag65.xml><?xml version="1.0" encoding="utf-8"?>
<p:tagLst xmlns:a="http://schemas.openxmlformats.org/drawingml/2006/main" xmlns:r="http://schemas.openxmlformats.org/officeDocument/2006/relationships" xmlns:p="http://schemas.openxmlformats.org/presentationml/2006/main">
  <p:tag name="HIGHLIGHTER" val="false"/>
</p:tagLst>
</file>

<file path=ppt/tags/tag66.xml><?xml version="1.0" encoding="utf-8"?>
<p:tagLst xmlns:a="http://schemas.openxmlformats.org/drawingml/2006/main" xmlns:r="http://schemas.openxmlformats.org/officeDocument/2006/relationships" xmlns:p="http://schemas.openxmlformats.org/presentationml/2006/main">
  <p:tag name="HIGHLIGHTER" val="false"/>
</p:tagLst>
</file>

<file path=ppt/tags/tag67.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ags/tag8.xml><?xml version="1.0" encoding="utf-8"?>
<p:tagLst xmlns:a="http://schemas.openxmlformats.org/drawingml/2006/main" xmlns:r="http://schemas.openxmlformats.org/officeDocument/2006/relationships" xmlns:p="http://schemas.openxmlformats.org/presentationml/2006/main">
  <p:tag name="HIGHLIGHTER" val="false"/>
</p:tagLst>
</file>

<file path=ppt/tags/tag9.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48443</TotalTime>
  <Words>3818</Words>
  <Application>Microsoft Macintosh PowerPoint</Application>
  <PresentationFormat>On-screen Show (4:3)</PresentationFormat>
  <Paragraphs>929</Paragraphs>
  <Slides>101</Slides>
  <Notes>59</Notes>
  <HiddenSlides>4</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101</vt:i4>
      </vt:variant>
    </vt:vector>
  </HeadingPairs>
  <TitlesOfParts>
    <vt:vector size="112" baseType="lpstr">
      <vt:lpstr>Arial</vt:lpstr>
      <vt:lpstr>Arial Narrow</vt:lpstr>
      <vt:lpstr>DejaVu Sans</vt:lpstr>
      <vt:lpstr>FreeSans</vt:lpstr>
      <vt:lpstr>Helvetica Neue Light</vt:lpstr>
      <vt:lpstr>ＭＳ Ｐゴシック</vt:lpstr>
      <vt:lpstr>Osaka</vt:lpstr>
      <vt:lpstr>Symbol</vt:lpstr>
      <vt:lpstr>Times New Roman</vt:lpstr>
      <vt:lpstr>pictures</vt:lpstr>
      <vt:lpstr>Blank Presentation</vt:lpstr>
      <vt:lpstr>CS 7643: Deep Learning</vt:lpstr>
      <vt:lpstr>Administrativia</vt:lpstr>
      <vt:lpstr>Plan for Today</vt:lpstr>
      <vt:lpstr>New Topic: RNNs</vt:lpstr>
      <vt:lpstr>Synonyms</vt:lpstr>
      <vt:lpstr>What’s wrong with MLPs?</vt:lpstr>
      <vt:lpstr>Sequences are everywhere…</vt:lpstr>
      <vt:lpstr>Even where you might not expect a sequence… </vt:lpstr>
      <vt:lpstr>Even where you might not expect a sequence… </vt:lpstr>
      <vt:lpstr>Even where you might not expect a sequence… </vt:lpstr>
      <vt:lpstr>PowerPoint Presentation</vt:lpstr>
      <vt:lpstr>Why model sequences?</vt:lpstr>
      <vt:lpstr>Why model sequences?</vt:lpstr>
      <vt:lpstr>Sequences in Input or Output?</vt:lpstr>
      <vt:lpstr>2 Key Ideas</vt:lpstr>
      <vt:lpstr>PowerPoint Presentation</vt:lpstr>
      <vt:lpstr>PowerPoint Presentation</vt:lpstr>
      <vt:lpstr>Gradients add at branches</vt:lpstr>
      <vt:lpstr>Duality in Fprop and Bprop</vt:lpstr>
      <vt:lpstr>2 Key Ideas</vt:lpstr>
      <vt:lpstr>Name that model</vt:lpstr>
      <vt:lpstr>How do we model sequences?</vt:lpstr>
      <vt:lpstr>How do we model sequences?</vt:lpstr>
      <vt:lpstr>How do we model sequences?</vt:lpstr>
      <vt:lpstr>2 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Neural Image Captioning</vt:lpstr>
      <vt:lpstr>Neural Image Captioning</vt:lpstr>
      <vt:lpstr>Neural Image Captioning</vt:lpstr>
      <vt:lpstr>Neural Image Captioning</vt:lpstr>
      <vt:lpstr>Sequence Model Factor Graph</vt:lpstr>
      <vt:lpstr>Beam Search Demo</vt:lpstr>
      <vt:lpstr>Typical VQA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Illustration [Pascanu et al]</vt:lpstr>
      <vt:lpstr>Fix #1</vt:lpstr>
      <vt:lpstr>Fix #2</vt:lpstr>
      <vt:lpstr>Meet LSTMs</vt:lpstr>
      <vt:lpstr>LSTMs Intuition: Memory</vt:lpstr>
      <vt:lpstr>LSTMs Intuition: Forget Gate</vt:lpstr>
      <vt:lpstr>LSTMs Intuition: Input Gate</vt:lpstr>
      <vt:lpstr>LSTMs Intuition: Memory Update</vt:lpstr>
      <vt:lpstr>LSTMs Intuition: Output Gate</vt:lpstr>
      <vt:lpstr>LSTMs Intuition: Additive Updates</vt:lpstr>
      <vt:lpstr>LSTMs Intuition: Additive Updates</vt:lpstr>
      <vt:lpstr>LSTMs Intuition: Additive Updates</vt:lpstr>
      <vt:lpstr>LSTMs</vt:lpstr>
      <vt:lpstr>LSTM Variants #1: Peephole Connections</vt:lpstr>
      <vt:lpstr>LSTM Variants #2: Coupled Gates</vt:lpstr>
      <vt:lpstr>LSTM Variants #3: Gated Recurrent Units</vt:lpstr>
    </vt:vector>
  </TitlesOfParts>
  <Manager/>
  <Company>Virginia Tech</Company>
  <LinksUpToDate>false</LinksUpToDate>
  <SharedDoc>false</SharedDoc>
  <HyperlinkBase/>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2768</cp:revision>
  <cp:lastPrinted>2015-04-01T17:45:43Z</cp:lastPrinted>
  <dcterms:created xsi:type="dcterms:W3CDTF">2013-03-06T19:31:42Z</dcterms:created>
  <dcterms:modified xsi:type="dcterms:W3CDTF">2017-10-19T01:26:05Z</dcterms:modified>
  <cp:category/>
</cp:coreProperties>
</file>