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7" r:id="rId4"/>
    <p:sldId id="260" r:id="rId5"/>
    <p:sldId id="290" r:id="rId6"/>
    <p:sldId id="262" r:id="rId7"/>
    <p:sldId id="296" r:id="rId8"/>
    <p:sldId id="293" r:id="rId9"/>
    <p:sldId id="259" r:id="rId10"/>
    <p:sldId id="277" r:id="rId11"/>
    <p:sldId id="263" r:id="rId12"/>
    <p:sldId id="291" r:id="rId13"/>
    <p:sldId id="297" r:id="rId14"/>
    <p:sldId id="279" r:id="rId15"/>
    <p:sldId id="280" r:id="rId16"/>
    <p:sldId id="282" r:id="rId17"/>
    <p:sldId id="281" r:id="rId18"/>
    <p:sldId id="298" r:id="rId19"/>
    <p:sldId id="295" r:id="rId20"/>
    <p:sldId id="265" r:id="rId21"/>
    <p:sldId id="285" r:id="rId22"/>
    <p:sldId id="266" r:id="rId23"/>
    <p:sldId id="268" r:id="rId24"/>
    <p:sldId id="270" r:id="rId25"/>
    <p:sldId id="271" r:id="rId26"/>
    <p:sldId id="284" r:id="rId27"/>
    <p:sldId id="267" r:id="rId28"/>
    <p:sldId id="272" r:id="rId29"/>
    <p:sldId id="274" r:id="rId30"/>
    <p:sldId id="273" r:id="rId31"/>
    <p:sldId id="289" r:id="rId32"/>
    <p:sldId id="286" r:id="rId33"/>
    <p:sldId id="278" r:id="rId34"/>
    <p:sldId id="275" r:id="rId35"/>
    <p:sldId id="29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F9900"/>
    <a:srgbClr val="008000"/>
    <a:srgbClr val="CC0000"/>
    <a:srgbClr val="FFFF99"/>
    <a:srgbClr val="FFCC66"/>
    <a:srgbClr val="FF66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7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EAE30-1FFD-40F5-ABF4-DBA521F72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7D116B-634D-4891-8A29-3E5F4D6C0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71BD9-EEED-415C-BA50-1DDBF5A51DC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AB8E5-0F6F-45D0-B9E9-5D13499F94F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That tells us how far is our solution from optimal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5FCA3-F10B-4C5C-BA1B-AA396015138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C4607-2451-4325-BDD2-5C0F39BA6BC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8C852-BD78-47D0-A868-AE9194F84B6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15601-993F-4E53-8F77-5E3AA358AE0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that removes it from the top, pick next sensor</a:t>
            </a:r>
          </a:p>
          <a:p>
            <a:pPr lvl="1" eaLnBrk="1" hangingPunct="1"/>
            <a:r>
              <a:rPr lang="en-US" smtClean="0"/>
              <a:t>Continue until top remains unchanged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F428-EA39-46A3-B24E-AC33A1960E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2F193-F3FB-4C32-9EE4-33CA9F6CDA8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A201E-FE45-489C-BDB3-B953EE34581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32422-6C93-4292-B0AA-EFBFF71936E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B0BBB-F080-49FD-8457-A06EFC28278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J: Make the animation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3255C-6B2B-422C-9AFF-0A17D726D01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A: We might want to mention the results of the competition, independently evaluated by the organizers :)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58B2B-497C-405A-A7E1-D7DB00F8453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CBA3A-48DF-4EFB-837B-B9144B8CC2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D1575-382C-41F2-B887-297F9735962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D116B-634D-4891-8A29-3E5F4D6C0A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0A4C0-9DAD-4B03-9573-0A34375A80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consider </a:t>
            </a:r>
            <a:r>
              <a:rPr lang="en-US" smtClean="0">
                <a:solidFill>
                  <a:srgbClr val="CC0000"/>
                </a:solidFill>
              </a:rPr>
              <a:t>3 different objective functions </a:t>
            </a:r>
            <a:r>
              <a:rPr lang="en-US" smtClean="0"/>
              <a:t>defined by the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BC7C-C9F3-4E46-8C6D-7F79E71E8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3A95-B48A-4D4E-B563-AA5FBF10C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2AC7-3FAA-49F0-91BB-A0416AAE4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543C-D09D-4AD9-9257-E01186A56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buFont typeface="Wingdings" pitchFamily="2" charset="2"/>
              <a:buChar char="§"/>
              <a:defRPr/>
            </a:lvl1pPr>
            <a:lvl2pPr>
              <a:buClr>
                <a:srgbClr val="7030A0"/>
              </a:buClr>
              <a:buFont typeface="Wingdings" pitchFamily="2" charset="2"/>
              <a:buChar char="§"/>
              <a:defRPr/>
            </a:lvl2pPr>
            <a:lvl3pPr>
              <a:buClr>
                <a:srgbClr val="0000FF"/>
              </a:buClr>
              <a:buFont typeface="Wingdings" pitchFamily="2" charset="2"/>
              <a:buChar char="§"/>
              <a:defRPr/>
            </a:lvl3pPr>
            <a:lvl4pPr>
              <a:buClr>
                <a:srgbClr val="C00000"/>
              </a:buClr>
              <a:buFont typeface="Wingdings" pitchFamily="2" charset="2"/>
              <a:buChar char="§"/>
              <a:defRPr/>
            </a:lvl4pPr>
            <a:lvl5pPr>
              <a:buClr>
                <a:srgbClr val="FF66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9A0C-0A26-4EEF-BA40-57DDA717C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BF61-E3AB-4AFC-B2AC-A97461641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76CF-3BBF-451F-ACD9-96C2444EA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727E-48E6-4B27-8630-17FFF1BA4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501D-EB5E-4087-9949-FAC3A8E3B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8956-7993-4CBF-B673-83F414AE7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3022-FF82-49B9-882E-08746F37A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C6F1-FBE8-47FA-A4FE-0D675BBDD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C7DAD-8199-43DB-9519-DD337338B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19250"/>
          </a:xfrm>
        </p:spPr>
        <p:txBody>
          <a:bodyPr/>
          <a:lstStyle/>
          <a:p>
            <a:r>
              <a:rPr lang="en-US" sz="4800" smtClean="0"/>
              <a:t>Cost-effective Outbreak Detection in Networks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7010400" cy="24384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Jure Leskovec, Andreas Krause, Carlos Guestrin, Christos Faloutsos, Jeanne VanBriesen, Natalie Glance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572125"/>
            <a:ext cx="2381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91150"/>
            <a:ext cx="969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638800"/>
            <a:ext cx="2895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Background: Submodularity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467600" cy="49530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Submodularity:</a:t>
            </a:r>
            <a:endParaRPr lang="en-US" smtClean="0"/>
          </a:p>
          <a:p>
            <a:pPr lvl="1"/>
            <a:r>
              <a:rPr lang="en-US" smtClean="0"/>
              <a:t>For all placement  s                      it holds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r>
              <a:rPr lang="en-US" smtClean="0"/>
              <a:t>Even optimizing submodular functions is </a:t>
            </a:r>
            <a:r>
              <a:rPr lang="en-US" smtClean="0">
                <a:solidFill>
                  <a:srgbClr val="CC0000"/>
                </a:solidFill>
              </a:rPr>
              <a:t>NP-hard </a:t>
            </a:r>
            <a:r>
              <a:rPr lang="en-US" smtClean="0"/>
              <a:t>[Khuller et al]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CD13B-7D47-45CB-ACD6-94A9DEBA14C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19050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1463"/>
            <a:ext cx="79248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5400000">
            <a:off x="2362200" y="1684338"/>
            <a:ext cx="304800" cy="3505200"/>
          </a:xfrm>
          <a:prstGeom prst="rightBrace">
            <a:avLst>
              <a:gd name="adj1" fmla="val 40248"/>
              <a:gd name="adj2" fmla="val 5047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635375"/>
            <a:ext cx="3200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Benefit of adding a sensor to a small placement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6705600" y="1676400"/>
            <a:ext cx="304800" cy="3505200"/>
          </a:xfrm>
          <a:prstGeom prst="rightBrace">
            <a:avLst>
              <a:gd name="adj1" fmla="val 40248"/>
              <a:gd name="adj2" fmla="val 5047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629025"/>
            <a:ext cx="3200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Benefit of adding a sensor to a large placement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smtClean="0"/>
              <a:t>Background: Optimizing submodular functions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1524000"/>
            <a:ext cx="54864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CC0000"/>
                </a:solidFill>
              </a:rPr>
              <a:t>How well can we do?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A greedy </a:t>
            </a:r>
            <a:r>
              <a:rPr lang="en-US" sz="2800" dirty="0" smtClean="0"/>
              <a:t>is </a:t>
            </a:r>
            <a:r>
              <a:rPr lang="en-US" sz="2800" dirty="0"/>
              <a:t>near optimal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at least </a:t>
            </a:r>
            <a:r>
              <a:rPr lang="en-US" sz="2400" i="1" dirty="0">
                <a:latin typeface="Times New Roman" pitchFamily="18" charset="0"/>
              </a:rPr>
              <a:t>1-1/e</a:t>
            </a:r>
            <a:r>
              <a:rPr lang="en-US" sz="2400" dirty="0"/>
              <a:t> (~63%) of optimal  [Nemhauser et al ’78]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But </a:t>
            </a: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1) this </a:t>
            </a:r>
            <a:r>
              <a:rPr lang="en-US" sz="2400" dirty="0"/>
              <a:t>only works for </a:t>
            </a:r>
            <a:r>
              <a:rPr lang="en-US" sz="2400" dirty="0">
                <a:solidFill>
                  <a:srgbClr val="CC0000"/>
                </a:solidFill>
              </a:rPr>
              <a:t>unit cost</a:t>
            </a:r>
            <a:r>
              <a:rPr lang="en-US" sz="2400" dirty="0"/>
              <a:t> case (each </a:t>
            </a:r>
            <a:r>
              <a:rPr lang="en-US" sz="2400" dirty="0" smtClean="0"/>
              <a:t>sensor/location </a:t>
            </a:r>
            <a:r>
              <a:rPr lang="en-US" sz="2400" dirty="0"/>
              <a:t>costs the same)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2) Greedy </a:t>
            </a:r>
            <a:r>
              <a:rPr lang="en-US" sz="2400" dirty="0"/>
              <a:t>algorithm is </a:t>
            </a:r>
            <a:r>
              <a:rPr lang="en-US" sz="2400" dirty="0" smtClean="0">
                <a:solidFill>
                  <a:srgbClr val="CC0000"/>
                </a:solidFill>
              </a:rPr>
              <a:t>slow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scales </a:t>
            </a:r>
            <a:r>
              <a:rPr lang="en-US" sz="2000" dirty="0">
                <a:latin typeface="+mj-lt"/>
              </a:rPr>
              <a:t>as </a:t>
            </a:r>
            <a:r>
              <a:rPr lang="en-US" sz="2000" i="1" dirty="0">
                <a:latin typeface="+mj-lt"/>
              </a:rPr>
              <a:t>O(|V|B)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8BB2C-C0F4-4A52-B6A3-5F058359615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7" name="Line 15"/>
          <p:cNvSpPr>
            <a:spLocks noChangeShapeType="1"/>
          </p:cNvSpPr>
          <p:nvPr/>
        </p:nvSpPr>
        <p:spPr bwMode="auto">
          <a:xfrm flipH="1">
            <a:off x="2362200" y="30638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16"/>
          <p:cNvSpPr>
            <a:spLocks noChangeShapeType="1"/>
          </p:cNvSpPr>
          <p:nvPr/>
        </p:nvSpPr>
        <p:spPr bwMode="auto">
          <a:xfrm flipH="1">
            <a:off x="2590800" y="35972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7"/>
          <p:cNvSpPr>
            <a:spLocks noChangeShapeType="1"/>
          </p:cNvSpPr>
          <p:nvPr/>
        </p:nvSpPr>
        <p:spPr bwMode="auto">
          <a:xfrm flipH="1">
            <a:off x="2819400" y="3063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18"/>
          <p:cNvSpPr>
            <a:spLocks noChangeShapeType="1"/>
          </p:cNvSpPr>
          <p:nvPr/>
        </p:nvSpPr>
        <p:spPr bwMode="auto">
          <a:xfrm flipH="1" flipV="1">
            <a:off x="2819400" y="35972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 flipH="1" flipV="1">
            <a:off x="2362200" y="352107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1006475" y="2743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5"/>
          <p:cNvSpPr>
            <a:spLocks noChangeArrowheads="1"/>
          </p:cNvSpPr>
          <p:nvPr/>
        </p:nvSpPr>
        <p:spPr bwMode="auto">
          <a:xfrm>
            <a:off x="1006475" y="3276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1006475" y="3810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7"/>
          <p:cNvSpPr txBox="1">
            <a:spLocks noChangeArrowheads="1"/>
          </p:cNvSpPr>
          <p:nvPr/>
        </p:nvSpPr>
        <p:spPr bwMode="auto">
          <a:xfrm>
            <a:off x="685800" y="27051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3326" name="Text Box 8"/>
          <p:cNvSpPr txBox="1">
            <a:spLocks noChangeArrowheads="1"/>
          </p:cNvSpPr>
          <p:nvPr/>
        </p:nvSpPr>
        <p:spPr bwMode="auto">
          <a:xfrm>
            <a:off x="695325" y="32781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3327" name="Text Box 9"/>
          <p:cNvSpPr txBox="1">
            <a:spLocks noChangeArrowheads="1"/>
          </p:cNvSpPr>
          <p:nvPr/>
        </p:nvSpPr>
        <p:spPr bwMode="auto">
          <a:xfrm>
            <a:off x="695325" y="3811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3328" name="Oval 10"/>
          <p:cNvSpPr>
            <a:spLocks noChangeArrowheads="1"/>
          </p:cNvSpPr>
          <p:nvPr/>
        </p:nvSpPr>
        <p:spPr bwMode="auto">
          <a:xfrm>
            <a:off x="2743200" y="2987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1"/>
          <p:cNvSpPr>
            <a:spLocks noChangeArrowheads="1"/>
          </p:cNvSpPr>
          <p:nvPr/>
        </p:nvSpPr>
        <p:spPr bwMode="auto">
          <a:xfrm>
            <a:off x="2743200" y="3521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Oval 12"/>
          <p:cNvSpPr>
            <a:spLocks noChangeArrowheads="1"/>
          </p:cNvSpPr>
          <p:nvPr/>
        </p:nvSpPr>
        <p:spPr bwMode="auto">
          <a:xfrm>
            <a:off x="2286000" y="3444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3"/>
          <p:cNvSpPr>
            <a:spLocks noChangeArrowheads="1"/>
          </p:cNvSpPr>
          <p:nvPr/>
        </p:nvSpPr>
        <p:spPr bwMode="auto">
          <a:xfrm>
            <a:off x="2514600" y="4054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14"/>
          <p:cNvSpPr>
            <a:spLocks noChangeArrowheads="1"/>
          </p:cNvSpPr>
          <p:nvPr/>
        </p:nvSpPr>
        <p:spPr bwMode="auto">
          <a:xfrm>
            <a:off x="3124200" y="3749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2879725" y="32940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2057400" y="31416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3335" name="Text Box 22"/>
          <p:cNvSpPr txBox="1">
            <a:spLocks noChangeArrowheads="1"/>
          </p:cNvSpPr>
          <p:nvPr/>
        </p:nvSpPr>
        <p:spPr bwMode="auto">
          <a:xfrm>
            <a:off x="2209800" y="39798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3336" name="Rectangle 23"/>
          <p:cNvSpPr>
            <a:spLocks noChangeArrowheads="1"/>
          </p:cNvSpPr>
          <p:nvPr/>
        </p:nvSpPr>
        <p:spPr bwMode="auto">
          <a:xfrm>
            <a:off x="998538" y="43434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687388" y="43449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2757488" y="26701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45786" name="Rectangle 26"/>
          <p:cNvSpPr>
            <a:spLocks noChangeArrowheads="1"/>
          </p:cNvSpPr>
          <p:nvPr/>
        </p:nvSpPr>
        <p:spPr bwMode="auto">
          <a:xfrm>
            <a:off x="996950" y="4343400"/>
            <a:ext cx="54133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Rectangle 27"/>
          <p:cNvSpPr>
            <a:spLocks noChangeArrowheads="1"/>
          </p:cNvSpPr>
          <p:nvPr/>
        </p:nvSpPr>
        <p:spPr bwMode="auto">
          <a:xfrm>
            <a:off x="1004888" y="27432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Rectangle 28"/>
          <p:cNvSpPr>
            <a:spLocks noChangeArrowheads="1"/>
          </p:cNvSpPr>
          <p:nvPr/>
        </p:nvSpPr>
        <p:spPr bwMode="auto">
          <a:xfrm>
            <a:off x="1004888" y="3276600"/>
            <a:ext cx="3667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9" name="Rectangle 29"/>
          <p:cNvSpPr>
            <a:spLocks noChangeArrowheads="1"/>
          </p:cNvSpPr>
          <p:nvPr/>
        </p:nvSpPr>
        <p:spPr bwMode="auto">
          <a:xfrm>
            <a:off x="1004888" y="38100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Text Box 30"/>
          <p:cNvSpPr txBox="1">
            <a:spLocks noChangeArrowheads="1"/>
          </p:cNvSpPr>
          <p:nvPr/>
        </p:nvSpPr>
        <p:spPr bwMode="auto">
          <a:xfrm>
            <a:off x="928688" y="2322513"/>
            <a:ext cx="89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reward</a:t>
            </a:r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2743200" y="3519488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990600" y="27432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7" name="Oval 37"/>
          <p:cNvSpPr>
            <a:spLocks noChangeArrowheads="1"/>
          </p:cNvSpPr>
          <p:nvPr/>
        </p:nvSpPr>
        <p:spPr bwMode="auto">
          <a:xfrm>
            <a:off x="2286000" y="34417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Rectangle 38"/>
          <p:cNvSpPr>
            <a:spLocks noChangeArrowheads="1"/>
          </p:cNvSpPr>
          <p:nvPr/>
        </p:nvSpPr>
        <p:spPr bwMode="auto">
          <a:xfrm>
            <a:off x="996950" y="48768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685800" y="48783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45800" name="Rectangle 40"/>
          <p:cNvSpPr>
            <a:spLocks noChangeArrowheads="1"/>
          </p:cNvSpPr>
          <p:nvPr/>
        </p:nvSpPr>
        <p:spPr bwMode="auto">
          <a:xfrm>
            <a:off x="995363" y="4876800"/>
            <a:ext cx="3000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Text Box 42"/>
          <p:cNvSpPr txBox="1">
            <a:spLocks noChangeArrowheads="1"/>
          </p:cNvSpPr>
          <p:nvPr/>
        </p:nvSpPr>
        <p:spPr bwMode="auto">
          <a:xfrm>
            <a:off x="3143250" y="3811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13351" name="Text Box 43"/>
          <p:cNvSpPr txBox="1">
            <a:spLocks noChangeArrowheads="1"/>
          </p:cNvSpPr>
          <p:nvPr/>
        </p:nvSpPr>
        <p:spPr bwMode="auto">
          <a:xfrm>
            <a:off x="500063" y="1828800"/>
            <a:ext cx="254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Greedy algorithm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992188" y="4343400"/>
            <a:ext cx="54133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1000125" y="3276600"/>
            <a:ext cx="366713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1009650" y="38100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990600" y="4876800"/>
            <a:ext cx="30003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792" name="Rectangle 32"/>
          <p:cNvSpPr>
            <a:spLocks noChangeArrowheads="1"/>
          </p:cNvSpPr>
          <p:nvPr/>
        </p:nvSpPr>
        <p:spPr bwMode="auto">
          <a:xfrm>
            <a:off x="990600" y="43434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Rectangle 33"/>
          <p:cNvSpPr>
            <a:spLocks noChangeArrowheads="1"/>
          </p:cNvSpPr>
          <p:nvPr/>
        </p:nvSpPr>
        <p:spPr bwMode="auto">
          <a:xfrm>
            <a:off x="1000125" y="3276600"/>
            <a:ext cx="341313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Rectangle 34"/>
          <p:cNvSpPr>
            <a:spLocks noChangeArrowheads="1"/>
          </p:cNvSpPr>
          <p:nvPr/>
        </p:nvSpPr>
        <p:spPr bwMode="auto">
          <a:xfrm>
            <a:off x="1000125" y="3810000"/>
            <a:ext cx="762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1" name="Rectangle 41"/>
          <p:cNvSpPr>
            <a:spLocks noChangeArrowheads="1"/>
          </p:cNvSpPr>
          <p:nvPr/>
        </p:nvSpPr>
        <p:spPr bwMode="auto">
          <a:xfrm>
            <a:off x="990600" y="4876800"/>
            <a:ext cx="153988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6" name="Rectangle 36"/>
          <p:cNvSpPr>
            <a:spLocks noChangeArrowheads="1"/>
          </p:cNvSpPr>
          <p:nvPr/>
        </p:nvSpPr>
        <p:spPr bwMode="auto">
          <a:xfrm>
            <a:off x="984250" y="3276600"/>
            <a:ext cx="358775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  <p:bldP spid="245786" grpId="0" animBg="1"/>
      <p:bldP spid="245787" grpId="0" animBg="1"/>
      <p:bldP spid="245788" grpId="0" animBg="1"/>
      <p:bldP spid="245789" grpId="0" animBg="1"/>
      <p:bldP spid="245791" grpId="0" animBg="1"/>
      <p:bldP spid="245795" grpId="0" animBg="1"/>
      <p:bldP spid="245797" grpId="0" animBg="1"/>
      <p:bldP spid="245800" grpId="0" animBg="1"/>
      <p:bldP spid="45" grpId="0" animBg="1"/>
      <p:bldP spid="46" grpId="0" animBg="1"/>
      <p:bldP spid="47" grpId="0" animBg="1"/>
      <p:bldP spid="48" grpId="0" animBg="1"/>
      <p:bldP spid="245792" grpId="0" animBg="1"/>
      <p:bldP spid="245793" grpId="0" animBg="1"/>
      <p:bldP spid="245794" grpId="0" animBg="1"/>
      <p:bldP spid="245801" grpId="0" animBg="1"/>
      <p:bldP spid="2457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 2: Variable </a:t>
            </a:r>
            <a:r>
              <a:rPr lang="en-US" dirty="0"/>
              <a:t>cost: </a:t>
            </a:r>
            <a:r>
              <a:rPr lang="en-US" dirty="0" smtClean="0"/>
              <a:t>CELF algorithm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For variable sensor cost greedy can 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fail arbitrarily badly</a:t>
            </a:r>
          </a:p>
          <a:p>
            <a:pPr lvl="3" fontAlgn="auto">
              <a:spcAft>
                <a:spcPts val="0"/>
              </a:spcAft>
              <a:defRPr/>
            </a:pPr>
            <a:endParaRPr lang="en-US" sz="1600" dirty="0" smtClean="0">
              <a:solidFill>
                <a:srgbClr val="CC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We </a:t>
            </a:r>
            <a:r>
              <a:rPr lang="en-US" sz="2800" dirty="0">
                <a:latin typeface="+mj-lt"/>
              </a:rPr>
              <a:t>develop a 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CELF 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cost-effective lazy forward-selection</a:t>
            </a:r>
            <a:r>
              <a:rPr lang="en-US" sz="2800" dirty="0" smtClean="0">
                <a:latin typeface="+mj-lt"/>
              </a:rPr>
              <a:t>)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algorithm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</a:rPr>
              <a:t>a 2 pass greedy algorithm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Theorem: </a:t>
            </a:r>
            <a:r>
              <a:rPr lang="en-US" sz="2800" dirty="0" smtClean="0">
                <a:solidFill>
                  <a:srgbClr val="C00000"/>
                </a:solidFill>
              </a:rPr>
              <a:t>CELF is near optimal</a:t>
            </a:r>
          </a:p>
          <a:p>
            <a:pPr marL="742950" lvl="2" indent="-342900" fontAlgn="auto">
              <a:spcAft>
                <a:spcPts val="0"/>
              </a:spcAft>
              <a:buClr>
                <a:srgbClr val="FF6600"/>
              </a:buClr>
              <a:defRPr/>
            </a:pPr>
            <a:r>
              <a:rPr lang="en-US" dirty="0" smtClean="0"/>
              <a:t>CELF achieves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½(1-1/e</a:t>
            </a:r>
            <a:r>
              <a:rPr lang="en-US" i="1" dirty="0" smtClean="0"/>
              <a:t>) </a:t>
            </a:r>
            <a:r>
              <a:rPr lang="en-US" dirty="0" smtClean="0"/>
              <a:t>factor approximation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6600"/>
              </a:buClr>
              <a:defRPr/>
            </a:pPr>
            <a:r>
              <a:rPr lang="en-US" dirty="0" smtClean="0"/>
              <a:t>CELF is much </a:t>
            </a:r>
            <a:r>
              <a:rPr lang="en-US" dirty="0" smtClean="0">
                <a:solidFill>
                  <a:srgbClr val="CC0000"/>
                </a:solidFill>
              </a:rPr>
              <a:t>faster </a:t>
            </a:r>
            <a:r>
              <a:rPr lang="en-US" dirty="0" smtClean="0"/>
              <a:t>than standard greedy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6CF46-1025-45D6-8998-84C012BA16F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3: tighter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We develop a new </a:t>
            </a:r>
            <a:r>
              <a:rPr lang="en-US" dirty="0" smtClean="0">
                <a:solidFill>
                  <a:srgbClr val="CC0000"/>
                </a:solidFill>
                <a:latin typeface="+mj-lt"/>
              </a:rPr>
              <a:t>algorithm-independent bound</a:t>
            </a:r>
            <a:r>
              <a:rPr lang="en-US" dirty="0" smtClean="0">
                <a:latin typeface="+mj-lt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 practice much </a:t>
            </a:r>
            <a:r>
              <a:rPr lang="en-US" dirty="0" smtClean="0">
                <a:solidFill>
                  <a:srgbClr val="CC0000"/>
                </a:solidFill>
                <a:latin typeface="+mj-lt"/>
              </a:rPr>
              <a:t>tighter </a:t>
            </a:r>
            <a:r>
              <a:rPr lang="en-US" dirty="0" smtClean="0">
                <a:latin typeface="+mj-lt"/>
              </a:rPr>
              <a:t>than the standard          (1-1/e) bound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CC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Details in the paper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867BD-813F-4944-9B80-55AE2FE8C3B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up CELF algorithm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Submodularity guarantees that marginal benefits </a:t>
            </a:r>
            <a:r>
              <a:rPr lang="en-US" smtClean="0">
                <a:solidFill>
                  <a:srgbClr val="CC0000"/>
                </a:solidFill>
              </a:rPr>
              <a:t>decrease</a:t>
            </a:r>
            <a:r>
              <a:rPr lang="en-US" smtClean="0"/>
              <a:t> with the solution size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 lvl="2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Idea: exploit submodularity, doing </a:t>
            </a:r>
            <a:r>
              <a:rPr lang="en-US" smtClean="0">
                <a:solidFill>
                  <a:srgbClr val="CC0000"/>
                </a:solidFill>
              </a:rPr>
              <a:t>lazy evaluations!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(considered by Robertazzi et al for unit cost case)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D31F0-7798-4D33-B075-15A2C5440FF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9" name="Rectangle 23"/>
          <p:cNvSpPr>
            <a:spLocks noChangeArrowheads="1"/>
          </p:cNvSpPr>
          <p:nvPr/>
        </p:nvSpPr>
        <p:spPr bwMode="auto">
          <a:xfrm>
            <a:off x="4191000" y="3276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3879850" y="32781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4189413" y="3276600"/>
            <a:ext cx="5413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4183063" y="32766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4114800" y="2833688"/>
            <a:ext cx="89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reward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4: Scaling up CELF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1600" cy="49530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CELF </a:t>
            </a:r>
            <a:r>
              <a:rPr lang="en-US" smtClean="0"/>
              <a:t>algorithm:</a:t>
            </a:r>
          </a:p>
          <a:p>
            <a:pPr lvl="1"/>
            <a:r>
              <a:rPr lang="en-US" smtClean="0"/>
              <a:t>Keep an ordered list of marginal benefits </a:t>
            </a:r>
            <a:r>
              <a:rPr lang="en-US" i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from previous iteration</a:t>
            </a:r>
          </a:p>
          <a:p>
            <a:pPr lvl="1"/>
            <a:r>
              <a:rPr lang="en-US" smtClean="0"/>
              <a:t>Re-evaluate </a:t>
            </a:r>
            <a:r>
              <a:rPr lang="en-US" i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</a:t>
            </a:r>
            <a:r>
              <a:rPr lang="en-US" smtClean="0">
                <a:solidFill>
                  <a:srgbClr val="CC0000"/>
                </a:solidFill>
              </a:rPr>
              <a:t>only </a:t>
            </a:r>
            <a:r>
              <a:rPr lang="en-US" smtClean="0"/>
              <a:t>for top sensor</a:t>
            </a:r>
          </a:p>
          <a:p>
            <a:pPr lvl="1"/>
            <a:r>
              <a:rPr lang="en-US" smtClean="0"/>
              <a:t>Re-sort and prune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DD19C-CE8D-4EE0-9A6B-23B0B982B3C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H="1">
            <a:off x="7848600" y="28352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H="1">
            <a:off x="8077200" y="33686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H="1">
            <a:off x="8305800" y="28352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 flipV="1">
            <a:off x="8305800" y="33686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 flipV="1">
            <a:off x="7848600" y="329247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6492875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6492875" y="3048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6492875" y="35814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6172200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6181725" y="30495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6181725" y="35829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7424" name="Oval 15"/>
          <p:cNvSpPr>
            <a:spLocks noChangeArrowheads="1"/>
          </p:cNvSpPr>
          <p:nvPr/>
        </p:nvSpPr>
        <p:spPr bwMode="auto">
          <a:xfrm>
            <a:off x="8229600" y="2759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6"/>
          <p:cNvSpPr>
            <a:spLocks noChangeArrowheads="1"/>
          </p:cNvSpPr>
          <p:nvPr/>
        </p:nvSpPr>
        <p:spPr bwMode="auto">
          <a:xfrm>
            <a:off x="82296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7"/>
          <p:cNvSpPr>
            <a:spLocks noChangeArrowheads="1"/>
          </p:cNvSpPr>
          <p:nvPr/>
        </p:nvSpPr>
        <p:spPr bwMode="auto">
          <a:xfrm>
            <a:off x="7772400" y="3216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8"/>
          <p:cNvSpPr>
            <a:spLocks noChangeArrowheads="1"/>
          </p:cNvSpPr>
          <p:nvPr/>
        </p:nvSpPr>
        <p:spPr bwMode="auto">
          <a:xfrm>
            <a:off x="8001000" y="3825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19"/>
          <p:cNvSpPr>
            <a:spLocks noChangeArrowheads="1"/>
          </p:cNvSpPr>
          <p:nvPr/>
        </p:nvSpPr>
        <p:spPr bwMode="auto">
          <a:xfrm>
            <a:off x="8610600" y="3521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8366125" y="30654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7543800" y="29130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7696200" y="37512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6484938" y="41148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Text Box 24"/>
          <p:cNvSpPr txBox="1">
            <a:spLocks noChangeArrowheads="1"/>
          </p:cNvSpPr>
          <p:nvPr/>
        </p:nvSpPr>
        <p:spPr bwMode="auto">
          <a:xfrm>
            <a:off x="6173788" y="41163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17434" name="Text Box 25"/>
          <p:cNvSpPr txBox="1">
            <a:spLocks noChangeArrowheads="1"/>
          </p:cNvSpPr>
          <p:nvPr/>
        </p:nvSpPr>
        <p:spPr bwMode="auto">
          <a:xfrm>
            <a:off x="8243888" y="24415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69338" name="Rectangle 26"/>
          <p:cNvSpPr>
            <a:spLocks noChangeArrowheads="1"/>
          </p:cNvSpPr>
          <p:nvPr/>
        </p:nvSpPr>
        <p:spPr bwMode="auto">
          <a:xfrm>
            <a:off x="6483350" y="4114800"/>
            <a:ext cx="54133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39" name="Rectangle 27"/>
          <p:cNvSpPr>
            <a:spLocks noChangeArrowheads="1"/>
          </p:cNvSpPr>
          <p:nvPr/>
        </p:nvSpPr>
        <p:spPr bwMode="auto">
          <a:xfrm>
            <a:off x="6491288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40" name="Rectangle 28"/>
          <p:cNvSpPr>
            <a:spLocks noChangeArrowheads="1"/>
          </p:cNvSpPr>
          <p:nvPr/>
        </p:nvSpPr>
        <p:spPr bwMode="auto">
          <a:xfrm>
            <a:off x="6491288" y="3048000"/>
            <a:ext cx="3667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6491288" y="35814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Text Box 30"/>
          <p:cNvSpPr txBox="1">
            <a:spLocks noChangeArrowheads="1"/>
          </p:cNvSpPr>
          <p:nvPr/>
        </p:nvSpPr>
        <p:spPr bwMode="auto">
          <a:xfrm>
            <a:off x="6415088" y="2093913"/>
            <a:ext cx="89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reward</a:t>
            </a:r>
          </a:p>
        </p:txBody>
      </p:sp>
      <p:sp>
        <p:nvSpPr>
          <p:cNvPr id="17440" name="Rectangle 38"/>
          <p:cNvSpPr>
            <a:spLocks noChangeArrowheads="1"/>
          </p:cNvSpPr>
          <p:nvPr/>
        </p:nvSpPr>
        <p:spPr bwMode="auto">
          <a:xfrm>
            <a:off x="6483350" y="4648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Text Box 39"/>
          <p:cNvSpPr txBox="1">
            <a:spLocks noChangeArrowheads="1"/>
          </p:cNvSpPr>
          <p:nvPr/>
        </p:nvSpPr>
        <p:spPr bwMode="auto">
          <a:xfrm>
            <a:off x="6172200" y="46497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69352" name="Rectangle 40"/>
          <p:cNvSpPr>
            <a:spLocks noChangeArrowheads="1"/>
          </p:cNvSpPr>
          <p:nvPr/>
        </p:nvSpPr>
        <p:spPr bwMode="auto">
          <a:xfrm>
            <a:off x="6481763" y="4648200"/>
            <a:ext cx="3000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Text Box 42"/>
          <p:cNvSpPr txBox="1">
            <a:spLocks noChangeArrowheads="1"/>
          </p:cNvSpPr>
          <p:nvPr/>
        </p:nvSpPr>
        <p:spPr bwMode="auto">
          <a:xfrm>
            <a:off x="8629650" y="35829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69359" name="Oval 47"/>
          <p:cNvSpPr>
            <a:spLocks noChangeArrowheads="1"/>
          </p:cNvSpPr>
          <p:nvPr/>
        </p:nvSpPr>
        <p:spPr bwMode="auto">
          <a:xfrm>
            <a:off x="8229600" y="3290888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6477000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8" grpId="0" animBg="1"/>
      <p:bldP spid="269339" grpId="0" animBg="1"/>
      <p:bldP spid="269340" grpId="0" animBg="1"/>
      <p:bldP spid="269341" grpId="0" animBg="1"/>
      <p:bldP spid="269352" grpId="0" animBg="1"/>
      <p:bldP spid="269359" grpId="0" animBg="1"/>
      <p:bldP spid="2693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4: Scaling up CELF</a:t>
            </a:r>
          </a:p>
        </p:txBody>
      </p:sp>
      <p:sp>
        <p:nvSpPr>
          <p:cNvPr id="18435" name="Rectangle 4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1600" cy="50292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CELF </a:t>
            </a:r>
            <a:r>
              <a:rPr lang="en-US" smtClean="0"/>
              <a:t>algorithm:</a:t>
            </a:r>
          </a:p>
          <a:p>
            <a:pPr lvl="1"/>
            <a:r>
              <a:rPr lang="en-US" smtClean="0"/>
              <a:t>Keep an ordered list of marginal benefits </a:t>
            </a:r>
            <a:r>
              <a:rPr lang="en-US" i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from previous iteration</a:t>
            </a:r>
          </a:p>
          <a:p>
            <a:pPr lvl="1"/>
            <a:r>
              <a:rPr lang="en-US" smtClean="0"/>
              <a:t>Re-evaluate </a:t>
            </a:r>
            <a:r>
              <a:rPr lang="en-US" i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</a:t>
            </a:r>
            <a:r>
              <a:rPr lang="en-US" smtClean="0">
                <a:solidFill>
                  <a:srgbClr val="CC0000"/>
                </a:solidFill>
              </a:rPr>
              <a:t>only </a:t>
            </a:r>
            <a:r>
              <a:rPr lang="en-US" smtClean="0"/>
              <a:t>for top sensor</a:t>
            </a:r>
          </a:p>
          <a:p>
            <a:pPr lvl="1"/>
            <a:r>
              <a:rPr lang="en-US" smtClean="0"/>
              <a:t>Re-sort and prune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FBBAE-3F8C-4F39-8015-807E1BA7D01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H="1">
            <a:off x="7848600" y="28352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H="1">
            <a:off x="8077200" y="33686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H="1">
            <a:off x="8305800" y="28352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H="1" flipV="1">
            <a:off x="8305800" y="33686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 flipV="1">
            <a:off x="7848600" y="329247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6492875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6172200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8444" name="Oval 15"/>
          <p:cNvSpPr>
            <a:spLocks noChangeArrowheads="1"/>
          </p:cNvSpPr>
          <p:nvPr/>
        </p:nvSpPr>
        <p:spPr bwMode="auto">
          <a:xfrm>
            <a:off x="8229600" y="2759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6"/>
          <p:cNvSpPr>
            <a:spLocks noChangeArrowheads="1"/>
          </p:cNvSpPr>
          <p:nvPr/>
        </p:nvSpPr>
        <p:spPr bwMode="auto">
          <a:xfrm>
            <a:off x="82296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7"/>
          <p:cNvSpPr>
            <a:spLocks noChangeArrowheads="1"/>
          </p:cNvSpPr>
          <p:nvPr/>
        </p:nvSpPr>
        <p:spPr bwMode="auto">
          <a:xfrm>
            <a:off x="7772400" y="3216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8"/>
          <p:cNvSpPr>
            <a:spLocks noChangeArrowheads="1"/>
          </p:cNvSpPr>
          <p:nvPr/>
        </p:nvSpPr>
        <p:spPr bwMode="auto">
          <a:xfrm>
            <a:off x="8001000" y="3825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9"/>
          <p:cNvSpPr>
            <a:spLocks noChangeArrowheads="1"/>
          </p:cNvSpPr>
          <p:nvPr/>
        </p:nvSpPr>
        <p:spPr bwMode="auto">
          <a:xfrm>
            <a:off x="8610600" y="3521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8366125" y="30654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7543800" y="29130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7696200" y="37512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8243888" y="24415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173788" y="4114800"/>
            <a:ext cx="1073150" cy="381000"/>
            <a:chOff x="3889" y="2592"/>
            <a:chExt cx="676" cy="240"/>
          </a:xfrm>
        </p:grpSpPr>
        <p:sp>
          <p:nvSpPr>
            <p:cNvPr id="18471" name="Rectangle 23"/>
            <p:cNvSpPr>
              <a:spLocks noChangeArrowheads="1"/>
            </p:cNvSpPr>
            <p:nvPr/>
          </p:nvSpPr>
          <p:spPr bwMode="auto">
            <a:xfrm>
              <a:off x="4085" y="2592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Text Box 24"/>
            <p:cNvSpPr txBox="1">
              <a:spLocks noChangeArrowheads="1"/>
            </p:cNvSpPr>
            <p:nvPr/>
          </p:nvSpPr>
          <p:spPr bwMode="auto">
            <a:xfrm>
              <a:off x="3889" y="259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8473" name="Rectangle 26"/>
            <p:cNvSpPr>
              <a:spLocks noChangeArrowheads="1"/>
            </p:cNvSpPr>
            <p:nvPr/>
          </p:nvSpPr>
          <p:spPr bwMode="auto">
            <a:xfrm>
              <a:off x="4084" y="2592"/>
              <a:ext cx="34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6491288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81725" y="3048000"/>
            <a:ext cx="1073150" cy="381000"/>
            <a:chOff x="3894" y="1920"/>
            <a:chExt cx="676" cy="240"/>
          </a:xfrm>
        </p:grpSpPr>
        <p:sp>
          <p:nvSpPr>
            <p:cNvPr id="18468" name="Rectangle 10"/>
            <p:cNvSpPr>
              <a:spLocks noChangeArrowheads="1"/>
            </p:cNvSpPr>
            <p:nvPr/>
          </p:nvSpPr>
          <p:spPr bwMode="auto">
            <a:xfrm>
              <a:off x="4090" y="192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Text Box 13"/>
            <p:cNvSpPr txBox="1">
              <a:spLocks noChangeArrowheads="1"/>
            </p:cNvSpPr>
            <p:nvPr/>
          </p:nvSpPr>
          <p:spPr bwMode="auto">
            <a:xfrm>
              <a:off x="3894" y="192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8470" name="Rectangle 28"/>
            <p:cNvSpPr>
              <a:spLocks noChangeArrowheads="1"/>
            </p:cNvSpPr>
            <p:nvPr/>
          </p:nvSpPr>
          <p:spPr bwMode="auto">
            <a:xfrm>
              <a:off x="4089" y="1920"/>
              <a:ext cx="23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181725" y="3581400"/>
            <a:ext cx="1073150" cy="381000"/>
            <a:chOff x="3894" y="2256"/>
            <a:chExt cx="676" cy="240"/>
          </a:xfrm>
        </p:grpSpPr>
        <p:sp>
          <p:nvSpPr>
            <p:cNvPr id="18465" name="Rectangle 11"/>
            <p:cNvSpPr>
              <a:spLocks noChangeArrowheads="1"/>
            </p:cNvSpPr>
            <p:nvPr/>
          </p:nvSpPr>
          <p:spPr bwMode="auto">
            <a:xfrm>
              <a:off x="4090" y="2256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Text Box 14"/>
            <p:cNvSpPr txBox="1">
              <a:spLocks noChangeArrowheads="1"/>
            </p:cNvSpPr>
            <p:nvPr/>
          </p:nvSpPr>
          <p:spPr bwMode="auto">
            <a:xfrm>
              <a:off x="3894" y="22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8467" name="Rectangle 29"/>
            <p:cNvSpPr>
              <a:spLocks noChangeArrowheads="1"/>
            </p:cNvSpPr>
            <p:nvPr/>
          </p:nvSpPr>
          <p:spPr bwMode="auto">
            <a:xfrm>
              <a:off x="4089" y="2256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7" name="Text Box 30"/>
          <p:cNvSpPr txBox="1">
            <a:spLocks noChangeArrowheads="1"/>
          </p:cNvSpPr>
          <p:nvPr/>
        </p:nvSpPr>
        <p:spPr bwMode="auto">
          <a:xfrm>
            <a:off x="6415088" y="2093913"/>
            <a:ext cx="89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reward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172200" y="4648200"/>
            <a:ext cx="1073150" cy="381000"/>
            <a:chOff x="3888" y="2928"/>
            <a:chExt cx="676" cy="240"/>
          </a:xfrm>
        </p:grpSpPr>
        <p:sp>
          <p:nvSpPr>
            <p:cNvPr id="18462" name="Rectangle 31"/>
            <p:cNvSpPr>
              <a:spLocks noChangeArrowheads="1"/>
            </p:cNvSpPr>
            <p:nvPr/>
          </p:nvSpPr>
          <p:spPr bwMode="auto">
            <a:xfrm>
              <a:off x="4084" y="2928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Text Box 32"/>
            <p:cNvSpPr txBox="1">
              <a:spLocks noChangeArrowheads="1"/>
            </p:cNvSpPr>
            <p:nvPr/>
          </p:nvSpPr>
          <p:spPr bwMode="auto">
            <a:xfrm>
              <a:off x="3888" y="2929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8464" name="Rectangle 33"/>
            <p:cNvSpPr>
              <a:spLocks noChangeArrowheads="1"/>
            </p:cNvSpPr>
            <p:nvPr/>
          </p:nvSpPr>
          <p:spPr bwMode="auto">
            <a:xfrm>
              <a:off x="4083" y="2928"/>
              <a:ext cx="1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9" name="Text Box 34"/>
          <p:cNvSpPr txBox="1">
            <a:spLocks noChangeArrowheads="1"/>
          </p:cNvSpPr>
          <p:nvPr/>
        </p:nvSpPr>
        <p:spPr bwMode="auto">
          <a:xfrm>
            <a:off x="8629650" y="35829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18460" name="Oval 39"/>
          <p:cNvSpPr>
            <a:spLocks noChangeArrowheads="1"/>
          </p:cNvSpPr>
          <p:nvPr/>
        </p:nvSpPr>
        <p:spPr bwMode="auto">
          <a:xfrm>
            <a:off x="8229600" y="3290888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6477000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666 L -0.04045 0.00833 C -0.04913 0.01342 -0.05399 0.02175 -0.05399 0.02984 C -0.05399 0.0391 -0.04913 0.04673 -0.04045 0.05182 L -0.00139 0.0777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11 L -0.04132 0.03193 C -0.05035 0.04095 -0.05538 0.05437 -0.05538 0.06849 C -0.05538 0.08468 -0.05035 0.09764 -0.04132 0.10667 L -0.00139 0.14993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2411E-6 L -0.03698 -0.02129 C -0.04548 -0.02592 -0.05 -0.0324 -0.05 -0.03887 C -0.05 -0.04674 -0.04548 -0.05299 -0.03698 -0.05738 L -3.33333E-6 -0.07775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0495E-6 L -0.03993 -0.04049 C -0.04895 -0.04882 -0.05399 -0.06154 -0.05399 -0.07473 C -0.05399 -0.08954 -0.04895 -0.10157 -0.03993 -0.1099 L -3.33333E-6 -0.14993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4: Scaling up CELF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CELF </a:t>
            </a:r>
            <a:r>
              <a:rPr lang="en-US" smtClean="0"/>
              <a:t>algorithm:</a:t>
            </a:r>
          </a:p>
          <a:p>
            <a:pPr lvl="1"/>
            <a:r>
              <a:rPr lang="en-US" smtClean="0"/>
              <a:t>Keep an ordered list of marginal benefits </a:t>
            </a:r>
            <a:r>
              <a:rPr lang="en-US" i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from previous iteration</a:t>
            </a:r>
          </a:p>
          <a:p>
            <a:pPr lvl="1"/>
            <a:r>
              <a:rPr lang="en-US" smtClean="0"/>
              <a:t>Re-evaluate </a:t>
            </a:r>
            <a:r>
              <a:rPr lang="en-US" i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/>
              <a:t> </a:t>
            </a:r>
            <a:r>
              <a:rPr lang="en-US" smtClean="0">
                <a:solidFill>
                  <a:srgbClr val="CC0000"/>
                </a:solidFill>
              </a:rPr>
              <a:t>only</a:t>
            </a:r>
            <a:r>
              <a:rPr lang="en-US" smtClean="0"/>
              <a:t> for top sensor</a:t>
            </a:r>
          </a:p>
          <a:p>
            <a:pPr lvl="1"/>
            <a:r>
              <a:rPr lang="en-US" smtClean="0"/>
              <a:t>Re-sort and prune</a:t>
            </a:r>
          </a:p>
          <a:p>
            <a:pPr lvl="1"/>
            <a:endParaRPr lang="en-US" smtClean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1A296-495D-47FC-8CE8-D98638EC54F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7848600" y="28352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8077200" y="33686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8305800" y="28352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H="1" flipV="1">
            <a:off x="8305800" y="33686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H="1" flipV="1">
            <a:off x="7848600" y="329247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6492875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477000" y="4572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172200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165850" y="4573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8229600" y="2759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82296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7772400" y="3216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8001000" y="3825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9"/>
          <p:cNvSpPr>
            <a:spLocks noChangeArrowheads="1"/>
          </p:cNvSpPr>
          <p:nvPr/>
        </p:nvSpPr>
        <p:spPr bwMode="auto">
          <a:xfrm>
            <a:off x="8610600" y="3521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8366125" y="30654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7543800" y="2895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7696200" y="375126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6477000" y="3063875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6165850" y="30654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8243888" y="24415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6475413" y="3063875"/>
            <a:ext cx="5413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6491288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165850" y="3581400"/>
            <a:ext cx="1073150" cy="381000"/>
            <a:chOff x="3884" y="2256"/>
            <a:chExt cx="676" cy="240"/>
          </a:xfrm>
        </p:grpSpPr>
        <p:sp>
          <p:nvSpPr>
            <p:cNvPr id="19497" name="Rectangle 10"/>
            <p:cNvSpPr>
              <a:spLocks noChangeArrowheads="1"/>
            </p:cNvSpPr>
            <p:nvPr/>
          </p:nvSpPr>
          <p:spPr bwMode="auto">
            <a:xfrm>
              <a:off x="4080" y="2256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Text Box 13"/>
            <p:cNvSpPr txBox="1">
              <a:spLocks noChangeArrowheads="1"/>
            </p:cNvSpPr>
            <p:nvPr/>
          </p:nvSpPr>
          <p:spPr bwMode="auto">
            <a:xfrm>
              <a:off x="3884" y="22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9499" name="Rectangle 28"/>
            <p:cNvSpPr>
              <a:spLocks noChangeArrowheads="1"/>
            </p:cNvSpPr>
            <p:nvPr/>
          </p:nvSpPr>
          <p:spPr bwMode="auto">
            <a:xfrm>
              <a:off x="4079" y="2256"/>
              <a:ext cx="23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6475413" y="45720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Text Box 30"/>
          <p:cNvSpPr txBox="1">
            <a:spLocks noChangeArrowheads="1"/>
          </p:cNvSpPr>
          <p:nvPr/>
        </p:nvSpPr>
        <p:spPr bwMode="auto">
          <a:xfrm>
            <a:off x="6415088" y="2093913"/>
            <a:ext cx="89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reward</a:t>
            </a:r>
          </a:p>
        </p:txBody>
      </p:sp>
      <p:sp>
        <p:nvSpPr>
          <p:cNvPr id="19486" name="Oval 31"/>
          <p:cNvSpPr>
            <a:spLocks noChangeArrowheads="1"/>
          </p:cNvSpPr>
          <p:nvPr/>
        </p:nvSpPr>
        <p:spPr bwMode="auto">
          <a:xfrm>
            <a:off x="8229600" y="3290888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368" name="Rectangle 32"/>
          <p:cNvSpPr>
            <a:spLocks noChangeArrowheads="1"/>
          </p:cNvSpPr>
          <p:nvPr/>
        </p:nvSpPr>
        <p:spPr bwMode="auto">
          <a:xfrm>
            <a:off x="6469063" y="3063875"/>
            <a:ext cx="160337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369" name="Rectangle 33"/>
          <p:cNvSpPr>
            <a:spLocks noChangeArrowheads="1"/>
          </p:cNvSpPr>
          <p:nvPr/>
        </p:nvSpPr>
        <p:spPr bwMode="auto">
          <a:xfrm>
            <a:off x="6469063" y="3063875"/>
            <a:ext cx="381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Rectangle 35"/>
          <p:cNvSpPr>
            <a:spLocks noChangeArrowheads="1"/>
          </p:cNvSpPr>
          <p:nvPr/>
        </p:nvSpPr>
        <p:spPr bwMode="auto">
          <a:xfrm>
            <a:off x="6477000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372" name="Rectangle 36"/>
          <p:cNvSpPr>
            <a:spLocks noChangeArrowheads="1"/>
          </p:cNvSpPr>
          <p:nvPr/>
        </p:nvSpPr>
        <p:spPr bwMode="auto">
          <a:xfrm>
            <a:off x="6470650" y="3060700"/>
            <a:ext cx="377825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373" name="Oval 37"/>
          <p:cNvSpPr>
            <a:spLocks noChangeArrowheads="1"/>
          </p:cNvSpPr>
          <p:nvPr/>
        </p:nvSpPr>
        <p:spPr bwMode="auto">
          <a:xfrm>
            <a:off x="7772400" y="3216275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165850" y="4062413"/>
            <a:ext cx="1073150" cy="381000"/>
            <a:chOff x="3884" y="2559"/>
            <a:chExt cx="676" cy="240"/>
          </a:xfrm>
        </p:grpSpPr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4080" y="2559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Text Box 39"/>
            <p:cNvSpPr txBox="1">
              <a:spLocks noChangeArrowheads="1"/>
            </p:cNvSpPr>
            <p:nvPr/>
          </p:nvSpPr>
          <p:spPr bwMode="auto">
            <a:xfrm>
              <a:off x="3884" y="256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4079" y="2559"/>
              <a:ext cx="1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3" name="Text Box 42"/>
          <p:cNvSpPr txBox="1">
            <a:spLocks noChangeArrowheads="1"/>
          </p:cNvSpPr>
          <p:nvPr/>
        </p:nvSpPr>
        <p:spPr bwMode="auto">
          <a:xfrm>
            <a:off x="8629650" y="35829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5437E-6 L -0.03993 0.03956 C -0.04896 0.04766 -0.05399 0.06015 -0.05399 0.07311 C -0.05399 0.08792 -0.04896 0.09972 -0.03993 0.10782 L 1.11022E-16 0.14761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4817E-6 L -0.03993 0.03957 C -0.04895 0.04767 -0.05399 0.06016 -0.05399 0.07312 C -0.05399 0.08792 -0.04895 0.09972 -0.03993 0.10782 L 5E-6 0.14762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5437E-6 L -0.03993 0.03956 C -0.04895 0.04766 -0.05399 0.06015 -0.05399 0.07311 C -0.05399 0.08792 -0.04895 0.09972 -0.03993 0.10782 L -3.61111E-6 0.14761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5437E-6 L -0.03993 0.03956 C -0.04896 0.04766 -0.054 0.06015 -0.054 0.07311 C -0.054 0.08792 -0.04896 0.09972 -0.03993 0.10782 L 4.16667E-6 0.1476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324 L 0.00034 -0.075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208 L 0.00069 -0.0735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9" grpId="0" animBg="1"/>
      <p:bldP spid="270360" grpId="0"/>
      <p:bldP spid="270362" grpId="0" animBg="1"/>
      <p:bldP spid="270368" grpId="0" animBg="1"/>
      <p:bldP spid="270368" grpId="1" animBg="1"/>
      <p:bldP spid="270369" grpId="0" animBg="1"/>
      <p:bldP spid="270372" grpId="0" animBg="1"/>
      <p:bldP spid="2703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Properties of objective functions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Submodularity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Our solution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CELF algorithm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 bound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D532B7EB-7D7C-4099-A8F6-B7097D0F91D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867400" y="50292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Experiments: Questions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Q1: How close to optimal is CELF?</a:t>
            </a:r>
          </a:p>
          <a:p>
            <a:r>
              <a:rPr lang="en-US" smtClean="0"/>
              <a:t>Q2: How tight is our bound?</a:t>
            </a:r>
          </a:p>
          <a:p>
            <a:r>
              <a:rPr lang="en-US" smtClean="0"/>
              <a:t>Q3: Unit vs. variable cost</a:t>
            </a:r>
          </a:p>
          <a:p>
            <a:r>
              <a:rPr lang="en-US" smtClean="0"/>
              <a:t>Q4: CELF vs. heuristic selection</a:t>
            </a:r>
          </a:p>
          <a:p>
            <a:r>
              <a:rPr lang="en-US" smtClean="0"/>
              <a:t>Q5: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56FC9-D366-4AF2-97ED-46103899555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Scenario 1: Water network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396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Given a real city water distribution network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And data on how contaminants spread in the network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Problem posed by </a:t>
            </a:r>
            <a:r>
              <a:rPr lang="en-US" sz="2800" i="1" smtClean="0"/>
              <a:t>US Environmental Protection Agency</a:t>
            </a:r>
          </a:p>
        </p:txBody>
      </p:sp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89DB5-07EC-477B-AD89-D23439C8D7C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4101" name="Group 203"/>
          <p:cNvGrpSpPr>
            <a:grpSpLocks/>
          </p:cNvGrpSpPr>
          <p:nvPr/>
        </p:nvGrpSpPr>
        <p:grpSpPr bwMode="auto">
          <a:xfrm>
            <a:off x="5373688" y="1828800"/>
            <a:ext cx="2670175" cy="4267200"/>
            <a:chOff x="720" y="1344"/>
            <a:chExt cx="1682" cy="2688"/>
          </a:xfrm>
        </p:grpSpPr>
        <p:sp>
          <p:nvSpPr>
            <p:cNvPr id="4125" name="Line 202"/>
            <p:cNvSpPr>
              <a:spLocks noChangeShapeType="1"/>
            </p:cNvSpPr>
            <p:nvPr/>
          </p:nvSpPr>
          <p:spPr bwMode="auto">
            <a:xfrm flipH="1">
              <a:off x="1412" y="144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97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11"/>
            <p:cNvSpPr>
              <a:spLocks noChangeShapeType="1"/>
            </p:cNvSpPr>
            <p:nvPr/>
          </p:nvSpPr>
          <p:spPr bwMode="auto">
            <a:xfrm>
              <a:off x="1392" y="254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06"/>
            <p:cNvSpPr>
              <a:spLocks noChangeShapeType="1"/>
            </p:cNvSpPr>
            <p:nvPr/>
          </p:nvSpPr>
          <p:spPr bwMode="auto">
            <a:xfrm flipV="1">
              <a:off x="172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109"/>
            <p:cNvSpPr>
              <a:spLocks noChangeShapeType="1"/>
            </p:cNvSpPr>
            <p:nvPr/>
          </p:nvSpPr>
          <p:spPr bwMode="auto">
            <a:xfrm>
              <a:off x="1872" y="23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110"/>
            <p:cNvSpPr>
              <a:spLocks noChangeShapeType="1"/>
            </p:cNvSpPr>
            <p:nvPr/>
          </p:nvSpPr>
          <p:spPr bwMode="auto">
            <a:xfrm flipV="1">
              <a:off x="1872" y="211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112"/>
            <p:cNvSpPr>
              <a:spLocks noChangeShapeType="1"/>
            </p:cNvSpPr>
            <p:nvPr/>
          </p:nvSpPr>
          <p:spPr bwMode="auto">
            <a:xfrm flipH="1">
              <a:off x="2208" y="24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116"/>
            <p:cNvSpPr>
              <a:spLocks noChangeShapeType="1"/>
            </p:cNvSpPr>
            <p:nvPr/>
          </p:nvSpPr>
          <p:spPr bwMode="auto">
            <a:xfrm flipV="1">
              <a:off x="1392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117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120"/>
            <p:cNvSpPr>
              <a:spLocks noChangeShapeType="1"/>
            </p:cNvSpPr>
            <p:nvPr/>
          </p:nvSpPr>
          <p:spPr bwMode="auto">
            <a:xfrm flipV="1">
              <a:off x="1056" y="254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121"/>
            <p:cNvSpPr>
              <a:spLocks noChangeShapeType="1"/>
            </p:cNvSpPr>
            <p:nvPr/>
          </p:nvSpPr>
          <p:spPr bwMode="auto">
            <a:xfrm flipV="1">
              <a:off x="1728" y="235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122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123"/>
            <p:cNvSpPr>
              <a:spLocks noChangeShapeType="1"/>
            </p:cNvSpPr>
            <p:nvPr/>
          </p:nvSpPr>
          <p:spPr bwMode="auto">
            <a:xfrm flipV="1">
              <a:off x="1584" y="33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104"/>
            <p:cNvSpPr>
              <a:spLocks noChangeShapeType="1"/>
            </p:cNvSpPr>
            <p:nvPr/>
          </p:nvSpPr>
          <p:spPr bwMode="auto">
            <a:xfrm flipV="1">
              <a:off x="110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105"/>
            <p:cNvSpPr>
              <a:spLocks noChangeShapeType="1"/>
            </p:cNvSpPr>
            <p:nvPr/>
          </p:nvSpPr>
          <p:spPr bwMode="auto">
            <a:xfrm flipV="1">
              <a:off x="158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103"/>
            <p:cNvSpPr>
              <a:spLocks noChangeShapeType="1"/>
            </p:cNvSpPr>
            <p:nvPr/>
          </p:nvSpPr>
          <p:spPr bwMode="auto">
            <a:xfrm>
              <a:off x="1584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102"/>
            <p:cNvSpPr>
              <a:spLocks noChangeShapeType="1"/>
            </p:cNvSpPr>
            <p:nvPr/>
          </p:nvSpPr>
          <p:spPr bwMode="auto">
            <a:xfrm flipH="1">
              <a:off x="960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107"/>
            <p:cNvSpPr>
              <a:spLocks noChangeShapeType="1"/>
            </p:cNvSpPr>
            <p:nvPr/>
          </p:nvSpPr>
          <p:spPr bwMode="auto">
            <a:xfrm flipV="1">
              <a:off x="96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108"/>
            <p:cNvSpPr>
              <a:spLocks noChangeShapeType="1"/>
            </p:cNvSpPr>
            <p:nvPr/>
          </p:nvSpPr>
          <p:spPr bwMode="auto">
            <a:xfrm>
              <a:off x="768" y="2448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114"/>
            <p:cNvSpPr>
              <a:spLocks noChangeShapeType="1"/>
            </p:cNvSpPr>
            <p:nvPr/>
          </p:nvSpPr>
          <p:spPr bwMode="auto">
            <a:xfrm>
              <a:off x="1440" y="17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115"/>
            <p:cNvSpPr>
              <a:spLocks noChangeShapeType="1"/>
            </p:cNvSpPr>
            <p:nvPr/>
          </p:nvSpPr>
          <p:spPr bwMode="auto">
            <a:xfrm>
              <a:off x="1296" y="220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118"/>
            <p:cNvSpPr>
              <a:spLocks noChangeShapeType="1"/>
            </p:cNvSpPr>
            <p:nvPr/>
          </p:nvSpPr>
          <p:spPr bwMode="auto">
            <a:xfrm flipV="1">
              <a:off x="816" y="1728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119"/>
            <p:cNvSpPr>
              <a:spLocks noChangeShapeType="1"/>
            </p:cNvSpPr>
            <p:nvPr/>
          </p:nvSpPr>
          <p:spPr bwMode="auto">
            <a:xfrm flipV="1">
              <a:off x="768" y="2208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48" name="Group 125"/>
            <p:cNvGrpSpPr>
              <a:grpSpLocks/>
            </p:cNvGrpSpPr>
            <p:nvPr/>
          </p:nvGrpSpPr>
          <p:grpSpPr bwMode="auto">
            <a:xfrm>
              <a:off x="1344" y="1632"/>
              <a:ext cx="146" cy="144"/>
              <a:chOff x="886" y="1632"/>
              <a:chExt cx="146" cy="144"/>
            </a:xfrm>
          </p:grpSpPr>
          <p:sp>
            <p:nvSpPr>
              <p:cNvPr id="4225" name="Rectangle 12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Line 12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Line 12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49" name="Group 124"/>
            <p:cNvGrpSpPr>
              <a:grpSpLocks/>
            </p:cNvGrpSpPr>
            <p:nvPr/>
          </p:nvGrpSpPr>
          <p:grpSpPr bwMode="auto">
            <a:xfrm>
              <a:off x="886" y="1632"/>
              <a:ext cx="146" cy="144"/>
              <a:chOff x="886" y="1632"/>
              <a:chExt cx="146" cy="144"/>
            </a:xfrm>
          </p:grpSpPr>
          <p:sp>
            <p:nvSpPr>
              <p:cNvPr id="4222" name="Rectangle 1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Line 1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Line 1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0" name="Group 129"/>
            <p:cNvGrpSpPr>
              <a:grpSpLocks/>
            </p:cNvGrpSpPr>
            <p:nvPr/>
          </p:nvGrpSpPr>
          <p:grpSpPr bwMode="auto">
            <a:xfrm>
              <a:off x="1200" y="2112"/>
              <a:ext cx="146" cy="144"/>
              <a:chOff x="886" y="1632"/>
              <a:chExt cx="146" cy="144"/>
            </a:xfrm>
          </p:grpSpPr>
          <p:sp>
            <p:nvSpPr>
              <p:cNvPr id="4219" name="Rectangle 13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Line 13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Line 13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1" name="Group 133"/>
            <p:cNvGrpSpPr>
              <a:grpSpLocks/>
            </p:cNvGrpSpPr>
            <p:nvPr/>
          </p:nvGrpSpPr>
          <p:grpSpPr bwMode="auto">
            <a:xfrm>
              <a:off x="768" y="1968"/>
              <a:ext cx="146" cy="144"/>
              <a:chOff x="886" y="1632"/>
              <a:chExt cx="146" cy="144"/>
            </a:xfrm>
          </p:grpSpPr>
          <p:sp>
            <p:nvSpPr>
              <p:cNvPr id="4216" name="Rectangle 13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Line 13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Line 13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2" name="Group 137"/>
            <p:cNvGrpSpPr>
              <a:grpSpLocks/>
            </p:cNvGrpSpPr>
            <p:nvPr/>
          </p:nvGrpSpPr>
          <p:grpSpPr bwMode="auto">
            <a:xfrm>
              <a:off x="1327" y="2448"/>
              <a:ext cx="146" cy="144"/>
              <a:chOff x="886" y="1632"/>
              <a:chExt cx="146" cy="144"/>
            </a:xfrm>
          </p:grpSpPr>
          <p:sp>
            <p:nvSpPr>
              <p:cNvPr id="4213" name="Rectangle 138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39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Line 14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3" name="Group 141"/>
            <p:cNvGrpSpPr>
              <a:grpSpLocks/>
            </p:cNvGrpSpPr>
            <p:nvPr/>
          </p:nvGrpSpPr>
          <p:grpSpPr bwMode="auto">
            <a:xfrm>
              <a:off x="720" y="2352"/>
              <a:ext cx="146" cy="144"/>
              <a:chOff x="886" y="1632"/>
              <a:chExt cx="146" cy="144"/>
            </a:xfrm>
          </p:grpSpPr>
          <p:sp>
            <p:nvSpPr>
              <p:cNvPr id="4210" name="Rectangle 14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Line 143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Line 14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4" name="Group 145"/>
            <p:cNvGrpSpPr>
              <a:grpSpLocks/>
            </p:cNvGrpSpPr>
            <p:nvPr/>
          </p:nvGrpSpPr>
          <p:grpSpPr bwMode="auto">
            <a:xfrm>
              <a:off x="1657" y="3216"/>
              <a:ext cx="146" cy="144"/>
              <a:chOff x="886" y="1632"/>
              <a:chExt cx="146" cy="144"/>
            </a:xfrm>
          </p:grpSpPr>
          <p:sp>
            <p:nvSpPr>
              <p:cNvPr id="4207" name="Rectangle 14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Line 14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Line 14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5" name="Group 149"/>
            <p:cNvGrpSpPr>
              <a:grpSpLocks/>
            </p:cNvGrpSpPr>
            <p:nvPr/>
          </p:nvGrpSpPr>
          <p:grpSpPr bwMode="auto">
            <a:xfrm>
              <a:off x="1521" y="3552"/>
              <a:ext cx="146" cy="144"/>
              <a:chOff x="886" y="1632"/>
              <a:chExt cx="146" cy="144"/>
            </a:xfrm>
          </p:grpSpPr>
          <p:sp>
            <p:nvSpPr>
              <p:cNvPr id="4204" name="Rectangle 15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Line 15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Line 15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6" name="Group 153"/>
            <p:cNvGrpSpPr>
              <a:grpSpLocks/>
            </p:cNvGrpSpPr>
            <p:nvPr/>
          </p:nvGrpSpPr>
          <p:grpSpPr bwMode="auto">
            <a:xfrm>
              <a:off x="2016" y="3552"/>
              <a:ext cx="146" cy="144"/>
              <a:chOff x="886" y="1632"/>
              <a:chExt cx="146" cy="144"/>
            </a:xfrm>
          </p:grpSpPr>
          <p:sp>
            <p:nvSpPr>
              <p:cNvPr id="4201" name="Rectangle 15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Line 15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Line 15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7" name="Group 157"/>
            <p:cNvGrpSpPr>
              <a:grpSpLocks/>
            </p:cNvGrpSpPr>
            <p:nvPr/>
          </p:nvGrpSpPr>
          <p:grpSpPr bwMode="auto">
            <a:xfrm>
              <a:off x="1680" y="3888"/>
              <a:ext cx="146" cy="144"/>
              <a:chOff x="886" y="1632"/>
              <a:chExt cx="146" cy="144"/>
            </a:xfrm>
          </p:grpSpPr>
          <p:sp>
            <p:nvSpPr>
              <p:cNvPr id="4198" name="Rectangle 158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Line 159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Line 16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8" name="Group 161"/>
            <p:cNvGrpSpPr>
              <a:grpSpLocks/>
            </p:cNvGrpSpPr>
            <p:nvPr/>
          </p:nvGrpSpPr>
          <p:grpSpPr bwMode="auto">
            <a:xfrm>
              <a:off x="1023" y="3552"/>
              <a:ext cx="146" cy="144"/>
              <a:chOff x="886" y="1632"/>
              <a:chExt cx="146" cy="144"/>
            </a:xfrm>
          </p:grpSpPr>
          <p:sp>
            <p:nvSpPr>
              <p:cNvPr id="4195" name="Rectangle 16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Line 163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Line 16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9" name="Group 165"/>
            <p:cNvGrpSpPr>
              <a:grpSpLocks/>
            </p:cNvGrpSpPr>
            <p:nvPr/>
          </p:nvGrpSpPr>
          <p:grpSpPr bwMode="auto">
            <a:xfrm>
              <a:off x="902" y="3888"/>
              <a:ext cx="146" cy="144"/>
              <a:chOff x="886" y="1632"/>
              <a:chExt cx="146" cy="144"/>
            </a:xfrm>
          </p:grpSpPr>
          <p:sp>
            <p:nvSpPr>
              <p:cNvPr id="4192" name="Rectangle 16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Line 16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Line 16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0" name="Group 169"/>
            <p:cNvGrpSpPr>
              <a:grpSpLocks/>
            </p:cNvGrpSpPr>
            <p:nvPr/>
          </p:nvGrpSpPr>
          <p:grpSpPr bwMode="auto">
            <a:xfrm>
              <a:off x="986" y="2786"/>
              <a:ext cx="146" cy="144"/>
              <a:chOff x="886" y="1632"/>
              <a:chExt cx="146" cy="144"/>
            </a:xfrm>
          </p:grpSpPr>
          <p:sp>
            <p:nvSpPr>
              <p:cNvPr id="4189" name="Rectangle 17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Line 17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Line 17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1" name="Group 173"/>
            <p:cNvGrpSpPr>
              <a:grpSpLocks/>
            </p:cNvGrpSpPr>
            <p:nvPr/>
          </p:nvGrpSpPr>
          <p:grpSpPr bwMode="auto">
            <a:xfrm>
              <a:off x="1662" y="2713"/>
              <a:ext cx="146" cy="144"/>
              <a:chOff x="886" y="1632"/>
              <a:chExt cx="146" cy="144"/>
            </a:xfrm>
          </p:grpSpPr>
          <p:sp>
            <p:nvSpPr>
              <p:cNvPr id="4186" name="Rectangle 17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Line 17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Line 17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2" name="Group 177"/>
            <p:cNvGrpSpPr>
              <a:grpSpLocks/>
            </p:cNvGrpSpPr>
            <p:nvPr/>
          </p:nvGrpSpPr>
          <p:grpSpPr bwMode="auto">
            <a:xfrm>
              <a:off x="1798" y="2255"/>
              <a:ext cx="146" cy="144"/>
              <a:chOff x="886" y="1632"/>
              <a:chExt cx="146" cy="144"/>
            </a:xfrm>
          </p:grpSpPr>
          <p:sp>
            <p:nvSpPr>
              <p:cNvPr id="4183" name="Rectangle 178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Line 179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Line 18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3" name="Group 181"/>
            <p:cNvGrpSpPr>
              <a:grpSpLocks/>
            </p:cNvGrpSpPr>
            <p:nvPr/>
          </p:nvGrpSpPr>
          <p:grpSpPr bwMode="auto">
            <a:xfrm>
              <a:off x="2129" y="2727"/>
              <a:ext cx="146" cy="144"/>
              <a:chOff x="886" y="1632"/>
              <a:chExt cx="146" cy="144"/>
            </a:xfrm>
          </p:grpSpPr>
          <p:sp>
            <p:nvSpPr>
              <p:cNvPr id="4180" name="Rectangle 18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183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Line 18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4" name="Group 185"/>
            <p:cNvGrpSpPr>
              <a:grpSpLocks/>
            </p:cNvGrpSpPr>
            <p:nvPr/>
          </p:nvGrpSpPr>
          <p:grpSpPr bwMode="auto">
            <a:xfrm>
              <a:off x="2256" y="2400"/>
              <a:ext cx="146" cy="144"/>
              <a:chOff x="886" y="1632"/>
              <a:chExt cx="146" cy="144"/>
            </a:xfrm>
          </p:grpSpPr>
          <p:sp>
            <p:nvSpPr>
              <p:cNvPr id="4177" name="Rectangle 18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8" name="Line 18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Line 18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5" name="Group 189"/>
            <p:cNvGrpSpPr>
              <a:grpSpLocks/>
            </p:cNvGrpSpPr>
            <p:nvPr/>
          </p:nvGrpSpPr>
          <p:grpSpPr bwMode="auto">
            <a:xfrm>
              <a:off x="2202" y="2010"/>
              <a:ext cx="146" cy="144"/>
              <a:chOff x="886" y="1632"/>
              <a:chExt cx="146" cy="144"/>
            </a:xfrm>
          </p:grpSpPr>
          <p:sp>
            <p:nvSpPr>
              <p:cNvPr id="4174" name="Rectangle 19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Line 19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Line 19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6" name="Group 193"/>
            <p:cNvGrpSpPr>
              <a:grpSpLocks/>
            </p:cNvGrpSpPr>
            <p:nvPr/>
          </p:nvGrpSpPr>
          <p:grpSpPr bwMode="auto">
            <a:xfrm>
              <a:off x="1703" y="1888"/>
              <a:ext cx="146" cy="144"/>
              <a:chOff x="886" y="1632"/>
              <a:chExt cx="146" cy="144"/>
            </a:xfrm>
          </p:grpSpPr>
          <p:sp>
            <p:nvSpPr>
              <p:cNvPr id="4171" name="Rectangle 19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Line 19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Line 19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7" name="Group 198"/>
            <p:cNvGrpSpPr>
              <a:grpSpLocks/>
            </p:cNvGrpSpPr>
            <p:nvPr/>
          </p:nvGrpSpPr>
          <p:grpSpPr bwMode="auto">
            <a:xfrm>
              <a:off x="1536" y="1344"/>
              <a:ext cx="146" cy="144"/>
              <a:chOff x="886" y="1632"/>
              <a:chExt cx="146" cy="144"/>
            </a:xfrm>
          </p:grpSpPr>
          <p:sp>
            <p:nvSpPr>
              <p:cNvPr id="4168" name="Rectangle 19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Line 20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20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228"/>
          <p:cNvGrpSpPr>
            <a:grpSpLocks/>
          </p:cNvGrpSpPr>
          <p:nvPr/>
        </p:nvGrpSpPr>
        <p:grpSpPr bwMode="auto">
          <a:xfrm>
            <a:off x="7083425" y="3265488"/>
            <a:ext cx="231775" cy="228600"/>
            <a:chOff x="886" y="1632"/>
            <a:chExt cx="146" cy="144"/>
          </a:xfrm>
        </p:grpSpPr>
        <p:sp>
          <p:nvSpPr>
            <p:cNvPr id="4122" name="Rectangle 229"/>
            <p:cNvSpPr>
              <a:spLocks noChangeArrowheads="1"/>
            </p:cNvSpPr>
            <p:nvPr/>
          </p:nvSpPr>
          <p:spPr bwMode="auto">
            <a:xfrm>
              <a:off x="912" y="1680"/>
              <a:ext cx="96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230"/>
            <p:cNvSpPr>
              <a:spLocks noChangeShapeType="1"/>
            </p:cNvSpPr>
            <p:nvPr/>
          </p:nvSpPr>
          <p:spPr bwMode="auto">
            <a:xfrm flipV="1">
              <a:off x="886" y="1632"/>
              <a:ext cx="7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31"/>
            <p:cNvSpPr>
              <a:spLocks noChangeShapeType="1"/>
            </p:cNvSpPr>
            <p:nvPr/>
          </p:nvSpPr>
          <p:spPr bwMode="auto">
            <a:xfrm>
              <a:off x="960" y="1632"/>
              <a:ext cx="7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873" name="Freeform 233"/>
          <p:cNvSpPr>
            <a:spLocks/>
          </p:cNvSpPr>
          <p:nvPr/>
        </p:nvSpPr>
        <p:spPr bwMode="auto">
          <a:xfrm rot="-5929222">
            <a:off x="4818063" y="1657350"/>
            <a:ext cx="3811587" cy="3541713"/>
          </a:xfrm>
          <a:custGeom>
            <a:avLst/>
            <a:gdLst>
              <a:gd name="T0" fmla="*/ 571 w 1443"/>
              <a:gd name="T1" fmla="*/ 13 h 1296"/>
              <a:gd name="T2" fmla="*/ 811 w 1443"/>
              <a:gd name="T3" fmla="*/ 4 h 1296"/>
              <a:gd name="T4" fmla="*/ 993 w 1443"/>
              <a:gd name="T5" fmla="*/ 49 h 1296"/>
              <a:gd name="T6" fmla="*/ 1052 w 1443"/>
              <a:gd name="T7" fmla="*/ 81 h 1296"/>
              <a:gd name="T8" fmla="*/ 1152 w 1443"/>
              <a:gd name="T9" fmla="*/ 117 h 1296"/>
              <a:gd name="T10" fmla="*/ 1238 w 1443"/>
              <a:gd name="T11" fmla="*/ 172 h 1296"/>
              <a:gd name="T12" fmla="*/ 1297 w 1443"/>
              <a:gd name="T13" fmla="*/ 221 h 1296"/>
              <a:gd name="T14" fmla="*/ 1419 w 1443"/>
              <a:gd name="T15" fmla="*/ 516 h 1296"/>
              <a:gd name="T16" fmla="*/ 1319 w 1443"/>
              <a:gd name="T17" fmla="*/ 838 h 1296"/>
              <a:gd name="T18" fmla="*/ 1247 w 1443"/>
              <a:gd name="T19" fmla="*/ 911 h 1296"/>
              <a:gd name="T20" fmla="*/ 1229 w 1443"/>
              <a:gd name="T21" fmla="*/ 933 h 1296"/>
              <a:gd name="T22" fmla="*/ 1211 w 1443"/>
              <a:gd name="T23" fmla="*/ 943 h 1296"/>
              <a:gd name="T24" fmla="*/ 1201 w 1443"/>
              <a:gd name="T25" fmla="*/ 965 h 1296"/>
              <a:gd name="T26" fmla="*/ 1133 w 1443"/>
              <a:gd name="T27" fmla="*/ 1083 h 1296"/>
              <a:gd name="T28" fmla="*/ 1043 w 1443"/>
              <a:gd name="T29" fmla="*/ 1183 h 1296"/>
              <a:gd name="T30" fmla="*/ 1002 w 1443"/>
              <a:gd name="T31" fmla="*/ 1215 h 1296"/>
              <a:gd name="T32" fmla="*/ 943 w 1443"/>
              <a:gd name="T33" fmla="*/ 1233 h 1296"/>
              <a:gd name="T34" fmla="*/ 607 w 1443"/>
              <a:gd name="T35" fmla="*/ 1296 h 1296"/>
              <a:gd name="T36" fmla="*/ 489 w 1443"/>
              <a:gd name="T37" fmla="*/ 1242 h 1296"/>
              <a:gd name="T38" fmla="*/ 272 w 1443"/>
              <a:gd name="T39" fmla="*/ 1156 h 1296"/>
              <a:gd name="T40" fmla="*/ 86 w 1443"/>
              <a:gd name="T41" fmla="*/ 1020 h 1296"/>
              <a:gd name="T42" fmla="*/ 31 w 1443"/>
              <a:gd name="T43" fmla="*/ 902 h 1296"/>
              <a:gd name="T44" fmla="*/ 0 w 1443"/>
              <a:gd name="T45" fmla="*/ 784 h 1296"/>
              <a:gd name="T46" fmla="*/ 72 w 1443"/>
              <a:gd name="T47" fmla="*/ 575 h 1296"/>
              <a:gd name="T48" fmla="*/ 113 w 1443"/>
              <a:gd name="T49" fmla="*/ 521 h 1296"/>
              <a:gd name="T50" fmla="*/ 136 w 1443"/>
              <a:gd name="T51" fmla="*/ 484 h 1296"/>
              <a:gd name="T52" fmla="*/ 190 w 1443"/>
              <a:gd name="T53" fmla="*/ 412 h 1296"/>
              <a:gd name="T54" fmla="*/ 235 w 1443"/>
              <a:gd name="T55" fmla="*/ 353 h 1296"/>
              <a:gd name="T56" fmla="*/ 281 w 1443"/>
              <a:gd name="T57" fmla="*/ 276 h 1296"/>
              <a:gd name="T58" fmla="*/ 408 w 1443"/>
              <a:gd name="T59" fmla="*/ 126 h 1296"/>
              <a:gd name="T60" fmla="*/ 462 w 1443"/>
              <a:gd name="T61" fmla="*/ 90 h 1296"/>
              <a:gd name="T62" fmla="*/ 526 w 1443"/>
              <a:gd name="T63" fmla="*/ 35 h 1296"/>
              <a:gd name="T64" fmla="*/ 571 w 1443"/>
              <a:gd name="T65" fmla="*/ 13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3"/>
              <a:gd name="T100" fmla="*/ 0 h 1296"/>
              <a:gd name="T101" fmla="*/ 1443 w 1443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3" h="1296">
                <a:moveTo>
                  <a:pt x="571" y="13"/>
                </a:moveTo>
                <a:cubicBezTo>
                  <a:pt x="666" y="1"/>
                  <a:pt x="687" y="0"/>
                  <a:pt x="811" y="4"/>
                </a:cubicBezTo>
                <a:cubicBezTo>
                  <a:pt x="872" y="16"/>
                  <a:pt x="936" y="23"/>
                  <a:pt x="993" y="49"/>
                </a:cubicBezTo>
                <a:cubicBezTo>
                  <a:pt x="1013" y="58"/>
                  <a:pt x="1031" y="72"/>
                  <a:pt x="1052" y="81"/>
                </a:cubicBezTo>
                <a:cubicBezTo>
                  <a:pt x="1085" y="95"/>
                  <a:pt x="1120" y="101"/>
                  <a:pt x="1152" y="117"/>
                </a:cubicBezTo>
                <a:cubicBezTo>
                  <a:pt x="1200" y="141"/>
                  <a:pt x="1188" y="132"/>
                  <a:pt x="1238" y="172"/>
                </a:cubicBezTo>
                <a:cubicBezTo>
                  <a:pt x="1258" y="188"/>
                  <a:pt x="1297" y="221"/>
                  <a:pt x="1297" y="221"/>
                </a:cubicBezTo>
                <a:cubicBezTo>
                  <a:pt x="1336" y="320"/>
                  <a:pt x="1376" y="419"/>
                  <a:pt x="1419" y="516"/>
                </a:cubicBezTo>
                <a:cubicBezTo>
                  <a:pt x="1443" y="637"/>
                  <a:pt x="1387" y="742"/>
                  <a:pt x="1319" y="838"/>
                </a:cubicBezTo>
                <a:cubicBezTo>
                  <a:pt x="1292" y="876"/>
                  <a:pt x="1286" y="891"/>
                  <a:pt x="1247" y="911"/>
                </a:cubicBezTo>
                <a:cubicBezTo>
                  <a:pt x="1241" y="918"/>
                  <a:pt x="1236" y="927"/>
                  <a:pt x="1229" y="933"/>
                </a:cubicBezTo>
                <a:cubicBezTo>
                  <a:pt x="1224" y="938"/>
                  <a:pt x="1216" y="938"/>
                  <a:pt x="1211" y="943"/>
                </a:cubicBezTo>
                <a:cubicBezTo>
                  <a:pt x="1206" y="949"/>
                  <a:pt x="1205" y="958"/>
                  <a:pt x="1201" y="965"/>
                </a:cubicBezTo>
                <a:cubicBezTo>
                  <a:pt x="1178" y="1004"/>
                  <a:pt x="1153" y="1042"/>
                  <a:pt x="1133" y="1083"/>
                </a:cubicBezTo>
                <a:cubicBezTo>
                  <a:pt x="1124" y="1133"/>
                  <a:pt x="1081" y="1157"/>
                  <a:pt x="1043" y="1183"/>
                </a:cubicBezTo>
                <a:cubicBezTo>
                  <a:pt x="1029" y="1193"/>
                  <a:pt x="1016" y="1204"/>
                  <a:pt x="1002" y="1215"/>
                </a:cubicBezTo>
                <a:cubicBezTo>
                  <a:pt x="998" y="1218"/>
                  <a:pt x="945" y="1232"/>
                  <a:pt x="943" y="1233"/>
                </a:cubicBezTo>
                <a:cubicBezTo>
                  <a:pt x="838" y="1272"/>
                  <a:pt x="718" y="1282"/>
                  <a:pt x="607" y="1296"/>
                </a:cubicBezTo>
                <a:cubicBezTo>
                  <a:pt x="540" y="1283"/>
                  <a:pt x="542" y="1265"/>
                  <a:pt x="489" y="1242"/>
                </a:cubicBezTo>
                <a:cubicBezTo>
                  <a:pt x="419" y="1211"/>
                  <a:pt x="339" y="1193"/>
                  <a:pt x="272" y="1156"/>
                </a:cubicBezTo>
                <a:cubicBezTo>
                  <a:pt x="209" y="1121"/>
                  <a:pt x="137" y="1071"/>
                  <a:pt x="86" y="1020"/>
                </a:cubicBezTo>
                <a:cubicBezTo>
                  <a:pt x="70" y="979"/>
                  <a:pt x="48" y="943"/>
                  <a:pt x="31" y="902"/>
                </a:cubicBezTo>
                <a:cubicBezTo>
                  <a:pt x="26" y="857"/>
                  <a:pt x="25" y="820"/>
                  <a:pt x="0" y="784"/>
                </a:cubicBezTo>
                <a:cubicBezTo>
                  <a:pt x="8" y="701"/>
                  <a:pt x="23" y="642"/>
                  <a:pt x="72" y="575"/>
                </a:cubicBezTo>
                <a:cubicBezTo>
                  <a:pt x="85" y="557"/>
                  <a:pt x="99" y="539"/>
                  <a:pt x="113" y="521"/>
                </a:cubicBezTo>
                <a:cubicBezTo>
                  <a:pt x="122" y="509"/>
                  <a:pt x="136" y="484"/>
                  <a:pt x="136" y="484"/>
                </a:cubicBezTo>
                <a:cubicBezTo>
                  <a:pt x="144" y="459"/>
                  <a:pt x="171" y="431"/>
                  <a:pt x="190" y="412"/>
                </a:cubicBezTo>
                <a:cubicBezTo>
                  <a:pt x="199" y="388"/>
                  <a:pt x="219" y="373"/>
                  <a:pt x="235" y="353"/>
                </a:cubicBezTo>
                <a:cubicBezTo>
                  <a:pt x="254" y="329"/>
                  <a:pt x="265" y="301"/>
                  <a:pt x="281" y="276"/>
                </a:cubicBezTo>
                <a:cubicBezTo>
                  <a:pt x="319" y="219"/>
                  <a:pt x="360" y="174"/>
                  <a:pt x="408" y="126"/>
                </a:cubicBezTo>
                <a:cubicBezTo>
                  <a:pt x="422" y="112"/>
                  <a:pt x="446" y="101"/>
                  <a:pt x="462" y="90"/>
                </a:cubicBezTo>
                <a:cubicBezTo>
                  <a:pt x="485" y="74"/>
                  <a:pt x="504" y="51"/>
                  <a:pt x="526" y="35"/>
                </a:cubicBezTo>
                <a:cubicBezTo>
                  <a:pt x="536" y="28"/>
                  <a:pt x="578" y="13"/>
                  <a:pt x="571" y="13"/>
                </a:cubicBezTo>
                <a:close/>
              </a:path>
            </a:pathLst>
          </a:custGeom>
          <a:solidFill>
            <a:srgbClr val="CC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72" name="Freeform 232"/>
          <p:cNvSpPr>
            <a:spLocks/>
          </p:cNvSpPr>
          <p:nvPr/>
        </p:nvSpPr>
        <p:spPr bwMode="auto">
          <a:xfrm>
            <a:off x="6172200" y="2589213"/>
            <a:ext cx="2138363" cy="2032000"/>
          </a:xfrm>
          <a:custGeom>
            <a:avLst/>
            <a:gdLst>
              <a:gd name="T0" fmla="*/ 571 w 1443"/>
              <a:gd name="T1" fmla="*/ 13 h 1296"/>
              <a:gd name="T2" fmla="*/ 811 w 1443"/>
              <a:gd name="T3" fmla="*/ 4 h 1296"/>
              <a:gd name="T4" fmla="*/ 993 w 1443"/>
              <a:gd name="T5" fmla="*/ 49 h 1296"/>
              <a:gd name="T6" fmla="*/ 1052 w 1443"/>
              <a:gd name="T7" fmla="*/ 81 h 1296"/>
              <a:gd name="T8" fmla="*/ 1152 w 1443"/>
              <a:gd name="T9" fmla="*/ 117 h 1296"/>
              <a:gd name="T10" fmla="*/ 1238 w 1443"/>
              <a:gd name="T11" fmla="*/ 172 h 1296"/>
              <a:gd name="T12" fmla="*/ 1297 w 1443"/>
              <a:gd name="T13" fmla="*/ 221 h 1296"/>
              <a:gd name="T14" fmla="*/ 1419 w 1443"/>
              <a:gd name="T15" fmla="*/ 516 h 1296"/>
              <a:gd name="T16" fmla="*/ 1319 w 1443"/>
              <a:gd name="T17" fmla="*/ 838 h 1296"/>
              <a:gd name="T18" fmla="*/ 1247 w 1443"/>
              <a:gd name="T19" fmla="*/ 911 h 1296"/>
              <a:gd name="T20" fmla="*/ 1229 w 1443"/>
              <a:gd name="T21" fmla="*/ 933 h 1296"/>
              <a:gd name="T22" fmla="*/ 1211 w 1443"/>
              <a:gd name="T23" fmla="*/ 943 h 1296"/>
              <a:gd name="T24" fmla="*/ 1201 w 1443"/>
              <a:gd name="T25" fmla="*/ 965 h 1296"/>
              <a:gd name="T26" fmla="*/ 1133 w 1443"/>
              <a:gd name="T27" fmla="*/ 1083 h 1296"/>
              <a:gd name="T28" fmla="*/ 1043 w 1443"/>
              <a:gd name="T29" fmla="*/ 1183 h 1296"/>
              <a:gd name="T30" fmla="*/ 1002 w 1443"/>
              <a:gd name="T31" fmla="*/ 1215 h 1296"/>
              <a:gd name="T32" fmla="*/ 943 w 1443"/>
              <a:gd name="T33" fmla="*/ 1233 h 1296"/>
              <a:gd name="T34" fmla="*/ 607 w 1443"/>
              <a:gd name="T35" fmla="*/ 1296 h 1296"/>
              <a:gd name="T36" fmla="*/ 489 w 1443"/>
              <a:gd name="T37" fmla="*/ 1242 h 1296"/>
              <a:gd name="T38" fmla="*/ 272 w 1443"/>
              <a:gd name="T39" fmla="*/ 1156 h 1296"/>
              <a:gd name="T40" fmla="*/ 86 w 1443"/>
              <a:gd name="T41" fmla="*/ 1020 h 1296"/>
              <a:gd name="T42" fmla="*/ 31 w 1443"/>
              <a:gd name="T43" fmla="*/ 902 h 1296"/>
              <a:gd name="T44" fmla="*/ 0 w 1443"/>
              <a:gd name="T45" fmla="*/ 784 h 1296"/>
              <a:gd name="T46" fmla="*/ 72 w 1443"/>
              <a:gd name="T47" fmla="*/ 575 h 1296"/>
              <a:gd name="T48" fmla="*/ 113 w 1443"/>
              <a:gd name="T49" fmla="*/ 521 h 1296"/>
              <a:gd name="T50" fmla="*/ 136 w 1443"/>
              <a:gd name="T51" fmla="*/ 484 h 1296"/>
              <a:gd name="T52" fmla="*/ 190 w 1443"/>
              <a:gd name="T53" fmla="*/ 412 h 1296"/>
              <a:gd name="T54" fmla="*/ 235 w 1443"/>
              <a:gd name="T55" fmla="*/ 353 h 1296"/>
              <a:gd name="T56" fmla="*/ 281 w 1443"/>
              <a:gd name="T57" fmla="*/ 276 h 1296"/>
              <a:gd name="T58" fmla="*/ 408 w 1443"/>
              <a:gd name="T59" fmla="*/ 126 h 1296"/>
              <a:gd name="T60" fmla="*/ 462 w 1443"/>
              <a:gd name="T61" fmla="*/ 90 h 1296"/>
              <a:gd name="T62" fmla="*/ 526 w 1443"/>
              <a:gd name="T63" fmla="*/ 35 h 1296"/>
              <a:gd name="T64" fmla="*/ 571 w 1443"/>
              <a:gd name="T65" fmla="*/ 13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3"/>
              <a:gd name="T100" fmla="*/ 0 h 1296"/>
              <a:gd name="T101" fmla="*/ 1443 w 1443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3" h="1296">
                <a:moveTo>
                  <a:pt x="571" y="13"/>
                </a:moveTo>
                <a:cubicBezTo>
                  <a:pt x="666" y="1"/>
                  <a:pt x="687" y="0"/>
                  <a:pt x="811" y="4"/>
                </a:cubicBezTo>
                <a:cubicBezTo>
                  <a:pt x="872" y="16"/>
                  <a:pt x="936" y="23"/>
                  <a:pt x="993" y="49"/>
                </a:cubicBezTo>
                <a:cubicBezTo>
                  <a:pt x="1013" y="58"/>
                  <a:pt x="1031" y="72"/>
                  <a:pt x="1052" y="81"/>
                </a:cubicBezTo>
                <a:cubicBezTo>
                  <a:pt x="1085" y="95"/>
                  <a:pt x="1120" y="101"/>
                  <a:pt x="1152" y="117"/>
                </a:cubicBezTo>
                <a:cubicBezTo>
                  <a:pt x="1200" y="141"/>
                  <a:pt x="1188" y="132"/>
                  <a:pt x="1238" y="172"/>
                </a:cubicBezTo>
                <a:cubicBezTo>
                  <a:pt x="1258" y="188"/>
                  <a:pt x="1297" y="221"/>
                  <a:pt x="1297" y="221"/>
                </a:cubicBezTo>
                <a:cubicBezTo>
                  <a:pt x="1336" y="320"/>
                  <a:pt x="1376" y="419"/>
                  <a:pt x="1419" y="516"/>
                </a:cubicBezTo>
                <a:cubicBezTo>
                  <a:pt x="1443" y="637"/>
                  <a:pt x="1387" y="742"/>
                  <a:pt x="1319" y="838"/>
                </a:cubicBezTo>
                <a:cubicBezTo>
                  <a:pt x="1292" y="876"/>
                  <a:pt x="1286" y="891"/>
                  <a:pt x="1247" y="911"/>
                </a:cubicBezTo>
                <a:cubicBezTo>
                  <a:pt x="1241" y="918"/>
                  <a:pt x="1236" y="927"/>
                  <a:pt x="1229" y="933"/>
                </a:cubicBezTo>
                <a:cubicBezTo>
                  <a:pt x="1224" y="938"/>
                  <a:pt x="1216" y="938"/>
                  <a:pt x="1211" y="943"/>
                </a:cubicBezTo>
                <a:cubicBezTo>
                  <a:pt x="1206" y="949"/>
                  <a:pt x="1205" y="958"/>
                  <a:pt x="1201" y="965"/>
                </a:cubicBezTo>
                <a:cubicBezTo>
                  <a:pt x="1178" y="1004"/>
                  <a:pt x="1153" y="1042"/>
                  <a:pt x="1133" y="1083"/>
                </a:cubicBezTo>
                <a:cubicBezTo>
                  <a:pt x="1124" y="1133"/>
                  <a:pt x="1081" y="1157"/>
                  <a:pt x="1043" y="1183"/>
                </a:cubicBezTo>
                <a:cubicBezTo>
                  <a:pt x="1029" y="1193"/>
                  <a:pt x="1016" y="1204"/>
                  <a:pt x="1002" y="1215"/>
                </a:cubicBezTo>
                <a:cubicBezTo>
                  <a:pt x="998" y="1218"/>
                  <a:pt x="945" y="1232"/>
                  <a:pt x="943" y="1233"/>
                </a:cubicBezTo>
                <a:cubicBezTo>
                  <a:pt x="838" y="1272"/>
                  <a:pt x="718" y="1282"/>
                  <a:pt x="607" y="1296"/>
                </a:cubicBezTo>
                <a:cubicBezTo>
                  <a:pt x="540" y="1283"/>
                  <a:pt x="542" y="1265"/>
                  <a:pt x="489" y="1242"/>
                </a:cubicBezTo>
                <a:cubicBezTo>
                  <a:pt x="419" y="1211"/>
                  <a:pt x="339" y="1193"/>
                  <a:pt x="272" y="1156"/>
                </a:cubicBezTo>
                <a:cubicBezTo>
                  <a:pt x="209" y="1121"/>
                  <a:pt x="137" y="1071"/>
                  <a:pt x="86" y="1020"/>
                </a:cubicBezTo>
                <a:cubicBezTo>
                  <a:pt x="70" y="979"/>
                  <a:pt x="48" y="943"/>
                  <a:pt x="31" y="902"/>
                </a:cubicBezTo>
                <a:cubicBezTo>
                  <a:pt x="26" y="857"/>
                  <a:pt x="25" y="820"/>
                  <a:pt x="0" y="784"/>
                </a:cubicBezTo>
                <a:cubicBezTo>
                  <a:pt x="8" y="701"/>
                  <a:pt x="23" y="642"/>
                  <a:pt x="72" y="575"/>
                </a:cubicBezTo>
                <a:cubicBezTo>
                  <a:pt x="85" y="557"/>
                  <a:pt x="99" y="539"/>
                  <a:pt x="113" y="521"/>
                </a:cubicBezTo>
                <a:cubicBezTo>
                  <a:pt x="122" y="509"/>
                  <a:pt x="136" y="484"/>
                  <a:pt x="136" y="484"/>
                </a:cubicBezTo>
                <a:cubicBezTo>
                  <a:pt x="144" y="459"/>
                  <a:pt x="171" y="431"/>
                  <a:pt x="190" y="412"/>
                </a:cubicBezTo>
                <a:cubicBezTo>
                  <a:pt x="199" y="388"/>
                  <a:pt x="219" y="373"/>
                  <a:pt x="235" y="353"/>
                </a:cubicBezTo>
                <a:cubicBezTo>
                  <a:pt x="254" y="329"/>
                  <a:pt x="265" y="301"/>
                  <a:pt x="281" y="276"/>
                </a:cubicBezTo>
                <a:cubicBezTo>
                  <a:pt x="319" y="219"/>
                  <a:pt x="360" y="174"/>
                  <a:pt x="408" y="126"/>
                </a:cubicBezTo>
                <a:cubicBezTo>
                  <a:pt x="422" y="112"/>
                  <a:pt x="446" y="101"/>
                  <a:pt x="462" y="90"/>
                </a:cubicBezTo>
                <a:cubicBezTo>
                  <a:pt x="485" y="74"/>
                  <a:pt x="504" y="51"/>
                  <a:pt x="526" y="35"/>
                </a:cubicBezTo>
                <a:cubicBezTo>
                  <a:pt x="536" y="28"/>
                  <a:pt x="578" y="13"/>
                  <a:pt x="571" y="13"/>
                </a:cubicBezTo>
                <a:close/>
              </a:path>
            </a:pathLst>
          </a:custGeom>
          <a:solidFill>
            <a:srgbClr val="CC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74" name="Freeform 234"/>
          <p:cNvSpPr>
            <a:spLocks/>
          </p:cNvSpPr>
          <p:nvPr/>
        </p:nvSpPr>
        <p:spPr bwMode="auto">
          <a:xfrm rot="-3576898">
            <a:off x="6488113" y="5218112"/>
            <a:ext cx="882650" cy="1082675"/>
          </a:xfrm>
          <a:custGeom>
            <a:avLst/>
            <a:gdLst>
              <a:gd name="T0" fmla="*/ 571 w 1443"/>
              <a:gd name="T1" fmla="*/ 13 h 1296"/>
              <a:gd name="T2" fmla="*/ 811 w 1443"/>
              <a:gd name="T3" fmla="*/ 4 h 1296"/>
              <a:gd name="T4" fmla="*/ 993 w 1443"/>
              <a:gd name="T5" fmla="*/ 49 h 1296"/>
              <a:gd name="T6" fmla="*/ 1052 w 1443"/>
              <a:gd name="T7" fmla="*/ 81 h 1296"/>
              <a:gd name="T8" fmla="*/ 1152 w 1443"/>
              <a:gd name="T9" fmla="*/ 117 h 1296"/>
              <a:gd name="T10" fmla="*/ 1238 w 1443"/>
              <a:gd name="T11" fmla="*/ 172 h 1296"/>
              <a:gd name="T12" fmla="*/ 1297 w 1443"/>
              <a:gd name="T13" fmla="*/ 221 h 1296"/>
              <a:gd name="T14" fmla="*/ 1419 w 1443"/>
              <a:gd name="T15" fmla="*/ 516 h 1296"/>
              <a:gd name="T16" fmla="*/ 1319 w 1443"/>
              <a:gd name="T17" fmla="*/ 838 h 1296"/>
              <a:gd name="T18" fmla="*/ 1247 w 1443"/>
              <a:gd name="T19" fmla="*/ 911 h 1296"/>
              <a:gd name="T20" fmla="*/ 1229 w 1443"/>
              <a:gd name="T21" fmla="*/ 933 h 1296"/>
              <a:gd name="T22" fmla="*/ 1211 w 1443"/>
              <a:gd name="T23" fmla="*/ 943 h 1296"/>
              <a:gd name="T24" fmla="*/ 1201 w 1443"/>
              <a:gd name="T25" fmla="*/ 965 h 1296"/>
              <a:gd name="T26" fmla="*/ 1133 w 1443"/>
              <a:gd name="T27" fmla="*/ 1083 h 1296"/>
              <a:gd name="T28" fmla="*/ 1043 w 1443"/>
              <a:gd name="T29" fmla="*/ 1183 h 1296"/>
              <a:gd name="T30" fmla="*/ 1002 w 1443"/>
              <a:gd name="T31" fmla="*/ 1215 h 1296"/>
              <a:gd name="T32" fmla="*/ 943 w 1443"/>
              <a:gd name="T33" fmla="*/ 1233 h 1296"/>
              <a:gd name="T34" fmla="*/ 607 w 1443"/>
              <a:gd name="T35" fmla="*/ 1296 h 1296"/>
              <a:gd name="T36" fmla="*/ 489 w 1443"/>
              <a:gd name="T37" fmla="*/ 1242 h 1296"/>
              <a:gd name="T38" fmla="*/ 272 w 1443"/>
              <a:gd name="T39" fmla="*/ 1156 h 1296"/>
              <a:gd name="T40" fmla="*/ 86 w 1443"/>
              <a:gd name="T41" fmla="*/ 1020 h 1296"/>
              <a:gd name="T42" fmla="*/ 31 w 1443"/>
              <a:gd name="T43" fmla="*/ 902 h 1296"/>
              <a:gd name="T44" fmla="*/ 0 w 1443"/>
              <a:gd name="T45" fmla="*/ 784 h 1296"/>
              <a:gd name="T46" fmla="*/ 72 w 1443"/>
              <a:gd name="T47" fmla="*/ 575 h 1296"/>
              <a:gd name="T48" fmla="*/ 113 w 1443"/>
              <a:gd name="T49" fmla="*/ 521 h 1296"/>
              <a:gd name="T50" fmla="*/ 136 w 1443"/>
              <a:gd name="T51" fmla="*/ 484 h 1296"/>
              <a:gd name="T52" fmla="*/ 190 w 1443"/>
              <a:gd name="T53" fmla="*/ 412 h 1296"/>
              <a:gd name="T54" fmla="*/ 235 w 1443"/>
              <a:gd name="T55" fmla="*/ 353 h 1296"/>
              <a:gd name="T56" fmla="*/ 281 w 1443"/>
              <a:gd name="T57" fmla="*/ 276 h 1296"/>
              <a:gd name="T58" fmla="*/ 408 w 1443"/>
              <a:gd name="T59" fmla="*/ 126 h 1296"/>
              <a:gd name="T60" fmla="*/ 462 w 1443"/>
              <a:gd name="T61" fmla="*/ 90 h 1296"/>
              <a:gd name="T62" fmla="*/ 526 w 1443"/>
              <a:gd name="T63" fmla="*/ 35 h 1296"/>
              <a:gd name="T64" fmla="*/ 571 w 1443"/>
              <a:gd name="T65" fmla="*/ 13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3"/>
              <a:gd name="T100" fmla="*/ 0 h 1296"/>
              <a:gd name="T101" fmla="*/ 1443 w 1443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3" h="1296">
                <a:moveTo>
                  <a:pt x="571" y="13"/>
                </a:moveTo>
                <a:cubicBezTo>
                  <a:pt x="666" y="1"/>
                  <a:pt x="687" y="0"/>
                  <a:pt x="811" y="4"/>
                </a:cubicBezTo>
                <a:cubicBezTo>
                  <a:pt x="872" y="16"/>
                  <a:pt x="936" y="23"/>
                  <a:pt x="993" y="49"/>
                </a:cubicBezTo>
                <a:cubicBezTo>
                  <a:pt x="1013" y="58"/>
                  <a:pt x="1031" y="72"/>
                  <a:pt x="1052" y="81"/>
                </a:cubicBezTo>
                <a:cubicBezTo>
                  <a:pt x="1085" y="95"/>
                  <a:pt x="1120" y="101"/>
                  <a:pt x="1152" y="117"/>
                </a:cubicBezTo>
                <a:cubicBezTo>
                  <a:pt x="1200" y="141"/>
                  <a:pt x="1188" y="132"/>
                  <a:pt x="1238" y="172"/>
                </a:cubicBezTo>
                <a:cubicBezTo>
                  <a:pt x="1258" y="188"/>
                  <a:pt x="1297" y="221"/>
                  <a:pt x="1297" y="221"/>
                </a:cubicBezTo>
                <a:cubicBezTo>
                  <a:pt x="1336" y="320"/>
                  <a:pt x="1376" y="419"/>
                  <a:pt x="1419" y="516"/>
                </a:cubicBezTo>
                <a:cubicBezTo>
                  <a:pt x="1443" y="637"/>
                  <a:pt x="1387" y="742"/>
                  <a:pt x="1319" y="838"/>
                </a:cubicBezTo>
                <a:cubicBezTo>
                  <a:pt x="1292" y="876"/>
                  <a:pt x="1286" y="891"/>
                  <a:pt x="1247" y="911"/>
                </a:cubicBezTo>
                <a:cubicBezTo>
                  <a:pt x="1241" y="918"/>
                  <a:pt x="1236" y="927"/>
                  <a:pt x="1229" y="933"/>
                </a:cubicBezTo>
                <a:cubicBezTo>
                  <a:pt x="1224" y="938"/>
                  <a:pt x="1216" y="938"/>
                  <a:pt x="1211" y="943"/>
                </a:cubicBezTo>
                <a:cubicBezTo>
                  <a:pt x="1206" y="949"/>
                  <a:pt x="1205" y="958"/>
                  <a:pt x="1201" y="965"/>
                </a:cubicBezTo>
                <a:cubicBezTo>
                  <a:pt x="1178" y="1004"/>
                  <a:pt x="1153" y="1042"/>
                  <a:pt x="1133" y="1083"/>
                </a:cubicBezTo>
                <a:cubicBezTo>
                  <a:pt x="1124" y="1133"/>
                  <a:pt x="1081" y="1157"/>
                  <a:pt x="1043" y="1183"/>
                </a:cubicBezTo>
                <a:cubicBezTo>
                  <a:pt x="1029" y="1193"/>
                  <a:pt x="1016" y="1204"/>
                  <a:pt x="1002" y="1215"/>
                </a:cubicBezTo>
                <a:cubicBezTo>
                  <a:pt x="998" y="1218"/>
                  <a:pt x="945" y="1232"/>
                  <a:pt x="943" y="1233"/>
                </a:cubicBezTo>
                <a:cubicBezTo>
                  <a:pt x="838" y="1272"/>
                  <a:pt x="718" y="1282"/>
                  <a:pt x="607" y="1296"/>
                </a:cubicBezTo>
                <a:cubicBezTo>
                  <a:pt x="540" y="1283"/>
                  <a:pt x="542" y="1265"/>
                  <a:pt x="489" y="1242"/>
                </a:cubicBezTo>
                <a:cubicBezTo>
                  <a:pt x="419" y="1211"/>
                  <a:pt x="339" y="1193"/>
                  <a:pt x="272" y="1156"/>
                </a:cubicBezTo>
                <a:cubicBezTo>
                  <a:pt x="209" y="1121"/>
                  <a:pt x="137" y="1071"/>
                  <a:pt x="86" y="1020"/>
                </a:cubicBezTo>
                <a:cubicBezTo>
                  <a:pt x="70" y="979"/>
                  <a:pt x="48" y="943"/>
                  <a:pt x="31" y="902"/>
                </a:cubicBezTo>
                <a:cubicBezTo>
                  <a:pt x="26" y="857"/>
                  <a:pt x="25" y="820"/>
                  <a:pt x="0" y="784"/>
                </a:cubicBezTo>
                <a:cubicBezTo>
                  <a:pt x="8" y="701"/>
                  <a:pt x="23" y="642"/>
                  <a:pt x="72" y="575"/>
                </a:cubicBezTo>
                <a:cubicBezTo>
                  <a:pt x="85" y="557"/>
                  <a:pt x="99" y="539"/>
                  <a:pt x="113" y="521"/>
                </a:cubicBezTo>
                <a:cubicBezTo>
                  <a:pt x="122" y="509"/>
                  <a:pt x="136" y="484"/>
                  <a:pt x="136" y="484"/>
                </a:cubicBezTo>
                <a:cubicBezTo>
                  <a:pt x="144" y="459"/>
                  <a:pt x="171" y="431"/>
                  <a:pt x="190" y="412"/>
                </a:cubicBezTo>
                <a:cubicBezTo>
                  <a:pt x="199" y="388"/>
                  <a:pt x="219" y="373"/>
                  <a:pt x="235" y="353"/>
                </a:cubicBezTo>
                <a:cubicBezTo>
                  <a:pt x="254" y="329"/>
                  <a:pt x="265" y="301"/>
                  <a:pt x="281" y="276"/>
                </a:cubicBezTo>
                <a:cubicBezTo>
                  <a:pt x="319" y="219"/>
                  <a:pt x="360" y="174"/>
                  <a:pt x="408" y="126"/>
                </a:cubicBezTo>
                <a:cubicBezTo>
                  <a:pt x="422" y="112"/>
                  <a:pt x="446" y="101"/>
                  <a:pt x="462" y="90"/>
                </a:cubicBezTo>
                <a:cubicBezTo>
                  <a:pt x="485" y="74"/>
                  <a:pt x="504" y="51"/>
                  <a:pt x="526" y="35"/>
                </a:cubicBezTo>
                <a:cubicBezTo>
                  <a:pt x="536" y="28"/>
                  <a:pt x="578" y="13"/>
                  <a:pt x="571" y="13"/>
                </a:cubicBezTo>
                <a:close/>
              </a:path>
            </a:pathLst>
          </a:custGeom>
          <a:solidFill>
            <a:srgbClr val="CC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35"/>
          <p:cNvGrpSpPr>
            <a:grpSpLocks/>
          </p:cNvGrpSpPr>
          <p:nvPr/>
        </p:nvGrpSpPr>
        <p:grpSpPr bwMode="auto">
          <a:xfrm>
            <a:off x="6638925" y="5334000"/>
            <a:ext cx="231775" cy="228600"/>
            <a:chOff x="886" y="1632"/>
            <a:chExt cx="146" cy="144"/>
          </a:xfrm>
        </p:grpSpPr>
        <p:sp>
          <p:nvSpPr>
            <p:cNvPr id="4119" name="Rectangle 236"/>
            <p:cNvSpPr>
              <a:spLocks noChangeArrowheads="1"/>
            </p:cNvSpPr>
            <p:nvPr/>
          </p:nvSpPr>
          <p:spPr bwMode="auto">
            <a:xfrm>
              <a:off x="912" y="1680"/>
              <a:ext cx="96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237"/>
            <p:cNvSpPr>
              <a:spLocks noChangeShapeType="1"/>
            </p:cNvSpPr>
            <p:nvPr/>
          </p:nvSpPr>
          <p:spPr bwMode="auto">
            <a:xfrm flipV="1">
              <a:off x="886" y="1632"/>
              <a:ext cx="7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38"/>
            <p:cNvSpPr>
              <a:spLocks noChangeShapeType="1"/>
            </p:cNvSpPr>
            <p:nvPr/>
          </p:nvSpPr>
          <p:spPr bwMode="auto">
            <a:xfrm>
              <a:off x="960" y="1632"/>
              <a:ext cx="7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879" name="Freeform 239"/>
          <p:cNvSpPr>
            <a:spLocks/>
          </p:cNvSpPr>
          <p:nvPr/>
        </p:nvSpPr>
        <p:spPr bwMode="auto">
          <a:xfrm rot="-4846646">
            <a:off x="6084094" y="4731544"/>
            <a:ext cx="1744662" cy="1524000"/>
          </a:xfrm>
          <a:custGeom>
            <a:avLst/>
            <a:gdLst>
              <a:gd name="T0" fmla="*/ 571 w 1443"/>
              <a:gd name="T1" fmla="*/ 13 h 1296"/>
              <a:gd name="T2" fmla="*/ 811 w 1443"/>
              <a:gd name="T3" fmla="*/ 4 h 1296"/>
              <a:gd name="T4" fmla="*/ 993 w 1443"/>
              <a:gd name="T5" fmla="*/ 49 h 1296"/>
              <a:gd name="T6" fmla="*/ 1052 w 1443"/>
              <a:gd name="T7" fmla="*/ 81 h 1296"/>
              <a:gd name="T8" fmla="*/ 1152 w 1443"/>
              <a:gd name="T9" fmla="*/ 117 h 1296"/>
              <a:gd name="T10" fmla="*/ 1238 w 1443"/>
              <a:gd name="T11" fmla="*/ 172 h 1296"/>
              <a:gd name="T12" fmla="*/ 1297 w 1443"/>
              <a:gd name="T13" fmla="*/ 221 h 1296"/>
              <a:gd name="T14" fmla="*/ 1419 w 1443"/>
              <a:gd name="T15" fmla="*/ 516 h 1296"/>
              <a:gd name="T16" fmla="*/ 1319 w 1443"/>
              <a:gd name="T17" fmla="*/ 838 h 1296"/>
              <a:gd name="T18" fmla="*/ 1247 w 1443"/>
              <a:gd name="T19" fmla="*/ 911 h 1296"/>
              <a:gd name="T20" fmla="*/ 1229 w 1443"/>
              <a:gd name="T21" fmla="*/ 933 h 1296"/>
              <a:gd name="T22" fmla="*/ 1211 w 1443"/>
              <a:gd name="T23" fmla="*/ 943 h 1296"/>
              <a:gd name="T24" fmla="*/ 1201 w 1443"/>
              <a:gd name="T25" fmla="*/ 965 h 1296"/>
              <a:gd name="T26" fmla="*/ 1133 w 1443"/>
              <a:gd name="T27" fmla="*/ 1083 h 1296"/>
              <a:gd name="T28" fmla="*/ 1043 w 1443"/>
              <a:gd name="T29" fmla="*/ 1183 h 1296"/>
              <a:gd name="T30" fmla="*/ 1002 w 1443"/>
              <a:gd name="T31" fmla="*/ 1215 h 1296"/>
              <a:gd name="T32" fmla="*/ 943 w 1443"/>
              <a:gd name="T33" fmla="*/ 1233 h 1296"/>
              <a:gd name="T34" fmla="*/ 607 w 1443"/>
              <a:gd name="T35" fmla="*/ 1296 h 1296"/>
              <a:gd name="T36" fmla="*/ 489 w 1443"/>
              <a:gd name="T37" fmla="*/ 1242 h 1296"/>
              <a:gd name="T38" fmla="*/ 272 w 1443"/>
              <a:gd name="T39" fmla="*/ 1156 h 1296"/>
              <a:gd name="T40" fmla="*/ 86 w 1443"/>
              <a:gd name="T41" fmla="*/ 1020 h 1296"/>
              <a:gd name="T42" fmla="*/ 31 w 1443"/>
              <a:gd name="T43" fmla="*/ 902 h 1296"/>
              <a:gd name="T44" fmla="*/ 0 w 1443"/>
              <a:gd name="T45" fmla="*/ 784 h 1296"/>
              <a:gd name="T46" fmla="*/ 72 w 1443"/>
              <a:gd name="T47" fmla="*/ 575 h 1296"/>
              <a:gd name="T48" fmla="*/ 113 w 1443"/>
              <a:gd name="T49" fmla="*/ 521 h 1296"/>
              <a:gd name="T50" fmla="*/ 136 w 1443"/>
              <a:gd name="T51" fmla="*/ 484 h 1296"/>
              <a:gd name="T52" fmla="*/ 190 w 1443"/>
              <a:gd name="T53" fmla="*/ 412 h 1296"/>
              <a:gd name="T54" fmla="*/ 235 w 1443"/>
              <a:gd name="T55" fmla="*/ 353 h 1296"/>
              <a:gd name="T56" fmla="*/ 281 w 1443"/>
              <a:gd name="T57" fmla="*/ 276 h 1296"/>
              <a:gd name="T58" fmla="*/ 408 w 1443"/>
              <a:gd name="T59" fmla="*/ 126 h 1296"/>
              <a:gd name="T60" fmla="*/ 462 w 1443"/>
              <a:gd name="T61" fmla="*/ 90 h 1296"/>
              <a:gd name="T62" fmla="*/ 526 w 1443"/>
              <a:gd name="T63" fmla="*/ 35 h 1296"/>
              <a:gd name="T64" fmla="*/ 571 w 1443"/>
              <a:gd name="T65" fmla="*/ 13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3"/>
              <a:gd name="T100" fmla="*/ 0 h 1296"/>
              <a:gd name="T101" fmla="*/ 1443 w 1443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3" h="1296">
                <a:moveTo>
                  <a:pt x="571" y="13"/>
                </a:moveTo>
                <a:cubicBezTo>
                  <a:pt x="666" y="1"/>
                  <a:pt x="687" y="0"/>
                  <a:pt x="811" y="4"/>
                </a:cubicBezTo>
                <a:cubicBezTo>
                  <a:pt x="872" y="16"/>
                  <a:pt x="936" y="23"/>
                  <a:pt x="993" y="49"/>
                </a:cubicBezTo>
                <a:cubicBezTo>
                  <a:pt x="1013" y="58"/>
                  <a:pt x="1031" y="72"/>
                  <a:pt x="1052" y="81"/>
                </a:cubicBezTo>
                <a:cubicBezTo>
                  <a:pt x="1085" y="95"/>
                  <a:pt x="1120" y="101"/>
                  <a:pt x="1152" y="117"/>
                </a:cubicBezTo>
                <a:cubicBezTo>
                  <a:pt x="1200" y="141"/>
                  <a:pt x="1188" y="132"/>
                  <a:pt x="1238" y="172"/>
                </a:cubicBezTo>
                <a:cubicBezTo>
                  <a:pt x="1258" y="188"/>
                  <a:pt x="1297" y="221"/>
                  <a:pt x="1297" y="221"/>
                </a:cubicBezTo>
                <a:cubicBezTo>
                  <a:pt x="1336" y="320"/>
                  <a:pt x="1376" y="419"/>
                  <a:pt x="1419" y="516"/>
                </a:cubicBezTo>
                <a:cubicBezTo>
                  <a:pt x="1443" y="637"/>
                  <a:pt x="1387" y="742"/>
                  <a:pt x="1319" y="838"/>
                </a:cubicBezTo>
                <a:cubicBezTo>
                  <a:pt x="1292" y="876"/>
                  <a:pt x="1286" y="891"/>
                  <a:pt x="1247" y="911"/>
                </a:cubicBezTo>
                <a:cubicBezTo>
                  <a:pt x="1241" y="918"/>
                  <a:pt x="1236" y="927"/>
                  <a:pt x="1229" y="933"/>
                </a:cubicBezTo>
                <a:cubicBezTo>
                  <a:pt x="1224" y="938"/>
                  <a:pt x="1216" y="938"/>
                  <a:pt x="1211" y="943"/>
                </a:cubicBezTo>
                <a:cubicBezTo>
                  <a:pt x="1206" y="949"/>
                  <a:pt x="1205" y="958"/>
                  <a:pt x="1201" y="965"/>
                </a:cubicBezTo>
                <a:cubicBezTo>
                  <a:pt x="1178" y="1004"/>
                  <a:pt x="1153" y="1042"/>
                  <a:pt x="1133" y="1083"/>
                </a:cubicBezTo>
                <a:cubicBezTo>
                  <a:pt x="1124" y="1133"/>
                  <a:pt x="1081" y="1157"/>
                  <a:pt x="1043" y="1183"/>
                </a:cubicBezTo>
                <a:cubicBezTo>
                  <a:pt x="1029" y="1193"/>
                  <a:pt x="1016" y="1204"/>
                  <a:pt x="1002" y="1215"/>
                </a:cubicBezTo>
                <a:cubicBezTo>
                  <a:pt x="998" y="1218"/>
                  <a:pt x="945" y="1232"/>
                  <a:pt x="943" y="1233"/>
                </a:cubicBezTo>
                <a:cubicBezTo>
                  <a:pt x="838" y="1272"/>
                  <a:pt x="718" y="1282"/>
                  <a:pt x="607" y="1296"/>
                </a:cubicBezTo>
                <a:cubicBezTo>
                  <a:pt x="540" y="1283"/>
                  <a:pt x="542" y="1265"/>
                  <a:pt x="489" y="1242"/>
                </a:cubicBezTo>
                <a:cubicBezTo>
                  <a:pt x="419" y="1211"/>
                  <a:pt x="339" y="1193"/>
                  <a:pt x="272" y="1156"/>
                </a:cubicBezTo>
                <a:cubicBezTo>
                  <a:pt x="209" y="1121"/>
                  <a:pt x="137" y="1071"/>
                  <a:pt x="86" y="1020"/>
                </a:cubicBezTo>
                <a:cubicBezTo>
                  <a:pt x="70" y="979"/>
                  <a:pt x="48" y="943"/>
                  <a:pt x="31" y="902"/>
                </a:cubicBezTo>
                <a:cubicBezTo>
                  <a:pt x="26" y="857"/>
                  <a:pt x="25" y="820"/>
                  <a:pt x="0" y="784"/>
                </a:cubicBezTo>
                <a:cubicBezTo>
                  <a:pt x="8" y="701"/>
                  <a:pt x="23" y="642"/>
                  <a:pt x="72" y="575"/>
                </a:cubicBezTo>
                <a:cubicBezTo>
                  <a:pt x="85" y="557"/>
                  <a:pt x="99" y="539"/>
                  <a:pt x="113" y="521"/>
                </a:cubicBezTo>
                <a:cubicBezTo>
                  <a:pt x="122" y="509"/>
                  <a:pt x="136" y="484"/>
                  <a:pt x="136" y="484"/>
                </a:cubicBezTo>
                <a:cubicBezTo>
                  <a:pt x="144" y="459"/>
                  <a:pt x="171" y="431"/>
                  <a:pt x="190" y="412"/>
                </a:cubicBezTo>
                <a:cubicBezTo>
                  <a:pt x="199" y="388"/>
                  <a:pt x="219" y="373"/>
                  <a:pt x="235" y="353"/>
                </a:cubicBezTo>
                <a:cubicBezTo>
                  <a:pt x="254" y="329"/>
                  <a:pt x="265" y="301"/>
                  <a:pt x="281" y="276"/>
                </a:cubicBezTo>
                <a:cubicBezTo>
                  <a:pt x="319" y="219"/>
                  <a:pt x="360" y="174"/>
                  <a:pt x="408" y="126"/>
                </a:cubicBezTo>
                <a:cubicBezTo>
                  <a:pt x="422" y="112"/>
                  <a:pt x="446" y="101"/>
                  <a:pt x="462" y="90"/>
                </a:cubicBezTo>
                <a:cubicBezTo>
                  <a:pt x="485" y="74"/>
                  <a:pt x="504" y="51"/>
                  <a:pt x="526" y="35"/>
                </a:cubicBezTo>
                <a:cubicBezTo>
                  <a:pt x="536" y="28"/>
                  <a:pt x="578" y="13"/>
                  <a:pt x="571" y="13"/>
                </a:cubicBezTo>
                <a:close/>
              </a:path>
            </a:pathLst>
          </a:custGeom>
          <a:solidFill>
            <a:srgbClr val="CC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82" name="Oval 242"/>
          <p:cNvSpPr>
            <a:spLocks noChangeArrowheads="1"/>
          </p:cNvSpPr>
          <p:nvPr/>
        </p:nvSpPr>
        <p:spPr bwMode="auto">
          <a:xfrm>
            <a:off x="6786563" y="4738688"/>
            <a:ext cx="381000" cy="381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S</a:t>
            </a:r>
          </a:p>
        </p:txBody>
      </p:sp>
      <p:sp>
        <p:nvSpPr>
          <p:cNvPr id="240881" name="Text Box 241"/>
          <p:cNvSpPr txBox="1">
            <a:spLocks noChangeArrowheads="1"/>
          </p:cNvSpPr>
          <p:nvPr/>
        </p:nvSpPr>
        <p:spPr bwMode="auto">
          <a:xfrm>
            <a:off x="1981200" y="2438400"/>
            <a:ext cx="4800600" cy="2098675"/>
          </a:xfrm>
          <a:prstGeom prst="rect">
            <a:avLst/>
          </a:prstGeom>
          <a:solidFill>
            <a:srgbClr val="FFCC66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3200"/>
              <a:t>On which nodes should we place </a:t>
            </a:r>
            <a:r>
              <a:rPr lang="en-US" sz="3200" b="1"/>
              <a:t>sensors</a:t>
            </a:r>
            <a:r>
              <a:rPr lang="en-US" sz="3200"/>
              <a:t> to </a:t>
            </a:r>
            <a:r>
              <a:rPr lang="en-US" sz="3200" b="1"/>
              <a:t>efficiently</a:t>
            </a:r>
            <a:r>
              <a:rPr lang="en-US" sz="3200"/>
              <a:t> detect the all possible contaminations?</a:t>
            </a:r>
          </a:p>
        </p:txBody>
      </p:sp>
      <p:sp>
        <p:nvSpPr>
          <p:cNvPr id="240885" name="Oval 245"/>
          <p:cNvSpPr>
            <a:spLocks noChangeArrowheads="1"/>
          </p:cNvSpPr>
          <p:nvPr/>
        </p:nvSpPr>
        <p:spPr bwMode="auto">
          <a:xfrm>
            <a:off x="6781800" y="4738688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240886" name="Line 246"/>
          <p:cNvSpPr>
            <a:spLocks noChangeShapeType="1"/>
          </p:cNvSpPr>
          <p:nvPr/>
        </p:nvSpPr>
        <p:spPr bwMode="auto">
          <a:xfrm flipV="1">
            <a:off x="6991350" y="45100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87" name="Line 247"/>
          <p:cNvSpPr>
            <a:spLocks noChangeShapeType="1"/>
          </p:cNvSpPr>
          <p:nvPr/>
        </p:nvSpPr>
        <p:spPr bwMode="auto">
          <a:xfrm flipV="1">
            <a:off x="6983413" y="5135563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88" name="Line 248"/>
          <p:cNvSpPr>
            <a:spLocks noChangeShapeType="1"/>
          </p:cNvSpPr>
          <p:nvPr/>
        </p:nvSpPr>
        <p:spPr bwMode="auto">
          <a:xfrm flipV="1">
            <a:off x="7191375" y="4922838"/>
            <a:ext cx="1762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89" name="Line 249"/>
          <p:cNvSpPr>
            <a:spLocks noChangeShapeType="1"/>
          </p:cNvSpPr>
          <p:nvPr/>
        </p:nvSpPr>
        <p:spPr bwMode="auto">
          <a:xfrm flipH="1" flipV="1">
            <a:off x="6521450" y="4938713"/>
            <a:ext cx="2047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90" name="Line 250"/>
          <p:cNvSpPr>
            <a:spLocks noChangeShapeType="1"/>
          </p:cNvSpPr>
          <p:nvPr/>
        </p:nvSpPr>
        <p:spPr bwMode="auto">
          <a:xfrm flipH="1" flipV="1">
            <a:off x="7143750" y="5064125"/>
            <a:ext cx="176213" cy="1317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91" name="Line 251"/>
          <p:cNvSpPr>
            <a:spLocks noChangeShapeType="1"/>
          </p:cNvSpPr>
          <p:nvPr/>
        </p:nvSpPr>
        <p:spPr bwMode="auto">
          <a:xfrm flipH="1" flipV="1">
            <a:off x="6640513" y="4622800"/>
            <a:ext cx="176212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92" name="Line 252"/>
          <p:cNvSpPr>
            <a:spLocks noChangeShapeType="1"/>
          </p:cNvSpPr>
          <p:nvPr/>
        </p:nvSpPr>
        <p:spPr bwMode="auto">
          <a:xfrm flipH="1">
            <a:off x="6626225" y="5054600"/>
            <a:ext cx="176213" cy="1730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93" name="Line 253"/>
          <p:cNvSpPr>
            <a:spLocks noChangeShapeType="1"/>
          </p:cNvSpPr>
          <p:nvPr/>
        </p:nvSpPr>
        <p:spPr bwMode="auto">
          <a:xfrm flipH="1">
            <a:off x="7119938" y="4611688"/>
            <a:ext cx="176212" cy="1730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873" grpId="0" animBg="1"/>
      <p:bldP spid="240873" grpId="1" animBg="1"/>
      <p:bldP spid="240872" grpId="0" animBg="1"/>
      <p:bldP spid="240872" grpId="1" animBg="1"/>
      <p:bldP spid="240874" grpId="0" animBg="1"/>
      <p:bldP spid="240879" grpId="0" animBg="1"/>
      <p:bldP spid="240882" grpId="0" animBg="1"/>
      <p:bldP spid="240881" grpId="0" animBg="1"/>
      <p:bldP spid="240885" grpId="0" animBg="1"/>
      <p:bldP spid="240886" grpId="0" animBg="1"/>
      <p:bldP spid="240887" grpId="0" animBg="1"/>
      <p:bldP spid="240888" grpId="0" animBg="1"/>
      <p:bldP spid="240889" grpId="0" animBg="1"/>
      <p:bldP spid="240890" grpId="0" animBg="1"/>
      <p:bldP spid="240891" grpId="0" animBg="1"/>
      <p:bldP spid="240892" grpId="0" animBg="1"/>
      <p:bldP spid="2408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Experiments: 2 case studies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We have </a:t>
            </a:r>
            <a:r>
              <a:rPr lang="en-US" smtClean="0">
                <a:solidFill>
                  <a:srgbClr val="CC0000"/>
                </a:solidFill>
              </a:rPr>
              <a:t>real propagation data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Blog network: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We crawled blogs for 1 year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We identified cascades – temporal propagation of information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Water distribution network: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Real city water distribution networks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Realistic simulator of water consumption provided by US Environmental Protection Agency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25A3C-8FB4-4211-8E49-545BE6F0ACD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/>
            <a:r>
              <a:rPr lang="en-US" smtClean="0"/>
              <a:t>Case study 1: Cascades in blogs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crawled 45,000 blogs for 1 year</a:t>
            </a:r>
          </a:p>
          <a:p>
            <a:r>
              <a:rPr lang="en-US" smtClean="0"/>
              <a:t>We obtained 10 million posts</a:t>
            </a:r>
          </a:p>
          <a:p>
            <a:r>
              <a:rPr lang="en-US" smtClean="0"/>
              <a:t>And identified 350,000 cascades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B9951-608A-496E-BC5E-89FA42657EE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4800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Q1: Blogs: Solution quality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Our bound is much tighter</a:t>
            </a:r>
            <a:endParaRPr lang="en-US" smtClean="0"/>
          </a:p>
          <a:p>
            <a:pPr lvl="1"/>
            <a:r>
              <a:rPr lang="en-US" smtClean="0">
                <a:solidFill>
                  <a:srgbClr val="CC0000"/>
                </a:solidFill>
              </a:rPr>
              <a:t>13%</a:t>
            </a:r>
            <a:r>
              <a:rPr lang="en-US" smtClean="0"/>
              <a:t> instead of 37%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79844-0603-4FEA-B9AC-F50A3F1AE44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60663"/>
            <a:ext cx="518160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845300" y="3048000"/>
            <a:ext cx="160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bound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858000" y="4110038"/>
            <a:ext cx="1639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Our bound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6858000" y="449580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Q2: Blogs: Cost of a blog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05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Unit cost: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algorithm picks </a:t>
            </a:r>
            <a:r>
              <a:rPr lang="en-US" sz="2400" smtClean="0">
                <a:solidFill>
                  <a:srgbClr val="CC0000"/>
                </a:solidFill>
              </a:rPr>
              <a:t>large popular blogs</a:t>
            </a:r>
            <a:r>
              <a:rPr lang="en-US" sz="2400" smtClean="0"/>
              <a:t>: </a:t>
            </a:r>
            <a:r>
              <a:rPr lang="en-US" sz="1600" smtClean="0">
                <a:latin typeface="Courier New" pitchFamily="49" charset="0"/>
              </a:rPr>
              <a:t>instapundit.com, michellemalkin.com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Variable cost:</a:t>
            </a:r>
            <a:endParaRPr lang="en-US" sz="2400" smtClean="0"/>
          </a:p>
          <a:p>
            <a:pPr lvl="1">
              <a:lnSpc>
                <a:spcPct val="80000"/>
              </a:lnSpc>
            </a:pPr>
            <a:r>
              <a:rPr lang="en-US" sz="2000" smtClean="0"/>
              <a:t>proportional to the </a:t>
            </a:r>
            <a:r>
              <a:rPr lang="en-US" sz="2000" smtClean="0">
                <a:solidFill>
                  <a:srgbClr val="CC0000"/>
                </a:solidFill>
              </a:rPr>
              <a:t>number of posts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We can do much better when considering costs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9038-CDAD-4DCA-948A-708B36E7AF6A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2438400"/>
            <a:ext cx="4867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304088" y="3657600"/>
            <a:ext cx="1382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Unit cost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010400" y="2743200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Variable cost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Q4: Blogs: Heuristics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0"/>
            <a:ext cx="8305800" cy="792163"/>
          </a:xfrm>
        </p:spPr>
        <p:txBody>
          <a:bodyPr/>
          <a:lstStyle/>
          <a:p>
            <a:r>
              <a:rPr lang="en-US" smtClean="0"/>
              <a:t>CELF wins consistently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C9266-AAA2-4E23-BA35-8C9BE75F5CF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46200"/>
            <a:ext cx="53340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Q5: Blogs: Scalability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CELF</a:t>
            </a:r>
            <a:r>
              <a:rPr lang="en-US" smtClean="0"/>
              <a:t> runs </a:t>
            </a:r>
            <a:r>
              <a:rPr lang="en-US" b="1" smtClean="0">
                <a:solidFill>
                  <a:srgbClr val="C00000"/>
                </a:solidFill>
              </a:rPr>
              <a:t>700</a:t>
            </a:r>
            <a:r>
              <a:rPr lang="en-US" smtClean="0"/>
              <a:t> times faster than simple greedy algorithm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528BD-5E54-47E3-8112-E45F61A1A15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5720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 2: Water network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Real metropolitan area water network (largest network optimized):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 = 21,000 nodes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 = 25,000 pipes</a:t>
            </a:r>
          </a:p>
          <a:p>
            <a:pPr>
              <a:lnSpc>
                <a:spcPct val="90000"/>
              </a:lnSpc>
            </a:pPr>
            <a:r>
              <a:rPr lang="en-US" smtClean="0"/>
              <a:t>3.6 million epidemic scenarios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(152 GB of epidemic data)</a:t>
            </a:r>
          </a:p>
          <a:p>
            <a:pPr>
              <a:lnSpc>
                <a:spcPct val="90000"/>
              </a:lnSpc>
            </a:pPr>
            <a:r>
              <a:rPr lang="en-US" smtClean="0"/>
              <a:t>By exploiting sparsity we fit it into main memory (16GB)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0DC73-D8D2-4690-B532-B3D5057EB32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350838" y="3465513"/>
            <a:ext cx="7802562" cy="2097087"/>
          </a:xfrm>
          <a:prstGeom prst="bracketPair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Q1: Water: Solution quality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105400"/>
            <a:ext cx="8229600" cy="1295400"/>
          </a:xfrm>
        </p:spPr>
        <p:txBody>
          <a:bodyPr/>
          <a:lstStyle/>
          <a:p>
            <a:r>
              <a:rPr lang="en-US" smtClean="0"/>
              <a:t>Again our bound is much tighter</a:t>
            </a:r>
          </a:p>
          <a:p>
            <a:endParaRPr lang="en-US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750B5-7F1D-481D-ABEE-3EC0BF65408B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4475163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019800" y="1747838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bound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6032500" y="2438400"/>
            <a:ext cx="163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Our bound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6032500" y="2824163"/>
            <a:ext cx="971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algn="l"/>
            <a:r>
              <a:rPr lang="en-US" smtClean="0"/>
              <a:t>Q3: Water: Heuristic placement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/>
          <a:lstStyle/>
          <a:p>
            <a:r>
              <a:rPr lang="en-US" smtClean="0"/>
              <a:t>Again, CELF consistently wins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05F0D-3C34-4DBA-8CEF-C2A74A65D127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4275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839200" cy="1143000"/>
          </a:xfrm>
        </p:spPr>
        <p:txBody>
          <a:bodyPr/>
          <a:lstStyle/>
          <a:p>
            <a:pPr algn="l"/>
            <a:r>
              <a:rPr lang="en-US" smtClean="0"/>
              <a:t>Water: Placement visualization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objective functions give different sensor placements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AE9F8-12EB-46A6-9D36-857608AAAC27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3657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136650" y="58054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Population affected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57488"/>
            <a:ext cx="35052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5486400" y="57150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 likelihood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/>
              <a:t>Scenario 2: Cascades in blogs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58285-69DB-4F78-9FFA-43A358FF302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667000"/>
            <a:ext cx="48117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38213" y="2940050"/>
            <a:ext cx="7620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Blogs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990600" y="2057400"/>
            <a:ext cx="936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Posts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180975" y="4648200"/>
            <a:ext cx="126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</a:rPr>
              <a:t>Time ordered hyperlinks</a:t>
            </a:r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1668463" y="3241675"/>
            <a:ext cx="496887" cy="134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>
            <a:off x="1598613" y="3275013"/>
            <a:ext cx="427037" cy="803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30" name="Oval 14"/>
          <p:cNvSpPr>
            <a:spLocks noChangeArrowheads="1"/>
          </p:cNvSpPr>
          <p:nvPr/>
        </p:nvSpPr>
        <p:spPr bwMode="auto">
          <a:xfrm>
            <a:off x="3838575" y="3332163"/>
            <a:ext cx="377825" cy="4064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>
            <a:off x="1600200" y="2362200"/>
            <a:ext cx="942975" cy="9699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>
            <a:off x="1752600" y="2286000"/>
            <a:ext cx="990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29" name="Oval 13"/>
          <p:cNvSpPr>
            <a:spLocks noChangeArrowheads="1"/>
          </p:cNvSpPr>
          <p:nvPr/>
        </p:nvSpPr>
        <p:spPr bwMode="auto">
          <a:xfrm>
            <a:off x="2767013" y="2879725"/>
            <a:ext cx="377825" cy="4064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31" name="Oval 15"/>
          <p:cNvSpPr>
            <a:spLocks noChangeArrowheads="1"/>
          </p:cNvSpPr>
          <p:nvPr/>
        </p:nvSpPr>
        <p:spPr bwMode="auto">
          <a:xfrm>
            <a:off x="4044950" y="4241800"/>
            <a:ext cx="377825" cy="404813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Oval 16"/>
          <p:cNvSpPr>
            <a:spLocks noChangeArrowheads="1"/>
          </p:cNvSpPr>
          <p:nvPr/>
        </p:nvSpPr>
        <p:spPr bwMode="auto">
          <a:xfrm>
            <a:off x="5157788" y="4295775"/>
            <a:ext cx="377825" cy="4064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 flipH="1" flipV="1">
            <a:off x="3135313" y="3121025"/>
            <a:ext cx="692150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 flipH="1" flipV="1">
            <a:off x="4092575" y="3709988"/>
            <a:ext cx="158750" cy="550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35" name="Line 19"/>
          <p:cNvSpPr>
            <a:spLocks noChangeShapeType="1"/>
          </p:cNvSpPr>
          <p:nvPr/>
        </p:nvSpPr>
        <p:spPr bwMode="auto">
          <a:xfrm flipH="1" flipV="1">
            <a:off x="4400550" y="4445000"/>
            <a:ext cx="755650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4953000" y="5638800"/>
            <a:ext cx="17192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90099"/>
                </a:solidFill>
              </a:rPr>
              <a:t>Information cascade</a:t>
            </a:r>
          </a:p>
        </p:txBody>
      </p:sp>
      <p:sp>
        <p:nvSpPr>
          <p:cNvPr id="239637" name="Rectangle 21"/>
          <p:cNvSpPr>
            <a:spLocks noChangeArrowheads="1"/>
          </p:cNvSpPr>
          <p:nvPr/>
        </p:nvSpPr>
        <p:spPr bwMode="auto">
          <a:xfrm>
            <a:off x="2020888" y="4132263"/>
            <a:ext cx="1042987" cy="9699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38" name="Line 22"/>
          <p:cNvSpPr>
            <a:spLocks noChangeShapeType="1"/>
          </p:cNvSpPr>
          <p:nvPr/>
        </p:nvSpPr>
        <p:spPr bwMode="auto">
          <a:xfrm flipV="1">
            <a:off x="1373188" y="4008438"/>
            <a:ext cx="1331912" cy="7556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2219325" y="2719388"/>
            <a:ext cx="1096963" cy="1039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39" name="Line 23"/>
          <p:cNvSpPr>
            <a:spLocks noChangeShapeType="1"/>
          </p:cNvSpPr>
          <p:nvPr/>
        </p:nvSpPr>
        <p:spPr bwMode="auto">
          <a:xfrm flipV="1">
            <a:off x="1381125" y="4652963"/>
            <a:ext cx="1009650" cy="1666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43" name="Oval 27"/>
          <p:cNvSpPr>
            <a:spLocks noChangeArrowheads="1"/>
          </p:cNvSpPr>
          <p:nvPr/>
        </p:nvSpPr>
        <p:spPr bwMode="auto">
          <a:xfrm>
            <a:off x="2790825" y="2895600"/>
            <a:ext cx="368300" cy="3937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 flipV="1">
            <a:off x="2725738" y="3709988"/>
            <a:ext cx="9525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2392363" y="4518025"/>
            <a:ext cx="287337" cy="246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44" name="Oval 28"/>
          <p:cNvSpPr>
            <a:spLocks noChangeArrowheads="1"/>
          </p:cNvSpPr>
          <p:nvPr/>
        </p:nvSpPr>
        <p:spPr bwMode="auto">
          <a:xfrm>
            <a:off x="2535238" y="3294063"/>
            <a:ext cx="369887" cy="3921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46" name="Line 30"/>
          <p:cNvSpPr>
            <a:spLocks noChangeShapeType="1"/>
          </p:cNvSpPr>
          <p:nvPr/>
        </p:nvSpPr>
        <p:spPr bwMode="auto">
          <a:xfrm flipH="1" flipV="1">
            <a:off x="5410200" y="4724400"/>
            <a:ext cx="228600" cy="9906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48" name="Text Box 32"/>
          <p:cNvSpPr txBox="1">
            <a:spLocks noChangeArrowheads="1"/>
          </p:cNvSpPr>
          <p:nvPr/>
        </p:nvSpPr>
        <p:spPr bwMode="auto">
          <a:xfrm>
            <a:off x="1295400" y="2851150"/>
            <a:ext cx="6172200" cy="1797050"/>
          </a:xfrm>
          <a:prstGeom prst="rect">
            <a:avLst/>
          </a:prstGeom>
          <a:solidFill>
            <a:srgbClr val="FFCC66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3600"/>
              <a:t>Which blogs should one read to </a:t>
            </a:r>
            <a:r>
              <a:rPr lang="en-US" sz="3600" b="1"/>
              <a:t>detect cascades </a:t>
            </a:r>
            <a:r>
              <a:rPr lang="en-US" sz="3600"/>
              <a:t>as </a:t>
            </a:r>
            <a:r>
              <a:rPr lang="en-US" sz="3600" b="1"/>
              <a:t>effectively</a:t>
            </a:r>
            <a:r>
              <a:rPr lang="en-US" sz="3600"/>
              <a:t> as possible?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2" grpId="0"/>
      <p:bldP spid="239623" grpId="0"/>
      <p:bldP spid="239624" grpId="0" animBg="1"/>
      <p:bldP spid="239625" grpId="0" animBg="1"/>
      <p:bldP spid="239630" grpId="0" animBg="1"/>
      <p:bldP spid="239626" grpId="0" animBg="1"/>
      <p:bldP spid="239628" grpId="0" animBg="1"/>
      <p:bldP spid="239629" grpId="0" animBg="1"/>
      <p:bldP spid="239631" grpId="0" animBg="1"/>
      <p:bldP spid="239632" grpId="0" animBg="1"/>
      <p:bldP spid="239633" grpId="0" animBg="1"/>
      <p:bldP spid="239634" grpId="0" animBg="1"/>
      <p:bldP spid="239635" grpId="0" animBg="1"/>
      <p:bldP spid="239636" grpId="0"/>
      <p:bldP spid="239637" grpId="0" animBg="1"/>
      <p:bldP spid="239638" grpId="0" animBg="1"/>
      <p:bldP spid="239640" grpId="0" animBg="1"/>
      <p:bldP spid="239639" grpId="0" animBg="1"/>
      <p:bldP spid="239643" grpId="0" animBg="1"/>
      <p:bldP spid="239644" grpId="0" animBg="1"/>
      <p:bldP spid="239646" grpId="0" animBg="1"/>
      <p:bldP spid="2396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Q5: Water: Scalability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r>
              <a:rPr lang="en-US" smtClean="0"/>
              <a:t>CELF is </a:t>
            </a:r>
            <a:r>
              <a:rPr lang="en-US" b="1" smtClean="0">
                <a:solidFill>
                  <a:srgbClr val="C00000"/>
                </a:solidFill>
              </a:rPr>
              <a:t>10</a:t>
            </a:r>
            <a:r>
              <a:rPr lang="en-US" smtClean="0"/>
              <a:t> times faster than greedy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3EE64-7FB2-490E-A1D3-697A77D2B130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427538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/>
              <a:t>Results of BWSN competition</a:t>
            </a:r>
          </a:p>
        </p:txBody>
      </p:sp>
      <p:graphicFrame>
        <p:nvGraphicFramePr>
          <p:cNvPr id="292933" name="Group 69"/>
          <p:cNvGraphicFramePr>
            <a:graphicFrameLocks noGrp="1"/>
          </p:cNvGraphicFramePr>
          <p:nvPr>
            <p:ph type="tbl" idx="1"/>
          </p:nvPr>
        </p:nvGraphicFramePr>
        <p:xfrm>
          <a:off x="4648200" y="1219200"/>
          <a:ext cx="4343400" cy="5623560"/>
        </p:xfrm>
        <a:graphic>
          <a:graphicData uri="http://schemas.openxmlformats.org/drawingml/2006/table">
            <a:tbl>
              <a:tblPr/>
              <a:tblGrid>
                <a:gridCol w="2094139"/>
                <a:gridCol w="2249261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Author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#non- dominated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(out of 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charset="0"/>
                        </a:rPr>
                        <a:t>CELF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Berry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Dorini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Wu and Walski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Ostfeld et 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Propato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Eliades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Huang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Guan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Ghimire et. 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Trachtman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Gueli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Preis and Ostfeld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B101-86B1-41F3-ACAC-4342588E7F9B}" type="slidenum">
              <a:rPr lang="en-US">
                <a:latin typeface="+mj-lt"/>
              </a:rPr>
              <a:pPr>
                <a:defRPr/>
              </a:pPr>
              <a:t>31</a:t>
            </a:fld>
            <a:endParaRPr lang="en-US" dirty="0">
              <a:latin typeface="+mj-lt"/>
            </a:endParaRPr>
          </a:p>
        </p:txBody>
      </p:sp>
      <p:sp>
        <p:nvSpPr>
          <p:cNvPr id="292914" name="Rectangle 50"/>
          <p:cNvSpPr>
            <a:spLocks noChangeArrowheads="1"/>
          </p:cNvSpPr>
          <p:nvPr/>
        </p:nvSpPr>
        <p:spPr bwMode="auto">
          <a:xfrm>
            <a:off x="304800" y="1600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3200" i="1" dirty="0">
                <a:latin typeface="+mj-lt"/>
              </a:rPr>
              <a:t>Battle </a:t>
            </a:r>
            <a:r>
              <a:rPr lang="en-US" sz="3200" i="1" dirty="0">
                <a:latin typeface="+mj-lt"/>
              </a:rPr>
              <a:t>of Water Sensor Networks </a:t>
            </a:r>
            <a:r>
              <a:rPr lang="en-US" sz="3200" dirty="0">
                <a:latin typeface="+mj-lt"/>
              </a:rPr>
              <a:t>competition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j-lt"/>
              </a:rPr>
              <a:t>[</a:t>
            </a:r>
            <a:r>
              <a:rPr lang="en-US" sz="3200" dirty="0">
                <a:latin typeface="+mj-lt"/>
              </a:rPr>
              <a:t>Ostfeld et </a:t>
            </a:r>
            <a:r>
              <a:rPr lang="en-US" sz="3200" dirty="0">
                <a:latin typeface="+mj-lt"/>
              </a:rPr>
              <a:t>al]: 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count number of non-dominated solutions</a:t>
            </a:r>
          </a:p>
        </p:txBody>
      </p:sp>
    </p:spTree>
  </p:cSld>
  <p:clrMapOvr>
    <a:masterClrMapping/>
  </p:clrMapOvr>
  <p:transition advTm="3082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</a:t>
            </a:r>
            <a:r>
              <a:rPr lang="en-US" dirty="0" smtClean="0"/>
              <a:t>eneral methodology for selecting nodes to detect outbreaks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Submodularity observation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Variable-cost algorithm with optimality guarantee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Tighter bound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Significant speed-up (700 times)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Evaluation on large real datasets (150GB)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CELF won consistently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46305-61DB-45A9-9EFA-49A2A255ACC2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results – see our poster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mtClean="0"/>
              <a:t>Many more details:</a:t>
            </a:r>
          </a:p>
          <a:p>
            <a:pPr lvl="1"/>
            <a:r>
              <a:rPr lang="en-US" smtClean="0"/>
              <a:t>Fractional selection of the blogs</a:t>
            </a:r>
          </a:p>
          <a:p>
            <a:pPr lvl="1"/>
            <a:r>
              <a:rPr lang="en-US" smtClean="0"/>
              <a:t>Generalization to future unseen cascades</a:t>
            </a:r>
          </a:p>
          <a:p>
            <a:pPr lvl="1"/>
            <a:r>
              <a:rPr lang="en-US" smtClean="0"/>
              <a:t>Multi-criterion optimization </a:t>
            </a:r>
          </a:p>
          <a:p>
            <a:pPr lvl="1"/>
            <a:r>
              <a:rPr lang="en-US" smtClean="0"/>
              <a:t>We show that triggering model of Kempe et al is a special case of out setting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15B02-D905-493B-BCB3-7C3D4F7EC354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105400"/>
            <a:ext cx="2282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8000"/>
                </a:solidFill>
                <a:latin typeface="+mj-lt"/>
              </a:rPr>
              <a:t>Thank you!</a:t>
            </a:r>
          </a:p>
          <a:p>
            <a:pPr>
              <a:defRPr/>
            </a:pPr>
            <a:r>
              <a:rPr lang="en-US" sz="3600" dirty="0">
                <a:solidFill>
                  <a:srgbClr val="008000"/>
                </a:solidFill>
                <a:latin typeface="+mj-lt"/>
              </a:rPr>
              <a:t>Questions?</a:t>
            </a:r>
            <a:endParaRPr lang="en-US" sz="3600" dirty="0">
              <a:solidFill>
                <a:srgbClr val="008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Blogs: generalization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BBE37-C4C9-485B-914F-780D1850D1B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2735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4102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Blogs: Cost of a blog (2)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But then algorithm picks </a:t>
            </a:r>
            <a:r>
              <a:rPr lang="en-US" sz="2800" smtClean="0">
                <a:solidFill>
                  <a:srgbClr val="CC0000"/>
                </a:solidFill>
              </a:rPr>
              <a:t>lots of small blogs</a:t>
            </a:r>
            <a:r>
              <a:rPr lang="en-US" sz="2800" smtClean="0"/>
              <a:t> that participate in few cascades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We pick best solution that interpolates between the costs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We can get good solutions with </a:t>
            </a:r>
            <a:r>
              <a:rPr lang="en-US" sz="2800" smtClean="0">
                <a:solidFill>
                  <a:srgbClr val="CC0000"/>
                </a:solidFill>
              </a:rPr>
              <a:t>few blogs and few posts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48AAA-4C66-4C0B-A1E0-92EF82B6C4B4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63738"/>
            <a:ext cx="48228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4860925" y="5759450"/>
            <a:ext cx="382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Each curve represents solutions with the same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Given a dynamic process spreading over the network </a:t>
            </a:r>
          </a:p>
          <a:p>
            <a:pPr>
              <a:lnSpc>
                <a:spcPct val="80000"/>
              </a:lnSpc>
            </a:pPr>
            <a:r>
              <a:rPr lang="en-US" smtClean="0"/>
              <a:t>We want to </a:t>
            </a:r>
            <a:r>
              <a:rPr lang="en-US" smtClean="0">
                <a:solidFill>
                  <a:srgbClr val="CC0000"/>
                </a:solidFill>
              </a:rPr>
              <a:t>select a set of nodes </a:t>
            </a:r>
            <a:r>
              <a:rPr lang="en-US" smtClean="0"/>
              <a:t>to </a:t>
            </a:r>
            <a:r>
              <a:rPr lang="en-US" smtClean="0">
                <a:solidFill>
                  <a:srgbClr val="CC0000"/>
                </a:solidFill>
              </a:rPr>
              <a:t>detect the process effectively</a:t>
            </a:r>
          </a:p>
          <a:p>
            <a:pPr lvl="4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2800" smtClean="0"/>
              <a:t>Many other applications: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Epidemics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Influence propagation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Network security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71407-CEA9-4818-B8EB-FA676BFC524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parts to the 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2800" smtClean="0">
                <a:solidFill>
                  <a:srgbClr val="CC0000"/>
                </a:solidFill>
              </a:rPr>
              <a:t>Reward</a:t>
            </a:r>
            <a:r>
              <a:rPr lang="en-US" sz="2800" smtClean="0"/>
              <a:t>, e.g.:</a:t>
            </a:r>
          </a:p>
          <a:p>
            <a:pPr lvl="1"/>
            <a:r>
              <a:rPr lang="en-US" sz="2400" smtClean="0"/>
              <a:t>1) Minimize time to detection</a:t>
            </a:r>
          </a:p>
          <a:p>
            <a:pPr lvl="1"/>
            <a:r>
              <a:rPr lang="en-US" sz="2400" smtClean="0"/>
              <a:t>2) Maximize number of detected propagations</a:t>
            </a:r>
          </a:p>
          <a:p>
            <a:pPr lvl="1"/>
            <a:r>
              <a:rPr lang="en-US" sz="2400" smtClean="0"/>
              <a:t>3) Minimize number of infected people</a:t>
            </a:r>
          </a:p>
          <a:p>
            <a:r>
              <a:rPr lang="en-US" sz="2800" smtClean="0">
                <a:solidFill>
                  <a:srgbClr val="CC0000"/>
                </a:solidFill>
              </a:rPr>
              <a:t>Cost</a:t>
            </a:r>
            <a:r>
              <a:rPr lang="en-US" sz="2800" smtClean="0"/>
              <a:t> (location dependent):</a:t>
            </a:r>
          </a:p>
          <a:p>
            <a:pPr lvl="1"/>
            <a:r>
              <a:rPr lang="en-US" sz="2400" smtClean="0"/>
              <a:t>Reading big blogs is more time consuming</a:t>
            </a:r>
          </a:p>
          <a:p>
            <a:pPr lvl="1"/>
            <a:r>
              <a:rPr lang="en-US" sz="2400" smtClean="0"/>
              <a:t>Placing a sensor in a remote location is expensive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7DEC3-BAD7-43E3-BB8B-A1053030F81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setting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543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Given a graph </a:t>
            </a:r>
            <a:r>
              <a:rPr lang="en-US" sz="2800" i="1" smtClean="0">
                <a:latin typeface="Times New Roman" pitchFamily="18" charset="0"/>
              </a:rPr>
              <a:t>G(V,E)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and a budget </a:t>
            </a:r>
            <a:r>
              <a:rPr lang="en-US" sz="2800" i="1" smtClean="0">
                <a:latin typeface="Times New Roman" pitchFamily="18" charset="0"/>
              </a:rPr>
              <a:t>B</a:t>
            </a:r>
            <a:r>
              <a:rPr lang="en-US" sz="2800" smtClean="0"/>
              <a:t> for sensors</a:t>
            </a:r>
          </a:p>
          <a:p>
            <a:pPr algn="just">
              <a:lnSpc>
                <a:spcPct val="80000"/>
              </a:lnSpc>
            </a:pPr>
            <a:r>
              <a:rPr lang="en-US" sz="2800" smtClean="0"/>
              <a:t>and data on how contaminations spread over the network: </a:t>
            </a:r>
          </a:p>
          <a:p>
            <a:pPr lvl="1" algn="just">
              <a:lnSpc>
                <a:spcPct val="80000"/>
              </a:lnSpc>
            </a:pPr>
            <a:r>
              <a:rPr lang="en-US" sz="2400" smtClean="0"/>
              <a:t>for each contamination </a:t>
            </a:r>
            <a:r>
              <a:rPr lang="en-US" sz="2400" i="1" smtClean="0">
                <a:latin typeface="Times New Roman" pitchFamily="18" charset="0"/>
              </a:rPr>
              <a:t>i</a:t>
            </a:r>
            <a:r>
              <a:rPr lang="en-US" sz="2400" smtClean="0"/>
              <a:t> we know the time </a:t>
            </a:r>
            <a:r>
              <a:rPr lang="en-US" sz="2400" i="1" smtClean="0">
                <a:latin typeface="Times New Roman" pitchFamily="18" charset="0"/>
              </a:rPr>
              <a:t>T(i, u)</a:t>
            </a:r>
            <a:r>
              <a:rPr lang="en-US" sz="2400" smtClean="0"/>
              <a:t> when it contaminated node </a:t>
            </a:r>
            <a:r>
              <a:rPr lang="en-US" sz="2400" i="1" smtClean="0">
                <a:latin typeface="Times New Roman" pitchFamily="18" charset="0"/>
              </a:rPr>
              <a:t>u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Select a subset of nodes </a:t>
            </a:r>
            <a:r>
              <a:rPr lang="en-US" sz="2800" i="1" smtClean="0">
                <a:latin typeface="Times New Roman" pitchFamily="18" charset="0"/>
              </a:rPr>
              <a:t>A</a:t>
            </a:r>
            <a:r>
              <a:rPr lang="en-US" sz="2800" smtClean="0"/>
              <a:t> that </a:t>
            </a:r>
            <a:r>
              <a:rPr lang="en-US" sz="2800" smtClean="0">
                <a:solidFill>
                  <a:srgbClr val="CC0000"/>
                </a:solidFill>
              </a:rPr>
              <a:t>maximize</a:t>
            </a:r>
            <a:r>
              <a:rPr lang="en-US" sz="2800" smtClean="0"/>
              <a:t> the </a:t>
            </a:r>
            <a:r>
              <a:rPr lang="en-US" sz="2800" smtClean="0">
                <a:solidFill>
                  <a:srgbClr val="CC0000"/>
                </a:solidFill>
              </a:rPr>
              <a:t>expected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CC0000"/>
                </a:solidFill>
              </a:rPr>
              <a:t>reward</a:t>
            </a:r>
          </a:p>
          <a:p>
            <a:pPr lvl="2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 lvl="2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subject to </a:t>
            </a:r>
            <a:r>
              <a:rPr lang="en-US" sz="2800" i="1" smtClean="0">
                <a:latin typeface="Times New Roman" pitchFamily="18" charset="0"/>
              </a:rPr>
              <a:t>cost(A) &lt; B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3588F-DA53-4277-8687-0965EA3C25B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19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56816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59"/>
          <p:cNvGrpSpPr>
            <a:grpSpLocks/>
          </p:cNvGrpSpPr>
          <p:nvPr/>
        </p:nvGrpSpPr>
        <p:grpSpPr bwMode="auto">
          <a:xfrm>
            <a:off x="7620000" y="152400"/>
            <a:ext cx="1447800" cy="1524000"/>
            <a:chOff x="7696200" y="304800"/>
            <a:chExt cx="1143486" cy="1336876"/>
          </a:xfrm>
        </p:grpSpPr>
        <p:grpSp>
          <p:nvGrpSpPr>
            <p:cNvPr id="8201" name="Group 132"/>
            <p:cNvGrpSpPr>
              <a:grpSpLocks/>
            </p:cNvGrpSpPr>
            <p:nvPr/>
          </p:nvGrpSpPr>
          <p:grpSpPr bwMode="auto">
            <a:xfrm>
              <a:off x="7696200" y="304800"/>
              <a:ext cx="1040283" cy="1205290"/>
              <a:chOff x="5662613" y="4002088"/>
              <a:chExt cx="2000250" cy="2093912"/>
            </a:xfrm>
          </p:grpSpPr>
          <p:sp>
            <p:nvSpPr>
              <p:cNvPr id="8218" name="Line 122"/>
              <p:cNvSpPr>
                <a:spLocks noChangeShapeType="1"/>
              </p:cNvSpPr>
              <p:nvPr/>
            </p:nvSpPr>
            <p:spPr bwMode="auto">
              <a:xfrm flipV="1">
                <a:off x="6973888" y="4191000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Line 123"/>
              <p:cNvSpPr>
                <a:spLocks noChangeShapeType="1"/>
              </p:cNvSpPr>
              <p:nvPr/>
            </p:nvSpPr>
            <p:spPr bwMode="auto">
              <a:xfrm flipV="1">
                <a:off x="6745288" y="4953000"/>
                <a:ext cx="228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104"/>
              <p:cNvSpPr>
                <a:spLocks noChangeShapeType="1"/>
              </p:cNvSpPr>
              <p:nvPr/>
            </p:nvSpPr>
            <p:spPr bwMode="auto">
              <a:xfrm flipV="1">
                <a:off x="5983288" y="54864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105"/>
              <p:cNvSpPr>
                <a:spLocks noChangeShapeType="1"/>
              </p:cNvSpPr>
              <p:nvPr/>
            </p:nvSpPr>
            <p:spPr bwMode="auto">
              <a:xfrm flipV="1">
                <a:off x="6745288" y="54864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103"/>
              <p:cNvSpPr>
                <a:spLocks noChangeShapeType="1"/>
              </p:cNvSpPr>
              <p:nvPr/>
            </p:nvSpPr>
            <p:spPr bwMode="auto">
              <a:xfrm>
                <a:off x="6745288" y="5486400"/>
                <a:ext cx="228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102"/>
              <p:cNvSpPr>
                <a:spLocks noChangeShapeType="1"/>
              </p:cNvSpPr>
              <p:nvPr/>
            </p:nvSpPr>
            <p:spPr bwMode="auto">
              <a:xfrm flipH="1">
                <a:off x="5754688" y="5486400"/>
                <a:ext cx="228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24" name="Group 145"/>
              <p:cNvGrpSpPr>
                <a:grpSpLocks/>
              </p:cNvGrpSpPr>
              <p:nvPr/>
            </p:nvGrpSpPr>
            <p:grpSpPr bwMode="auto">
              <a:xfrm>
                <a:off x="6861176" y="4800600"/>
                <a:ext cx="231775" cy="228600"/>
                <a:chOff x="886" y="1632"/>
                <a:chExt cx="146" cy="144"/>
              </a:xfrm>
            </p:grpSpPr>
            <p:sp>
              <p:nvSpPr>
                <p:cNvPr id="8249" name="Rectangle 146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Line 148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5" name="Group 149"/>
              <p:cNvGrpSpPr>
                <a:grpSpLocks/>
              </p:cNvGrpSpPr>
              <p:nvPr/>
            </p:nvGrpSpPr>
            <p:grpSpPr bwMode="auto">
              <a:xfrm>
                <a:off x="6645276" y="5334000"/>
                <a:ext cx="231775" cy="228600"/>
                <a:chOff x="886" y="1632"/>
                <a:chExt cx="146" cy="144"/>
              </a:xfrm>
            </p:grpSpPr>
            <p:sp>
              <p:nvSpPr>
                <p:cNvPr id="8246" name="Rectangle 150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Line 152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6" name="Group 153"/>
              <p:cNvGrpSpPr>
                <a:grpSpLocks/>
              </p:cNvGrpSpPr>
              <p:nvPr/>
            </p:nvGrpSpPr>
            <p:grpSpPr bwMode="auto">
              <a:xfrm>
                <a:off x="7431088" y="5334000"/>
                <a:ext cx="231775" cy="228600"/>
                <a:chOff x="886" y="1632"/>
                <a:chExt cx="146" cy="144"/>
              </a:xfrm>
            </p:grpSpPr>
            <p:sp>
              <p:nvSpPr>
                <p:cNvPr id="8243" name="Rectangle 154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56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7" name="Group 157"/>
              <p:cNvGrpSpPr>
                <a:grpSpLocks/>
              </p:cNvGrpSpPr>
              <p:nvPr/>
            </p:nvGrpSpPr>
            <p:grpSpPr bwMode="auto">
              <a:xfrm>
                <a:off x="6897688" y="5867400"/>
                <a:ext cx="231775" cy="228600"/>
                <a:chOff x="886" y="1632"/>
                <a:chExt cx="146" cy="144"/>
              </a:xfrm>
            </p:grpSpPr>
            <p:sp>
              <p:nvSpPr>
                <p:cNvPr id="8240" name="Rectangle 158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Line 160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8" name="Group 161"/>
              <p:cNvGrpSpPr>
                <a:grpSpLocks/>
              </p:cNvGrpSpPr>
              <p:nvPr/>
            </p:nvGrpSpPr>
            <p:grpSpPr bwMode="auto">
              <a:xfrm>
                <a:off x="5854701" y="5334000"/>
                <a:ext cx="231775" cy="228600"/>
                <a:chOff x="886" y="1632"/>
                <a:chExt cx="146" cy="144"/>
              </a:xfrm>
            </p:grpSpPr>
            <p:sp>
              <p:nvSpPr>
                <p:cNvPr id="8237" name="Rectangle 162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Line 164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9" name="Group 165"/>
              <p:cNvGrpSpPr>
                <a:grpSpLocks/>
              </p:cNvGrpSpPr>
              <p:nvPr/>
            </p:nvGrpSpPr>
            <p:grpSpPr bwMode="auto">
              <a:xfrm>
                <a:off x="5662613" y="5867400"/>
                <a:ext cx="231775" cy="228600"/>
                <a:chOff x="886" y="1632"/>
                <a:chExt cx="146" cy="144"/>
              </a:xfrm>
            </p:grpSpPr>
            <p:sp>
              <p:nvSpPr>
                <p:cNvPr id="8234" name="Rectangle 166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Line 168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30" name="Group 173"/>
              <p:cNvGrpSpPr>
                <a:grpSpLocks/>
              </p:cNvGrpSpPr>
              <p:nvPr/>
            </p:nvGrpSpPr>
            <p:grpSpPr bwMode="auto">
              <a:xfrm>
                <a:off x="6869113" y="4002088"/>
                <a:ext cx="231775" cy="228600"/>
                <a:chOff x="886" y="1632"/>
                <a:chExt cx="146" cy="144"/>
              </a:xfrm>
            </p:grpSpPr>
            <p:sp>
              <p:nvSpPr>
                <p:cNvPr id="8231" name="Rectangle 174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2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886" y="1632"/>
                  <a:ext cx="74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Line 176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72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02" name="Freeform 234"/>
            <p:cNvSpPr>
              <a:spLocks/>
            </p:cNvSpPr>
            <p:nvPr/>
          </p:nvSpPr>
          <p:spPr bwMode="auto">
            <a:xfrm rot="-3576898">
              <a:off x="8073767" y="989140"/>
              <a:ext cx="508068" cy="563074"/>
            </a:xfrm>
            <a:custGeom>
              <a:avLst/>
              <a:gdLst>
                <a:gd name="T0" fmla="*/ 571 w 1443"/>
                <a:gd name="T1" fmla="*/ 13 h 1296"/>
                <a:gd name="T2" fmla="*/ 811 w 1443"/>
                <a:gd name="T3" fmla="*/ 4 h 1296"/>
                <a:gd name="T4" fmla="*/ 993 w 1443"/>
                <a:gd name="T5" fmla="*/ 49 h 1296"/>
                <a:gd name="T6" fmla="*/ 1052 w 1443"/>
                <a:gd name="T7" fmla="*/ 81 h 1296"/>
                <a:gd name="T8" fmla="*/ 1152 w 1443"/>
                <a:gd name="T9" fmla="*/ 117 h 1296"/>
                <a:gd name="T10" fmla="*/ 1238 w 1443"/>
                <a:gd name="T11" fmla="*/ 172 h 1296"/>
                <a:gd name="T12" fmla="*/ 1297 w 1443"/>
                <a:gd name="T13" fmla="*/ 221 h 1296"/>
                <a:gd name="T14" fmla="*/ 1419 w 1443"/>
                <a:gd name="T15" fmla="*/ 516 h 1296"/>
                <a:gd name="T16" fmla="*/ 1319 w 1443"/>
                <a:gd name="T17" fmla="*/ 838 h 1296"/>
                <a:gd name="T18" fmla="*/ 1247 w 1443"/>
                <a:gd name="T19" fmla="*/ 911 h 1296"/>
                <a:gd name="T20" fmla="*/ 1229 w 1443"/>
                <a:gd name="T21" fmla="*/ 933 h 1296"/>
                <a:gd name="T22" fmla="*/ 1211 w 1443"/>
                <a:gd name="T23" fmla="*/ 943 h 1296"/>
                <a:gd name="T24" fmla="*/ 1201 w 1443"/>
                <a:gd name="T25" fmla="*/ 965 h 1296"/>
                <a:gd name="T26" fmla="*/ 1133 w 1443"/>
                <a:gd name="T27" fmla="*/ 1083 h 1296"/>
                <a:gd name="T28" fmla="*/ 1043 w 1443"/>
                <a:gd name="T29" fmla="*/ 1183 h 1296"/>
                <a:gd name="T30" fmla="*/ 1002 w 1443"/>
                <a:gd name="T31" fmla="*/ 1215 h 1296"/>
                <a:gd name="T32" fmla="*/ 943 w 1443"/>
                <a:gd name="T33" fmla="*/ 1233 h 1296"/>
                <a:gd name="T34" fmla="*/ 607 w 1443"/>
                <a:gd name="T35" fmla="*/ 1296 h 1296"/>
                <a:gd name="T36" fmla="*/ 489 w 1443"/>
                <a:gd name="T37" fmla="*/ 1242 h 1296"/>
                <a:gd name="T38" fmla="*/ 272 w 1443"/>
                <a:gd name="T39" fmla="*/ 1156 h 1296"/>
                <a:gd name="T40" fmla="*/ 86 w 1443"/>
                <a:gd name="T41" fmla="*/ 1020 h 1296"/>
                <a:gd name="T42" fmla="*/ 31 w 1443"/>
                <a:gd name="T43" fmla="*/ 902 h 1296"/>
                <a:gd name="T44" fmla="*/ 0 w 1443"/>
                <a:gd name="T45" fmla="*/ 784 h 1296"/>
                <a:gd name="T46" fmla="*/ 72 w 1443"/>
                <a:gd name="T47" fmla="*/ 575 h 1296"/>
                <a:gd name="T48" fmla="*/ 113 w 1443"/>
                <a:gd name="T49" fmla="*/ 521 h 1296"/>
                <a:gd name="T50" fmla="*/ 136 w 1443"/>
                <a:gd name="T51" fmla="*/ 484 h 1296"/>
                <a:gd name="T52" fmla="*/ 190 w 1443"/>
                <a:gd name="T53" fmla="*/ 412 h 1296"/>
                <a:gd name="T54" fmla="*/ 235 w 1443"/>
                <a:gd name="T55" fmla="*/ 353 h 1296"/>
                <a:gd name="T56" fmla="*/ 281 w 1443"/>
                <a:gd name="T57" fmla="*/ 276 h 1296"/>
                <a:gd name="T58" fmla="*/ 408 w 1443"/>
                <a:gd name="T59" fmla="*/ 126 h 1296"/>
                <a:gd name="T60" fmla="*/ 462 w 1443"/>
                <a:gd name="T61" fmla="*/ 90 h 1296"/>
                <a:gd name="T62" fmla="*/ 526 w 1443"/>
                <a:gd name="T63" fmla="*/ 35 h 1296"/>
                <a:gd name="T64" fmla="*/ 571 w 1443"/>
                <a:gd name="T65" fmla="*/ 13 h 1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3"/>
                <a:gd name="T100" fmla="*/ 0 h 1296"/>
                <a:gd name="T101" fmla="*/ 1443 w 1443"/>
                <a:gd name="T102" fmla="*/ 1296 h 1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3" h="1296">
                  <a:moveTo>
                    <a:pt x="571" y="13"/>
                  </a:moveTo>
                  <a:cubicBezTo>
                    <a:pt x="666" y="1"/>
                    <a:pt x="687" y="0"/>
                    <a:pt x="811" y="4"/>
                  </a:cubicBezTo>
                  <a:cubicBezTo>
                    <a:pt x="872" y="16"/>
                    <a:pt x="936" y="23"/>
                    <a:pt x="993" y="49"/>
                  </a:cubicBezTo>
                  <a:cubicBezTo>
                    <a:pt x="1013" y="58"/>
                    <a:pt x="1031" y="72"/>
                    <a:pt x="1052" y="81"/>
                  </a:cubicBezTo>
                  <a:cubicBezTo>
                    <a:pt x="1085" y="95"/>
                    <a:pt x="1120" y="101"/>
                    <a:pt x="1152" y="117"/>
                  </a:cubicBezTo>
                  <a:cubicBezTo>
                    <a:pt x="1200" y="141"/>
                    <a:pt x="1188" y="132"/>
                    <a:pt x="1238" y="172"/>
                  </a:cubicBezTo>
                  <a:cubicBezTo>
                    <a:pt x="1258" y="188"/>
                    <a:pt x="1297" y="221"/>
                    <a:pt x="1297" y="221"/>
                  </a:cubicBezTo>
                  <a:cubicBezTo>
                    <a:pt x="1336" y="320"/>
                    <a:pt x="1376" y="419"/>
                    <a:pt x="1419" y="516"/>
                  </a:cubicBezTo>
                  <a:cubicBezTo>
                    <a:pt x="1443" y="637"/>
                    <a:pt x="1387" y="742"/>
                    <a:pt x="1319" y="838"/>
                  </a:cubicBezTo>
                  <a:cubicBezTo>
                    <a:pt x="1292" y="876"/>
                    <a:pt x="1286" y="891"/>
                    <a:pt x="1247" y="911"/>
                  </a:cubicBezTo>
                  <a:cubicBezTo>
                    <a:pt x="1241" y="918"/>
                    <a:pt x="1236" y="927"/>
                    <a:pt x="1229" y="933"/>
                  </a:cubicBezTo>
                  <a:cubicBezTo>
                    <a:pt x="1224" y="938"/>
                    <a:pt x="1216" y="938"/>
                    <a:pt x="1211" y="943"/>
                  </a:cubicBezTo>
                  <a:cubicBezTo>
                    <a:pt x="1206" y="949"/>
                    <a:pt x="1205" y="958"/>
                    <a:pt x="1201" y="965"/>
                  </a:cubicBezTo>
                  <a:cubicBezTo>
                    <a:pt x="1178" y="1004"/>
                    <a:pt x="1153" y="1042"/>
                    <a:pt x="1133" y="1083"/>
                  </a:cubicBezTo>
                  <a:cubicBezTo>
                    <a:pt x="1124" y="1133"/>
                    <a:pt x="1081" y="1157"/>
                    <a:pt x="1043" y="1183"/>
                  </a:cubicBezTo>
                  <a:cubicBezTo>
                    <a:pt x="1029" y="1193"/>
                    <a:pt x="1016" y="1204"/>
                    <a:pt x="1002" y="1215"/>
                  </a:cubicBezTo>
                  <a:cubicBezTo>
                    <a:pt x="998" y="1218"/>
                    <a:pt x="945" y="1232"/>
                    <a:pt x="943" y="1233"/>
                  </a:cubicBezTo>
                  <a:cubicBezTo>
                    <a:pt x="838" y="1272"/>
                    <a:pt x="718" y="1282"/>
                    <a:pt x="607" y="1296"/>
                  </a:cubicBezTo>
                  <a:cubicBezTo>
                    <a:pt x="540" y="1283"/>
                    <a:pt x="542" y="1265"/>
                    <a:pt x="489" y="1242"/>
                  </a:cubicBezTo>
                  <a:cubicBezTo>
                    <a:pt x="419" y="1211"/>
                    <a:pt x="339" y="1193"/>
                    <a:pt x="272" y="1156"/>
                  </a:cubicBezTo>
                  <a:cubicBezTo>
                    <a:pt x="209" y="1121"/>
                    <a:pt x="137" y="1071"/>
                    <a:pt x="86" y="1020"/>
                  </a:cubicBezTo>
                  <a:cubicBezTo>
                    <a:pt x="70" y="979"/>
                    <a:pt x="48" y="943"/>
                    <a:pt x="31" y="902"/>
                  </a:cubicBezTo>
                  <a:cubicBezTo>
                    <a:pt x="26" y="857"/>
                    <a:pt x="25" y="820"/>
                    <a:pt x="0" y="784"/>
                  </a:cubicBezTo>
                  <a:cubicBezTo>
                    <a:pt x="8" y="701"/>
                    <a:pt x="23" y="642"/>
                    <a:pt x="72" y="575"/>
                  </a:cubicBezTo>
                  <a:cubicBezTo>
                    <a:pt x="85" y="557"/>
                    <a:pt x="99" y="539"/>
                    <a:pt x="113" y="521"/>
                  </a:cubicBezTo>
                  <a:cubicBezTo>
                    <a:pt x="122" y="509"/>
                    <a:pt x="136" y="484"/>
                    <a:pt x="136" y="484"/>
                  </a:cubicBezTo>
                  <a:cubicBezTo>
                    <a:pt x="144" y="459"/>
                    <a:pt x="171" y="431"/>
                    <a:pt x="190" y="412"/>
                  </a:cubicBezTo>
                  <a:cubicBezTo>
                    <a:pt x="199" y="388"/>
                    <a:pt x="219" y="373"/>
                    <a:pt x="235" y="353"/>
                  </a:cubicBezTo>
                  <a:cubicBezTo>
                    <a:pt x="254" y="329"/>
                    <a:pt x="265" y="301"/>
                    <a:pt x="281" y="276"/>
                  </a:cubicBezTo>
                  <a:cubicBezTo>
                    <a:pt x="319" y="219"/>
                    <a:pt x="360" y="174"/>
                    <a:pt x="408" y="126"/>
                  </a:cubicBezTo>
                  <a:cubicBezTo>
                    <a:pt x="422" y="112"/>
                    <a:pt x="446" y="101"/>
                    <a:pt x="462" y="90"/>
                  </a:cubicBezTo>
                  <a:cubicBezTo>
                    <a:pt x="485" y="74"/>
                    <a:pt x="504" y="51"/>
                    <a:pt x="526" y="35"/>
                  </a:cubicBezTo>
                  <a:cubicBezTo>
                    <a:pt x="536" y="28"/>
                    <a:pt x="578" y="13"/>
                    <a:pt x="571" y="13"/>
                  </a:cubicBezTo>
                  <a:close/>
                </a:path>
              </a:pathLst>
            </a:custGeom>
            <a:solidFill>
              <a:srgbClr val="CC0000">
                <a:alpha val="5607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3" name="Group 235"/>
            <p:cNvGrpSpPr>
              <a:grpSpLocks/>
            </p:cNvGrpSpPr>
            <p:nvPr/>
          </p:nvGrpSpPr>
          <p:grpSpPr bwMode="auto">
            <a:xfrm>
              <a:off x="8208911" y="1072384"/>
              <a:ext cx="120541" cy="131586"/>
              <a:chOff x="886" y="1632"/>
              <a:chExt cx="146" cy="144"/>
            </a:xfrm>
          </p:grpSpPr>
          <p:sp>
            <p:nvSpPr>
              <p:cNvPr id="8215" name="Rectangle 23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3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23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4" name="Freeform 239"/>
            <p:cNvSpPr>
              <a:spLocks/>
            </p:cNvSpPr>
            <p:nvPr/>
          </p:nvSpPr>
          <p:spPr bwMode="auto">
            <a:xfrm rot="-5943625">
              <a:off x="7957824" y="759814"/>
              <a:ext cx="960394" cy="803330"/>
            </a:xfrm>
            <a:custGeom>
              <a:avLst/>
              <a:gdLst>
                <a:gd name="T0" fmla="*/ 571 w 1443"/>
                <a:gd name="T1" fmla="*/ 13 h 1296"/>
                <a:gd name="T2" fmla="*/ 811 w 1443"/>
                <a:gd name="T3" fmla="*/ 4 h 1296"/>
                <a:gd name="T4" fmla="*/ 993 w 1443"/>
                <a:gd name="T5" fmla="*/ 49 h 1296"/>
                <a:gd name="T6" fmla="*/ 1052 w 1443"/>
                <a:gd name="T7" fmla="*/ 81 h 1296"/>
                <a:gd name="T8" fmla="*/ 1152 w 1443"/>
                <a:gd name="T9" fmla="*/ 117 h 1296"/>
                <a:gd name="T10" fmla="*/ 1238 w 1443"/>
                <a:gd name="T11" fmla="*/ 172 h 1296"/>
                <a:gd name="T12" fmla="*/ 1297 w 1443"/>
                <a:gd name="T13" fmla="*/ 221 h 1296"/>
                <a:gd name="T14" fmla="*/ 1419 w 1443"/>
                <a:gd name="T15" fmla="*/ 516 h 1296"/>
                <a:gd name="T16" fmla="*/ 1319 w 1443"/>
                <a:gd name="T17" fmla="*/ 838 h 1296"/>
                <a:gd name="T18" fmla="*/ 1247 w 1443"/>
                <a:gd name="T19" fmla="*/ 911 h 1296"/>
                <a:gd name="T20" fmla="*/ 1229 w 1443"/>
                <a:gd name="T21" fmla="*/ 933 h 1296"/>
                <a:gd name="T22" fmla="*/ 1211 w 1443"/>
                <a:gd name="T23" fmla="*/ 943 h 1296"/>
                <a:gd name="T24" fmla="*/ 1201 w 1443"/>
                <a:gd name="T25" fmla="*/ 965 h 1296"/>
                <a:gd name="T26" fmla="*/ 1133 w 1443"/>
                <a:gd name="T27" fmla="*/ 1083 h 1296"/>
                <a:gd name="T28" fmla="*/ 1043 w 1443"/>
                <a:gd name="T29" fmla="*/ 1183 h 1296"/>
                <a:gd name="T30" fmla="*/ 1002 w 1443"/>
                <a:gd name="T31" fmla="*/ 1215 h 1296"/>
                <a:gd name="T32" fmla="*/ 943 w 1443"/>
                <a:gd name="T33" fmla="*/ 1233 h 1296"/>
                <a:gd name="T34" fmla="*/ 607 w 1443"/>
                <a:gd name="T35" fmla="*/ 1296 h 1296"/>
                <a:gd name="T36" fmla="*/ 489 w 1443"/>
                <a:gd name="T37" fmla="*/ 1242 h 1296"/>
                <a:gd name="T38" fmla="*/ 272 w 1443"/>
                <a:gd name="T39" fmla="*/ 1156 h 1296"/>
                <a:gd name="T40" fmla="*/ 86 w 1443"/>
                <a:gd name="T41" fmla="*/ 1020 h 1296"/>
                <a:gd name="T42" fmla="*/ 31 w 1443"/>
                <a:gd name="T43" fmla="*/ 902 h 1296"/>
                <a:gd name="T44" fmla="*/ 0 w 1443"/>
                <a:gd name="T45" fmla="*/ 784 h 1296"/>
                <a:gd name="T46" fmla="*/ 72 w 1443"/>
                <a:gd name="T47" fmla="*/ 575 h 1296"/>
                <a:gd name="T48" fmla="*/ 113 w 1443"/>
                <a:gd name="T49" fmla="*/ 521 h 1296"/>
                <a:gd name="T50" fmla="*/ 136 w 1443"/>
                <a:gd name="T51" fmla="*/ 484 h 1296"/>
                <a:gd name="T52" fmla="*/ 190 w 1443"/>
                <a:gd name="T53" fmla="*/ 412 h 1296"/>
                <a:gd name="T54" fmla="*/ 235 w 1443"/>
                <a:gd name="T55" fmla="*/ 353 h 1296"/>
                <a:gd name="T56" fmla="*/ 281 w 1443"/>
                <a:gd name="T57" fmla="*/ 276 h 1296"/>
                <a:gd name="T58" fmla="*/ 408 w 1443"/>
                <a:gd name="T59" fmla="*/ 126 h 1296"/>
                <a:gd name="T60" fmla="*/ 462 w 1443"/>
                <a:gd name="T61" fmla="*/ 90 h 1296"/>
                <a:gd name="T62" fmla="*/ 526 w 1443"/>
                <a:gd name="T63" fmla="*/ 35 h 1296"/>
                <a:gd name="T64" fmla="*/ 571 w 1443"/>
                <a:gd name="T65" fmla="*/ 13 h 1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3"/>
                <a:gd name="T100" fmla="*/ 0 h 1296"/>
                <a:gd name="T101" fmla="*/ 1443 w 1443"/>
                <a:gd name="T102" fmla="*/ 1296 h 1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3" h="1296">
                  <a:moveTo>
                    <a:pt x="571" y="13"/>
                  </a:moveTo>
                  <a:cubicBezTo>
                    <a:pt x="666" y="1"/>
                    <a:pt x="687" y="0"/>
                    <a:pt x="811" y="4"/>
                  </a:cubicBezTo>
                  <a:cubicBezTo>
                    <a:pt x="872" y="16"/>
                    <a:pt x="936" y="23"/>
                    <a:pt x="993" y="49"/>
                  </a:cubicBezTo>
                  <a:cubicBezTo>
                    <a:pt x="1013" y="58"/>
                    <a:pt x="1031" y="72"/>
                    <a:pt x="1052" y="81"/>
                  </a:cubicBezTo>
                  <a:cubicBezTo>
                    <a:pt x="1085" y="95"/>
                    <a:pt x="1120" y="101"/>
                    <a:pt x="1152" y="117"/>
                  </a:cubicBezTo>
                  <a:cubicBezTo>
                    <a:pt x="1200" y="141"/>
                    <a:pt x="1188" y="132"/>
                    <a:pt x="1238" y="172"/>
                  </a:cubicBezTo>
                  <a:cubicBezTo>
                    <a:pt x="1258" y="188"/>
                    <a:pt x="1297" y="221"/>
                    <a:pt x="1297" y="221"/>
                  </a:cubicBezTo>
                  <a:cubicBezTo>
                    <a:pt x="1336" y="320"/>
                    <a:pt x="1376" y="419"/>
                    <a:pt x="1419" y="516"/>
                  </a:cubicBezTo>
                  <a:cubicBezTo>
                    <a:pt x="1443" y="637"/>
                    <a:pt x="1387" y="742"/>
                    <a:pt x="1319" y="838"/>
                  </a:cubicBezTo>
                  <a:cubicBezTo>
                    <a:pt x="1292" y="876"/>
                    <a:pt x="1286" y="891"/>
                    <a:pt x="1247" y="911"/>
                  </a:cubicBezTo>
                  <a:cubicBezTo>
                    <a:pt x="1241" y="918"/>
                    <a:pt x="1236" y="927"/>
                    <a:pt x="1229" y="933"/>
                  </a:cubicBezTo>
                  <a:cubicBezTo>
                    <a:pt x="1224" y="938"/>
                    <a:pt x="1216" y="938"/>
                    <a:pt x="1211" y="943"/>
                  </a:cubicBezTo>
                  <a:cubicBezTo>
                    <a:pt x="1206" y="949"/>
                    <a:pt x="1205" y="958"/>
                    <a:pt x="1201" y="965"/>
                  </a:cubicBezTo>
                  <a:cubicBezTo>
                    <a:pt x="1178" y="1004"/>
                    <a:pt x="1153" y="1042"/>
                    <a:pt x="1133" y="1083"/>
                  </a:cubicBezTo>
                  <a:cubicBezTo>
                    <a:pt x="1124" y="1133"/>
                    <a:pt x="1081" y="1157"/>
                    <a:pt x="1043" y="1183"/>
                  </a:cubicBezTo>
                  <a:cubicBezTo>
                    <a:pt x="1029" y="1193"/>
                    <a:pt x="1016" y="1204"/>
                    <a:pt x="1002" y="1215"/>
                  </a:cubicBezTo>
                  <a:cubicBezTo>
                    <a:pt x="998" y="1218"/>
                    <a:pt x="945" y="1232"/>
                    <a:pt x="943" y="1233"/>
                  </a:cubicBezTo>
                  <a:cubicBezTo>
                    <a:pt x="838" y="1272"/>
                    <a:pt x="718" y="1282"/>
                    <a:pt x="607" y="1296"/>
                  </a:cubicBezTo>
                  <a:cubicBezTo>
                    <a:pt x="540" y="1283"/>
                    <a:pt x="542" y="1265"/>
                    <a:pt x="489" y="1242"/>
                  </a:cubicBezTo>
                  <a:cubicBezTo>
                    <a:pt x="419" y="1211"/>
                    <a:pt x="339" y="1193"/>
                    <a:pt x="272" y="1156"/>
                  </a:cubicBezTo>
                  <a:cubicBezTo>
                    <a:pt x="209" y="1121"/>
                    <a:pt x="137" y="1071"/>
                    <a:pt x="86" y="1020"/>
                  </a:cubicBezTo>
                  <a:cubicBezTo>
                    <a:pt x="70" y="979"/>
                    <a:pt x="48" y="943"/>
                    <a:pt x="31" y="902"/>
                  </a:cubicBezTo>
                  <a:cubicBezTo>
                    <a:pt x="26" y="857"/>
                    <a:pt x="25" y="820"/>
                    <a:pt x="0" y="784"/>
                  </a:cubicBezTo>
                  <a:cubicBezTo>
                    <a:pt x="8" y="701"/>
                    <a:pt x="23" y="642"/>
                    <a:pt x="72" y="575"/>
                  </a:cubicBezTo>
                  <a:cubicBezTo>
                    <a:pt x="85" y="557"/>
                    <a:pt x="99" y="539"/>
                    <a:pt x="113" y="521"/>
                  </a:cubicBezTo>
                  <a:cubicBezTo>
                    <a:pt x="122" y="509"/>
                    <a:pt x="136" y="484"/>
                    <a:pt x="136" y="484"/>
                  </a:cubicBezTo>
                  <a:cubicBezTo>
                    <a:pt x="144" y="459"/>
                    <a:pt x="171" y="431"/>
                    <a:pt x="190" y="412"/>
                  </a:cubicBezTo>
                  <a:cubicBezTo>
                    <a:pt x="199" y="388"/>
                    <a:pt x="219" y="373"/>
                    <a:pt x="235" y="353"/>
                  </a:cubicBezTo>
                  <a:cubicBezTo>
                    <a:pt x="254" y="329"/>
                    <a:pt x="265" y="301"/>
                    <a:pt x="281" y="276"/>
                  </a:cubicBezTo>
                  <a:cubicBezTo>
                    <a:pt x="319" y="219"/>
                    <a:pt x="360" y="174"/>
                    <a:pt x="408" y="126"/>
                  </a:cubicBezTo>
                  <a:cubicBezTo>
                    <a:pt x="422" y="112"/>
                    <a:pt x="446" y="101"/>
                    <a:pt x="462" y="90"/>
                  </a:cubicBezTo>
                  <a:cubicBezTo>
                    <a:pt x="485" y="74"/>
                    <a:pt x="504" y="51"/>
                    <a:pt x="526" y="35"/>
                  </a:cubicBezTo>
                  <a:cubicBezTo>
                    <a:pt x="536" y="28"/>
                    <a:pt x="578" y="13"/>
                    <a:pt x="571" y="13"/>
                  </a:cubicBezTo>
                  <a:close/>
                </a:path>
              </a:pathLst>
            </a:custGeom>
            <a:solidFill>
              <a:srgbClr val="CC0000">
                <a:alpha val="5607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Oval 242"/>
            <p:cNvSpPr>
              <a:spLocks noChangeArrowheads="1"/>
            </p:cNvSpPr>
            <p:nvPr/>
          </p:nvSpPr>
          <p:spPr bwMode="auto">
            <a:xfrm>
              <a:off x="8278263" y="720575"/>
              <a:ext cx="198149" cy="2193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8206" name="Oval 245"/>
            <p:cNvSpPr>
              <a:spLocks noChangeArrowheads="1"/>
            </p:cNvSpPr>
            <p:nvPr/>
          </p:nvSpPr>
          <p:spPr bwMode="auto">
            <a:xfrm>
              <a:off x="8278263" y="720575"/>
              <a:ext cx="198149" cy="21931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8207" name="Line 246"/>
            <p:cNvSpPr>
              <a:spLocks noChangeShapeType="1"/>
            </p:cNvSpPr>
            <p:nvPr/>
          </p:nvSpPr>
          <p:spPr bwMode="auto">
            <a:xfrm flipV="1">
              <a:off x="8384768" y="588989"/>
              <a:ext cx="0" cy="13158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247"/>
            <p:cNvSpPr>
              <a:spLocks noChangeShapeType="1"/>
            </p:cNvSpPr>
            <p:nvPr/>
          </p:nvSpPr>
          <p:spPr bwMode="auto">
            <a:xfrm flipV="1">
              <a:off x="8380640" y="949022"/>
              <a:ext cx="0" cy="13158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248"/>
            <p:cNvSpPr>
              <a:spLocks noChangeShapeType="1"/>
            </p:cNvSpPr>
            <p:nvPr/>
          </p:nvSpPr>
          <p:spPr bwMode="auto">
            <a:xfrm flipV="1">
              <a:off x="8488797" y="826574"/>
              <a:ext cx="916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249"/>
            <p:cNvSpPr>
              <a:spLocks noChangeShapeType="1"/>
            </p:cNvSpPr>
            <p:nvPr/>
          </p:nvSpPr>
          <p:spPr bwMode="auto">
            <a:xfrm flipH="1" flipV="1">
              <a:off x="8140384" y="835712"/>
              <a:ext cx="10650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50"/>
            <p:cNvSpPr>
              <a:spLocks noChangeShapeType="1"/>
            </p:cNvSpPr>
            <p:nvPr/>
          </p:nvSpPr>
          <p:spPr bwMode="auto">
            <a:xfrm flipH="1" flipV="1">
              <a:off x="8464028" y="907902"/>
              <a:ext cx="91644" cy="758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51"/>
            <p:cNvSpPr>
              <a:spLocks noChangeShapeType="1"/>
            </p:cNvSpPr>
            <p:nvPr/>
          </p:nvSpPr>
          <p:spPr bwMode="auto">
            <a:xfrm flipH="1" flipV="1">
              <a:off x="8202306" y="653868"/>
              <a:ext cx="91644" cy="8772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52"/>
            <p:cNvSpPr>
              <a:spLocks noChangeShapeType="1"/>
            </p:cNvSpPr>
            <p:nvPr/>
          </p:nvSpPr>
          <p:spPr bwMode="auto">
            <a:xfrm flipH="1">
              <a:off x="8194875" y="902419"/>
              <a:ext cx="91644" cy="9960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53"/>
            <p:cNvSpPr>
              <a:spLocks noChangeShapeType="1"/>
            </p:cNvSpPr>
            <p:nvPr/>
          </p:nvSpPr>
          <p:spPr bwMode="auto">
            <a:xfrm flipH="1">
              <a:off x="8451643" y="647471"/>
              <a:ext cx="91644" cy="9960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Right Brace 60"/>
          <p:cNvSpPr/>
          <p:nvPr/>
        </p:nvSpPr>
        <p:spPr>
          <a:xfrm rot="5400000">
            <a:off x="5886450" y="4076700"/>
            <a:ext cx="304800" cy="2057400"/>
          </a:xfrm>
          <a:prstGeom prst="rightBrace">
            <a:avLst>
              <a:gd name="adj1" fmla="val 40248"/>
              <a:gd name="adj2" fmla="val 5047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857750" y="5305425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Reward for detecting contamination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Properties of objective functions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Submodularity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Our solution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CELF algorithm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 bound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39FDA-B9FB-4CCB-9EB1-CA9AEBDC44BE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315200" y="24384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the problem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Solving the problem exactly is </a:t>
            </a:r>
            <a:r>
              <a:rPr lang="en-US" smtClean="0">
                <a:solidFill>
                  <a:srgbClr val="CC0000"/>
                </a:solidFill>
              </a:rPr>
              <a:t>NP-hard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Our observation: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objective functions are </a:t>
            </a:r>
            <a:r>
              <a:rPr lang="en-US" smtClean="0">
                <a:solidFill>
                  <a:srgbClr val="CC0000"/>
                </a:solidFill>
              </a:rPr>
              <a:t>submodular</a:t>
            </a:r>
            <a:r>
              <a:rPr lang="en-US" smtClean="0"/>
              <a:t>, i.e. diminishing returns</a:t>
            </a:r>
          </a:p>
        </p:txBody>
      </p:sp>
      <p:sp>
        <p:nvSpPr>
          <p:cNvPr id="2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125ED-D0BC-4B5F-A500-70CAF78565F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4267200"/>
            <a:ext cx="1255713" cy="1905000"/>
            <a:chOff x="720" y="1344"/>
            <a:chExt cx="1682" cy="2688"/>
          </a:xfrm>
        </p:grpSpPr>
        <p:sp>
          <p:nvSpPr>
            <p:cNvPr id="10366" name="Line 5"/>
            <p:cNvSpPr>
              <a:spLocks noChangeShapeType="1"/>
            </p:cNvSpPr>
            <p:nvPr/>
          </p:nvSpPr>
          <p:spPr bwMode="auto">
            <a:xfrm flipH="1">
              <a:off x="1412" y="144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Line 6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Line 7"/>
            <p:cNvSpPr>
              <a:spLocks noChangeShapeType="1"/>
            </p:cNvSpPr>
            <p:nvPr/>
          </p:nvSpPr>
          <p:spPr bwMode="auto">
            <a:xfrm>
              <a:off x="1392" y="254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Line 8"/>
            <p:cNvSpPr>
              <a:spLocks noChangeShapeType="1"/>
            </p:cNvSpPr>
            <p:nvPr/>
          </p:nvSpPr>
          <p:spPr bwMode="auto">
            <a:xfrm flipV="1">
              <a:off x="172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Line 9"/>
            <p:cNvSpPr>
              <a:spLocks noChangeShapeType="1"/>
            </p:cNvSpPr>
            <p:nvPr/>
          </p:nvSpPr>
          <p:spPr bwMode="auto">
            <a:xfrm>
              <a:off x="1872" y="23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Line 10"/>
            <p:cNvSpPr>
              <a:spLocks noChangeShapeType="1"/>
            </p:cNvSpPr>
            <p:nvPr/>
          </p:nvSpPr>
          <p:spPr bwMode="auto">
            <a:xfrm flipV="1">
              <a:off x="1872" y="211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Line 11"/>
            <p:cNvSpPr>
              <a:spLocks noChangeShapeType="1"/>
            </p:cNvSpPr>
            <p:nvPr/>
          </p:nvSpPr>
          <p:spPr bwMode="auto">
            <a:xfrm flipH="1">
              <a:off x="2208" y="24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Line 12"/>
            <p:cNvSpPr>
              <a:spLocks noChangeShapeType="1"/>
            </p:cNvSpPr>
            <p:nvPr/>
          </p:nvSpPr>
          <p:spPr bwMode="auto">
            <a:xfrm flipV="1">
              <a:off x="1392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Line 13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Line 14"/>
            <p:cNvSpPr>
              <a:spLocks noChangeShapeType="1"/>
            </p:cNvSpPr>
            <p:nvPr/>
          </p:nvSpPr>
          <p:spPr bwMode="auto">
            <a:xfrm flipV="1">
              <a:off x="1056" y="254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Line 15"/>
            <p:cNvSpPr>
              <a:spLocks noChangeShapeType="1"/>
            </p:cNvSpPr>
            <p:nvPr/>
          </p:nvSpPr>
          <p:spPr bwMode="auto">
            <a:xfrm flipV="1">
              <a:off x="1728" y="235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Line 16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Line 17"/>
            <p:cNvSpPr>
              <a:spLocks noChangeShapeType="1"/>
            </p:cNvSpPr>
            <p:nvPr/>
          </p:nvSpPr>
          <p:spPr bwMode="auto">
            <a:xfrm flipV="1">
              <a:off x="1584" y="33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Line 18"/>
            <p:cNvSpPr>
              <a:spLocks noChangeShapeType="1"/>
            </p:cNvSpPr>
            <p:nvPr/>
          </p:nvSpPr>
          <p:spPr bwMode="auto">
            <a:xfrm flipV="1">
              <a:off x="110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Line 19"/>
            <p:cNvSpPr>
              <a:spLocks noChangeShapeType="1"/>
            </p:cNvSpPr>
            <p:nvPr/>
          </p:nvSpPr>
          <p:spPr bwMode="auto">
            <a:xfrm flipV="1">
              <a:off x="158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Line 20"/>
            <p:cNvSpPr>
              <a:spLocks noChangeShapeType="1"/>
            </p:cNvSpPr>
            <p:nvPr/>
          </p:nvSpPr>
          <p:spPr bwMode="auto">
            <a:xfrm>
              <a:off x="1584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Line 21"/>
            <p:cNvSpPr>
              <a:spLocks noChangeShapeType="1"/>
            </p:cNvSpPr>
            <p:nvPr/>
          </p:nvSpPr>
          <p:spPr bwMode="auto">
            <a:xfrm flipH="1">
              <a:off x="960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Line 22"/>
            <p:cNvSpPr>
              <a:spLocks noChangeShapeType="1"/>
            </p:cNvSpPr>
            <p:nvPr/>
          </p:nvSpPr>
          <p:spPr bwMode="auto">
            <a:xfrm flipV="1">
              <a:off x="96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Line 23"/>
            <p:cNvSpPr>
              <a:spLocks noChangeShapeType="1"/>
            </p:cNvSpPr>
            <p:nvPr/>
          </p:nvSpPr>
          <p:spPr bwMode="auto">
            <a:xfrm>
              <a:off x="768" y="2448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Line 24"/>
            <p:cNvSpPr>
              <a:spLocks noChangeShapeType="1"/>
            </p:cNvSpPr>
            <p:nvPr/>
          </p:nvSpPr>
          <p:spPr bwMode="auto">
            <a:xfrm>
              <a:off x="1440" y="17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Line 25"/>
            <p:cNvSpPr>
              <a:spLocks noChangeShapeType="1"/>
            </p:cNvSpPr>
            <p:nvPr/>
          </p:nvSpPr>
          <p:spPr bwMode="auto">
            <a:xfrm>
              <a:off x="1296" y="220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Line 26"/>
            <p:cNvSpPr>
              <a:spLocks noChangeShapeType="1"/>
            </p:cNvSpPr>
            <p:nvPr/>
          </p:nvSpPr>
          <p:spPr bwMode="auto">
            <a:xfrm flipV="1">
              <a:off x="816" y="1728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Line 27"/>
            <p:cNvSpPr>
              <a:spLocks noChangeShapeType="1"/>
            </p:cNvSpPr>
            <p:nvPr/>
          </p:nvSpPr>
          <p:spPr bwMode="auto">
            <a:xfrm flipV="1">
              <a:off x="768" y="2208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89" name="Group 28"/>
            <p:cNvGrpSpPr>
              <a:grpSpLocks/>
            </p:cNvGrpSpPr>
            <p:nvPr/>
          </p:nvGrpSpPr>
          <p:grpSpPr bwMode="auto">
            <a:xfrm>
              <a:off x="1344" y="1632"/>
              <a:ext cx="146" cy="144"/>
              <a:chOff x="886" y="1632"/>
              <a:chExt cx="146" cy="144"/>
            </a:xfrm>
          </p:grpSpPr>
          <p:sp>
            <p:nvSpPr>
              <p:cNvPr id="10466" name="Rectangle 2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" name="Line 3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Line 3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0" name="Group 32"/>
            <p:cNvGrpSpPr>
              <a:grpSpLocks/>
            </p:cNvGrpSpPr>
            <p:nvPr/>
          </p:nvGrpSpPr>
          <p:grpSpPr bwMode="auto">
            <a:xfrm>
              <a:off x="886" y="1632"/>
              <a:ext cx="146" cy="144"/>
              <a:chOff x="886" y="1632"/>
              <a:chExt cx="146" cy="144"/>
            </a:xfrm>
          </p:grpSpPr>
          <p:sp>
            <p:nvSpPr>
              <p:cNvPr id="10463" name="Rectangle 3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" name="Line 3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Line 3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1" name="Group 36"/>
            <p:cNvGrpSpPr>
              <a:grpSpLocks/>
            </p:cNvGrpSpPr>
            <p:nvPr/>
          </p:nvGrpSpPr>
          <p:grpSpPr bwMode="auto">
            <a:xfrm>
              <a:off x="1200" y="2112"/>
              <a:ext cx="146" cy="144"/>
              <a:chOff x="886" y="1632"/>
              <a:chExt cx="146" cy="144"/>
            </a:xfrm>
          </p:grpSpPr>
          <p:sp>
            <p:nvSpPr>
              <p:cNvPr id="10460" name="Rectangle 3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1" name="Line 3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Line 3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2" name="Group 40"/>
            <p:cNvGrpSpPr>
              <a:grpSpLocks/>
            </p:cNvGrpSpPr>
            <p:nvPr/>
          </p:nvGrpSpPr>
          <p:grpSpPr bwMode="auto">
            <a:xfrm>
              <a:off x="768" y="1968"/>
              <a:ext cx="146" cy="144"/>
              <a:chOff x="886" y="1632"/>
              <a:chExt cx="146" cy="144"/>
            </a:xfrm>
          </p:grpSpPr>
          <p:sp>
            <p:nvSpPr>
              <p:cNvPr id="10457" name="Rectangle 4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" name="Line 4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Line 4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3" name="Group 44"/>
            <p:cNvGrpSpPr>
              <a:grpSpLocks/>
            </p:cNvGrpSpPr>
            <p:nvPr/>
          </p:nvGrpSpPr>
          <p:grpSpPr bwMode="auto">
            <a:xfrm>
              <a:off x="1327" y="2448"/>
              <a:ext cx="146" cy="144"/>
              <a:chOff x="886" y="1632"/>
              <a:chExt cx="146" cy="144"/>
            </a:xfrm>
          </p:grpSpPr>
          <p:sp>
            <p:nvSpPr>
              <p:cNvPr id="10454" name="Rectangle 4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5" name="Line 4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Line 4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4" name="Group 48"/>
            <p:cNvGrpSpPr>
              <a:grpSpLocks/>
            </p:cNvGrpSpPr>
            <p:nvPr/>
          </p:nvGrpSpPr>
          <p:grpSpPr bwMode="auto">
            <a:xfrm>
              <a:off x="720" y="2352"/>
              <a:ext cx="146" cy="144"/>
              <a:chOff x="886" y="1632"/>
              <a:chExt cx="146" cy="144"/>
            </a:xfrm>
          </p:grpSpPr>
          <p:sp>
            <p:nvSpPr>
              <p:cNvPr id="10451" name="Rectangle 4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" name="Line 5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Line 5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5" name="Group 52"/>
            <p:cNvGrpSpPr>
              <a:grpSpLocks/>
            </p:cNvGrpSpPr>
            <p:nvPr/>
          </p:nvGrpSpPr>
          <p:grpSpPr bwMode="auto">
            <a:xfrm>
              <a:off x="1657" y="3216"/>
              <a:ext cx="146" cy="144"/>
              <a:chOff x="886" y="1632"/>
              <a:chExt cx="146" cy="144"/>
            </a:xfrm>
          </p:grpSpPr>
          <p:sp>
            <p:nvSpPr>
              <p:cNvPr id="10448" name="Rectangle 5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" name="Line 5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Line 5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6" name="Group 56"/>
            <p:cNvGrpSpPr>
              <a:grpSpLocks/>
            </p:cNvGrpSpPr>
            <p:nvPr/>
          </p:nvGrpSpPr>
          <p:grpSpPr bwMode="auto">
            <a:xfrm>
              <a:off x="1521" y="3552"/>
              <a:ext cx="146" cy="144"/>
              <a:chOff x="886" y="1632"/>
              <a:chExt cx="146" cy="144"/>
            </a:xfrm>
          </p:grpSpPr>
          <p:sp>
            <p:nvSpPr>
              <p:cNvPr id="10445" name="Rectangle 5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" name="Line 5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Line 5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7" name="Group 60"/>
            <p:cNvGrpSpPr>
              <a:grpSpLocks/>
            </p:cNvGrpSpPr>
            <p:nvPr/>
          </p:nvGrpSpPr>
          <p:grpSpPr bwMode="auto">
            <a:xfrm>
              <a:off x="2016" y="3552"/>
              <a:ext cx="146" cy="144"/>
              <a:chOff x="886" y="1632"/>
              <a:chExt cx="146" cy="144"/>
            </a:xfrm>
          </p:grpSpPr>
          <p:sp>
            <p:nvSpPr>
              <p:cNvPr id="10442" name="Rectangle 6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3" name="Line 6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Line 6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8" name="Group 64"/>
            <p:cNvGrpSpPr>
              <a:grpSpLocks/>
            </p:cNvGrpSpPr>
            <p:nvPr/>
          </p:nvGrpSpPr>
          <p:grpSpPr bwMode="auto">
            <a:xfrm>
              <a:off x="1680" y="3888"/>
              <a:ext cx="146" cy="144"/>
              <a:chOff x="886" y="1632"/>
              <a:chExt cx="146" cy="144"/>
            </a:xfrm>
          </p:grpSpPr>
          <p:sp>
            <p:nvSpPr>
              <p:cNvPr id="10439" name="Rectangle 6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0" name="Line 6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Line 6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9" name="Group 68"/>
            <p:cNvGrpSpPr>
              <a:grpSpLocks/>
            </p:cNvGrpSpPr>
            <p:nvPr/>
          </p:nvGrpSpPr>
          <p:grpSpPr bwMode="auto">
            <a:xfrm>
              <a:off x="1023" y="3552"/>
              <a:ext cx="146" cy="144"/>
              <a:chOff x="886" y="1632"/>
              <a:chExt cx="146" cy="144"/>
            </a:xfrm>
          </p:grpSpPr>
          <p:sp>
            <p:nvSpPr>
              <p:cNvPr id="10436" name="Rectangle 6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7" name="Line 7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Line 7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0" name="Group 72"/>
            <p:cNvGrpSpPr>
              <a:grpSpLocks/>
            </p:cNvGrpSpPr>
            <p:nvPr/>
          </p:nvGrpSpPr>
          <p:grpSpPr bwMode="auto">
            <a:xfrm>
              <a:off x="902" y="3888"/>
              <a:ext cx="146" cy="144"/>
              <a:chOff x="886" y="1632"/>
              <a:chExt cx="146" cy="144"/>
            </a:xfrm>
          </p:grpSpPr>
          <p:sp>
            <p:nvSpPr>
              <p:cNvPr id="10433" name="Rectangle 7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" name="Line 7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Line 7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1" name="Group 76"/>
            <p:cNvGrpSpPr>
              <a:grpSpLocks/>
            </p:cNvGrpSpPr>
            <p:nvPr/>
          </p:nvGrpSpPr>
          <p:grpSpPr bwMode="auto">
            <a:xfrm>
              <a:off x="986" y="2786"/>
              <a:ext cx="146" cy="144"/>
              <a:chOff x="886" y="1632"/>
              <a:chExt cx="146" cy="144"/>
            </a:xfrm>
          </p:grpSpPr>
          <p:sp>
            <p:nvSpPr>
              <p:cNvPr id="10430" name="Rectangle 7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1" name="Line 7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Line 7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2" name="Group 80"/>
            <p:cNvGrpSpPr>
              <a:grpSpLocks/>
            </p:cNvGrpSpPr>
            <p:nvPr/>
          </p:nvGrpSpPr>
          <p:grpSpPr bwMode="auto">
            <a:xfrm>
              <a:off x="1662" y="2713"/>
              <a:ext cx="146" cy="144"/>
              <a:chOff x="886" y="1632"/>
              <a:chExt cx="146" cy="144"/>
            </a:xfrm>
          </p:grpSpPr>
          <p:sp>
            <p:nvSpPr>
              <p:cNvPr id="10427" name="Rectangle 8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8" name="Line 8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Line 8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3" name="Group 84"/>
            <p:cNvGrpSpPr>
              <a:grpSpLocks/>
            </p:cNvGrpSpPr>
            <p:nvPr/>
          </p:nvGrpSpPr>
          <p:grpSpPr bwMode="auto">
            <a:xfrm>
              <a:off x="1798" y="2255"/>
              <a:ext cx="146" cy="144"/>
              <a:chOff x="886" y="1632"/>
              <a:chExt cx="146" cy="144"/>
            </a:xfrm>
          </p:grpSpPr>
          <p:sp>
            <p:nvSpPr>
              <p:cNvPr id="10424" name="Rectangle 8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5" name="Line 8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Line 8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4" name="Group 88"/>
            <p:cNvGrpSpPr>
              <a:grpSpLocks/>
            </p:cNvGrpSpPr>
            <p:nvPr/>
          </p:nvGrpSpPr>
          <p:grpSpPr bwMode="auto">
            <a:xfrm>
              <a:off x="2129" y="2727"/>
              <a:ext cx="146" cy="144"/>
              <a:chOff x="886" y="1632"/>
              <a:chExt cx="146" cy="144"/>
            </a:xfrm>
          </p:grpSpPr>
          <p:sp>
            <p:nvSpPr>
              <p:cNvPr id="10421" name="Rectangle 8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Line 9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Line 9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5" name="Group 92"/>
            <p:cNvGrpSpPr>
              <a:grpSpLocks/>
            </p:cNvGrpSpPr>
            <p:nvPr/>
          </p:nvGrpSpPr>
          <p:grpSpPr bwMode="auto">
            <a:xfrm>
              <a:off x="2256" y="2400"/>
              <a:ext cx="146" cy="144"/>
              <a:chOff x="886" y="1632"/>
              <a:chExt cx="146" cy="144"/>
            </a:xfrm>
          </p:grpSpPr>
          <p:sp>
            <p:nvSpPr>
              <p:cNvPr id="10418" name="Rectangle 9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Line 9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9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6" name="Group 96"/>
            <p:cNvGrpSpPr>
              <a:grpSpLocks/>
            </p:cNvGrpSpPr>
            <p:nvPr/>
          </p:nvGrpSpPr>
          <p:grpSpPr bwMode="auto">
            <a:xfrm>
              <a:off x="2202" y="2010"/>
              <a:ext cx="146" cy="144"/>
              <a:chOff x="886" y="1632"/>
              <a:chExt cx="146" cy="144"/>
            </a:xfrm>
          </p:grpSpPr>
          <p:sp>
            <p:nvSpPr>
              <p:cNvPr id="10415" name="Rectangle 9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Line 9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Line 9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7" name="Group 100"/>
            <p:cNvGrpSpPr>
              <a:grpSpLocks/>
            </p:cNvGrpSpPr>
            <p:nvPr/>
          </p:nvGrpSpPr>
          <p:grpSpPr bwMode="auto">
            <a:xfrm>
              <a:off x="1703" y="1888"/>
              <a:ext cx="146" cy="144"/>
              <a:chOff x="886" y="1632"/>
              <a:chExt cx="146" cy="144"/>
            </a:xfrm>
          </p:grpSpPr>
          <p:sp>
            <p:nvSpPr>
              <p:cNvPr id="10412" name="Rectangle 10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0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Line 10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8" name="Group 104"/>
            <p:cNvGrpSpPr>
              <a:grpSpLocks/>
            </p:cNvGrpSpPr>
            <p:nvPr/>
          </p:nvGrpSpPr>
          <p:grpSpPr bwMode="auto">
            <a:xfrm>
              <a:off x="1536" y="1344"/>
              <a:ext cx="146" cy="144"/>
              <a:chOff x="886" y="1632"/>
              <a:chExt cx="146" cy="144"/>
            </a:xfrm>
          </p:grpSpPr>
          <p:sp>
            <p:nvSpPr>
              <p:cNvPr id="10409" name="Rectangle 10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Line 10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Line 10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108"/>
          <p:cNvGrpSpPr>
            <a:grpSpLocks/>
          </p:cNvGrpSpPr>
          <p:nvPr/>
        </p:nvGrpSpPr>
        <p:grpSpPr bwMode="auto">
          <a:xfrm>
            <a:off x="1600200" y="4114800"/>
            <a:ext cx="1255713" cy="1905000"/>
            <a:chOff x="720" y="1344"/>
            <a:chExt cx="1682" cy="2688"/>
          </a:xfrm>
        </p:grpSpPr>
        <p:sp>
          <p:nvSpPr>
            <p:cNvPr id="10263" name="Line 109"/>
            <p:cNvSpPr>
              <a:spLocks noChangeShapeType="1"/>
            </p:cNvSpPr>
            <p:nvPr/>
          </p:nvSpPr>
          <p:spPr bwMode="auto">
            <a:xfrm flipH="1">
              <a:off x="1412" y="144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10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111"/>
            <p:cNvSpPr>
              <a:spLocks noChangeShapeType="1"/>
            </p:cNvSpPr>
            <p:nvPr/>
          </p:nvSpPr>
          <p:spPr bwMode="auto">
            <a:xfrm>
              <a:off x="1392" y="254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12"/>
            <p:cNvSpPr>
              <a:spLocks noChangeShapeType="1"/>
            </p:cNvSpPr>
            <p:nvPr/>
          </p:nvSpPr>
          <p:spPr bwMode="auto">
            <a:xfrm flipV="1">
              <a:off x="172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113"/>
            <p:cNvSpPr>
              <a:spLocks noChangeShapeType="1"/>
            </p:cNvSpPr>
            <p:nvPr/>
          </p:nvSpPr>
          <p:spPr bwMode="auto">
            <a:xfrm>
              <a:off x="1872" y="23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114"/>
            <p:cNvSpPr>
              <a:spLocks noChangeShapeType="1"/>
            </p:cNvSpPr>
            <p:nvPr/>
          </p:nvSpPr>
          <p:spPr bwMode="auto">
            <a:xfrm flipV="1">
              <a:off x="1872" y="211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115"/>
            <p:cNvSpPr>
              <a:spLocks noChangeShapeType="1"/>
            </p:cNvSpPr>
            <p:nvPr/>
          </p:nvSpPr>
          <p:spPr bwMode="auto">
            <a:xfrm flipH="1">
              <a:off x="2208" y="24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16"/>
            <p:cNvSpPr>
              <a:spLocks noChangeShapeType="1"/>
            </p:cNvSpPr>
            <p:nvPr/>
          </p:nvSpPr>
          <p:spPr bwMode="auto">
            <a:xfrm flipV="1">
              <a:off x="1392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17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18"/>
            <p:cNvSpPr>
              <a:spLocks noChangeShapeType="1"/>
            </p:cNvSpPr>
            <p:nvPr/>
          </p:nvSpPr>
          <p:spPr bwMode="auto">
            <a:xfrm flipV="1">
              <a:off x="1056" y="254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119"/>
            <p:cNvSpPr>
              <a:spLocks noChangeShapeType="1"/>
            </p:cNvSpPr>
            <p:nvPr/>
          </p:nvSpPr>
          <p:spPr bwMode="auto">
            <a:xfrm flipV="1">
              <a:off x="1728" y="235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120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121"/>
            <p:cNvSpPr>
              <a:spLocks noChangeShapeType="1"/>
            </p:cNvSpPr>
            <p:nvPr/>
          </p:nvSpPr>
          <p:spPr bwMode="auto">
            <a:xfrm flipV="1">
              <a:off x="1584" y="33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122"/>
            <p:cNvSpPr>
              <a:spLocks noChangeShapeType="1"/>
            </p:cNvSpPr>
            <p:nvPr/>
          </p:nvSpPr>
          <p:spPr bwMode="auto">
            <a:xfrm flipV="1">
              <a:off x="110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123"/>
            <p:cNvSpPr>
              <a:spLocks noChangeShapeType="1"/>
            </p:cNvSpPr>
            <p:nvPr/>
          </p:nvSpPr>
          <p:spPr bwMode="auto">
            <a:xfrm flipV="1">
              <a:off x="158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124"/>
            <p:cNvSpPr>
              <a:spLocks noChangeShapeType="1"/>
            </p:cNvSpPr>
            <p:nvPr/>
          </p:nvSpPr>
          <p:spPr bwMode="auto">
            <a:xfrm>
              <a:off x="1584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125"/>
            <p:cNvSpPr>
              <a:spLocks noChangeShapeType="1"/>
            </p:cNvSpPr>
            <p:nvPr/>
          </p:nvSpPr>
          <p:spPr bwMode="auto">
            <a:xfrm flipH="1">
              <a:off x="960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126"/>
            <p:cNvSpPr>
              <a:spLocks noChangeShapeType="1"/>
            </p:cNvSpPr>
            <p:nvPr/>
          </p:nvSpPr>
          <p:spPr bwMode="auto">
            <a:xfrm flipV="1">
              <a:off x="96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127"/>
            <p:cNvSpPr>
              <a:spLocks noChangeShapeType="1"/>
            </p:cNvSpPr>
            <p:nvPr/>
          </p:nvSpPr>
          <p:spPr bwMode="auto">
            <a:xfrm>
              <a:off x="768" y="2448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128"/>
            <p:cNvSpPr>
              <a:spLocks noChangeShapeType="1"/>
            </p:cNvSpPr>
            <p:nvPr/>
          </p:nvSpPr>
          <p:spPr bwMode="auto">
            <a:xfrm>
              <a:off x="1440" y="17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129"/>
            <p:cNvSpPr>
              <a:spLocks noChangeShapeType="1"/>
            </p:cNvSpPr>
            <p:nvPr/>
          </p:nvSpPr>
          <p:spPr bwMode="auto">
            <a:xfrm>
              <a:off x="1296" y="220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30"/>
            <p:cNvSpPr>
              <a:spLocks noChangeShapeType="1"/>
            </p:cNvSpPr>
            <p:nvPr/>
          </p:nvSpPr>
          <p:spPr bwMode="auto">
            <a:xfrm flipV="1">
              <a:off x="816" y="1728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131"/>
            <p:cNvSpPr>
              <a:spLocks noChangeShapeType="1"/>
            </p:cNvSpPr>
            <p:nvPr/>
          </p:nvSpPr>
          <p:spPr bwMode="auto">
            <a:xfrm flipV="1">
              <a:off x="768" y="2208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6" name="Group 132"/>
            <p:cNvGrpSpPr>
              <a:grpSpLocks/>
            </p:cNvGrpSpPr>
            <p:nvPr/>
          </p:nvGrpSpPr>
          <p:grpSpPr bwMode="auto">
            <a:xfrm>
              <a:off x="1344" y="1632"/>
              <a:ext cx="146" cy="144"/>
              <a:chOff x="886" y="1632"/>
              <a:chExt cx="146" cy="144"/>
            </a:xfrm>
          </p:grpSpPr>
          <p:sp>
            <p:nvSpPr>
              <p:cNvPr id="10363" name="Rectangle 13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4" name="Line 13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Line 13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7" name="Group 136"/>
            <p:cNvGrpSpPr>
              <a:grpSpLocks/>
            </p:cNvGrpSpPr>
            <p:nvPr/>
          </p:nvGrpSpPr>
          <p:grpSpPr bwMode="auto">
            <a:xfrm>
              <a:off x="886" y="1632"/>
              <a:ext cx="146" cy="144"/>
              <a:chOff x="886" y="1632"/>
              <a:chExt cx="146" cy="144"/>
            </a:xfrm>
          </p:grpSpPr>
          <p:sp>
            <p:nvSpPr>
              <p:cNvPr id="10360" name="Rectangle 13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Line 13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Line 13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8" name="Group 140"/>
            <p:cNvGrpSpPr>
              <a:grpSpLocks/>
            </p:cNvGrpSpPr>
            <p:nvPr/>
          </p:nvGrpSpPr>
          <p:grpSpPr bwMode="auto">
            <a:xfrm>
              <a:off x="1200" y="2112"/>
              <a:ext cx="146" cy="144"/>
              <a:chOff x="886" y="1632"/>
              <a:chExt cx="146" cy="144"/>
            </a:xfrm>
          </p:grpSpPr>
          <p:sp>
            <p:nvSpPr>
              <p:cNvPr id="10357" name="Rectangle 14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Line 14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Line 14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9" name="Group 144"/>
            <p:cNvGrpSpPr>
              <a:grpSpLocks/>
            </p:cNvGrpSpPr>
            <p:nvPr/>
          </p:nvGrpSpPr>
          <p:grpSpPr bwMode="auto">
            <a:xfrm>
              <a:off x="768" y="1968"/>
              <a:ext cx="146" cy="144"/>
              <a:chOff x="886" y="1632"/>
              <a:chExt cx="146" cy="144"/>
            </a:xfrm>
          </p:grpSpPr>
          <p:sp>
            <p:nvSpPr>
              <p:cNvPr id="10354" name="Rectangle 14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Line 14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Line 14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0" name="Group 148"/>
            <p:cNvGrpSpPr>
              <a:grpSpLocks/>
            </p:cNvGrpSpPr>
            <p:nvPr/>
          </p:nvGrpSpPr>
          <p:grpSpPr bwMode="auto">
            <a:xfrm>
              <a:off x="1327" y="2448"/>
              <a:ext cx="146" cy="144"/>
              <a:chOff x="886" y="1632"/>
              <a:chExt cx="146" cy="144"/>
            </a:xfrm>
          </p:grpSpPr>
          <p:sp>
            <p:nvSpPr>
              <p:cNvPr id="10351" name="Rectangle 14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" name="Line 15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Line 15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1" name="Group 152"/>
            <p:cNvGrpSpPr>
              <a:grpSpLocks/>
            </p:cNvGrpSpPr>
            <p:nvPr/>
          </p:nvGrpSpPr>
          <p:grpSpPr bwMode="auto">
            <a:xfrm>
              <a:off x="720" y="2352"/>
              <a:ext cx="146" cy="144"/>
              <a:chOff x="886" y="1632"/>
              <a:chExt cx="146" cy="144"/>
            </a:xfrm>
          </p:grpSpPr>
          <p:sp>
            <p:nvSpPr>
              <p:cNvPr id="10348" name="Rectangle 15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" name="Line 15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Line 15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2" name="Group 156"/>
            <p:cNvGrpSpPr>
              <a:grpSpLocks/>
            </p:cNvGrpSpPr>
            <p:nvPr/>
          </p:nvGrpSpPr>
          <p:grpSpPr bwMode="auto">
            <a:xfrm>
              <a:off x="1657" y="3216"/>
              <a:ext cx="146" cy="144"/>
              <a:chOff x="886" y="1632"/>
              <a:chExt cx="146" cy="144"/>
            </a:xfrm>
          </p:grpSpPr>
          <p:sp>
            <p:nvSpPr>
              <p:cNvPr id="10345" name="Rectangle 15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" name="Line 15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Line 15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3" name="Group 160"/>
            <p:cNvGrpSpPr>
              <a:grpSpLocks/>
            </p:cNvGrpSpPr>
            <p:nvPr/>
          </p:nvGrpSpPr>
          <p:grpSpPr bwMode="auto">
            <a:xfrm>
              <a:off x="1521" y="3552"/>
              <a:ext cx="146" cy="144"/>
              <a:chOff x="886" y="1632"/>
              <a:chExt cx="146" cy="144"/>
            </a:xfrm>
          </p:grpSpPr>
          <p:sp>
            <p:nvSpPr>
              <p:cNvPr id="10342" name="Rectangle 16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Line 16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Line 16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4" name="Group 164"/>
            <p:cNvGrpSpPr>
              <a:grpSpLocks/>
            </p:cNvGrpSpPr>
            <p:nvPr/>
          </p:nvGrpSpPr>
          <p:grpSpPr bwMode="auto">
            <a:xfrm>
              <a:off x="2016" y="3552"/>
              <a:ext cx="146" cy="144"/>
              <a:chOff x="886" y="1632"/>
              <a:chExt cx="146" cy="144"/>
            </a:xfrm>
          </p:grpSpPr>
          <p:sp>
            <p:nvSpPr>
              <p:cNvPr id="10339" name="Rectangle 16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0" name="Line 16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6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5" name="Group 168"/>
            <p:cNvGrpSpPr>
              <a:grpSpLocks/>
            </p:cNvGrpSpPr>
            <p:nvPr/>
          </p:nvGrpSpPr>
          <p:grpSpPr bwMode="auto">
            <a:xfrm>
              <a:off x="1680" y="3888"/>
              <a:ext cx="146" cy="144"/>
              <a:chOff x="886" y="1632"/>
              <a:chExt cx="146" cy="144"/>
            </a:xfrm>
          </p:grpSpPr>
          <p:sp>
            <p:nvSpPr>
              <p:cNvPr id="10336" name="Rectangle 16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7" name="Line 17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Line 17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6" name="Group 172"/>
            <p:cNvGrpSpPr>
              <a:grpSpLocks/>
            </p:cNvGrpSpPr>
            <p:nvPr/>
          </p:nvGrpSpPr>
          <p:grpSpPr bwMode="auto">
            <a:xfrm>
              <a:off x="1023" y="3552"/>
              <a:ext cx="146" cy="144"/>
              <a:chOff x="886" y="1632"/>
              <a:chExt cx="146" cy="144"/>
            </a:xfrm>
          </p:grpSpPr>
          <p:sp>
            <p:nvSpPr>
              <p:cNvPr id="10333" name="Rectangle 17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Line 17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Line 17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7" name="Group 176"/>
            <p:cNvGrpSpPr>
              <a:grpSpLocks/>
            </p:cNvGrpSpPr>
            <p:nvPr/>
          </p:nvGrpSpPr>
          <p:grpSpPr bwMode="auto">
            <a:xfrm>
              <a:off x="902" y="3888"/>
              <a:ext cx="146" cy="144"/>
              <a:chOff x="886" y="1632"/>
              <a:chExt cx="146" cy="144"/>
            </a:xfrm>
          </p:grpSpPr>
          <p:sp>
            <p:nvSpPr>
              <p:cNvPr id="10330" name="Rectangle 17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1" name="Line 17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7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8" name="Group 180"/>
            <p:cNvGrpSpPr>
              <a:grpSpLocks/>
            </p:cNvGrpSpPr>
            <p:nvPr/>
          </p:nvGrpSpPr>
          <p:grpSpPr bwMode="auto">
            <a:xfrm>
              <a:off x="986" y="2786"/>
              <a:ext cx="146" cy="144"/>
              <a:chOff x="886" y="1632"/>
              <a:chExt cx="146" cy="144"/>
            </a:xfrm>
          </p:grpSpPr>
          <p:sp>
            <p:nvSpPr>
              <p:cNvPr id="10327" name="Rectangle 18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8" name="Line 18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Line 18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9" name="Group 184"/>
            <p:cNvGrpSpPr>
              <a:grpSpLocks/>
            </p:cNvGrpSpPr>
            <p:nvPr/>
          </p:nvGrpSpPr>
          <p:grpSpPr bwMode="auto">
            <a:xfrm>
              <a:off x="1662" y="2713"/>
              <a:ext cx="146" cy="144"/>
              <a:chOff x="886" y="1632"/>
              <a:chExt cx="146" cy="144"/>
            </a:xfrm>
          </p:grpSpPr>
          <p:sp>
            <p:nvSpPr>
              <p:cNvPr id="10324" name="Rectangle 18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Line 18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Line 18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0" name="Group 188"/>
            <p:cNvGrpSpPr>
              <a:grpSpLocks/>
            </p:cNvGrpSpPr>
            <p:nvPr/>
          </p:nvGrpSpPr>
          <p:grpSpPr bwMode="auto">
            <a:xfrm>
              <a:off x="1798" y="2255"/>
              <a:ext cx="146" cy="144"/>
              <a:chOff x="886" y="1632"/>
              <a:chExt cx="146" cy="144"/>
            </a:xfrm>
          </p:grpSpPr>
          <p:sp>
            <p:nvSpPr>
              <p:cNvPr id="10321" name="Rectangle 18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Line 19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19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1" name="Group 192"/>
            <p:cNvGrpSpPr>
              <a:grpSpLocks/>
            </p:cNvGrpSpPr>
            <p:nvPr/>
          </p:nvGrpSpPr>
          <p:grpSpPr bwMode="auto">
            <a:xfrm>
              <a:off x="2129" y="2727"/>
              <a:ext cx="146" cy="144"/>
              <a:chOff x="886" y="1632"/>
              <a:chExt cx="146" cy="144"/>
            </a:xfrm>
          </p:grpSpPr>
          <p:sp>
            <p:nvSpPr>
              <p:cNvPr id="10318" name="Rectangle 193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9" name="Line 194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195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2" name="Group 196"/>
            <p:cNvGrpSpPr>
              <a:grpSpLocks/>
            </p:cNvGrpSpPr>
            <p:nvPr/>
          </p:nvGrpSpPr>
          <p:grpSpPr bwMode="auto">
            <a:xfrm>
              <a:off x="2256" y="2400"/>
              <a:ext cx="146" cy="144"/>
              <a:chOff x="886" y="1632"/>
              <a:chExt cx="146" cy="144"/>
            </a:xfrm>
          </p:grpSpPr>
          <p:sp>
            <p:nvSpPr>
              <p:cNvPr id="10315" name="Rectangle 197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Line 198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199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3" name="Group 200"/>
            <p:cNvGrpSpPr>
              <a:grpSpLocks/>
            </p:cNvGrpSpPr>
            <p:nvPr/>
          </p:nvGrpSpPr>
          <p:grpSpPr bwMode="auto">
            <a:xfrm>
              <a:off x="2202" y="2010"/>
              <a:ext cx="146" cy="144"/>
              <a:chOff x="886" y="1632"/>
              <a:chExt cx="146" cy="144"/>
            </a:xfrm>
          </p:grpSpPr>
          <p:sp>
            <p:nvSpPr>
              <p:cNvPr id="10312" name="Rectangle 20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3" name="Line 20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20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4" name="Group 204"/>
            <p:cNvGrpSpPr>
              <a:grpSpLocks/>
            </p:cNvGrpSpPr>
            <p:nvPr/>
          </p:nvGrpSpPr>
          <p:grpSpPr bwMode="auto">
            <a:xfrm>
              <a:off x="1703" y="1888"/>
              <a:ext cx="146" cy="144"/>
              <a:chOff x="886" y="1632"/>
              <a:chExt cx="146" cy="144"/>
            </a:xfrm>
          </p:grpSpPr>
          <p:sp>
            <p:nvSpPr>
              <p:cNvPr id="10309" name="Rectangle 205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0" name="Line 206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Line 20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5" name="Group 208"/>
            <p:cNvGrpSpPr>
              <a:grpSpLocks/>
            </p:cNvGrpSpPr>
            <p:nvPr/>
          </p:nvGrpSpPr>
          <p:grpSpPr bwMode="auto">
            <a:xfrm>
              <a:off x="1536" y="1344"/>
              <a:ext cx="146" cy="144"/>
              <a:chOff x="886" y="1632"/>
              <a:chExt cx="146" cy="144"/>
            </a:xfrm>
          </p:grpSpPr>
          <p:sp>
            <p:nvSpPr>
              <p:cNvPr id="10306" name="Rectangle 20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21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Line 21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2292" name="Oval 212"/>
          <p:cNvSpPr>
            <a:spLocks noChangeArrowheads="1"/>
          </p:cNvSpPr>
          <p:nvPr/>
        </p:nvSpPr>
        <p:spPr bwMode="auto">
          <a:xfrm>
            <a:off x="1992313" y="4262438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  <a:r>
              <a:rPr lang="en-US" sz="1400" baseline="-25000"/>
              <a:t>1</a:t>
            </a:r>
          </a:p>
        </p:txBody>
      </p:sp>
      <p:sp>
        <p:nvSpPr>
          <p:cNvPr id="302293" name="Freeform 213"/>
          <p:cNvSpPr>
            <a:spLocks/>
          </p:cNvSpPr>
          <p:nvPr/>
        </p:nvSpPr>
        <p:spPr bwMode="auto">
          <a:xfrm rot="9308225">
            <a:off x="1539875" y="4073525"/>
            <a:ext cx="914400" cy="609600"/>
          </a:xfrm>
          <a:custGeom>
            <a:avLst/>
            <a:gdLst>
              <a:gd name="T0" fmla="*/ 390 w 731"/>
              <a:gd name="T1" fmla="*/ 9 h 631"/>
              <a:gd name="T2" fmla="*/ 603 w 731"/>
              <a:gd name="T3" fmla="*/ 31 h 631"/>
              <a:gd name="T4" fmla="*/ 662 w 731"/>
              <a:gd name="T5" fmla="*/ 59 h 631"/>
              <a:gd name="T6" fmla="*/ 699 w 731"/>
              <a:gd name="T7" fmla="*/ 117 h 631"/>
              <a:gd name="T8" fmla="*/ 717 w 731"/>
              <a:gd name="T9" fmla="*/ 181 h 631"/>
              <a:gd name="T10" fmla="*/ 712 w 731"/>
              <a:gd name="T11" fmla="*/ 335 h 631"/>
              <a:gd name="T12" fmla="*/ 721 w 731"/>
              <a:gd name="T13" fmla="*/ 435 h 631"/>
              <a:gd name="T14" fmla="*/ 667 w 731"/>
              <a:gd name="T15" fmla="*/ 526 h 631"/>
              <a:gd name="T16" fmla="*/ 499 w 731"/>
              <a:gd name="T17" fmla="*/ 589 h 631"/>
              <a:gd name="T18" fmla="*/ 340 w 731"/>
              <a:gd name="T19" fmla="*/ 630 h 631"/>
              <a:gd name="T20" fmla="*/ 245 w 731"/>
              <a:gd name="T21" fmla="*/ 621 h 631"/>
              <a:gd name="T22" fmla="*/ 227 w 731"/>
              <a:gd name="T23" fmla="*/ 594 h 631"/>
              <a:gd name="T24" fmla="*/ 73 w 731"/>
              <a:gd name="T25" fmla="*/ 489 h 631"/>
              <a:gd name="T26" fmla="*/ 18 w 731"/>
              <a:gd name="T27" fmla="*/ 394 h 631"/>
              <a:gd name="T28" fmla="*/ 0 w 731"/>
              <a:gd name="T29" fmla="*/ 326 h 631"/>
              <a:gd name="T30" fmla="*/ 23 w 731"/>
              <a:gd name="T31" fmla="*/ 240 h 631"/>
              <a:gd name="T32" fmla="*/ 64 w 731"/>
              <a:gd name="T33" fmla="*/ 181 h 631"/>
              <a:gd name="T34" fmla="*/ 204 w 731"/>
              <a:gd name="T35" fmla="*/ 86 h 631"/>
              <a:gd name="T36" fmla="*/ 436 w 731"/>
              <a:gd name="T37" fmla="*/ 0 h 631"/>
              <a:gd name="T38" fmla="*/ 390 w 731"/>
              <a:gd name="T39" fmla="*/ 9 h 6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1"/>
              <a:gd name="T61" fmla="*/ 0 h 631"/>
              <a:gd name="T62" fmla="*/ 731 w 731"/>
              <a:gd name="T63" fmla="*/ 631 h 6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1" h="631">
                <a:moveTo>
                  <a:pt x="390" y="9"/>
                </a:moveTo>
                <a:cubicBezTo>
                  <a:pt x="512" y="16"/>
                  <a:pt x="516" y="23"/>
                  <a:pt x="603" y="31"/>
                </a:cubicBezTo>
                <a:cubicBezTo>
                  <a:pt x="639" y="54"/>
                  <a:pt x="607" y="51"/>
                  <a:pt x="662" y="59"/>
                </a:cubicBezTo>
                <a:cubicBezTo>
                  <a:pt x="690" y="67"/>
                  <a:pt x="687" y="94"/>
                  <a:pt x="699" y="117"/>
                </a:cubicBezTo>
                <a:cubicBezTo>
                  <a:pt x="703" y="139"/>
                  <a:pt x="709" y="160"/>
                  <a:pt x="717" y="181"/>
                </a:cubicBezTo>
                <a:cubicBezTo>
                  <a:pt x="723" y="232"/>
                  <a:pt x="731" y="286"/>
                  <a:pt x="712" y="335"/>
                </a:cubicBezTo>
                <a:cubicBezTo>
                  <a:pt x="706" y="369"/>
                  <a:pt x="714" y="402"/>
                  <a:pt x="721" y="435"/>
                </a:cubicBezTo>
                <a:cubicBezTo>
                  <a:pt x="717" y="496"/>
                  <a:pt x="724" y="510"/>
                  <a:pt x="667" y="526"/>
                </a:cubicBezTo>
                <a:cubicBezTo>
                  <a:pt x="618" y="557"/>
                  <a:pt x="555" y="577"/>
                  <a:pt x="499" y="589"/>
                </a:cubicBezTo>
                <a:cubicBezTo>
                  <a:pt x="449" y="614"/>
                  <a:pt x="394" y="620"/>
                  <a:pt x="340" y="630"/>
                </a:cubicBezTo>
                <a:cubicBezTo>
                  <a:pt x="308" y="627"/>
                  <a:pt x="275" y="631"/>
                  <a:pt x="245" y="621"/>
                </a:cubicBezTo>
                <a:cubicBezTo>
                  <a:pt x="235" y="618"/>
                  <a:pt x="237" y="599"/>
                  <a:pt x="227" y="594"/>
                </a:cubicBezTo>
                <a:cubicBezTo>
                  <a:pt x="170" y="566"/>
                  <a:pt x="130" y="518"/>
                  <a:pt x="73" y="489"/>
                </a:cubicBezTo>
                <a:cubicBezTo>
                  <a:pt x="60" y="455"/>
                  <a:pt x="30" y="429"/>
                  <a:pt x="18" y="394"/>
                </a:cubicBezTo>
                <a:cubicBezTo>
                  <a:pt x="14" y="370"/>
                  <a:pt x="9" y="349"/>
                  <a:pt x="0" y="326"/>
                </a:cubicBezTo>
                <a:cubicBezTo>
                  <a:pt x="6" y="297"/>
                  <a:pt x="13" y="268"/>
                  <a:pt x="23" y="240"/>
                </a:cubicBezTo>
                <a:cubicBezTo>
                  <a:pt x="27" y="206"/>
                  <a:pt x="30" y="191"/>
                  <a:pt x="64" y="181"/>
                </a:cubicBezTo>
                <a:cubicBezTo>
                  <a:pt x="104" y="138"/>
                  <a:pt x="155" y="115"/>
                  <a:pt x="204" y="86"/>
                </a:cubicBezTo>
                <a:cubicBezTo>
                  <a:pt x="280" y="41"/>
                  <a:pt x="345" y="0"/>
                  <a:pt x="436" y="0"/>
                </a:cubicBezTo>
                <a:lnTo>
                  <a:pt x="390" y="9"/>
                </a:lnTo>
                <a:close/>
              </a:path>
            </a:pathLst>
          </a:cu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294" name="Freeform 214"/>
          <p:cNvSpPr>
            <a:spLocks/>
          </p:cNvSpPr>
          <p:nvPr/>
        </p:nvSpPr>
        <p:spPr bwMode="auto">
          <a:xfrm>
            <a:off x="1973263" y="5395913"/>
            <a:ext cx="762000" cy="685800"/>
          </a:xfrm>
          <a:custGeom>
            <a:avLst/>
            <a:gdLst>
              <a:gd name="T0" fmla="*/ 390 w 731"/>
              <a:gd name="T1" fmla="*/ 9 h 631"/>
              <a:gd name="T2" fmla="*/ 603 w 731"/>
              <a:gd name="T3" fmla="*/ 31 h 631"/>
              <a:gd name="T4" fmla="*/ 662 w 731"/>
              <a:gd name="T5" fmla="*/ 59 h 631"/>
              <a:gd name="T6" fmla="*/ 699 w 731"/>
              <a:gd name="T7" fmla="*/ 117 h 631"/>
              <a:gd name="T8" fmla="*/ 717 w 731"/>
              <a:gd name="T9" fmla="*/ 181 h 631"/>
              <a:gd name="T10" fmla="*/ 712 w 731"/>
              <a:gd name="T11" fmla="*/ 335 h 631"/>
              <a:gd name="T12" fmla="*/ 721 w 731"/>
              <a:gd name="T13" fmla="*/ 435 h 631"/>
              <a:gd name="T14" fmla="*/ 667 w 731"/>
              <a:gd name="T15" fmla="*/ 526 h 631"/>
              <a:gd name="T16" fmla="*/ 499 w 731"/>
              <a:gd name="T17" fmla="*/ 589 h 631"/>
              <a:gd name="T18" fmla="*/ 340 w 731"/>
              <a:gd name="T19" fmla="*/ 630 h 631"/>
              <a:gd name="T20" fmla="*/ 245 w 731"/>
              <a:gd name="T21" fmla="*/ 621 h 631"/>
              <a:gd name="T22" fmla="*/ 227 w 731"/>
              <a:gd name="T23" fmla="*/ 594 h 631"/>
              <a:gd name="T24" fmla="*/ 73 w 731"/>
              <a:gd name="T25" fmla="*/ 489 h 631"/>
              <a:gd name="T26" fmla="*/ 18 w 731"/>
              <a:gd name="T27" fmla="*/ 394 h 631"/>
              <a:gd name="T28" fmla="*/ 0 w 731"/>
              <a:gd name="T29" fmla="*/ 326 h 631"/>
              <a:gd name="T30" fmla="*/ 23 w 731"/>
              <a:gd name="T31" fmla="*/ 240 h 631"/>
              <a:gd name="T32" fmla="*/ 64 w 731"/>
              <a:gd name="T33" fmla="*/ 181 h 631"/>
              <a:gd name="T34" fmla="*/ 204 w 731"/>
              <a:gd name="T35" fmla="*/ 86 h 631"/>
              <a:gd name="T36" fmla="*/ 436 w 731"/>
              <a:gd name="T37" fmla="*/ 0 h 631"/>
              <a:gd name="T38" fmla="*/ 390 w 731"/>
              <a:gd name="T39" fmla="*/ 9 h 6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1"/>
              <a:gd name="T61" fmla="*/ 0 h 631"/>
              <a:gd name="T62" fmla="*/ 731 w 731"/>
              <a:gd name="T63" fmla="*/ 631 h 6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1" h="631">
                <a:moveTo>
                  <a:pt x="390" y="9"/>
                </a:moveTo>
                <a:cubicBezTo>
                  <a:pt x="512" y="16"/>
                  <a:pt x="516" y="23"/>
                  <a:pt x="603" y="31"/>
                </a:cubicBezTo>
                <a:cubicBezTo>
                  <a:pt x="639" y="54"/>
                  <a:pt x="607" y="51"/>
                  <a:pt x="662" y="59"/>
                </a:cubicBezTo>
                <a:cubicBezTo>
                  <a:pt x="690" y="67"/>
                  <a:pt x="687" y="94"/>
                  <a:pt x="699" y="117"/>
                </a:cubicBezTo>
                <a:cubicBezTo>
                  <a:pt x="703" y="139"/>
                  <a:pt x="709" y="160"/>
                  <a:pt x="717" y="181"/>
                </a:cubicBezTo>
                <a:cubicBezTo>
                  <a:pt x="723" y="232"/>
                  <a:pt x="731" y="286"/>
                  <a:pt x="712" y="335"/>
                </a:cubicBezTo>
                <a:cubicBezTo>
                  <a:pt x="706" y="369"/>
                  <a:pt x="714" y="402"/>
                  <a:pt x="721" y="435"/>
                </a:cubicBezTo>
                <a:cubicBezTo>
                  <a:pt x="717" y="496"/>
                  <a:pt x="724" y="510"/>
                  <a:pt x="667" y="526"/>
                </a:cubicBezTo>
                <a:cubicBezTo>
                  <a:pt x="618" y="557"/>
                  <a:pt x="555" y="577"/>
                  <a:pt x="499" y="589"/>
                </a:cubicBezTo>
                <a:cubicBezTo>
                  <a:pt x="449" y="614"/>
                  <a:pt x="394" y="620"/>
                  <a:pt x="340" y="630"/>
                </a:cubicBezTo>
                <a:cubicBezTo>
                  <a:pt x="308" y="627"/>
                  <a:pt x="275" y="631"/>
                  <a:pt x="245" y="621"/>
                </a:cubicBezTo>
                <a:cubicBezTo>
                  <a:pt x="235" y="618"/>
                  <a:pt x="237" y="599"/>
                  <a:pt x="227" y="594"/>
                </a:cubicBezTo>
                <a:cubicBezTo>
                  <a:pt x="170" y="566"/>
                  <a:pt x="130" y="518"/>
                  <a:pt x="73" y="489"/>
                </a:cubicBezTo>
                <a:cubicBezTo>
                  <a:pt x="60" y="455"/>
                  <a:pt x="30" y="429"/>
                  <a:pt x="18" y="394"/>
                </a:cubicBezTo>
                <a:cubicBezTo>
                  <a:pt x="14" y="370"/>
                  <a:pt x="9" y="349"/>
                  <a:pt x="0" y="326"/>
                </a:cubicBezTo>
                <a:cubicBezTo>
                  <a:pt x="6" y="297"/>
                  <a:pt x="13" y="268"/>
                  <a:pt x="23" y="240"/>
                </a:cubicBezTo>
                <a:cubicBezTo>
                  <a:pt x="27" y="206"/>
                  <a:pt x="30" y="191"/>
                  <a:pt x="64" y="181"/>
                </a:cubicBezTo>
                <a:cubicBezTo>
                  <a:pt x="104" y="138"/>
                  <a:pt x="155" y="115"/>
                  <a:pt x="204" y="86"/>
                </a:cubicBezTo>
                <a:cubicBezTo>
                  <a:pt x="280" y="41"/>
                  <a:pt x="345" y="0"/>
                  <a:pt x="436" y="0"/>
                </a:cubicBezTo>
                <a:lnTo>
                  <a:pt x="390" y="9"/>
                </a:lnTo>
                <a:close/>
              </a:path>
            </a:pathLst>
          </a:cu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295" name="Oval 215"/>
          <p:cNvSpPr>
            <a:spLocks noChangeArrowheads="1"/>
          </p:cNvSpPr>
          <p:nvPr/>
        </p:nvSpPr>
        <p:spPr bwMode="auto">
          <a:xfrm>
            <a:off x="2128838" y="5607050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  <a:r>
              <a:rPr lang="en-US" sz="1400" baseline="-25000"/>
              <a:t>2</a:t>
            </a:r>
          </a:p>
        </p:txBody>
      </p:sp>
      <p:sp>
        <p:nvSpPr>
          <p:cNvPr id="302296" name="Text Box 216"/>
          <p:cNvSpPr txBox="1">
            <a:spLocks noChangeArrowheads="1"/>
          </p:cNvSpPr>
          <p:nvPr/>
        </p:nvSpPr>
        <p:spPr bwMode="auto">
          <a:xfrm>
            <a:off x="1143000" y="6248400"/>
            <a:ext cx="236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Placement A={S</a:t>
            </a:r>
            <a:r>
              <a:rPr lang="en-US" baseline="-25000"/>
              <a:t>1</a:t>
            </a:r>
            <a:r>
              <a:rPr lang="en-US"/>
              <a:t>, S</a:t>
            </a:r>
            <a:r>
              <a:rPr lang="en-US" baseline="-25000"/>
              <a:t>2</a:t>
            </a:r>
            <a:r>
              <a:rPr lang="en-US"/>
              <a:t>}</a:t>
            </a:r>
          </a:p>
        </p:txBody>
      </p:sp>
      <p:sp>
        <p:nvSpPr>
          <p:cNvPr id="302297" name="Oval 217"/>
          <p:cNvSpPr>
            <a:spLocks noChangeArrowheads="1"/>
          </p:cNvSpPr>
          <p:nvPr/>
        </p:nvSpPr>
        <p:spPr bwMode="auto">
          <a:xfrm>
            <a:off x="4343400" y="4572000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S’</a:t>
            </a:r>
            <a:endParaRPr lang="en-US" sz="1400" baseline="-25000"/>
          </a:p>
        </p:txBody>
      </p:sp>
      <p:sp>
        <p:nvSpPr>
          <p:cNvPr id="302298" name="Text Box 218"/>
          <p:cNvSpPr txBox="1">
            <a:spLocks noChangeArrowheads="1"/>
          </p:cNvSpPr>
          <p:nvPr/>
        </p:nvSpPr>
        <p:spPr bwMode="auto">
          <a:xfrm>
            <a:off x="3733800" y="41910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sensor:</a:t>
            </a:r>
          </a:p>
        </p:txBody>
      </p:sp>
      <p:sp>
        <p:nvSpPr>
          <p:cNvPr id="302299" name="Freeform 219"/>
          <p:cNvSpPr>
            <a:spLocks/>
          </p:cNvSpPr>
          <p:nvPr/>
        </p:nvSpPr>
        <p:spPr bwMode="auto">
          <a:xfrm>
            <a:off x="1828800" y="4419600"/>
            <a:ext cx="1143000" cy="914400"/>
          </a:xfrm>
          <a:custGeom>
            <a:avLst/>
            <a:gdLst>
              <a:gd name="T0" fmla="*/ 390 w 731"/>
              <a:gd name="T1" fmla="*/ 9 h 631"/>
              <a:gd name="T2" fmla="*/ 603 w 731"/>
              <a:gd name="T3" fmla="*/ 31 h 631"/>
              <a:gd name="T4" fmla="*/ 662 w 731"/>
              <a:gd name="T5" fmla="*/ 59 h 631"/>
              <a:gd name="T6" fmla="*/ 699 w 731"/>
              <a:gd name="T7" fmla="*/ 117 h 631"/>
              <a:gd name="T8" fmla="*/ 717 w 731"/>
              <a:gd name="T9" fmla="*/ 181 h 631"/>
              <a:gd name="T10" fmla="*/ 712 w 731"/>
              <a:gd name="T11" fmla="*/ 335 h 631"/>
              <a:gd name="T12" fmla="*/ 721 w 731"/>
              <a:gd name="T13" fmla="*/ 435 h 631"/>
              <a:gd name="T14" fmla="*/ 667 w 731"/>
              <a:gd name="T15" fmla="*/ 526 h 631"/>
              <a:gd name="T16" fmla="*/ 499 w 731"/>
              <a:gd name="T17" fmla="*/ 589 h 631"/>
              <a:gd name="T18" fmla="*/ 340 w 731"/>
              <a:gd name="T19" fmla="*/ 630 h 631"/>
              <a:gd name="T20" fmla="*/ 245 w 731"/>
              <a:gd name="T21" fmla="*/ 621 h 631"/>
              <a:gd name="T22" fmla="*/ 227 w 731"/>
              <a:gd name="T23" fmla="*/ 594 h 631"/>
              <a:gd name="T24" fmla="*/ 73 w 731"/>
              <a:gd name="T25" fmla="*/ 489 h 631"/>
              <a:gd name="T26" fmla="*/ 18 w 731"/>
              <a:gd name="T27" fmla="*/ 394 h 631"/>
              <a:gd name="T28" fmla="*/ 0 w 731"/>
              <a:gd name="T29" fmla="*/ 326 h 631"/>
              <a:gd name="T30" fmla="*/ 23 w 731"/>
              <a:gd name="T31" fmla="*/ 240 h 631"/>
              <a:gd name="T32" fmla="*/ 64 w 731"/>
              <a:gd name="T33" fmla="*/ 181 h 631"/>
              <a:gd name="T34" fmla="*/ 204 w 731"/>
              <a:gd name="T35" fmla="*/ 86 h 631"/>
              <a:gd name="T36" fmla="*/ 436 w 731"/>
              <a:gd name="T37" fmla="*/ 0 h 631"/>
              <a:gd name="T38" fmla="*/ 390 w 731"/>
              <a:gd name="T39" fmla="*/ 9 h 6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1"/>
              <a:gd name="T61" fmla="*/ 0 h 631"/>
              <a:gd name="T62" fmla="*/ 731 w 731"/>
              <a:gd name="T63" fmla="*/ 631 h 6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1" h="631">
                <a:moveTo>
                  <a:pt x="390" y="9"/>
                </a:moveTo>
                <a:cubicBezTo>
                  <a:pt x="512" y="16"/>
                  <a:pt x="516" y="23"/>
                  <a:pt x="603" y="31"/>
                </a:cubicBezTo>
                <a:cubicBezTo>
                  <a:pt x="639" y="54"/>
                  <a:pt x="607" y="51"/>
                  <a:pt x="662" y="59"/>
                </a:cubicBezTo>
                <a:cubicBezTo>
                  <a:pt x="690" y="67"/>
                  <a:pt x="687" y="94"/>
                  <a:pt x="699" y="117"/>
                </a:cubicBezTo>
                <a:cubicBezTo>
                  <a:pt x="703" y="139"/>
                  <a:pt x="709" y="160"/>
                  <a:pt x="717" y="181"/>
                </a:cubicBezTo>
                <a:cubicBezTo>
                  <a:pt x="723" y="232"/>
                  <a:pt x="731" y="286"/>
                  <a:pt x="712" y="335"/>
                </a:cubicBezTo>
                <a:cubicBezTo>
                  <a:pt x="706" y="369"/>
                  <a:pt x="714" y="402"/>
                  <a:pt x="721" y="435"/>
                </a:cubicBezTo>
                <a:cubicBezTo>
                  <a:pt x="717" y="496"/>
                  <a:pt x="724" y="510"/>
                  <a:pt x="667" y="526"/>
                </a:cubicBezTo>
                <a:cubicBezTo>
                  <a:pt x="618" y="557"/>
                  <a:pt x="555" y="577"/>
                  <a:pt x="499" y="589"/>
                </a:cubicBezTo>
                <a:cubicBezTo>
                  <a:pt x="449" y="614"/>
                  <a:pt x="394" y="620"/>
                  <a:pt x="340" y="630"/>
                </a:cubicBezTo>
                <a:cubicBezTo>
                  <a:pt x="308" y="627"/>
                  <a:pt x="275" y="631"/>
                  <a:pt x="245" y="621"/>
                </a:cubicBezTo>
                <a:cubicBezTo>
                  <a:pt x="235" y="618"/>
                  <a:pt x="237" y="599"/>
                  <a:pt x="227" y="594"/>
                </a:cubicBezTo>
                <a:cubicBezTo>
                  <a:pt x="170" y="566"/>
                  <a:pt x="130" y="518"/>
                  <a:pt x="73" y="489"/>
                </a:cubicBezTo>
                <a:cubicBezTo>
                  <a:pt x="60" y="455"/>
                  <a:pt x="30" y="429"/>
                  <a:pt x="18" y="394"/>
                </a:cubicBezTo>
                <a:cubicBezTo>
                  <a:pt x="14" y="370"/>
                  <a:pt x="9" y="349"/>
                  <a:pt x="0" y="326"/>
                </a:cubicBezTo>
                <a:cubicBezTo>
                  <a:pt x="6" y="297"/>
                  <a:pt x="13" y="268"/>
                  <a:pt x="23" y="240"/>
                </a:cubicBezTo>
                <a:cubicBezTo>
                  <a:pt x="27" y="206"/>
                  <a:pt x="30" y="191"/>
                  <a:pt x="64" y="181"/>
                </a:cubicBezTo>
                <a:cubicBezTo>
                  <a:pt x="104" y="138"/>
                  <a:pt x="155" y="115"/>
                  <a:pt x="204" y="86"/>
                </a:cubicBezTo>
                <a:cubicBezTo>
                  <a:pt x="280" y="41"/>
                  <a:pt x="345" y="0"/>
                  <a:pt x="436" y="0"/>
                </a:cubicBezTo>
                <a:lnTo>
                  <a:pt x="390" y="9"/>
                </a:lnTo>
                <a:close/>
              </a:path>
            </a:pathLst>
          </a:cu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300" name="Text Box 220"/>
          <p:cNvSpPr txBox="1">
            <a:spLocks noChangeArrowheads="1"/>
          </p:cNvSpPr>
          <p:nvPr/>
        </p:nvSpPr>
        <p:spPr bwMode="auto">
          <a:xfrm>
            <a:off x="1295400" y="4953000"/>
            <a:ext cx="2284413" cy="404813"/>
          </a:xfrm>
          <a:prstGeom prst="rect">
            <a:avLst/>
          </a:prstGeom>
          <a:solidFill>
            <a:srgbClr val="FFCC66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Adding S’</a:t>
            </a:r>
            <a:r>
              <a:rPr lang="en-US" baseline="-25000"/>
              <a:t> </a:t>
            </a:r>
            <a:r>
              <a:rPr lang="en-US"/>
              <a:t>helps a lot</a:t>
            </a:r>
          </a:p>
        </p:txBody>
      </p:sp>
      <p:sp>
        <p:nvSpPr>
          <p:cNvPr id="302301" name="Oval 221"/>
          <p:cNvSpPr>
            <a:spLocks noChangeArrowheads="1"/>
          </p:cNvSpPr>
          <p:nvPr/>
        </p:nvSpPr>
        <p:spPr bwMode="auto">
          <a:xfrm>
            <a:off x="7086600" y="4953000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  <a:r>
              <a:rPr lang="en-US" sz="1400" baseline="-25000"/>
              <a:t>2</a:t>
            </a:r>
          </a:p>
        </p:txBody>
      </p:sp>
      <p:sp>
        <p:nvSpPr>
          <p:cNvPr id="302302" name="Oval 222"/>
          <p:cNvSpPr>
            <a:spLocks noChangeArrowheads="1"/>
          </p:cNvSpPr>
          <p:nvPr/>
        </p:nvSpPr>
        <p:spPr bwMode="auto">
          <a:xfrm>
            <a:off x="6553200" y="5791200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  <a:r>
              <a:rPr lang="en-US" sz="1400" baseline="-25000"/>
              <a:t>4</a:t>
            </a:r>
          </a:p>
        </p:txBody>
      </p:sp>
      <p:sp>
        <p:nvSpPr>
          <p:cNvPr id="302303" name="Oval 223"/>
          <p:cNvSpPr>
            <a:spLocks noChangeArrowheads="1"/>
          </p:cNvSpPr>
          <p:nvPr/>
        </p:nvSpPr>
        <p:spPr bwMode="auto">
          <a:xfrm>
            <a:off x="6415088" y="4410075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  <a:r>
              <a:rPr lang="en-US" sz="1400" baseline="-25000"/>
              <a:t>1</a:t>
            </a:r>
          </a:p>
        </p:txBody>
      </p:sp>
      <p:sp>
        <p:nvSpPr>
          <p:cNvPr id="302304" name="Oval 224"/>
          <p:cNvSpPr>
            <a:spLocks noChangeArrowheads="1"/>
          </p:cNvSpPr>
          <p:nvPr/>
        </p:nvSpPr>
        <p:spPr bwMode="auto">
          <a:xfrm>
            <a:off x="6410325" y="4975225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  <a:r>
              <a:rPr lang="en-US" sz="1400" baseline="-25000"/>
              <a:t>3</a:t>
            </a:r>
          </a:p>
        </p:txBody>
      </p:sp>
      <p:sp>
        <p:nvSpPr>
          <p:cNvPr id="302305" name="Text Box 225"/>
          <p:cNvSpPr txBox="1">
            <a:spLocks noChangeArrowheads="1"/>
          </p:cNvSpPr>
          <p:nvPr/>
        </p:nvSpPr>
        <p:spPr bwMode="auto">
          <a:xfrm>
            <a:off x="5213350" y="6338888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Placement A={S</a:t>
            </a:r>
            <a:r>
              <a:rPr lang="en-US" baseline="-25000"/>
              <a:t>1</a:t>
            </a:r>
            <a:r>
              <a:rPr lang="en-US"/>
              <a:t>, S</a:t>
            </a:r>
            <a:r>
              <a:rPr lang="en-US" baseline="-25000"/>
              <a:t>2</a:t>
            </a:r>
            <a:r>
              <a:rPr lang="en-US"/>
              <a:t>, S</a:t>
            </a:r>
            <a:r>
              <a:rPr lang="en-US" baseline="-25000"/>
              <a:t>3</a:t>
            </a:r>
            <a:r>
              <a:rPr lang="en-US"/>
              <a:t>, S</a:t>
            </a:r>
            <a:r>
              <a:rPr lang="en-US" baseline="-25000"/>
              <a:t>4</a:t>
            </a:r>
            <a:r>
              <a:rPr lang="en-US"/>
              <a:t>}</a:t>
            </a:r>
          </a:p>
        </p:txBody>
      </p:sp>
      <p:sp>
        <p:nvSpPr>
          <p:cNvPr id="302306" name="Oval 226"/>
          <p:cNvSpPr>
            <a:spLocks noChangeArrowheads="1"/>
          </p:cNvSpPr>
          <p:nvPr/>
        </p:nvSpPr>
        <p:spPr bwMode="auto">
          <a:xfrm>
            <a:off x="4343400" y="4572000"/>
            <a:ext cx="244475" cy="244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S’</a:t>
            </a:r>
            <a:endParaRPr lang="en-US" sz="1400" baseline="-25000"/>
          </a:p>
        </p:txBody>
      </p:sp>
      <p:sp>
        <p:nvSpPr>
          <p:cNvPr id="302307" name="Text Box 227"/>
          <p:cNvSpPr txBox="1">
            <a:spLocks noChangeArrowheads="1"/>
          </p:cNvSpPr>
          <p:nvPr/>
        </p:nvSpPr>
        <p:spPr bwMode="auto">
          <a:xfrm>
            <a:off x="5943600" y="4800600"/>
            <a:ext cx="1828800" cy="679450"/>
          </a:xfrm>
          <a:prstGeom prst="rect">
            <a:avLst/>
          </a:prstGeom>
          <a:solidFill>
            <a:srgbClr val="FFCC66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Adding S’</a:t>
            </a:r>
            <a:r>
              <a:rPr lang="en-US" baseline="-25000"/>
              <a:t> </a:t>
            </a:r>
            <a:r>
              <a:rPr lang="en-US"/>
              <a:t>helps very little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1485E-6 L -0.21962 0.018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99352E-6 L 0.26163 0.0377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0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292" grpId="0" animBg="1"/>
      <p:bldP spid="302293" grpId="0" animBg="1"/>
      <p:bldP spid="302294" grpId="0" animBg="1"/>
      <p:bldP spid="302295" grpId="0" animBg="1"/>
      <p:bldP spid="302296" grpId="0"/>
      <p:bldP spid="302297" grpId="0" animBg="1"/>
      <p:bldP spid="302297" grpId="1" animBg="1"/>
      <p:bldP spid="302298" grpId="0"/>
      <p:bldP spid="302299" grpId="0" animBg="1"/>
      <p:bldP spid="302300" grpId="0" animBg="1"/>
      <p:bldP spid="302301" grpId="0" animBg="1"/>
      <p:bldP spid="302302" grpId="0" animBg="1"/>
      <p:bldP spid="302303" grpId="0" animBg="1"/>
      <p:bldP spid="302304" grpId="0" animBg="1"/>
      <p:bldP spid="302305" grpId="0"/>
      <p:bldP spid="302306" grpId="0" animBg="1"/>
      <p:bldP spid="302306" grpId="1" animBg="1"/>
      <p:bldP spid="3023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 1: Objective functions are submodular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Objective functions from Battle of Water Sensor Networks competition [Ostfeld et al]: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1) Time to detection (DT)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How long does it take to detect a contamination?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2) Detection likelihood (DL)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How many contaminations do we detect?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3) Population affected (PA)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How many people drank contaminated water?</a:t>
            </a:r>
          </a:p>
          <a:p>
            <a:pPr>
              <a:lnSpc>
                <a:spcPct val="90000"/>
              </a:lnSpc>
            </a:pPr>
            <a:r>
              <a:rPr lang="en-US" smtClean="0"/>
              <a:t>Our result: all are </a:t>
            </a:r>
            <a:r>
              <a:rPr lang="en-US" smtClean="0">
                <a:solidFill>
                  <a:srgbClr val="CC0000"/>
                </a:solidFill>
              </a:rPr>
              <a:t>submodular</a:t>
            </a: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B4286-A006-4FE0-9FE8-C73C7983F79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|3.7|0.4|4.6|2.2|0.6|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9|10.6|1.4|0.9|0.4|2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3|9.1|2.4|1.4|1.5|1.3|0.7|1.6|2.3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5|0.5|3.3|1.6|1.2|0.2|0.7|2.1|2.9|11|2.7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1|4.9|4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3|0.6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5.1|1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1368</Words>
  <Application>Microsoft Office PowerPoint</Application>
  <PresentationFormat>On-screen Show (4:3)</PresentationFormat>
  <Paragraphs>375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Wingdings</vt:lpstr>
      <vt:lpstr>Times New Roman</vt:lpstr>
      <vt:lpstr>Courier New</vt:lpstr>
      <vt:lpstr>Office Theme</vt:lpstr>
      <vt:lpstr>Cost-effective Outbreak Detection in Networks</vt:lpstr>
      <vt:lpstr>Scenario 1: Water network</vt:lpstr>
      <vt:lpstr>Scenario 2: Cascades in blogs</vt:lpstr>
      <vt:lpstr>General problem</vt:lpstr>
      <vt:lpstr>Two parts to the problem</vt:lpstr>
      <vt:lpstr>Problem setting</vt:lpstr>
      <vt:lpstr>Overview</vt:lpstr>
      <vt:lpstr>Solving the problem</vt:lpstr>
      <vt:lpstr>Result 1: Objective functions are submodular</vt:lpstr>
      <vt:lpstr>Background: Submodularity</vt:lpstr>
      <vt:lpstr>Background: Optimizing submodular functions</vt:lpstr>
      <vt:lpstr>Result 2: Variable cost: CELF algorithm</vt:lpstr>
      <vt:lpstr>Result 3: tighter bound</vt:lpstr>
      <vt:lpstr>Scaling up CELF algorithm</vt:lpstr>
      <vt:lpstr>Result 4: Scaling up CELF</vt:lpstr>
      <vt:lpstr>Result 4: Scaling up CELF</vt:lpstr>
      <vt:lpstr>Result 4: Scaling up CELF</vt:lpstr>
      <vt:lpstr>Overview</vt:lpstr>
      <vt:lpstr>Experiments: Questions</vt:lpstr>
      <vt:lpstr>Experiments: 2 case studies</vt:lpstr>
      <vt:lpstr>Case study 1: Cascades in blogs</vt:lpstr>
      <vt:lpstr>Q1: Blogs: Solution quality</vt:lpstr>
      <vt:lpstr>Q2: Blogs: Cost of a blog</vt:lpstr>
      <vt:lpstr>Q4: Blogs: Heuristics</vt:lpstr>
      <vt:lpstr>Q5: Blogs: Scalability</vt:lpstr>
      <vt:lpstr>Case study 2: Water network</vt:lpstr>
      <vt:lpstr>Q1: Water: Solution quality</vt:lpstr>
      <vt:lpstr>Q3: Water: Heuristic placement</vt:lpstr>
      <vt:lpstr>Water: Placement visualization</vt:lpstr>
      <vt:lpstr>Q5: Water: Scalability</vt:lpstr>
      <vt:lpstr>Results of BWSN competition</vt:lpstr>
      <vt:lpstr>Conclusion</vt:lpstr>
      <vt:lpstr>Other results – see our poster</vt:lpstr>
      <vt:lpstr>Blogs: generalization</vt:lpstr>
      <vt:lpstr>Blogs: Cost of a blog (2)</vt:lpstr>
    </vt:vector>
  </TitlesOfParts>
  <Company>JSI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 Leskovec</dc:creator>
  <cp:lastModifiedBy> </cp:lastModifiedBy>
  <cp:revision>86</cp:revision>
  <dcterms:created xsi:type="dcterms:W3CDTF">2007-04-15T01:58:11Z</dcterms:created>
  <dcterms:modified xsi:type="dcterms:W3CDTF">2011-04-14T13:52:47Z</dcterms:modified>
</cp:coreProperties>
</file>